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1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309" r:id="rId2"/>
    <p:sldId id="287" r:id="rId3"/>
    <p:sldId id="322" r:id="rId4"/>
    <p:sldId id="325" r:id="rId5"/>
    <p:sldId id="334" r:id="rId6"/>
    <p:sldId id="335" r:id="rId7"/>
    <p:sldId id="285" r:id="rId8"/>
    <p:sldId id="293" r:id="rId9"/>
    <p:sldId id="294" r:id="rId10"/>
    <p:sldId id="291" r:id="rId11"/>
    <p:sldId id="271" r:id="rId12"/>
    <p:sldId id="295" r:id="rId13"/>
    <p:sldId id="296" r:id="rId14"/>
    <p:sldId id="286" r:id="rId15"/>
    <p:sldId id="288" r:id="rId16"/>
    <p:sldId id="289" r:id="rId17"/>
    <p:sldId id="258" r:id="rId18"/>
    <p:sldId id="323" r:id="rId19"/>
    <p:sldId id="262" r:id="rId20"/>
    <p:sldId id="263" r:id="rId21"/>
    <p:sldId id="336" r:id="rId22"/>
    <p:sldId id="306" r:id="rId23"/>
    <p:sldId id="264" r:id="rId24"/>
    <p:sldId id="308" r:id="rId25"/>
    <p:sldId id="324" r:id="rId26"/>
    <p:sldId id="327" r:id="rId27"/>
    <p:sldId id="300" r:id="rId28"/>
    <p:sldId id="307" r:id="rId29"/>
    <p:sldId id="269" r:id="rId30"/>
    <p:sldId id="299" r:id="rId31"/>
    <p:sldId id="298" r:id="rId32"/>
    <p:sldId id="261" r:id="rId33"/>
    <p:sldId id="301" r:id="rId34"/>
    <p:sldId id="337" r:id="rId35"/>
    <p:sldId id="331" r:id="rId36"/>
    <p:sldId id="266" r:id="rId37"/>
    <p:sldId id="303" r:id="rId38"/>
    <p:sldId id="304" r:id="rId39"/>
    <p:sldId id="310" r:id="rId40"/>
    <p:sldId id="302" r:id="rId41"/>
    <p:sldId id="268" r:id="rId42"/>
    <p:sldId id="265" r:id="rId43"/>
    <p:sldId id="328" r:id="rId44"/>
    <p:sldId id="311" r:id="rId45"/>
    <p:sldId id="313" r:id="rId46"/>
    <p:sldId id="312" r:id="rId47"/>
    <p:sldId id="314" r:id="rId48"/>
    <p:sldId id="297" r:id="rId49"/>
    <p:sldId id="270" r:id="rId50"/>
    <p:sldId id="315" r:id="rId51"/>
    <p:sldId id="272" r:id="rId52"/>
    <p:sldId id="273" r:id="rId53"/>
    <p:sldId id="316" r:id="rId54"/>
    <p:sldId id="338" r:id="rId55"/>
    <p:sldId id="329" r:id="rId56"/>
    <p:sldId id="274" r:id="rId57"/>
    <p:sldId id="275" r:id="rId58"/>
    <p:sldId id="317" r:id="rId59"/>
    <p:sldId id="318" r:id="rId60"/>
    <p:sldId id="319" r:id="rId61"/>
    <p:sldId id="320" r:id="rId62"/>
    <p:sldId id="332" r:id="rId63"/>
    <p:sldId id="333" r:id="rId64"/>
    <p:sldId id="321" r:id="rId65"/>
    <p:sldId id="326" r:id="rId66"/>
    <p:sldId id="277" r:id="rId67"/>
    <p:sldId id="278" r:id="rId68"/>
    <p:sldId id="279" r:id="rId69"/>
    <p:sldId id="343" r:id="rId70"/>
    <p:sldId id="347" r:id="rId71"/>
    <p:sldId id="344" r:id="rId72"/>
    <p:sldId id="345" r:id="rId73"/>
    <p:sldId id="282" r:id="rId74"/>
    <p:sldId id="284" r:id="rId75"/>
    <p:sldId id="341" r:id="rId76"/>
    <p:sldId id="339" r:id="rId77"/>
    <p:sldId id="276" r:id="rId7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47" autoAdjust="0"/>
  </p:normalViewPr>
  <p:slideViewPr>
    <p:cSldViewPr snapToGrid="0" snapToObjects="1">
      <p:cViewPr varScale="1">
        <p:scale>
          <a:sx n="105" d="100"/>
          <a:sy n="105" d="100"/>
        </p:scale>
        <p:origin x="-5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printerSettings" Target="printerSettings/printerSettings1.bin"/><Relationship Id="rId81" Type="http://schemas.openxmlformats.org/officeDocument/2006/relationships/presProps" Target="presProps.xml"/><Relationship Id="rId82" Type="http://schemas.openxmlformats.org/officeDocument/2006/relationships/viewProps" Target="viewProps.xml"/><Relationship Id="rId83" Type="http://schemas.openxmlformats.org/officeDocument/2006/relationships/theme" Target="theme/theme1.xml"/><Relationship Id="rId84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notesMaster" Target="notesMasters/notesMaster1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6AD2-DE2B-DA49-B9A6-8FD35ED3FFF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734CF-BDE0-664B-92FB-63A1A9FEB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6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35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Confusing: Under the first bullet we claim that only the comma is allowed in JSON, but in second bullet we claim “ “, “\t”, “\n” and “\r” are also allowed...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46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232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the INTG record is only used for storing sparse</a:t>
            </a:r>
            <a:r>
              <a:rPr lang="en-US" baseline="0" dirty="0" smtClean="0"/>
              <a:t> arrays, so </a:t>
            </a:r>
            <a:r>
              <a:rPr lang="en-US" baseline="0" dirty="0" err="1" smtClean="0"/>
              <a:t>xData</a:t>
            </a:r>
            <a:r>
              <a:rPr lang="en-US" baseline="0" dirty="0" smtClean="0"/>
              <a:t>=“array” is the GND equivalent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03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Should length be optional</a:t>
            </a:r>
            <a:r>
              <a:rPr lang="en-US" baseline="0" dirty="0" smtClean="0"/>
              <a:t> (for both text and values)?  If a project wants a length, they could make it required?</a:t>
            </a:r>
          </a:p>
          <a:p>
            <a:r>
              <a:rPr lang="en-US" baseline="0" dirty="0" smtClean="0"/>
              <a:t>‘type’: specify </a:t>
            </a:r>
            <a:r>
              <a:rPr lang="en-US" baseline="0" dirty="0" err="1" smtClean="0"/>
              <a:t>xhtml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ascii</a:t>
            </a:r>
            <a:r>
              <a:rPr lang="en-US" baseline="0" dirty="0" smtClean="0"/>
              <a:t>, latex, ...?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43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(10/9/14 10:00) -----</a:t>
            </a:r>
          </a:p>
          <a:p>
            <a:r>
              <a:rPr lang="en-US" dirty="0" err="1"/>
              <a:t>xData</a:t>
            </a:r>
            <a:r>
              <a:rPr lang="en-US" dirty="0"/>
              <a:t>="values"? "numbers", "numeric"?</a:t>
            </a:r>
          </a:p>
          <a:p>
            <a:r>
              <a:rPr lang="en-US" dirty="0"/>
              <a:t>----- Meeting Notes (10/9/14 10:13) -----</a:t>
            </a:r>
          </a:p>
          <a:p>
            <a:r>
              <a:rPr lang="en-US" dirty="0"/>
              <a:t>Some discussion about complex: should it just be stored as Float64 with 2xlength, and then have higher-level container assign it as complex?</a:t>
            </a:r>
          </a:p>
          <a:p>
            <a:endParaRPr lang="en-US" dirty="0"/>
          </a:p>
          <a:p>
            <a:r>
              <a:rPr lang="en-US" dirty="0"/>
              <a:t>What separators?  </a:t>
            </a:r>
            <a:r>
              <a:rPr lang="en-US" dirty="0" smtClean="0"/>
              <a:t>suggestion is to</a:t>
            </a:r>
            <a:r>
              <a:rPr lang="en-US" baseline="0" dirty="0" smtClean="0"/>
              <a:t> only allow whitespace, comma or semicolon</a:t>
            </a:r>
            <a:endParaRPr lang="en-US" dirty="0" smtClean="0"/>
          </a:p>
          <a:p>
            <a:r>
              <a:rPr lang="en-US" dirty="0" smtClean="0"/>
              <a:t>----- Meeting Notes (10/9/14 11:57) -----</a:t>
            </a:r>
          </a:p>
          <a:p>
            <a:r>
              <a:rPr lang="en-US" dirty="0" smtClean="0"/>
              <a:t>Is </a:t>
            </a:r>
            <a:r>
              <a:rPr lang="en-US" dirty="0"/>
              <a:t>the length really necessary?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433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(10/9/14 10:00) -----</a:t>
            </a:r>
          </a:p>
          <a:p>
            <a:r>
              <a:rPr lang="en-US" dirty="0" err="1"/>
              <a:t>xData</a:t>
            </a:r>
            <a:r>
              <a:rPr lang="en-US" dirty="0"/>
              <a:t>="values"? "numbers", "numeric"?</a:t>
            </a:r>
          </a:p>
          <a:p>
            <a:r>
              <a:rPr lang="en-US" dirty="0"/>
              <a:t>----- Meeting Notes (10/9/14 10:13) -----</a:t>
            </a:r>
          </a:p>
          <a:p>
            <a:r>
              <a:rPr lang="en-US" dirty="0"/>
              <a:t>Some discussion about complex: should it just be stored as Float64 with 2xlength, and then have higher-level container assign it as complex?</a:t>
            </a:r>
          </a:p>
          <a:p>
            <a:endParaRPr lang="en-US" dirty="0"/>
          </a:p>
          <a:p>
            <a:r>
              <a:rPr lang="en-US" dirty="0"/>
              <a:t>What separators?  </a:t>
            </a:r>
            <a:r>
              <a:rPr lang="en-US" dirty="0" smtClean="0"/>
              <a:t>suggestion is to</a:t>
            </a:r>
            <a:r>
              <a:rPr lang="en-US" baseline="0" dirty="0" smtClean="0"/>
              <a:t> only allow whitespace, comma or semicolon</a:t>
            </a:r>
            <a:endParaRPr lang="en-US" dirty="0" smtClean="0"/>
          </a:p>
          <a:p>
            <a:r>
              <a:rPr lang="en-US" dirty="0" smtClean="0"/>
              <a:t>----- Meeting Notes (10/9/14 11:57) -----</a:t>
            </a:r>
          </a:p>
          <a:p>
            <a:r>
              <a:rPr lang="en-US" dirty="0" smtClean="0"/>
              <a:t>Is </a:t>
            </a:r>
            <a:r>
              <a:rPr lang="en-US" dirty="0"/>
              <a:t>the length really necessary?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43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Question: should we only allow ‘mixed’ if there’s no uncertainty? Or, should</a:t>
            </a:r>
            <a:r>
              <a:rPr lang="en-US" baseline="0" dirty="0" smtClean="0"/>
              <a:t> we omit ‘mixed’ and just use components?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Also still have some discussion about how to tie the order of elements in ‘mixed’ form to the axes (and uncertainties)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23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Question: should we only allow ‘mixed’ if there’s no uncertainty? Or, should</a:t>
            </a:r>
            <a:r>
              <a:rPr lang="en-US" baseline="0" dirty="0" smtClean="0"/>
              <a:t> we omit ‘mixed’ and just use components?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Also still have some discussion about how to tie the order of elements in ‘mixed’ form to the axes (and uncertainties)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23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Added interpolation to</a:t>
            </a:r>
            <a:r>
              <a:rPr lang="en-US" baseline="0" dirty="0" smtClean="0"/>
              <a:t> both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17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should </a:t>
            </a:r>
            <a:r>
              <a:rPr lang="en-US" dirty="0" err="1" smtClean="0"/>
              <a:t>domainMinimum</a:t>
            </a:r>
            <a:r>
              <a:rPr lang="en-US" dirty="0" smtClean="0"/>
              <a:t> and </a:t>
            </a:r>
            <a:r>
              <a:rPr lang="en-US" dirty="0" err="1" smtClean="0"/>
              <a:t>domainMaximum</a:t>
            </a:r>
            <a:r>
              <a:rPr lang="en-US" dirty="0" smtClean="0"/>
              <a:t> be optional as well? Otherwise Legendre-expanded data will have loads of redundant</a:t>
            </a:r>
            <a:r>
              <a:rPr lang="en-US" baseline="0" dirty="0" smtClean="0"/>
              <a:t> domain attributes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12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Bret, I’m not sure what you mean by ‘Types: Non’ under unsigned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ints</a:t>
            </a:r>
            <a:r>
              <a:rPr lang="en-US" baseline="0" dirty="0" smtClean="0"/>
              <a:t>. Does this mean we just don’t support them? Can communities extend to support them if desired?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815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</a:t>
            </a:r>
            <a:r>
              <a:rPr lang="en-US" baseline="0" dirty="0" smtClean="0"/>
              <a:t>he ‘dimension’ attribute wasn’t defined on previous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325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Discussion point:  do</a:t>
            </a:r>
            <a:r>
              <a:rPr lang="en-US" baseline="0" dirty="0" smtClean="0"/>
              <a:t> we need both XYs and </a:t>
            </a:r>
            <a:r>
              <a:rPr lang="en-US" baseline="0" dirty="0" err="1" smtClean="0"/>
              <a:t>multiD_XYs</a:t>
            </a:r>
            <a:r>
              <a:rPr lang="en-US" baseline="0" dirty="0" smtClean="0"/>
              <a:t>, or can we unify the two.  Bret and I prefer treating them separately, since they behave differently underneath.</a:t>
            </a:r>
          </a:p>
          <a:p>
            <a:r>
              <a:rPr lang="en-US" baseline="0" dirty="0" smtClean="0"/>
              <a:t>Also, can a </a:t>
            </a:r>
            <a:r>
              <a:rPr lang="en-US" baseline="0" dirty="0" err="1" smtClean="0"/>
              <a:t>multiD_XYs</a:t>
            </a:r>
            <a:r>
              <a:rPr lang="en-US" baseline="0" dirty="0" smtClean="0"/>
              <a:t> contain a list of ‘regions’  (i.e. if the outermost independent variable is always </a:t>
            </a:r>
            <a:r>
              <a:rPr lang="en-US" baseline="0" dirty="0" err="1" smtClean="0"/>
              <a:t>lin-lin</a:t>
            </a:r>
            <a:r>
              <a:rPr lang="en-US" baseline="0" dirty="0" smtClean="0"/>
              <a:t> but one of the inner independent variables can change interpolation)?  Or, should we insist that it be defined as ‘regions’ at every level?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38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Changed some axis labels to avoid confusion:</a:t>
            </a:r>
            <a:r>
              <a:rPr lang="en-US" baseline="0" dirty="0" smtClean="0"/>
              <a:t> </a:t>
            </a:r>
            <a:r>
              <a:rPr lang="en-US" dirty="0" smtClean="0"/>
              <a:t>data look like P(mu)</a:t>
            </a:r>
            <a:r>
              <a:rPr lang="en-US" baseline="0" dirty="0" smtClean="0"/>
              <a:t> but axes originally claimed to be P(</a:t>
            </a:r>
            <a:r>
              <a:rPr lang="en-US" baseline="0" dirty="0" err="1" smtClean="0"/>
              <a:t>energy_out</a:t>
            </a:r>
            <a:r>
              <a:rPr lang="en-US" baseline="0" dirty="0" smtClean="0"/>
              <a:t> | </a:t>
            </a:r>
            <a:r>
              <a:rPr lang="en-US" baseline="0" dirty="0" err="1" smtClean="0"/>
              <a:t>energy_in</a:t>
            </a:r>
            <a:r>
              <a:rPr lang="en-US" baseline="0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549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Changed some axis labels to avoid confusion:</a:t>
            </a:r>
            <a:r>
              <a:rPr lang="en-US" baseline="0" dirty="0" smtClean="0"/>
              <a:t> </a:t>
            </a:r>
            <a:r>
              <a:rPr lang="en-US" dirty="0" smtClean="0"/>
              <a:t>data look like P(mu)</a:t>
            </a:r>
            <a:r>
              <a:rPr lang="en-US" baseline="0" dirty="0" smtClean="0"/>
              <a:t> but axes originally claimed to be P(</a:t>
            </a:r>
            <a:r>
              <a:rPr lang="en-US" baseline="0" dirty="0" err="1" smtClean="0"/>
              <a:t>energy_out</a:t>
            </a:r>
            <a:r>
              <a:rPr lang="en-US" baseline="0" dirty="0" smtClean="0"/>
              <a:t> | </a:t>
            </a:r>
            <a:r>
              <a:rPr lang="en-US" baseline="0" dirty="0" err="1" smtClean="0"/>
              <a:t>energy_in</a:t>
            </a:r>
            <a:r>
              <a:rPr lang="en-US" baseline="0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549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Changed some axis labels to avoid confusion:</a:t>
            </a:r>
            <a:r>
              <a:rPr lang="en-US" baseline="0" dirty="0" smtClean="0"/>
              <a:t> </a:t>
            </a:r>
            <a:r>
              <a:rPr lang="en-US" dirty="0" smtClean="0"/>
              <a:t>data look like P(mu)</a:t>
            </a:r>
            <a:r>
              <a:rPr lang="en-US" baseline="0" dirty="0" smtClean="0"/>
              <a:t> but axes originally claimed to be P(</a:t>
            </a:r>
            <a:r>
              <a:rPr lang="en-US" baseline="0" dirty="0" err="1" smtClean="0"/>
              <a:t>energy_out</a:t>
            </a:r>
            <a:r>
              <a:rPr lang="en-US" baseline="0" dirty="0" smtClean="0"/>
              <a:t> | </a:t>
            </a:r>
            <a:r>
              <a:rPr lang="en-US" baseline="0" dirty="0" err="1" smtClean="0"/>
              <a:t>energy_in</a:t>
            </a:r>
            <a:r>
              <a:rPr lang="en-US" baseline="0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549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we support</a:t>
            </a:r>
            <a:r>
              <a:rPr lang="en-US" baseline="0" dirty="0" smtClean="0"/>
              <a:t> nesting ‘regions’  (i.e. can a ‘regions’ with dimension 3 contain a ‘regions’ of dimension 2)?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03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Careful:</a:t>
            </a:r>
            <a:r>
              <a:rPr lang="en-US" baseline="0" dirty="0" smtClean="0"/>
              <a:t> the example takes a short-cut by not explicitly putting the </a:t>
            </a:r>
            <a:r>
              <a:rPr lang="en-US" baseline="0" dirty="0" err="1" smtClean="0"/>
              <a:t>xData</a:t>
            </a:r>
            <a:r>
              <a:rPr lang="en-US" baseline="0" dirty="0" smtClean="0"/>
              <a:t>=“list” element inside each region. Same with examples on slides 52 and 53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428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Currently</a:t>
            </a:r>
            <a:r>
              <a:rPr lang="en-US" baseline="0" dirty="0" smtClean="0"/>
              <a:t> have </a:t>
            </a:r>
            <a:r>
              <a:rPr lang="en-US" baseline="0" dirty="0" err="1" smtClean="0"/>
              <a:t>dataType</a:t>
            </a:r>
            <a:r>
              <a:rPr lang="en-US" baseline="0" dirty="0" smtClean="0"/>
              <a:t> both as an array attribute and as an attribute of the ‘values’ </a:t>
            </a:r>
            <a:r>
              <a:rPr lang="en-US" baseline="0" dirty="0" err="1" smtClean="0"/>
              <a:t>xData</a:t>
            </a:r>
            <a:r>
              <a:rPr lang="en-US" baseline="0" dirty="0" smtClean="0"/>
              <a:t> inside it.  Should it only be on the inner level?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03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Allows storing</a:t>
            </a:r>
            <a:r>
              <a:rPr lang="en-US" baseline="0" dirty="0" smtClean="0"/>
              <a:t> banded-diagonal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03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Allows storing</a:t>
            </a:r>
            <a:r>
              <a:rPr lang="en-US" baseline="0" dirty="0" smtClean="0"/>
              <a:t> banded-diagonal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0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we store </a:t>
            </a:r>
            <a:r>
              <a:rPr lang="en-US" dirty="0" err="1" smtClean="0"/>
              <a:t>Kalbach</a:t>
            </a:r>
            <a:r>
              <a:rPr lang="en-US" dirty="0" smtClean="0"/>
              <a:t>-Mann</a:t>
            </a:r>
            <a:r>
              <a:rPr lang="en-US" baseline="0" dirty="0" smtClean="0"/>
              <a:t> data in a table, does it also need to have axes?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2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Allows storing</a:t>
            </a:r>
            <a:r>
              <a:rPr lang="en-US" baseline="0" dirty="0" smtClean="0"/>
              <a:t> banded-diagonal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03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Allows storing</a:t>
            </a:r>
            <a:r>
              <a:rPr lang="en-US" baseline="0" dirty="0" smtClean="0"/>
              <a:t> banded-diagonal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03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90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-</a:t>
            </a:r>
            <a:r>
              <a:rPr lang="en-US" dirty="0"/>
              <a:t>---- Meeting Notes (10/9/14 10:00) -----</a:t>
            </a:r>
          </a:p>
          <a:p>
            <a:r>
              <a:rPr lang="en-US" dirty="0"/>
              <a:t>'tag' attribute corresponds to an xml element (at least when storing separate components).</a:t>
            </a:r>
          </a:p>
          <a:p>
            <a:r>
              <a:rPr lang="en-US" dirty="0"/>
              <a:t>'label' attribute is for plotting, </a:t>
            </a:r>
            <a:r>
              <a:rPr lang="en-US" dirty="0" err="1"/>
              <a:t>labelling</a:t>
            </a:r>
            <a:r>
              <a:rPr lang="en-US" dirty="0"/>
              <a:t> axes, etc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Make sure we’re clear about when to use ‘tag’, ‘label’,</a:t>
            </a:r>
            <a:r>
              <a:rPr lang="en-US" baseline="0" dirty="0" smtClean="0"/>
              <a:t> or both.  My take is that the ‘tag’ is always required, and ‘label’ only required when it’s not the same as the ‘tag’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58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-</a:t>
            </a:r>
            <a:r>
              <a:rPr lang="en-US" dirty="0"/>
              <a:t>---- Meeting Notes (10/9/14 10:00) -----</a:t>
            </a:r>
          </a:p>
          <a:p>
            <a:r>
              <a:rPr lang="en-US" dirty="0"/>
              <a:t>'tag' attribute corresponds to an xml element (at least when storing separate components).</a:t>
            </a:r>
          </a:p>
          <a:p>
            <a:r>
              <a:rPr lang="en-US" dirty="0"/>
              <a:t>'label' attribute is for plotting, </a:t>
            </a:r>
            <a:r>
              <a:rPr lang="en-US" dirty="0" err="1"/>
              <a:t>labelling</a:t>
            </a:r>
            <a:r>
              <a:rPr lang="en-US" dirty="0"/>
              <a:t> axes, etc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Make sure we’re clear about when to use ‘tag’, ‘label’,</a:t>
            </a:r>
            <a:r>
              <a:rPr lang="en-US" baseline="0" dirty="0" smtClean="0"/>
              <a:t> or both.  My take is that the ‘tag’ is always required, and ‘label’ only required when it’s not the same as the ‘tag’ (JLC) I would like to see the tag attribute required as well.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58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(10/9/14 10:00) -----</a:t>
            </a:r>
          </a:p>
          <a:p>
            <a:r>
              <a:rPr lang="en-US" dirty="0"/>
              <a:t>Note that '</a:t>
            </a:r>
            <a:r>
              <a:rPr lang="en-US" dirty="0" err="1"/>
              <a:t>derivedFrom</a:t>
            </a:r>
            <a:r>
              <a:rPr lang="en-US" dirty="0"/>
              <a:t>' should be supported in lots of other places as well, so we should </a:t>
            </a:r>
            <a:r>
              <a:rPr lang="en-US" dirty="0" smtClean="0"/>
              <a:t>probably give </a:t>
            </a:r>
            <a:r>
              <a:rPr lang="en-US" dirty="0"/>
              <a:t>it a slide of its </a:t>
            </a:r>
            <a:r>
              <a:rPr lang="en-US" dirty="0" smtClean="0"/>
              <a:t>own</a:t>
            </a:r>
          </a:p>
          <a:p>
            <a:endParaRPr lang="en-US" dirty="0" smtClean="0"/>
          </a:p>
          <a:p>
            <a:r>
              <a:rPr lang="en-US" dirty="0" smtClean="0"/>
              <a:t>What’s the difference</a:t>
            </a:r>
            <a:r>
              <a:rPr lang="en-US" baseline="0" dirty="0" smtClean="0"/>
              <a:t> between ‘type’ and ‘</a:t>
            </a:r>
            <a:r>
              <a:rPr lang="en-US" baseline="0" dirty="0" err="1" smtClean="0"/>
              <a:t>pdf</a:t>
            </a:r>
            <a:r>
              <a:rPr lang="en-US" baseline="0" dirty="0" smtClean="0"/>
              <a:t>’ attributes?  I assume ‘</a:t>
            </a:r>
            <a:r>
              <a:rPr lang="en-US" baseline="0" dirty="0" err="1" smtClean="0"/>
              <a:t>pdf</a:t>
            </a:r>
            <a:r>
              <a:rPr lang="en-US" baseline="0" dirty="0" smtClean="0"/>
              <a:t>’ would be ‘normal’, ‘skew’, etc., but what about ‘type’?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12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r>
              <a:rPr lang="en-US" baseline="0" dirty="0" smtClean="0"/>
              <a:t> do not show uncertainty index attribute.</a:t>
            </a:r>
          </a:p>
          <a:p>
            <a:r>
              <a:rPr lang="en-US" baseline="0" dirty="0" smtClean="0"/>
              <a:t>Note: added unit to the ‘P’ axis of example #3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0806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----- Meeting Notes (10/9/14 10:00) -----</a:t>
            </a:r>
          </a:p>
          <a:p>
            <a:r>
              <a:rPr lang="en-US" dirty="0"/>
              <a:t>Note that '</a:t>
            </a:r>
            <a:r>
              <a:rPr lang="en-US" dirty="0" err="1"/>
              <a:t>derivedFrom</a:t>
            </a:r>
            <a:r>
              <a:rPr lang="en-US" dirty="0"/>
              <a:t>' should be supported in lots of other places as well, so we should </a:t>
            </a:r>
            <a:r>
              <a:rPr lang="en-US" dirty="0" smtClean="0"/>
              <a:t>probably give </a:t>
            </a:r>
            <a:r>
              <a:rPr lang="en-US" dirty="0"/>
              <a:t>it a slide of its </a:t>
            </a:r>
            <a:r>
              <a:rPr lang="en-US" dirty="0" smtClean="0"/>
              <a:t>own</a:t>
            </a:r>
          </a:p>
          <a:p>
            <a:endParaRPr lang="en-US" dirty="0" smtClean="0"/>
          </a:p>
          <a:p>
            <a:r>
              <a:rPr lang="en-US" dirty="0" smtClean="0"/>
              <a:t>What’s the difference</a:t>
            </a:r>
            <a:r>
              <a:rPr lang="en-US" baseline="0" dirty="0" smtClean="0"/>
              <a:t> between ‘type’ and ‘</a:t>
            </a:r>
            <a:r>
              <a:rPr lang="en-US" baseline="0" dirty="0" err="1" smtClean="0"/>
              <a:t>pdf</a:t>
            </a:r>
            <a:r>
              <a:rPr lang="en-US" baseline="0" dirty="0" smtClean="0"/>
              <a:t>’ attributes?  I assume ‘</a:t>
            </a:r>
            <a:r>
              <a:rPr lang="en-US" baseline="0" dirty="0" err="1" smtClean="0"/>
              <a:t>pdf</a:t>
            </a:r>
            <a:r>
              <a:rPr lang="en-US" baseline="0" dirty="0" smtClean="0"/>
              <a:t>’ would be ‘normal’, ‘skew’, etc., but what about ‘type’?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112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r>
              <a:rPr lang="en-US" baseline="0" dirty="0" smtClean="0"/>
              <a:t> do not show uncertainty index attribute.</a:t>
            </a:r>
          </a:p>
          <a:p>
            <a:r>
              <a:rPr lang="en-US" baseline="0" dirty="0" smtClean="0"/>
              <a:t>Note: added unit to the ‘P’ axis of example #3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34CF-BDE0-664B-92FB-63A1A9FEBD1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080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5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0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1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39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28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35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24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8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3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62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7057" y="274638"/>
            <a:ext cx="8747149" cy="415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057" y="832102"/>
            <a:ext cx="8747149" cy="5889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85F8D-3A27-A541-A657-8B0AA422FE7E}" type="datetimeFigureOut">
              <a:rPr lang="en-US" smtClean="0"/>
              <a:t>10/25/14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CB832-EC40-4B42-967A-2D9FE31E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5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Proposed General Purpose Data Containers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02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restrictions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tag and attribute names</a:t>
            </a:r>
          </a:p>
          <a:p>
            <a:pPr lvl="1"/>
            <a:r>
              <a:rPr lang="en-US" sz="2400" dirty="0" smtClean="0"/>
              <a:t>Shall </a:t>
            </a:r>
            <a:r>
              <a:rPr lang="en-US" dirty="0" smtClean="0"/>
              <a:t> be</a:t>
            </a:r>
            <a:r>
              <a:rPr lang="en-US" dirty="0"/>
              <a:t> </a:t>
            </a:r>
            <a:r>
              <a:rPr lang="en-US" dirty="0" smtClean="0"/>
              <a:t>l</a:t>
            </a:r>
            <a:r>
              <a:rPr lang="en-US" sz="2400" dirty="0" smtClean="0"/>
              <a:t>imited to upper and lower case letters, numbers and the underscore character.</a:t>
            </a:r>
          </a:p>
          <a:p>
            <a:pPr lvl="1"/>
            <a:r>
              <a:rPr lang="en-US" sz="2400" dirty="0"/>
              <a:t>S</a:t>
            </a:r>
            <a:r>
              <a:rPr lang="en-US" sz="2400" dirty="0" smtClean="0"/>
              <a:t>hall start with a letter.</a:t>
            </a:r>
          </a:p>
          <a:p>
            <a:r>
              <a:rPr lang="en-US" sz="2400" dirty="0" smtClean="0"/>
              <a:t>attribute values</a:t>
            </a:r>
          </a:p>
          <a:p>
            <a:pPr lvl="1"/>
            <a:r>
              <a:rPr lang="en-US" sz="2400" dirty="0" smtClean="0"/>
              <a:t>Shall be limited </a:t>
            </a:r>
            <a:r>
              <a:rPr lang="en-US" sz="2400" dirty="0"/>
              <a:t>to UTF-8</a:t>
            </a:r>
          </a:p>
          <a:p>
            <a:pPr lvl="1"/>
            <a:r>
              <a:rPr lang="en-US" sz="2400" dirty="0" smtClean="0"/>
              <a:t>Specifications can restrict values to </a:t>
            </a:r>
            <a:r>
              <a:rPr lang="en-US" sz="2400" dirty="0"/>
              <a:t>a subset of UTF-</a:t>
            </a:r>
            <a:r>
              <a:rPr lang="en-US" sz="2400" dirty="0" smtClean="0"/>
              <a:t>8.</a:t>
            </a:r>
          </a:p>
          <a:p>
            <a:pPr lvl="1"/>
            <a:r>
              <a:rPr lang="en-US" sz="2400" dirty="0"/>
              <a:t>C</a:t>
            </a:r>
            <a:r>
              <a:rPr lang="en-US" sz="2400" dirty="0" smtClean="0"/>
              <a:t>ommunity can add additional restrictions </a:t>
            </a:r>
            <a:r>
              <a:rPr lang="en-US" sz="2400" dirty="0"/>
              <a:t>to a subset of UTF-8 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Body/text</a:t>
            </a:r>
          </a:p>
          <a:p>
            <a:pPr lvl="1"/>
            <a:r>
              <a:rPr lang="en-US" sz="2400" dirty="0" smtClean="0"/>
              <a:t>Shall  </a:t>
            </a:r>
            <a:r>
              <a:rPr lang="en-US" dirty="0" smtClean="0"/>
              <a:t>be </a:t>
            </a:r>
            <a:r>
              <a:rPr lang="en-US" dirty="0"/>
              <a:t>l</a:t>
            </a:r>
            <a:r>
              <a:rPr lang="en-US" sz="2400" dirty="0" smtClean="0"/>
              <a:t>imited to UTF-8</a:t>
            </a:r>
          </a:p>
          <a:p>
            <a:pPr lvl="1"/>
            <a:r>
              <a:rPr lang="en-US" sz="2400" dirty="0" smtClean="0"/>
              <a:t>An element’s text can be restricted to a subset of UTF-8 by the community.</a:t>
            </a:r>
          </a:p>
        </p:txBody>
      </p:sp>
    </p:spTree>
    <p:extLst>
      <p:ext uri="{BB962C8B-B14F-4D97-AF65-F5344CB8AC3E}">
        <p14:creationId xmlns:p14="http://schemas.microsoft.com/office/powerpoint/2010/main" val="1684125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57" y="274638"/>
            <a:ext cx="8747149" cy="1131550"/>
          </a:xfrm>
        </p:spPr>
        <p:txBody>
          <a:bodyPr>
            <a:normAutofit/>
          </a:bodyPr>
          <a:lstStyle/>
          <a:p>
            <a:r>
              <a:rPr lang="en-US" dirty="0" smtClean="0"/>
              <a:t>Format for top level of an </a:t>
            </a:r>
            <a:r>
              <a:rPr lang="en-US" dirty="0" err="1" smtClean="0"/>
              <a:t>xData</a:t>
            </a:r>
            <a:r>
              <a:rPr lang="en-US" dirty="0" smtClean="0"/>
              <a:t> element: must contain an attribute named ‘</a:t>
            </a:r>
            <a:r>
              <a:rPr lang="en-US" dirty="0" err="1" smtClean="0"/>
              <a:t>xData</a:t>
            </a:r>
            <a:r>
              <a:rPr lang="en-US" dirty="0" smtClean="0"/>
              <a:t>’ that specifies its container type.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47045" y="2736503"/>
            <a:ext cx="25649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&lt;tag </a:t>
            </a:r>
            <a:r>
              <a:rPr lang="en-US" sz="2800" dirty="0" err="1" smtClean="0"/>
              <a:t>xData</a:t>
            </a:r>
            <a:r>
              <a:rPr lang="en-US" sz="2800" dirty="0" smtClean="0"/>
              <a:t>=“?”&gt;</a:t>
            </a:r>
          </a:p>
          <a:p>
            <a:r>
              <a:rPr lang="en-US" sz="2800" dirty="0" smtClean="0"/>
              <a:t>	...</a:t>
            </a:r>
          </a:p>
          <a:p>
            <a:r>
              <a:rPr lang="en-US" sz="2800" dirty="0"/>
              <a:t>	</a:t>
            </a:r>
            <a:r>
              <a:rPr lang="en-US" sz="2800" dirty="0" smtClean="0"/>
              <a:t>&lt;/tag&gt;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2673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Number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Best to have predefined types</a:t>
            </a:r>
          </a:p>
          <a:p>
            <a:pPr lvl="1"/>
            <a:r>
              <a:rPr lang="en-US" dirty="0" smtClean="0"/>
              <a:t>Unsigned integers</a:t>
            </a:r>
          </a:p>
          <a:p>
            <a:pPr lvl="2"/>
            <a:r>
              <a:rPr lang="en-US" dirty="0" smtClean="0"/>
              <a:t>General form: (</a:t>
            </a:r>
            <a:r>
              <a:rPr lang="en-US" dirty="0"/>
              <a:t>[1-9][0-9]*|0+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Types: None currently defined</a:t>
            </a:r>
          </a:p>
          <a:p>
            <a:pPr lvl="1"/>
            <a:r>
              <a:rPr lang="en-US" dirty="0" smtClean="0"/>
              <a:t>Signed integers</a:t>
            </a:r>
          </a:p>
          <a:p>
            <a:pPr lvl="2"/>
            <a:r>
              <a:rPr lang="en-US" dirty="0" smtClean="0"/>
              <a:t>General form: optional sign + unsigned integer</a:t>
            </a:r>
          </a:p>
          <a:p>
            <a:pPr lvl="2"/>
            <a:r>
              <a:rPr lang="en-US" dirty="0" smtClean="0"/>
              <a:t>Types</a:t>
            </a:r>
          </a:p>
          <a:p>
            <a:pPr lvl="3"/>
            <a:r>
              <a:rPr lang="en-US" dirty="0" smtClean="0"/>
              <a:t>Integer32:</a:t>
            </a:r>
          </a:p>
          <a:p>
            <a:pPr lvl="4"/>
            <a:r>
              <a:rPr lang="en-US" dirty="0" smtClean="0"/>
              <a:t>Range: [-2**31, 2**31]</a:t>
            </a:r>
          </a:p>
        </p:txBody>
      </p:sp>
    </p:spTree>
    <p:extLst>
      <p:ext uri="{BB962C8B-B14F-4D97-AF65-F5344CB8AC3E}">
        <p14:creationId xmlns:p14="http://schemas.microsoft.com/office/powerpoint/2010/main" val="1711281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Numbers -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Floating point number</a:t>
            </a:r>
          </a:p>
          <a:p>
            <a:pPr lvl="2"/>
            <a:r>
              <a:rPr lang="en-US" dirty="0" smtClean="0"/>
              <a:t>General </a:t>
            </a:r>
            <a:r>
              <a:rPr lang="en-US" dirty="0"/>
              <a:t>form:</a:t>
            </a:r>
            <a:br>
              <a:rPr lang="en-US" dirty="0"/>
            </a:br>
            <a:r>
              <a:rPr lang="en-US" dirty="0"/>
              <a:t>	[+-]?([0-9]+\.?[0-9]*|\.[0-9]+)([</a:t>
            </a:r>
            <a:r>
              <a:rPr lang="en-US" dirty="0" err="1"/>
              <a:t>eE</a:t>
            </a:r>
            <a:r>
              <a:rPr lang="en-US" dirty="0"/>
              <a:t>](+|-)?[0-9]+)</a:t>
            </a:r>
            <a:r>
              <a:rPr lang="en-US" dirty="0" smtClean="0"/>
              <a:t>?</a:t>
            </a:r>
          </a:p>
          <a:p>
            <a:pPr lvl="3"/>
            <a:r>
              <a:rPr lang="en-US" dirty="0" smtClean="0"/>
              <a:t>That is, the general form used by C, C++, Java and Python</a:t>
            </a:r>
          </a:p>
          <a:p>
            <a:pPr lvl="3"/>
            <a:r>
              <a:rPr lang="en-US" dirty="0" smtClean="0"/>
              <a:t>Excludes the FORTRAN ‘D’ form (e.g., </a:t>
            </a:r>
            <a:r>
              <a:rPr lang="en-US" dirty="0"/>
              <a:t>‘</a:t>
            </a:r>
            <a:r>
              <a:rPr lang="en-US" dirty="0" smtClean="0"/>
              <a:t>98.435D+</a:t>
            </a:r>
            <a:r>
              <a:rPr lang="en-US" dirty="0"/>
              <a:t>3</a:t>
            </a:r>
            <a:r>
              <a:rPr lang="en-US" dirty="0" smtClean="0"/>
              <a:t>’).</a:t>
            </a:r>
          </a:p>
          <a:p>
            <a:pPr lvl="3"/>
            <a:r>
              <a:rPr lang="en-US" dirty="0" smtClean="0"/>
              <a:t>Excludes the ‘E-less’ form used in ENDF-6 (e.g., ‘98.43500+3’)</a:t>
            </a:r>
            <a:endParaRPr lang="en-US" dirty="0"/>
          </a:p>
          <a:p>
            <a:pPr lvl="2"/>
            <a:r>
              <a:rPr lang="en-US" dirty="0"/>
              <a:t>E</a:t>
            </a:r>
            <a:r>
              <a:rPr lang="en-US" dirty="0" smtClean="0"/>
              <a:t>xamples:</a:t>
            </a:r>
            <a:br>
              <a:rPr lang="en-US" dirty="0" smtClean="0"/>
            </a:br>
            <a:r>
              <a:rPr lang="en-US" dirty="0" smtClean="0"/>
              <a:t>		‘</a:t>
            </a:r>
            <a:r>
              <a:rPr lang="en-US" dirty="0"/>
              <a:t>-1.23e-43’, ‘8764.345’, ‘</a:t>
            </a:r>
            <a:r>
              <a:rPr lang="en-US" dirty="0" smtClean="0"/>
              <a:t>98.435E+</a:t>
            </a:r>
            <a:r>
              <a:rPr lang="en-US" dirty="0"/>
              <a:t>3</a:t>
            </a:r>
            <a:r>
              <a:rPr lang="en-US" dirty="0" smtClean="0"/>
              <a:t>’</a:t>
            </a:r>
          </a:p>
          <a:p>
            <a:pPr lvl="2"/>
            <a:r>
              <a:rPr lang="en-US" dirty="0" smtClean="0"/>
              <a:t>Float32</a:t>
            </a:r>
          </a:p>
          <a:p>
            <a:pPr lvl="3"/>
            <a:r>
              <a:rPr lang="en-US" dirty="0" smtClean="0"/>
              <a:t>Range: </a:t>
            </a:r>
            <a:r>
              <a:rPr lang="en-US" dirty="0"/>
              <a:t>IEEE-754 </a:t>
            </a:r>
            <a:r>
              <a:rPr lang="en-US" dirty="0" smtClean="0"/>
              <a:t>binary32 values</a:t>
            </a:r>
          </a:p>
          <a:p>
            <a:pPr lvl="2"/>
            <a:r>
              <a:rPr lang="en-US" dirty="0" smtClean="0"/>
              <a:t>Float64</a:t>
            </a:r>
          </a:p>
          <a:p>
            <a:pPr lvl="3"/>
            <a:r>
              <a:rPr lang="en-US" dirty="0" smtClean="0"/>
              <a:t>Range: normalized or </a:t>
            </a:r>
            <a:r>
              <a:rPr lang="en-US" dirty="0" err="1" smtClean="0"/>
              <a:t>denormalized</a:t>
            </a:r>
            <a:r>
              <a:rPr lang="en-US" dirty="0" smtClean="0"/>
              <a:t> IEEE</a:t>
            </a:r>
            <a:r>
              <a:rPr lang="en-US" dirty="0"/>
              <a:t>-</a:t>
            </a:r>
            <a:r>
              <a:rPr lang="en-US" dirty="0" smtClean="0"/>
              <a:t>754 binary64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052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Interpolation ENDF vs. the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data needs interpolation meta-data</a:t>
            </a:r>
          </a:p>
          <a:p>
            <a:pPr lvl="1"/>
            <a:r>
              <a:rPr lang="en-US" dirty="0" smtClean="0"/>
              <a:t>ENDF interpolation is a little different then how most think of interpolation</a:t>
            </a:r>
          </a:p>
          <a:p>
            <a:pPr lvl="2"/>
            <a:r>
              <a:rPr lang="en-US" dirty="0" smtClean="0"/>
              <a:t>Example: P(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dirty="0" err="1" smtClean="0"/>
              <a:t>|E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Traditional interpolation: each axis has an interpolation</a:t>
            </a:r>
          </a:p>
          <a:p>
            <a:pPr lvl="4"/>
            <a:r>
              <a:rPr lang="en-US" dirty="0" smtClean="0"/>
              <a:t>E – ‘log’</a:t>
            </a:r>
          </a:p>
          <a:p>
            <a:pPr lvl="4"/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– ‘</a:t>
            </a:r>
            <a:r>
              <a:rPr lang="en-US" dirty="0" err="1" smtClean="0"/>
              <a:t>lin</a:t>
            </a:r>
            <a:r>
              <a:rPr lang="en-US" dirty="0" smtClean="0"/>
              <a:t>’</a:t>
            </a:r>
          </a:p>
          <a:p>
            <a:pPr lvl="4"/>
            <a:r>
              <a:rPr lang="en-US" dirty="0" smtClean="0"/>
              <a:t>P – ‘</a:t>
            </a:r>
            <a:r>
              <a:rPr lang="en-US" dirty="0" err="1" smtClean="0"/>
              <a:t>lin</a:t>
            </a:r>
            <a:r>
              <a:rPr lang="en-US" dirty="0" smtClean="0"/>
              <a:t>’</a:t>
            </a:r>
          </a:p>
          <a:p>
            <a:pPr lvl="3"/>
            <a:r>
              <a:rPr lang="en-US" dirty="0" smtClean="0"/>
              <a:t>ENDF interpolation: each independent axis has </a:t>
            </a:r>
            <a:r>
              <a:rPr lang="en-US" b="1" dirty="0" smtClean="0"/>
              <a:t>two</a:t>
            </a:r>
            <a:r>
              <a:rPr lang="en-US" dirty="0" smtClean="0"/>
              <a:t> interpolation values, dependent axis has no interpolation</a:t>
            </a:r>
          </a:p>
          <a:p>
            <a:pPr lvl="4"/>
            <a:r>
              <a:rPr lang="en-US" dirty="0" smtClean="0"/>
              <a:t>In ENDF, each independent axis’ </a:t>
            </a:r>
            <a:r>
              <a:rPr lang="en-US" dirty="0"/>
              <a:t>interpolation </a:t>
            </a:r>
            <a:r>
              <a:rPr lang="en-US" dirty="0" smtClean="0"/>
              <a:t>defines </a:t>
            </a:r>
            <a:r>
              <a:rPr lang="en-US" dirty="0"/>
              <a:t>how to interpolate the independent and dependent axis </a:t>
            </a:r>
            <a:r>
              <a:rPr lang="en-US" dirty="0" smtClean="0"/>
              <a:t>while </a:t>
            </a:r>
            <a:r>
              <a:rPr lang="en-US" dirty="0"/>
              <a:t>moving along the independent axis</a:t>
            </a:r>
            <a:endParaRPr lang="en-US" dirty="0" smtClean="0"/>
          </a:p>
          <a:p>
            <a:pPr lvl="4"/>
            <a:r>
              <a:rPr lang="en-US" dirty="0"/>
              <a:t>a</a:t>
            </a:r>
            <a:r>
              <a:rPr lang="en-US" dirty="0" smtClean="0"/>
              <a:t>long ‘E’ axis: </a:t>
            </a:r>
            <a:r>
              <a:rPr lang="en-US" dirty="0"/>
              <a:t>‘</a:t>
            </a:r>
            <a:r>
              <a:rPr lang="en-US" dirty="0" err="1" smtClean="0"/>
              <a:t>log,lin</a:t>
            </a:r>
            <a:r>
              <a:rPr lang="en-US" dirty="0" smtClean="0"/>
              <a:t>’</a:t>
            </a:r>
          </a:p>
          <a:p>
            <a:pPr lvl="4"/>
            <a:r>
              <a:rPr lang="en-US" dirty="0" smtClean="0"/>
              <a:t>along ‘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‘ axis: </a:t>
            </a:r>
            <a:r>
              <a:rPr lang="en-US" dirty="0"/>
              <a:t>‘</a:t>
            </a:r>
            <a:r>
              <a:rPr lang="en-US" dirty="0" err="1" smtClean="0"/>
              <a:t>lin,log</a:t>
            </a:r>
            <a:r>
              <a:rPr lang="en-US" dirty="0" smtClean="0"/>
              <a:t>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29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from ENDF/B-VII.1 n</a:t>
            </a:r>
            <a:r>
              <a:rPr lang="en-US" dirty="0"/>
              <a:t>-012_Mg_024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8596" y="1293406"/>
            <a:ext cx="82429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"/>
                <a:cs typeface="Courier"/>
              </a:rPr>
              <a:t> 1.202400+4 2.377900+1          0          2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2.377900+1          0          1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0.000000+0          0          0          1          31225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 3          2          0          0          0          01225 4 91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1.042050+7          0          0          1         111225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11          4          0          0          0          01225 4 91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-1.000000+0 4.701590-1-8.000000-1 4.761790-1-6.000000-1 4.821810-11225 4 91</a:t>
            </a:r>
          </a:p>
          <a:p>
            <a:r>
              <a:rPr lang="en-US" sz="1400" dirty="0">
                <a:latin typeface="Courier"/>
                <a:cs typeface="Courier"/>
              </a:rPr>
              <a:t>-4.000000-1 4.881650-1-2.000000-1 4.941330-1 0.000000+0 5.000820-11225 4 91</a:t>
            </a:r>
          </a:p>
          <a:p>
            <a:r>
              <a:rPr lang="en-US" sz="1400" dirty="0">
                <a:latin typeface="Courier"/>
                <a:cs typeface="Courier"/>
              </a:rPr>
              <a:t> 2.000000-1 5.060130-1 4.000000-1 5.119270-1 6.000000-1 5.178230-11225 4 91</a:t>
            </a:r>
          </a:p>
          <a:p>
            <a:r>
              <a:rPr lang="en-US" sz="1400" dirty="0">
                <a:latin typeface="Courier"/>
                <a:cs typeface="Courier"/>
              </a:rPr>
              <a:t> 8.000000-1 5.237020-1 1.000000+0 5.295630-1                      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1.500000+7          0          0          1         111225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11          4          0          0          0          01225 4 91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-1.000000+0 9.791670-1-8.000000-1 6.083060-1-6.000000-1 4.508610-11225 4 91</a:t>
            </a:r>
          </a:p>
          <a:p>
            <a:r>
              <a:rPr lang="en-US" sz="1400" dirty="0">
                <a:latin typeface="Courier"/>
                <a:cs typeface="Courier"/>
              </a:rPr>
              <a:t>-4.000000-1 3.756700-1-2.000000-1 3.386130-1 0.000000+0 3.292680-11225 4 91</a:t>
            </a:r>
          </a:p>
          <a:p>
            <a:r>
              <a:rPr lang="en-US" sz="1400" dirty="0">
                <a:latin typeface="Courier"/>
                <a:cs typeface="Courier"/>
              </a:rPr>
              <a:t> 2.000000-1 3.470870-1 4.000000-1 3.947130-1 6.000000-1 4.855860-11225 4 91</a:t>
            </a:r>
          </a:p>
          <a:p>
            <a:r>
              <a:rPr lang="en-US" sz="1400" dirty="0">
                <a:latin typeface="Courier"/>
                <a:cs typeface="Courier"/>
              </a:rPr>
              <a:t> 8.000000-1 6.715970-1 1.000000+0 1.108210+0                      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2.000000+7          0          0          1         111225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11          4          0          0          0          01225 4 91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-1.000000+0 1.099160+0-8.000000-1 5.936100-1-6.000000-1 4.321870-11225 4 91</a:t>
            </a:r>
          </a:p>
          <a:p>
            <a:r>
              <a:rPr lang="en-US" sz="1400" dirty="0">
                <a:latin typeface="Courier"/>
                <a:cs typeface="Courier"/>
              </a:rPr>
              <a:t>-4.000000-1 3.652880-1-2.000000-1 3.325000-1 0.000000+0 3.242730-11225 4 91</a:t>
            </a:r>
          </a:p>
          <a:p>
            <a:r>
              <a:rPr lang="en-US" sz="1400" dirty="0">
                <a:latin typeface="Courier"/>
                <a:cs typeface="Courier"/>
              </a:rPr>
              <a:t> 2.000000-1 3.410260-1 4.000000-1 3.842660-1 6.000000-1 4.663150-11225 4 91</a:t>
            </a:r>
          </a:p>
          <a:p>
            <a:r>
              <a:rPr lang="en-US" sz="1400" dirty="0">
                <a:latin typeface="Courier"/>
                <a:cs typeface="Courier"/>
              </a:rPr>
              <a:t> 8.000000-1 6.569520-1 1.000000+0 1.247780+0                      1225 4 91</a:t>
            </a:r>
          </a:p>
        </p:txBody>
      </p:sp>
      <p:sp>
        <p:nvSpPr>
          <p:cNvPr id="5" name="Oval 4"/>
          <p:cNvSpPr/>
          <p:nvPr/>
        </p:nvSpPr>
        <p:spPr>
          <a:xfrm>
            <a:off x="1249264" y="1893078"/>
            <a:ext cx="1916700" cy="399781"/>
          </a:xfrm>
          <a:prstGeom prst="ellipse">
            <a:avLst/>
          </a:prstGeom>
          <a:solidFill>
            <a:srgbClr val="FF0000">
              <a:alpha val="50000"/>
            </a:srgbClr>
          </a:soli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2998516" y="689769"/>
            <a:ext cx="3080826" cy="979903"/>
          </a:xfrm>
          <a:prstGeom prst="wedgeRoundRectCallout">
            <a:avLst>
              <a:gd name="adj1" fmla="val -47274"/>
              <a:gd name="adj2" fmla="val 83077"/>
              <a:gd name="adj3" fmla="val 16667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</a:t>
            </a:r>
            <a:r>
              <a:rPr lang="en-US" dirty="0" smtClean="0"/>
              <a:t> = ‘</a:t>
            </a:r>
            <a:r>
              <a:rPr lang="en-US" dirty="0" err="1" smtClean="0"/>
              <a:t>lin,lin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E is ‘</a:t>
            </a:r>
            <a:r>
              <a:rPr lang="en-US" dirty="0" err="1" smtClean="0"/>
              <a:t>lin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P is ‘</a:t>
            </a:r>
            <a:r>
              <a:rPr lang="en-US" dirty="0" err="1" smtClean="0"/>
              <a:t>lin</a:t>
            </a:r>
            <a:r>
              <a:rPr lang="en-US" dirty="0" smtClean="0"/>
              <a:t>’ while moving along E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249264" y="2342944"/>
            <a:ext cx="1916700" cy="399781"/>
          </a:xfrm>
          <a:prstGeom prst="ellipse">
            <a:avLst/>
          </a:prstGeom>
          <a:solidFill>
            <a:srgbClr val="008000">
              <a:alpha val="50000"/>
            </a:srgbClr>
          </a:solidFill>
          <a:ln w="190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4244491" y="3059286"/>
            <a:ext cx="3128327" cy="979903"/>
          </a:xfrm>
          <a:prstGeom prst="wedgeRoundRectCallout">
            <a:avLst>
              <a:gd name="adj1" fmla="val -82528"/>
              <a:gd name="adj2" fmla="val -102914"/>
              <a:gd name="adj3" fmla="val 16667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4 = ‘</a:t>
            </a:r>
            <a:r>
              <a:rPr lang="en-US" dirty="0" err="1" smtClean="0"/>
              <a:t>lin,log</a:t>
            </a:r>
            <a:r>
              <a:rPr lang="en-US" dirty="0" smtClean="0"/>
              <a:t>’</a:t>
            </a:r>
          </a:p>
          <a:p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 is ‘</a:t>
            </a:r>
            <a:r>
              <a:rPr lang="en-US" dirty="0" err="1" smtClean="0"/>
              <a:t>lin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P is ‘log’ while moving along 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1249264" y="3612378"/>
            <a:ext cx="1916700" cy="399781"/>
          </a:xfrm>
          <a:prstGeom prst="ellipse">
            <a:avLst/>
          </a:prstGeom>
          <a:solidFill>
            <a:srgbClr val="008000">
              <a:alpha val="50000"/>
            </a:srgbClr>
          </a:solidFill>
          <a:ln w="190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249264" y="4881812"/>
            <a:ext cx="1916700" cy="399781"/>
          </a:xfrm>
          <a:prstGeom prst="ellipse">
            <a:avLst/>
          </a:prstGeom>
          <a:solidFill>
            <a:srgbClr val="008000">
              <a:alpha val="50000"/>
            </a:srgbClr>
          </a:solidFill>
          <a:ln w="190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326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Interpolation can change along an axis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8596" y="1081762"/>
            <a:ext cx="824297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>
                <a:latin typeface="Courier"/>
                <a:cs typeface="Courier"/>
              </a:rPr>
              <a:t>1.202400+4 2.377900+1          0          0          0          01225 3102</a:t>
            </a:r>
          </a:p>
          <a:p>
            <a:r>
              <a:rPr lang="en-US" sz="1400" dirty="0">
                <a:latin typeface="Courier"/>
                <a:cs typeface="Courier"/>
              </a:rPr>
              <a:t> 7.331890+6 7.331890+6          0          0          2         471225 3102</a:t>
            </a:r>
          </a:p>
          <a:p>
            <a:r>
              <a:rPr lang="en-US" sz="1400" dirty="0">
                <a:latin typeface="Courier"/>
                <a:cs typeface="Courier"/>
              </a:rPr>
              <a:t>          4          2         47          5          0          01225 3102</a:t>
            </a:r>
          </a:p>
          <a:p>
            <a:r>
              <a:rPr lang="en-US" sz="1400" dirty="0">
                <a:latin typeface="Courier"/>
                <a:cs typeface="Courier"/>
              </a:rPr>
              <a:t> 1.000000-5 0.000000+0 2.530000-2 0.000000+0 5.200000+5 0.000000+01225 3102</a:t>
            </a:r>
          </a:p>
          <a:p>
            <a:r>
              <a:rPr lang="en-US" sz="1400" dirty="0">
                <a:latin typeface="Courier"/>
                <a:cs typeface="Courier"/>
              </a:rPr>
              <a:t> 5.200000+5 3.863230-4 6.000000+5 3.641810-4 7.000000+5 3.437090-41225 3102</a:t>
            </a:r>
          </a:p>
          <a:p>
            <a:r>
              <a:rPr lang="en-US" sz="1400" dirty="0">
                <a:latin typeface="Courier"/>
                <a:cs typeface="Courier"/>
              </a:rPr>
              <a:t> 8.000000+5 3.288570-4 9.000000+5 3.181670-4 1.000000+6 3.496390-41225 3102</a:t>
            </a:r>
          </a:p>
          <a:p>
            <a:r>
              <a:rPr lang="en-US" sz="1400" dirty="0">
                <a:latin typeface="Courier"/>
                <a:cs typeface="Courier"/>
              </a:rPr>
              <a:t> 1.426160+6 3.539750-4 1.500000+6 1.878090-4 2.000000+6 1.163470-41225 3102</a:t>
            </a:r>
          </a:p>
          <a:p>
            <a:r>
              <a:rPr lang="en-US" sz="1400" dirty="0">
                <a:latin typeface="Courier"/>
                <a:cs typeface="Courier"/>
              </a:rPr>
              <a:t> 2.500000+6 1.177430-4 3.000000+6 1.276130-4 3.500000+6 1.446600-41225 3102</a:t>
            </a:r>
          </a:p>
          <a:p>
            <a:r>
              <a:rPr lang="en-US" sz="1400" dirty="0">
                <a:latin typeface="Courier"/>
                <a:cs typeface="Courier"/>
              </a:rPr>
              <a:t> 4.000000+6 1.671880-4 4.296180+6 1.854550-4 4.416640+6 1.766280-41225 3102</a:t>
            </a:r>
          </a:p>
          <a:p>
            <a:r>
              <a:rPr lang="en-US" sz="1400" dirty="0">
                <a:latin typeface="Courier"/>
                <a:cs typeface="Courier"/>
              </a:rPr>
              <a:t> 4.500000+6 1.669970-4 5.000000+6 1.594530-4 5.456300+6 1.639130-41225 3102</a:t>
            </a:r>
          </a:p>
          <a:p>
            <a:r>
              <a:rPr lang="en-US" sz="1400" dirty="0">
                <a:latin typeface="Courier"/>
                <a:cs typeface="Courier"/>
              </a:rPr>
              <a:t> 5.500000+6 1.620450-4 6.000000+6 1.629510-4 6.263060+6 1.625130-41225 3102</a:t>
            </a:r>
          </a:p>
          <a:p>
            <a:r>
              <a:rPr lang="en-US" sz="1400" dirty="0">
                <a:latin typeface="Courier"/>
                <a:cs typeface="Courier"/>
              </a:rPr>
              <a:t> 6.500000+6 1.601490-4 6.702700+6 1.594680-4 7.000000+6 1.555400-41225 3102</a:t>
            </a:r>
          </a:p>
          <a:p>
            <a:r>
              <a:rPr lang="en-US" sz="1400" dirty="0">
                <a:latin typeface="Courier"/>
                <a:cs typeface="Courier"/>
              </a:rPr>
              <a:t> 7.500000+6 1.559720-4 7.656910+6 1.565900-4 7.870630+6 1.532030-41225 3102</a:t>
            </a:r>
          </a:p>
          <a:p>
            <a:r>
              <a:rPr lang="en-US" sz="1400" dirty="0">
                <a:latin typeface="Courier"/>
                <a:cs typeface="Courier"/>
              </a:rPr>
              <a:t> 7.936490+6 1.509770-4 8.000000+6 1.485770-4 8.073000+6 1.476590-41225 3102</a:t>
            </a:r>
          </a:p>
          <a:p>
            <a:r>
              <a:rPr lang="en-US" sz="1400" dirty="0">
                <a:latin typeface="Courier"/>
                <a:cs typeface="Courier"/>
              </a:rPr>
              <a:t> 8.140530+6 1.454540-4 9.000000+6 1.388350-4 1.000000+7 1.520700-41225 3102</a:t>
            </a:r>
          </a:p>
          <a:p>
            <a:r>
              <a:rPr lang="en-US" sz="1400" dirty="0">
                <a:latin typeface="Courier"/>
                <a:cs typeface="Courier"/>
              </a:rPr>
              <a:t> 1.042050+7 1.602890-4 1.100000+7 1.423470-4 1.200000+7 8.934030-51225 3102</a:t>
            </a:r>
          </a:p>
          <a:p>
            <a:r>
              <a:rPr lang="en-US" sz="1400" dirty="0">
                <a:latin typeface="Courier"/>
                <a:cs typeface="Courier"/>
              </a:rPr>
              <a:t> 1.300000+7 5.599800-5 1.400000+7 3.439880-5 1.500000+7 2.103380-51225 3102</a:t>
            </a:r>
          </a:p>
          <a:p>
            <a:r>
              <a:rPr lang="en-US" sz="1400" dirty="0">
                <a:latin typeface="Courier"/>
                <a:cs typeface="Courier"/>
              </a:rPr>
              <a:t> 1.600000+7 1.381870-5 1.700000+7 8.786430-6 1.800000+7 5.139510-61225 3102</a:t>
            </a:r>
          </a:p>
          <a:p>
            <a:r>
              <a:rPr lang="en-US" sz="1400" dirty="0">
                <a:latin typeface="Courier"/>
                <a:cs typeface="Courier"/>
              </a:rPr>
              <a:t> 1.900000+7 3.658730-6 2.000000+7 2.899070-6                      1225 3102</a:t>
            </a:r>
          </a:p>
        </p:txBody>
      </p:sp>
      <p:sp>
        <p:nvSpPr>
          <p:cNvPr id="5" name="Oval 4"/>
          <p:cNvSpPr/>
          <p:nvPr/>
        </p:nvSpPr>
        <p:spPr>
          <a:xfrm>
            <a:off x="1257737" y="1481543"/>
            <a:ext cx="1916700" cy="399781"/>
          </a:xfrm>
          <a:prstGeom prst="ellipse">
            <a:avLst/>
          </a:prstGeom>
          <a:solidFill>
            <a:srgbClr val="FF0000">
              <a:alpha val="50000"/>
            </a:srgbClr>
          </a:soli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197057" y="2982633"/>
            <a:ext cx="3080826" cy="1156548"/>
          </a:xfrm>
          <a:prstGeom prst="wedgeRoundRectCallout">
            <a:avLst>
              <a:gd name="adj1" fmla="val -1472"/>
              <a:gd name="adj2" fmla="val -165311"/>
              <a:gd name="adj3" fmla="val 16667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</a:t>
            </a:r>
            <a:r>
              <a:rPr lang="en-US" dirty="0" smtClean="0"/>
              <a:t> = ‘</a:t>
            </a:r>
            <a:r>
              <a:rPr lang="en-US" dirty="0" err="1" smtClean="0"/>
              <a:t>lin,lin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Applies to first 4 points</a:t>
            </a:r>
          </a:p>
          <a:p>
            <a:r>
              <a:rPr lang="en-US" dirty="0" smtClean="0"/>
              <a:t>E is ‘</a:t>
            </a:r>
            <a:r>
              <a:rPr lang="en-US" dirty="0" err="1" smtClean="0"/>
              <a:t>lin</a:t>
            </a:r>
            <a:r>
              <a:rPr lang="en-US" dirty="0" smtClean="0"/>
              <a:t>’</a:t>
            </a:r>
          </a:p>
          <a:p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 is ‘</a:t>
            </a:r>
            <a:r>
              <a:rPr lang="en-US" dirty="0" err="1" smtClean="0"/>
              <a:t>lin</a:t>
            </a:r>
            <a:r>
              <a:rPr lang="en-US" dirty="0" smtClean="0"/>
              <a:t>’ while moving along E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585530" y="1481543"/>
            <a:ext cx="1916700" cy="399781"/>
          </a:xfrm>
          <a:prstGeom prst="ellipse">
            <a:avLst/>
          </a:prstGeom>
          <a:solidFill>
            <a:srgbClr val="FF0000">
              <a:alpha val="50000"/>
            </a:srgbClr>
          </a:soli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3467941" y="3009205"/>
            <a:ext cx="3199766" cy="1129976"/>
          </a:xfrm>
          <a:prstGeom prst="wedgeRoundRectCallout">
            <a:avLst>
              <a:gd name="adj1" fmla="val -19029"/>
              <a:gd name="adj2" fmla="val -166511"/>
              <a:gd name="adj3" fmla="val 16667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5 = ‘</a:t>
            </a:r>
            <a:r>
              <a:rPr lang="en-US" dirty="0" err="1" smtClean="0"/>
              <a:t>log,log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Applies to next 43 points</a:t>
            </a:r>
          </a:p>
          <a:p>
            <a:r>
              <a:rPr lang="en-US" dirty="0" smtClean="0"/>
              <a:t>E is ‘log’</a:t>
            </a:r>
          </a:p>
          <a:p>
            <a:r>
              <a:rPr lang="en-US" dirty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 is ‘log’ while moving along E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819715" y="1269894"/>
            <a:ext cx="1059232" cy="399781"/>
          </a:xfrm>
          <a:prstGeom prst="ellipse">
            <a:avLst/>
          </a:prstGeom>
          <a:solidFill>
            <a:srgbClr val="008000">
              <a:alpha val="50000"/>
            </a:srgbClr>
          </a:solidFill>
          <a:ln w="190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6451405" y="2237127"/>
            <a:ext cx="2492801" cy="979903"/>
          </a:xfrm>
          <a:prstGeom prst="wedgeRoundRectCallout">
            <a:avLst>
              <a:gd name="adj1" fmla="val -43376"/>
              <a:gd name="adj2" fmla="val -110114"/>
              <a:gd name="adj3" fmla="val 16667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2 interpolation regions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7108" y="5619950"/>
            <a:ext cx="7709785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Because of this and the prior slide, interpolation is easiest to handle when attached to data (rather than to axes).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63097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Many datasets will have an ‘interpolation’ attribute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string</a:t>
            </a:r>
          </a:p>
          <a:p>
            <a:r>
              <a:rPr lang="en-US" dirty="0" smtClean="0"/>
              <a:t>pre-defined values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lin,lin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lin,log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...</a:t>
            </a:r>
          </a:p>
          <a:p>
            <a:r>
              <a:rPr lang="en-US" dirty="0"/>
              <a:t>What about </a:t>
            </a:r>
            <a:r>
              <a:rPr lang="en-US" dirty="0" smtClean="0"/>
              <a:t>‘</a:t>
            </a:r>
            <a:r>
              <a:rPr lang="en-US" dirty="0" err="1" smtClean="0"/>
              <a:t>unitBase:lin,lin</a:t>
            </a:r>
            <a:r>
              <a:rPr lang="en-US" dirty="0" smtClean="0"/>
              <a:t>’?</a:t>
            </a:r>
            <a:endParaRPr lang="en-US" dirty="0"/>
          </a:p>
          <a:p>
            <a:r>
              <a:rPr lang="en-US" dirty="0" smtClean="0"/>
              <a:t>Should ‘</a:t>
            </a:r>
            <a:r>
              <a:rPr lang="en-US" dirty="0" err="1" smtClean="0"/>
              <a:t>lin,lin</a:t>
            </a:r>
            <a:r>
              <a:rPr lang="en-US" dirty="0" smtClean="0"/>
              <a:t>’ be the default?</a:t>
            </a:r>
          </a:p>
        </p:txBody>
      </p:sp>
    </p:spTree>
    <p:extLst>
      <p:ext uri="{BB962C8B-B14F-4D97-AF65-F5344CB8AC3E}">
        <p14:creationId xmlns:p14="http://schemas.microsoft.com/office/powerpoint/2010/main" val="301188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7273" y="3136612"/>
            <a:ext cx="7769474" cy="5847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 smtClean="0"/>
              <a:t>‘axes’, ‘axis’, ‘uncertainty’ and ‘grid’ elements</a:t>
            </a:r>
          </a:p>
        </p:txBody>
      </p:sp>
    </p:spTree>
    <p:extLst>
      <p:ext uri="{BB962C8B-B14F-4D97-AF65-F5344CB8AC3E}">
        <p14:creationId xmlns:p14="http://schemas.microsoft.com/office/powerpoint/2010/main" val="1180780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‘axes’ element: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Parent </a:t>
            </a:r>
            <a:r>
              <a:rPr lang="en-US" dirty="0" smtClean="0"/>
              <a:t>elements</a:t>
            </a:r>
            <a:r>
              <a:rPr lang="en-US" dirty="0"/>
              <a:t>: </a:t>
            </a:r>
            <a:r>
              <a:rPr lang="en-US" dirty="0" smtClean="0"/>
              <a:t>‘XYs’, ‘series’, ‘</a:t>
            </a:r>
            <a:r>
              <a:rPr lang="en-US" dirty="0" err="1" smtClean="0"/>
              <a:t>multiD_XYs</a:t>
            </a:r>
            <a:r>
              <a:rPr lang="en-US" dirty="0" smtClean="0"/>
              <a:t>’, ‘regions’, ‘gridded’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Child </a:t>
            </a:r>
            <a:r>
              <a:rPr lang="en-US" dirty="0"/>
              <a:t>elements</a:t>
            </a:r>
            <a:r>
              <a:rPr lang="en-US" dirty="0" smtClean="0"/>
              <a:t>: ‘axis’</a:t>
            </a:r>
          </a:p>
          <a:p>
            <a:pPr lvl="1"/>
            <a:r>
              <a:rPr lang="en-US" dirty="0"/>
              <a:t>If axes is linked, only </a:t>
            </a:r>
            <a:r>
              <a:rPr lang="en-US" dirty="0" smtClean="0"/>
              <a:t>axis elements </a:t>
            </a:r>
            <a:r>
              <a:rPr lang="en-US" dirty="0"/>
              <a:t>with different values are needed; other axis attributes are derived from link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link (optional)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Body: only listed child elements and white spaces are allowed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91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Requirements</a:t>
            </a:r>
          </a:p>
          <a:p>
            <a:r>
              <a:rPr lang="en-US" sz="2400" dirty="0" smtClean="0"/>
              <a:t>Overview of proposed elements</a:t>
            </a:r>
          </a:p>
          <a:p>
            <a:r>
              <a:rPr lang="en-US" sz="2400" dirty="0" smtClean="0"/>
              <a:t>Preliminary stuff</a:t>
            </a:r>
            <a:endParaRPr lang="en-US" sz="2000" dirty="0" smtClean="0"/>
          </a:p>
          <a:p>
            <a:r>
              <a:rPr lang="en-US" sz="2400" dirty="0" err="1" smtClean="0"/>
              <a:t>xData</a:t>
            </a:r>
            <a:r>
              <a:rPr lang="en-US" sz="2400" dirty="0" smtClean="0"/>
              <a:t> elements</a:t>
            </a:r>
          </a:p>
          <a:p>
            <a:pPr lvl="1"/>
            <a:r>
              <a:rPr lang="en-US" sz="2000" dirty="0" smtClean="0"/>
              <a:t>list</a:t>
            </a:r>
          </a:p>
          <a:p>
            <a:pPr lvl="1"/>
            <a:r>
              <a:rPr lang="en-US" sz="2000" dirty="0" smtClean="0"/>
              <a:t>text</a:t>
            </a:r>
          </a:p>
          <a:p>
            <a:pPr lvl="1"/>
            <a:r>
              <a:rPr lang="en-US" sz="2000" dirty="0" smtClean="0"/>
              <a:t>1-d functions</a:t>
            </a:r>
          </a:p>
          <a:p>
            <a:pPr lvl="2"/>
            <a:r>
              <a:rPr lang="en-US" sz="2000" dirty="0" smtClean="0"/>
              <a:t>XYs</a:t>
            </a:r>
          </a:p>
          <a:p>
            <a:pPr lvl="2"/>
            <a:r>
              <a:rPr lang="en-US" sz="2000" dirty="0" smtClean="0"/>
              <a:t>series</a:t>
            </a:r>
          </a:p>
          <a:p>
            <a:pPr lvl="1"/>
            <a:r>
              <a:rPr lang="en-US" sz="2000" dirty="0" err="1" smtClean="0"/>
              <a:t>multiD_XYs</a:t>
            </a:r>
            <a:endParaRPr lang="en-US" sz="2000" dirty="0" smtClean="0"/>
          </a:p>
          <a:p>
            <a:pPr lvl="1"/>
            <a:r>
              <a:rPr lang="en-US" sz="2000" dirty="0" smtClean="0"/>
              <a:t>regions</a:t>
            </a:r>
          </a:p>
          <a:p>
            <a:pPr lvl="1"/>
            <a:r>
              <a:rPr lang="en-US" sz="2000" dirty="0" smtClean="0"/>
              <a:t>matrix</a:t>
            </a:r>
          </a:p>
          <a:p>
            <a:pPr lvl="1"/>
            <a:r>
              <a:rPr lang="en-US" sz="2000" dirty="0" smtClean="0"/>
              <a:t>gridded</a:t>
            </a:r>
          </a:p>
          <a:p>
            <a:pPr lvl="1"/>
            <a:r>
              <a:rPr lang="en-US" sz="2000" dirty="0" smtClean="0"/>
              <a:t>table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4784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‘axis’ element: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Parent </a:t>
            </a:r>
            <a:r>
              <a:rPr lang="en-US" dirty="0" smtClean="0"/>
              <a:t>element: ‘axes’</a:t>
            </a:r>
            <a:endParaRPr lang="en-US" dirty="0"/>
          </a:p>
          <a:p>
            <a:r>
              <a:rPr lang="en-US" dirty="0" smtClean="0"/>
              <a:t>Child elements: ‘uncertainty’, ‘grid’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‘index’: value is ‘0’ for dependent axis </a:t>
            </a:r>
            <a:r>
              <a:rPr lang="en-US" dirty="0"/>
              <a:t>and for the independent axis the </a:t>
            </a:r>
            <a:r>
              <a:rPr lang="en-US" dirty="0" smtClean="0"/>
              <a:t>subscript value for each </a:t>
            </a:r>
            <a:r>
              <a:rPr lang="en-US" dirty="0"/>
              <a:t>x</a:t>
            </a:r>
            <a:r>
              <a:rPr lang="en-US" baseline="-25000" dirty="0"/>
              <a:t>i</a:t>
            </a:r>
            <a:r>
              <a:rPr lang="en-US" dirty="0"/>
              <a:t> </a:t>
            </a:r>
            <a:r>
              <a:rPr lang="en-US" dirty="0" smtClean="0"/>
              <a:t>in f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n</a:t>
            </a:r>
            <a:r>
              <a:rPr lang="en-US" dirty="0"/>
              <a:t>, x</a:t>
            </a:r>
            <a:r>
              <a:rPr lang="en-US" baseline="-25000" dirty="0"/>
              <a:t>n-1</a:t>
            </a:r>
            <a:r>
              <a:rPr lang="en-US" dirty="0"/>
              <a:t>, ..., x</a:t>
            </a:r>
            <a:r>
              <a:rPr lang="en-US" baseline="-25000" dirty="0"/>
              <a:t>2</a:t>
            </a:r>
            <a:r>
              <a:rPr lang="en-US" dirty="0"/>
              <a:t>, x</a:t>
            </a:r>
            <a:r>
              <a:rPr lang="en-US" baseline="-25000" dirty="0"/>
              <a:t>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‘label’: optional, value is any UTF-8 string</a:t>
            </a:r>
          </a:p>
          <a:p>
            <a:pPr lvl="1"/>
            <a:r>
              <a:rPr lang="en-US" dirty="0" smtClean="0"/>
              <a:t>‘unit’: optional, value is the unit for this axis’ data</a:t>
            </a:r>
          </a:p>
          <a:p>
            <a:pPr lvl="1"/>
            <a:r>
              <a:rPr lang="en-US" dirty="0" smtClean="0"/>
              <a:t>‘tag’: optional, used when the label is not a valid </a:t>
            </a:r>
            <a:r>
              <a:rPr lang="en-US" dirty="0" err="1" smtClean="0"/>
              <a:t>xData</a:t>
            </a:r>
            <a:r>
              <a:rPr lang="en-US" dirty="0"/>
              <a:t> </a:t>
            </a:r>
            <a:r>
              <a:rPr lang="en-US" dirty="0" smtClean="0"/>
              <a:t>tag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gridStyle</a:t>
            </a:r>
            <a:r>
              <a:rPr lang="en-US" dirty="0" smtClean="0"/>
              <a:t>’: optional, values are “points”, “boundaries” or “parameters”</a:t>
            </a:r>
          </a:p>
          <a:p>
            <a:pPr lvl="1"/>
            <a:r>
              <a:rPr lang="en-US" dirty="0" smtClean="0"/>
              <a:t>‘link’</a:t>
            </a:r>
          </a:p>
          <a:p>
            <a:pPr lvl="2"/>
            <a:r>
              <a:rPr lang="en-US" dirty="0"/>
              <a:t>If </a:t>
            </a:r>
            <a:r>
              <a:rPr lang="en-US" dirty="0" smtClean="0"/>
              <a:t>axis </a:t>
            </a:r>
            <a:r>
              <a:rPr lang="en-US" dirty="0"/>
              <a:t>is linked, only ‘axis’ </a:t>
            </a:r>
            <a:r>
              <a:rPr lang="en-US" dirty="0" smtClean="0"/>
              <a:t>attributes with </a:t>
            </a:r>
            <a:r>
              <a:rPr lang="en-US" dirty="0"/>
              <a:t>different values are needed; other </a:t>
            </a:r>
            <a:r>
              <a:rPr lang="en-US" dirty="0" smtClean="0"/>
              <a:t>values </a:t>
            </a:r>
            <a:r>
              <a:rPr lang="en-US" dirty="0"/>
              <a:t>are derived from link</a:t>
            </a:r>
            <a:r>
              <a:rPr lang="en-US" dirty="0" smtClean="0"/>
              <a:t>. Same for uncertainty sub-element.</a:t>
            </a:r>
          </a:p>
          <a:p>
            <a:r>
              <a:rPr lang="en-US" dirty="0"/>
              <a:t>Body</a:t>
            </a:r>
            <a:r>
              <a:rPr lang="en-US" dirty="0" smtClean="0"/>
              <a:t>: only listed child </a:t>
            </a:r>
            <a:r>
              <a:rPr lang="en-US" dirty="0"/>
              <a:t>elements and white spaces are allowed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472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‘axis’ element: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Parent </a:t>
            </a:r>
            <a:r>
              <a:rPr lang="en-US" dirty="0" smtClean="0"/>
              <a:t>element: ‘axes’</a:t>
            </a:r>
            <a:endParaRPr lang="en-US" dirty="0"/>
          </a:p>
          <a:p>
            <a:r>
              <a:rPr lang="en-US" dirty="0" smtClean="0"/>
              <a:t>Child elements: ‘uncertainty’, ‘grid’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‘index’: value is ‘0’ for dependent axis and for the independent axis the subscript value for each x</a:t>
            </a:r>
            <a:r>
              <a:rPr lang="en-US" baseline="-25000" dirty="0" smtClean="0"/>
              <a:t>i</a:t>
            </a:r>
            <a:r>
              <a:rPr lang="en-US" dirty="0" smtClean="0"/>
              <a:t> in f(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, x</a:t>
            </a:r>
            <a:r>
              <a:rPr lang="en-US" baseline="-25000" dirty="0" smtClean="0"/>
              <a:t>n-1</a:t>
            </a:r>
            <a:r>
              <a:rPr lang="en-US" dirty="0" smtClean="0"/>
              <a:t>, ..., x</a:t>
            </a:r>
            <a:r>
              <a:rPr lang="en-US" baseline="-25000" dirty="0" smtClean="0"/>
              <a:t>2</a:t>
            </a:r>
            <a:r>
              <a:rPr lang="en-US" dirty="0" smtClean="0"/>
              <a:t>, x</a:t>
            </a:r>
            <a:r>
              <a:rPr lang="en-US" baseline="-25000" dirty="0" smtClean="0"/>
              <a:t>1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‘tag’: required, used when the label is not a valid </a:t>
            </a:r>
            <a:r>
              <a:rPr lang="en-US" dirty="0" err="1"/>
              <a:t>xData</a:t>
            </a:r>
            <a:r>
              <a:rPr lang="en-US" dirty="0"/>
              <a:t> tag</a:t>
            </a:r>
          </a:p>
          <a:p>
            <a:pPr lvl="1"/>
            <a:r>
              <a:rPr lang="en-US" dirty="0" smtClean="0"/>
              <a:t>‘label’: optional, value is any UTF-8 string</a:t>
            </a:r>
          </a:p>
          <a:p>
            <a:pPr lvl="1"/>
            <a:r>
              <a:rPr lang="en-US" dirty="0" smtClean="0"/>
              <a:t>‘unit’: optional, value is the unit for this axis’ data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gridStyle</a:t>
            </a:r>
            <a:r>
              <a:rPr lang="en-US" dirty="0" smtClean="0"/>
              <a:t>’: optional, values are “points”, “boundaries” or “parameters”</a:t>
            </a:r>
          </a:p>
          <a:p>
            <a:pPr lvl="1"/>
            <a:r>
              <a:rPr lang="en-US" dirty="0" smtClean="0"/>
              <a:t>‘link’</a:t>
            </a:r>
          </a:p>
          <a:p>
            <a:pPr lvl="2"/>
            <a:r>
              <a:rPr lang="en-US" dirty="0"/>
              <a:t>If </a:t>
            </a:r>
            <a:r>
              <a:rPr lang="en-US" dirty="0" smtClean="0"/>
              <a:t>axis </a:t>
            </a:r>
            <a:r>
              <a:rPr lang="en-US" dirty="0"/>
              <a:t>is linked, only ‘axis’ </a:t>
            </a:r>
            <a:r>
              <a:rPr lang="en-US" dirty="0" smtClean="0"/>
              <a:t>attributes with </a:t>
            </a:r>
            <a:r>
              <a:rPr lang="en-US" dirty="0"/>
              <a:t>different values are needed; other </a:t>
            </a:r>
            <a:r>
              <a:rPr lang="en-US" dirty="0" smtClean="0"/>
              <a:t>values </a:t>
            </a:r>
            <a:r>
              <a:rPr lang="en-US" dirty="0"/>
              <a:t>are derived from link</a:t>
            </a:r>
            <a:r>
              <a:rPr lang="en-US" dirty="0" smtClean="0"/>
              <a:t>. Same for uncertainty sub-element.</a:t>
            </a:r>
          </a:p>
          <a:p>
            <a:r>
              <a:rPr lang="en-US" dirty="0"/>
              <a:t>Body</a:t>
            </a:r>
            <a:r>
              <a:rPr lang="en-US" dirty="0" smtClean="0"/>
              <a:t>: only listed child </a:t>
            </a:r>
            <a:r>
              <a:rPr lang="en-US" dirty="0"/>
              <a:t>elements and white spaces are allowed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472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xes/axis element examples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01805" y="823956"/>
            <a:ext cx="672491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Cross section data</a:t>
            </a:r>
            <a:r>
              <a:rPr lang="en-US" dirty="0"/>
              <a:t>: </a:t>
            </a:r>
            <a:r>
              <a:rPr lang="en-US" dirty="0" smtClean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(E)</a:t>
            </a:r>
          </a:p>
          <a:p>
            <a:r>
              <a:rPr lang="en-US" dirty="0" smtClean="0"/>
              <a:t>	&lt;axes&gt;</a:t>
            </a:r>
          </a:p>
          <a:p>
            <a:r>
              <a:rPr lang="en-US" dirty="0"/>
              <a:t>	</a:t>
            </a:r>
            <a:r>
              <a:rPr lang="en-US" dirty="0" smtClean="0"/>
              <a:t>	&lt;axis index=“0” label=“cross section” unit=“b” tag=“</a:t>
            </a:r>
            <a:r>
              <a:rPr lang="en-US" dirty="0" err="1" smtClean="0"/>
              <a:t>xSec</a:t>
            </a:r>
            <a:r>
              <a:rPr lang="en-US" dirty="0" smtClean="0"/>
              <a:t>”/&gt; </a:t>
            </a:r>
          </a:p>
          <a:p>
            <a:r>
              <a:rPr lang="en-US" dirty="0" smtClean="0"/>
              <a:t>	</a:t>
            </a:r>
            <a:r>
              <a:rPr lang="en-US" dirty="0"/>
              <a:t>	&lt;axis index=</a:t>
            </a:r>
            <a:r>
              <a:rPr lang="en-US" dirty="0" smtClean="0"/>
              <a:t>“1” </a:t>
            </a:r>
            <a:r>
              <a:rPr lang="en-US" dirty="0"/>
              <a:t>label=</a:t>
            </a:r>
            <a:r>
              <a:rPr lang="en-US" dirty="0" smtClean="0"/>
              <a:t>“</a:t>
            </a:r>
            <a:r>
              <a:rPr lang="en-US" dirty="0" err="1" smtClean="0"/>
              <a:t>energy_in</a:t>
            </a:r>
            <a:r>
              <a:rPr lang="en-US" dirty="0" smtClean="0"/>
              <a:t>” </a:t>
            </a:r>
            <a:r>
              <a:rPr lang="en-US" dirty="0"/>
              <a:t>unit=</a:t>
            </a:r>
            <a:r>
              <a:rPr lang="en-US" dirty="0" smtClean="0"/>
              <a:t>“</a:t>
            </a:r>
            <a:r>
              <a:rPr lang="en-US" dirty="0" err="1" smtClean="0"/>
              <a:t>eV</a:t>
            </a:r>
            <a:r>
              <a:rPr lang="en-US" dirty="0" smtClean="0"/>
              <a:t>”/&gt;&lt;/axes&gt;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1805" y="2023336"/>
            <a:ext cx="5609228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angular data: P(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dirty="0" err="1" smtClean="0"/>
              <a:t>|E</a:t>
            </a:r>
            <a:r>
              <a:rPr lang="en-US" dirty="0" smtClean="0"/>
              <a:t>)</a:t>
            </a:r>
          </a:p>
          <a:p>
            <a:r>
              <a:rPr lang="en-US" dirty="0" smtClean="0"/>
              <a:t>	&lt;axes&gt;</a:t>
            </a:r>
          </a:p>
          <a:p>
            <a:r>
              <a:rPr lang="en-US" dirty="0"/>
              <a:t>	</a:t>
            </a:r>
            <a:r>
              <a:rPr lang="en-US" dirty="0" smtClean="0"/>
              <a:t>	&lt;axis index=“0” label=“P(</a:t>
            </a:r>
            <a:r>
              <a:rPr lang="en-US" dirty="0" err="1" smtClean="0"/>
              <a:t>mu|E</a:t>
            </a:r>
            <a:r>
              <a:rPr lang="en-US" dirty="0" smtClean="0"/>
              <a:t>)” tag=“P”/&gt; </a:t>
            </a:r>
          </a:p>
          <a:p>
            <a:r>
              <a:rPr lang="en-US" dirty="0"/>
              <a:t>		&lt;axis index=“1” label=</a:t>
            </a:r>
            <a:r>
              <a:rPr lang="en-US" dirty="0" smtClean="0"/>
              <a:t>“mu”/</a:t>
            </a:r>
            <a:r>
              <a:rPr lang="en-US" dirty="0"/>
              <a:t>&gt; </a:t>
            </a:r>
          </a:p>
          <a:p>
            <a:r>
              <a:rPr lang="en-US" dirty="0" smtClean="0"/>
              <a:t>	</a:t>
            </a:r>
            <a:r>
              <a:rPr lang="en-US" dirty="0"/>
              <a:t>	&lt;axis index=</a:t>
            </a:r>
            <a:r>
              <a:rPr lang="en-US" dirty="0" smtClean="0"/>
              <a:t>“2” </a:t>
            </a:r>
            <a:r>
              <a:rPr lang="en-US" dirty="0"/>
              <a:t>label=</a:t>
            </a:r>
            <a:r>
              <a:rPr lang="en-US" dirty="0" smtClean="0"/>
              <a:t>“E” </a:t>
            </a:r>
            <a:r>
              <a:rPr lang="en-US" dirty="0"/>
              <a:t>unit=</a:t>
            </a:r>
            <a:r>
              <a:rPr lang="en-US" dirty="0" smtClean="0"/>
              <a:t>“MeV”/&gt;</a:t>
            </a:r>
            <a:r>
              <a:rPr lang="en-US" dirty="0"/>
              <a:t>&lt;/axes&gt;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805" y="3494469"/>
            <a:ext cx="6050379" cy="17543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Double differential data: P(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dirty="0" err="1" smtClean="0"/>
              <a:t>,E’|E</a:t>
            </a:r>
            <a:r>
              <a:rPr lang="en-US" dirty="0" smtClean="0"/>
              <a:t>)</a:t>
            </a:r>
          </a:p>
          <a:p>
            <a:r>
              <a:rPr lang="en-US" dirty="0" smtClean="0"/>
              <a:t>	&lt;axes&gt;</a:t>
            </a:r>
          </a:p>
          <a:p>
            <a:r>
              <a:rPr lang="en-US" dirty="0"/>
              <a:t>	</a:t>
            </a:r>
            <a:r>
              <a:rPr lang="en-US" dirty="0" smtClean="0"/>
              <a:t>	&lt;axis index=“0” label=“P(</a:t>
            </a:r>
            <a:r>
              <a:rPr lang="en-US" dirty="0" err="1" smtClean="0"/>
              <a:t>mu,E’|E</a:t>
            </a:r>
            <a:r>
              <a:rPr lang="en-US" dirty="0" smtClean="0"/>
              <a:t>)” tag=“P”/&gt; </a:t>
            </a:r>
          </a:p>
          <a:p>
            <a:r>
              <a:rPr lang="en-US" dirty="0"/>
              <a:t>		&lt;axis index=“1” label=</a:t>
            </a:r>
            <a:r>
              <a:rPr lang="en-US" dirty="0" smtClean="0"/>
              <a:t>“E’” tag=“</a:t>
            </a:r>
            <a:r>
              <a:rPr lang="en-US" dirty="0" err="1" smtClean="0"/>
              <a:t>Eprime</a:t>
            </a:r>
            <a:r>
              <a:rPr lang="en-US" dirty="0" smtClean="0"/>
              <a:t>” unit=“</a:t>
            </a:r>
            <a:r>
              <a:rPr lang="en-US" dirty="0" err="1" smtClean="0"/>
              <a:t>eV</a:t>
            </a:r>
            <a:r>
              <a:rPr lang="en-US" dirty="0" smtClean="0"/>
              <a:t>”/</a:t>
            </a:r>
            <a:r>
              <a:rPr lang="en-US" dirty="0"/>
              <a:t>&gt; </a:t>
            </a:r>
          </a:p>
          <a:p>
            <a:r>
              <a:rPr lang="en-US" dirty="0"/>
              <a:t>		&lt;axis index=</a:t>
            </a:r>
            <a:r>
              <a:rPr lang="en-US" dirty="0" smtClean="0"/>
              <a:t>“2” </a:t>
            </a:r>
            <a:r>
              <a:rPr lang="en-US" dirty="0"/>
              <a:t>label=</a:t>
            </a:r>
            <a:r>
              <a:rPr lang="en-US" dirty="0" smtClean="0"/>
              <a:t>“mu”/</a:t>
            </a:r>
            <a:r>
              <a:rPr lang="en-US" dirty="0"/>
              <a:t>&gt; </a:t>
            </a:r>
          </a:p>
          <a:p>
            <a:r>
              <a:rPr lang="en-US" dirty="0" smtClean="0"/>
              <a:t>	</a:t>
            </a:r>
            <a:r>
              <a:rPr lang="en-US" dirty="0"/>
              <a:t>	&lt;axis index=</a:t>
            </a:r>
            <a:r>
              <a:rPr lang="en-US" dirty="0" smtClean="0"/>
              <a:t>“3” </a:t>
            </a:r>
            <a:r>
              <a:rPr lang="en-US" dirty="0"/>
              <a:t>label=</a:t>
            </a:r>
            <a:r>
              <a:rPr lang="en-US" dirty="0" smtClean="0"/>
              <a:t>“E” </a:t>
            </a:r>
            <a:r>
              <a:rPr lang="en-US" dirty="0"/>
              <a:t>unit=</a:t>
            </a:r>
            <a:r>
              <a:rPr lang="en-US" dirty="0" smtClean="0"/>
              <a:t>“</a:t>
            </a:r>
            <a:r>
              <a:rPr lang="en-US" dirty="0" err="1" smtClean="0"/>
              <a:t>eV</a:t>
            </a:r>
            <a:r>
              <a:rPr lang="en-US" dirty="0" smtClean="0"/>
              <a:t>”/&gt;</a:t>
            </a:r>
            <a:r>
              <a:rPr lang="en-US" dirty="0"/>
              <a:t>&lt;/axes&gt;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805" y="5246733"/>
            <a:ext cx="79301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Double differential data at one incident energy: P(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dirty="0" err="1" smtClean="0"/>
              <a:t>,E</a:t>
            </a:r>
            <a:r>
              <a:rPr lang="en-US" dirty="0" smtClean="0"/>
              <a:t>’) (i.e., index 0, 1 and 2 above)</a:t>
            </a:r>
          </a:p>
          <a:p>
            <a:r>
              <a:rPr lang="en-US" dirty="0" smtClean="0"/>
              <a:t>	&lt;axes&gt;</a:t>
            </a:r>
          </a:p>
          <a:p>
            <a:r>
              <a:rPr lang="en-US" dirty="0"/>
              <a:t>	</a:t>
            </a:r>
            <a:r>
              <a:rPr lang="en-US" dirty="0" smtClean="0"/>
              <a:t>	&lt;axis index=“0” label=“P(</a:t>
            </a:r>
            <a:r>
              <a:rPr lang="en-US" dirty="0" err="1" smtClean="0"/>
              <a:t>mu,E’|E</a:t>
            </a:r>
            <a:r>
              <a:rPr lang="en-US" dirty="0" smtClean="0"/>
              <a:t>)” tag=“P”/&gt; </a:t>
            </a:r>
          </a:p>
          <a:p>
            <a:r>
              <a:rPr lang="en-US" dirty="0"/>
              <a:t>		&lt;axis index=“1” label=</a:t>
            </a:r>
            <a:r>
              <a:rPr lang="en-US" dirty="0" smtClean="0"/>
              <a:t>“E’” tag=“</a:t>
            </a:r>
            <a:r>
              <a:rPr lang="en-US" dirty="0" err="1" smtClean="0"/>
              <a:t>Eprime</a:t>
            </a:r>
            <a:r>
              <a:rPr lang="en-US" dirty="0" smtClean="0"/>
              <a:t>” unit=“</a:t>
            </a:r>
            <a:r>
              <a:rPr lang="en-US" dirty="0" err="1" smtClean="0"/>
              <a:t>eV</a:t>
            </a:r>
            <a:r>
              <a:rPr lang="en-US" dirty="0" smtClean="0"/>
              <a:t>”/</a:t>
            </a:r>
            <a:r>
              <a:rPr lang="en-US" dirty="0"/>
              <a:t>&gt; </a:t>
            </a:r>
          </a:p>
          <a:p>
            <a:r>
              <a:rPr lang="en-US" dirty="0"/>
              <a:t>		&lt;axis index=</a:t>
            </a:r>
            <a:r>
              <a:rPr lang="en-US" dirty="0" smtClean="0"/>
              <a:t>“2” </a:t>
            </a:r>
            <a:r>
              <a:rPr lang="en-US" dirty="0"/>
              <a:t>label=</a:t>
            </a:r>
            <a:r>
              <a:rPr lang="en-US" dirty="0" smtClean="0"/>
              <a:t>“mu”/&gt;&lt;/axes&gt;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267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‘uncertainty’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Parent </a:t>
            </a:r>
            <a:r>
              <a:rPr lang="en-US" dirty="0" smtClean="0"/>
              <a:t>elements</a:t>
            </a:r>
            <a:r>
              <a:rPr lang="en-US" dirty="0"/>
              <a:t>: ‘</a:t>
            </a:r>
            <a:r>
              <a:rPr lang="en-US" dirty="0" smtClean="0"/>
              <a:t>axis</a:t>
            </a:r>
            <a:r>
              <a:rPr lang="en-US" dirty="0"/>
              <a:t>’</a:t>
            </a:r>
          </a:p>
          <a:p>
            <a:r>
              <a:rPr lang="en-US" dirty="0" smtClean="0"/>
              <a:t>Child elements: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derivedFrom</a:t>
            </a:r>
            <a:r>
              <a:rPr lang="en-US" dirty="0" smtClean="0"/>
              <a:t>’ or ‘</a:t>
            </a:r>
            <a:r>
              <a:rPr lang="en-US" dirty="0" err="1" smtClean="0"/>
              <a:t>howDerived</a:t>
            </a:r>
            <a:r>
              <a:rPr lang="en-US" dirty="0" smtClean="0"/>
              <a:t>’?</a:t>
            </a:r>
          </a:p>
          <a:p>
            <a:pPr lvl="2"/>
            <a:r>
              <a:rPr lang="en-US" dirty="0" smtClean="0"/>
              <a:t>links to original data</a:t>
            </a:r>
          </a:p>
          <a:p>
            <a:pPr lvl="2"/>
            <a:r>
              <a:rPr lang="en-US" dirty="0" smtClean="0"/>
              <a:t>also give details about how derived (code, version,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list of ‘sources’ (original data, group, flux, code, etc.)</a:t>
            </a:r>
          </a:p>
          <a:p>
            <a:r>
              <a:rPr lang="en-US" dirty="0" smtClean="0"/>
              <a:t>Attributes:</a:t>
            </a:r>
            <a:endParaRPr lang="en-US" dirty="0"/>
          </a:p>
          <a:p>
            <a:pPr lvl="1"/>
            <a:r>
              <a:rPr lang="en-US" dirty="0" smtClean="0"/>
              <a:t>‘type’: may be “single”, “lower”, “upper”, etc.</a:t>
            </a:r>
          </a:p>
          <a:p>
            <a:pPr lvl="1"/>
            <a:r>
              <a:rPr lang="en-US" dirty="0" smtClean="0"/>
              <a:t>‘tag’ or offset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‘unit’: if different than axis’ unit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pdf</a:t>
            </a:r>
            <a:r>
              <a:rPr lang="en-US" dirty="0" smtClean="0"/>
              <a:t>’: “normal”, “log-normal”, etc.</a:t>
            </a:r>
          </a:p>
          <a:p>
            <a:r>
              <a:rPr lang="en-US" dirty="0" smtClean="0"/>
              <a:t>Body: </a:t>
            </a:r>
            <a:r>
              <a:rPr lang="en-US" dirty="0"/>
              <a:t>only </a:t>
            </a:r>
            <a:r>
              <a:rPr lang="en-US" dirty="0" smtClean="0"/>
              <a:t>listed child </a:t>
            </a:r>
            <a:r>
              <a:rPr lang="en-US" dirty="0"/>
              <a:t>elements and white spaces are allowed</a:t>
            </a:r>
          </a:p>
        </p:txBody>
      </p:sp>
      <p:sp>
        <p:nvSpPr>
          <p:cNvPr id="5" name="Smiley Face 4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88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xes/axis element examples with uncertainty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66395" y="823956"/>
            <a:ext cx="663515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&lt;axes&gt;</a:t>
            </a:r>
          </a:p>
          <a:p>
            <a:r>
              <a:rPr lang="en-US" dirty="0"/>
              <a:t>	</a:t>
            </a:r>
            <a:r>
              <a:rPr lang="en-US" dirty="0" smtClean="0"/>
              <a:t>	&lt;axis index=“0” label=“cross section” unit=“b” tag=“</a:t>
            </a:r>
            <a:r>
              <a:rPr lang="en-US" dirty="0" err="1" smtClean="0"/>
              <a:t>xSec</a:t>
            </a:r>
            <a:r>
              <a:rPr lang="en-US" dirty="0" smtClean="0"/>
              <a:t>”&gt;</a:t>
            </a:r>
          </a:p>
          <a:p>
            <a:r>
              <a:rPr lang="en-US" dirty="0"/>
              <a:t>	</a:t>
            </a:r>
            <a:r>
              <a:rPr lang="en-US" dirty="0" smtClean="0"/>
              <a:t>		 &lt;uncertainty type=“single” label=“</a:t>
            </a:r>
            <a:r>
              <a:rPr lang="en-US" dirty="0" err="1" smtClean="0"/>
              <a:t>xSecUnc</a:t>
            </a:r>
            <a:r>
              <a:rPr lang="en-US" dirty="0" smtClean="0"/>
              <a:t>”/&gt;&lt;/axis&gt;</a:t>
            </a:r>
          </a:p>
          <a:p>
            <a:r>
              <a:rPr lang="en-US" dirty="0" smtClean="0"/>
              <a:t>	</a:t>
            </a:r>
            <a:r>
              <a:rPr lang="en-US" dirty="0"/>
              <a:t>	&lt;axis index=</a:t>
            </a:r>
            <a:r>
              <a:rPr lang="en-US" dirty="0" smtClean="0"/>
              <a:t>“1” </a:t>
            </a:r>
            <a:r>
              <a:rPr lang="en-US" dirty="0"/>
              <a:t>label=</a:t>
            </a:r>
            <a:r>
              <a:rPr lang="en-US" dirty="0" smtClean="0"/>
              <a:t>“</a:t>
            </a:r>
            <a:r>
              <a:rPr lang="en-US" dirty="0" err="1" smtClean="0"/>
              <a:t>energy_in</a:t>
            </a:r>
            <a:r>
              <a:rPr lang="en-US" dirty="0" smtClean="0"/>
              <a:t>” </a:t>
            </a:r>
            <a:r>
              <a:rPr lang="en-US" dirty="0"/>
              <a:t>unit=</a:t>
            </a:r>
            <a:r>
              <a:rPr lang="en-US" dirty="0" smtClean="0"/>
              <a:t>“</a:t>
            </a:r>
            <a:r>
              <a:rPr lang="en-US" dirty="0" err="1" smtClean="0"/>
              <a:t>eV</a:t>
            </a:r>
            <a:r>
              <a:rPr lang="en-US" dirty="0" smtClean="0"/>
              <a:t>”/&gt;</a:t>
            </a:r>
            <a:r>
              <a:rPr lang="en-US" dirty="0"/>
              <a:t>&lt;/axes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6395" y="3770354"/>
            <a:ext cx="7649863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angular data: P(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dirty="0" err="1" smtClean="0"/>
              <a:t>|E</a:t>
            </a:r>
            <a:r>
              <a:rPr lang="en-US" dirty="0" smtClean="0"/>
              <a:t>)</a:t>
            </a:r>
          </a:p>
          <a:p>
            <a:r>
              <a:rPr lang="en-US" dirty="0" smtClean="0"/>
              <a:t>	&lt;axes&gt;</a:t>
            </a:r>
          </a:p>
          <a:p>
            <a:r>
              <a:rPr lang="en-US" dirty="0"/>
              <a:t>	</a:t>
            </a:r>
            <a:r>
              <a:rPr lang="en-US" dirty="0" smtClean="0"/>
              <a:t>	&lt;axis index=“0” label=“$P(\</a:t>
            </a:r>
            <a:r>
              <a:rPr lang="en-US" dirty="0" err="1" smtClean="0"/>
              <a:t>mu|E</a:t>
            </a:r>
            <a:r>
              <a:rPr lang="en-US" dirty="0" smtClean="0"/>
              <a:t>)$” tag=“P” unit=“”&gt;</a:t>
            </a:r>
          </a:p>
          <a:p>
            <a:r>
              <a:rPr lang="en-US" dirty="0"/>
              <a:t>	</a:t>
            </a:r>
            <a:r>
              <a:rPr lang="en-US" dirty="0" smtClean="0"/>
              <a:t>		 </a:t>
            </a:r>
            <a:r>
              <a:rPr lang="en-US" dirty="0"/>
              <a:t>&lt;uncertainty type=“lower” label=</a:t>
            </a:r>
            <a:r>
              <a:rPr lang="en-US" dirty="0" smtClean="0"/>
              <a:t>“</a:t>
            </a:r>
            <a:r>
              <a:rPr lang="en-US" dirty="0" err="1" smtClean="0"/>
              <a:t>P_minus</a:t>
            </a:r>
            <a:r>
              <a:rPr lang="en-US" dirty="0"/>
              <a:t>” </a:t>
            </a:r>
            <a:r>
              <a:rPr lang="en-US" dirty="0" err="1"/>
              <a:t>pdf</a:t>
            </a:r>
            <a:r>
              <a:rPr lang="en-US" dirty="0"/>
              <a:t>=“log-normal”/&gt;</a:t>
            </a:r>
          </a:p>
          <a:p>
            <a:r>
              <a:rPr lang="en-US" dirty="0"/>
              <a:t>			 &lt;uncertainty type=“upper” label=</a:t>
            </a:r>
            <a:r>
              <a:rPr lang="en-US" dirty="0" smtClean="0"/>
              <a:t>“</a:t>
            </a:r>
            <a:r>
              <a:rPr lang="en-US" dirty="0" err="1" smtClean="0"/>
              <a:t>P_plus</a:t>
            </a:r>
            <a:r>
              <a:rPr lang="en-US" dirty="0"/>
              <a:t>”/&gt;&lt;/axis</a:t>
            </a:r>
            <a:r>
              <a:rPr lang="en-US" dirty="0" smtClean="0"/>
              <a:t>&gt;</a:t>
            </a:r>
          </a:p>
          <a:p>
            <a:r>
              <a:rPr lang="en-US" dirty="0"/>
              <a:t>		&lt;axis index=“1” label=</a:t>
            </a:r>
            <a:r>
              <a:rPr lang="en-US" dirty="0" smtClean="0"/>
              <a:t>“mu”/&gt;</a:t>
            </a:r>
          </a:p>
          <a:p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/>
              <a:t>&lt;uncertainty type=“single” label=</a:t>
            </a:r>
            <a:r>
              <a:rPr lang="en-US" dirty="0" smtClean="0"/>
              <a:t>“</a:t>
            </a:r>
            <a:r>
              <a:rPr lang="en-US" dirty="0" err="1" smtClean="0"/>
              <a:t>mu_unc</a:t>
            </a:r>
            <a:r>
              <a:rPr lang="en-US" dirty="0"/>
              <a:t>”/&gt;&lt;/axis</a:t>
            </a:r>
            <a:r>
              <a:rPr lang="en-US" dirty="0" smtClean="0"/>
              <a:t>&gt;</a:t>
            </a:r>
            <a:endParaRPr lang="en-US" dirty="0"/>
          </a:p>
          <a:p>
            <a:r>
              <a:rPr lang="en-US" dirty="0" smtClean="0"/>
              <a:t>	</a:t>
            </a:r>
            <a:r>
              <a:rPr lang="en-US" dirty="0"/>
              <a:t>	&lt;axis index=</a:t>
            </a:r>
            <a:r>
              <a:rPr lang="en-US" dirty="0" smtClean="0"/>
              <a:t>“2” </a:t>
            </a:r>
            <a:r>
              <a:rPr lang="en-US" dirty="0"/>
              <a:t>label=</a:t>
            </a:r>
            <a:r>
              <a:rPr lang="en-US" dirty="0" smtClean="0"/>
              <a:t>“E” </a:t>
            </a:r>
            <a:r>
              <a:rPr lang="en-US" dirty="0"/>
              <a:t>unit=</a:t>
            </a:r>
            <a:r>
              <a:rPr lang="en-US" dirty="0" smtClean="0"/>
              <a:t>“MeV”/&gt;</a:t>
            </a:r>
          </a:p>
          <a:p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dirty="0"/>
              <a:t>&lt;uncertainty type=“single” label=“</a:t>
            </a:r>
            <a:r>
              <a:rPr lang="en-US" dirty="0" err="1"/>
              <a:t>E_unc</a:t>
            </a:r>
            <a:r>
              <a:rPr lang="en-US" dirty="0"/>
              <a:t>”/&gt;&lt;/axis&gt;&lt;/axes</a:t>
            </a:r>
            <a:r>
              <a:rPr lang="en-US" dirty="0" smtClean="0"/>
              <a:t>&gt;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6395" y="2024285"/>
            <a:ext cx="7853432" cy="17543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	&lt;axes&gt;</a:t>
            </a:r>
          </a:p>
          <a:p>
            <a:r>
              <a:rPr lang="en-US" dirty="0"/>
              <a:t>	</a:t>
            </a:r>
            <a:r>
              <a:rPr lang="en-US" dirty="0" smtClean="0"/>
              <a:t>	&lt;axis index=“0” label=“cross section” unit=“b” tag=“</a:t>
            </a:r>
            <a:r>
              <a:rPr lang="en-US" dirty="0" err="1" smtClean="0"/>
              <a:t>xSec</a:t>
            </a:r>
            <a:r>
              <a:rPr lang="en-US" dirty="0" smtClean="0"/>
              <a:t>”&gt;</a:t>
            </a:r>
          </a:p>
          <a:p>
            <a:r>
              <a:rPr lang="en-US" dirty="0"/>
              <a:t>			 &lt;uncertainty type=</a:t>
            </a:r>
            <a:r>
              <a:rPr lang="en-US" dirty="0" smtClean="0"/>
              <a:t>“lower” </a:t>
            </a:r>
            <a:r>
              <a:rPr lang="en-US" dirty="0"/>
              <a:t>label=“</a:t>
            </a:r>
            <a:r>
              <a:rPr lang="en-US" dirty="0" err="1" smtClean="0"/>
              <a:t>xSecMinus</a:t>
            </a:r>
            <a:r>
              <a:rPr lang="en-US" dirty="0" smtClean="0"/>
              <a:t>” </a:t>
            </a:r>
            <a:r>
              <a:rPr lang="en-US" dirty="0" err="1" smtClean="0"/>
              <a:t>pdf</a:t>
            </a:r>
            <a:r>
              <a:rPr lang="en-US" dirty="0" smtClean="0"/>
              <a:t>=“log-normal”/&gt;</a:t>
            </a:r>
            <a:endParaRPr lang="en-US" dirty="0"/>
          </a:p>
          <a:p>
            <a:r>
              <a:rPr lang="en-US" dirty="0"/>
              <a:t>			 &lt;uncertainty type=“upper” label=“</a:t>
            </a:r>
            <a:r>
              <a:rPr lang="en-US" dirty="0" err="1"/>
              <a:t>xSecPlus</a:t>
            </a:r>
            <a:r>
              <a:rPr lang="en-US" dirty="0"/>
              <a:t>”/&gt;</a:t>
            </a:r>
            <a:r>
              <a:rPr lang="en-US" dirty="0" smtClean="0"/>
              <a:t>&lt;/</a:t>
            </a:r>
            <a:r>
              <a:rPr lang="en-US" dirty="0"/>
              <a:t>axis</a:t>
            </a:r>
            <a:r>
              <a:rPr lang="en-US" dirty="0" smtClean="0"/>
              <a:t>&gt;</a:t>
            </a:r>
          </a:p>
          <a:p>
            <a:r>
              <a:rPr lang="en-US" dirty="0"/>
              <a:t>		&lt;axis index=“1” label=</a:t>
            </a:r>
            <a:r>
              <a:rPr lang="en-US" dirty="0" smtClean="0"/>
              <a:t>“</a:t>
            </a:r>
            <a:r>
              <a:rPr lang="en-US" dirty="0"/>
              <a:t>E</a:t>
            </a:r>
            <a:r>
              <a:rPr lang="en-US" dirty="0" smtClean="0"/>
              <a:t>” </a:t>
            </a:r>
            <a:r>
              <a:rPr lang="en-US" dirty="0"/>
              <a:t>unit=“</a:t>
            </a:r>
            <a:r>
              <a:rPr lang="en-US" dirty="0" err="1"/>
              <a:t>eV</a:t>
            </a:r>
            <a:r>
              <a:rPr lang="en-US" dirty="0" smtClean="0"/>
              <a:t>”&gt;</a:t>
            </a:r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		 &lt;uncertainty type=“single” label=“</a:t>
            </a:r>
            <a:r>
              <a:rPr lang="en-US" dirty="0" err="1" smtClean="0"/>
              <a:t>E_unc</a:t>
            </a:r>
            <a:r>
              <a:rPr lang="en-US" dirty="0" smtClean="0"/>
              <a:t>”/&gt;&lt;/axis&gt;&lt;/axes&gt;</a:t>
            </a:r>
          </a:p>
        </p:txBody>
      </p:sp>
    </p:spTree>
    <p:extLst>
      <p:ext uri="{BB962C8B-B14F-4D97-AF65-F5344CB8AC3E}">
        <p14:creationId xmlns:p14="http://schemas.microsoft.com/office/powerpoint/2010/main" val="3572242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57" y="274638"/>
            <a:ext cx="8747149" cy="6918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‘grid’ element, for defining the grid along a particular axis.</a:t>
            </a:r>
            <a:br>
              <a:rPr lang="en-US" dirty="0" smtClean="0"/>
            </a:br>
            <a:r>
              <a:rPr lang="en-US" dirty="0" smtClean="0"/>
              <a:t>The ‘grid’ only appears on axis elements inside a ‘gridded’ container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Parent elements</a:t>
            </a:r>
            <a:r>
              <a:rPr lang="en-US" dirty="0"/>
              <a:t>: ‘</a:t>
            </a:r>
            <a:r>
              <a:rPr lang="en-US" dirty="0" smtClean="0"/>
              <a:t>axis’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Child elements: None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This is an </a:t>
            </a:r>
            <a:r>
              <a:rPr lang="en-US" dirty="0" err="1" smtClean="0"/>
              <a:t>xData</a:t>
            </a:r>
            <a:r>
              <a:rPr lang="en-US" dirty="0" smtClean="0"/>
              <a:t>=“list” element. This </a:t>
            </a:r>
            <a:r>
              <a:rPr lang="en-US" dirty="0" err="1" smtClean="0"/>
              <a:t>xData</a:t>
            </a:r>
            <a:r>
              <a:rPr lang="en-US" dirty="0" smtClean="0"/>
              <a:t> container is defined later.</a:t>
            </a:r>
          </a:p>
        </p:txBody>
      </p:sp>
      <p:sp>
        <p:nvSpPr>
          <p:cNvPr id="5" name="Smiley Face 4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53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xes/axis element examples with grid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09179" y="3694336"/>
            <a:ext cx="7468962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&lt;axes&gt;</a:t>
            </a:r>
          </a:p>
          <a:p>
            <a:r>
              <a:rPr lang="en-US" dirty="0"/>
              <a:t>	&lt;axis index=“0” label=“transfer matrix” unit=“b * </a:t>
            </a:r>
            <a:r>
              <a:rPr lang="en-US" dirty="0" err="1"/>
              <a:t>eV</a:t>
            </a:r>
            <a:r>
              <a:rPr lang="en-US" dirty="0" smtClean="0"/>
              <a:t>”&gt;</a:t>
            </a:r>
            <a:endParaRPr lang="en-US" dirty="0"/>
          </a:p>
          <a:p>
            <a:r>
              <a:rPr lang="en-US" dirty="0"/>
              <a:t>	&lt;axis index=</a:t>
            </a:r>
            <a:r>
              <a:rPr lang="en-US" dirty="0" smtClean="0"/>
              <a:t>“1” </a:t>
            </a:r>
            <a:r>
              <a:rPr lang="en-US" dirty="0"/>
              <a:t>label=</a:t>
            </a:r>
            <a:r>
              <a:rPr lang="en-US" dirty="0" smtClean="0"/>
              <a:t>“Legendre order” </a:t>
            </a:r>
            <a:r>
              <a:rPr lang="en-US" dirty="0" err="1" smtClean="0"/>
              <a:t>gridStyle</a:t>
            </a:r>
            <a:r>
              <a:rPr lang="en-US" dirty="0" smtClean="0"/>
              <a:t>=“parameters</a:t>
            </a:r>
            <a:r>
              <a:rPr lang="en-US" dirty="0"/>
              <a:t>”&gt;</a:t>
            </a:r>
          </a:p>
          <a:p>
            <a:r>
              <a:rPr lang="en-US" dirty="0"/>
              <a:t>		&lt;</a:t>
            </a:r>
            <a:r>
              <a:rPr lang="en-US" dirty="0" smtClean="0"/>
              <a:t>grid </a:t>
            </a:r>
            <a:r>
              <a:rPr lang="en-US" dirty="0" err="1" smtClean="0"/>
              <a:t>xData</a:t>
            </a:r>
            <a:r>
              <a:rPr lang="en-US" dirty="0" smtClean="0"/>
              <a:t>=“list” </a:t>
            </a:r>
            <a:r>
              <a:rPr lang="en-US" dirty="0" err="1" smtClean="0"/>
              <a:t>valueType</a:t>
            </a:r>
            <a:r>
              <a:rPr lang="en-US" dirty="0" smtClean="0"/>
              <a:t>=“Integer32”&gt; 0 1 2 3 4 5&lt;</a:t>
            </a:r>
            <a:r>
              <a:rPr lang="en-US" dirty="0"/>
              <a:t>/grid&gt;&lt;/axis&gt;</a:t>
            </a:r>
          </a:p>
          <a:p>
            <a:r>
              <a:rPr lang="en-US" dirty="0"/>
              <a:t>	</a:t>
            </a:r>
            <a:r>
              <a:rPr lang="en-US" dirty="0" smtClean="0"/>
              <a:t>&lt;axis index=“2” label=“</a:t>
            </a:r>
            <a:r>
              <a:rPr lang="en-US" dirty="0" err="1" smtClean="0"/>
              <a:t>energy_out</a:t>
            </a:r>
            <a:r>
              <a:rPr lang="en-US" dirty="0" smtClean="0"/>
              <a:t>” unit=“</a:t>
            </a:r>
            <a:r>
              <a:rPr lang="en-US" dirty="0" err="1" smtClean="0"/>
              <a:t>eV</a:t>
            </a:r>
            <a:r>
              <a:rPr lang="en-US" dirty="0" smtClean="0"/>
              <a:t>” </a:t>
            </a:r>
            <a:r>
              <a:rPr lang="en-US" dirty="0" err="1" smtClean="0"/>
              <a:t>gridStyle</a:t>
            </a:r>
            <a:r>
              <a:rPr lang="en-US" dirty="0" smtClean="0"/>
              <a:t>=“boundaries”&gt;</a:t>
            </a:r>
          </a:p>
          <a:p>
            <a:r>
              <a:rPr lang="en-US" dirty="0"/>
              <a:t>	</a:t>
            </a:r>
            <a:r>
              <a:rPr lang="en-US" dirty="0" smtClean="0"/>
              <a:t>	&lt;grid </a:t>
            </a:r>
            <a:r>
              <a:rPr lang="en-US" dirty="0" err="1"/>
              <a:t>xData</a:t>
            </a:r>
            <a:r>
              <a:rPr lang="en-US" dirty="0"/>
              <a:t>=“</a:t>
            </a:r>
            <a:r>
              <a:rPr lang="en-US" dirty="0" smtClean="0"/>
              <a:t>list &gt; 1e-5 1e-6 . . . 20e7&lt;/grid&gt;&lt;/axis&gt;</a:t>
            </a:r>
          </a:p>
          <a:p>
            <a:r>
              <a:rPr lang="en-US" dirty="0"/>
              <a:t>	&lt;axis index=</a:t>
            </a:r>
            <a:r>
              <a:rPr lang="en-US" dirty="0" smtClean="0"/>
              <a:t>“3” </a:t>
            </a:r>
            <a:r>
              <a:rPr lang="en-US" dirty="0"/>
              <a:t>label=</a:t>
            </a:r>
            <a:r>
              <a:rPr lang="en-US" dirty="0" smtClean="0"/>
              <a:t>“</a:t>
            </a:r>
            <a:r>
              <a:rPr lang="en-US" dirty="0" err="1" smtClean="0"/>
              <a:t>energy_in</a:t>
            </a:r>
            <a:r>
              <a:rPr lang="en-US" dirty="0" smtClean="0"/>
              <a:t>” </a:t>
            </a:r>
            <a:r>
              <a:rPr lang="en-US" dirty="0"/>
              <a:t>unit=“</a:t>
            </a:r>
            <a:r>
              <a:rPr lang="en-US" dirty="0" err="1"/>
              <a:t>eV</a:t>
            </a:r>
            <a:r>
              <a:rPr lang="en-US" dirty="0"/>
              <a:t>” </a:t>
            </a:r>
            <a:r>
              <a:rPr lang="en-US" dirty="0" err="1"/>
              <a:t>gridStyle</a:t>
            </a:r>
            <a:r>
              <a:rPr lang="en-US" dirty="0"/>
              <a:t>=“boundaries”&gt;</a:t>
            </a:r>
          </a:p>
          <a:p>
            <a:r>
              <a:rPr lang="en-US" dirty="0"/>
              <a:t>		&lt;</a:t>
            </a:r>
            <a:r>
              <a:rPr lang="en-US" dirty="0" smtClean="0"/>
              <a:t>grid </a:t>
            </a:r>
            <a:r>
              <a:rPr lang="en-US" dirty="0" err="1"/>
              <a:t>xData</a:t>
            </a:r>
            <a:r>
              <a:rPr lang="en-US" dirty="0"/>
              <a:t>=“list</a:t>
            </a:r>
            <a:r>
              <a:rPr lang="en-US" dirty="0" smtClean="0"/>
              <a:t>”&gt; </a:t>
            </a:r>
            <a:r>
              <a:rPr lang="en-US" dirty="0"/>
              <a:t>1e-5 1e-6 . . . 20e7&lt;/grid&gt;&lt;/axis</a:t>
            </a:r>
            <a:r>
              <a:rPr lang="en-US" dirty="0" smtClean="0"/>
              <a:t>&gt;&lt;/axes&gt;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504" y="832103"/>
            <a:ext cx="8838993" cy="28445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Example of axes element for transfer matrix, TM, storage</a:t>
            </a:r>
            <a:endParaRPr lang="en-US" dirty="0"/>
          </a:p>
          <a:p>
            <a:pPr lvl="1"/>
            <a:r>
              <a:rPr lang="en-US" dirty="0" smtClean="0"/>
              <a:t>These data can be stored as a 3-dimensional array of the form TM(</a:t>
            </a:r>
            <a:r>
              <a:rPr lang="en-US" dirty="0" err="1" smtClean="0"/>
              <a:t>i</a:t>
            </a:r>
            <a:r>
              <a:rPr lang="en-US" dirty="0" smtClean="0"/>
              <a:t>, j, l) where </a:t>
            </a:r>
            <a:r>
              <a:rPr lang="en-US" dirty="0" err="1" smtClean="0"/>
              <a:t>i</a:t>
            </a:r>
            <a:r>
              <a:rPr lang="en-US" dirty="0" smtClean="0"/>
              <a:t> is an index for the incident particle’s group, j </a:t>
            </a:r>
            <a:r>
              <a:rPr lang="en-US" dirty="0"/>
              <a:t>is an index for the </a:t>
            </a:r>
            <a:r>
              <a:rPr lang="en-US" dirty="0" smtClean="0"/>
              <a:t>outgoing particle’s group and l is the Legendre order. The data for this example, not shown, go up to Legendre order 5.</a:t>
            </a:r>
          </a:p>
        </p:txBody>
      </p:sp>
    </p:spTree>
    <p:extLst>
      <p:ext uri="{BB962C8B-B14F-4D97-AF65-F5344CB8AC3E}">
        <p14:creationId xmlns:p14="http://schemas.microsoft.com/office/powerpoint/2010/main" val="3002535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Separators (or ‘</a:t>
            </a:r>
            <a:r>
              <a:rPr lang="en-US" dirty="0" err="1" smtClean="0"/>
              <a:t>sep’s</a:t>
            </a:r>
            <a:r>
              <a:rPr lang="en-US" dirty="0" smtClean="0"/>
              <a:t>): characters used to delimit values in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May be ‘</a:t>
            </a:r>
            <a:r>
              <a:rPr lang="en-US" dirty="0" err="1" smtClean="0"/>
              <a:t>whiteSpace</a:t>
            </a:r>
            <a:r>
              <a:rPr lang="en-US" dirty="0" smtClean="0"/>
              <a:t>’ or a single character (e.g., </a:t>
            </a:r>
            <a:r>
              <a:rPr lang="en-US" dirty="0" err="1" smtClean="0"/>
              <a:t>sep</a:t>
            </a:r>
            <a:r>
              <a:rPr lang="en-US" dirty="0" smtClean="0"/>
              <a:t>=“,”)</a:t>
            </a:r>
          </a:p>
          <a:p>
            <a:pPr lvl="1"/>
            <a:r>
              <a:rPr lang="en-US" dirty="0" smtClean="0"/>
              <a:t>In JSON it is always the comma character “,”.</a:t>
            </a:r>
          </a:p>
          <a:p>
            <a:pPr lvl="1"/>
            <a:r>
              <a:rPr lang="en-US" dirty="0" smtClean="0"/>
              <a:t>Cannot be any character allowed in the values it separates.</a:t>
            </a:r>
          </a:p>
          <a:p>
            <a:r>
              <a:rPr lang="en-US" dirty="0" smtClean="0"/>
              <a:t>The ‘</a:t>
            </a:r>
            <a:r>
              <a:rPr lang="en-US" dirty="0" err="1" smtClean="0"/>
              <a:t>sep</a:t>
            </a:r>
            <a:r>
              <a:rPr lang="en-US" dirty="0" smtClean="0"/>
              <a:t>’ character can be surrounded by an arbitrary number of white space characters</a:t>
            </a:r>
          </a:p>
          <a:p>
            <a:pPr lvl="1"/>
            <a:r>
              <a:rPr lang="en-US" dirty="0" smtClean="0"/>
              <a:t>e.g. with </a:t>
            </a:r>
            <a:r>
              <a:rPr lang="en-US" dirty="0" err="1" smtClean="0"/>
              <a:t>sep</a:t>
            </a:r>
            <a:r>
              <a:rPr lang="en-US" dirty="0" smtClean="0"/>
              <a:t>=“,”, “1,2,3,4” means the same as “1,    2 ,3   ,   4”</a:t>
            </a:r>
          </a:p>
          <a:p>
            <a:pPr lvl="1"/>
            <a:r>
              <a:rPr lang="en-US" dirty="0" smtClean="0"/>
              <a:t>Definition of white space:</a:t>
            </a:r>
          </a:p>
          <a:p>
            <a:pPr lvl="2"/>
            <a:r>
              <a:rPr lang="en-US" dirty="0" smtClean="0"/>
              <a:t>In C, Python, etc. the following six characters are allowed: space</a:t>
            </a:r>
            <a:r>
              <a:rPr lang="en-US" dirty="0"/>
              <a:t> (</a:t>
            </a:r>
            <a:r>
              <a:rPr lang="en-US" dirty="0" smtClean="0"/>
              <a:t>“</a:t>
            </a:r>
            <a:r>
              <a:rPr lang="en-US" dirty="0"/>
              <a:t> </a:t>
            </a:r>
            <a:r>
              <a:rPr lang="en-US" dirty="0" smtClean="0"/>
              <a:t>”</a:t>
            </a:r>
            <a:r>
              <a:rPr lang="en-US" dirty="0"/>
              <a:t>)</a:t>
            </a:r>
            <a:r>
              <a:rPr lang="en-US" dirty="0" smtClean="0"/>
              <a:t>, tab</a:t>
            </a:r>
            <a:r>
              <a:rPr lang="en-US" dirty="0"/>
              <a:t> (“</a:t>
            </a:r>
            <a:r>
              <a:rPr lang="en-US" dirty="0" smtClean="0"/>
              <a:t>\t”</a:t>
            </a:r>
            <a:r>
              <a:rPr lang="en-US" dirty="0"/>
              <a:t>)</a:t>
            </a:r>
            <a:r>
              <a:rPr lang="en-US" dirty="0" smtClean="0"/>
              <a:t>, linefeed</a:t>
            </a:r>
            <a:r>
              <a:rPr lang="en-US" dirty="0"/>
              <a:t> (“</a:t>
            </a:r>
            <a:r>
              <a:rPr lang="en-US" dirty="0" smtClean="0"/>
              <a:t>\n”</a:t>
            </a:r>
            <a:r>
              <a:rPr lang="en-US" dirty="0"/>
              <a:t>)</a:t>
            </a:r>
            <a:r>
              <a:rPr lang="en-US" dirty="0" smtClean="0"/>
              <a:t>, vertical tab (“\v”), </a:t>
            </a:r>
            <a:r>
              <a:rPr lang="en-US" dirty="0" err="1" smtClean="0"/>
              <a:t>formfeed</a:t>
            </a:r>
            <a:r>
              <a:rPr lang="en-US" dirty="0" smtClean="0"/>
              <a:t> (“\f”), and carriage control (“\r”). May wish to restrict to smaller set.</a:t>
            </a:r>
          </a:p>
          <a:p>
            <a:r>
              <a:rPr lang="en-US" dirty="0" smtClean="0"/>
              <a:t>For tables, additional separators could be useful:</a:t>
            </a:r>
          </a:p>
          <a:p>
            <a:pPr lvl="1"/>
            <a:r>
              <a:rPr lang="en-US" dirty="0" smtClean="0"/>
              <a:t>Explicit </a:t>
            </a:r>
            <a:r>
              <a:rPr lang="en-US" dirty="0" err="1" smtClean="0"/>
              <a:t>xhtml</a:t>
            </a:r>
            <a:r>
              <a:rPr lang="en-US" dirty="0" smtClean="0"/>
              <a:t> markup as in “&lt;</a:t>
            </a:r>
            <a:r>
              <a:rPr lang="en-US" dirty="0" err="1" smtClean="0"/>
              <a:t>tr</a:t>
            </a:r>
            <a:r>
              <a:rPr lang="en-US" dirty="0" smtClean="0"/>
              <a:t>&gt;&lt;td&gt;...&lt;/td&gt;&lt;td&gt;...&lt;/td&gt;&lt;/</a:t>
            </a:r>
            <a:r>
              <a:rPr lang="en-US" dirty="0" err="1" smtClean="0"/>
              <a:t>tr</a:t>
            </a:r>
            <a:r>
              <a:rPr lang="en-US" dirty="0" smtClean="0"/>
              <a:t>&gt;”, and perhaps also define &lt;</a:t>
            </a:r>
            <a:r>
              <a:rPr lang="en-US" dirty="0" err="1" smtClean="0"/>
              <a:t>tc</a:t>
            </a:r>
            <a:r>
              <a:rPr lang="en-US" dirty="0" smtClean="0"/>
              <a:t>&gt; element to separate columns?</a:t>
            </a:r>
          </a:p>
        </p:txBody>
      </p:sp>
    </p:spTree>
    <p:extLst>
      <p:ext uri="{BB962C8B-B14F-4D97-AF65-F5344CB8AC3E}">
        <p14:creationId xmlns:p14="http://schemas.microsoft.com/office/powerpoint/2010/main" val="1571555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Default types for attributes (e.g., ‘index’ is of type Integer32 and ‘label’ is of type UTF-8).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How to link?</a:t>
            </a:r>
            <a:br>
              <a:rPr lang="en-US" sz="2400" dirty="0" smtClean="0"/>
            </a:br>
            <a:endParaRPr lang="en-US" sz="2400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 smtClean="0"/>
              <a:t>‘</a:t>
            </a:r>
            <a:r>
              <a:rPr lang="en-US" dirty="0" err="1" smtClean="0"/>
              <a:t>derivedFrom</a:t>
            </a:r>
            <a:r>
              <a:rPr lang="en-US" dirty="0" smtClean="0"/>
              <a:t>’ </a:t>
            </a:r>
            <a:r>
              <a:rPr lang="en-US" dirty="0"/>
              <a:t>or ‘</a:t>
            </a:r>
            <a:r>
              <a:rPr lang="en-US" dirty="0" err="1"/>
              <a:t>howDerived</a:t>
            </a:r>
            <a:r>
              <a:rPr lang="en-US" dirty="0" smtClean="0"/>
              <a:t>’?</a:t>
            </a:r>
            <a:br>
              <a:rPr lang="en-US" dirty="0" smtClean="0"/>
            </a:br>
            <a:endParaRPr lang="en-US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 smtClean="0"/>
              <a:t>Should </a:t>
            </a:r>
            <a:r>
              <a:rPr lang="en-US" dirty="0" err="1" smtClean="0"/>
              <a:t>xData</a:t>
            </a:r>
            <a:r>
              <a:rPr lang="en-US" dirty="0"/>
              <a:t> </a:t>
            </a:r>
            <a:r>
              <a:rPr lang="en-US" dirty="0" smtClean="0"/>
              <a:t>allow extra attributes or elements?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9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1200" y="3136610"/>
            <a:ext cx="6941624" cy="5847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/>
              <a:t>ENDF records and proposed </a:t>
            </a:r>
            <a:r>
              <a:rPr lang="en-US" sz="3200" dirty="0" err="1" smtClean="0"/>
              <a:t>xData</a:t>
            </a:r>
            <a:r>
              <a:rPr lang="en-US" sz="3200" dirty="0" smtClean="0"/>
              <a:t> </a:t>
            </a:r>
            <a:r>
              <a:rPr lang="en-US" sz="3200" dirty="0"/>
              <a:t>elements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09178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Distinct regions of data with different meta-data shall be clearly delineated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The underlying data types used in general-purpose data containers shall be compatible </a:t>
            </a:r>
            <a:r>
              <a:rPr lang="en-US" dirty="0" smtClean="0"/>
              <a:t>with </a:t>
            </a:r>
            <a:r>
              <a:rPr lang="en-US" dirty="0"/>
              <a:t>commonly used computer languages and libraries, and shall be represented in a form that makes them </a:t>
            </a:r>
            <a:r>
              <a:rPr lang="en-US" dirty="0" smtClean="0"/>
              <a:t>easy </a:t>
            </a:r>
            <a:r>
              <a:rPr lang="en-US" dirty="0"/>
              <a:t>to read and write using standard tools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Containers should make efficient use of computer resources. This is a compromise </a:t>
            </a:r>
            <a:r>
              <a:rPr lang="en-US" dirty="0" smtClean="0"/>
              <a:t>between:</a:t>
            </a:r>
            <a:endParaRPr lang="en-US" dirty="0"/>
          </a:p>
          <a:p>
            <a:pPr lvl="1"/>
            <a:r>
              <a:rPr lang="en-US" sz="2600" dirty="0" smtClean="0"/>
              <a:t>efficient </a:t>
            </a:r>
            <a:r>
              <a:rPr lang="en-US" sz="2600" dirty="0"/>
              <a:t>use of memory - volatile (e.g., RAM) and non-volatile storage (e.g., disk drive)</a:t>
            </a:r>
            <a:r>
              <a:rPr lang="en-US" sz="2600" dirty="0" smtClean="0"/>
              <a:t>.</a:t>
            </a:r>
          </a:p>
          <a:p>
            <a:pPr lvl="1"/>
            <a:r>
              <a:rPr lang="en-US" sz="2600" dirty="0" smtClean="0"/>
              <a:t>ease </a:t>
            </a:r>
            <a:r>
              <a:rPr lang="en-US" sz="2600" dirty="0"/>
              <a:t>of conversion to other </a:t>
            </a:r>
            <a:r>
              <a:rPr lang="en-US" sz="2600" dirty="0" smtClean="0"/>
              <a:t>forms.</a:t>
            </a:r>
          </a:p>
          <a:p>
            <a:pPr lvl="1"/>
            <a:r>
              <a:rPr lang="en-US" sz="2600" dirty="0" smtClean="0"/>
              <a:t>time </a:t>
            </a:r>
            <a:r>
              <a:rPr lang="en-US" sz="2600" dirty="0"/>
              <a:t>to convert to other forms</a:t>
            </a:r>
            <a:r>
              <a:rPr lang="en-US" sz="2600" dirty="0" smtClean="0"/>
              <a:t>.</a:t>
            </a:r>
            <a:br>
              <a:rPr lang="en-US" sz="2600" dirty="0" smtClean="0"/>
            </a:br>
            <a:endParaRPr lang="ro-RO" sz="2600" dirty="0"/>
          </a:p>
          <a:p>
            <a:r>
              <a:rPr lang="ro-RO" dirty="0"/>
              <a:t>The structures should reduce redundancy</a:t>
            </a:r>
            <a:r>
              <a:rPr lang="ro-RO" dirty="0" smtClean="0"/>
              <a:t>.</a:t>
            </a:r>
            <a:br>
              <a:rPr lang="ro-RO" dirty="0" smtClean="0"/>
            </a:br>
            <a:endParaRPr lang="ro-RO" dirty="0"/>
          </a:p>
          <a:p>
            <a:r>
              <a:rPr lang="ro-RO" dirty="0"/>
              <a:t>Data containers should be designed to be consistent with object-oriented programming. This includes </a:t>
            </a:r>
            <a:r>
              <a:rPr lang="ro-RO" dirty="0" smtClean="0"/>
              <a:t>the </a:t>
            </a:r>
            <a:r>
              <a:rPr lang="ro-RO" dirty="0"/>
              <a:t>nesting of data containers when it make sense instead of defining a new sub-container</a:t>
            </a:r>
            <a:r>
              <a:rPr lang="ro-RO" dirty="0" smtClean="0"/>
              <a:t>.</a:t>
            </a:r>
            <a:br>
              <a:rPr lang="ro-RO" dirty="0" smtClean="0"/>
            </a:br>
            <a:endParaRPr lang="ro-RO" dirty="0"/>
          </a:p>
          <a:p>
            <a:r>
              <a:rPr lang="ro-RO" dirty="0"/>
              <a:t>The specification for each data container shall state whether that container is extensible. If the </a:t>
            </a:r>
            <a:r>
              <a:rPr lang="ro-RO" dirty="0" smtClean="0"/>
              <a:t>container </a:t>
            </a:r>
            <a:r>
              <a:rPr lang="ro-RO" dirty="0"/>
              <a:t>is extensible, the specification shall define the process for extending the container</a:t>
            </a:r>
            <a:r>
              <a:rPr lang="ro-RO" dirty="0" smtClean="0"/>
              <a:t>.</a:t>
            </a:r>
            <a:br>
              <a:rPr lang="ro-RO" dirty="0" smtClean="0"/>
            </a:br>
            <a:endParaRPr lang="ro-RO" dirty="0"/>
          </a:p>
          <a:p>
            <a:r>
              <a:rPr lang="ro-RO" dirty="0"/>
              <a:t>A mechanism for storing units and labels for data should be specified for each container type</a:t>
            </a:r>
            <a:r>
              <a:rPr lang="ro-RO" dirty="0" smtClean="0"/>
              <a:t>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70725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Rough mapping of ENDF records to proposed </a:t>
            </a:r>
            <a:r>
              <a:rPr lang="en-US" dirty="0" err="1" smtClean="0"/>
              <a:t>xData</a:t>
            </a:r>
            <a:r>
              <a:rPr lang="en-US" dirty="0" smtClean="0"/>
              <a:t> elements.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232720"/>
              </p:ext>
            </p:extLst>
          </p:nvPr>
        </p:nvGraphicFramePr>
        <p:xfrm>
          <a:off x="679810" y="1645920"/>
          <a:ext cx="778438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2190"/>
                <a:gridCol w="389219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ENDF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xData</a:t>
                      </a:r>
                      <a:r>
                        <a:rPr lang="en-US" sz="2400" dirty="0" smtClean="0"/>
                        <a:t> elements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TEXT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‘text’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LIST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‘list’, ‘series’, ‘array’, ‘gridded’ and ‘table’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TAB1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‘XYs’, ‘series’ and ‘regions’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TAB2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‘</a:t>
                      </a:r>
                      <a:r>
                        <a:rPr lang="en-US" sz="2400" dirty="0" err="1" smtClean="0"/>
                        <a:t>multiD_XYs</a:t>
                      </a:r>
                      <a:r>
                        <a:rPr lang="en-US" sz="2400" dirty="0" smtClean="0"/>
                        <a:t>’ and ‘regions’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INTG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‘array’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CONT, HEAD, SEND, FEND, MEND, TEND and 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Not needed as covered by the structure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682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3505" y="2244059"/>
            <a:ext cx="5117006" cy="23698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 smtClean="0"/>
              <a:t>Proposed </a:t>
            </a:r>
            <a:r>
              <a:rPr lang="en-US" sz="3200" dirty="0" err="1" smtClean="0"/>
              <a:t>xData</a:t>
            </a:r>
            <a:r>
              <a:rPr lang="en-US" sz="3200" dirty="0" smtClean="0"/>
              <a:t> elements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text, list, XYs, series, </a:t>
            </a:r>
            <a:r>
              <a:rPr lang="en-US" sz="2800" dirty="0" err="1" smtClean="0"/>
              <a:t>multiD_XYs</a:t>
            </a:r>
            <a:r>
              <a:rPr lang="en-US" sz="2800" dirty="0" smtClean="0"/>
              <a:t>,</a:t>
            </a:r>
          </a:p>
          <a:p>
            <a:pPr lvl="1"/>
            <a:r>
              <a:rPr lang="en-US" sz="2800" dirty="0" smtClean="0"/>
              <a:t>regions, array, gridded and table</a:t>
            </a:r>
            <a:endParaRPr lang="en-US" sz="2800" dirty="0"/>
          </a:p>
          <a:p>
            <a:pPr algn="ctr"/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115481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=“text”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 None</a:t>
            </a:r>
          </a:p>
          <a:p>
            <a:r>
              <a:rPr lang="en-US" dirty="0" smtClean="0"/>
              <a:t>Child elements: None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err="1" smtClean="0"/>
              <a:t>xData</a:t>
            </a:r>
            <a:r>
              <a:rPr lang="en-US" dirty="0" smtClean="0"/>
              <a:t>=“text”</a:t>
            </a:r>
          </a:p>
          <a:p>
            <a:pPr lvl="1"/>
            <a:r>
              <a:rPr lang="en-US" dirty="0" smtClean="0"/>
              <a:t>type: default = “</a:t>
            </a:r>
            <a:r>
              <a:rPr lang="en-US" dirty="0" err="1" smtClean="0"/>
              <a:t>ascii</a:t>
            </a:r>
            <a:r>
              <a:rPr lang="en-US" dirty="0" smtClean="0"/>
              <a:t>”</a:t>
            </a:r>
          </a:p>
          <a:p>
            <a:pPr lvl="2"/>
            <a:r>
              <a:rPr lang="en-US" dirty="0" smtClean="0"/>
              <a:t>“utf8”, “</a:t>
            </a:r>
            <a:r>
              <a:rPr lang="en-US" dirty="0" err="1" smtClean="0"/>
              <a:t>ascii</a:t>
            </a:r>
            <a:r>
              <a:rPr lang="en-US" dirty="0" smtClean="0"/>
              <a:t>”, etc.</a:t>
            </a:r>
            <a:endParaRPr lang="en-US" dirty="0"/>
          </a:p>
          <a:p>
            <a:pPr lvl="1"/>
            <a:r>
              <a:rPr lang="en-US" dirty="0" smtClean="0"/>
              <a:t>markup: do we need it?</a:t>
            </a:r>
          </a:p>
          <a:p>
            <a:pPr lvl="2"/>
            <a:r>
              <a:rPr lang="en-US" dirty="0" smtClean="0"/>
              <a:t>“xml”, “</a:t>
            </a:r>
            <a:r>
              <a:rPr lang="en-US" dirty="0" err="1" smtClean="0"/>
              <a:t>xhtml</a:t>
            </a:r>
            <a:r>
              <a:rPr lang="en-US" dirty="0" smtClean="0"/>
              <a:t>”, “latex”, etc.</a:t>
            </a:r>
          </a:p>
          <a:p>
            <a:pPr lvl="1"/>
            <a:r>
              <a:rPr lang="en-US" dirty="0" smtClean="0"/>
              <a:t>length: </a:t>
            </a:r>
            <a:r>
              <a:rPr lang="en-US" dirty="0"/>
              <a:t>do we need it</a:t>
            </a:r>
            <a:r>
              <a:rPr lang="en-US" dirty="0" smtClean="0"/>
              <a:t>?</a:t>
            </a:r>
          </a:p>
          <a:p>
            <a:r>
              <a:rPr lang="en-US" dirty="0" smtClean="0"/>
              <a:t>Body: any characters allowed by type and markup attributes.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56815" y="5996695"/>
            <a:ext cx="843037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&lt;tag </a:t>
            </a:r>
            <a:r>
              <a:rPr lang="en-US" sz="2400" dirty="0" err="1" smtClean="0"/>
              <a:t>xData</a:t>
            </a:r>
            <a:r>
              <a:rPr lang="en-US" sz="2400" dirty="0" smtClean="0"/>
              <a:t>=“text” markup=“latex”&gt;$\alpha \times x^{3/2}$&lt;/tag&gt;</a:t>
            </a:r>
            <a:endParaRPr lang="en-US" sz="2400" dirty="0"/>
          </a:p>
        </p:txBody>
      </p:sp>
      <p:sp>
        <p:nvSpPr>
          <p:cNvPr id="5" name="Smiley Face 4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35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=“list”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 ‘XYs’, ‘series’, ‘grid’, ‘array’?</a:t>
            </a:r>
          </a:p>
          <a:p>
            <a:r>
              <a:rPr lang="en-US" dirty="0" smtClean="0"/>
              <a:t>Child elements: None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err="1" smtClean="0"/>
              <a:t>xData</a:t>
            </a:r>
            <a:r>
              <a:rPr lang="en-US" dirty="0" smtClean="0"/>
              <a:t>=“list”</a:t>
            </a:r>
          </a:p>
          <a:p>
            <a:pPr lvl="1"/>
            <a:r>
              <a:rPr lang="en-US" dirty="0" smtClean="0"/>
              <a:t>type: default = “Float64”</a:t>
            </a:r>
          </a:p>
          <a:p>
            <a:pPr lvl="1"/>
            <a:r>
              <a:rPr lang="en-US" dirty="0" err="1" smtClean="0"/>
              <a:t>sep</a:t>
            </a:r>
            <a:r>
              <a:rPr lang="en-US" dirty="0" smtClean="0"/>
              <a:t>: default is “</a:t>
            </a:r>
            <a:r>
              <a:rPr lang="en-US" dirty="0" err="1" smtClean="0"/>
              <a:t>whiteSpace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length: </a:t>
            </a:r>
            <a:r>
              <a:rPr lang="en-US" dirty="0"/>
              <a:t>do we need it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tart/end: only values between [</a:t>
            </a:r>
            <a:r>
              <a:rPr lang="en-US" dirty="0" err="1" smtClean="0"/>
              <a:t>start,end</a:t>
            </a:r>
            <a:r>
              <a:rPr lang="en-US" dirty="0" smtClean="0"/>
              <a:t>) are listed, all other values are zero.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ink?</a:t>
            </a:r>
          </a:p>
          <a:p>
            <a:r>
              <a:rPr lang="en-US" dirty="0" smtClean="0"/>
              <a:t>Body: list of ‘type’ entities separated by ‘</a:t>
            </a:r>
            <a:r>
              <a:rPr lang="en-US" dirty="0" err="1" smtClean="0"/>
              <a:t>sep</a:t>
            </a:r>
            <a:r>
              <a:rPr lang="en-US" dirty="0" smtClean="0"/>
              <a:t>’ and white spaces.</a:t>
            </a:r>
            <a:endParaRPr lang="en-US" dirty="0"/>
          </a:p>
        </p:txBody>
      </p:sp>
      <p:sp>
        <p:nvSpPr>
          <p:cNvPr id="5" name="Smiley Face 4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83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=“list”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 ‘XYs’, ‘series’, ‘grid’, ‘array’?</a:t>
            </a:r>
          </a:p>
          <a:p>
            <a:r>
              <a:rPr lang="en-US" dirty="0" smtClean="0"/>
              <a:t>Child elements: None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err="1" smtClean="0"/>
              <a:t>xData</a:t>
            </a:r>
            <a:r>
              <a:rPr lang="en-US" dirty="0" smtClean="0"/>
              <a:t>=“list”</a:t>
            </a:r>
          </a:p>
          <a:p>
            <a:pPr lvl="1"/>
            <a:r>
              <a:rPr lang="en-US" dirty="0" smtClean="0"/>
              <a:t>type: default = “Float64”</a:t>
            </a:r>
          </a:p>
          <a:p>
            <a:pPr lvl="1"/>
            <a:r>
              <a:rPr lang="en-US" dirty="0" err="1" smtClean="0"/>
              <a:t>sep</a:t>
            </a:r>
            <a:r>
              <a:rPr lang="en-US" dirty="0" smtClean="0"/>
              <a:t>: default is “</a:t>
            </a:r>
            <a:r>
              <a:rPr lang="en-US" dirty="0" err="1" smtClean="0"/>
              <a:t>whiteSpace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length: </a:t>
            </a:r>
            <a:r>
              <a:rPr lang="en-US" dirty="0"/>
              <a:t>do we need it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ink? —</a:t>
            </a:r>
            <a:r>
              <a:rPr lang="en-US" dirty="0" smtClean="0">
                <a:solidFill>
                  <a:srgbClr val="FF0000"/>
                </a:solidFill>
              </a:rPr>
              <a:t>should be allowed for every element</a:t>
            </a:r>
          </a:p>
          <a:p>
            <a:r>
              <a:rPr lang="en-US" dirty="0" smtClean="0"/>
              <a:t>Body: list of ‘type’ entities separated by ‘</a:t>
            </a:r>
            <a:r>
              <a:rPr lang="en-US" dirty="0" err="1" smtClean="0"/>
              <a:t>sep</a:t>
            </a:r>
            <a:r>
              <a:rPr lang="en-US" dirty="0" smtClean="0"/>
              <a:t>’ and white spaces.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0147" y="5703377"/>
            <a:ext cx="776370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&lt;tag </a:t>
            </a:r>
            <a:r>
              <a:rPr lang="en-US" sz="2400" dirty="0" err="1" smtClean="0"/>
              <a:t>xData</a:t>
            </a:r>
            <a:r>
              <a:rPr lang="en-US" sz="2400" dirty="0" smtClean="0"/>
              <a:t>=“list” length</a:t>
            </a:r>
            <a:r>
              <a:rPr lang="en-US" sz="2400" dirty="0"/>
              <a:t>="3" </a:t>
            </a:r>
            <a:r>
              <a:rPr lang="en-US" sz="2400" dirty="0" err="1"/>
              <a:t>sep</a:t>
            </a:r>
            <a:r>
              <a:rPr lang="en-US" sz="2400" dirty="0"/>
              <a:t>="," type="</a:t>
            </a:r>
            <a:r>
              <a:rPr lang="en-US" sz="2400" dirty="0" smtClean="0"/>
              <a:t>Float32”&gt;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1.2</a:t>
            </a:r>
            <a:r>
              <a:rPr lang="en-US" sz="2400" dirty="0"/>
              <a:t>, 3.2,  2.3&lt;</a:t>
            </a:r>
            <a:r>
              <a:rPr lang="en-US" sz="2400" dirty="0" smtClean="0"/>
              <a:t>/tag&gt;</a:t>
            </a:r>
            <a:endParaRPr lang="en-US" sz="2400" dirty="0"/>
          </a:p>
        </p:txBody>
      </p:sp>
      <p:sp>
        <p:nvSpPr>
          <p:cNvPr id="5" name="Smiley Face 4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3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for </a:t>
            </a:r>
            <a:r>
              <a:rPr lang="en-US" dirty="0" err="1" smtClean="0"/>
              <a:t>xData</a:t>
            </a:r>
            <a:r>
              <a:rPr lang="en-US" dirty="0" smtClean="0"/>
              <a:t>=“list”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90147" y="1099627"/>
            <a:ext cx="776370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&lt;tag </a:t>
            </a:r>
            <a:r>
              <a:rPr lang="en-US" sz="2400" dirty="0" err="1" smtClean="0"/>
              <a:t>xData</a:t>
            </a:r>
            <a:r>
              <a:rPr lang="en-US" sz="2400" dirty="0" smtClean="0"/>
              <a:t>=“list” length</a:t>
            </a:r>
            <a:r>
              <a:rPr lang="en-US" sz="2400" dirty="0"/>
              <a:t>="3" </a:t>
            </a:r>
            <a:r>
              <a:rPr lang="en-US" sz="2400" dirty="0" err="1"/>
              <a:t>sep</a:t>
            </a:r>
            <a:r>
              <a:rPr lang="en-US" sz="2400" dirty="0"/>
              <a:t>="," type="</a:t>
            </a:r>
            <a:r>
              <a:rPr lang="en-US" sz="2400" dirty="0" smtClean="0"/>
              <a:t>Float32”&gt;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1.2</a:t>
            </a:r>
            <a:r>
              <a:rPr lang="en-US" sz="2400" dirty="0"/>
              <a:t>, 3.2,  2.3&lt;</a:t>
            </a:r>
            <a:r>
              <a:rPr lang="en-US" sz="2400" dirty="0" smtClean="0"/>
              <a:t>/tag&gt;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690147" y="2356927"/>
            <a:ext cx="7763707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ourier"/>
                <a:cs typeface="Courier"/>
              </a:rPr>
              <a:t>&lt;tag </a:t>
            </a:r>
            <a:r>
              <a:rPr lang="en-US" sz="2400" dirty="0" err="1" smtClean="0">
                <a:latin typeface="Courier"/>
                <a:cs typeface="Courier"/>
              </a:rPr>
              <a:t>xData</a:t>
            </a:r>
            <a:r>
              <a:rPr lang="en-US" sz="2400" dirty="0" smtClean="0">
                <a:latin typeface="Courier"/>
                <a:cs typeface="Courier"/>
              </a:rPr>
              <a:t>=“list” length=“43”&gt;</a:t>
            </a:r>
          </a:p>
          <a:p>
            <a:r>
              <a:rPr lang="en-US" sz="2400" dirty="0" smtClean="0">
                <a:latin typeface="Courier"/>
                <a:cs typeface="Courier"/>
              </a:rPr>
              <a:t>&lt;!-- 1 2 3 4 5 6 7 8 9 0 --&gt;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0 0 0 1 2 0 0 0 0 0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0 0 0 0 0 0 0 0 0 0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</a:t>
            </a:r>
            <a:r>
              <a:rPr lang="en-US" sz="2400" dirty="0">
                <a:latin typeface="Courier"/>
                <a:cs typeface="Courier"/>
              </a:rPr>
              <a:t>0 0 0 0 0 0 0 0 0 </a:t>
            </a:r>
            <a:r>
              <a:rPr lang="en-US" sz="2400" dirty="0" smtClean="0">
                <a:latin typeface="Courier"/>
                <a:cs typeface="Courier"/>
              </a:rPr>
              <a:t>0</a:t>
            </a:r>
          </a:p>
          <a:p>
            <a:r>
              <a:rPr lang="en-US" sz="2400" dirty="0" smtClean="0">
                <a:latin typeface="Courier"/>
                <a:cs typeface="Courier"/>
              </a:rPr>
              <a:t>     </a:t>
            </a:r>
            <a:r>
              <a:rPr lang="en-US" sz="2400" dirty="0">
                <a:latin typeface="Courier"/>
                <a:cs typeface="Courier"/>
              </a:rPr>
              <a:t>0 0 0 0 0 0 0 0 0 </a:t>
            </a:r>
            <a:r>
              <a:rPr lang="en-US" sz="2400" dirty="0" smtClean="0">
                <a:latin typeface="Courier"/>
                <a:cs typeface="Courier"/>
              </a:rPr>
              <a:t>0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0 0 0&lt;/tag&gt;</a:t>
            </a:r>
            <a:endParaRPr lang="en-US" sz="2400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0147" y="5360655"/>
            <a:ext cx="7763707" cy="1200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ourier"/>
                <a:cs typeface="Courier"/>
              </a:rPr>
              <a:t>&lt;tag </a:t>
            </a:r>
            <a:r>
              <a:rPr lang="en-US" sz="2400" dirty="0" err="1" smtClean="0">
                <a:latin typeface="Courier"/>
                <a:cs typeface="Courier"/>
              </a:rPr>
              <a:t>xData</a:t>
            </a:r>
            <a:r>
              <a:rPr lang="en-US" sz="2400" dirty="0" smtClean="0">
                <a:latin typeface="Courier"/>
                <a:cs typeface="Courier"/>
              </a:rPr>
              <a:t>=“list” length=“43”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   start=“3” end=“5”&gt;</a:t>
            </a:r>
          </a:p>
          <a:p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1 2&lt;/tag&gt;</a:t>
            </a:r>
            <a:endParaRPr lang="en-US" sz="24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154539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4332" y="1476971"/>
            <a:ext cx="4495341" cy="5847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/>
              <a:t>n</a:t>
            </a:r>
            <a:r>
              <a:rPr lang="en-US" sz="3200" dirty="0" smtClean="0"/>
              <a:t>-dimensional </a:t>
            </a:r>
            <a:r>
              <a:rPr lang="en-US" sz="3200" dirty="0" err="1" smtClean="0"/>
              <a:t>functionals</a:t>
            </a:r>
            <a:endParaRPr lang="en-US" sz="3200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215334"/>
              </p:ext>
            </p:extLst>
          </p:nvPr>
        </p:nvGraphicFramePr>
        <p:xfrm>
          <a:off x="1613230" y="2047475"/>
          <a:ext cx="5917541" cy="310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5881"/>
                <a:gridCol w="39616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Dimension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Form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f(x</a:t>
                      </a:r>
                      <a:r>
                        <a:rPr lang="en-US" sz="2800" baseline="-25000" dirty="0" smtClean="0"/>
                        <a:t>1</a:t>
                      </a:r>
                      <a:r>
                        <a:rPr lang="en-US" sz="2800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f(x</a:t>
                      </a:r>
                      <a:r>
                        <a:rPr lang="en-US" sz="2800" baseline="-25000" dirty="0" smtClean="0"/>
                        <a:t>2</a:t>
                      </a:r>
                      <a:r>
                        <a:rPr lang="en-US" sz="2800" dirty="0" smtClean="0"/>
                        <a:t>, x</a:t>
                      </a:r>
                      <a:r>
                        <a:rPr lang="en-US" sz="2800" baseline="-25000" dirty="0" smtClean="0"/>
                        <a:t>1</a:t>
                      </a:r>
                      <a:r>
                        <a:rPr lang="en-US" sz="2800" dirty="0" smtClean="0"/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f(x</a:t>
                      </a:r>
                      <a:r>
                        <a:rPr lang="en-US" sz="2800" baseline="-25000" dirty="0" smtClean="0"/>
                        <a:t>3</a:t>
                      </a:r>
                      <a:r>
                        <a:rPr lang="en-US" sz="2800" dirty="0" smtClean="0"/>
                        <a:t>, x</a:t>
                      </a:r>
                      <a:r>
                        <a:rPr lang="en-US" sz="2800" baseline="-25000" dirty="0" smtClean="0"/>
                        <a:t>2</a:t>
                      </a:r>
                      <a:r>
                        <a:rPr lang="en-US" sz="2800" dirty="0" smtClean="0"/>
                        <a:t>, x</a:t>
                      </a:r>
                      <a:r>
                        <a:rPr lang="en-US" sz="2800" baseline="-25000" dirty="0" smtClean="0"/>
                        <a:t>1</a:t>
                      </a:r>
                      <a:r>
                        <a:rPr lang="en-US" sz="2800" dirty="0" smtClean="0"/>
                        <a:t>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…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f(</a:t>
                      </a:r>
                      <a:r>
                        <a:rPr lang="en-US" sz="2800" dirty="0" err="1" smtClean="0"/>
                        <a:t>x</a:t>
                      </a:r>
                      <a:r>
                        <a:rPr lang="en-US" sz="2800" baseline="-25000" dirty="0" err="1" smtClean="0"/>
                        <a:t>n</a:t>
                      </a:r>
                      <a:r>
                        <a:rPr lang="en-US" sz="2800" dirty="0" smtClean="0"/>
                        <a:t>, x</a:t>
                      </a:r>
                      <a:r>
                        <a:rPr lang="en-US" sz="2800" baseline="-25000" dirty="0" smtClean="0"/>
                        <a:t>n-1</a:t>
                      </a:r>
                      <a:r>
                        <a:rPr lang="en-US" sz="2800" dirty="0" smtClean="0"/>
                        <a:t>, ..., x</a:t>
                      </a:r>
                      <a:r>
                        <a:rPr lang="en-US" sz="2800" baseline="-25000" dirty="0" smtClean="0"/>
                        <a:t>2</a:t>
                      </a:r>
                      <a:r>
                        <a:rPr lang="en-US" sz="2800" dirty="0" smtClean="0"/>
                        <a:t>, x</a:t>
                      </a:r>
                      <a:r>
                        <a:rPr lang="en-US" sz="2800" baseline="-25000" dirty="0" smtClean="0"/>
                        <a:t>1</a:t>
                      </a:r>
                      <a:r>
                        <a:rPr lang="en-US" sz="2800" dirty="0" smtClean="0"/>
                        <a:t>)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64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n</a:t>
            </a:r>
            <a:r>
              <a:rPr lang="en-US" dirty="0"/>
              <a:t>-</a:t>
            </a:r>
            <a:r>
              <a:rPr lang="en-US" dirty="0" smtClean="0"/>
              <a:t>dimensional functional?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ENDF tabulated data</a:t>
            </a:r>
          </a:p>
          <a:p>
            <a:pPr lvl="1"/>
            <a:r>
              <a:rPr lang="en-US" dirty="0" smtClean="0"/>
              <a:t>For dimension greater than 1</a:t>
            </a:r>
          </a:p>
          <a:p>
            <a:pPr lvl="2"/>
            <a:r>
              <a:rPr lang="en-US" dirty="0" smtClean="0"/>
              <a:t>f</a:t>
            </a:r>
            <a:r>
              <a:rPr lang="en-US" dirty="0"/>
              <a:t>(</a:t>
            </a:r>
            <a:r>
              <a:rPr lang="en-US" dirty="0" err="1"/>
              <a:t>x</a:t>
            </a:r>
            <a:r>
              <a:rPr lang="en-US" baseline="-25000" dirty="0" err="1"/>
              <a:t>n</a:t>
            </a:r>
            <a:r>
              <a:rPr lang="en-US" dirty="0"/>
              <a:t>, x</a:t>
            </a:r>
            <a:r>
              <a:rPr lang="en-US" baseline="-25000" dirty="0"/>
              <a:t>n-1</a:t>
            </a:r>
            <a:r>
              <a:rPr lang="en-US" dirty="0"/>
              <a:t>, ..., x</a:t>
            </a:r>
            <a:r>
              <a:rPr lang="en-US" baseline="-25000" dirty="0"/>
              <a:t>2</a:t>
            </a:r>
            <a:r>
              <a:rPr lang="en-US" dirty="0"/>
              <a:t>, x</a:t>
            </a:r>
            <a:r>
              <a:rPr lang="en-US" baseline="-25000" dirty="0"/>
              <a:t>1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A list of {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, f(x</a:t>
            </a:r>
            <a:r>
              <a:rPr lang="en-US" baseline="-25000" dirty="0" smtClean="0"/>
              <a:t>n</a:t>
            </a:r>
            <a:r>
              <a:rPr lang="en-US" baseline="-25000" dirty="0"/>
              <a:t>-1</a:t>
            </a:r>
            <a:r>
              <a:rPr lang="en-US" dirty="0"/>
              <a:t>, ..., x</a:t>
            </a:r>
            <a:r>
              <a:rPr lang="en-US" baseline="-25000" dirty="0"/>
              <a:t>2</a:t>
            </a:r>
            <a:r>
              <a:rPr lang="en-US" dirty="0"/>
              <a:t>, x</a:t>
            </a:r>
            <a:r>
              <a:rPr lang="en-US" baseline="-25000" dirty="0"/>
              <a:t>1</a:t>
            </a:r>
            <a:r>
              <a:rPr lang="en-US" dirty="0" smtClean="0"/>
              <a:t>) } pairs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The 1-dimensional (1-d) functional f(x</a:t>
            </a:r>
            <a:r>
              <a:rPr lang="en-US" baseline="-25000" dirty="0" smtClean="0"/>
              <a:t>1</a:t>
            </a:r>
            <a:r>
              <a:rPr lang="en-US" dirty="0" smtClean="0"/>
              <a:t>) is either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 list of { x</a:t>
            </a:r>
            <a:r>
              <a:rPr lang="en-US" baseline="-25000" dirty="0" smtClean="0"/>
              <a:t>1,i, </a:t>
            </a:r>
            <a:r>
              <a:rPr lang="en-US" dirty="0" smtClean="0"/>
              <a:t>f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/>
              <a:t>} </a:t>
            </a:r>
            <a:r>
              <a:rPr lang="en-US" dirty="0" smtClean="0"/>
              <a:t>pairs with </a:t>
            </a:r>
            <a:r>
              <a:rPr lang="en-US" dirty="0"/>
              <a:t>x</a:t>
            </a:r>
            <a:r>
              <a:rPr lang="en-US" baseline="-25000" dirty="0"/>
              <a:t>1,</a:t>
            </a:r>
            <a:r>
              <a:rPr lang="en-US" baseline="-25000" dirty="0" smtClean="0"/>
              <a:t>i </a:t>
            </a:r>
            <a:r>
              <a:rPr lang="en-US" dirty="0" smtClean="0">
                <a:sym typeface="Symbol"/>
              </a:rPr>
              <a:t></a:t>
            </a:r>
            <a:r>
              <a:rPr lang="en-US" dirty="0" smtClean="0"/>
              <a:t> x</a:t>
            </a:r>
            <a:r>
              <a:rPr lang="en-US" baseline="-25000" dirty="0" smtClean="0"/>
              <a:t>1</a:t>
            </a:r>
            <a:r>
              <a:rPr lang="en-US" baseline="-25000" dirty="0"/>
              <a:t>,</a:t>
            </a:r>
            <a:r>
              <a:rPr lang="en-US" baseline="-25000" dirty="0" smtClean="0"/>
              <a:t>i+1</a:t>
            </a:r>
            <a:r>
              <a:rPr lang="en-US" dirty="0"/>
              <a:t>	</a:t>
            </a:r>
            <a:r>
              <a:rPr lang="en-US" dirty="0" smtClean="0"/>
              <a:t>				or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 list of coefficients for a series representing a 1-d function</a:t>
            </a:r>
          </a:p>
          <a:p>
            <a:pPr lvl="3"/>
            <a:r>
              <a:rPr lang="en-US" dirty="0"/>
              <a:t> </a:t>
            </a:r>
            <a:r>
              <a:rPr lang="en-US" dirty="0" smtClean="0"/>
              <a:t>e.g</a:t>
            </a:r>
            <a:r>
              <a:rPr lang="en-US" dirty="0"/>
              <a:t>., coefficients </a:t>
            </a:r>
            <a:r>
              <a:rPr lang="en-US" dirty="0" smtClean="0"/>
              <a:t>for a Legendre series</a:t>
            </a:r>
          </a:p>
          <a:p>
            <a:pPr lvl="1"/>
            <a:r>
              <a:rPr lang="en-US" dirty="0" smtClean="0"/>
              <a:t>ENDF format uses LIST, TAB1 and TAB2 to store these</a:t>
            </a:r>
          </a:p>
          <a:p>
            <a:pPr lvl="1"/>
            <a:r>
              <a:rPr lang="en-US" dirty="0" smtClean="0"/>
              <a:t>Proposed </a:t>
            </a:r>
            <a:r>
              <a:rPr lang="en-US" dirty="0" err="1" smtClean="0"/>
              <a:t>xData</a:t>
            </a:r>
            <a:r>
              <a:rPr lang="en-US" dirty="0" smtClean="0"/>
              <a:t> uses XYs, series, </a:t>
            </a:r>
            <a:r>
              <a:rPr lang="en-US" dirty="0" err="1" smtClean="0"/>
              <a:t>multiD_XYs</a:t>
            </a:r>
            <a:r>
              <a:rPr lang="en-US" dirty="0" smtClean="0"/>
              <a:t>, regions and gridded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Should we support equations?</a:t>
            </a:r>
          </a:p>
          <a:p>
            <a:pPr lvl="1"/>
            <a:r>
              <a:rPr lang="en-US" dirty="0" smtClean="0"/>
              <a:t>E.g., f(x</a:t>
            </a:r>
            <a:r>
              <a:rPr lang="en-US" baseline="-25000" dirty="0" smtClean="0"/>
              <a:t>1</a:t>
            </a:r>
            <a:r>
              <a:rPr lang="en-US" dirty="0" smtClean="0"/>
              <a:t>) = x**2</a:t>
            </a:r>
          </a:p>
        </p:txBody>
      </p:sp>
    </p:spTree>
    <p:extLst>
      <p:ext uri="{BB962C8B-B14F-4D97-AF65-F5344CB8AC3E}">
        <p14:creationId xmlns:p14="http://schemas.microsoft.com/office/powerpoint/2010/main" val="1884836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ENDF 1-d </a:t>
            </a:r>
            <a:r>
              <a:rPr lang="en-US" dirty="0" smtClean="0"/>
              <a:t>functional example: </a:t>
            </a:r>
            <a:r>
              <a:rPr lang="en-US" dirty="0" smtClean="0">
                <a:latin typeface="Symbol" charset="2"/>
                <a:cs typeface="Symbol" charset="2"/>
              </a:rPr>
              <a:t>s</a:t>
            </a:r>
            <a:r>
              <a:rPr lang="en-US" dirty="0" smtClean="0"/>
              <a:t>(E)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8595" y="1081762"/>
            <a:ext cx="843156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>
                <a:latin typeface="Courier"/>
                <a:cs typeface="Courier"/>
              </a:rPr>
              <a:t>1.202400+4 2.377900+1          0          0          0          01225 3102</a:t>
            </a:r>
          </a:p>
          <a:p>
            <a:r>
              <a:rPr lang="en-US" sz="1400" dirty="0">
                <a:latin typeface="Courier"/>
                <a:cs typeface="Courier"/>
              </a:rPr>
              <a:t> 7.331890+6 7.331890+6          0          0          2         471225 3102</a:t>
            </a:r>
          </a:p>
          <a:p>
            <a:r>
              <a:rPr lang="en-US" sz="1400" dirty="0">
                <a:latin typeface="Courier"/>
                <a:cs typeface="Courier"/>
              </a:rPr>
              <a:t>          4          2         47          5          0          01225 3102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1.000000-5 0.000000+0 2.530000-2 0.000000+0 5.200000+5 0.000000+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0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5.200000+5 3.863230-4 6.000000+5 3.641810-4 7.000000+5 3.437090-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8.000000+5 3.288570-4 9.000000+5 3.181670-4 1.000000+6 3.496390-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1.426160+6 3.539750-4 1.500000+6 1.878090-4 2.000000+6 1.163470-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2.500000+6 1.177430-4 3.000000+6 1.276130-4 3.500000+6 1.446600-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4.000000+6 1.671880-4 4.296180+6 1.854550-4 4.416640+6 1.766280-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4.500000+6 1.669970-4 5.000000+6 1.594530-4 5.456300+6 1.639130-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5.500000+6 1.620450-4 6.000000+6 1.629510-4 6.263060+6 1.625130-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6.500000+6 1.601490-4 6.702700+6 1.594680-4 7.000000+6 1.555400-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7.500000+6 1.559720-4 7.656910+6 1.565900-4 7.870630+6 1.532030-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7.936490+6 1.509770-4 8.000000+6 1.485770-4 8.073000+6 1.476590-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8.140530+6 1.454540-4 9.000000+6 1.388350-4 1.000000+7 1.520700-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1.042050+7 1.602890-4 1.100000+7 1.423470-4 1.200000+7 8.934030-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5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1.300000+7 5.599800-5 1.400000+7 3.439880-5 1.500000+7 2.103380-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5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1.600000+7 1.381870-5 1.700000+7 8.786430-6 1.800000+7 5.139510-</a:t>
            </a:r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6</a:t>
            </a:r>
            <a:r>
              <a:rPr lang="en-US" sz="1400" dirty="0" smtClean="0">
                <a:latin typeface="Courier"/>
                <a:cs typeface="Courier"/>
              </a:rPr>
              <a:t>1225 </a:t>
            </a:r>
            <a:r>
              <a:rPr lang="en-US" sz="1400" dirty="0">
                <a:latin typeface="Courier"/>
                <a:cs typeface="Courier"/>
              </a:rPr>
              <a:t>3102</a:t>
            </a:r>
          </a:p>
          <a:p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1.900000+7 3.658730-6 2.000000+7 2.899070-6</a:t>
            </a:r>
            <a:r>
              <a:rPr lang="en-US" sz="1400" dirty="0">
                <a:latin typeface="Courier"/>
                <a:cs typeface="Courier"/>
              </a:rPr>
              <a:t>                      1225 3102</a:t>
            </a:r>
          </a:p>
        </p:txBody>
      </p:sp>
      <p:sp>
        <p:nvSpPr>
          <p:cNvPr id="6" name="Rectangle 5"/>
          <p:cNvSpPr/>
          <p:nvPr/>
        </p:nvSpPr>
        <p:spPr>
          <a:xfrm>
            <a:off x="779088" y="6060582"/>
            <a:ext cx="758582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Data are in </a:t>
            </a:r>
            <a:r>
              <a:rPr lang="en-US" sz="2400" dirty="0" smtClean="0">
                <a:solidFill>
                  <a:srgbClr val="FF0000"/>
                </a:solidFill>
              </a:rPr>
              <a:t>red</a:t>
            </a:r>
            <a:r>
              <a:rPr lang="en-US" sz="2400" dirty="0" smtClean="0"/>
              <a:t> as pairs of energy (</a:t>
            </a:r>
            <a:r>
              <a:rPr lang="en-US" sz="2400" dirty="0" err="1" smtClean="0"/>
              <a:t>eV</a:t>
            </a:r>
            <a:r>
              <a:rPr lang="en-US" sz="2400" dirty="0" smtClean="0"/>
              <a:t>) and cross section (b).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515947" y="1342825"/>
            <a:ext cx="8109626" cy="3924698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Callout 6"/>
          <p:cNvSpPr/>
          <p:nvPr/>
        </p:nvSpPr>
        <p:spPr>
          <a:xfrm>
            <a:off x="5417442" y="5468247"/>
            <a:ext cx="2050558" cy="401448"/>
          </a:xfrm>
          <a:prstGeom prst="wedgeEllipseCallout">
            <a:avLst>
              <a:gd name="adj1" fmla="val -64151"/>
              <a:gd name="adj2" fmla="val -9733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TAB1 block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610445" y="716094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EXAMPLE:1D</a:t>
            </a:r>
            <a:r>
              <a:rPr lang="en-US" dirty="0" smtClean="0"/>
              <a:t>.1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1461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ENDF </a:t>
            </a:r>
            <a:r>
              <a:rPr lang="en-US" dirty="0"/>
              <a:t>2-d </a:t>
            </a:r>
            <a:r>
              <a:rPr lang="en-US" dirty="0" smtClean="0"/>
              <a:t>functional example: P(</a:t>
            </a:r>
            <a:r>
              <a:rPr lang="en-US" dirty="0" err="1" smtClean="0">
                <a:latin typeface="Symbol" charset="2"/>
                <a:cs typeface="Symbol" charset="2"/>
              </a:rPr>
              <a:t>m</a:t>
            </a:r>
            <a:r>
              <a:rPr lang="en-US" dirty="0" err="1" smtClean="0"/>
              <a:t>|E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58596" y="732546"/>
            <a:ext cx="82429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"/>
                <a:cs typeface="Courier"/>
              </a:rPr>
              <a:t> 1.202400+4 2.377900+1          0          2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2.377900+1          0          1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0.000000+0          0          0          1          31225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 3          2          0          0          0          01225 4 91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1.042050+7</a:t>
            </a:r>
            <a:r>
              <a:rPr lang="en-US" sz="1400" dirty="0">
                <a:latin typeface="Courier"/>
                <a:cs typeface="Courier"/>
              </a:rPr>
              <a:t>          0          0          1         111225 4 91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11          4          0          0          0          01225 4 91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-1.000000+0 4.701590-1-8.000000-1 4.761790-1-6.000000-1 4.821810-11225 4 91</a:t>
            </a:r>
          </a:p>
          <a:p>
            <a:r>
              <a:rPr lang="en-US" sz="1400" dirty="0">
                <a:latin typeface="Courier"/>
                <a:cs typeface="Courier"/>
              </a:rPr>
              <a:t>-4.000000-1 4.881650-1-2.000000-1 4.941330-1 0.000000+0 5.000820-11225 4 91</a:t>
            </a:r>
          </a:p>
          <a:p>
            <a:r>
              <a:rPr lang="en-US" sz="1400" dirty="0">
                <a:latin typeface="Courier"/>
                <a:cs typeface="Courier"/>
              </a:rPr>
              <a:t> 2.000000-1 5.060130-1 4.000000-1 5.119270-1 6.000000-1 5.178230-11225 4 91</a:t>
            </a:r>
          </a:p>
          <a:p>
            <a:r>
              <a:rPr lang="en-US" sz="1400" dirty="0">
                <a:latin typeface="Courier"/>
                <a:cs typeface="Courier"/>
              </a:rPr>
              <a:t> 8.000000-1 5.237020-1 1.000000+0 5.295630-1                      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1.500000+7</a:t>
            </a:r>
            <a:r>
              <a:rPr lang="en-US" sz="1400" dirty="0">
                <a:latin typeface="Courier"/>
                <a:cs typeface="Courier"/>
              </a:rPr>
              <a:t>          0          0          1         111225 4 91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11          4          0          0          0          01225 4 91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-1.000000+0 9.791670-1-8.000000-1 6.083060-1-6.000000-1 4.508610-11225 4 91</a:t>
            </a:r>
          </a:p>
          <a:p>
            <a:r>
              <a:rPr lang="en-US" sz="1400" dirty="0">
                <a:latin typeface="Courier"/>
                <a:cs typeface="Courier"/>
              </a:rPr>
              <a:t>-4.000000-1 3.756700-1-2.000000-1 3.386130-1 0.000000+0 3.292680-11225 4 91</a:t>
            </a:r>
          </a:p>
          <a:p>
            <a:r>
              <a:rPr lang="en-US" sz="1400" dirty="0">
                <a:latin typeface="Courier"/>
                <a:cs typeface="Courier"/>
              </a:rPr>
              <a:t> 2.000000-1 3.470870-1 4.000000-1 3.947130-1 6.000000-1 4.855860-11225 4 91</a:t>
            </a:r>
          </a:p>
          <a:p>
            <a:r>
              <a:rPr lang="en-US" sz="1400" dirty="0">
                <a:latin typeface="Courier"/>
                <a:cs typeface="Courier"/>
              </a:rPr>
              <a:t> 8.000000-1 6.715970-1 1.000000+0 1.108210+0                      1225 4 91</a:t>
            </a:r>
          </a:p>
          <a:p>
            <a:r>
              <a:rPr lang="en-US" sz="1400" dirty="0">
                <a:latin typeface="Courier"/>
                <a:cs typeface="Courier"/>
              </a:rPr>
              <a:t> 0.000000+0 </a:t>
            </a:r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2.000000+7</a:t>
            </a:r>
            <a:r>
              <a:rPr lang="en-US" sz="1400" dirty="0">
                <a:latin typeface="Courier"/>
                <a:cs typeface="Courier"/>
              </a:rPr>
              <a:t>          0          0          1         111225 4 91</a:t>
            </a:r>
          </a:p>
          <a:p>
            <a:r>
              <a:rPr lang="en-US" sz="1400" dirty="0">
                <a:latin typeface="Courier"/>
                <a:cs typeface="Courier"/>
              </a:rPr>
              <a:t>         11          4          0          0          0          01225 4 91</a:t>
            </a:r>
          </a:p>
          <a:p>
            <a:r>
              <a:rPr lang="en-US" sz="1400" dirty="0">
                <a:latin typeface="Courier"/>
                <a:cs typeface="Courier"/>
              </a:rPr>
              <a:t>-1.000000+0 1.099160+0-8.000000-1 5.936100-1-6.000000-1 4.321870-11225 4 91</a:t>
            </a:r>
          </a:p>
          <a:p>
            <a:r>
              <a:rPr lang="en-US" sz="1400" dirty="0">
                <a:latin typeface="Courier"/>
                <a:cs typeface="Courier"/>
              </a:rPr>
              <a:t>-4.000000-1 3.652880-1-2.000000-1 3.325000-1 0.000000+0 3.242730-11225 4 91</a:t>
            </a:r>
          </a:p>
          <a:p>
            <a:r>
              <a:rPr lang="en-US" sz="1400" dirty="0">
                <a:latin typeface="Courier"/>
                <a:cs typeface="Courier"/>
              </a:rPr>
              <a:t> 2.000000-1 3.410260-1 4.000000-1 3.842660-1 6.000000-1 4.663150-11225 4 91</a:t>
            </a:r>
          </a:p>
          <a:p>
            <a:r>
              <a:rPr lang="en-US" sz="1400" dirty="0">
                <a:latin typeface="Courier"/>
                <a:cs typeface="Courier"/>
              </a:rPr>
              <a:t> 8.000000-1 6.569520-1 1.000000+0 1.247780+0                      1225 4 91</a:t>
            </a:r>
          </a:p>
        </p:txBody>
      </p:sp>
      <p:sp>
        <p:nvSpPr>
          <p:cNvPr id="4" name="Rectangle 3"/>
          <p:cNvSpPr/>
          <p:nvPr/>
        </p:nvSpPr>
        <p:spPr>
          <a:xfrm>
            <a:off x="515947" y="1635287"/>
            <a:ext cx="8109626" cy="1289906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5947" y="2925193"/>
            <a:ext cx="8109626" cy="1289906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5947" y="4215099"/>
            <a:ext cx="8109626" cy="1289906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0267" y="1231778"/>
            <a:ext cx="8387706" cy="4332859"/>
          </a:xfrm>
          <a:prstGeom prst="rect">
            <a:avLst/>
          </a:prstGeom>
          <a:noFill/>
          <a:ln w="28575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4276" y="5901822"/>
            <a:ext cx="839729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Data are in a TAB2 block that contains 3 TAB1 block, one for each incident </a:t>
            </a:r>
            <a:r>
              <a:rPr lang="en-US" sz="2400" dirty="0"/>
              <a:t>energy (1.042050+</a:t>
            </a:r>
            <a:r>
              <a:rPr lang="en-US" sz="2400" dirty="0" smtClean="0"/>
              <a:t>7</a:t>
            </a:r>
            <a:r>
              <a:rPr lang="en-US" sz="2400" dirty="0"/>
              <a:t>, 1.500000+7 and 2.000000+</a:t>
            </a:r>
            <a:r>
              <a:rPr lang="en-US" sz="2400" dirty="0" smtClean="0"/>
              <a:t>7).</a:t>
            </a:r>
            <a:endParaRPr lang="en-US" sz="2400" dirty="0"/>
          </a:p>
        </p:txBody>
      </p:sp>
      <p:sp>
        <p:nvSpPr>
          <p:cNvPr id="9" name="Oval Callout 8"/>
          <p:cNvSpPr/>
          <p:nvPr/>
        </p:nvSpPr>
        <p:spPr>
          <a:xfrm>
            <a:off x="7048525" y="5502648"/>
            <a:ext cx="1832273" cy="401448"/>
          </a:xfrm>
          <a:prstGeom prst="wedgeEllipseCallout">
            <a:avLst>
              <a:gd name="adj1" fmla="val -64151"/>
              <a:gd name="adj2" fmla="val -9733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TAB1 block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7048525" y="4236153"/>
            <a:ext cx="1832273" cy="401448"/>
          </a:xfrm>
          <a:prstGeom prst="wedgeEllipseCallout">
            <a:avLst>
              <a:gd name="adj1" fmla="val -64151"/>
              <a:gd name="adj2" fmla="val -9733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TAB1 block</a:t>
            </a:r>
            <a:endParaRPr lang="en-US" dirty="0"/>
          </a:p>
        </p:txBody>
      </p:sp>
      <p:sp>
        <p:nvSpPr>
          <p:cNvPr id="11" name="Oval Callout 10"/>
          <p:cNvSpPr/>
          <p:nvPr/>
        </p:nvSpPr>
        <p:spPr>
          <a:xfrm>
            <a:off x="7048525" y="2969658"/>
            <a:ext cx="1832273" cy="401448"/>
          </a:xfrm>
          <a:prstGeom prst="wedgeEllipseCallout">
            <a:avLst>
              <a:gd name="adj1" fmla="val -64151"/>
              <a:gd name="adj2" fmla="val -97333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TAB1 block</a:t>
            </a:r>
            <a:endParaRPr lang="en-US" dirty="0"/>
          </a:p>
        </p:txBody>
      </p:sp>
      <p:sp>
        <p:nvSpPr>
          <p:cNvPr id="12" name="Oval Callout 11"/>
          <p:cNvSpPr/>
          <p:nvPr/>
        </p:nvSpPr>
        <p:spPr>
          <a:xfrm>
            <a:off x="4420586" y="274638"/>
            <a:ext cx="1832273" cy="401448"/>
          </a:xfrm>
          <a:prstGeom prst="wedgeEllipseCallout">
            <a:avLst>
              <a:gd name="adj1" fmla="val -51155"/>
              <a:gd name="adj2" fmla="val 194321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TAB2 block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6791991" y="382232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EXAMPLE:2D.1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5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proposed </a:t>
            </a:r>
            <a:r>
              <a:rPr lang="en-US" dirty="0" smtClean="0"/>
              <a:t>elements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376047"/>
              </p:ext>
            </p:extLst>
          </p:nvPr>
        </p:nvGraphicFramePr>
        <p:xfrm>
          <a:off x="198438" y="1115357"/>
          <a:ext cx="8747124" cy="5039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584"/>
                <a:gridCol w="2642135"/>
                <a:gridCol w="38654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Meta data about axes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axes, axis,</a:t>
                      </a:r>
                    </a:p>
                    <a:p>
                      <a:r>
                        <a:rPr lang="en-US" dirty="0" smtClean="0"/>
                        <a:t>uncertainty and</a:t>
                      </a:r>
                      <a:r>
                        <a:rPr lang="en-US" baseline="0" dirty="0" smtClean="0"/>
                        <a:t> grid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Used by XYs, series, </a:t>
                      </a:r>
                      <a:r>
                        <a:rPr lang="en-US" dirty="0" err="1" smtClean="0"/>
                        <a:t>multi_XYs</a:t>
                      </a:r>
                      <a:r>
                        <a:rPr lang="en-US" dirty="0" smtClean="0"/>
                        <a:t> and gridded containers to indicate axes meta-data</a:t>
                      </a:r>
                      <a:r>
                        <a:rPr lang="en-US" baseline="0" dirty="0" smtClean="0"/>
                        <a:t> like unit, label, etc.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text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text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Stores a list of characters.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Stores a list of numbers (can be integers</a:t>
                      </a:r>
                      <a:r>
                        <a:rPr lang="en-US" baseline="0" dirty="0" smtClean="0"/>
                        <a:t> or floats).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functional</a:t>
                      </a:r>
                      <a:r>
                        <a:rPr lang="en-US" baseline="0" dirty="0" smtClean="0"/>
                        <a:t>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XYs, series</a:t>
                      </a:r>
                      <a:r>
                        <a:rPr lang="en-US" baseline="0" dirty="0" smtClean="0"/>
                        <a:t>,</a:t>
                      </a:r>
                    </a:p>
                    <a:p>
                      <a:r>
                        <a:rPr lang="en-US" dirty="0" err="1" smtClean="0"/>
                        <a:t>multiD_XYs</a:t>
                      </a:r>
                      <a:r>
                        <a:rPr lang="en-US" dirty="0" smtClean="0"/>
                        <a:t> and</a:t>
                      </a:r>
                    </a:p>
                    <a:p>
                      <a:r>
                        <a:rPr lang="en-US" dirty="0" smtClean="0"/>
                        <a:t>regions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More</a:t>
                      </a:r>
                      <a:r>
                        <a:rPr lang="en-US" baseline="0" dirty="0" smtClean="0"/>
                        <a:t> efficient than a matrix for s</a:t>
                      </a:r>
                      <a:r>
                        <a:rPr lang="en-US" dirty="0" smtClean="0"/>
                        <a:t>toring functional</a:t>
                      </a:r>
                      <a:r>
                        <a:rPr lang="en-US" baseline="0" dirty="0" smtClean="0"/>
                        <a:t> data of the form </a:t>
                      </a:r>
                      <a:r>
                        <a:rPr lang="en-US" sz="1800" dirty="0" smtClean="0"/>
                        <a:t>f(</a:t>
                      </a:r>
                      <a:r>
                        <a:rPr lang="en-US" sz="1800" dirty="0" err="1" smtClean="0"/>
                        <a:t>x</a:t>
                      </a:r>
                      <a:r>
                        <a:rPr lang="en-US" sz="1800" baseline="-25000" dirty="0" err="1" smtClean="0"/>
                        <a:t>n</a:t>
                      </a:r>
                      <a:r>
                        <a:rPr lang="en-US" sz="1800" dirty="0" smtClean="0"/>
                        <a:t>, x</a:t>
                      </a:r>
                      <a:r>
                        <a:rPr lang="en-US" sz="1800" baseline="-25000" dirty="0" smtClean="0"/>
                        <a:t>n-1</a:t>
                      </a:r>
                      <a:r>
                        <a:rPr lang="en-US" sz="1800" dirty="0" smtClean="0"/>
                        <a:t>, ..., x</a:t>
                      </a:r>
                      <a:r>
                        <a:rPr lang="en-US" sz="1800" baseline="-25000" dirty="0" smtClean="0"/>
                        <a:t>2</a:t>
                      </a:r>
                      <a:r>
                        <a:rPr lang="en-US" sz="1800" dirty="0" smtClean="0"/>
                        <a:t>, x</a:t>
                      </a:r>
                      <a:r>
                        <a:rPr lang="en-US" sz="1800" baseline="-25000" dirty="0" smtClean="0"/>
                        <a:t>1</a:t>
                      </a:r>
                      <a:r>
                        <a:rPr lang="en-US" sz="1800" dirty="0" smtClean="0"/>
                        <a:t>). Regions is used for</a:t>
                      </a:r>
                      <a:r>
                        <a:rPr lang="en-US" sz="1800" baseline="0" dirty="0" smtClean="0"/>
                        <a:t> discontinuities in the data or for interpolation changes.</a:t>
                      </a:r>
                      <a:endParaRPr lang="en-US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matrix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array and gridded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Stores</a:t>
                      </a:r>
                      <a:r>
                        <a:rPr lang="en-US" baseline="0" dirty="0" smtClean="0"/>
                        <a:t> data like a covariance  or deterministic transport matrix.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general</a:t>
                      </a:r>
                      <a:r>
                        <a:rPr lang="en-US" baseline="0" dirty="0" smtClean="0"/>
                        <a:t>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 things that do not fit</a:t>
                      </a:r>
                      <a:r>
                        <a:rPr lang="en-US" baseline="0" dirty="0" smtClean="0"/>
                        <a:t> well into the other containers.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792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6315" y="2890391"/>
            <a:ext cx="6011381" cy="107721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 smtClean="0"/>
              <a:t>1-d functional-like data containers:</a:t>
            </a:r>
          </a:p>
          <a:p>
            <a:pPr algn="ctr"/>
            <a:r>
              <a:rPr lang="en-US" sz="3200" dirty="0" smtClean="0"/>
              <a:t>Proposed are ‘XYs’ and ‘series’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61781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48" y="1659286"/>
            <a:ext cx="8001109" cy="35394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 err="1" smtClean="0"/>
              <a:t>xData</a:t>
            </a:r>
            <a:r>
              <a:rPr lang="en-US" sz="3200" dirty="0" smtClean="0"/>
              <a:t>=“XYs”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Essentially a more explicit TAB1 container</a:t>
            </a:r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Has two types depending on storage attribute: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storage can be ‘mixed’ or ‘component’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76348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=“XYs”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</a:t>
            </a:r>
            <a:r>
              <a:rPr lang="en-US" dirty="0"/>
              <a:t> </a:t>
            </a:r>
            <a:r>
              <a:rPr lang="en-US" dirty="0" smtClean="0"/>
              <a:t>‘regions’, ‘</a:t>
            </a:r>
            <a:r>
              <a:rPr lang="en-US" dirty="0" err="1" smtClean="0"/>
              <a:t>multiD_XYs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Child elements:</a:t>
            </a:r>
            <a:r>
              <a:rPr lang="en-US" dirty="0"/>
              <a:t> </a:t>
            </a:r>
            <a:r>
              <a:rPr lang="en-US" dirty="0" smtClean="0"/>
              <a:t>‘axes’</a:t>
            </a:r>
            <a:r>
              <a:rPr lang="en-US" sz="2400" dirty="0"/>
              <a:t> </a:t>
            </a:r>
            <a:r>
              <a:rPr lang="en-US" sz="2400" dirty="0" smtClean="0"/>
              <a:t>and others depending on ‘storage’ attribute.</a:t>
            </a:r>
            <a:endParaRPr lang="en-US" dirty="0" smtClean="0"/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/>
              <a:t>s</a:t>
            </a:r>
            <a:r>
              <a:rPr lang="en-US" sz="2400" dirty="0" smtClean="0"/>
              <a:t>torage: “mixed” or “component”</a:t>
            </a:r>
          </a:p>
          <a:p>
            <a:pPr lvl="1"/>
            <a:r>
              <a:rPr lang="en-US" sz="2400" dirty="0" smtClean="0"/>
              <a:t>interpolation (optional)</a:t>
            </a:r>
          </a:p>
          <a:p>
            <a:pPr lvl="1"/>
            <a:r>
              <a:rPr lang="en-US" sz="2400" dirty="0" smtClean="0"/>
              <a:t>index (optional)</a:t>
            </a:r>
          </a:p>
          <a:p>
            <a:pPr lvl="1"/>
            <a:r>
              <a:rPr lang="en-US" sz="2400" dirty="0" smtClean="0"/>
              <a:t>value: only if </a:t>
            </a:r>
            <a:r>
              <a:rPr lang="en-US" sz="2400" dirty="0"/>
              <a:t>a </a:t>
            </a:r>
            <a:r>
              <a:rPr lang="en-US" dirty="0" smtClean="0"/>
              <a:t>child </a:t>
            </a:r>
            <a:r>
              <a:rPr lang="en-US" sz="2400" dirty="0" smtClean="0"/>
              <a:t>element </a:t>
            </a:r>
            <a:r>
              <a:rPr lang="en-US" sz="2400" dirty="0"/>
              <a:t>of a higher dimensional </a:t>
            </a:r>
            <a:r>
              <a:rPr lang="en-US" sz="2400" dirty="0" err="1" smtClean="0"/>
              <a:t>xData</a:t>
            </a:r>
            <a:r>
              <a:rPr lang="en-US" dirty="0" smtClean="0"/>
              <a:t>. S</a:t>
            </a:r>
            <a:r>
              <a:rPr lang="en-US" sz="2400" dirty="0" smtClean="0"/>
              <a:t>hould this and </a:t>
            </a:r>
            <a:r>
              <a:rPr lang="en-US" sz="2400" dirty="0" err="1" smtClean="0"/>
              <a:t>valueType</a:t>
            </a:r>
            <a:r>
              <a:rPr lang="en-US" sz="2400" dirty="0" smtClean="0"/>
              <a:t> be stored in a </a:t>
            </a:r>
            <a:r>
              <a:rPr lang="en-US" dirty="0" smtClean="0"/>
              <a:t>child </a:t>
            </a:r>
            <a:r>
              <a:rPr lang="en-US" sz="2400" dirty="0" smtClean="0"/>
              <a:t>element?</a:t>
            </a:r>
            <a:endParaRPr lang="en-US" sz="2400" dirty="0"/>
          </a:p>
          <a:p>
            <a:pPr lvl="1"/>
            <a:r>
              <a:rPr lang="en-US" sz="2400" dirty="0" err="1" smtClean="0"/>
              <a:t>valueType</a:t>
            </a:r>
            <a:r>
              <a:rPr lang="en-US" sz="2400" dirty="0" smtClean="0"/>
              <a:t>: (optional, defaults to Float64)</a:t>
            </a:r>
          </a:p>
          <a:p>
            <a:pPr lvl="1"/>
            <a:r>
              <a:rPr lang="en-US" dirty="0" smtClean="0"/>
              <a:t>dimension: always has value “1”. Do we need it?</a:t>
            </a:r>
          </a:p>
          <a:p>
            <a:r>
              <a:rPr lang="en-US" dirty="0"/>
              <a:t>Body: list of </a:t>
            </a:r>
            <a:r>
              <a:rPr lang="en-US" dirty="0" smtClean="0"/>
              <a:t>child elements and </a:t>
            </a:r>
            <a:r>
              <a:rPr lang="en-US" dirty="0"/>
              <a:t>white spaces</a:t>
            </a:r>
            <a:r>
              <a:rPr lang="en-US" dirty="0" smtClean="0"/>
              <a:t>.</a:t>
            </a:r>
            <a:endParaRPr lang="en-US" sz="2800" dirty="0"/>
          </a:p>
          <a:p>
            <a:pPr lvl="1"/>
            <a:endParaRPr lang="en-US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5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=“XYs” child elements per storage attribute.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/>
              <a:t>storage=“mixed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Child elements:</a:t>
            </a:r>
            <a:r>
              <a:rPr lang="en-US" dirty="0"/>
              <a:t> </a:t>
            </a:r>
            <a:r>
              <a:rPr lang="en-US" dirty="0" smtClean="0"/>
              <a:t>‘axes’</a:t>
            </a:r>
            <a:r>
              <a:rPr lang="en-US" sz="2000" dirty="0" smtClean="0"/>
              <a:t>, </a:t>
            </a:r>
            <a:r>
              <a:rPr lang="en-US" dirty="0" smtClean="0"/>
              <a:t>‘list’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storage=</a:t>
            </a:r>
            <a:r>
              <a:rPr lang="en-US" dirty="0" smtClean="0"/>
              <a:t>“component”</a:t>
            </a:r>
          </a:p>
          <a:p>
            <a:pPr lvl="1"/>
            <a:r>
              <a:rPr lang="en-US" dirty="0" smtClean="0"/>
              <a:t>Child </a:t>
            </a:r>
            <a:r>
              <a:rPr lang="en-US" dirty="0"/>
              <a:t>elements: ‘axes’ and</a:t>
            </a:r>
            <a:endParaRPr lang="en-US" sz="2000" dirty="0"/>
          </a:p>
          <a:p>
            <a:pPr lvl="2"/>
            <a:r>
              <a:rPr lang="en-US" dirty="0"/>
              <a:t>List of ‘component’s determined from ‘axis’ elements. Each component is an </a:t>
            </a:r>
            <a:r>
              <a:rPr lang="en-US" dirty="0" err="1"/>
              <a:t>xData</a:t>
            </a:r>
            <a:r>
              <a:rPr lang="en-US" dirty="0"/>
              <a:t>=“list” element.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2935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for </a:t>
            </a:r>
            <a:r>
              <a:rPr lang="en-US" dirty="0" err="1"/>
              <a:t>xData</a:t>
            </a:r>
            <a:r>
              <a:rPr lang="en-US" dirty="0"/>
              <a:t>=“XYs” </a:t>
            </a:r>
            <a:r>
              <a:rPr lang="en-US" dirty="0" smtClean="0"/>
              <a:t>with </a:t>
            </a:r>
            <a:r>
              <a:rPr lang="en-US" dirty="0"/>
              <a:t>storage=“mixed”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920" y="3982037"/>
            <a:ext cx="8890161" cy="28007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=“XYs” storage=“mixed” dimension=“1” interpolation=“</a:t>
            </a:r>
            <a:r>
              <a:rPr lang="en-US" sz="1600" dirty="0" err="1" smtClean="0"/>
              <a:t>lin,lin</a:t>
            </a:r>
            <a:r>
              <a:rPr lang="en-US" sz="1600" dirty="0" smtClean="0"/>
              <a:t>”&gt;</a:t>
            </a:r>
          </a:p>
          <a:p>
            <a:r>
              <a:rPr lang="en-US" sz="1600" dirty="0" smtClean="0"/>
              <a:t>	&lt;axes&gt;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	&lt;axis index=“0” label=“cross section” unit=“b”/&gt;</a:t>
            </a:r>
          </a:p>
          <a:p>
            <a:r>
              <a:rPr lang="en-US" sz="1600" dirty="0"/>
              <a:t>		&lt;axis index=“1” label=</a:t>
            </a:r>
            <a:r>
              <a:rPr lang="en-US" sz="1600" dirty="0" smtClean="0"/>
              <a:t>“</a:t>
            </a:r>
            <a:r>
              <a:rPr lang="en-US" sz="1600" dirty="0" err="1" smtClean="0"/>
              <a:t>energy_in</a:t>
            </a:r>
            <a:r>
              <a:rPr lang="en-US" sz="1600" dirty="0" smtClean="0"/>
              <a:t>” unit=“</a:t>
            </a:r>
            <a:r>
              <a:rPr lang="en-US" sz="1600" dirty="0" err="1" smtClean="0"/>
              <a:t>eV</a:t>
            </a:r>
            <a:r>
              <a:rPr lang="en-US" sz="1600" dirty="0" smtClean="0"/>
              <a:t>”/&gt;&lt;/axes&gt;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&lt;data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=“list”&gt;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1.000000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-5 0.000000+0 2.530000-2 0.000000+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5.200000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+5 0.000000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+0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5.200000+5 3.863230-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6.000000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+5 3.641810-4 7.000000+5 3.437090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-4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			. . .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1.700000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+7 8.786430-6 1.800000+7 5.139510-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</a:t>
            </a:r>
            <a:endParaRPr lang="en-US" sz="1600" dirty="0"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1.900000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+7 3.658730-6 2.000000+7 2.899070-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&lt;/data&gt;&lt;/tag&gt;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These examples use the data from </a:t>
            </a:r>
            <a:r>
              <a:rPr lang="en-US" sz="2400" dirty="0">
                <a:solidFill>
                  <a:srgbClr val="0000FF"/>
                </a:solidFill>
              </a:rPr>
              <a:t>EXAMPLE:1D.1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/>
              <a:t>(without and with axes) </a:t>
            </a:r>
            <a:r>
              <a:rPr lang="en-US" sz="2400" dirty="0"/>
              <a:t>except that here the data are “</a:t>
            </a:r>
            <a:r>
              <a:rPr lang="en-US" sz="2400" dirty="0" err="1"/>
              <a:t>lin,lin</a:t>
            </a:r>
            <a:r>
              <a:rPr lang="en-US" sz="2400" dirty="0"/>
              <a:t>” </a:t>
            </a:r>
            <a:r>
              <a:rPr lang="en-US" sz="2400" dirty="0" smtClean="0"/>
              <a:t>interpolated.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6920" y="1885364"/>
            <a:ext cx="8890161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=“XYs” storage=“mixed” dimension=“1” interpolation=“</a:t>
            </a:r>
            <a:r>
              <a:rPr lang="en-US" sz="1600" dirty="0" err="1" smtClean="0"/>
              <a:t>lin,lin</a:t>
            </a:r>
            <a:r>
              <a:rPr lang="en-US" sz="1600" dirty="0" smtClean="0"/>
              <a:t>”&gt;</a:t>
            </a:r>
          </a:p>
          <a:p>
            <a:r>
              <a:rPr lang="en-US" sz="1600" dirty="0" smtClean="0"/>
              <a:t>	</a:t>
            </a:r>
            <a:r>
              <a:rPr lang="en-US" sz="1600" dirty="0" smtClean="0">
                <a:latin typeface="Courier"/>
                <a:cs typeface="Courier"/>
              </a:rPr>
              <a:t>&lt;data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=“list”&gt;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1.000000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-5 0.000000+0 2.530000-2 0.000000+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5.200000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+5 0.000000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+0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5.200000+5 3.863230-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6.000000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+5 3.641810-4 7.000000+5 3.437090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-4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			. . .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1.700000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+7 8.786430-6 1.800000+7 5.139510-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</a:t>
            </a:r>
            <a:endParaRPr lang="en-US" sz="1600" dirty="0"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1.900000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+7 3.658730-6 2.000000+7 2.899070-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&lt;/data&gt;&lt;/tag&gt;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958224" y="1885364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EXAMPLE:1D</a:t>
            </a:r>
            <a:r>
              <a:rPr lang="en-US" dirty="0" smtClean="0"/>
              <a:t>.2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958224" y="3982037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EXAMPLE:1D</a:t>
            </a:r>
            <a:r>
              <a:rPr lang="en-US" dirty="0" smtClean="0"/>
              <a:t>.3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4995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for </a:t>
            </a:r>
            <a:r>
              <a:rPr lang="en-US" dirty="0" err="1"/>
              <a:t>xData</a:t>
            </a:r>
            <a:r>
              <a:rPr lang="en-US" dirty="0"/>
              <a:t>=“XYs” </a:t>
            </a:r>
            <a:r>
              <a:rPr lang="en-US" dirty="0" smtClean="0"/>
              <a:t>with </a:t>
            </a:r>
            <a:r>
              <a:rPr lang="en-US" dirty="0"/>
              <a:t>storage=“mixed”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6920" y="1838809"/>
            <a:ext cx="8890161" cy="45243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=“XYs” storage=“mixed” dimension=“1” 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>
                <a:latin typeface="Courier"/>
                <a:cs typeface="Courier"/>
              </a:rPr>
              <a:t>lin,lin</a:t>
            </a:r>
            <a:r>
              <a:rPr lang="en-US" sz="1600" dirty="0" smtClean="0">
                <a:latin typeface="Courier"/>
                <a:cs typeface="Courier"/>
              </a:rPr>
              <a:t>”</a:t>
            </a:r>
            <a:r>
              <a:rPr lang="en-US" sz="1600" dirty="0" smtClean="0"/>
              <a:t>&gt;</a:t>
            </a:r>
          </a:p>
          <a:p>
            <a:r>
              <a:rPr lang="en-US" sz="1600" dirty="0" smtClean="0"/>
              <a:t>	&lt;axes&gt;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	&lt;axis index=“0” label=“cross section” unit=“b”&gt;&lt;uncertainty type=“single” offset=“1”&gt;&lt;/axis&gt;</a:t>
            </a:r>
          </a:p>
          <a:p>
            <a:r>
              <a:rPr lang="en-US" sz="1600" dirty="0"/>
              <a:t>		&lt;axis index=“1” label=</a:t>
            </a:r>
            <a:r>
              <a:rPr lang="en-US" sz="1600" dirty="0" smtClean="0"/>
              <a:t>“</a:t>
            </a:r>
            <a:r>
              <a:rPr lang="en-US" sz="1600" dirty="0" err="1" smtClean="0"/>
              <a:t>energy_in</a:t>
            </a:r>
            <a:r>
              <a:rPr lang="en-US" sz="1600" dirty="0" smtClean="0"/>
              <a:t>” unit=“</a:t>
            </a:r>
            <a:r>
              <a:rPr lang="en-US" sz="1600" dirty="0" err="1" smtClean="0"/>
              <a:t>eV</a:t>
            </a:r>
            <a:r>
              <a:rPr lang="en-US" sz="1600" dirty="0" smtClean="0"/>
              <a:t>”/&gt;&lt;/axes&gt;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&lt;data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=“list” 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cs typeface="Courier"/>
              </a:rPr>
              <a:t>length=“141”</a:t>
            </a:r>
            <a:r>
              <a:rPr lang="en-US" sz="1600" dirty="0" smtClean="0">
                <a:latin typeface="Courier"/>
                <a:cs typeface="Courier"/>
              </a:rPr>
              <a:t>&gt;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&lt;!-- </a:t>
            </a:r>
            <a:r>
              <a:rPr lang="en-US" sz="1600" dirty="0" err="1" smtClean="0">
                <a:solidFill>
                  <a:srgbClr val="3366FF"/>
                </a:solidFill>
                <a:latin typeface="Courier"/>
                <a:cs typeface="Courier"/>
              </a:rPr>
              <a:t>energy_in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        cross section</a:t>
            </a:r>
          </a:p>
          <a:p>
            <a:r>
              <a:rPr lang="en-US" sz="1600" dirty="0">
                <a:latin typeface="Courier"/>
                <a:cs typeface="Courier"/>
                <a:sym typeface="Wingdings"/>
              </a:rPr>
              <a:t> </a:t>
            </a:r>
            <a:r>
              <a:rPr lang="en-US" sz="1600" dirty="0" smtClean="0">
                <a:latin typeface="Courier"/>
                <a:cs typeface="Courier"/>
                <a:sym typeface="Wingdings"/>
              </a:rPr>
              <a:t>                       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value   uncertainty --&gt;</a:t>
            </a:r>
            <a:endParaRPr lang="en-US" sz="1600" dirty="0" smtClean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1.000000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		0.000000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+0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!--  1 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 smtClean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2.530000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2		0.000000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0.000000+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2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 smtClean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5.200000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		0.000000+0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0.000000+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3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 smtClean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5.200000+5		3.863230-4 3.863230-5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4 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6.000000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		3.641810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4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3.641810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-5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5 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7.000000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		3.437090-4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3.437090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-5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6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 smtClean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			. . .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1.700000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		8.786430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8.786430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-8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44 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1.800000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		5.139510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5.139510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-8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45 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1.900000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		3.658730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3.658730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-8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46 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endParaRPr lang="en-US" sz="1600" dirty="0">
              <a:solidFill>
                <a:srgbClr val="3366FF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2.000000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		2.899070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2.899070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-8	</a:t>
            </a:r>
            <a:r>
              <a:rPr lang="en-US" sz="1600" dirty="0">
                <a:solidFill>
                  <a:srgbClr val="3366FF"/>
                </a:solidFill>
                <a:latin typeface="Courier"/>
                <a:cs typeface="Courier"/>
              </a:rPr>
              <a:t>&lt;!--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</a:rPr>
              <a:t>47 </a:t>
            </a:r>
            <a:r>
              <a:rPr lang="en-US" sz="1600" dirty="0" smtClean="0">
                <a:solidFill>
                  <a:srgbClr val="3366FF"/>
                </a:solidFill>
                <a:latin typeface="Courier"/>
                <a:cs typeface="Courier"/>
                <a:sym typeface="Wingdings"/>
              </a:rPr>
              <a:t>--&gt;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&lt;/data&gt;&lt;/tag&gt;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8671" y="843973"/>
            <a:ext cx="8386658" cy="85605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</a:t>
            </a:r>
            <a:r>
              <a:rPr lang="en-US" sz="2400" dirty="0">
                <a:solidFill>
                  <a:srgbClr val="0000FF"/>
                </a:solidFill>
              </a:rPr>
              <a:t>EXAMPLE:1D</a:t>
            </a:r>
            <a:r>
              <a:rPr lang="en-US" sz="2400" dirty="0" smtClean="0">
                <a:solidFill>
                  <a:srgbClr val="0000FF"/>
                </a:solidFill>
              </a:rPr>
              <a:t>.3 </a:t>
            </a:r>
            <a:r>
              <a:rPr lang="en-US" sz="2400" dirty="0" smtClean="0"/>
              <a:t>except with uncertainty added and </a:t>
            </a:r>
            <a:r>
              <a:rPr lang="en-US" sz="2400" dirty="0" smtClean="0">
                <a:solidFill>
                  <a:srgbClr val="FF6600"/>
                </a:solidFill>
              </a:rPr>
              <a:t>‘pretty print’</a:t>
            </a:r>
            <a:r>
              <a:rPr lang="en-US" sz="2400" dirty="0" smtClean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63198" y="1488495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EXAMPLE:1D</a:t>
            </a:r>
            <a:r>
              <a:rPr lang="en-US" dirty="0" smtClean="0"/>
              <a:t>.4 </a:t>
            </a:r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7111933" y="3403486"/>
            <a:ext cx="1832273" cy="684523"/>
          </a:xfrm>
          <a:prstGeom prst="wedgeEllipseCallout">
            <a:avLst>
              <a:gd name="adj1" fmla="val -58014"/>
              <a:gd name="adj2" fmla="val -100045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 ‘length’ needed?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5240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for </a:t>
            </a:r>
            <a:r>
              <a:rPr lang="en-US" dirty="0" err="1"/>
              <a:t>xData</a:t>
            </a:r>
            <a:r>
              <a:rPr lang="en-US" dirty="0"/>
              <a:t>=“XYs” </a:t>
            </a:r>
            <a:r>
              <a:rPr lang="en-US" dirty="0" smtClean="0"/>
              <a:t>with </a:t>
            </a:r>
            <a:r>
              <a:rPr lang="en-US" dirty="0"/>
              <a:t>storage=</a:t>
            </a:r>
            <a:r>
              <a:rPr lang="en-US" dirty="0" smtClean="0"/>
              <a:t>“component”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6920" y="2024026"/>
            <a:ext cx="8890161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=“XYs” storage=“component” dimension=“1” interpolation=“</a:t>
            </a:r>
            <a:r>
              <a:rPr lang="en-US" sz="1600" dirty="0" err="1" smtClean="0"/>
              <a:t>lin,lin</a:t>
            </a:r>
            <a:r>
              <a:rPr lang="en-US" sz="1600" dirty="0" smtClean="0"/>
              <a:t>”&gt;</a:t>
            </a:r>
          </a:p>
          <a:p>
            <a:r>
              <a:rPr lang="en-US" sz="1600" dirty="0" smtClean="0"/>
              <a:t>	&lt;axes&gt;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	&lt;axis index=“0” label=“cross section” unit=“b” tag=“</a:t>
            </a:r>
            <a:r>
              <a:rPr lang="en-US" sz="1600" dirty="0" err="1" smtClean="0"/>
              <a:t>xSec</a:t>
            </a:r>
            <a:r>
              <a:rPr lang="en-US" sz="1600" dirty="0" smtClean="0"/>
              <a:t>”/&gt;</a:t>
            </a:r>
          </a:p>
          <a:p>
            <a:r>
              <a:rPr lang="en-US" sz="1600" dirty="0"/>
              <a:t>		&lt;axis index=“1” label=</a:t>
            </a:r>
            <a:r>
              <a:rPr lang="en-US" sz="1600" dirty="0" smtClean="0"/>
              <a:t>“</a:t>
            </a:r>
            <a:r>
              <a:rPr lang="en-US" sz="1600" dirty="0" err="1" smtClean="0"/>
              <a:t>energy_in</a:t>
            </a:r>
            <a:r>
              <a:rPr lang="en-US" sz="1600" dirty="0" smtClean="0"/>
              <a:t>” unit=“</a:t>
            </a:r>
            <a:r>
              <a:rPr lang="en-US" sz="1600" dirty="0" err="1" smtClean="0"/>
              <a:t>eV</a:t>
            </a:r>
            <a:r>
              <a:rPr lang="en-US" sz="1600" dirty="0" smtClean="0"/>
              <a:t>”/&gt;&lt;/axes&gt;</a:t>
            </a:r>
          </a:p>
          <a:p>
            <a:r>
              <a:rPr lang="en-US" sz="1600" dirty="0" smtClean="0">
                <a:latin typeface="Courier"/>
                <a:cs typeface="Courier"/>
              </a:rPr>
              <a:t>	&lt;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=“list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  <a:endParaRPr lang="en-US" sz="1600" dirty="0"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1.000000-5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2.530000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2 5.200000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+5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5.200000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</a:t>
            </a:r>
            <a:endParaRPr lang="en-US" sz="1600" dirty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6.000000+5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5         .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. .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1.700000+7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1.800000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7 1.900000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+7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2.000000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  <a:endParaRPr lang="en-US" sz="1600" dirty="0" smtClean="0"/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</a:t>
            </a:r>
            <a:r>
              <a:rPr lang="en-US" sz="1600" dirty="0" err="1" smtClean="0">
                <a:latin typeface="Courier"/>
                <a:cs typeface="Courier"/>
              </a:rPr>
              <a:t>xSec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=“list” </a:t>
            </a:r>
            <a:r>
              <a:rPr lang="en-US" sz="1600" dirty="0" err="1" smtClean="0">
                <a:latin typeface="Courier"/>
                <a:cs typeface="Courier"/>
              </a:rPr>
              <a:t>sep</a:t>
            </a:r>
            <a:r>
              <a:rPr lang="en-US" sz="1600" dirty="0" smtClean="0">
                <a:latin typeface="Courier"/>
                <a:cs typeface="Courier"/>
              </a:rPr>
              <a:t>=“,”&gt;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0.000000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0, 0.000000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0, 0.000000+0,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3.863230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3.641810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4, 3.437090-4,         . . .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8.786430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6, 5.139510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6, 3.658730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6, 2.899070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600" dirty="0" err="1" smtClean="0">
                <a:latin typeface="Courier"/>
                <a:cs typeface="Courier"/>
              </a:rPr>
              <a:t>xSec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</a:t>
            </a:r>
            <a:r>
              <a:rPr lang="en-US" sz="2400" dirty="0">
                <a:solidFill>
                  <a:srgbClr val="0000FF"/>
                </a:solidFill>
              </a:rPr>
              <a:t>EXAMPLE:1D</a:t>
            </a:r>
            <a:r>
              <a:rPr lang="en-US" sz="2400" dirty="0" smtClean="0">
                <a:solidFill>
                  <a:srgbClr val="0000FF"/>
                </a:solidFill>
              </a:rPr>
              <a:t>.3</a:t>
            </a:r>
            <a:r>
              <a:rPr lang="en-US" sz="2400" dirty="0" smtClean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58224" y="2024026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EXAMPLE:1D</a:t>
            </a:r>
            <a:r>
              <a:rPr lang="en-US" dirty="0" smtClean="0"/>
              <a:t>.5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9536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for </a:t>
            </a:r>
            <a:r>
              <a:rPr lang="en-US" dirty="0" err="1"/>
              <a:t>xData</a:t>
            </a:r>
            <a:r>
              <a:rPr lang="en-US" dirty="0"/>
              <a:t>=“XYs” </a:t>
            </a:r>
            <a:r>
              <a:rPr lang="en-US" dirty="0" smtClean="0"/>
              <a:t>with </a:t>
            </a:r>
            <a:r>
              <a:rPr lang="en-US" dirty="0"/>
              <a:t>storage=</a:t>
            </a:r>
            <a:r>
              <a:rPr lang="en-US" dirty="0" smtClean="0"/>
              <a:t>“component”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6920" y="2024026"/>
            <a:ext cx="8890161" cy="42780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=“XYs” storage=“component” dimension=“1” interpolation=“</a:t>
            </a:r>
            <a:r>
              <a:rPr lang="en-US" sz="1600" dirty="0" err="1" smtClean="0"/>
              <a:t>lin,lin</a:t>
            </a:r>
            <a:r>
              <a:rPr lang="en-US" sz="1600" dirty="0" smtClean="0"/>
              <a:t>”&gt;</a:t>
            </a:r>
          </a:p>
          <a:p>
            <a:r>
              <a:rPr lang="en-US" sz="1600" dirty="0" smtClean="0"/>
              <a:t>	&lt;axes&gt;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	&lt;axis index=“0” label=“cross section” unit=“b” tag=“</a:t>
            </a:r>
            <a:r>
              <a:rPr lang="en-US" sz="1600" dirty="0" err="1" smtClean="0"/>
              <a:t>xSec</a:t>
            </a:r>
            <a:r>
              <a:rPr lang="en-US" sz="1600" dirty="0" smtClean="0"/>
              <a:t>”&gt;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		</a:t>
            </a:r>
            <a:r>
              <a:rPr lang="en-US" sz="1600" dirty="0"/>
              <a:t>&lt;uncertainty type=“single” </a:t>
            </a:r>
            <a:r>
              <a:rPr lang="en-US" sz="1600" dirty="0" smtClean="0"/>
              <a:t>tag=“</a:t>
            </a:r>
            <a:r>
              <a:rPr lang="en-US" sz="1600" dirty="0" err="1" smtClean="0"/>
              <a:t>xSec_unc</a:t>
            </a:r>
            <a:r>
              <a:rPr lang="en-US" sz="1600" dirty="0" smtClean="0"/>
              <a:t>”&gt;&lt;/axis&gt;</a:t>
            </a:r>
          </a:p>
          <a:p>
            <a:r>
              <a:rPr lang="en-US" sz="1600" dirty="0"/>
              <a:t>		&lt;axis index=“1” label=</a:t>
            </a:r>
            <a:r>
              <a:rPr lang="en-US" sz="1600" dirty="0" smtClean="0"/>
              <a:t>“</a:t>
            </a:r>
            <a:r>
              <a:rPr lang="en-US" sz="1600" dirty="0" err="1" smtClean="0"/>
              <a:t>energy_in</a:t>
            </a:r>
            <a:r>
              <a:rPr lang="en-US" sz="1600" dirty="0" smtClean="0"/>
              <a:t>” unit=“</a:t>
            </a:r>
            <a:r>
              <a:rPr lang="en-US" sz="1600" dirty="0" err="1" smtClean="0"/>
              <a:t>eV</a:t>
            </a:r>
            <a:r>
              <a:rPr lang="en-US" sz="1600" dirty="0" smtClean="0"/>
              <a:t>”/&gt;&lt;/axes&gt;</a:t>
            </a:r>
          </a:p>
          <a:p>
            <a:r>
              <a:rPr lang="en-US" sz="1600" dirty="0" smtClean="0">
                <a:latin typeface="Courier"/>
                <a:cs typeface="Courier"/>
              </a:rPr>
              <a:t>	&lt;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=“list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  <a:endParaRPr lang="en-US" sz="1600" dirty="0"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1.000000-5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2.530000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2 5.200000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+5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5.200000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</a:t>
            </a:r>
            <a:endParaRPr lang="en-US" sz="1600" dirty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6.000000+5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5         .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. .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1.700000+7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1.800000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7 1.900000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+7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2.000000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7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&lt;</a:t>
            </a:r>
            <a:r>
              <a:rPr lang="en-US" sz="1600" dirty="0" err="1">
                <a:latin typeface="Courier"/>
                <a:cs typeface="Courier"/>
              </a:rPr>
              <a:t>xSec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=“list” </a:t>
            </a:r>
            <a:r>
              <a:rPr lang="en-US" sz="1600" dirty="0" err="1" smtClean="0">
                <a:latin typeface="Courier"/>
                <a:cs typeface="Courier"/>
              </a:rPr>
              <a:t>sep</a:t>
            </a:r>
            <a:r>
              <a:rPr lang="en-US" sz="1600" dirty="0">
                <a:latin typeface="Courier"/>
                <a:cs typeface="Courier"/>
              </a:rPr>
              <a:t>=“,”&gt;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0.000000+0, 0.000000+0, 0.000000+0,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3.863230-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4,</a:t>
            </a:r>
            <a:endParaRPr lang="en-US" sz="1600" dirty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3.641810-4, 3.437090-4,         . . .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8.786430-6, 5.139510-6, 3.658730-6, 2.899070-6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600" dirty="0" err="1">
                <a:latin typeface="Courier"/>
                <a:cs typeface="Courier"/>
              </a:rPr>
              <a:t>xSec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&gt;&lt;/tag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  <a:endParaRPr lang="en-US" sz="1600" dirty="0" smtClean="0"/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</a:t>
            </a:r>
            <a:r>
              <a:rPr lang="en-US" sz="1600" dirty="0" err="1" smtClean="0">
                <a:latin typeface="Courier"/>
                <a:cs typeface="Courier"/>
              </a:rPr>
              <a:t>xSec_unc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=“list”&gt;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0.000000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0  0.000000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0  0.000000+0 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3.863230-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5</a:t>
            </a:r>
            <a:endParaRPr lang="en-US" sz="16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	3.641810-5  3.437090-5          . . .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8.786430-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8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  5.139510-8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 3.658730-8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 2.899070-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8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600" dirty="0" err="1" smtClean="0">
                <a:latin typeface="Courier"/>
                <a:cs typeface="Courier"/>
              </a:rPr>
              <a:t>xSec_unc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</a:t>
            </a:r>
            <a:r>
              <a:rPr lang="en-US" sz="2400" dirty="0">
                <a:solidFill>
                  <a:srgbClr val="0000FF"/>
                </a:solidFill>
              </a:rPr>
              <a:t>EXAMPLE:1D</a:t>
            </a:r>
            <a:r>
              <a:rPr lang="en-US" sz="2400" dirty="0" smtClean="0">
                <a:solidFill>
                  <a:srgbClr val="0000FF"/>
                </a:solidFill>
              </a:rPr>
              <a:t>.4</a:t>
            </a:r>
            <a:r>
              <a:rPr lang="en-US" sz="2400" dirty="0" smtClean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58224" y="2024026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EXAMPLE:1D</a:t>
            </a:r>
            <a:r>
              <a:rPr lang="en-US" dirty="0" smtClean="0"/>
              <a:t>.6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073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2288" y="2644170"/>
            <a:ext cx="5719434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 err="1" smtClean="0"/>
              <a:t>xData</a:t>
            </a:r>
            <a:r>
              <a:rPr lang="en-US" sz="3200" dirty="0" smtClean="0"/>
              <a:t>=“series”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Alternate way to store f(x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) data.</a:t>
            </a:r>
          </a:p>
        </p:txBody>
      </p:sp>
    </p:spTree>
    <p:extLst>
      <p:ext uri="{BB962C8B-B14F-4D97-AF65-F5344CB8AC3E}">
        <p14:creationId xmlns:p14="http://schemas.microsoft.com/office/powerpoint/2010/main" val="37265692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=“series”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</a:t>
            </a:r>
            <a:r>
              <a:rPr lang="en-US" dirty="0"/>
              <a:t>: </a:t>
            </a:r>
            <a:r>
              <a:rPr lang="en-US" dirty="0" smtClean="0"/>
              <a:t>‘regions’, ‘</a:t>
            </a:r>
            <a:r>
              <a:rPr lang="en-US" dirty="0" err="1" smtClean="0"/>
              <a:t>multiD_XYs</a:t>
            </a:r>
            <a:r>
              <a:rPr lang="en-US" dirty="0" smtClean="0"/>
              <a:t>’</a:t>
            </a:r>
            <a:endParaRPr lang="en-US" dirty="0"/>
          </a:p>
          <a:p>
            <a:r>
              <a:rPr lang="en-US" dirty="0" smtClean="0"/>
              <a:t>Child elements: ‘axes’, ‘list’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functional</a:t>
            </a:r>
          </a:p>
          <a:p>
            <a:pPr lvl="2"/>
            <a:r>
              <a:rPr lang="en-US" dirty="0" smtClean="0"/>
              <a:t>Pre-defined types: “Legendre” and “polynomial”</a:t>
            </a:r>
          </a:p>
          <a:p>
            <a:pPr lvl="1"/>
            <a:r>
              <a:rPr lang="en-US" dirty="0" err="1" smtClean="0"/>
              <a:t>lowerIndex</a:t>
            </a:r>
            <a:r>
              <a:rPr lang="en-US" dirty="0" smtClean="0"/>
              <a:t> (optional, default=0)</a:t>
            </a:r>
          </a:p>
          <a:p>
            <a:pPr lvl="1"/>
            <a:r>
              <a:rPr lang="en-US" dirty="0" err="1" smtClean="0"/>
              <a:t>domainMinimum</a:t>
            </a:r>
            <a:endParaRPr lang="en-US" dirty="0" smtClean="0"/>
          </a:p>
          <a:p>
            <a:pPr lvl="1"/>
            <a:r>
              <a:rPr lang="en-US" dirty="0" err="1" smtClean="0"/>
              <a:t>domainMaximum</a:t>
            </a:r>
            <a:endParaRPr lang="en-US" dirty="0" smtClean="0"/>
          </a:p>
          <a:p>
            <a:pPr lvl="1"/>
            <a:r>
              <a:rPr lang="en-US" dirty="0" smtClean="0"/>
              <a:t>index</a:t>
            </a:r>
            <a:r>
              <a:rPr lang="en-US" dirty="0"/>
              <a:t>, value, </a:t>
            </a:r>
            <a:r>
              <a:rPr lang="en-US" dirty="0" err="1"/>
              <a:t>valueType</a:t>
            </a:r>
            <a:r>
              <a:rPr lang="en-US" dirty="0"/>
              <a:t> and dimension: same as for </a:t>
            </a:r>
            <a:r>
              <a:rPr lang="en-US" dirty="0" err="1" smtClean="0"/>
              <a:t>xData</a:t>
            </a:r>
            <a:r>
              <a:rPr lang="en-US" dirty="0" smtClean="0"/>
              <a:t>=“XYs” element</a:t>
            </a:r>
          </a:p>
          <a:p>
            <a:r>
              <a:rPr lang="en-US" dirty="0"/>
              <a:t>Body: list of </a:t>
            </a:r>
            <a:r>
              <a:rPr lang="en-US" dirty="0" smtClean="0"/>
              <a:t>child elements </a:t>
            </a:r>
            <a:r>
              <a:rPr lang="en-US" dirty="0"/>
              <a:t>and white spaces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136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thoughts about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levels of containers</a:t>
            </a:r>
          </a:p>
          <a:p>
            <a:pPr lvl="1"/>
            <a:r>
              <a:rPr lang="en-US" b="1" dirty="0" smtClean="0"/>
              <a:t>Computer Science</a:t>
            </a:r>
            <a:r>
              <a:rPr lang="en-US" dirty="0" smtClean="0"/>
              <a:t>—stand-alone, no mathematical context</a:t>
            </a:r>
          </a:p>
          <a:p>
            <a:pPr lvl="2"/>
            <a:r>
              <a:rPr lang="en-US" dirty="0" err="1" smtClean="0"/>
              <a:t>xData</a:t>
            </a:r>
            <a:r>
              <a:rPr lang="en-US" dirty="0" smtClean="0"/>
              <a:t>=“list”</a:t>
            </a:r>
          </a:p>
          <a:p>
            <a:pPr lvl="2"/>
            <a:r>
              <a:rPr lang="en-US" dirty="0" err="1" smtClean="0"/>
              <a:t>xData</a:t>
            </a:r>
            <a:r>
              <a:rPr lang="en-US" dirty="0" smtClean="0"/>
              <a:t>=“text”</a:t>
            </a:r>
          </a:p>
          <a:p>
            <a:pPr lvl="1"/>
            <a:r>
              <a:rPr lang="en-US" b="1" dirty="0" smtClean="0"/>
              <a:t>Mathematical</a:t>
            </a:r>
            <a:r>
              <a:rPr lang="en-US" dirty="0" smtClean="0"/>
              <a:t>—no physical interpretation</a:t>
            </a:r>
          </a:p>
          <a:p>
            <a:pPr lvl="2"/>
            <a:r>
              <a:rPr lang="en-US" dirty="0" err="1" smtClean="0"/>
              <a:t>xData</a:t>
            </a:r>
            <a:r>
              <a:rPr lang="en-US" dirty="0" smtClean="0"/>
              <a:t>=“XYs”</a:t>
            </a:r>
          </a:p>
          <a:p>
            <a:pPr lvl="2"/>
            <a:r>
              <a:rPr lang="en-US" dirty="0" err="1" smtClean="0"/>
              <a:t>xData</a:t>
            </a:r>
            <a:r>
              <a:rPr lang="en-US" dirty="0" smtClean="0"/>
              <a:t>=“</a:t>
            </a:r>
            <a:r>
              <a:rPr lang="en-US" dirty="0" err="1" smtClean="0"/>
              <a:t>multiD_XYs</a:t>
            </a:r>
            <a:r>
              <a:rPr lang="en-US" dirty="0" smtClean="0"/>
              <a:t>”</a:t>
            </a:r>
          </a:p>
          <a:p>
            <a:pPr lvl="2"/>
            <a:r>
              <a:rPr lang="en-US" dirty="0" err="1" smtClean="0"/>
              <a:t>xData</a:t>
            </a:r>
            <a:r>
              <a:rPr lang="en-US" dirty="0" smtClean="0"/>
              <a:t>=“array”</a:t>
            </a:r>
          </a:p>
          <a:p>
            <a:pPr lvl="1"/>
            <a:r>
              <a:rPr lang="en-US" b="1" dirty="0" smtClean="0"/>
              <a:t>Physics</a:t>
            </a:r>
            <a:r>
              <a:rPr lang="en-US" dirty="0" smtClean="0"/>
              <a:t>—Contains both mathematical and/or computer science containers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5623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Formula for general series and default values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753740"/>
              </p:ext>
            </p:extLst>
          </p:nvPr>
        </p:nvGraphicFramePr>
        <p:xfrm>
          <a:off x="363808" y="1984530"/>
          <a:ext cx="839405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05"/>
                <a:gridCol w="1356014"/>
                <a:gridCol w="1891806"/>
                <a:gridCol w="2113913"/>
                <a:gridCol w="181522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Name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/>
                        <a:t>lowerIndex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/>
                        <a:t>domainMinimum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 smtClean="0"/>
                        <a:t>domainMaximum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baseline="0" dirty="0" smtClean="0"/>
                        <a:t>F</a:t>
                      </a:r>
                      <a:r>
                        <a:rPr lang="en-US" b="0" i="1" baseline="-25000" dirty="0" smtClean="0"/>
                        <a:t>i</a:t>
                      </a:r>
                      <a:r>
                        <a:rPr lang="en-US" b="0" i="1" dirty="0" smtClean="0"/>
                        <a:t>(x)</a:t>
                      </a:r>
                      <a:endParaRPr lang="en-US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Legendre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1" baseline="0" dirty="0" smtClean="0"/>
                        <a:t>P</a:t>
                      </a:r>
                      <a:r>
                        <a:rPr lang="en-US" b="0" i="1" baseline="-25000" dirty="0" smtClean="0"/>
                        <a:t>i</a:t>
                      </a:r>
                      <a:r>
                        <a:rPr lang="en-US" b="0" i="1" dirty="0" smtClean="0"/>
                        <a:t>(x)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polynomial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-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/>
                        </a:rPr>
                        <a:t>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+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/>
                        </a:rPr>
                        <a:t>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en-US" sz="1800" i="1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1498226"/>
              </p:ext>
            </p:extLst>
          </p:nvPr>
        </p:nvGraphicFramePr>
        <p:xfrm>
          <a:off x="154494" y="952919"/>
          <a:ext cx="8835013" cy="879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Document" r:id="rId4" imgW="5486400" imgH="546100" progId="Word.Document.12">
                  <p:embed/>
                </p:oleObj>
              </mc:Choice>
              <mc:Fallback>
                <p:oleObj name="Document" r:id="rId4" imgW="5486400" imgH="546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494" y="952919"/>
                        <a:ext cx="8835013" cy="8794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425676" y="3249250"/>
            <a:ext cx="629264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 smtClean="0"/>
              <a:t>upperIndex</a:t>
            </a:r>
            <a:r>
              <a:rPr lang="en-US" sz="2400" dirty="0" smtClean="0"/>
              <a:t> is always ‘</a:t>
            </a:r>
            <a:r>
              <a:rPr lang="en-US" sz="2400" dirty="0" err="1" smtClean="0"/>
              <a:t>lowerIndex</a:t>
            </a:r>
            <a:r>
              <a:rPr lang="en-US" sz="2400" dirty="0" smtClean="0"/>
              <a:t> + length – 1’.</a:t>
            </a:r>
          </a:p>
          <a:p>
            <a:r>
              <a:rPr lang="en-US" sz="2400" dirty="0" smtClean="0"/>
              <a:t>Requires ‘list’ element to have ‘length’ attribute?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26920" y="4617068"/>
            <a:ext cx="8890161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=“series” function=“polynomial” </a:t>
            </a:r>
            <a:r>
              <a:rPr lang="en-US" sz="1600" dirty="0" smtClean="0">
                <a:solidFill>
                  <a:srgbClr val="FF6600"/>
                </a:solidFill>
              </a:rPr>
              <a:t>dimension=“1”</a:t>
            </a:r>
            <a:r>
              <a:rPr lang="en-US" sz="1600" dirty="0" smtClean="0"/>
              <a:t>&gt;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&lt;axes&gt;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&lt;axis index=“0” label=“multiplicity”&gt;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&lt;</a:t>
            </a:r>
            <a:r>
              <a:rPr lang="en-US" sz="1600" dirty="0"/>
              <a:t>axis index=“1” label</a:t>
            </a:r>
            <a:r>
              <a:rPr lang="en-US" sz="1600" dirty="0" smtClean="0"/>
              <a:t>=“</a:t>
            </a:r>
            <a:r>
              <a:rPr lang="en-US" sz="1600" dirty="0" err="1" smtClean="0"/>
              <a:t>energy_in</a:t>
            </a:r>
            <a:r>
              <a:rPr lang="en-US" sz="1600" dirty="0" smtClean="0"/>
              <a:t>” unit=“</a:t>
            </a:r>
            <a:r>
              <a:rPr lang="en-US" sz="1600" dirty="0" err="1" smtClean="0"/>
              <a:t>eV</a:t>
            </a:r>
            <a:r>
              <a:rPr lang="en-US" sz="1600" dirty="0" smtClean="0"/>
              <a:t>”/&gt;&lt;/axes&gt;</a:t>
            </a:r>
          </a:p>
          <a:p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smtClean="0">
                <a:latin typeface="Courier"/>
                <a:cs typeface="Courier"/>
              </a:rPr>
              <a:t> &lt;coefficients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=“list</a:t>
            </a:r>
            <a:r>
              <a:rPr lang="en-US" sz="1600" dirty="0" smtClean="0">
                <a:latin typeface="Courier"/>
                <a:cs typeface="Courier"/>
              </a:rPr>
              <a:t>” length=“3”&gt;1 0.1 0.25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600" dirty="0" smtClean="0">
                <a:latin typeface="Courier"/>
                <a:cs typeface="Courier"/>
              </a:rPr>
              <a:t>coefficients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003525" y="4603704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EXAMPLE:1D</a:t>
            </a:r>
            <a:r>
              <a:rPr lang="en-US" dirty="0" smtClean="0"/>
              <a:t>.7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0553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8278" y="2644170"/>
            <a:ext cx="7867458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 smtClean="0"/>
              <a:t>Higher than 1-d functional-like data container: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Essentially, a more explicit TAB2 container</a:t>
            </a:r>
          </a:p>
        </p:txBody>
      </p:sp>
    </p:spTree>
    <p:extLst>
      <p:ext uri="{BB962C8B-B14F-4D97-AF65-F5344CB8AC3E}">
        <p14:creationId xmlns:p14="http://schemas.microsoft.com/office/powerpoint/2010/main" val="1981584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</a:t>
            </a:r>
            <a:r>
              <a:rPr lang="en-US" dirty="0" err="1" smtClean="0">
                <a:effectLst/>
              </a:rPr>
              <a:t>multiD_XYs</a:t>
            </a:r>
            <a:r>
              <a:rPr lang="en-US" dirty="0" smtClean="0">
                <a:effectLst/>
              </a:rPr>
              <a:t> 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843972"/>
            <a:ext cx="8432800" cy="5294061"/>
          </a:xfrm>
        </p:spPr>
        <p:txBody>
          <a:bodyPr>
            <a:normAutofit/>
          </a:bodyPr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</a:t>
            </a:r>
            <a:r>
              <a:rPr lang="en-US" dirty="0"/>
              <a:t> </a:t>
            </a:r>
            <a:r>
              <a:rPr lang="en-US" dirty="0" smtClean="0"/>
              <a:t>‘regions’, ‘</a:t>
            </a:r>
            <a:r>
              <a:rPr lang="en-US" dirty="0" err="1" smtClean="0"/>
              <a:t>multiD_XYs</a:t>
            </a:r>
            <a:r>
              <a:rPr lang="en-US" dirty="0" smtClean="0"/>
              <a:t>’</a:t>
            </a:r>
            <a:endParaRPr lang="en-US" dirty="0"/>
          </a:p>
          <a:p>
            <a:r>
              <a:rPr lang="en-US" dirty="0" smtClean="0"/>
              <a:t>Child elements: ‘axes’ and</a:t>
            </a:r>
            <a:endParaRPr lang="en-US" sz="2400" dirty="0" smtClean="0"/>
          </a:p>
          <a:p>
            <a:pPr lvl="1"/>
            <a:r>
              <a:rPr lang="en-US" dirty="0" smtClean="0"/>
              <a:t>list of “XYs”-like containers if dimension=“2”; otherwise, list of “</a:t>
            </a:r>
            <a:r>
              <a:rPr lang="en-US" dirty="0" err="1" smtClean="0">
                <a:effectLst/>
              </a:rPr>
              <a:t>multiD_XYs</a:t>
            </a:r>
            <a:r>
              <a:rPr lang="en-US" dirty="0" smtClean="0"/>
              <a:t>” or “regions” of dimension one less than this “</a:t>
            </a:r>
            <a:r>
              <a:rPr lang="en-US" dirty="0" err="1" smtClean="0"/>
              <a:t>multiD_XYs</a:t>
            </a:r>
            <a:r>
              <a:rPr lang="en-US" dirty="0" smtClean="0"/>
              <a:t>”.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ist of ‘uncertainty’ elements as described in ‘axis’ element.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interpolation, </a:t>
            </a:r>
            <a:r>
              <a:rPr lang="en-US" dirty="0"/>
              <a:t>index, value, </a:t>
            </a:r>
            <a:r>
              <a:rPr lang="en-US" dirty="0" err="1"/>
              <a:t>valueType</a:t>
            </a:r>
            <a:r>
              <a:rPr lang="en-US" dirty="0"/>
              <a:t> and dimension: same as for </a:t>
            </a:r>
            <a:r>
              <a:rPr lang="en-US" dirty="0" err="1" smtClean="0"/>
              <a:t>xData</a:t>
            </a:r>
            <a:r>
              <a:rPr lang="en-US" dirty="0" smtClean="0"/>
              <a:t>=“XYs”</a:t>
            </a:r>
          </a:p>
          <a:p>
            <a:r>
              <a:rPr lang="en-US" dirty="0"/>
              <a:t>Body: list of </a:t>
            </a:r>
            <a:r>
              <a:rPr lang="en-US" dirty="0" smtClean="0"/>
              <a:t>child elements </a:t>
            </a:r>
            <a:r>
              <a:rPr lang="en-US" dirty="0"/>
              <a:t>and white spaces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509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</a:t>
            </a:r>
            <a:r>
              <a:rPr lang="en-US" dirty="0" err="1" smtClean="0"/>
              <a:t>multiD_XYs</a:t>
            </a:r>
            <a:r>
              <a:rPr lang="en-US" dirty="0"/>
              <a:t>”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EXAMPLE:2D.2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</a:t>
            </a:r>
            <a:r>
              <a:rPr lang="en-US" sz="2400" dirty="0" smtClean="0">
                <a:solidFill>
                  <a:srgbClr val="0000FF"/>
                </a:solidFill>
              </a:rPr>
              <a:t>EXAMPLE:2D.1</a:t>
            </a:r>
            <a:r>
              <a:rPr lang="en-US" sz="2400" dirty="0" smtClean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920" y="2012015"/>
            <a:ext cx="8890161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</a:t>
            </a:r>
            <a:r>
              <a:rPr lang="en-US" sz="1600" dirty="0" err="1" smtClean="0"/>
              <a:t>multiD_XYs</a:t>
            </a:r>
            <a:r>
              <a:rPr lang="en-US" sz="1600" dirty="0" smtClean="0"/>
              <a:t>” dimension=“2” 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>
                <a:latin typeface="Courier"/>
                <a:cs typeface="Courier"/>
              </a:rPr>
              <a:t>lin,</a:t>
            </a:r>
            <a:r>
              <a:rPr lang="en-US" sz="1600" dirty="0" err="1" smtClean="0">
                <a:latin typeface="Courier"/>
                <a:cs typeface="Courier"/>
              </a:rPr>
              <a:t>lin</a:t>
            </a:r>
            <a:r>
              <a:rPr lang="en-US" sz="1600" dirty="0" smtClean="0">
                <a:latin typeface="Courier"/>
                <a:cs typeface="Courier"/>
              </a:rPr>
              <a:t>”</a:t>
            </a:r>
            <a:r>
              <a:rPr lang="en-US" sz="1600" dirty="0" smtClean="0"/>
              <a:t>&gt;</a:t>
            </a:r>
          </a:p>
          <a:p>
            <a:r>
              <a:rPr lang="en-US" sz="1600" dirty="0" smtClean="0"/>
              <a:t>	&lt;axes&gt;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	&lt;axis index=“0” label=“P(</a:t>
            </a:r>
            <a:r>
              <a:rPr lang="en-US" sz="1600" dirty="0" err="1" smtClean="0"/>
              <a:t>mu|E</a:t>
            </a:r>
            <a:r>
              <a:rPr lang="en-US" sz="1600" dirty="0" smtClean="0"/>
              <a:t>)” unit=“”/&gt;</a:t>
            </a:r>
          </a:p>
          <a:p>
            <a:r>
              <a:rPr lang="en-US" sz="1600" dirty="0"/>
              <a:t>		&lt;axis index=“1” label=</a:t>
            </a:r>
            <a:r>
              <a:rPr lang="en-US" sz="1600" dirty="0" smtClean="0"/>
              <a:t>“mu” </a:t>
            </a:r>
            <a:r>
              <a:rPr lang="en-US" sz="1600" dirty="0"/>
              <a:t>unit=</a:t>
            </a:r>
            <a:r>
              <a:rPr lang="en-US" sz="1600" dirty="0" smtClean="0"/>
              <a:t>“”</a:t>
            </a:r>
            <a:r>
              <a:rPr lang="en-US" sz="1600" dirty="0"/>
              <a:t>/&gt;&lt;/axes&gt;</a:t>
            </a:r>
          </a:p>
          <a:p>
            <a:r>
              <a:rPr lang="en-US" sz="1600" dirty="0"/>
              <a:t>		&lt;axis index=</a:t>
            </a:r>
            <a:r>
              <a:rPr lang="en-US" sz="1600" dirty="0" smtClean="0"/>
              <a:t>“2” </a:t>
            </a:r>
            <a:r>
              <a:rPr lang="en-US" sz="1600" dirty="0"/>
              <a:t>label=</a:t>
            </a:r>
            <a:r>
              <a:rPr lang="en-US" sz="1600" dirty="0" smtClean="0"/>
              <a:t>“</a:t>
            </a:r>
            <a:r>
              <a:rPr lang="en-US" sz="1600" dirty="0" err="1" smtClean="0"/>
              <a:t>energy_in</a:t>
            </a:r>
            <a:r>
              <a:rPr lang="en-US" sz="1600" dirty="0" smtClean="0"/>
              <a:t>” unit=“</a:t>
            </a:r>
            <a:r>
              <a:rPr lang="en-US" sz="1600" dirty="0" err="1" smtClean="0"/>
              <a:t>eV</a:t>
            </a:r>
            <a:r>
              <a:rPr lang="en-US" sz="1600" dirty="0" smtClean="0"/>
              <a:t>”/&gt;&lt;/axes&gt;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</a:t>
            </a:r>
            <a:r>
              <a:rPr lang="en-US" sz="1600" dirty="0" err="1" smtClean="0">
                <a:latin typeface="Courier"/>
                <a:cs typeface="Courier"/>
              </a:rPr>
              <a:t>energy_in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=“XYs” index=“0” value=“1.042e7” 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	interpolation=“</a:t>
            </a:r>
            <a:r>
              <a:rPr lang="en-US" sz="1600" dirty="0" err="1" smtClean="0">
                <a:latin typeface="Courier"/>
                <a:cs typeface="Courier"/>
              </a:rPr>
              <a:t>lin,log</a:t>
            </a:r>
            <a:r>
              <a:rPr lang="en-US" sz="1600" dirty="0" smtClean="0">
                <a:latin typeface="Courier"/>
                <a:cs typeface="Courier"/>
              </a:rPr>
              <a:t>” storage=“mixed”&gt;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-</a:t>
            </a:r>
            <a:r>
              <a:rPr lang="en-US" sz="1600" dirty="0" smtClean="0">
                <a:latin typeface="Courier"/>
                <a:cs typeface="Courier"/>
              </a:rPr>
              <a:t>1.0 0.4702 -0.8 0.4762 ... 0.8 0.5237 1.0 0.5296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600" dirty="0" err="1" smtClean="0">
                <a:solidFill>
                  <a:srgbClr val="000000"/>
                </a:solidFill>
                <a:latin typeface="Courier"/>
                <a:cs typeface="Courier"/>
              </a:rPr>
              <a:t>energy_in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&lt;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=“XYs” index=</a:t>
            </a:r>
            <a:r>
              <a:rPr lang="en-US" sz="1600" dirty="0" smtClean="0">
                <a:latin typeface="Courier"/>
                <a:cs typeface="Courier"/>
              </a:rPr>
              <a:t>“1” </a:t>
            </a:r>
            <a:r>
              <a:rPr lang="en-US" sz="1600" dirty="0">
                <a:latin typeface="Courier"/>
                <a:cs typeface="Courier"/>
              </a:rPr>
              <a:t>value=“</a:t>
            </a:r>
            <a:r>
              <a:rPr lang="en-US" sz="1600" dirty="0" smtClean="0">
                <a:latin typeface="Courier"/>
                <a:cs typeface="Courier"/>
              </a:rPr>
              <a:t>1.5e7</a:t>
            </a:r>
            <a:r>
              <a:rPr lang="en-US" sz="1600" dirty="0">
                <a:latin typeface="Courier"/>
                <a:cs typeface="Courier"/>
              </a:rPr>
              <a:t>” </a:t>
            </a:r>
            <a:endParaRPr lang="en-US" sz="1600" dirty="0" smtClean="0">
              <a:latin typeface="Courier"/>
              <a:cs typeface="Courier"/>
            </a:endParaRP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	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>
                <a:latin typeface="Courier"/>
                <a:cs typeface="Courier"/>
              </a:rPr>
              <a:t>lin,log</a:t>
            </a:r>
            <a:r>
              <a:rPr lang="en-US" sz="1600" dirty="0">
                <a:latin typeface="Courier"/>
                <a:cs typeface="Courier"/>
              </a:rPr>
              <a:t>” </a:t>
            </a:r>
            <a:r>
              <a:rPr lang="en-US" sz="1600" dirty="0" smtClean="0">
                <a:latin typeface="Courier"/>
                <a:cs typeface="Courier"/>
              </a:rPr>
              <a:t>storage</a:t>
            </a:r>
            <a:r>
              <a:rPr lang="en-US" sz="1600" dirty="0">
                <a:latin typeface="Courier"/>
                <a:cs typeface="Courier"/>
              </a:rPr>
              <a:t>=“mixed”&gt;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</a:t>
            </a:r>
            <a:r>
              <a:rPr lang="en-US" sz="1600" dirty="0">
                <a:latin typeface="Courier"/>
                <a:cs typeface="Courier"/>
              </a:rPr>
              <a:t>-1.0 </a:t>
            </a:r>
            <a:r>
              <a:rPr lang="en-US" sz="1600" dirty="0" smtClean="0">
                <a:latin typeface="Courier"/>
                <a:cs typeface="Courier"/>
              </a:rPr>
              <a:t>0.9791 </a:t>
            </a:r>
            <a:r>
              <a:rPr lang="en-US" sz="1600" dirty="0">
                <a:latin typeface="Courier"/>
                <a:cs typeface="Courier"/>
              </a:rPr>
              <a:t>-0.8 </a:t>
            </a:r>
            <a:r>
              <a:rPr lang="en-US" sz="1600" dirty="0" smtClean="0">
                <a:latin typeface="Courier"/>
                <a:cs typeface="Courier"/>
              </a:rPr>
              <a:t>0.6083 </a:t>
            </a:r>
            <a:r>
              <a:rPr lang="en-US" sz="1600" dirty="0">
                <a:latin typeface="Courier"/>
                <a:cs typeface="Courier"/>
              </a:rPr>
              <a:t>... 0.8 </a:t>
            </a:r>
            <a:r>
              <a:rPr lang="en-US" sz="1600" dirty="0" smtClean="0">
                <a:latin typeface="Courier"/>
                <a:cs typeface="Courier"/>
              </a:rPr>
              <a:t>0.6717 </a:t>
            </a:r>
            <a:r>
              <a:rPr lang="en-US" sz="1600" dirty="0">
                <a:latin typeface="Courier"/>
                <a:cs typeface="Courier"/>
              </a:rPr>
              <a:t>1.0 </a:t>
            </a:r>
            <a:r>
              <a:rPr lang="en-US" sz="1600" dirty="0" smtClean="0">
                <a:latin typeface="Courier"/>
                <a:cs typeface="Courier"/>
              </a:rPr>
              <a:t>1.108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Courier"/>
                <a:cs typeface="Courier"/>
              </a:rPr>
              <a:t>energy_in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&lt;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=“XYs” index=</a:t>
            </a:r>
            <a:r>
              <a:rPr lang="en-US" sz="1600" dirty="0" smtClean="0">
                <a:latin typeface="Courier"/>
                <a:cs typeface="Courier"/>
              </a:rPr>
              <a:t>“2” </a:t>
            </a:r>
            <a:r>
              <a:rPr lang="en-US" sz="1600" dirty="0">
                <a:latin typeface="Courier"/>
                <a:cs typeface="Courier"/>
              </a:rPr>
              <a:t>value=</a:t>
            </a:r>
            <a:r>
              <a:rPr lang="en-US" sz="1600" dirty="0" smtClean="0">
                <a:latin typeface="Courier"/>
                <a:cs typeface="Courier"/>
              </a:rPr>
              <a:t>“2e7</a:t>
            </a:r>
            <a:r>
              <a:rPr lang="en-US" sz="1600" dirty="0">
                <a:latin typeface="Courier"/>
                <a:cs typeface="Courier"/>
              </a:rPr>
              <a:t>” </a:t>
            </a:r>
            <a:endParaRPr lang="en-US" sz="1600" dirty="0" smtClean="0">
              <a:latin typeface="Courier"/>
              <a:cs typeface="Courier"/>
            </a:endParaRP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	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>
                <a:latin typeface="Courier"/>
                <a:cs typeface="Courier"/>
              </a:rPr>
              <a:t>lin,log</a:t>
            </a:r>
            <a:r>
              <a:rPr lang="en-US" sz="1600" dirty="0">
                <a:latin typeface="Courier"/>
                <a:cs typeface="Courier"/>
              </a:rPr>
              <a:t>” </a:t>
            </a:r>
            <a:r>
              <a:rPr lang="en-US" sz="1600" dirty="0" smtClean="0">
                <a:latin typeface="Courier"/>
                <a:cs typeface="Courier"/>
              </a:rPr>
              <a:t>storage</a:t>
            </a:r>
            <a:r>
              <a:rPr lang="en-US" sz="1600" dirty="0">
                <a:latin typeface="Courier"/>
                <a:cs typeface="Courier"/>
              </a:rPr>
              <a:t>=“mixed”&gt;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</a:t>
            </a:r>
            <a:r>
              <a:rPr lang="en-US" sz="1600" dirty="0">
                <a:latin typeface="Courier"/>
                <a:cs typeface="Courier"/>
              </a:rPr>
              <a:t>-1.0 1.099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>
                <a:latin typeface="Courier"/>
                <a:cs typeface="Courier"/>
              </a:rPr>
              <a:t>-0.8 </a:t>
            </a:r>
            <a:r>
              <a:rPr lang="en-US" sz="1600" dirty="0" smtClean="0">
                <a:latin typeface="Courier"/>
                <a:cs typeface="Courier"/>
              </a:rPr>
              <a:t>0.5936 </a:t>
            </a:r>
            <a:r>
              <a:rPr lang="en-US" sz="1600" dirty="0">
                <a:latin typeface="Courier"/>
                <a:cs typeface="Courier"/>
              </a:rPr>
              <a:t>... 0.8 </a:t>
            </a:r>
            <a:r>
              <a:rPr lang="en-US" sz="1600" dirty="0" smtClean="0">
                <a:latin typeface="Courier"/>
                <a:cs typeface="Courier"/>
              </a:rPr>
              <a:t>0.657 </a:t>
            </a:r>
            <a:r>
              <a:rPr lang="en-US" sz="1600" dirty="0">
                <a:latin typeface="Courier"/>
                <a:cs typeface="Courier"/>
              </a:rPr>
              <a:t>1.0 </a:t>
            </a:r>
            <a:r>
              <a:rPr lang="en-US" sz="1600" dirty="0" smtClean="0">
                <a:latin typeface="Courier"/>
                <a:cs typeface="Courier"/>
              </a:rPr>
              <a:t>1.248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Courier"/>
                <a:cs typeface="Courier"/>
              </a:rPr>
              <a:t>energy_in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3528964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Alternative</a:t>
            </a:r>
            <a:r>
              <a:rPr lang="en-US" dirty="0" smtClean="0"/>
              <a:t> Example </a:t>
            </a:r>
            <a:r>
              <a:rPr lang="en-US" dirty="0"/>
              <a:t>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</a:t>
            </a:r>
            <a:r>
              <a:rPr lang="en-US" dirty="0" err="1" smtClean="0"/>
              <a:t>multiD_XYs</a:t>
            </a:r>
            <a:r>
              <a:rPr lang="en-US" dirty="0"/>
              <a:t>”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EXAMPLE:2D.2a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</a:t>
            </a:r>
            <a:r>
              <a:rPr lang="en-US" sz="2400" dirty="0" smtClean="0">
                <a:solidFill>
                  <a:srgbClr val="0000FF"/>
                </a:solidFill>
              </a:rPr>
              <a:t>EXAMPLE:2D.1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The “value” is data, not meta-data and therefore should be in the body of an element</a:t>
            </a:r>
          </a:p>
          <a:p>
            <a:r>
              <a:rPr lang="en-US" sz="2400" dirty="0" smtClean="0"/>
              <a:t>This situation really should be done with storage=“component”</a:t>
            </a:r>
          </a:p>
          <a:p>
            <a:r>
              <a:rPr lang="en-US" sz="2400" dirty="0" smtClean="0"/>
              <a:t>How do we know what tag to look for?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346" y="3215538"/>
            <a:ext cx="8890161" cy="3416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&lt;tag </a:t>
            </a:r>
            <a:r>
              <a:rPr lang="en-US" sz="1200" dirty="0" err="1" smtClean="0"/>
              <a:t>xData</a:t>
            </a:r>
            <a:r>
              <a:rPr lang="en-US" sz="1200" dirty="0" smtClean="0"/>
              <a:t>=“</a:t>
            </a:r>
            <a:r>
              <a:rPr lang="en-US" sz="1200" dirty="0" err="1" smtClean="0"/>
              <a:t>multiD_XYs</a:t>
            </a:r>
            <a:r>
              <a:rPr lang="en-US" sz="1200" dirty="0" smtClean="0"/>
              <a:t>” dimension=“2” </a:t>
            </a:r>
            <a:r>
              <a:rPr lang="en-US" sz="1200" dirty="0">
                <a:latin typeface="Courier"/>
                <a:cs typeface="Courier"/>
              </a:rPr>
              <a:t>interpolation=“</a:t>
            </a:r>
            <a:r>
              <a:rPr lang="en-US" sz="1200" dirty="0" err="1">
                <a:latin typeface="Courier"/>
                <a:cs typeface="Courier"/>
              </a:rPr>
              <a:t>lin,</a:t>
            </a:r>
            <a:r>
              <a:rPr lang="en-US" sz="1200" dirty="0" err="1" smtClean="0">
                <a:latin typeface="Courier"/>
                <a:cs typeface="Courier"/>
              </a:rPr>
              <a:t>lin</a:t>
            </a:r>
            <a:r>
              <a:rPr lang="en-US" sz="1200" dirty="0" smtClean="0">
                <a:latin typeface="Courier"/>
                <a:cs typeface="Courier"/>
              </a:rPr>
              <a:t>”</a:t>
            </a:r>
            <a:r>
              <a:rPr lang="en-US" sz="1200" dirty="0" smtClean="0"/>
              <a:t>&gt;</a:t>
            </a:r>
          </a:p>
          <a:p>
            <a:r>
              <a:rPr lang="en-US" sz="1200" dirty="0" smtClean="0"/>
              <a:t>	&lt;axes&gt;</a:t>
            </a:r>
          </a:p>
          <a:p>
            <a:r>
              <a:rPr lang="en-US" sz="1200" dirty="0"/>
              <a:t>	</a:t>
            </a:r>
            <a:r>
              <a:rPr lang="en-US" sz="1200" dirty="0" smtClean="0"/>
              <a:t>	&lt;axis index=“0” label=“P(</a:t>
            </a:r>
            <a:r>
              <a:rPr lang="en-US" sz="1200" dirty="0" err="1" smtClean="0"/>
              <a:t>mu|E</a:t>
            </a:r>
            <a:r>
              <a:rPr lang="en-US" sz="1200" dirty="0" smtClean="0"/>
              <a:t>)” unit=“”/&gt;</a:t>
            </a:r>
          </a:p>
          <a:p>
            <a:r>
              <a:rPr lang="en-US" sz="1200" dirty="0"/>
              <a:t>		&lt;axis index=“1” label=</a:t>
            </a:r>
            <a:r>
              <a:rPr lang="en-US" sz="1200" dirty="0" smtClean="0"/>
              <a:t>“mu” </a:t>
            </a:r>
            <a:r>
              <a:rPr lang="en-US" sz="1200" dirty="0"/>
              <a:t>unit=</a:t>
            </a:r>
            <a:r>
              <a:rPr lang="en-US" sz="1200" dirty="0" smtClean="0"/>
              <a:t>“”</a:t>
            </a:r>
            <a:r>
              <a:rPr lang="en-US" sz="1200" dirty="0"/>
              <a:t>/&gt;&lt;/axes&gt;</a:t>
            </a:r>
          </a:p>
          <a:p>
            <a:r>
              <a:rPr lang="en-US" sz="1200" dirty="0"/>
              <a:t>		&lt;axis index=</a:t>
            </a:r>
            <a:r>
              <a:rPr lang="en-US" sz="1200" dirty="0" smtClean="0"/>
              <a:t>“2” </a:t>
            </a:r>
            <a:r>
              <a:rPr lang="en-US" sz="1200" dirty="0"/>
              <a:t>label=</a:t>
            </a:r>
            <a:r>
              <a:rPr lang="en-US" sz="1200" dirty="0" smtClean="0"/>
              <a:t>“</a:t>
            </a:r>
            <a:r>
              <a:rPr lang="en-US" sz="1200" dirty="0" err="1" smtClean="0"/>
              <a:t>energy_in</a:t>
            </a:r>
            <a:r>
              <a:rPr lang="en-US" sz="1200" dirty="0" smtClean="0"/>
              <a:t>” unit=“</a:t>
            </a:r>
            <a:r>
              <a:rPr lang="en-US" sz="1200" dirty="0" err="1" smtClean="0"/>
              <a:t>eV</a:t>
            </a:r>
            <a:r>
              <a:rPr lang="en-US" sz="1200" dirty="0" smtClean="0"/>
              <a:t>”/&gt;&lt;/axes&gt;</a:t>
            </a:r>
          </a:p>
          <a:p>
            <a:r>
              <a:rPr lang="en-US" sz="1200" dirty="0" smtClean="0">
                <a:solidFill>
                  <a:srgbClr val="FF0000"/>
                </a:solidFill>
                <a:latin typeface="Courier"/>
                <a:cs typeface="Courier"/>
              </a:rPr>
              <a:t> 	</a:t>
            </a:r>
            <a:r>
              <a:rPr lang="en-US" sz="1200" dirty="0" smtClean="0">
                <a:latin typeface="Courier"/>
                <a:cs typeface="Courier"/>
              </a:rPr>
              <a:t>&lt;</a:t>
            </a:r>
            <a:r>
              <a:rPr lang="en-US" sz="1200" dirty="0" smtClean="0">
                <a:solidFill>
                  <a:srgbClr val="008000"/>
                </a:solidFill>
                <a:latin typeface="Courier"/>
                <a:cs typeface="Courier"/>
              </a:rPr>
              <a:t>tag</a:t>
            </a:r>
            <a:r>
              <a:rPr lang="en-US" sz="1200" dirty="0" smtClean="0">
                <a:latin typeface="Courier"/>
                <a:cs typeface="Courier"/>
              </a:rPr>
              <a:t> </a:t>
            </a:r>
            <a:r>
              <a:rPr lang="en-US" sz="1200" dirty="0" err="1" smtClean="0">
                <a:latin typeface="Courier"/>
                <a:cs typeface="Courier"/>
              </a:rPr>
              <a:t>xData</a:t>
            </a:r>
            <a:r>
              <a:rPr lang="en-US" sz="1200" dirty="0" smtClean="0">
                <a:latin typeface="Courier"/>
                <a:cs typeface="Courier"/>
              </a:rPr>
              <a:t>=“XYs” index=“0”</a:t>
            </a:r>
          </a:p>
          <a:p>
            <a:r>
              <a:rPr lang="en-US" sz="1200" dirty="0" smtClean="0">
                <a:latin typeface="Courier"/>
                <a:cs typeface="Courier"/>
              </a:rPr>
              <a:t>			interpolation=“</a:t>
            </a:r>
            <a:r>
              <a:rPr lang="en-US" sz="1200" dirty="0" err="1" smtClean="0">
                <a:latin typeface="Courier"/>
                <a:cs typeface="Courier"/>
              </a:rPr>
              <a:t>lin,log</a:t>
            </a:r>
            <a:r>
              <a:rPr lang="en-US" sz="1200" dirty="0" smtClean="0">
                <a:latin typeface="Courier"/>
                <a:cs typeface="Courier"/>
              </a:rPr>
              <a:t>” storage=“mixed”&gt;</a:t>
            </a:r>
          </a:p>
          <a:p>
            <a:r>
              <a:rPr lang="en-US" sz="1200" dirty="0">
                <a:latin typeface="Courier"/>
                <a:cs typeface="Courier"/>
              </a:rPr>
              <a:t>	</a:t>
            </a:r>
            <a:r>
              <a:rPr lang="en-US" sz="1200" dirty="0" smtClean="0">
                <a:latin typeface="Courier"/>
                <a:cs typeface="Courier"/>
              </a:rPr>
              <a:t>	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US" sz="1200" b="1" dirty="0" err="1" smtClean="0">
                <a:solidFill>
                  <a:srgbClr val="FF0000"/>
                </a:solidFill>
                <a:latin typeface="Courier"/>
                <a:cs typeface="Courier"/>
              </a:rPr>
              <a:t>energy_in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latin typeface="Courier"/>
                <a:cs typeface="Courier"/>
              </a:rPr>
              <a:t>xData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=“list”&gt; 1.042e7&lt;/value&gt;</a:t>
            </a:r>
          </a:p>
          <a:p>
            <a:r>
              <a:rPr lang="en-US" sz="12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2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200" dirty="0">
                <a:latin typeface="Courier"/>
                <a:cs typeface="Courier"/>
              </a:rPr>
              <a:t>&lt;</a:t>
            </a:r>
            <a:r>
              <a:rPr lang="en-US" sz="1200" dirty="0" err="1">
                <a:latin typeface="Courier"/>
                <a:cs typeface="Courier"/>
              </a:rPr>
              <a:t>P_mu_E</a:t>
            </a:r>
            <a:r>
              <a:rPr lang="en-US" sz="1200" dirty="0">
                <a:latin typeface="Courier"/>
                <a:cs typeface="Courier"/>
              </a:rPr>
              <a:t> </a:t>
            </a:r>
            <a:r>
              <a:rPr lang="en-US" sz="1200" dirty="0" err="1">
                <a:latin typeface="Courier"/>
                <a:cs typeface="Courier"/>
              </a:rPr>
              <a:t>xData</a:t>
            </a:r>
            <a:r>
              <a:rPr lang="en-US" sz="1200" dirty="0">
                <a:latin typeface="Courier"/>
                <a:cs typeface="Courier"/>
              </a:rPr>
              <a:t>=“list”&gt; -</a:t>
            </a:r>
            <a:r>
              <a:rPr lang="en-US" sz="1200" dirty="0" smtClean="0">
                <a:latin typeface="Courier"/>
                <a:cs typeface="Courier"/>
              </a:rPr>
              <a:t>1.0 0.4702 -0.8 0.4762 ... 0.8 0.5237 1.0 </a:t>
            </a:r>
            <a:r>
              <a:rPr lang="en-US" sz="1200" dirty="0">
                <a:latin typeface="Courier"/>
                <a:cs typeface="Courier"/>
              </a:rPr>
              <a:t>0.5296&lt;/</a:t>
            </a:r>
            <a:r>
              <a:rPr lang="en-US" sz="1200" dirty="0" err="1">
                <a:latin typeface="Courier"/>
                <a:cs typeface="Courier"/>
              </a:rPr>
              <a:t>P_mu_E</a:t>
            </a:r>
            <a:r>
              <a:rPr lang="en-US" sz="1200" dirty="0">
                <a:latin typeface="Courier"/>
                <a:cs typeface="Courier"/>
              </a:rPr>
              <a:t>&gt;</a:t>
            </a:r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200" dirty="0" smtClean="0">
                <a:solidFill>
                  <a:srgbClr val="008000"/>
                </a:solidFill>
                <a:latin typeface="Courier"/>
                <a:cs typeface="Courier"/>
              </a:rPr>
              <a:t>tag</a:t>
            </a:r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</a:p>
          <a:p>
            <a:r>
              <a:rPr lang="en-US" sz="12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1200" dirty="0" smtClean="0">
                <a:latin typeface="Courier"/>
                <a:cs typeface="Courier"/>
              </a:rPr>
              <a:t>&lt;</a:t>
            </a:r>
            <a:r>
              <a:rPr lang="en-US" sz="1200" dirty="0" smtClean="0">
                <a:solidFill>
                  <a:srgbClr val="008000"/>
                </a:solidFill>
                <a:latin typeface="Courier"/>
                <a:cs typeface="Courier"/>
              </a:rPr>
              <a:t>tag</a:t>
            </a:r>
            <a:r>
              <a:rPr lang="en-US" sz="1200" dirty="0" smtClean="0">
                <a:latin typeface="Courier"/>
                <a:cs typeface="Courier"/>
              </a:rPr>
              <a:t> </a:t>
            </a:r>
            <a:r>
              <a:rPr lang="en-US" sz="1200" dirty="0" err="1" smtClean="0">
                <a:latin typeface="Courier"/>
                <a:cs typeface="Courier"/>
              </a:rPr>
              <a:t>xData</a:t>
            </a:r>
            <a:r>
              <a:rPr lang="en-US" sz="1200" dirty="0">
                <a:latin typeface="Courier"/>
                <a:cs typeface="Courier"/>
              </a:rPr>
              <a:t>=“XYs” index=</a:t>
            </a:r>
            <a:r>
              <a:rPr lang="en-US" sz="1200" dirty="0" smtClean="0">
                <a:latin typeface="Courier"/>
                <a:cs typeface="Courier"/>
              </a:rPr>
              <a:t>“1” </a:t>
            </a:r>
          </a:p>
          <a:p>
            <a:r>
              <a:rPr lang="en-US" sz="1200" dirty="0">
                <a:latin typeface="Courier"/>
                <a:cs typeface="Courier"/>
              </a:rPr>
              <a:t>	</a:t>
            </a:r>
            <a:r>
              <a:rPr lang="en-US" sz="1200" dirty="0" smtClean="0">
                <a:latin typeface="Courier"/>
                <a:cs typeface="Courier"/>
              </a:rPr>
              <a:t>		</a:t>
            </a:r>
            <a:r>
              <a:rPr lang="en-US" sz="1200" dirty="0">
                <a:latin typeface="Courier"/>
                <a:cs typeface="Courier"/>
              </a:rPr>
              <a:t>interpolation=“</a:t>
            </a:r>
            <a:r>
              <a:rPr lang="en-US" sz="1200" dirty="0" err="1">
                <a:latin typeface="Courier"/>
                <a:cs typeface="Courier"/>
              </a:rPr>
              <a:t>lin,log</a:t>
            </a:r>
            <a:r>
              <a:rPr lang="en-US" sz="1200" dirty="0">
                <a:latin typeface="Courier"/>
                <a:cs typeface="Courier"/>
              </a:rPr>
              <a:t>” </a:t>
            </a:r>
            <a:r>
              <a:rPr lang="en-US" sz="1200" dirty="0" smtClean="0">
                <a:latin typeface="Courier"/>
                <a:cs typeface="Courier"/>
              </a:rPr>
              <a:t>storage</a:t>
            </a:r>
            <a:r>
              <a:rPr lang="en-US" sz="1200" dirty="0">
                <a:latin typeface="Courier"/>
                <a:cs typeface="Courier"/>
              </a:rPr>
              <a:t>=“mixed”</a:t>
            </a:r>
            <a:r>
              <a:rPr lang="en-US" sz="1200" dirty="0" smtClean="0">
                <a:latin typeface="Courier"/>
                <a:cs typeface="Courier"/>
              </a:rPr>
              <a:t>&gt;</a:t>
            </a:r>
          </a:p>
          <a:p>
            <a:r>
              <a:rPr lang="en-US" sz="1200" dirty="0">
                <a:latin typeface="Courier"/>
                <a:cs typeface="Courier"/>
              </a:rPr>
              <a:t>	</a:t>
            </a:r>
            <a:r>
              <a:rPr lang="en-US" sz="1200" dirty="0" smtClean="0">
                <a:latin typeface="Courier"/>
                <a:cs typeface="Courier"/>
              </a:rPr>
              <a:t>	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US" sz="1200" b="1" dirty="0" err="1" smtClean="0">
                <a:solidFill>
                  <a:srgbClr val="FF0000"/>
                </a:solidFill>
                <a:latin typeface="Courier"/>
                <a:cs typeface="Courier"/>
              </a:rPr>
              <a:t>energy_in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latin typeface="Courier"/>
                <a:cs typeface="Courier"/>
              </a:rPr>
              <a:t>xData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=“list”&gt; 1.5e7&lt;/value&gt;</a:t>
            </a:r>
            <a:endParaRPr lang="en-US" sz="1200" b="1" dirty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sz="1200" dirty="0">
                <a:solidFill>
                  <a:srgbClr val="FF0000"/>
                </a:solidFill>
                <a:latin typeface="Courier"/>
                <a:cs typeface="Courier"/>
              </a:rPr>
              <a:t>		</a:t>
            </a:r>
            <a:r>
              <a:rPr lang="en-US" sz="1200" dirty="0">
                <a:latin typeface="Courier"/>
                <a:cs typeface="Courier"/>
              </a:rPr>
              <a:t>&lt;</a:t>
            </a:r>
            <a:r>
              <a:rPr lang="en-US" sz="1200" dirty="0" err="1">
                <a:latin typeface="Courier"/>
                <a:cs typeface="Courier"/>
              </a:rPr>
              <a:t>P_mu_E</a:t>
            </a:r>
            <a:r>
              <a:rPr lang="en-US" sz="1200" dirty="0">
                <a:latin typeface="Courier"/>
                <a:cs typeface="Courier"/>
              </a:rPr>
              <a:t> </a:t>
            </a:r>
            <a:r>
              <a:rPr lang="en-US" sz="1200" dirty="0" err="1">
                <a:latin typeface="Courier"/>
                <a:cs typeface="Courier"/>
              </a:rPr>
              <a:t>xData</a:t>
            </a:r>
            <a:r>
              <a:rPr lang="en-US" sz="1200" dirty="0">
                <a:latin typeface="Courier"/>
                <a:cs typeface="Courier"/>
              </a:rPr>
              <a:t>=“list”&gt; -1.0 </a:t>
            </a:r>
            <a:r>
              <a:rPr lang="en-US" sz="1200" dirty="0" smtClean="0">
                <a:latin typeface="Courier"/>
                <a:cs typeface="Courier"/>
              </a:rPr>
              <a:t>0.9791 </a:t>
            </a:r>
            <a:r>
              <a:rPr lang="en-US" sz="1200" dirty="0">
                <a:latin typeface="Courier"/>
                <a:cs typeface="Courier"/>
              </a:rPr>
              <a:t>-0.8 </a:t>
            </a:r>
            <a:r>
              <a:rPr lang="en-US" sz="1200" dirty="0" smtClean="0">
                <a:latin typeface="Courier"/>
                <a:cs typeface="Courier"/>
              </a:rPr>
              <a:t>0.6083 </a:t>
            </a:r>
            <a:r>
              <a:rPr lang="en-US" sz="1200" dirty="0">
                <a:latin typeface="Courier"/>
                <a:cs typeface="Courier"/>
              </a:rPr>
              <a:t>... 0.8 </a:t>
            </a:r>
            <a:r>
              <a:rPr lang="en-US" sz="1200" dirty="0" smtClean="0">
                <a:latin typeface="Courier"/>
                <a:cs typeface="Courier"/>
              </a:rPr>
              <a:t>0.6717 </a:t>
            </a:r>
            <a:r>
              <a:rPr lang="en-US" sz="1200" dirty="0">
                <a:latin typeface="Courier"/>
                <a:cs typeface="Courier"/>
              </a:rPr>
              <a:t>1.0 1.108&lt;/</a:t>
            </a:r>
            <a:r>
              <a:rPr lang="en-US" sz="1200" dirty="0" err="1">
                <a:latin typeface="Courier"/>
                <a:cs typeface="Courier"/>
              </a:rPr>
              <a:t>P_mu_E</a:t>
            </a:r>
            <a:r>
              <a:rPr lang="en-US" sz="1200" dirty="0">
                <a:latin typeface="Courier"/>
                <a:cs typeface="Courier"/>
              </a:rPr>
              <a:t>&gt;</a:t>
            </a:r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200" dirty="0" smtClean="0">
                <a:solidFill>
                  <a:srgbClr val="008000"/>
                </a:solidFill>
                <a:latin typeface="Courier"/>
                <a:cs typeface="Courier"/>
              </a:rPr>
              <a:t>tag</a:t>
            </a:r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  <a:endParaRPr lang="en-US" sz="1200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1200" dirty="0" smtClean="0">
                <a:latin typeface="Courier"/>
                <a:cs typeface="Courier"/>
              </a:rPr>
              <a:t>&lt;</a:t>
            </a:r>
            <a:r>
              <a:rPr lang="en-US" sz="1200" dirty="0" smtClean="0">
                <a:solidFill>
                  <a:srgbClr val="008000"/>
                </a:solidFill>
                <a:latin typeface="Courier"/>
                <a:cs typeface="Courier"/>
              </a:rPr>
              <a:t>tag</a:t>
            </a:r>
            <a:r>
              <a:rPr lang="en-US" sz="1200" dirty="0" smtClean="0">
                <a:latin typeface="Courier"/>
                <a:cs typeface="Courier"/>
              </a:rPr>
              <a:t> </a:t>
            </a:r>
            <a:r>
              <a:rPr lang="en-US" sz="1200" dirty="0" err="1" smtClean="0">
                <a:latin typeface="Courier"/>
                <a:cs typeface="Courier"/>
              </a:rPr>
              <a:t>xData</a:t>
            </a:r>
            <a:r>
              <a:rPr lang="en-US" sz="1200" dirty="0">
                <a:latin typeface="Courier"/>
                <a:cs typeface="Courier"/>
              </a:rPr>
              <a:t>=“XYs” index=</a:t>
            </a:r>
            <a:r>
              <a:rPr lang="en-US" sz="1200" dirty="0" smtClean="0">
                <a:latin typeface="Courier"/>
                <a:cs typeface="Courier"/>
              </a:rPr>
              <a:t>“2” </a:t>
            </a:r>
          </a:p>
          <a:p>
            <a:r>
              <a:rPr lang="en-US" sz="1200" dirty="0">
                <a:latin typeface="Courier"/>
                <a:cs typeface="Courier"/>
              </a:rPr>
              <a:t>	</a:t>
            </a:r>
            <a:r>
              <a:rPr lang="en-US" sz="1200" dirty="0" smtClean="0">
                <a:latin typeface="Courier"/>
                <a:cs typeface="Courier"/>
              </a:rPr>
              <a:t>		</a:t>
            </a:r>
            <a:r>
              <a:rPr lang="en-US" sz="1200" dirty="0">
                <a:latin typeface="Courier"/>
                <a:cs typeface="Courier"/>
              </a:rPr>
              <a:t>interpolation=“</a:t>
            </a:r>
            <a:r>
              <a:rPr lang="en-US" sz="1200" dirty="0" err="1">
                <a:latin typeface="Courier"/>
                <a:cs typeface="Courier"/>
              </a:rPr>
              <a:t>lin,log</a:t>
            </a:r>
            <a:r>
              <a:rPr lang="en-US" sz="1200" dirty="0">
                <a:latin typeface="Courier"/>
                <a:cs typeface="Courier"/>
              </a:rPr>
              <a:t>” </a:t>
            </a:r>
            <a:r>
              <a:rPr lang="en-US" sz="1200" dirty="0" smtClean="0">
                <a:latin typeface="Courier"/>
                <a:cs typeface="Courier"/>
              </a:rPr>
              <a:t>storage</a:t>
            </a:r>
            <a:r>
              <a:rPr lang="en-US" sz="1200" dirty="0">
                <a:latin typeface="Courier"/>
                <a:cs typeface="Courier"/>
              </a:rPr>
              <a:t>=“mixed”</a:t>
            </a:r>
            <a:r>
              <a:rPr lang="en-US" sz="1200" dirty="0" smtClean="0">
                <a:latin typeface="Courier"/>
                <a:cs typeface="Courier"/>
              </a:rPr>
              <a:t>&gt;</a:t>
            </a:r>
          </a:p>
          <a:p>
            <a:r>
              <a:rPr lang="en-US" sz="1200" dirty="0">
                <a:latin typeface="Courier"/>
                <a:cs typeface="Courier"/>
              </a:rPr>
              <a:t>	</a:t>
            </a:r>
            <a:r>
              <a:rPr lang="en-US" sz="1200" dirty="0" smtClean="0">
                <a:latin typeface="Courier"/>
                <a:cs typeface="Courier"/>
              </a:rPr>
              <a:t>	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US" sz="1200" b="1" dirty="0" err="1" smtClean="0">
                <a:solidFill>
                  <a:srgbClr val="FF0000"/>
                </a:solidFill>
                <a:latin typeface="Courier"/>
                <a:cs typeface="Courier"/>
              </a:rPr>
              <a:t>energy_in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latin typeface="Courier"/>
                <a:cs typeface="Courier"/>
              </a:rPr>
              <a:t>xData</a:t>
            </a:r>
            <a:r>
              <a:rPr lang="en-US" sz="1200" b="1" dirty="0" smtClean="0">
                <a:solidFill>
                  <a:srgbClr val="FF0000"/>
                </a:solidFill>
                <a:latin typeface="Courier"/>
                <a:cs typeface="Courier"/>
              </a:rPr>
              <a:t>=“list”&gt;2e7&lt;/value&gt;</a:t>
            </a:r>
            <a:endParaRPr lang="en-US" sz="1200" b="1" dirty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sz="1200" dirty="0">
                <a:solidFill>
                  <a:srgbClr val="FF0000"/>
                </a:solidFill>
                <a:latin typeface="Courier"/>
                <a:cs typeface="Courier"/>
              </a:rPr>
              <a:t>		</a:t>
            </a:r>
            <a:r>
              <a:rPr lang="en-US" sz="1200" dirty="0" smtClean="0">
                <a:latin typeface="Courier"/>
                <a:cs typeface="Courier"/>
              </a:rPr>
              <a:t>&lt;</a:t>
            </a:r>
            <a:r>
              <a:rPr lang="en-US" sz="1200" dirty="0" err="1" smtClean="0">
                <a:latin typeface="Courier"/>
                <a:cs typeface="Courier"/>
              </a:rPr>
              <a:t>P_mu_E</a:t>
            </a:r>
            <a:r>
              <a:rPr lang="en-US" sz="1200" dirty="0" smtClean="0">
                <a:latin typeface="Courier"/>
                <a:cs typeface="Courier"/>
              </a:rPr>
              <a:t> </a:t>
            </a:r>
            <a:r>
              <a:rPr lang="en-US" sz="1200" dirty="0" err="1" smtClean="0">
                <a:latin typeface="Courier"/>
                <a:cs typeface="Courier"/>
              </a:rPr>
              <a:t>xData</a:t>
            </a:r>
            <a:r>
              <a:rPr lang="en-US" sz="1200" dirty="0" smtClean="0">
                <a:latin typeface="Courier"/>
                <a:cs typeface="Courier"/>
              </a:rPr>
              <a:t>=“list”&gt; -</a:t>
            </a:r>
            <a:r>
              <a:rPr lang="en-US" sz="1200" dirty="0">
                <a:latin typeface="Courier"/>
                <a:cs typeface="Courier"/>
              </a:rPr>
              <a:t>1.0 1.099</a:t>
            </a:r>
            <a:r>
              <a:rPr lang="en-US" sz="1200" dirty="0" smtClean="0">
                <a:latin typeface="Courier"/>
                <a:cs typeface="Courier"/>
              </a:rPr>
              <a:t> </a:t>
            </a:r>
            <a:r>
              <a:rPr lang="en-US" sz="1200" dirty="0">
                <a:latin typeface="Courier"/>
                <a:cs typeface="Courier"/>
              </a:rPr>
              <a:t>-0.8 </a:t>
            </a:r>
            <a:r>
              <a:rPr lang="en-US" sz="1200" dirty="0" smtClean="0">
                <a:latin typeface="Courier"/>
                <a:cs typeface="Courier"/>
              </a:rPr>
              <a:t>0.5936 </a:t>
            </a:r>
            <a:r>
              <a:rPr lang="en-US" sz="1200" dirty="0">
                <a:latin typeface="Courier"/>
                <a:cs typeface="Courier"/>
              </a:rPr>
              <a:t>... 0.8 </a:t>
            </a:r>
            <a:r>
              <a:rPr lang="en-US" sz="1200" dirty="0" smtClean="0">
                <a:latin typeface="Courier"/>
                <a:cs typeface="Courier"/>
              </a:rPr>
              <a:t>0.657 </a:t>
            </a:r>
            <a:r>
              <a:rPr lang="en-US" sz="1200" dirty="0">
                <a:latin typeface="Courier"/>
                <a:cs typeface="Courier"/>
              </a:rPr>
              <a:t>1.0 </a:t>
            </a:r>
            <a:r>
              <a:rPr lang="en-US" sz="1200" dirty="0" smtClean="0">
                <a:latin typeface="Courier"/>
                <a:cs typeface="Courier"/>
              </a:rPr>
              <a:t>1.248&lt;/</a:t>
            </a:r>
            <a:r>
              <a:rPr lang="en-US" sz="1200" dirty="0" err="1" smtClean="0">
                <a:latin typeface="Courier"/>
                <a:cs typeface="Courier"/>
              </a:rPr>
              <a:t>P_mu_E</a:t>
            </a:r>
            <a:r>
              <a:rPr lang="en-US" sz="1200" dirty="0" smtClean="0">
                <a:latin typeface="Courier"/>
                <a:cs typeface="Courier"/>
              </a:rPr>
              <a:t>&gt;</a:t>
            </a:r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200" dirty="0" smtClean="0">
                <a:solidFill>
                  <a:srgbClr val="008000"/>
                </a:solidFill>
                <a:latin typeface="Courier"/>
                <a:cs typeface="Courier"/>
              </a:rPr>
              <a:t>tag</a:t>
            </a:r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  <a:endParaRPr lang="en-US" sz="1200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Courier"/>
                <a:cs typeface="Courier"/>
              </a:rPr>
              <a:t>&lt;/tag&gt;</a:t>
            </a:r>
            <a:endParaRPr lang="en-US" sz="12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3954450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</a:t>
            </a:r>
            <a:r>
              <a:rPr lang="en-US" dirty="0" err="1" smtClean="0"/>
              <a:t>multiD_XYs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EXAMPLE:2D.</a:t>
            </a:r>
            <a:r>
              <a:rPr lang="en-US" dirty="0"/>
              <a:t>3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6920" y="843972"/>
            <a:ext cx="8817286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/>
              <a:t>Same as </a:t>
            </a:r>
            <a:r>
              <a:rPr lang="en-US" sz="2200" dirty="0" smtClean="0">
                <a:solidFill>
                  <a:srgbClr val="0000FF"/>
                </a:solidFill>
              </a:rPr>
              <a:t>EXAMPLE:2D.2</a:t>
            </a:r>
            <a:r>
              <a:rPr lang="en-US" sz="2200" dirty="0" smtClean="0"/>
              <a:t> but with uncertainty added for “</a:t>
            </a:r>
            <a:r>
              <a:rPr lang="en-US" sz="2200" dirty="0" err="1" smtClean="0"/>
              <a:t>energy_in</a:t>
            </a:r>
            <a:r>
              <a:rPr lang="en-US" sz="2200" dirty="0" smtClean="0"/>
              <a:t>” axis.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920" y="1459565"/>
            <a:ext cx="8890161" cy="50167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ourier"/>
                <a:cs typeface="Courier"/>
              </a:rPr>
              <a:t>&lt;tag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</a:t>
            </a:r>
            <a:r>
              <a:rPr lang="en-US" sz="1600" dirty="0" err="1" smtClean="0">
                <a:latin typeface="Courier"/>
                <a:cs typeface="Courier"/>
              </a:rPr>
              <a:t>multiD_XYs</a:t>
            </a:r>
            <a:r>
              <a:rPr lang="en-US" sz="1600" dirty="0" smtClean="0">
                <a:latin typeface="Courier"/>
                <a:cs typeface="Courier"/>
              </a:rPr>
              <a:t>” dimension=“2” 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>
                <a:latin typeface="Courier"/>
                <a:cs typeface="Courier"/>
              </a:rPr>
              <a:t>lin,</a:t>
            </a:r>
            <a:r>
              <a:rPr lang="en-US" sz="1600" dirty="0" err="1" smtClean="0">
                <a:latin typeface="Courier"/>
                <a:cs typeface="Courier"/>
              </a:rPr>
              <a:t>lin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</a:p>
          <a:p>
            <a:r>
              <a:rPr lang="en-US" sz="1600" dirty="0" smtClean="0">
                <a:latin typeface="Courier"/>
                <a:cs typeface="Courier"/>
              </a:rPr>
              <a:t>	&lt;axes&gt;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&lt;axis index=“0” label=“P(</a:t>
            </a:r>
            <a:r>
              <a:rPr lang="en-US" sz="1600" dirty="0" err="1" smtClean="0">
                <a:latin typeface="Courier"/>
                <a:cs typeface="Courier"/>
              </a:rPr>
              <a:t>mu|E</a:t>
            </a:r>
            <a:r>
              <a:rPr lang="en-US" sz="1600" dirty="0" smtClean="0">
                <a:latin typeface="Courier"/>
                <a:cs typeface="Courier"/>
              </a:rPr>
              <a:t>)” unit=“”/&gt;</a:t>
            </a:r>
          </a:p>
          <a:p>
            <a:r>
              <a:rPr lang="en-US" sz="1600" dirty="0">
                <a:latin typeface="Courier"/>
                <a:cs typeface="Courier"/>
              </a:rPr>
              <a:t>		&lt;axis index=“1” label=</a:t>
            </a:r>
            <a:r>
              <a:rPr lang="en-US" sz="1600" dirty="0" smtClean="0">
                <a:latin typeface="Courier"/>
                <a:cs typeface="Courier"/>
              </a:rPr>
              <a:t>“mu” </a:t>
            </a:r>
            <a:r>
              <a:rPr lang="en-US" sz="1600" dirty="0">
                <a:latin typeface="Courier"/>
                <a:cs typeface="Courier"/>
              </a:rPr>
              <a:t>unit=</a:t>
            </a:r>
            <a:r>
              <a:rPr lang="en-US" sz="1600" dirty="0" smtClean="0">
                <a:latin typeface="Courier"/>
                <a:cs typeface="Courier"/>
              </a:rPr>
              <a:t>“”</a:t>
            </a:r>
            <a:r>
              <a:rPr lang="en-US" sz="1600" dirty="0">
                <a:latin typeface="Courier"/>
                <a:cs typeface="Courier"/>
              </a:rPr>
              <a:t>/&gt;&lt;/axes&gt;</a:t>
            </a:r>
          </a:p>
          <a:p>
            <a:r>
              <a:rPr lang="en-US" sz="1600" dirty="0">
                <a:latin typeface="Courier"/>
                <a:cs typeface="Courier"/>
              </a:rPr>
              <a:t>		&lt;axis index=</a:t>
            </a:r>
            <a:r>
              <a:rPr lang="en-US" sz="1600" dirty="0" smtClean="0">
                <a:latin typeface="Courier"/>
                <a:cs typeface="Courier"/>
              </a:rPr>
              <a:t>“2” </a:t>
            </a:r>
            <a:r>
              <a:rPr lang="en-US" sz="1600" dirty="0">
                <a:latin typeface="Courier"/>
                <a:cs typeface="Courier"/>
              </a:rPr>
              <a:t>label=</a:t>
            </a:r>
            <a:r>
              <a:rPr lang="en-US" sz="1600" dirty="0" smtClean="0">
                <a:latin typeface="Courier"/>
                <a:cs typeface="Courier"/>
              </a:rPr>
              <a:t>“</a:t>
            </a:r>
            <a:r>
              <a:rPr lang="en-US" sz="1600" dirty="0" err="1" smtClean="0">
                <a:latin typeface="Courier"/>
                <a:cs typeface="Courier"/>
              </a:rPr>
              <a:t>energy_in</a:t>
            </a:r>
            <a:r>
              <a:rPr lang="en-US" sz="1600" dirty="0" smtClean="0">
                <a:latin typeface="Courier"/>
                <a:cs typeface="Courier"/>
              </a:rPr>
              <a:t>” unit=“</a:t>
            </a:r>
            <a:r>
              <a:rPr lang="en-US" sz="1600" dirty="0" err="1" smtClean="0">
                <a:latin typeface="Courier"/>
                <a:cs typeface="Courier"/>
              </a:rPr>
              <a:t>eV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	&lt;</a:t>
            </a:r>
            <a:r>
              <a:rPr lang="en-US" sz="1600" dirty="0">
                <a:latin typeface="Courier"/>
                <a:cs typeface="Courier"/>
              </a:rPr>
              <a:t>uncertainty type=“lower” label=</a:t>
            </a:r>
            <a:r>
              <a:rPr lang="en-US" sz="1600" dirty="0" smtClean="0">
                <a:latin typeface="Courier"/>
                <a:cs typeface="Courier"/>
              </a:rPr>
              <a:t>“</a:t>
            </a:r>
            <a:r>
              <a:rPr lang="en-US" sz="1600" dirty="0" err="1">
                <a:latin typeface="Courier"/>
                <a:cs typeface="Courier"/>
              </a:rPr>
              <a:t>E</a:t>
            </a:r>
            <a:r>
              <a:rPr lang="en-US" sz="1600" dirty="0" err="1" smtClean="0">
                <a:latin typeface="Courier"/>
                <a:cs typeface="Courier"/>
              </a:rPr>
              <a:t>Minus</a:t>
            </a:r>
            <a:r>
              <a:rPr lang="en-US" sz="1600" dirty="0">
                <a:latin typeface="Courier"/>
                <a:cs typeface="Courier"/>
              </a:rPr>
              <a:t>” </a:t>
            </a:r>
            <a:r>
              <a:rPr lang="en-US" sz="1600" dirty="0" err="1">
                <a:latin typeface="Courier"/>
                <a:cs typeface="Courier"/>
              </a:rPr>
              <a:t>pdf</a:t>
            </a:r>
            <a:r>
              <a:rPr lang="en-US" sz="1600" dirty="0">
                <a:latin typeface="Courier"/>
                <a:cs typeface="Courier"/>
              </a:rPr>
              <a:t>=“log-normal”/&gt;</a:t>
            </a:r>
          </a:p>
          <a:p>
            <a:r>
              <a:rPr lang="en-US" sz="1600" dirty="0">
                <a:latin typeface="Courier"/>
                <a:cs typeface="Courier"/>
              </a:rPr>
              <a:t>			</a:t>
            </a:r>
            <a:r>
              <a:rPr lang="en-US" sz="1600" dirty="0" smtClean="0">
                <a:latin typeface="Courier"/>
                <a:cs typeface="Courier"/>
              </a:rPr>
              <a:t>&lt;</a:t>
            </a:r>
            <a:r>
              <a:rPr lang="en-US" sz="1600" dirty="0">
                <a:latin typeface="Courier"/>
                <a:cs typeface="Courier"/>
              </a:rPr>
              <a:t>uncertainty type=“upper” label=</a:t>
            </a:r>
            <a:r>
              <a:rPr lang="en-US" sz="1600" dirty="0" smtClean="0">
                <a:latin typeface="Courier"/>
                <a:cs typeface="Courier"/>
              </a:rPr>
              <a:t>“</a:t>
            </a:r>
            <a:r>
              <a:rPr lang="en-US" sz="1600" dirty="0" err="1" smtClean="0">
                <a:latin typeface="Courier"/>
                <a:cs typeface="Courier"/>
              </a:rPr>
              <a:t>EPlus</a:t>
            </a:r>
            <a:r>
              <a:rPr lang="en-US" sz="1600" dirty="0">
                <a:latin typeface="Courier"/>
                <a:cs typeface="Courier"/>
              </a:rPr>
              <a:t>”/&gt;&lt;/axis</a:t>
            </a:r>
            <a:r>
              <a:rPr lang="en-US" sz="1600" dirty="0" smtClean="0">
                <a:latin typeface="Courier"/>
                <a:cs typeface="Courier"/>
              </a:rPr>
              <a:t>&gt;&lt;/axes&gt;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</a:t>
            </a:r>
            <a:r>
              <a:rPr lang="en-US" sz="1600" dirty="0" err="1" smtClean="0">
                <a:latin typeface="Courier"/>
                <a:cs typeface="Courier"/>
              </a:rPr>
              <a:t>energy_in</a:t>
            </a:r>
            <a:r>
              <a:rPr lang="en-US" sz="1600" dirty="0" smtClean="0">
                <a:latin typeface="Courier"/>
                <a:cs typeface="Courier"/>
              </a:rPr>
              <a:t>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=“XYs” index=“0” value=“1.042e7” 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	interpolation=“</a:t>
            </a:r>
            <a:r>
              <a:rPr lang="en-US" sz="1600" dirty="0" err="1" smtClean="0">
                <a:latin typeface="Courier"/>
                <a:cs typeface="Courier"/>
              </a:rPr>
              <a:t>lin,log</a:t>
            </a:r>
            <a:r>
              <a:rPr lang="en-US" sz="1600" dirty="0" smtClean="0">
                <a:latin typeface="Courier"/>
                <a:cs typeface="Courier"/>
              </a:rPr>
              <a:t>” storage=“mixed”&gt;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&lt;</a:t>
            </a:r>
            <a:r>
              <a:rPr lang="en-US" sz="1600" dirty="0" err="1" smtClean="0">
                <a:latin typeface="Courier"/>
                <a:cs typeface="Courier"/>
              </a:rPr>
              <a:t>EMinus</a:t>
            </a:r>
            <a:r>
              <a:rPr lang="en-US" sz="1600" dirty="0" smtClean="0">
                <a:latin typeface="Courier"/>
                <a:cs typeface="Courier"/>
              </a:rPr>
              <a:t> value=“1.042e5”/&gt;		&lt;</a:t>
            </a:r>
            <a:r>
              <a:rPr lang="en-US" sz="1600" dirty="0" err="1" smtClean="0">
                <a:latin typeface="Courier"/>
                <a:cs typeface="Courier"/>
              </a:rPr>
              <a:t>EPlus</a:t>
            </a:r>
            <a:r>
              <a:rPr lang="en-US" sz="1600" dirty="0" smtClean="0">
                <a:latin typeface="Courier"/>
                <a:cs typeface="Courier"/>
              </a:rPr>
              <a:t> value=“1e6”</a:t>
            </a:r>
            <a:r>
              <a:rPr lang="en-US" sz="1600" dirty="0">
                <a:latin typeface="Courier"/>
                <a:cs typeface="Courier"/>
              </a:rPr>
              <a:t>/</a:t>
            </a:r>
            <a:r>
              <a:rPr lang="en-US" sz="1600" dirty="0" smtClean="0">
                <a:latin typeface="Courier"/>
                <a:cs typeface="Courier"/>
              </a:rPr>
              <a:t>&gt;</a:t>
            </a:r>
            <a:endParaRPr lang="en-US" sz="1600" dirty="0">
              <a:latin typeface="Courier"/>
              <a:cs typeface="Courier"/>
            </a:endParaRP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&lt;data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=“list”&gt; -1.0 0.4702 ... 1.0 0.5296&lt;/data&gt;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</a:t>
            </a:r>
            <a:r>
              <a:rPr lang="en-US" sz="1600" dirty="0" err="1" smtClean="0">
                <a:solidFill>
                  <a:srgbClr val="000000"/>
                </a:solidFill>
                <a:latin typeface="Courier"/>
                <a:cs typeface="Courier"/>
              </a:rPr>
              <a:t>energy_in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&lt;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=“XYs” index=</a:t>
            </a:r>
            <a:r>
              <a:rPr lang="en-US" sz="1600" dirty="0" smtClean="0">
                <a:latin typeface="Courier"/>
                <a:cs typeface="Courier"/>
              </a:rPr>
              <a:t>“1” </a:t>
            </a:r>
            <a:r>
              <a:rPr lang="en-US" sz="1600" dirty="0">
                <a:latin typeface="Courier"/>
                <a:cs typeface="Courier"/>
              </a:rPr>
              <a:t>value=“</a:t>
            </a:r>
            <a:r>
              <a:rPr lang="en-US" sz="1600" dirty="0" smtClean="0">
                <a:latin typeface="Courier"/>
                <a:cs typeface="Courier"/>
              </a:rPr>
              <a:t>1.5e7</a:t>
            </a:r>
            <a:r>
              <a:rPr lang="en-US" sz="1600" dirty="0">
                <a:latin typeface="Courier"/>
                <a:cs typeface="Courier"/>
              </a:rPr>
              <a:t>” </a:t>
            </a:r>
            <a:endParaRPr lang="en-US" sz="1600" dirty="0" smtClean="0">
              <a:latin typeface="Courier"/>
              <a:cs typeface="Courier"/>
            </a:endParaRP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	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>
                <a:latin typeface="Courier"/>
                <a:cs typeface="Courier"/>
              </a:rPr>
              <a:t>lin,log</a:t>
            </a:r>
            <a:r>
              <a:rPr lang="en-US" sz="1600" dirty="0">
                <a:latin typeface="Courier"/>
                <a:cs typeface="Courier"/>
              </a:rPr>
              <a:t>” </a:t>
            </a:r>
            <a:r>
              <a:rPr lang="en-US" sz="1600" dirty="0" smtClean="0">
                <a:latin typeface="Courier"/>
                <a:cs typeface="Courier"/>
              </a:rPr>
              <a:t>storage</a:t>
            </a:r>
            <a:r>
              <a:rPr lang="en-US" sz="1600" dirty="0">
                <a:latin typeface="Courier"/>
                <a:cs typeface="Courier"/>
              </a:rPr>
              <a:t>=“mixed”&gt;</a:t>
            </a:r>
          </a:p>
          <a:p>
            <a:r>
              <a:rPr lang="en-US" sz="1600" dirty="0">
                <a:latin typeface="Courier"/>
                <a:cs typeface="Courier"/>
              </a:rPr>
              <a:t>		&lt;</a:t>
            </a:r>
            <a:r>
              <a:rPr lang="en-US" sz="1600" dirty="0" err="1">
                <a:latin typeface="Courier"/>
                <a:cs typeface="Courier"/>
              </a:rPr>
              <a:t>EMinus</a:t>
            </a:r>
            <a:r>
              <a:rPr lang="en-US" sz="1600" dirty="0">
                <a:latin typeface="Courier"/>
                <a:cs typeface="Courier"/>
              </a:rPr>
              <a:t> value=“</a:t>
            </a:r>
            <a:r>
              <a:rPr lang="en-US" sz="1600" dirty="0" smtClean="0">
                <a:latin typeface="Courier"/>
                <a:cs typeface="Courier"/>
              </a:rPr>
              <a:t>1.5e5</a:t>
            </a:r>
            <a:r>
              <a:rPr lang="en-US" sz="1600" dirty="0">
                <a:latin typeface="Courier"/>
                <a:cs typeface="Courier"/>
              </a:rPr>
              <a:t>”/</a:t>
            </a:r>
            <a:r>
              <a:rPr lang="en-US" sz="1600" dirty="0" smtClean="0">
                <a:latin typeface="Courier"/>
                <a:cs typeface="Courier"/>
              </a:rPr>
              <a:t>&gt;		&lt;</a:t>
            </a:r>
            <a:r>
              <a:rPr lang="en-US" sz="1600" dirty="0" err="1">
                <a:latin typeface="Courier"/>
                <a:cs typeface="Courier"/>
              </a:rPr>
              <a:t>EPlus</a:t>
            </a:r>
            <a:r>
              <a:rPr lang="en-US" sz="1600" dirty="0">
                <a:latin typeface="Courier"/>
                <a:cs typeface="Courier"/>
              </a:rPr>
              <a:t> value=“</a:t>
            </a:r>
            <a:r>
              <a:rPr lang="en-US" sz="1600" dirty="0" smtClean="0">
                <a:latin typeface="Courier"/>
                <a:cs typeface="Courier"/>
              </a:rPr>
              <a:t>1e6</a:t>
            </a:r>
            <a:r>
              <a:rPr lang="en-US" sz="1600" dirty="0">
                <a:latin typeface="Courier"/>
                <a:cs typeface="Courier"/>
              </a:rPr>
              <a:t>”/&gt;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</a:t>
            </a:r>
            <a:r>
              <a:rPr lang="en-US" sz="1600" dirty="0" smtClean="0">
                <a:latin typeface="Courier"/>
                <a:cs typeface="Courier"/>
              </a:rPr>
              <a:t>&lt;data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=“list”&gt; -1.0 </a:t>
            </a:r>
            <a:r>
              <a:rPr lang="en-US" sz="1600" dirty="0" smtClean="0">
                <a:latin typeface="Courier"/>
                <a:cs typeface="Courier"/>
              </a:rPr>
              <a:t>0.9791 .</a:t>
            </a:r>
            <a:r>
              <a:rPr lang="en-US" sz="1600" dirty="0">
                <a:latin typeface="Courier"/>
                <a:cs typeface="Courier"/>
              </a:rPr>
              <a:t>.. </a:t>
            </a:r>
            <a:r>
              <a:rPr lang="en-US" sz="1600" dirty="0" smtClean="0">
                <a:latin typeface="Courier"/>
                <a:cs typeface="Courier"/>
              </a:rPr>
              <a:t>1.0 1.108&lt;/data&gt;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Courier"/>
                <a:cs typeface="Courier"/>
              </a:rPr>
              <a:t>energy_in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&lt;</a:t>
            </a:r>
            <a:r>
              <a:rPr lang="en-US" sz="1600" dirty="0" err="1">
                <a:latin typeface="Courier"/>
                <a:cs typeface="Courier"/>
              </a:rPr>
              <a:t>energy_in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=“XYs” index=</a:t>
            </a:r>
            <a:r>
              <a:rPr lang="en-US" sz="1600" dirty="0" smtClean="0">
                <a:latin typeface="Courier"/>
                <a:cs typeface="Courier"/>
              </a:rPr>
              <a:t>“2” </a:t>
            </a:r>
            <a:r>
              <a:rPr lang="en-US" sz="1600" dirty="0">
                <a:latin typeface="Courier"/>
                <a:cs typeface="Courier"/>
              </a:rPr>
              <a:t>value=</a:t>
            </a:r>
            <a:r>
              <a:rPr lang="en-US" sz="1600" dirty="0" smtClean="0">
                <a:latin typeface="Courier"/>
                <a:cs typeface="Courier"/>
              </a:rPr>
              <a:t>“2e7</a:t>
            </a:r>
            <a:r>
              <a:rPr lang="en-US" sz="1600" dirty="0">
                <a:latin typeface="Courier"/>
                <a:cs typeface="Courier"/>
              </a:rPr>
              <a:t>” </a:t>
            </a:r>
            <a:endParaRPr lang="en-US" sz="1600" dirty="0" smtClean="0">
              <a:latin typeface="Courier"/>
              <a:cs typeface="Courier"/>
            </a:endParaRP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	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>
                <a:latin typeface="Courier"/>
                <a:cs typeface="Courier"/>
              </a:rPr>
              <a:t>lin,log</a:t>
            </a:r>
            <a:r>
              <a:rPr lang="en-US" sz="1600" dirty="0">
                <a:latin typeface="Courier"/>
                <a:cs typeface="Courier"/>
              </a:rPr>
              <a:t>” </a:t>
            </a:r>
            <a:r>
              <a:rPr lang="en-US" sz="1600" dirty="0" smtClean="0">
                <a:latin typeface="Courier"/>
                <a:cs typeface="Courier"/>
              </a:rPr>
              <a:t>storage</a:t>
            </a:r>
            <a:r>
              <a:rPr lang="en-US" sz="1600" dirty="0">
                <a:latin typeface="Courier"/>
                <a:cs typeface="Courier"/>
              </a:rPr>
              <a:t>=“mixed”&gt;</a:t>
            </a:r>
          </a:p>
          <a:p>
            <a:r>
              <a:rPr lang="en-US" sz="1600" dirty="0">
                <a:latin typeface="Courier"/>
                <a:cs typeface="Courier"/>
              </a:rPr>
              <a:t>		&lt;</a:t>
            </a:r>
            <a:r>
              <a:rPr lang="en-US" sz="1600" dirty="0" err="1">
                <a:latin typeface="Courier"/>
                <a:cs typeface="Courier"/>
              </a:rPr>
              <a:t>EMinus</a:t>
            </a:r>
            <a:r>
              <a:rPr lang="en-US" sz="1600" dirty="0">
                <a:latin typeface="Courier"/>
                <a:cs typeface="Courier"/>
              </a:rPr>
              <a:t> value=</a:t>
            </a:r>
            <a:r>
              <a:rPr lang="en-US" sz="1600" dirty="0" smtClean="0">
                <a:latin typeface="Courier"/>
                <a:cs typeface="Courier"/>
              </a:rPr>
              <a:t>“2e5</a:t>
            </a:r>
            <a:r>
              <a:rPr lang="en-US" sz="1600" dirty="0">
                <a:latin typeface="Courier"/>
                <a:cs typeface="Courier"/>
              </a:rPr>
              <a:t>”/</a:t>
            </a:r>
            <a:r>
              <a:rPr lang="en-US" sz="1600" dirty="0" smtClean="0">
                <a:latin typeface="Courier"/>
                <a:cs typeface="Courier"/>
              </a:rPr>
              <a:t>&gt;			&lt;</a:t>
            </a:r>
            <a:r>
              <a:rPr lang="en-US" sz="1600" dirty="0" err="1">
                <a:latin typeface="Courier"/>
                <a:cs typeface="Courier"/>
              </a:rPr>
              <a:t>EPlus</a:t>
            </a:r>
            <a:r>
              <a:rPr lang="en-US" sz="1600" dirty="0">
                <a:latin typeface="Courier"/>
                <a:cs typeface="Courier"/>
              </a:rPr>
              <a:t> value=</a:t>
            </a:r>
            <a:r>
              <a:rPr lang="en-US" sz="1600" dirty="0" smtClean="0">
                <a:latin typeface="Courier"/>
                <a:cs typeface="Courier"/>
              </a:rPr>
              <a:t>“1e6</a:t>
            </a:r>
            <a:r>
              <a:rPr lang="en-US" sz="1600" dirty="0">
                <a:latin typeface="Courier"/>
                <a:cs typeface="Courier"/>
              </a:rPr>
              <a:t>”/</a:t>
            </a:r>
            <a:r>
              <a:rPr lang="en-US" sz="1600" dirty="0" smtClean="0">
                <a:latin typeface="Courier"/>
                <a:cs typeface="Courier"/>
              </a:rPr>
              <a:t>&gt;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&lt;data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=“list”&gt; -</a:t>
            </a:r>
            <a:r>
              <a:rPr lang="en-US" sz="1600" dirty="0">
                <a:latin typeface="Courier"/>
                <a:cs typeface="Courier"/>
              </a:rPr>
              <a:t>1.0 1.099</a:t>
            </a:r>
            <a:r>
              <a:rPr lang="en-US" sz="1600" dirty="0" smtClean="0">
                <a:latin typeface="Courier"/>
                <a:cs typeface="Courier"/>
              </a:rPr>
              <a:t> .</a:t>
            </a:r>
            <a:r>
              <a:rPr lang="en-US" sz="1600" dirty="0">
                <a:latin typeface="Courier"/>
                <a:cs typeface="Courier"/>
              </a:rPr>
              <a:t>.. </a:t>
            </a:r>
            <a:r>
              <a:rPr lang="en-US" sz="1600" dirty="0" smtClean="0">
                <a:latin typeface="Courier"/>
                <a:cs typeface="Courier"/>
              </a:rPr>
              <a:t>1.0 1.248&lt;/data&gt;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1600" dirty="0" err="1">
                <a:solidFill>
                  <a:srgbClr val="000000"/>
                </a:solidFill>
                <a:latin typeface="Courier"/>
                <a:cs typeface="Courier"/>
              </a:rPr>
              <a:t>energy_in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&lt;/tag&gt;</a:t>
            </a:r>
            <a:endParaRPr lang="en-US" sz="16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1360365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9453" y="2644170"/>
            <a:ext cx="5665133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3200" dirty="0" smtClean="0"/>
              <a:t>“regions”: container for handling</a:t>
            </a:r>
          </a:p>
          <a:p>
            <a:pPr algn="ctr"/>
            <a:r>
              <a:rPr lang="en-US" sz="3200" dirty="0" smtClean="0"/>
              <a:t>data with discontinuities or </a:t>
            </a:r>
          </a:p>
          <a:p>
            <a:pPr algn="ctr"/>
            <a:r>
              <a:rPr lang="en-US" sz="3200" dirty="0" smtClean="0"/>
              <a:t>changes in interpolation</a:t>
            </a:r>
          </a:p>
        </p:txBody>
      </p:sp>
    </p:spTree>
    <p:extLst>
      <p:ext uri="{BB962C8B-B14F-4D97-AF65-F5344CB8AC3E}">
        <p14:creationId xmlns:p14="http://schemas.microsoft.com/office/powerpoint/2010/main" val="13832258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</a:t>
            </a:r>
            <a:r>
              <a:rPr lang="en-US" dirty="0" smtClean="0">
                <a:effectLst/>
              </a:rPr>
              <a:t>regions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 ‘</a:t>
            </a:r>
            <a:r>
              <a:rPr lang="en-US" dirty="0" err="1" smtClean="0"/>
              <a:t>multiD_XYs</a:t>
            </a:r>
            <a:r>
              <a:rPr lang="en-US" dirty="0" smtClean="0"/>
              <a:t>’</a:t>
            </a:r>
            <a:endParaRPr lang="en-US" dirty="0"/>
          </a:p>
          <a:p>
            <a:r>
              <a:rPr lang="en-US" dirty="0" smtClean="0"/>
              <a:t>Child elements: ‘axes’ and</a:t>
            </a:r>
            <a:endParaRPr lang="en-US" sz="2400" dirty="0" smtClean="0"/>
          </a:p>
          <a:p>
            <a:pPr lvl="1"/>
            <a:r>
              <a:rPr lang="en-US" dirty="0" smtClean="0"/>
              <a:t>list of elements each with tag of “region”.</a:t>
            </a:r>
          </a:p>
          <a:p>
            <a:pPr lvl="2"/>
            <a:r>
              <a:rPr lang="en-US" dirty="0" smtClean="0"/>
              <a:t>Each is an “XYs”-like or “</a:t>
            </a:r>
            <a:r>
              <a:rPr lang="en-US" dirty="0" err="1" smtClean="0">
                <a:effectLst/>
              </a:rPr>
              <a:t>multiD_XYs</a:t>
            </a:r>
            <a:r>
              <a:rPr lang="en-US" dirty="0" smtClean="0"/>
              <a:t>” container with the same dimension as the “regions” container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interpolation, </a:t>
            </a:r>
            <a:r>
              <a:rPr lang="en-US" dirty="0"/>
              <a:t>index, value, </a:t>
            </a:r>
            <a:r>
              <a:rPr lang="en-US" dirty="0" err="1"/>
              <a:t>valueType</a:t>
            </a:r>
            <a:r>
              <a:rPr lang="en-US" dirty="0"/>
              <a:t> and dimension: same as for “mixed</a:t>
            </a:r>
            <a:r>
              <a:rPr lang="en-US" dirty="0" smtClean="0"/>
              <a:t>”</a:t>
            </a:r>
          </a:p>
          <a:p>
            <a:r>
              <a:rPr lang="en-US" dirty="0"/>
              <a:t>Body: list of </a:t>
            </a:r>
            <a:r>
              <a:rPr lang="en-US" dirty="0" smtClean="0"/>
              <a:t>child elements </a:t>
            </a:r>
            <a:r>
              <a:rPr lang="en-US" dirty="0"/>
              <a:t>and white spaces</a:t>
            </a:r>
            <a:r>
              <a:rPr lang="en-US" dirty="0" smtClean="0"/>
              <a:t>.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3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“regions”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EXAMPLE:1DR.1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</a:t>
            </a:r>
            <a:r>
              <a:rPr lang="en-US" sz="2400" dirty="0" smtClean="0">
                <a:solidFill>
                  <a:srgbClr val="0000FF"/>
                </a:solidFill>
              </a:rPr>
              <a:t>EXAMPLE:1D.1</a:t>
            </a:r>
            <a:r>
              <a:rPr lang="en-US" sz="2400" dirty="0" smtClean="0"/>
              <a:t>. Unlike </a:t>
            </a:r>
            <a:r>
              <a:rPr lang="en-US" sz="2400" dirty="0">
                <a:solidFill>
                  <a:srgbClr val="0000FF"/>
                </a:solidFill>
              </a:rPr>
              <a:t>EXAMPLE:1D</a:t>
            </a:r>
            <a:r>
              <a:rPr lang="en-US" sz="2400" dirty="0" smtClean="0">
                <a:solidFill>
                  <a:srgbClr val="0000FF"/>
                </a:solidFill>
              </a:rPr>
              <a:t>.2</a:t>
            </a:r>
            <a:r>
              <a:rPr lang="en-US" sz="2400" dirty="0" smtClean="0"/>
              <a:t> actual ENDF interpolation is followed 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099" y="1978000"/>
            <a:ext cx="8141802" cy="3293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&lt;tag </a:t>
            </a:r>
            <a:r>
              <a:rPr lang="en-US" sz="1600" dirty="0" err="1" smtClean="0"/>
              <a:t>xData</a:t>
            </a:r>
            <a:r>
              <a:rPr lang="en-US" sz="1600" dirty="0" smtClean="0"/>
              <a:t>=“regions” dimension=“1”&gt;</a:t>
            </a:r>
          </a:p>
          <a:p>
            <a:r>
              <a:rPr lang="en-US" sz="1600" dirty="0" smtClean="0"/>
              <a:t>	&lt;axes&gt;</a:t>
            </a:r>
          </a:p>
          <a:p>
            <a:r>
              <a:rPr lang="en-US" sz="1600" dirty="0"/>
              <a:t>	</a:t>
            </a:r>
            <a:r>
              <a:rPr lang="en-US" sz="1600" dirty="0" smtClean="0"/>
              <a:t>	&lt;axis index=“0” label=“cross section” unit=“b”/&gt;</a:t>
            </a:r>
            <a:endParaRPr lang="en-US" sz="1600" dirty="0"/>
          </a:p>
          <a:p>
            <a:r>
              <a:rPr lang="en-US" sz="1600" dirty="0"/>
              <a:t>		&lt;axis index=</a:t>
            </a:r>
            <a:r>
              <a:rPr lang="en-US" sz="1600" dirty="0" smtClean="0"/>
              <a:t>“1” </a:t>
            </a:r>
            <a:r>
              <a:rPr lang="en-US" sz="1600" dirty="0"/>
              <a:t>label=</a:t>
            </a:r>
            <a:r>
              <a:rPr lang="en-US" sz="1600" dirty="0" smtClean="0"/>
              <a:t>“</a:t>
            </a:r>
            <a:r>
              <a:rPr lang="en-US" sz="1600" dirty="0" err="1" smtClean="0"/>
              <a:t>energy_in</a:t>
            </a:r>
            <a:r>
              <a:rPr lang="en-US" sz="1600" dirty="0" smtClean="0"/>
              <a:t>” unit=“</a:t>
            </a:r>
            <a:r>
              <a:rPr lang="en-US" sz="1600" dirty="0" err="1" smtClean="0"/>
              <a:t>eV</a:t>
            </a:r>
            <a:r>
              <a:rPr lang="en-US" sz="1600" dirty="0" smtClean="0"/>
              <a:t>”/&gt;&lt;/axes&gt;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&lt;region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=“XYs” index=“0” interpolation=“</a:t>
            </a:r>
            <a:r>
              <a:rPr lang="en-US" sz="1600" dirty="0" err="1" smtClean="0">
                <a:latin typeface="Courier"/>
                <a:cs typeface="Courier"/>
              </a:rPr>
              <a:t>lin,lin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1.000000-5 0.000000+0 2.530000-2 0.000000+0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5.200000+5 0.000000+0</a:t>
            </a:r>
            <a:r>
              <a:rPr lang="en-US" sz="1600" dirty="0">
                <a:latin typeface="Courier"/>
                <a:cs typeface="Courier"/>
              </a:rPr>
              <a:t> </a:t>
            </a:r>
            <a:r>
              <a:rPr lang="en-US" sz="1600" dirty="0">
                <a:solidFill>
                  <a:srgbClr val="008000"/>
                </a:solidFill>
                <a:latin typeface="Courier"/>
                <a:cs typeface="Courier"/>
              </a:rPr>
              <a:t>5.200000+5 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cs typeface="Courier"/>
              </a:rPr>
              <a:t>3.863230</a:t>
            </a:r>
            <a:r>
              <a:rPr lang="en-US" sz="1600" dirty="0">
                <a:solidFill>
                  <a:srgbClr val="008000"/>
                </a:solidFill>
                <a:latin typeface="Courier"/>
                <a:cs typeface="Courier"/>
              </a:rPr>
              <a:t>-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cs typeface="Courier"/>
              </a:rPr>
              <a:t>4</a:t>
            </a:r>
          </a:p>
          <a:p>
            <a:r>
              <a:rPr lang="en-US" sz="1600" dirty="0" smtClean="0">
                <a:latin typeface="Courier"/>
                <a:cs typeface="Courier"/>
              </a:rPr>
              <a:t>	&lt;</a:t>
            </a:r>
            <a:r>
              <a:rPr lang="en-US" sz="1600" dirty="0">
                <a:latin typeface="Courier"/>
                <a:cs typeface="Courier"/>
              </a:rPr>
              <a:t>region </a:t>
            </a:r>
            <a:r>
              <a:rPr lang="en-US" sz="1600" dirty="0" err="1">
                <a:solidFill>
                  <a:srgbClr val="000000"/>
                </a:solidFill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=“XYs” index=“0</a:t>
            </a:r>
            <a:r>
              <a:rPr lang="en-US" sz="1600" dirty="0" smtClean="0">
                <a:latin typeface="Courier"/>
                <a:cs typeface="Courier"/>
              </a:rPr>
              <a:t>” interpolation</a:t>
            </a:r>
            <a:r>
              <a:rPr lang="en-US" sz="1600" dirty="0">
                <a:latin typeface="Courier"/>
                <a:cs typeface="Courier"/>
              </a:rPr>
              <a:t>=“</a:t>
            </a:r>
            <a:r>
              <a:rPr lang="en-US" sz="1600" dirty="0" err="1" smtClean="0">
                <a:latin typeface="Courier"/>
                <a:cs typeface="Courier"/>
              </a:rPr>
              <a:t>log,log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  <a:endParaRPr lang="en-US" sz="1600" dirty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</a:t>
            </a:r>
            <a:r>
              <a:rPr lang="en-US" sz="1600" dirty="0">
                <a:solidFill>
                  <a:srgbClr val="008000"/>
                </a:solidFill>
                <a:latin typeface="Courier"/>
                <a:cs typeface="Courier"/>
              </a:rPr>
              <a:t>5.200000+5 3.863230-</a:t>
            </a:r>
            <a:r>
              <a:rPr lang="en-US" sz="1600" dirty="0" smtClean="0">
                <a:solidFill>
                  <a:srgbClr val="008000"/>
                </a:solidFill>
                <a:latin typeface="Courier"/>
                <a:cs typeface="Courier"/>
              </a:rPr>
              <a:t>4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 6.000000</a:t>
            </a:r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+5 3.641810-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4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				. . .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1.700000+7 8.786430-6 1.800000+7 5.139510-6</a:t>
            </a:r>
            <a:endParaRPr lang="en-US" sz="1600" dirty="0"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	1.900000+7 3.658730-6 2.000000+7 2.899070-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6</a:t>
            </a:r>
            <a:r>
              <a:rPr lang="en-US" sz="1600" dirty="0" smtClean="0">
                <a:solidFill>
                  <a:srgbClr val="000000"/>
                </a:solidFill>
                <a:latin typeface="Courier"/>
                <a:cs typeface="Courier"/>
              </a:rPr>
              <a:t>&lt;/region&gt;&lt;tag&gt;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</a:p>
        </p:txBody>
      </p:sp>
      <p:sp>
        <p:nvSpPr>
          <p:cNvPr id="8" name="Rectangle 7"/>
          <p:cNvSpPr/>
          <p:nvPr/>
        </p:nvSpPr>
        <p:spPr>
          <a:xfrm>
            <a:off x="626975" y="5687395"/>
            <a:ext cx="789005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Last x-value of first region is the first x-value of second region.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69432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Interpolation change and discontinuous data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8596" y="718665"/>
            <a:ext cx="8242976" cy="6124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/>
                <a:cs typeface="Courier New"/>
              </a:rPr>
              <a:t> 8.220400+4 2.022208+2          0          0          0          08225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6.731510+6 6.731510+6          0          0          2         718225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        69          5         71          2          0          08225 3102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1.000000-5 2.450000+1 2.530000-2 4.870000-1 5.000000+4 3.464000-48225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5.000000+4 3.663430-2 5.000000+4 3.861740-2 1.000000+5 3.004510-28225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2.000000+5 2.331420-2 3.000000+5 2.147710-2 4.000000+5 2.109150-28225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5.000000+5 2.132530-2 6.000000+5 2.195600-2 7.000000+5 2.290250-28225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8.000000+5 2.412100-2 9.000000+5 2.560500-2 1.000000+6 1.818980-28225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1.200000+6 1.582170-2 1.400000+6 1.131810-2 1.600000+6 9.244080-38225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1.800000+6 6.638760-3 2.000000+6 5.319980-3 2.200000+6 4.699260-38225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2.400000+6 4.183150-3 2.600000+6 3.802990-3 2.800000+6 3.493150-38225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3.000000+6 3.228250-3 3.200000+6 2.998250-3 3.400000+6 2.800940-38225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3.600000+6 2.638260-3 3.800000+6 2.497050-3 4.000000+6 2.380830-38225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4.200000+6 2.272600-3 4.400000+6 2.188540-3 4.600000+6 2.125330-38225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4.800000+6 2.061630-3 5.000000+6 2.015160-3 5.200000+6 1.954550-38225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5.400000+6 1.915070-3 5.600000+6 1.908950-3 5.800000+6 1.888710-38225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6.000000+6 1.902780-3 6.200000+6 1.888450-3 6.400000+6 1.916290-38225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6.600000+6 2.005270-3 6.800000+6 2.029300-3 7.000000+6 2.111100-38225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7.200000+6 2.166140-3 7.400000+6 2.223510-3 7.600000+6 2.355930-38225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7.800000+6 2.357580-3 8.000000+6 2.428440-3 8.500000+6 2.540920-38225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9.000000+6 2.615300-3 9.500000+6 2.661090-3 1.000000+7 2.685250-38225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1.050000+7 2.694960-3 1.100000+7 2.692610-3 1.150000+7 2.678240-38225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1.200000+7 2.649490-3 1.250000+7 2.600920-3 1.300000+7 2.523910-38225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1.350000+7 2.411950-3 1.400000+7 2.267100-3 1.450000+7 2.074350-38225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1.500000+7 1.884460-3 1.600000+7 1.489580-3 1.700000+7 1.202020-38225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1.800000+7 9.991380-4 1.900000+7 8.684560-4 2.000000+7 7.728140-48225 3102</a:t>
            </a:r>
          </a:p>
          <a:p>
            <a:r>
              <a:rPr lang="en-US" sz="1400" dirty="0">
                <a:latin typeface="Courier New"/>
                <a:cs typeface="Courier New"/>
              </a:rPr>
              <a:t> 2.000001+7 0.000000+0 2.000000+8 0.000000+0                      8225 </a:t>
            </a:r>
            <a:r>
              <a:rPr lang="en-US" sz="1400" dirty="0" smtClean="0">
                <a:latin typeface="Courier New"/>
                <a:cs typeface="Courier New"/>
              </a:rPr>
              <a:t>3102</a:t>
            </a:r>
          </a:p>
        </p:txBody>
      </p:sp>
      <p:sp>
        <p:nvSpPr>
          <p:cNvPr id="11" name="Oval 10"/>
          <p:cNvSpPr/>
          <p:nvPr/>
        </p:nvSpPr>
        <p:spPr>
          <a:xfrm>
            <a:off x="742086" y="1138463"/>
            <a:ext cx="5063807" cy="399781"/>
          </a:xfrm>
          <a:prstGeom prst="ellipse">
            <a:avLst/>
          </a:prstGeom>
          <a:solidFill>
            <a:srgbClr val="FF0000">
              <a:alpha val="50000"/>
            </a:srgbClr>
          </a:soli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5527078" y="527904"/>
            <a:ext cx="2077142" cy="381522"/>
          </a:xfrm>
          <a:prstGeom prst="wedgeRoundRectCallout">
            <a:avLst>
              <a:gd name="adj1" fmla="val -59428"/>
              <a:gd name="adj2" fmla="val 127753"/>
              <a:gd name="adj3" fmla="val 16667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Interpolation rule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242257" y="1338353"/>
            <a:ext cx="1323392" cy="399781"/>
          </a:xfrm>
          <a:prstGeom prst="ellipse">
            <a:avLst/>
          </a:prstGeom>
          <a:solidFill>
            <a:srgbClr val="008000">
              <a:alpha val="50000"/>
            </a:srgbClr>
          </a:solidFill>
          <a:ln w="190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507322" y="2463932"/>
            <a:ext cx="2492801" cy="979903"/>
          </a:xfrm>
          <a:prstGeom prst="wedgeRoundRectCallout">
            <a:avLst>
              <a:gd name="adj1" fmla="val -43376"/>
              <a:gd name="adj2" fmla="val -110114"/>
              <a:gd name="adj3" fmla="val 16667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Duplicate x-value with discontinuous y-value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503956" y="1538244"/>
            <a:ext cx="1323392" cy="399781"/>
          </a:xfrm>
          <a:prstGeom prst="ellipse">
            <a:avLst/>
          </a:prstGeom>
          <a:solidFill>
            <a:srgbClr val="008000">
              <a:alpha val="50000"/>
            </a:srgbClr>
          </a:solidFill>
          <a:ln w="1905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1507322" y="2483353"/>
            <a:ext cx="2492801" cy="979903"/>
          </a:xfrm>
          <a:prstGeom prst="wedgeRoundRectCallout">
            <a:avLst>
              <a:gd name="adj1" fmla="val 107194"/>
              <a:gd name="adj2" fmla="val -129788"/>
              <a:gd name="adj3" fmla="val 16667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Duplicate x-values with discontinuous y-values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EXAMPLE:1DR.2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56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thoughts about containers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Meta-data should be an attribute value</a:t>
            </a:r>
          </a:p>
          <a:p>
            <a:r>
              <a:rPr lang="en-US" dirty="0" smtClean="0"/>
              <a:t>Data should be in the body </a:t>
            </a:r>
          </a:p>
          <a:p>
            <a:r>
              <a:rPr lang="en-US" dirty="0" smtClean="0"/>
              <a:t>Names (tags, attributes, etc.) should be descriptive of the data/meta-data that for which it describes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All attributes should be used consistently (</a:t>
            </a:r>
            <a:r>
              <a:rPr lang="en-US" dirty="0" err="1" smtClean="0"/>
              <a:t>xData</a:t>
            </a:r>
            <a:r>
              <a:rPr lang="en-US" dirty="0" smtClean="0"/>
              <a:t> in particular)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1658376"/>
              </p:ext>
            </p:extLst>
          </p:nvPr>
        </p:nvGraphicFramePr>
        <p:xfrm>
          <a:off x="197082" y="2893492"/>
          <a:ext cx="8747124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584"/>
                <a:gridCol w="2642135"/>
                <a:gridCol w="38654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Numeric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(not list)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Stores a list of numbers (can be integers</a:t>
                      </a:r>
                      <a:r>
                        <a:rPr lang="en-US" baseline="0" dirty="0" smtClean="0"/>
                        <a:t> or floats).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0990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“regions”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EXAMPLE:1DR.3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708241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</a:t>
            </a:r>
            <a:r>
              <a:rPr lang="en-US" sz="2400" dirty="0" smtClean="0">
                <a:solidFill>
                  <a:srgbClr val="0000FF"/>
                </a:solidFill>
              </a:rPr>
              <a:t>EXAMPLE:1DR.</a:t>
            </a:r>
            <a:r>
              <a:rPr lang="en-US" sz="2400" dirty="0">
                <a:solidFill>
                  <a:srgbClr val="0000FF"/>
                </a:solidFill>
              </a:rPr>
              <a:t>2</a:t>
            </a:r>
            <a:r>
              <a:rPr lang="en-US" sz="2400" dirty="0" smtClean="0"/>
              <a:t>. In this example </a:t>
            </a:r>
            <a:r>
              <a:rPr lang="en-US" sz="2400" dirty="0" err="1" smtClean="0"/>
              <a:t>xData</a:t>
            </a:r>
            <a:r>
              <a:rPr lang="en-US" sz="2400" dirty="0" smtClean="0"/>
              <a:t> =“list” for each “XYs” has been omitted.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550" y="1624180"/>
            <a:ext cx="8642901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ourier"/>
                <a:cs typeface="Courier"/>
              </a:rPr>
              <a:t>&lt;tag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=“regions” dimension=“1”&gt;</a:t>
            </a:r>
          </a:p>
          <a:p>
            <a:r>
              <a:rPr lang="en-US" sz="1600" dirty="0" smtClean="0">
                <a:latin typeface="Courier"/>
                <a:cs typeface="Courier"/>
              </a:rPr>
              <a:t>	&lt;axes&gt;</a:t>
            </a:r>
          </a:p>
          <a:p>
            <a:r>
              <a:rPr lang="en-US" sz="1600" dirty="0"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	&lt;axis index=“0” label=“cross section” unit=“b”/&gt;</a:t>
            </a:r>
            <a:endParaRPr lang="en-US" sz="1600" dirty="0">
              <a:latin typeface="Courier"/>
              <a:cs typeface="Courier"/>
            </a:endParaRPr>
          </a:p>
          <a:p>
            <a:r>
              <a:rPr lang="en-US" sz="1600" dirty="0">
                <a:latin typeface="Courier"/>
                <a:cs typeface="Courier"/>
              </a:rPr>
              <a:t>		&lt;axis index=</a:t>
            </a:r>
            <a:r>
              <a:rPr lang="en-US" sz="1600" dirty="0" smtClean="0">
                <a:latin typeface="Courier"/>
                <a:cs typeface="Courier"/>
              </a:rPr>
              <a:t>“1” </a:t>
            </a:r>
            <a:r>
              <a:rPr lang="en-US" sz="1600" dirty="0">
                <a:latin typeface="Courier"/>
                <a:cs typeface="Courier"/>
              </a:rPr>
              <a:t>label=</a:t>
            </a:r>
            <a:r>
              <a:rPr lang="en-US" sz="1600" dirty="0" smtClean="0">
                <a:latin typeface="Courier"/>
                <a:cs typeface="Courier"/>
              </a:rPr>
              <a:t>“</a:t>
            </a:r>
            <a:r>
              <a:rPr lang="en-US" sz="1600" dirty="0" err="1" smtClean="0">
                <a:latin typeface="Courier"/>
                <a:cs typeface="Courier"/>
              </a:rPr>
              <a:t>energy_in</a:t>
            </a:r>
            <a:r>
              <a:rPr lang="en-US" sz="1600" dirty="0" smtClean="0">
                <a:latin typeface="Courier"/>
                <a:cs typeface="Courier"/>
              </a:rPr>
              <a:t>” unit=“</a:t>
            </a:r>
            <a:r>
              <a:rPr lang="en-US" sz="1600" dirty="0" err="1" smtClean="0">
                <a:latin typeface="Courier"/>
                <a:cs typeface="Courier"/>
              </a:rPr>
              <a:t>eV</a:t>
            </a:r>
            <a:r>
              <a:rPr lang="en-US" sz="1600" dirty="0" smtClean="0">
                <a:latin typeface="Courier"/>
                <a:cs typeface="Courier"/>
              </a:rPr>
              <a:t>”/&gt;&lt;/axes&gt;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latin typeface="Courier"/>
                <a:cs typeface="Courier"/>
              </a:rPr>
              <a:t>&lt;region </a:t>
            </a:r>
            <a:r>
              <a:rPr lang="en-US" sz="1600" dirty="0" err="1" smtClean="0">
                <a:latin typeface="Courier"/>
                <a:cs typeface="Courier"/>
              </a:rPr>
              <a:t>xData</a:t>
            </a:r>
            <a:r>
              <a:rPr lang="en-US" sz="1600" dirty="0" smtClean="0">
                <a:latin typeface="Courier"/>
                <a:cs typeface="Courier"/>
              </a:rPr>
              <a:t>=“XYs” index=“0” interpolation=“</a:t>
            </a:r>
            <a:r>
              <a:rPr lang="en-US" sz="1600" dirty="0" err="1" smtClean="0">
                <a:latin typeface="Courier"/>
                <a:cs typeface="Courier"/>
              </a:rPr>
              <a:t>log,log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1.00e</a:t>
            </a:r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-5 2.45e+1 2.53e-2 4.87e-1 </a:t>
            </a:r>
            <a:r>
              <a:rPr lang="de-DE" sz="1600" dirty="0">
                <a:solidFill>
                  <a:srgbClr val="008000"/>
                </a:solidFill>
                <a:latin typeface="Courier"/>
                <a:cs typeface="Courier"/>
              </a:rPr>
              <a:t>5.00e+4 3.46e-</a:t>
            </a:r>
            <a:r>
              <a:rPr lang="de-DE" sz="1600" dirty="0" smtClean="0">
                <a:solidFill>
                  <a:srgbClr val="008000"/>
                </a:solidFill>
                <a:latin typeface="Courier"/>
                <a:cs typeface="Courier"/>
              </a:rPr>
              <a:t>4</a:t>
            </a:r>
            <a:r>
              <a:rPr lang="de-DE" sz="1600" dirty="0" smtClean="0">
                <a:latin typeface="Courier"/>
                <a:cs typeface="Courier"/>
              </a:rPr>
              <a:t>&lt;/</a:t>
            </a:r>
            <a:r>
              <a:rPr lang="de-DE" sz="1600" dirty="0" err="1" smtClean="0">
                <a:latin typeface="Courier"/>
                <a:cs typeface="Courier"/>
              </a:rPr>
              <a:t>region</a:t>
            </a:r>
            <a:r>
              <a:rPr lang="de-DE" sz="1600" dirty="0" smtClean="0">
                <a:latin typeface="Courier"/>
                <a:cs typeface="Courier"/>
              </a:rPr>
              <a:t>&gt;</a:t>
            </a:r>
            <a:endParaRPr lang="de-DE" sz="1600" dirty="0"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&lt;region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=“XYs” index=</a:t>
            </a:r>
            <a:r>
              <a:rPr lang="en-US" sz="1600" dirty="0" smtClean="0">
                <a:latin typeface="Courier"/>
                <a:cs typeface="Courier"/>
              </a:rPr>
              <a:t>“1” 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 smtClean="0">
                <a:latin typeface="Courier"/>
                <a:cs typeface="Courier"/>
              </a:rPr>
              <a:t>log,log</a:t>
            </a:r>
            <a:r>
              <a:rPr lang="en-US" sz="1600" dirty="0" smtClean="0">
                <a:latin typeface="Courier"/>
                <a:cs typeface="Courier"/>
              </a:rPr>
              <a:t>”</a:t>
            </a:r>
            <a:r>
              <a:rPr lang="en-US" sz="1600" dirty="0">
                <a:latin typeface="Courier"/>
                <a:cs typeface="Courier"/>
              </a:rPr>
              <a:t>&gt;</a:t>
            </a:r>
          </a:p>
          <a:p>
            <a:r>
              <a:rPr lang="de-DE" sz="1600" dirty="0" smtClean="0">
                <a:latin typeface="Courier"/>
                <a:cs typeface="Courier"/>
              </a:rPr>
              <a:t>		</a:t>
            </a:r>
            <a:r>
              <a:rPr lang="de-DE" sz="1600" dirty="0" smtClean="0">
                <a:solidFill>
                  <a:srgbClr val="008000"/>
                </a:solidFill>
                <a:latin typeface="Courier"/>
                <a:cs typeface="Courier"/>
              </a:rPr>
              <a:t>5.00e</a:t>
            </a:r>
            <a:r>
              <a:rPr lang="de-DE" sz="1600" dirty="0">
                <a:solidFill>
                  <a:srgbClr val="008000"/>
                </a:solidFill>
                <a:latin typeface="Courier"/>
                <a:cs typeface="Courier"/>
              </a:rPr>
              <a:t>+4 3.86e-2</a:t>
            </a:r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 1.00e+5 3.00e-2 2.00e+5 2.33e-2</a:t>
            </a:r>
          </a:p>
          <a:p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		3.00e</a:t>
            </a:r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+5 2.14e-2 4.00e+5 2.10e-2 5.00e+5 2.13e-</a:t>
            </a:r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</a:p>
          <a:p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							. . .</a:t>
            </a:r>
            <a:endParaRPr lang="de-DE" sz="1600" dirty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		1.60e</a:t>
            </a:r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+7 1.48e-3 1.70e+7 1.20e-3 1.80e+7 9.99e-4</a:t>
            </a:r>
          </a:p>
          <a:p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		1.90e</a:t>
            </a:r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+7 8.68e-4 </a:t>
            </a:r>
            <a:r>
              <a:rPr lang="de-DE" sz="1600" dirty="0">
                <a:solidFill>
                  <a:srgbClr val="008000"/>
                </a:solidFill>
                <a:latin typeface="Courier"/>
                <a:cs typeface="Courier"/>
              </a:rPr>
              <a:t>2.00e+7 7.72e-</a:t>
            </a:r>
            <a:r>
              <a:rPr lang="de-DE" sz="1600" dirty="0" smtClean="0">
                <a:solidFill>
                  <a:srgbClr val="008000"/>
                </a:solidFill>
                <a:latin typeface="Courier"/>
                <a:cs typeface="Courier"/>
              </a:rPr>
              <a:t>4</a:t>
            </a:r>
            <a:r>
              <a:rPr lang="de-DE" sz="1600" dirty="0">
                <a:latin typeface="Courier"/>
                <a:cs typeface="Courier"/>
              </a:rPr>
              <a:t>&lt;/</a:t>
            </a:r>
            <a:r>
              <a:rPr lang="de-DE" sz="1600" dirty="0" err="1">
                <a:latin typeface="Courier"/>
                <a:cs typeface="Courier"/>
              </a:rPr>
              <a:t>region</a:t>
            </a:r>
            <a:r>
              <a:rPr lang="de-DE" sz="1600" dirty="0">
                <a:latin typeface="Courier"/>
                <a:cs typeface="Courier"/>
              </a:rPr>
              <a:t>&gt;</a:t>
            </a:r>
            <a:endParaRPr lang="de-DE" sz="1600" dirty="0" smtClean="0">
              <a:latin typeface="Courier"/>
              <a:cs typeface="Courier"/>
            </a:endParaRPr>
          </a:p>
          <a:p>
            <a:r>
              <a:rPr lang="en-US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600" dirty="0">
                <a:latin typeface="Courier"/>
                <a:cs typeface="Courier"/>
              </a:rPr>
              <a:t>&lt;region </a:t>
            </a:r>
            <a:r>
              <a:rPr lang="en-US" sz="1600" dirty="0" err="1">
                <a:latin typeface="Courier"/>
                <a:cs typeface="Courier"/>
              </a:rPr>
              <a:t>xData</a:t>
            </a:r>
            <a:r>
              <a:rPr lang="en-US" sz="1600" dirty="0">
                <a:latin typeface="Courier"/>
                <a:cs typeface="Courier"/>
              </a:rPr>
              <a:t>=“XYs” index=</a:t>
            </a:r>
            <a:r>
              <a:rPr lang="en-US" sz="1600" dirty="0" smtClean="0">
                <a:latin typeface="Courier"/>
                <a:cs typeface="Courier"/>
              </a:rPr>
              <a:t>“2” </a:t>
            </a:r>
            <a:r>
              <a:rPr lang="en-US" sz="1600" dirty="0">
                <a:latin typeface="Courier"/>
                <a:cs typeface="Courier"/>
              </a:rPr>
              <a:t>interpolation=“</a:t>
            </a:r>
            <a:r>
              <a:rPr lang="en-US" sz="1600" dirty="0" err="1" smtClean="0">
                <a:latin typeface="Courier"/>
                <a:cs typeface="Courier"/>
              </a:rPr>
              <a:t>lin,lin</a:t>
            </a:r>
            <a:r>
              <a:rPr lang="en-US" sz="1600" dirty="0" smtClean="0">
                <a:latin typeface="Courier"/>
                <a:cs typeface="Courier"/>
              </a:rPr>
              <a:t>”&gt;</a:t>
            </a:r>
            <a:endParaRPr lang="en-US" sz="1600" dirty="0">
              <a:latin typeface="Courier"/>
              <a:cs typeface="Courier"/>
            </a:endParaRPr>
          </a:p>
          <a:p>
            <a:r>
              <a:rPr lang="de-DE" sz="1600" dirty="0">
                <a:latin typeface="Courier"/>
                <a:cs typeface="Courier"/>
              </a:rPr>
              <a:t>		</a:t>
            </a:r>
            <a:r>
              <a:rPr lang="de-DE" sz="1600" dirty="0" smtClean="0">
                <a:solidFill>
                  <a:srgbClr val="008000"/>
                </a:solidFill>
                <a:latin typeface="Courier"/>
                <a:cs typeface="Courier"/>
              </a:rPr>
              <a:t>2.00e</a:t>
            </a:r>
            <a:r>
              <a:rPr lang="de-DE" sz="1600" dirty="0">
                <a:solidFill>
                  <a:srgbClr val="008000"/>
                </a:solidFill>
                <a:latin typeface="Courier"/>
                <a:cs typeface="Courier"/>
              </a:rPr>
              <a:t>+7 7.72e-4</a:t>
            </a:r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 2.000001e+7 0.00e+0 </a:t>
            </a:r>
            <a:endParaRPr lang="de-DE" sz="16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	2.00e</a:t>
            </a:r>
            <a:r>
              <a:rPr lang="de-DE" sz="1600" dirty="0">
                <a:solidFill>
                  <a:srgbClr val="FF0000"/>
                </a:solidFill>
                <a:latin typeface="Courier"/>
                <a:cs typeface="Courier"/>
              </a:rPr>
              <a:t>+8 0.00e+</a:t>
            </a:r>
            <a:r>
              <a:rPr lang="de-DE" sz="1600" dirty="0" smtClean="0">
                <a:solidFill>
                  <a:srgbClr val="FF0000"/>
                </a:solidFill>
                <a:latin typeface="Courier"/>
                <a:cs typeface="Courier"/>
              </a:rPr>
              <a:t>0</a:t>
            </a:r>
            <a:r>
              <a:rPr lang="de-DE" sz="1600" dirty="0">
                <a:latin typeface="Courier"/>
                <a:cs typeface="Courier"/>
              </a:rPr>
              <a:t>&lt;/</a:t>
            </a:r>
            <a:r>
              <a:rPr lang="de-DE" sz="1600" dirty="0" err="1">
                <a:latin typeface="Courier"/>
                <a:cs typeface="Courier"/>
              </a:rPr>
              <a:t>region</a:t>
            </a:r>
            <a:r>
              <a:rPr lang="de-DE" sz="1600" dirty="0" smtClean="0">
                <a:latin typeface="Courier"/>
                <a:cs typeface="Courier"/>
              </a:rPr>
              <a:t>&gt;&lt;/tag&gt;</a:t>
            </a:r>
            <a:r>
              <a:rPr lang="en-US" sz="16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</a:p>
        </p:txBody>
      </p:sp>
      <p:sp>
        <p:nvSpPr>
          <p:cNvPr id="7" name="Rectangle 6"/>
          <p:cNvSpPr/>
          <p:nvPr/>
        </p:nvSpPr>
        <p:spPr>
          <a:xfrm>
            <a:off x="371204" y="5526815"/>
            <a:ext cx="8401593" cy="1200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Last x-value of first region is the first x-value of second region with a discontinuous jump in the y-value. The last region has a different interpolation.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429902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“regions”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EXAMPLE:2DR.1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uses the data from ENDF/B-VII.1 U236 elastic.</a:t>
            </a:r>
          </a:p>
          <a:p>
            <a:r>
              <a:rPr lang="en-US" sz="2400" dirty="0"/>
              <a:t>Angular Distribution Over Two Energy </a:t>
            </a:r>
            <a:r>
              <a:rPr lang="en-US" sz="2400" dirty="0" smtClean="0"/>
              <a:t>Ranges: LTT = 3.  </a:t>
            </a:r>
            <a:endParaRPr lang="en-US" sz="2400" dirty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28275" y="2080060"/>
            <a:ext cx="8887450" cy="41857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&lt;tag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=“regions” dimension=“2”&gt;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&lt;axes&gt;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&lt;axis index=“0” label=“P(</a:t>
            </a:r>
            <a:r>
              <a:rPr lang="en-US" sz="1400" dirty="0" err="1" smtClean="0">
                <a:latin typeface="Courier"/>
                <a:cs typeface="Courier"/>
              </a:rPr>
              <a:t>mu|E</a:t>
            </a:r>
            <a:r>
              <a:rPr lang="en-US" sz="1400" dirty="0" smtClean="0">
                <a:latin typeface="Courier"/>
                <a:cs typeface="Courier"/>
              </a:rPr>
              <a:t>)”/&gt;</a:t>
            </a:r>
            <a:endParaRPr lang="en-US" sz="1400" dirty="0">
              <a:latin typeface="Courier"/>
              <a:cs typeface="Courier"/>
            </a:endParaRPr>
          </a:p>
          <a:p>
            <a:r>
              <a:rPr lang="en-US" sz="1400" dirty="0">
                <a:latin typeface="Courier"/>
                <a:cs typeface="Courier"/>
              </a:rPr>
              <a:t>		&lt;axis index=“1” label=</a:t>
            </a:r>
            <a:r>
              <a:rPr lang="en-US" sz="1400" dirty="0" smtClean="0">
                <a:latin typeface="Courier"/>
                <a:cs typeface="Courier"/>
              </a:rPr>
              <a:t>“mu”/&gt;</a:t>
            </a:r>
            <a:endParaRPr lang="en-US" sz="1400" dirty="0">
              <a:latin typeface="Courier"/>
              <a:cs typeface="Courier"/>
            </a:endParaRPr>
          </a:p>
          <a:p>
            <a:r>
              <a:rPr lang="en-US" sz="1400" dirty="0">
                <a:latin typeface="Courier"/>
                <a:cs typeface="Courier"/>
              </a:rPr>
              <a:t>		&lt;axis index=</a:t>
            </a:r>
            <a:r>
              <a:rPr lang="en-US" sz="1400" dirty="0" smtClean="0">
                <a:latin typeface="Courier"/>
                <a:cs typeface="Courier"/>
              </a:rPr>
              <a:t>“2” </a:t>
            </a:r>
            <a:r>
              <a:rPr lang="en-US" sz="1400" dirty="0">
                <a:latin typeface="Courier"/>
                <a:cs typeface="Courier"/>
              </a:rPr>
              <a:t>label=</a:t>
            </a:r>
            <a:r>
              <a:rPr lang="en-US" sz="1400" dirty="0" smtClean="0">
                <a:latin typeface="Courier"/>
                <a:cs typeface="Courier"/>
              </a:rPr>
              <a:t>“E” unit=“</a:t>
            </a:r>
            <a:r>
              <a:rPr lang="en-US" sz="1400" dirty="0" err="1" smtClean="0">
                <a:latin typeface="Courier"/>
                <a:cs typeface="Courier"/>
              </a:rPr>
              <a:t>eV</a:t>
            </a:r>
            <a:r>
              <a:rPr lang="en-US" sz="1400" dirty="0" smtClean="0">
                <a:latin typeface="Courier"/>
                <a:cs typeface="Courier"/>
              </a:rPr>
              <a:t>”/&gt;&lt;/axes&gt;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&lt;region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</a:t>
            </a:r>
            <a:r>
              <a:rPr lang="en-US" sz="1400" dirty="0" err="1" smtClean="0">
                <a:latin typeface="Courier"/>
                <a:cs typeface="Courier"/>
              </a:rPr>
              <a:t>multiD_XYs</a:t>
            </a:r>
            <a:r>
              <a:rPr lang="en-US" sz="1400" dirty="0" smtClean="0">
                <a:latin typeface="Courier"/>
                <a:cs typeface="Courier"/>
              </a:rPr>
              <a:t>” index=“0” interpolation=“</a:t>
            </a:r>
            <a:r>
              <a:rPr lang="en-US" sz="1400" dirty="0" err="1" smtClean="0">
                <a:latin typeface="Courier"/>
                <a:cs typeface="Courier"/>
              </a:rPr>
              <a:t>lin,lin</a:t>
            </a:r>
            <a:r>
              <a:rPr lang="en-US" sz="1400" dirty="0" smtClean="0">
                <a:latin typeface="Courier"/>
                <a:cs typeface="Courier"/>
              </a:rPr>
              <a:t>”</a:t>
            </a:r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 smtClean="0">
                <a:latin typeface="Courier"/>
                <a:cs typeface="Courier"/>
              </a:rPr>
              <a:t>dimension</a:t>
            </a:r>
            <a:r>
              <a:rPr lang="en-US" sz="1400" dirty="0">
                <a:latin typeface="Courier"/>
                <a:cs typeface="Courier"/>
              </a:rPr>
              <a:t>=“2”</a:t>
            </a:r>
            <a:r>
              <a:rPr lang="en-US" sz="1400" dirty="0" smtClean="0">
                <a:latin typeface="Courier"/>
                <a:cs typeface="Courier"/>
              </a:rPr>
              <a:t>&gt;</a:t>
            </a:r>
          </a:p>
          <a:p>
            <a:r>
              <a:rPr lang="en-US" sz="1400" dirty="0">
                <a:latin typeface="Courier"/>
                <a:cs typeface="Courier"/>
              </a:rPr>
              <a:t>		</a:t>
            </a:r>
            <a:r>
              <a:rPr lang="en-US" sz="1400" dirty="0" smtClean="0">
                <a:latin typeface="Courier"/>
                <a:cs typeface="Courier"/>
              </a:rPr>
              <a:t>&lt;E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=“series” function=“Legendre”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	value=“</a:t>
            </a:r>
            <a:r>
              <a:rPr lang="en-US" sz="1400" dirty="0">
                <a:latin typeface="Courier"/>
                <a:cs typeface="Courier"/>
              </a:rPr>
              <a:t>1e-05</a:t>
            </a:r>
            <a:r>
              <a:rPr lang="en-US" sz="1400" dirty="0" smtClean="0">
                <a:latin typeface="Courier"/>
                <a:cs typeface="Courier"/>
              </a:rPr>
              <a:t>” index=“0”&gt; 1 </a:t>
            </a:r>
            <a:r>
              <a:rPr lang="en-US" sz="1400" dirty="0">
                <a:latin typeface="Courier"/>
                <a:cs typeface="Courier"/>
              </a:rPr>
              <a:t>0 0</a:t>
            </a:r>
            <a:r>
              <a:rPr lang="de-DE" sz="1400" dirty="0" smtClean="0">
                <a:latin typeface="Courier"/>
                <a:cs typeface="Courier"/>
              </a:rPr>
              <a:t>&lt;/</a:t>
            </a:r>
            <a:r>
              <a:rPr lang="en-US" sz="1400" dirty="0" smtClean="0">
                <a:latin typeface="Courier"/>
                <a:cs typeface="Courier"/>
              </a:rPr>
              <a:t>E</a:t>
            </a:r>
            <a:r>
              <a:rPr lang="de-DE" sz="1400" dirty="0" smtClean="0">
                <a:latin typeface="Courier"/>
                <a:cs typeface="Courier"/>
              </a:rPr>
              <a:t>&gt;</a:t>
            </a:r>
            <a:endParaRPr lang="de-DE" sz="1400" dirty="0">
              <a:latin typeface="Courier"/>
              <a:cs typeface="Courier"/>
            </a:endParaRPr>
          </a:p>
          <a:p>
            <a:r>
              <a:rPr lang="en-US" sz="1400" dirty="0">
                <a:latin typeface="Courier"/>
                <a:cs typeface="Courier"/>
              </a:rPr>
              <a:t>		</a:t>
            </a:r>
            <a:r>
              <a:rPr lang="en-US" sz="1400" dirty="0" smtClean="0">
                <a:latin typeface="Courier"/>
                <a:cs typeface="Courier"/>
              </a:rPr>
              <a:t>&lt;E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=“series” function=“Legendre”</a:t>
            </a:r>
          </a:p>
          <a:p>
            <a:r>
              <a:rPr lang="en-US" sz="1400" dirty="0">
                <a:latin typeface="Courier"/>
                <a:cs typeface="Courier"/>
              </a:rPr>
              <a:t>			value=</a:t>
            </a:r>
            <a:r>
              <a:rPr lang="en-US" sz="1400" dirty="0" smtClean="0">
                <a:latin typeface="Courier"/>
                <a:cs typeface="Courier"/>
              </a:rPr>
              <a:t>“300” </a:t>
            </a:r>
            <a:r>
              <a:rPr lang="en-US" sz="1400" dirty="0">
                <a:latin typeface="Courier"/>
                <a:cs typeface="Courier"/>
              </a:rPr>
              <a:t>index=</a:t>
            </a:r>
            <a:r>
              <a:rPr lang="en-US" sz="1400" dirty="0" smtClean="0">
                <a:latin typeface="Courier"/>
                <a:cs typeface="Courier"/>
              </a:rPr>
              <a:t>“1”</a:t>
            </a:r>
            <a:r>
              <a:rPr lang="en-US" sz="1400" dirty="0">
                <a:latin typeface="Courier"/>
                <a:cs typeface="Courier"/>
              </a:rPr>
              <a:t>&gt; </a:t>
            </a:r>
            <a:r>
              <a:rPr lang="en-US" sz="1400" dirty="0" smtClean="0">
                <a:latin typeface="Courier"/>
                <a:cs typeface="Courier"/>
              </a:rPr>
              <a:t>1 8.96e</a:t>
            </a:r>
            <a:r>
              <a:rPr lang="en-US" sz="1400" dirty="0">
                <a:latin typeface="Courier"/>
                <a:cs typeface="Courier"/>
              </a:rPr>
              <a:t>-5 </a:t>
            </a:r>
            <a:r>
              <a:rPr lang="en-US" sz="1400" dirty="0" smtClean="0">
                <a:latin typeface="Courier"/>
                <a:cs typeface="Courier"/>
              </a:rPr>
              <a:t>3.17e</a:t>
            </a:r>
            <a:r>
              <a:rPr lang="en-US" sz="1400" dirty="0">
                <a:latin typeface="Courier"/>
                <a:cs typeface="Courier"/>
              </a:rPr>
              <a:t>-</a:t>
            </a:r>
            <a:r>
              <a:rPr lang="en-US" sz="1400" dirty="0" smtClean="0">
                <a:latin typeface="Courier"/>
                <a:cs typeface="Courier"/>
              </a:rPr>
              <a:t>6</a:t>
            </a:r>
            <a:r>
              <a:rPr lang="de-DE" sz="1400" dirty="0" smtClean="0">
                <a:latin typeface="Courier"/>
                <a:cs typeface="Courier"/>
              </a:rPr>
              <a:t>&lt;/</a:t>
            </a:r>
            <a:r>
              <a:rPr lang="en-US" sz="1400" dirty="0" smtClean="0">
                <a:latin typeface="Courier"/>
                <a:cs typeface="Courier"/>
              </a:rPr>
              <a:t>E</a:t>
            </a:r>
            <a:r>
              <a:rPr lang="de-DE" sz="1400" dirty="0" smtClean="0">
                <a:latin typeface="Courier"/>
                <a:cs typeface="Courier"/>
              </a:rPr>
              <a:t>&gt;</a:t>
            </a:r>
            <a:endParaRPr lang="de-DE" sz="1400" dirty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						. . . </a:t>
            </a:r>
          </a:p>
          <a:p>
            <a:r>
              <a:rPr lang="en-US" sz="1400" dirty="0">
                <a:latin typeface="Courier"/>
                <a:cs typeface="Courier"/>
              </a:rPr>
              <a:t>		</a:t>
            </a:r>
            <a:r>
              <a:rPr lang="en-US" sz="1400" dirty="0" smtClean="0">
                <a:latin typeface="Courier"/>
                <a:cs typeface="Courier"/>
              </a:rPr>
              <a:t>&lt;E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=“series” function=“Legendre”</a:t>
            </a:r>
          </a:p>
          <a:p>
            <a:r>
              <a:rPr lang="en-US" sz="1400" dirty="0">
                <a:latin typeface="Courier"/>
                <a:cs typeface="Courier"/>
              </a:rPr>
              <a:t>			value=“</a:t>
            </a:r>
            <a:r>
              <a:rPr lang="en-US" sz="1400" dirty="0" smtClean="0">
                <a:latin typeface="Courier"/>
                <a:cs typeface="Courier"/>
              </a:rPr>
              <a:t>1e</a:t>
            </a:r>
            <a:r>
              <a:rPr lang="en-US" sz="1400" dirty="0">
                <a:latin typeface="Courier"/>
                <a:cs typeface="Courier"/>
              </a:rPr>
              <a:t>7</a:t>
            </a:r>
            <a:r>
              <a:rPr lang="en-US" sz="1400" dirty="0" smtClean="0">
                <a:latin typeface="Courier"/>
                <a:cs typeface="Courier"/>
              </a:rPr>
              <a:t>” </a:t>
            </a:r>
            <a:r>
              <a:rPr lang="en-US" sz="1400" dirty="0">
                <a:latin typeface="Courier"/>
                <a:cs typeface="Courier"/>
              </a:rPr>
              <a:t>index=</a:t>
            </a:r>
            <a:r>
              <a:rPr lang="en-US" sz="1400" dirty="0" smtClean="0">
                <a:latin typeface="Courier"/>
                <a:cs typeface="Courier"/>
              </a:rPr>
              <a:t>“34”</a:t>
            </a:r>
            <a:r>
              <a:rPr lang="en-US" sz="1400" dirty="0">
                <a:latin typeface="Courier"/>
                <a:cs typeface="Courier"/>
              </a:rPr>
              <a:t>&gt; 1 </a:t>
            </a:r>
            <a:r>
              <a:rPr lang="en-US" sz="1400" dirty="0" smtClean="0">
                <a:latin typeface="Courier"/>
                <a:cs typeface="Courier"/>
              </a:rPr>
              <a:t>0.84 0.71 ... </a:t>
            </a:r>
            <a:r>
              <a:rPr lang="en-US" sz="1400" dirty="0">
                <a:latin typeface="Courier"/>
                <a:cs typeface="Courier"/>
              </a:rPr>
              <a:t>6.83e-6 1.3e-6</a:t>
            </a:r>
            <a:r>
              <a:rPr lang="de-DE" sz="1400" dirty="0" smtClean="0">
                <a:latin typeface="Courier"/>
                <a:cs typeface="Courier"/>
              </a:rPr>
              <a:t>&lt;/</a:t>
            </a:r>
            <a:r>
              <a:rPr lang="en-US" sz="1400" dirty="0" smtClean="0">
                <a:latin typeface="Courier"/>
                <a:cs typeface="Courier"/>
              </a:rPr>
              <a:t>E</a:t>
            </a:r>
            <a:r>
              <a:rPr lang="de-DE" sz="1400" dirty="0" smtClean="0">
                <a:latin typeface="Courier"/>
                <a:cs typeface="Courier"/>
              </a:rPr>
              <a:t>&gt;&lt;/</a:t>
            </a:r>
            <a:r>
              <a:rPr lang="de-DE" sz="1400" dirty="0" err="1" smtClean="0">
                <a:latin typeface="Courier"/>
                <a:cs typeface="Courier"/>
              </a:rPr>
              <a:t>region</a:t>
            </a:r>
            <a:r>
              <a:rPr lang="de-DE" sz="1400" dirty="0" smtClean="0">
                <a:latin typeface="Courier"/>
                <a:cs typeface="Courier"/>
              </a:rPr>
              <a:t>&gt;</a:t>
            </a:r>
            <a:endParaRPr lang="de-DE" sz="1400" dirty="0">
              <a:latin typeface="Courier"/>
              <a:cs typeface="Courier"/>
            </a:endParaRPr>
          </a:p>
          <a:p>
            <a:r>
              <a:rPr lang="en-US" sz="14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400" dirty="0">
                <a:latin typeface="Courier"/>
                <a:cs typeface="Courier"/>
              </a:rPr>
              <a:t>&lt;region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</a:t>
            </a:r>
            <a:r>
              <a:rPr lang="en-US" sz="1400" dirty="0" smtClean="0">
                <a:latin typeface="Courier"/>
                <a:cs typeface="Courier"/>
              </a:rPr>
              <a:t>“</a:t>
            </a:r>
            <a:r>
              <a:rPr lang="en-US" sz="1400" dirty="0" err="1" smtClean="0">
                <a:latin typeface="Courier"/>
                <a:cs typeface="Courier"/>
              </a:rPr>
              <a:t>multiD_XYs</a:t>
            </a:r>
            <a:r>
              <a:rPr lang="en-US" sz="1400" dirty="0">
                <a:latin typeface="Courier"/>
                <a:cs typeface="Courier"/>
              </a:rPr>
              <a:t>” index=</a:t>
            </a:r>
            <a:r>
              <a:rPr lang="en-US" sz="1400" dirty="0" smtClean="0">
                <a:latin typeface="Courier"/>
                <a:cs typeface="Courier"/>
              </a:rPr>
              <a:t>“1” </a:t>
            </a:r>
            <a:r>
              <a:rPr lang="en-US" sz="1400" dirty="0">
                <a:latin typeface="Courier"/>
                <a:cs typeface="Courier"/>
              </a:rPr>
              <a:t>interpolation=“</a:t>
            </a:r>
            <a:r>
              <a:rPr lang="en-US" sz="1400" dirty="0" err="1" smtClean="0">
                <a:latin typeface="Courier"/>
                <a:cs typeface="Courier"/>
              </a:rPr>
              <a:t>lin,lin</a:t>
            </a:r>
            <a:r>
              <a:rPr lang="en-US" sz="1400" dirty="0" smtClean="0">
                <a:latin typeface="Courier"/>
                <a:cs typeface="Courier"/>
              </a:rPr>
              <a:t>” dimension=“2”&gt;</a:t>
            </a:r>
            <a:endParaRPr lang="en-US" sz="1400" dirty="0">
              <a:latin typeface="Courier"/>
              <a:cs typeface="Courier"/>
            </a:endParaRPr>
          </a:p>
          <a:p>
            <a:r>
              <a:rPr lang="de-DE" sz="1400" dirty="0" smtClean="0">
                <a:latin typeface="Courier"/>
                <a:cs typeface="Courier"/>
              </a:rPr>
              <a:t>		</a:t>
            </a:r>
            <a:r>
              <a:rPr lang="en-US" sz="1400" dirty="0" smtClean="0">
                <a:latin typeface="Courier"/>
                <a:cs typeface="Courier"/>
              </a:rPr>
              <a:t>&lt;E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</a:t>
            </a:r>
            <a:r>
              <a:rPr lang="en-US" sz="1400" dirty="0" smtClean="0">
                <a:latin typeface="Courier"/>
                <a:cs typeface="Courier"/>
              </a:rPr>
              <a:t>“XYs” value</a:t>
            </a:r>
            <a:r>
              <a:rPr lang="en-US" sz="1400" dirty="0">
                <a:latin typeface="Courier"/>
                <a:cs typeface="Courier"/>
              </a:rPr>
              <a:t>=“1e7” index=</a:t>
            </a:r>
            <a:r>
              <a:rPr lang="en-US" sz="1400" dirty="0" smtClean="0">
                <a:latin typeface="Courier"/>
                <a:cs typeface="Courier"/>
              </a:rPr>
              <a:t>“</a:t>
            </a:r>
            <a:r>
              <a:rPr lang="en-US" sz="1400" dirty="0">
                <a:latin typeface="Courier"/>
                <a:cs typeface="Courier"/>
              </a:rPr>
              <a:t>0</a:t>
            </a:r>
            <a:r>
              <a:rPr lang="en-US" sz="1400" dirty="0" smtClean="0">
                <a:latin typeface="Courier"/>
                <a:cs typeface="Courier"/>
              </a:rPr>
              <a:t>”&gt;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	-</a:t>
            </a:r>
            <a:r>
              <a:rPr lang="en-US" sz="1400" dirty="0">
                <a:latin typeface="Courier"/>
                <a:cs typeface="Courier"/>
              </a:rPr>
              <a:t>1 </a:t>
            </a:r>
            <a:r>
              <a:rPr lang="en-US" sz="1400" dirty="0" smtClean="0">
                <a:latin typeface="Courier"/>
                <a:cs typeface="Courier"/>
              </a:rPr>
              <a:t>7.93e</a:t>
            </a:r>
            <a:r>
              <a:rPr lang="en-US" sz="1400" dirty="0">
                <a:latin typeface="Courier"/>
                <a:cs typeface="Courier"/>
              </a:rPr>
              <a:t>-3 -</a:t>
            </a:r>
            <a:r>
              <a:rPr lang="en-US" sz="1400" dirty="0" smtClean="0">
                <a:latin typeface="Courier"/>
                <a:cs typeface="Courier"/>
              </a:rPr>
              <a:t>0.999 8.09e</a:t>
            </a:r>
            <a:r>
              <a:rPr lang="en-US" sz="1400" dirty="0">
                <a:latin typeface="Courier"/>
                <a:cs typeface="Courier"/>
              </a:rPr>
              <a:t>-</a:t>
            </a:r>
            <a:r>
              <a:rPr lang="en-US" sz="1400" dirty="0" smtClean="0">
                <a:latin typeface="Courier"/>
                <a:cs typeface="Courier"/>
              </a:rPr>
              <a:t>3 ... </a:t>
            </a:r>
            <a:r>
              <a:rPr lang="en-US" sz="1400" dirty="0">
                <a:latin typeface="Courier"/>
                <a:cs typeface="Courier"/>
              </a:rPr>
              <a:t>1 24.2</a:t>
            </a:r>
            <a:r>
              <a:rPr lang="de-DE" sz="1400" dirty="0" smtClean="0">
                <a:latin typeface="Courier"/>
                <a:cs typeface="Courier"/>
              </a:rPr>
              <a:t>&lt;/</a:t>
            </a:r>
            <a:r>
              <a:rPr lang="en-US" sz="1400" dirty="0" smtClean="0">
                <a:latin typeface="Courier"/>
                <a:cs typeface="Courier"/>
              </a:rPr>
              <a:t>E</a:t>
            </a:r>
            <a:r>
              <a:rPr lang="de-DE" sz="1400" dirty="0" smtClean="0">
                <a:latin typeface="Courier"/>
                <a:cs typeface="Courier"/>
              </a:rPr>
              <a:t>&gt;</a:t>
            </a:r>
            <a:endParaRPr lang="de-DE" sz="1400" dirty="0">
              <a:latin typeface="Courier"/>
              <a:cs typeface="Courier"/>
            </a:endParaRPr>
          </a:p>
          <a:p>
            <a:r>
              <a:rPr lang="en-US" sz="1400" dirty="0">
                <a:latin typeface="Courier"/>
                <a:cs typeface="Courier"/>
              </a:rPr>
              <a:t>			</a:t>
            </a:r>
            <a:r>
              <a:rPr lang="en-US" sz="1400" dirty="0" smtClean="0">
                <a:latin typeface="Courier"/>
                <a:cs typeface="Courier"/>
              </a:rPr>
              <a:t>		</a:t>
            </a:r>
            <a:r>
              <a:rPr lang="en-US" sz="1400" dirty="0">
                <a:latin typeface="Courier"/>
                <a:cs typeface="Courier"/>
              </a:rPr>
              <a:t>		. . . </a:t>
            </a:r>
            <a:endParaRPr lang="en-US" sz="1400" dirty="0" smtClean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	&lt;E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=“XYs</a:t>
            </a:r>
            <a:r>
              <a:rPr lang="en-US" sz="1400" dirty="0" smtClean="0">
                <a:latin typeface="Courier"/>
                <a:cs typeface="Courier"/>
              </a:rPr>
              <a:t>” value</a:t>
            </a:r>
            <a:r>
              <a:rPr lang="en-US" sz="1400" dirty="0">
                <a:latin typeface="Courier"/>
                <a:cs typeface="Courier"/>
              </a:rPr>
              <a:t>=</a:t>
            </a:r>
            <a:r>
              <a:rPr lang="en-US" sz="1400" dirty="0" smtClean="0">
                <a:latin typeface="Courier"/>
                <a:cs typeface="Courier"/>
              </a:rPr>
              <a:t>“3e7</a:t>
            </a:r>
            <a:r>
              <a:rPr lang="en-US" sz="1400" dirty="0">
                <a:latin typeface="Courier"/>
                <a:cs typeface="Courier"/>
              </a:rPr>
              <a:t>” index=</a:t>
            </a:r>
            <a:r>
              <a:rPr lang="en-US" sz="1400" dirty="0" smtClean="0">
                <a:latin typeface="Courier"/>
                <a:cs typeface="Courier"/>
              </a:rPr>
              <a:t>“13”&gt;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	-1 4.95e</a:t>
            </a:r>
            <a:r>
              <a:rPr lang="en-US" sz="1400" dirty="0">
                <a:latin typeface="Courier"/>
                <a:cs typeface="Courier"/>
              </a:rPr>
              <a:t>-3 -</a:t>
            </a:r>
            <a:r>
              <a:rPr lang="en-US" sz="1400" dirty="0" smtClean="0">
                <a:latin typeface="Courier"/>
                <a:cs typeface="Courier"/>
              </a:rPr>
              <a:t>0.999 4.72e</a:t>
            </a:r>
            <a:r>
              <a:rPr lang="en-US" sz="1400" dirty="0">
                <a:latin typeface="Courier"/>
                <a:cs typeface="Courier"/>
              </a:rPr>
              <a:t>-</a:t>
            </a:r>
            <a:r>
              <a:rPr lang="en-US" sz="1400" dirty="0" smtClean="0">
                <a:latin typeface="Courier"/>
                <a:cs typeface="Courier"/>
              </a:rPr>
              <a:t>3 </a:t>
            </a:r>
            <a:r>
              <a:rPr lang="en-US" sz="1400" dirty="0">
                <a:latin typeface="Courier"/>
                <a:cs typeface="Courier"/>
              </a:rPr>
              <a:t>... 1 68.5</a:t>
            </a:r>
            <a:r>
              <a:rPr lang="de-DE" sz="1400" dirty="0" smtClean="0">
                <a:latin typeface="Courier"/>
                <a:cs typeface="Courier"/>
              </a:rPr>
              <a:t>&lt;/</a:t>
            </a:r>
            <a:r>
              <a:rPr lang="en-US" sz="1400" dirty="0" smtClean="0">
                <a:latin typeface="Courier"/>
                <a:cs typeface="Courier"/>
              </a:rPr>
              <a:t>E</a:t>
            </a:r>
            <a:r>
              <a:rPr lang="de-DE" sz="1400" dirty="0" smtClean="0">
                <a:latin typeface="Courier"/>
                <a:cs typeface="Courier"/>
              </a:rPr>
              <a:t>&gt;&lt;</a:t>
            </a:r>
            <a:r>
              <a:rPr lang="de-DE" sz="1400" dirty="0">
                <a:latin typeface="Courier"/>
                <a:cs typeface="Courier"/>
              </a:rPr>
              <a:t>/</a:t>
            </a:r>
            <a:r>
              <a:rPr lang="de-DE" sz="1400" dirty="0" err="1" smtClean="0">
                <a:latin typeface="Courier"/>
                <a:cs typeface="Courier"/>
              </a:rPr>
              <a:t>region</a:t>
            </a:r>
            <a:r>
              <a:rPr lang="de-DE" sz="1400" dirty="0">
                <a:latin typeface="Courier"/>
                <a:cs typeface="Courier"/>
              </a:rPr>
              <a:t>&gt;</a:t>
            </a:r>
            <a:r>
              <a:rPr lang="de-DE" sz="1400" dirty="0" smtClean="0">
                <a:latin typeface="Courier"/>
                <a:cs typeface="Courier"/>
              </a:rPr>
              <a:t>&lt;/tag&gt;</a:t>
            </a:r>
            <a:endParaRPr lang="en-US" sz="14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6110006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 with prior example: axes do not represent Legendre data properly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1"/>
            <a:ext cx="8386658" cy="378378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Simplified version with only P(</a:t>
            </a:r>
            <a:r>
              <a:rPr lang="en-US" sz="2000" dirty="0" smtClean="0">
                <a:latin typeface="Symbol" charset="2"/>
                <a:cs typeface="Symbol" charset="2"/>
              </a:rPr>
              <a:t>m</a:t>
            </a:r>
            <a:r>
              <a:rPr lang="en-US" sz="2000" dirty="0" smtClean="0"/>
              <a:t>) at two energies.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Let ‘angular’ be a python class instance pointing to these data.</a:t>
            </a:r>
          </a:p>
          <a:p>
            <a:pPr lvl="1"/>
            <a:r>
              <a:rPr lang="en-US" sz="1600" dirty="0" smtClean="0"/>
              <a:t>How does angular[0].plot( ) and </a:t>
            </a:r>
            <a:r>
              <a:rPr lang="en-US" sz="1600" dirty="0"/>
              <a:t>angular</a:t>
            </a:r>
            <a:r>
              <a:rPr lang="en-US" sz="1600" dirty="0" smtClean="0"/>
              <a:t>[1]</a:t>
            </a:r>
            <a:r>
              <a:rPr lang="en-US" sz="1600" dirty="0"/>
              <a:t>.plot( </a:t>
            </a:r>
            <a:r>
              <a:rPr lang="en-US" sz="1600" dirty="0" smtClean="0"/>
              <a:t>) label the axes. Would like them to be: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788038" y="1216460"/>
            <a:ext cx="7567925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&lt;tag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</a:t>
            </a:r>
            <a:r>
              <a:rPr lang="en-US" sz="1400" dirty="0" err="1" smtClean="0">
                <a:latin typeface="Courier"/>
                <a:cs typeface="Courier"/>
              </a:rPr>
              <a:t>multiD_XYs</a:t>
            </a:r>
            <a:r>
              <a:rPr lang="en-US" sz="1400" dirty="0" smtClean="0">
                <a:latin typeface="Courier"/>
                <a:cs typeface="Courier"/>
              </a:rPr>
              <a:t>” dimension=“2”&gt;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&lt;axes&gt;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&lt;axis index=“0” label=“P(</a:t>
            </a:r>
            <a:r>
              <a:rPr lang="en-US" sz="1400" dirty="0" err="1" smtClean="0">
                <a:latin typeface="Courier"/>
                <a:cs typeface="Courier"/>
              </a:rPr>
              <a:t>mu|E</a:t>
            </a:r>
            <a:r>
              <a:rPr lang="en-US" sz="1400" dirty="0" smtClean="0">
                <a:latin typeface="Courier"/>
                <a:cs typeface="Courier"/>
              </a:rPr>
              <a:t>)”/&gt;</a:t>
            </a:r>
            <a:endParaRPr lang="en-US" sz="1400" dirty="0">
              <a:latin typeface="Courier"/>
              <a:cs typeface="Courier"/>
            </a:endParaRPr>
          </a:p>
          <a:p>
            <a:r>
              <a:rPr lang="en-US" sz="1400" dirty="0">
                <a:latin typeface="Courier"/>
                <a:cs typeface="Courier"/>
              </a:rPr>
              <a:t>		&lt;axis index=“1” label=</a:t>
            </a:r>
            <a:r>
              <a:rPr lang="en-US" sz="1400" dirty="0" smtClean="0">
                <a:latin typeface="Courier"/>
                <a:cs typeface="Courier"/>
              </a:rPr>
              <a:t>“mu”/&gt;</a:t>
            </a:r>
            <a:endParaRPr lang="en-US" sz="1400" dirty="0">
              <a:latin typeface="Courier"/>
              <a:cs typeface="Courier"/>
            </a:endParaRPr>
          </a:p>
          <a:p>
            <a:r>
              <a:rPr lang="en-US" sz="1400" dirty="0">
                <a:latin typeface="Courier"/>
                <a:cs typeface="Courier"/>
              </a:rPr>
              <a:t>		&lt;axis index=</a:t>
            </a:r>
            <a:r>
              <a:rPr lang="en-US" sz="1400" dirty="0" smtClean="0">
                <a:latin typeface="Courier"/>
                <a:cs typeface="Courier"/>
              </a:rPr>
              <a:t>“2” </a:t>
            </a:r>
            <a:r>
              <a:rPr lang="en-US" sz="1400" dirty="0">
                <a:latin typeface="Courier"/>
                <a:cs typeface="Courier"/>
              </a:rPr>
              <a:t>label=</a:t>
            </a:r>
            <a:r>
              <a:rPr lang="en-US" sz="1400" dirty="0" smtClean="0">
                <a:latin typeface="Courier"/>
                <a:cs typeface="Courier"/>
              </a:rPr>
              <a:t>“E” unit=“</a:t>
            </a:r>
            <a:r>
              <a:rPr lang="en-US" sz="1400" dirty="0" err="1" smtClean="0">
                <a:latin typeface="Courier"/>
                <a:cs typeface="Courier"/>
              </a:rPr>
              <a:t>eV</a:t>
            </a:r>
            <a:r>
              <a:rPr lang="en-US" sz="1400" dirty="0" smtClean="0">
                <a:latin typeface="Courier"/>
                <a:cs typeface="Courier"/>
              </a:rPr>
              <a:t>”/&gt;&lt;/axes&gt;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&lt;E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=“series” function=“Legendre”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	value=“</a:t>
            </a:r>
            <a:r>
              <a:rPr lang="en-US" sz="1400" dirty="0">
                <a:latin typeface="Courier"/>
                <a:cs typeface="Courier"/>
              </a:rPr>
              <a:t>1e-05</a:t>
            </a:r>
            <a:r>
              <a:rPr lang="en-US" sz="1400" dirty="0" smtClean="0">
                <a:latin typeface="Courier"/>
                <a:cs typeface="Courier"/>
              </a:rPr>
              <a:t>” index=“0”&gt; 1 </a:t>
            </a:r>
            <a:r>
              <a:rPr lang="en-US" sz="1400" dirty="0">
                <a:latin typeface="Courier"/>
                <a:cs typeface="Courier"/>
              </a:rPr>
              <a:t>0 0</a:t>
            </a:r>
            <a:r>
              <a:rPr lang="de-DE" sz="1400" dirty="0" smtClean="0">
                <a:latin typeface="Courier"/>
                <a:cs typeface="Courier"/>
              </a:rPr>
              <a:t>&lt;/</a:t>
            </a:r>
            <a:r>
              <a:rPr lang="en-US" sz="1400" dirty="0" smtClean="0">
                <a:latin typeface="Courier"/>
                <a:cs typeface="Courier"/>
              </a:rPr>
              <a:t>E</a:t>
            </a:r>
            <a:r>
              <a:rPr lang="de-DE" sz="1400" dirty="0" smtClean="0">
                <a:latin typeface="Courier"/>
                <a:cs typeface="Courier"/>
              </a:rPr>
              <a:t>&gt;</a:t>
            </a:r>
            <a:endParaRPr lang="de-DE" sz="1400" dirty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&lt;E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=“XYs</a:t>
            </a:r>
            <a:r>
              <a:rPr lang="en-US" sz="1400" dirty="0" smtClean="0">
                <a:latin typeface="Courier"/>
                <a:cs typeface="Courier"/>
              </a:rPr>
              <a:t>” value</a:t>
            </a:r>
            <a:r>
              <a:rPr lang="en-US" sz="1400" dirty="0">
                <a:latin typeface="Courier"/>
                <a:cs typeface="Courier"/>
              </a:rPr>
              <a:t>=</a:t>
            </a:r>
            <a:r>
              <a:rPr lang="en-US" sz="1400" dirty="0" smtClean="0">
                <a:latin typeface="Courier"/>
                <a:cs typeface="Courier"/>
              </a:rPr>
              <a:t>“2e7</a:t>
            </a:r>
            <a:r>
              <a:rPr lang="en-US" sz="1400" dirty="0">
                <a:latin typeface="Courier"/>
                <a:cs typeface="Courier"/>
              </a:rPr>
              <a:t>” index=</a:t>
            </a:r>
            <a:r>
              <a:rPr lang="en-US" sz="1400" dirty="0" smtClean="0">
                <a:latin typeface="Courier"/>
                <a:cs typeface="Courier"/>
              </a:rPr>
              <a:t>“</a:t>
            </a:r>
            <a:r>
              <a:rPr lang="en-US" sz="1400" dirty="0">
                <a:latin typeface="Courier"/>
                <a:cs typeface="Courier"/>
              </a:rPr>
              <a:t>1</a:t>
            </a:r>
            <a:r>
              <a:rPr lang="en-US" sz="1400" dirty="0" smtClean="0">
                <a:latin typeface="Courier"/>
                <a:cs typeface="Courier"/>
              </a:rPr>
              <a:t>”&gt;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	-1 4.95e</a:t>
            </a:r>
            <a:r>
              <a:rPr lang="en-US" sz="1400" dirty="0">
                <a:latin typeface="Courier"/>
                <a:cs typeface="Courier"/>
              </a:rPr>
              <a:t>-3 -</a:t>
            </a:r>
            <a:r>
              <a:rPr lang="en-US" sz="1400" dirty="0" smtClean="0">
                <a:latin typeface="Courier"/>
                <a:cs typeface="Courier"/>
              </a:rPr>
              <a:t>0.999 4.72e</a:t>
            </a:r>
            <a:r>
              <a:rPr lang="en-US" sz="1400" dirty="0">
                <a:latin typeface="Courier"/>
                <a:cs typeface="Courier"/>
              </a:rPr>
              <a:t>-</a:t>
            </a:r>
            <a:r>
              <a:rPr lang="en-US" sz="1400" dirty="0" smtClean="0">
                <a:latin typeface="Courier"/>
                <a:cs typeface="Courier"/>
              </a:rPr>
              <a:t>3 </a:t>
            </a:r>
            <a:r>
              <a:rPr lang="en-US" sz="1400" dirty="0">
                <a:latin typeface="Courier"/>
                <a:cs typeface="Courier"/>
              </a:rPr>
              <a:t>... 1 68.5</a:t>
            </a:r>
            <a:r>
              <a:rPr lang="de-DE" sz="1400" dirty="0" smtClean="0">
                <a:latin typeface="Courier"/>
                <a:cs typeface="Courier"/>
              </a:rPr>
              <a:t>&lt;/</a:t>
            </a:r>
            <a:r>
              <a:rPr lang="en-US" sz="1400" dirty="0" smtClean="0">
                <a:latin typeface="Courier"/>
                <a:cs typeface="Courier"/>
              </a:rPr>
              <a:t>E</a:t>
            </a:r>
            <a:r>
              <a:rPr lang="de-DE" sz="1400" dirty="0" smtClean="0">
                <a:latin typeface="Courier"/>
                <a:cs typeface="Courier"/>
              </a:rPr>
              <a:t>&gt;&lt;/tag&gt;</a:t>
            </a:r>
            <a:endParaRPr lang="en-US" sz="14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38646" y="4627761"/>
            <a:ext cx="3002709" cy="1924050"/>
            <a:chOff x="286591" y="4876800"/>
            <a:chExt cx="3002709" cy="192405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717550" y="6337300"/>
              <a:ext cx="25717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730250" y="4876800"/>
              <a:ext cx="0" cy="14605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1746250" y="6431518"/>
              <a:ext cx="449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Brush Script MT Italic"/>
                  <a:cs typeface="Brush Script MT Italic"/>
                </a:rPr>
                <a:t>l</a:t>
              </a:r>
              <a:endParaRPr lang="en-US" dirty="0">
                <a:latin typeface="Brush Script MT Italic"/>
                <a:cs typeface="Brush Script MT Italic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249180" y="5415518"/>
              <a:ext cx="4441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latin typeface="American Typewriter"/>
                  <a:cs typeface="American Typewriter"/>
                </a:rPr>
                <a:t>C</a:t>
              </a:r>
              <a:r>
                <a:rPr lang="en-US" baseline="-25000" dirty="0" err="1" smtClean="0">
                  <a:latin typeface="Brush Script MT Italic"/>
                  <a:cs typeface="Brush Script MT Italic"/>
                </a:rPr>
                <a:t>l</a:t>
              </a:r>
              <a:endParaRPr lang="en-US" baseline="-25000" dirty="0">
                <a:latin typeface="Brush Script MT Italic"/>
                <a:cs typeface="Brush Script MT Italic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87450" y="4876800"/>
              <a:ext cx="187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angular[0].plot( )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102648" y="4627761"/>
            <a:ext cx="3002707" cy="1924050"/>
            <a:chOff x="286593" y="4876800"/>
            <a:chExt cx="3002707" cy="1924050"/>
          </a:xfrm>
        </p:grpSpPr>
        <p:cxnSp>
          <p:nvCxnSpPr>
            <p:cNvPr id="15" name="Straight Arrow Connector 14"/>
            <p:cNvCxnSpPr/>
            <p:nvPr/>
          </p:nvCxnSpPr>
          <p:spPr>
            <a:xfrm>
              <a:off x="717550" y="6337300"/>
              <a:ext cx="25717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730250" y="4876800"/>
              <a:ext cx="0" cy="14605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746250" y="6431518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merican Typewriter"/>
                  <a:cs typeface="American Typewriter"/>
                </a:rPr>
                <a:t>mu</a:t>
              </a:r>
              <a:endParaRPr lang="en-US" dirty="0">
                <a:latin typeface="American Typewriter"/>
                <a:cs typeface="American Typewriter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-113548" y="5415518"/>
              <a:ext cx="11696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merican Typewriter"/>
                  <a:cs typeface="American Typewriter"/>
                </a:rPr>
                <a:t>P(</a:t>
              </a:r>
              <a:r>
                <a:rPr lang="en-US" dirty="0" err="1" smtClean="0">
                  <a:latin typeface="American Typewriter"/>
                  <a:cs typeface="American Typewriter"/>
                </a:rPr>
                <a:t>mu|E</a:t>
              </a:r>
              <a:r>
                <a:rPr lang="en-US" dirty="0" smtClean="0">
                  <a:latin typeface="American Typewriter"/>
                  <a:cs typeface="American Typewriter"/>
                </a:rPr>
                <a:t>)</a:t>
              </a:r>
              <a:endParaRPr lang="en-US" baseline="-25000" dirty="0">
                <a:latin typeface="American Typewriter"/>
                <a:cs typeface="American Typewriter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187450" y="4876800"/>
              <a:ext cx="1879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  <a:r>
                <a:rPr lang="en-US" dirty="0" smtClean="0"/>
                <a:t>ngular[1]</a:t>
              </a:r>
              <a:r>
                <a:rPr lang="en-US" dirty="0"/>
                <a:t>.plot( 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69232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Possible solutions for issue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87864" y="767394"/>
            <a:ext cx="8568272" cy="2400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ourier"/>
                <a:cs typeface="Courier"/>
              </a:rPr>
              <a:t>&lt;</a:t>
            </a:r>
            <a:r>
              <a:rPr lang="en-US" sz="1000" dirty="0" err="1" smtClean="0">
                <a:latin typeface="Courier"/>
                <a:cs typeface="Courier"/>
              </a:rPr>
              <a:t>angularMixed</a:t>
            </a:r>
            <a:r>
              <a:rPr lang="en-US" sz="1000" dirty="0" smtClean="0">
                <a:latin typeface="Courier"/>
                <a:cs typeface="Courier"/>
              </a:rPr>
              <a:t>&gt;</a:t>
            </a:r>
          </a:p>
          <a:p>
            <a:r>
              <a:rPr lang="en-US" sz="1000" dirty="0">
                <a:latin typeface="Courier"/>
                <a:cs typeface="Courier"/>
              </a:rPr>
              <a:t>	</a:t>
            </a:r>
            <a:r>
              <a:rPr lang="en-US" sz="1000" dirty="0" smtClean="0">
                <a:latin typeface="Courier"/>
                <a:cs typeface="Courier"/>
              </a:rPr>
              <a:t>&lt;Legendre </a:t>
            </a:r>
            <a:r>
              <a:rPr lang="en-US" sz="1000" dirty="0" err="1" smtClean="0">
                <a:latin typeface="Courier"/>
                <a:cs typeface="Courier"/>
              </a:rPr>
              <a:t>xData</a:t>
            </a:r>
            <a:r>
              <a:rPr lang="en-US" sz="1000" dirty="0" smtClean="0">
                <a:latin typeface="Courier"/>
                <a:cs typeface="Courier"/>
              </a:rPr>
              <a:t>=“</a:t>
            </a:r>
            <a:r>
              <a:rPr lang="en-US" sz="1000" dirty="0" err="1">
                <a:latin typeface="Courier"/>
                <a:cs typeface="Courier"/>
              </a:rPr>
              <a:t>m</a:t>
            </a:r>
            <a:r>
              <a:rPr lang="en-US" sz="1000" dirty="0" err="1" smtClean="0">
                <a:latin typeface="Courier"/>
                <a:cs typeface="Courier"/>
              </a:rPr>
              <a:t>ultiD_XYs</a:t>
            </a:r>
            <a:r>
              <a:rPr lang="en-US" sz="1000" dirty="0" smtClean="0">
                <a:latin typeface="Courier"/>
                <a:cs typeface="Courier"/>
              </a:rPr>
              <a:t>” dimension=“2”&gt;</a:t>
            </a:r>
          </a:p>
          <a:p>
            <a:r>
              <a:rPr lang="en-US" sz="1000" dirty="0" smtClean="0">
                <a:latin typeface="Courier"/>
                <a:cs typeface="Courier"/>
              </a:rPr>
              <a:t>		&lt;axes&gt;</a:t>
            </a:r>
          </a:p>
          <a:p>
            <a:r>
              <a:rPr lang="en-US" sz="1000" dirty="0">
                <a:latin typeface="Courier"/>
                <a:cs typeface="Courier"/>
              </a:rPr>
              <a:t>	</a:t>
            </a:r>
            <a:r>
              <a:rPr lang="en-US" sz="1000" dirty="0" smtClean="0">
                <a:latin typeface="Courier"/>
                <a:cs typeface="Courier"/>
              </a:rPr>
              <a:t>		&lt;axis index=“0” label=“</a:t>
            </a:r>
            <a:r>
              <a:rPr lang="en-US" sz="1000" dirty="0" err="1" smtClean="0">
                <a:latin typeface="Courier"/>
                <a:cs typeface="Courier"/>
              </a:rPr>
              <a:t>C_l</a:t>
            </a:r>
            <a:r>
              <a:rPr lang="en-US" sz="1000" dirty="0" smtClean="0">
                <a:latin typeface="Courier"/>
                <a:cs typeface="Courier"/>
              </a:rPr>
              <a:t>(E)”/&gt;</a:t>
            </a:r>
            <a:endParaRPr lang="en-US" sz="1000" dirty="0">
              <a:latin typeface="Courier"/>
              <a:cs typeface="Courier"/>
            </a:endParaRPr>
          </a:p>
          <a:p>
            <a:r>
              <a:rPr lang="en-US" sz="1000" dirty="0">
                <a:latin typeface="Courier"/>
                <a:cs typeface="Courier"/>
              </a:rPr>
              <a:t>		</a:t>
            </a:r>
            <a:r>
              <a:rPr lang="en-US" sz="1000" dirty="0" smtClean="0">
                <a:latin typeface="Courier"/>
                <a:cs typeface="Courier"/>
              </a:rPr>
              <a:t>	&lt;</a:t>
            </a:r>
            <a:r>
              <a:rPr lang="en-US" sz="1000" dirty="0">
                <a:latin typeface="Courier"/>
                <a:cs typeface="Courier"/>
              </a:rPr>
              <a:t>axis index=“1” label=</a:t>
            </a:r>
            <a:r>
              <a:rPr lang="en-US" sz="1000" dirty="0" smtClean="0">
                <a:latin typeface="Courier"/>
                <a:cs typeface="Courier"/>
              </a:rPr>
              <a:t>“</a:t>
            </a:r>
            <a:r>
              <a:rPr lang="en-US" sz="1000" dirty="0">
                <a:latin typeface="Courier"/>
                <a:cs typeface="Courier"/>
              </a:rPr>
              <a:t>l</a:t>
            </a:r>
            <a:r>
              <a:rPr lang="en-US" sz="1000" dirty="0" smtClean="0">
                <a:latin typeface="Courier"/>
                <a:cs typeface="Courier"/>
              </a:rPr>
              <a:t>”/&gt;</a:t>
            </a:r>
            <a:endParaRPr lang="en-US" sz="1000" dirty="0">
              <a:latin typeface="Courier"/>
              <a:cs typeface="Courier"/>
            </a:endParaRPr>
          </a:p>
          <a:p>
            <a:r>
              <a:rPr lang="en-US" sz="1000" dirty="0">
                <a:latin typeface="Courier"/>
                <a:cs typeface="Courier"/>
              </a:rPr>
              <a:t>		</a:t>
            </a:r>
            <a:r>
              <a:rPr lang="en-US" sz="1000" dirty="0" smtClean="0">
                <a:latin typeface="Courier"/>
                <a:cs typeface="Courier"/>
              </a:rPr>
              <a:t>	&lt;</a:t>
            </a:r>
            <a:r>
              <a:rPr lang="en-US" sz="1000" dirty="0">
                <a:latin typeface="Courier"/>
                <a:cs typeface="Courier"/>
              </a:rPr>
              <a:t>axis index=</a:t>
            </a:r>
            <a:r>
              <a:rPr lang="en-US" sz="1000" dirty="0" smtClean="0">
                <a:latin typeface="Courier"/>
                <a:cs typeface="Courier"/>
              </a:rPr>
              <a:t>“2” </a:t>
            </a:r>
            <a:r>
              <a:rPr lang="en-US" sz="1000" dirty="0">
                <a:latin typeface="Courier"/>
                <a:cs typeface="Courier"/>
              </a:rPr>
              <a:t>label=</a:t>
            </a:r>
            <a:r>
              <a:rPr lang="en-US" sz="1000" dirty="0" smtClean="0">
                <a:latin typeface="Courier"/>
                <a:cs typeface="Courier"/>
              </a:rPr>
              <a:t>“</a:t>
            </a:r>
            <a:r>
              <a:rPr lang="en-US" sz="1000" dirty="0">
                <a:latin typeface="Courier"/>
                <a:cs typeface="Courier"/>
              </a:rPr>
              <a:t>E</a:t>
            </a:r>
            <a:r>
              <a:rPr lang="en-US" sz="1000" dirty="0" smtClean="0">
                <a:latin typeface="Courier"/>
                <a:cs typeface="Courier"/>
              </a:rPr>
              <a:t>” unit=“</a:t>
            </a:r>
            <a:r>
              <a:rPr lang="en-US" sz="1000" dirty="0" err="1" smtClean="0">
                <a:latin typeface="Courier"/>
                <a:cs typeface="Courier"/>
              </a:rPr>
              <a:t>eV</a:t>
            </a:r>
            <a:r>
              <a:rPr lang="en-US" sz="1000" dirty="0" smtClean="0">
                <a:latin typeface="Courier"/>
                <a:cs typeface="Courier"/>
              </a:rPr>
              <a:t>”/&gt;&lt;/axes&gt;</a:t>
            </a:r>
          </a:p>
          <a:p>
            <a:r>
              <a:rPr lang="en-US" sz="10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000" dirty="0">
                <a:latin typeface="Courier"/>
                <a:cs typeface="Courier"/>
              </a:rPr>
              <a:t>	</a:t>
            </a:r>
            <a:r>
              <a:rPr lang="en-US" sz="1000" dirty="0" smtClean="0">
                <a:latin typeface="Courier"/>
                <a:cs typeface="Courier"/>
              </a:rPr>
              <a:t>&lt;E </a:t>
            </a:r>
            <a:r>
              <a:rPr lang="en-US" sz="1000" dirty="0" err="1" smtClean="0">
                <a:latin typeface="Courier"/>
                <a:cs typeface="Courier"/>
              </a:rPr>
              <a:t>xData</a:t>
            </a:r>
            <a:r>
              <a:rPr lang="en-US" sz="1000" dirty="0" smtClean="0">
                <a:latin typeface="Courier"/>
                <a:cs typeface="Courier"/>
              </a:rPr>
              <a:t>=“series” function=“Legendre”</a:t>
            </a:r>
          </a:p>
          <a:p>
            <a:r>
              <a:rPr lang="en-US" sz="1000" dirty="0">
                <a:latin typeface="Courier"/>
                <a:cs typeface="Courier"/>
              </a:rPr>
              <a:t>	</a:t>
            </a:r>
            <a:r>
              <a:rPr lang="en-US" sz="1000" dirty="0" smtClean="0">
                <a:latin typeface="Courier"/>
                <a:cs typeface="Courier"/>
              </a:rPr>
              <a:t>		value=“</a:t>
            </a:r>
            <a:r>
              <a:rPr lang="en-US" sz="1000" dirty="0">
                <a:latin typeface="Courier"/>
                <a:cs typeface="Courier"/>
              </a:rPr>
              <a:t>1e-05</a:t>
            </a:r>
            <a:r>
              <a:rPr lang="en-US" sz="1000" dirty="0" smtClean="0">
                <a:latin typeface="Courier"/>
                <a:cs typeface="Courier"/>
              </a:rPr>
              <a:t>” index=“0”</a:t>
            </a:r>
            <a:r>
              <a:rPr lang="en-US" sz="1000" dirty="0" smtClean="0">
                <a:latin typeface="Courier"/>
                <a:cs typeface="Courier"/>
              </a:rPr>
              <a:t>&gt; </a:t>
            </a:r>
            <a:r>
              <a:rPr lang="en-US" sz="1000" dirty="0" smtClean="0">
                <a:latin typeface="Courier"/>
                <a:cs typeface="Courier"/>
              </a:rPr>
              <a:t>1 </a:t>
            </a:r>
            <a:r>
              <a:rPr lang="en-US" sz="1000" dirty="0">
                <a:latin typeface="Courier"/>
                <a:cs typeface="Courier"/>
              </a:rPr>
              <a:t>0 </a:t>
            </a:r>
            <a:r>
              <a:rPr lang="en-US" sz="1000" dirty="0" smtClean="0">
                <a:latin typeface="Courier"/>
                <a:cs typeface="Courier"/>
              </a:rPr>
              <a:t>0</a:t>
            </a:r>
            <a:r>
              <a:rPr lang="de-DE" sz="1000" dirty="0" smtClean="0">
                <a:latin typeface="Courier"/>
                <a:cs typeface="Courier"/>
              </a:rPr>
              <a:t>&lt;</a:t>
            </a:r>
            <a:r>
              <a:rPr lang="de-DE" sz="1000" dirty="0" smtClean="0">
                <a:latin typeface="Courier"/>
                <a:cs typeface="Courier"/>
              </a:rPr>
              <a:t>/</a:t>
            </a:r>
            <a:r>
              <a:rPr lang="en-US" sz="1000" dirty="0" smtClean="0">
                <a:latin typeface="Courier"/>
                <a:cs typeface="Courier"/>
              </a:rPr>
              <a:t>E</a:t>
            </a:r>
            <a:r>
              <a:rPr lang="de-DE" sz="1000" dirty="0" smtClean="0">
                <a:latin typeface="Courier"/>
                <a:cs typeface="Courier"/>
              </a:rPr>
              <a:t>&gt;</a:t>
            </a:r>
          </a:p>
          <a:p>
            <a:r>
              <a:rPr lang="de-DE" sz="1000" dirty="0">
                <a:latin typeface="Courier"/>
                <a:cs typeface="Courier"/>
              </a:rPr>
              <a:t>	</a:t>
            </a:r>
            <a:r>
              <a:rPr lang="de-DE" sz="1000" dirty="0" smtClean="0">
                <a:latin typeface="Courier"/>
                <a:cs typeface="Courier"/>
              </a:rPr>
              <a:t>&lt;</a:t>
            </a:r>
            <a:r>
              <a:rPr lang="de-DE" sz="1000" dirty="0" err="1" smtClean="0">
                <a:latin typeface="Courier"/>
                <a:cs typeface="Courier"/>
              </a:rPr>
              <a:t>pointwise</a:t>
            </a:r>
            <a:r>
              <a:rPr lang="de-DE" sz="1000" dirty="0">
                <a:latin typeface="Courier"/>
                <a:cs typeface="Courier"/>
              </a:rPr>
              <a:t> </a:t>
            </a:r>
            <a:r>
              <a:rPr lang="en-US" sz="1000" dirty="0" err="1">
                <a:latin typeface="Courier"/>
                <a:cs typeface="Courier"/>
              </a:rPr>
              <a:t>xData</a:t>
            </a:r>
            <a:r>
              <a:rPr lang="en-US" sz="1000" dirty="0">
                <a:latin typeface="Courier"/>
                <a:cs typeface="Courier"/>
              </a:rPr>
              <a:t>=</a:t>
            </a:r>
            <a:r>
              <a:rPr lang="en-US" sz="1000" dirty="0" smtClean="0">
                <a:latin typeface="Courier"/>
                <a:cs typeface="Courier"/>
              </a:rPr>
              <a:t>“</a:t>
            </a:r>
            <a:r>
              <a:rPr lang="en-US" sz="1000" dirty="0" err="1">
                <a:latin typeface="Courier"/>
                <a:cs typeface="Courier"/>
              </a:rPr>
              <a:t>m</a:t>
            </a:r>
            <a:r>
              <a:rPr lang="en-US" sz="1000" dirty="0" err="1" smtClean="0">
                <a:latin typeface="Courier"/>
                <a:cs typeface="Courier"/>
              </a:rPr>
              <a:t>ultiD_XYs</a:t>
            </a:r>
            <a:r>
              <a:rPr lang="en-US" sz="1000" dirty="0">
                <a:latin typeface="Courier"/>
                <a:cs typeface="Courier"/>
              </a:rPr>
              <a:t>” dimension=“2”</a:t>
            </a:r>
            <a:r>
              <a:rPr lang="en-US" sz="1000" dirty="0" smtClean="0">
                <a:latin typeface="Courier"/>
                <a:cs typeface="Courier"/>
              </a:rPr>
              <a:t>&gt;</a:t>
            </a:r>
          </a:p>
          <a:p>
            <a:r>
              <a:rPr lang="en-US" sz="1000" dirty="0">
                <a:latin typeface="Courier"/>
                <a:cs typeface="Courier"/>
              </a:rPr>
              <a:t>		&lt;axes&gt;</a:t>
            </a:r>
          </a:p>
          <a:p>
            <a:r>
              <a:rPr lang="en-US" sz="1000" dirty="0">
                <a:latin typeface="Courier"/>
                <a:cs typeface="Courier"/>
              </a:rPr>
              <a:t>			&lt;axis index=“0” label=“P(</a:t>
            </a:r>
            <a:r>
              <a:rPr lang="en-US" sz="1000" dirty="0" err="1">
                <a:latin typeface="Courier"/>
                <a:cs typeface="Courier"/>
              </a:rPr>
              <a:t>mu|E</a:t>
            </a:r>
            <a:r>
              <a:rPr lang="en-US" sz="1000" dirty="0">
                <a:latin typeface="Courier"/>
                <a:cs typeface="Courier"/>
              </a:rPr>
              <a:t>)”/&gt;</a:t>
            </a:r>
          </a:p>
          <a:p>
            <a:r>
              <a:rPr lang="en-US" sz="1000" dirty="0">
                <a:latin typeface="Courier"/>
                <a:cs typeface="Courier"/>
              </a:rPr>
              <a:t>			&lt;axis index=“1” label=“mu”/&gt;</a:t>
            </a:r>
          </a:p>
          <a:p>
            <a:r>
              <a:rPr lang="en-US" sz="1000" dirty="0">
                <a:latin typeface="Courier"/>
                <a:cs typeface="Courier"/>
              </a:rPr>
              <a:t>			&lt;axis index=“2” label=“</a:t>
            </a:r>
            <a:r>
              <a:rPr lang="en-US" sz="1000" dirty="0" err="1">
                <a:latin typeface="Courier"/>
                <a:cs typeface="Courier"/>
              </a:rPr>
              <a:t>energy_in</a:t>
            </a:r>
            <a:r>
              <a:rPr lang="en-US" sz="1000" dirty="0">
                <a:latin typeface="Courier"/>
                <a:cs typeface="Courier"/>
              </a:rPr>
              <a:t>” unit=“</a:t>
            </a:r>
            <a:r>
              <a:rPr lang="en-US" sz="1000" dirty="0" err="1">
                <a:latin typeface="Courier"/>
                <a:cs typeface="Courier"/>
              </a:rPr>
              <a:t>eV</a:t>
            </a:r>
            <a:r>
              <a:rPr lang="en-US" sz="1000" dirty="0">
                <a:latin typeface="Courier"/>
                <a:cs typeface="Courier"/>
              </a:rPr>
              <a:t>”/&gt;&lt;/axes</a:t>
            </a:r>
            <a:r>
              <a:rPr lang="en-US" sz="1000" dirty="0" smtClean="0">
                <a:latin typeface="Courier"/>
                <a:cs typeface="Courier"/>
              </a:rPr>
              <a:t>&gt;</a:t>
            </a:r>
            <a:endParaRPr lang="de-DE" sz="1000" dirty="0">
              <a:latin typeface="Courier"/>
              <a:cs typeface="Courier"/>
            </a:endParaRPr>
          </a:p>
          <a:p>
            <a:r>
              <a:rPr lang="en-US" sz="1000" dirty="0" smtClean="0">
                <a:latin typeface="Courier"/>
                <a:cs typeface="Courier"/>
              </a:rPr>
              <a:t>		&lt;E </a:t>
            </a:r>
            <a:r>
              <a:rPr lang="en-US" sz="1000" dirty="0" err="1" smtClean="0">
                <a:latin typeface="Courier"/>
                <a:cs typeface="Courier"/>
              </a:rPr>
              <a:t>xData</a:t>
            </a:r>
            <a:r>
              <a:rPr lang="en-US" sz="1000" dirty="0">
                <a:latin typeface="Courier"/>
                <a:cs typeface="Courier"/>
              </a:rPr>
              <a:t>=“XYs</a:t>
            </a:r>
            <a:r>
              <a:rPr lang="en-US" sz="1000" dirty="0" smtClean="0">
                <a:latin typeface="Courier"/>
                <a:cs typeface="Courier"/>
              </a:rPr>
              <a:t>” value</a:t>
            </a:r>
            <a:r>
              <a:rPr lang="en-US" sz="1000" dirty="0">
                <a:latin typeface="Courier"/>
                <a:cs typeface="Courier"/>
              </a:rPr>
              <a:t>=</a:t>
            </a:r>
            <a:r>
              <a:rPr lang="en-US" sz="1000" dirty="0" smtClean="0">
                <a:latin typeface="Courier"/>
                <a:cs typeface="Courier"/>
              </a:rPr>
              <a:t>“2e7</a:t>
            </a:r>
            <a:r>
              <a:rPr lang="en-US" sz="1000" dirty="0">
                <a:latin typeface="Courier"/>
                <a:cs typeface="Courier"/>
              </a:rPr>
              <a:t>” index=</a:t>
            </a:r>
            <a:r>
              <a:rPr lang="en-US" sz="1000" dirty="0" smtClean="0">
                <a:latin typeface="Courier"/>
                <a:cs typeface="Courier"/>
              </a:rPr>
              <a:t>“</a:t>
            </a:r>
            <a:r>
              <a:rPr lang="en-US" sz="1000" dirty="0">
                <a:latin typeface="Courier"/>
                <a:cs typeface="Courier"/>
              </a:rPr>
              <a:t>1</a:t>
            </a:r>
            <a:r>
              <a:rPr lang="en-US" sz="1000" dirty="0" smtClean="0">
                <a:latin typeface="Courier"/>
                <a:cs typeface="Courier"/>
              </a:rPr>
              <a:t>”</a:t>
            </a:r>
            <a:r>
              <a:rPr lang="en-US" sz="1000" dirty="0" smtClean="0">
                <a:latin typeface="Courier"/>
                <a:cs typeface="Courier"/>
              </a:rPr>
              <a:t>&gt;</a:t>
            </a:r>
            <a:endParaRPr lang="en-US" sz="1000" dirty="0" smtClean="0">
              <a:latin typeface="Courier"/>
              <a:cs typeface="Courier"/>
            </a:endParaRPr>
          </a:p>
          <a:p>
            <a:r>
              <a:rPr lang="en-US" sz="1000" dirty="0">
                <a:latin typeface="Courier"/>
                <a:cs typeface="Courier"/>
              </a:rPr>
              <a:t>	</a:t>
            </a:r>
            <a:r>
              <a:rPr lang="en-US" sz="1000" dirty="0" smtClean="0">
                <a:latin typeface="Courier"/>
                <a:cs typeface="Courier"/>
              </a:rPr>
              <a:t>		-1 4.95e</a:t>
            </a:r>
            <a:r>
              <a:rPr lang="en-US" sz="1000" dirty="0">
                <a:latin typeface="Courier"/>
                <a:cs typeface="Courier"/>
              </a:rPr>
              <a:t>-3 -</a:t>
            </a:r>
            <a:r>
              <a:rPr lang="en-US" sz="1000" dirty="0" smtClean="0">
                <a:latin typeface="Courier"/>
                <a:cs typeface="Courier"/>
              </a:rPr>
              <a:t>0.999 4.72e</a:t>
            </a:r>
            <a:r>
              <a:rPr lang="en-US" sz="1000" dirty="0">
                <a:latin typeface="Courier"/>
                <a:cs typeface="Courier"/>
              </a:rPr>
              <a:t>-</a:t>
            </a:r>
            <a:r>
              <a:rPr lang="en-US" sz="1000" dirty="0" smtClean="0">
                <a:latin typeface="Courier"/>
                <a:cs typeface="Courier"/>
              </a:rPr>
              <a:t>3 </a:t>
            </a:r>
            <a:r>
              <a:rPr lang="en-US" sz="1000" dirty="0">
                <a:latin typeface="Courier"/>
                <a:cs typeface="Courier"/>
              </a:rPr>
              <a:t>... 1 </a:t>
            </a:r>
            <a:r>
              <a:rPr lang="en-US" sz="1000" dirty="0" smtClean="0">
                <a:latin typeface="Courier"/>
                <a:cs typeface="Courier"/>
              </a:rPr>
              <a:t>68.5</a:t>
            </a:r>
            <a:r>
              <a:rPr lang="de-DE" sz="1000" dirty="0" smtClean="0">
                <a:latin typeface="Courier"/>
                <a:cs typeface="Courier"/>
              </a:rPr>
              <a:t>&lt;</a:t>
            </a:r>
            <a:r>
              <a:rPr lang="de-DE" sz="1000" dirty="0" smtClean="0">
                <a:latin typeface="Courier"/>
                <a:cs typeface="Courier"/>
              </a:rPr>
              <a:t>/</a:t>
            </a:r>
            <a:r>
              <a:rPr lang="en-US" sz="1000" dirty="0" smtClean="0">
                <a:latin typeface="Courier"/>
                <a:cs typeface="Courier"/>
              </a:rPr>
              <a:t>E</a:t>
            </a:r>
            <a:r>
              <a:rPr lang="de-DE" sz="1000" dirty="0" smtClean="0">
                <a:latin typeface="Courier"/>
                <a:cs typeface="Courier"/>
              </a:rPr>
              <a:t>&gt;</a:t>
            </a:r>
            <a:r>
              <a:rPr lang="de-DE" sz="1000" dirty="0">
                <a:latin typeface="Courier"/>
                <a:cs typeface="Courier"/>
              </a:rPr>
              <a:t>&lt;/</a:t>
            </a:r>
            <a:r>
              <a:rPr lang="de-DE" sz="1000" dirty="0" err="1" smtClean="0">
                <a:latin typeface="Courier"/>
                <a:cs typeface="Courier"/>
              </a:rPr>
              <a:t>pointwise</a:t>
            </a:r>
            <a:r>
              <a:rPr lang="de-DE" sz="1000" dirty="0" smtClean="0">
                <a:latin typeface="Courier"/>
                <a:cs typeface="Courier"/>
              </a:rPr>
              <a:t>&gt;&lt;/</a:t>
            </a:r>
            <a:r>
              <a:rPr lang="en-US" sz="1000" dirty="0" err="1" smtClean="0">
                <a:latin typeface="Courier"/>
                <a:cs typeface="Courier"/>
              </a:rPr>
              <a:t>angularMixed</a:t>
            </a:r>
            <a:r>
              <a:rPr lang="en-US" sz="1000" dirty="0" smtClean="0">
                <a:latin typeface="Courier"/>
                <a:cs typeface="Courier"/>
              </a:rPr>
              <a:t>&gt;</a:t>
            </a:r>
            <a:endParaRPr lang="en-US" sz="10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8275" y="3386369"/>
            <a:ext cx="8887450" cy="33085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Courier"/>
                <a:cs typeface="Courier"/>
              </a:rPr>
              <a:t>&lt;tag </a:t>
            </a:r>
            <a:r>
              <a:rPr lang="en-US" sz="1100" dirty="0" err="1" smtClean="0">
                <a:latin typeface="Courier"/>
                <a:cs typeface="Courier"/>
              </a:rPr>
              <a:t>xData</a:t>
            </a:r>
            <a:r>
              <a:rPr lang="en-US" sz="1100" dirty="0" smtClean="0">
                <a:latin typeface="Courier"/>
                <a:cs typeface="Courier"/>
              </a:rPr>
              <a:t>=“regions” dimension=“2”&gt;</a:t>
            </a:r>
          </a:p>
          <a:p>
            <a:r>
              <a:rPr lang="en-US" sz="1100" dirty="0" smtClean="0">
                <a:latin typeface="Courier"/>
                <a:cs typeface="Courier"/>
              </a:rPr>
              <a:t>	&lt;axes&gt;</a:t>
            </a:r>
          </a:p>
          <a:p>
            <a:r>
              <a:rPr lang="en-US" sz="1100" dirty="0">
                <a:latin typeface="Courier"/>
                <a:cs typeface="Courier"/>
              </a:rPr>
              <a:t>	</a:t>
            </a:r>
            <a:r>
              <a:rPr lang="en-US" sz="1100" dirty="0" smtClean="0">
                <a:latin typeface="Courier"/>
                <a:cs typeface="Courier"/>
              </a:rPr>
              <a:t>	&lt;axis index=“0” label=“P(</a:t>
            </a:r>
            <a:r>
              <a:rPr lang="en-US" sz="1100" dirty="0" err="1" smtClean="0">
                <a:latin typeface="Courier"/>
                <a:cs typeface="Courier"/>
              </a:rPr>
              <a:t>mu|E</a:t>
            </a:r>
            <a:r>
              <a:rPr lang="en-US" sz="1100" dirty="0" smtClean="0">
                <a:latin typeface="Courier"/>
                <a:cs typeface="Courier"/>
              </a:rPr>
              <a:t>)”/&gt;</a:t>
            </a:r>
            <a:endParaRPr lang="en-US" sz="1100" dirty="0">
              <a:latin typeface="Courier"/>
              <a:cs typeface="Courier"/>
            </a:endParaRPr>
          </a:p>
          <a:p>
            <a:r>
              <a:rPr lang="en-US" sz="1100" dirty="0">
                <a:latin typeface="Courier"/>
                <a:cs typeface="Courier"/>
              </a:rPr>
              <a:t>		&lt;axis index=“1” label=</a:t>
            </a:r>
            <a:r>
              <a:rPr lang="en-US" sz="1100" dirty="0" smtClean="0">
                <a:latin typeface="Courier"/>
                <a:cs typeface="Courier"/>
              </a:rPr>
              <a:t>“mu”/&gt;</a:t>
            </a:r>
            <a:endParaRPr lang="en-US" sz="1100" dirty="0">
              <a:latin typeface="Courier"/>
              <a:cs typeface="Courier"/>
            </a:endParaRPr>
          </a:p>
          <a:p>
            <a:r>
              <a:rPr lang="en-US" sz="1100" dirty="0">
                <a:latin typeface="Courier"/>
                <a:cs typeface="Courier"/>
              </a:rPr>
              <a:t>		&lt;axis index=</a:t>
            </a:r>
            <a:r>
              <a:rPr lang="en-US" sz="1100" dirty="0" smtClean="0">
                <a:latin typeface="Courier"/>
                <a:cs typeface="Courier"/>
              </a:rPr>
              <a:t>“2” </a:t>
            </a:r>
            <a:r>
              <a:rPr lang="en-US" sz="1100" dirty="0">
                <a:latin typeface="Courier"/>
                <a:cs typeface="Courier"/>
              </a:rPr>
              <a:t>label=</a:t>
            </a:r>
            <a:r>
              <a:rPr lang="en-US" sz="1100" dirty="0" smtClean="0">
                <a:latin typeface="Courier"/>
                <a:cs typeface="Courier"/>
              </a:rPr>
              <a:t>“E” unit=“</a:t>
            </a:r>
            <a:r>
              <a:rPr lang="en-US" sz="1100" dirty="0" err="1" smtClean="0">
                <a:latin typeface="Courier"/>
                <a:cs typeface="Courier"/>
              </a:rPr>
              <a:t>eV</a:t>
            </a:r>
            <a:r>
              <a:rPr lang="en-US" sz="1100" dirty="0" smtClean="0">
                <a:latin typeface="Courier"/>
                <a:cs typeface="Courier"/>
              </a:rPr>
              <a:t>”/&gt;&lt;/axes&gt;</a:t>
            </a:r>
          </a:p>
          <a:p>
            <a:r>
              <a:rPr lang="en-US" sz="1100" dirty="0" smtClean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100" dirty="0" smtClean="0">
                <a:latin typeface="Courier"/>
                <a:cs typeface="Courier"/>
              </a:rPr>
              <a:t>&lt;region </a:t>
            </a:r>
            <a:r>
              <a:rPr lang="en-US" sz="1100" dirty="0" err="1" smtClean="0">
                <a:latin typeface="Courier"/>
                <a:cs typeface="Courier"/>
              </a:rPr>
              <a:t>xData</a:t>
            </a:r>
            <a:r>
              <a:rPr lang="en-US" sz="1100" dirty="0" smtClean="0">
                <a:latin typeface="Courier"/>
                <a:cs typeface="Courier"/>
              </a:rPr>
              <a:t>=“</a:t>
            </a:r>
            <a:r>
              <a:rPr lang="en-US" sz="1100" dirty="0" err="1" smtClean="0">
                <a:latin typeface="Courier"/>
                <a:cs typeface="Courier"/>
              </a:rPr>
              <a:t>multiD_XYs</a:t>
            </a:r>
            <a:r>
              <a:rPr lang="en-US" sz="1100" dirty="0" smtClean="0">
                <a:latin typeface="Courier"/>
                <a:cs typeface="Courier"/>
              </a:rPr>
              <a:t>” index=“0” interpolation=“</a:t>
            </a:r>
            <a:r>
              <a:rPr lang="en-US" sz="1100" dirty="0" err="1" smtClean="0">
                <a:latin typeface="Courier"/>
                <a:cs typeface="Courier"/>
              </a:rPr>
              <a:t>lin,lin</a:t>
            </a:r>
            <a:r>
              <a:rPr lang="en-US" sz="1100" dirty="0" smtClean="0">
                <a:latin typeface="Courier"/>
                <a:cs typeface="Courier"/>
              </a:rPr>
              <a:t>”</a:t>
            </a: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dimension</a:t>
            </a:r>
            <a:r>
              <a:rPr lang="en-US" sz="1100" dirty="0">
                <a:latin typeface="Courier"/>
                <a:cs typeface="Courier"/>
              </a:rPr>
              <a:t>=“2”</a:t>
            </a:r>
            <a:r>
              <a:rPr lang="en-US" sz="1100" dirty="0" smtClean="0">
                <a:latin typeface="Courier"/>
                <a:cs typeface="Courier"/>
              </a:rPr>
              <a:t>&gt;</a:t>
            </a:r>
          </a:p>
          <a:p>
            <a:r>
              <a:rPr lang="en-US" sz="1100" dirty="0" smtClean="0">
                <a:latin typeface="Courier"/>
                <a:cs typeface="Courier"/>
              </a:rPr>
              <a:t>		</a:t>
            </a:r>
            <a:r>
              <a:rPr lang="en-US" sz="1100" dirty="0">
                <a:latin typeface="Courier"/>
                <a:cs typeface="Courier"/>
              </a:rPr>
              <a:t>&lt;axes&gt;</a:t>
            </a:r>
          </a:p>
          <a:p>
            <a:r>
              <a:rPr lang="en-US" sz="1100" dirty="0">
                <a:latin typeface="Courier"/>
                <a:cs typeface="Courier"/>
              </a:rPr>
              <a:t>			&lt;axis index=“0” label=“</a:t>
            </a:r>
            <a:r>
              <a:rPr lang="en-US" sz="1100" dirty="0" err="1">
                <a:latin typeface="Courier"/>
                <a:cs typeface="Courier"/>
              </a:rPr>
              <a:t>C_l</a:t>
            </a:r>
            <a:r>
              <a:rPr lang="en-US" sz="1100" dirty="0">
                <a:latin typeface="Courier"/>
                <a:cs typeface="Courier"/>
              </a:rPr>
              <a:t>(E)”/&gt;</a:t>
            </a:r>
          </a:p>
          <a:p>
            <a:r>
              <a:rPr lang="en-US" sz="1100" dirty="0">
                <a:latin typeface="Courier"/>
                <a:cs typeface="Courier"/>
              </a:rPr>
              <a:t>			&lt;axis index=“1” label=“l”/&gt;</a:t>
            </a:r>
          </a:p>
          <a:p>
            <a:r>
              <a:rPr lang="en-US" sz="1100" dirty="0">
                <a:latin typeface="Courier"/>
                <a:cs typeface="Courier"/>
              </a:rPr>
              <a:t>			&lt;axis index=“2” label=“E” unit=“</a:t>
            </a:r>
            <a:r>
              <a:rPr lang="en-US" sz="1100" dirty="0" err="1">
                <a:latin typeface="Courier"/>
                <a:cs typeface="Courier"/>
              </a:rPr>
              <a:t>eV</a:t>
            </a:r>
            <a:r>
              <a:rPr lang="en-US" sz="1100" dirty="0">
                <a:latin typeface="Courier"/>
                <a:cs typeface="Courier"/>
              </a:rPr>
              <a:t>”/&gt;&lt;/axes</a:t>
            </a:r>
            <a:r>
              <a:rPr lang="en-US" sz="1100" dirty="0" smtClean="0">
                <a:latin typeface="Courier"/>
                <a:cs typeface="Courier"/>
              </a:rPr>
              <a:t>&gt;</a:t>
            </a:r>
          </a:p>
          <a:p>
            <a:r>
              <a:rPr lang="en-US" sz="1100" dirty="0">
                <a:latin typeface="Courier"/>
                <a:cs typeface="Courier"/>
              </a:rPr>
              <a:t>		</a:t>
            </a:r>
            <a:r>
              <a:rPr lang="en-US" sz="1100" dirty="0" smtClean="0">
                <a:latin typeface="Courier"/>
                <a:cs typeface="Courier"/>
              </a:rPr>
              <a:t>&lt;E </a:t>
            </a:r>
            <a:r>
              <a:rPr lang="en-US" sz="1100" dirty="0" err="1" smtClean="0">
                <a:latin typeface="Courier"/>
                <a:cs typeface="Courier"/>
              </a:rPr>
              <a:t>xData</a:t>
            </a:r>
            <a:r>
              <a:rPr lang="en-US" sz="1100" dirty="0" smtClean="0">
                <a:latin typeface="Courier"/>
                <a:cs typeface="Courier"/>
              </a:rPr>
              <a:t>=“series” function=“Legendre” value=“</a:t>
            </a:r>
            <a:r>
              <a:rPr lang="en-US" sz="1100" dirty="0">
                <a:latin typeface="Courier"/>
                <a:cs typeface="Courier"/>
              </a:rPr>
              <a:t>1e-05</a:t>
            </a:r>
            <a:r>
              <a:rPr lang="en-US" sz="1100" dirty="0" smtClean="0">
                <a:latin typeface="Courier"/>
                <a:cs typeface="Courier"/>
              </a:rPr>
              <a:t>” index=“0”</a:t>
            </a:r>
            <a:r>
              <a:rPr lang="en-US" sz="1100" dirty="0" smtClean="0">
                <a:latin typeface="Courier"/>
                <a:cs typeface="Courier"/>
              </a:rPr>
              <a:t>&gt; </a:t>
            </a:r>
            <a:r>
              <a:rPr lang="en-US" sz="1100" dirty="0" smtClean="0">
                <a:latin typeface="Courier"/>
                <a:cs typeface="Courier"/>
              </a:rPr>
              <a:t>1 </a:t>
            </a:r>
            <a:r>
              <a:rPr lang="en-US" sz="1100" dirty="0">
                <a:latin typeface="Courier"/>
                <a:cs typeface="Courier"/>
              </a:rPr>
              <a:t>0 0</a:t>
            </a:r>
            <a:r>
              <a:rPr lang="de-DE" sz="1100" dirty="0" smtClean="0">
                <a:latin typeface="Courier"/>
                <a:cs typeface="Courier"/>
              </a:rPr>
              <a:t>&lt;/</a:t>
            </a:r>
            <a:r>
              <a:rPr lang="en-US" sz="1100" dirty="0" smtClean="0">
                <a:latin typeface="Courier"/>
                <a:cs typeface="Courier"/>
              </a:rPr>
              <a:t>E</a:t>
            </a:r>
            <a:r>
              <a:rPr lang="de-DE" sz="1100" dirty="0" smtClean="0">
                <a:latin typeface="Courier"/>
                <a:cs typeface="Courier"/>
              </a:rPr>
              <a:t>&gt;</a:t>
            </a:r>
            <a:endParaRPr lang="de-DE" sz="1100" dirty="0">
              <a:latin typeface="Courier"/>
              <a:cs typeface="Courier"/>
            </a:endParaRPr>
          </a:p>
          <a:p>
            <a:r>
              <a:rPr lang="en-US" sz="1100" dirty="0">
                <a:latin typeface="Courier"/>
                <a:cs typeface="Courier"/>
              </a:rPr>
              <a:t>		</a:t>
            </a:r>
            <a:r>
              <a:rPr lang="en-US" sz="1100" dirty="0" smtClean="0">
                <a:latin typeface="Courier"/>
                <a:cs typeface="Courier"/>
              </a:rPr>
              <a:t>&lt;E </a:t>
            </a:r>
            <a:r>
              <a:rPr lang="en-US" sz="1100" dirty="0" err="1" smtClean="0">
                <a:latin typeface="Courier"/>
                <a:cs typeface="Courier"/>
              </a:rPr>
              <a:t>xData</a:t>
            </a:r>
            <a:r>
              <a:rPr lang="en-US" sz="1100" dirty="0">
                <a:latin typeface="Courier"/>
                <a:cs typeface="Courier"/>
              </a:rPr>
              <a:t>=“series” function=“Legendre</a:t>
            </a:r>
            <a:r>
              <a:rPr lang="en-US" sz="1100" dirty="0" smtClean="0">
                <a:latin typeface="Courier"/>
                <a:cs typeface="Courier"/>
              </a:rPr>
              <a:t>” value</a:t>
            </a:r>
            <a:r>
              <a:rPr lang="en-US" sz="1100" dirty="0">
                <a:latin typeface="Courier"/>
                <a:cs typeface="Courier"/>
              </a:rPr>
              <a:t>=</a:t>
            </a:r>
            <a:r>
              <a:rPr lang="en-US" sz="1100" dirty="0" smtClean="0">
                <a:latin typeface="Courier"/>
                <a:cs typeface="Courier"/>
              </a:rPr>
              <a:t>“300” </a:t>
            </a:r>
            <a:r>
              <a:rPr lang="en-US" sz="1100" dirty="0">
                <a:latin typeface="Courier"/>
                <a:cs typeface="Courier"/>
              </a:rPr>
              <a:t>index=</a:t>
            </a:r>
            <a:r>
              <a:rPr lang="en-US" sz="1100" dirty="0" smtClean="0">
                <a:latin typeface="Courier"/>
                <a:cs typeface="Courier"/>
              </a:rPr>
              <a:t>“1”</a:t>
            </a:r>
            <a:r>
              <a:rPr lang="en-US" sz="1100" dirty="0" smtClean="0">
                <a:latin typeface="Courier"/>
                <a:cs typeface="Courier"/>
              </a:rPr>
              <a:t>&gt; </a:t>
            </a:r>
            <a:r>
              <a:rPr lang="en-US" sz="1100" dirty="0" smtClean="0">
                <a:latin typeface="Courier"/>
                <a:cs typeface="Courier"/>
              </a:rPr>
              <a:t>1 8.96e</a:t>
            </a:r>
            <a:r>
              <a:rPr lang="en-US" sz="1100" dirty="0">
                <a:latin typeface="Courier"/>
                <a:cs typeface="Courier"/>
              </a:rPr>
              <a:t>-5 </a:t>
            </a:r>
            <a:r>
              <a:rPr lang="en-US" sz="1100" dirty="0" smtClean="0">
                <a:latin typeface="Courier"/>
                <a:cs typeface="Courier"/>
              </a:rPr>
              <a:t>3.17e</a:t>
            </a:r>
            <a:r>
              <a:rPr lang="en-US" sz="1100" dirty="0">
                <a:latin typeface="Courier"/>
                <a:cs typeface="Courier"/>
              </a:rPr>
              <a:t>-</a:t>
            </a:r>
            <a:r>
              <a:rPr lang="en-US" sz="1100" dirty="0" smtClean="0">
                <a:latin typeface="Courier"/>
                <a:cs typeface="Courier"/>
              </a:rPr>
              <a:t>6</a:t>
            </a:r>
            <a:r>
              <a:rPr lang="de-DE" sz="1100" dirty="0" smtClean="0">
                <a:latin typeface="Courier"/>
                <a:cs typeface="Courier"/>
              </a:rPr>
              <a:t>&lt;/</a:t>
            </a:r>
            <a:r>
              <a:rPr lang="en-US" sz="1100" dirty="0" smtClean="0">
                <a:latin typeface="Courier"/>
                <a:cs typeface="Courier"/>
              </a:rPr>
              <a:t>E</a:t>
            </a:r>
            <a:r>
              <a:rPr lang="de-DE" sz="1100" dirty="0" smtClean="0">
                <a:latin typeface="Courier"/>
                <a:cs typeface="Courier"/>
              </a:rPr>
              <a:t>&gt;</a:t>
            </a:r>
            <a:endParaRPr lang="de-DE" sz="1100" dirty="0">
              <a:latin typeface="Courier"/>
              <a:cs typeface="Courier"/>
            </a:endParaRPr>
          </a:p>
          <a:p>
            <a:r>
              <a:rPr lang="en-US" sz="1100" dirty="0" smtClean="0">
                <a:latin typeface="Courier"/>
                <a:cs typeface="Courier"/>
              </a:rPr>
              <a:t>							. . . </a:t>
            </a:r>
          </a:p>
          <a:p>
            <a:r>
              <a:rPr lang="en-US" sz="1100" dirty="0">
                <a:latin typeface="Courier"/>
                <a:cs typeface="Courier"/>
              </a:rPr>
              <a:t>		</a:t>
            </a:r>
            <a:r>
              <a:rPr lang="en-US" sz="1100" dirty="0" smtClean="0">
                <a:latin typeface="Courier"/>
                <a:cs typeface="Courier"/>
              </a:rPr>
              <a:t>&lt;E </a:t>
            </a:r>
            <a:r>
              <a:rPr lang="en-US" sz="1100" dirty="0" err="1" smtClean="0">
                <a:latin typeface="Courier"/>
                <a:cs typeface="Courier"/>
              </a:rPr>
              <a:t>xData</a:t>
            </a:r>
            <a:r>
              <a:rPr lang="en-US" sz="1100" dirty="0">
                <a:latin typeface="Courier"/>
                <a:cs typeface="Courier"/>
              </a:rPr>
              <a:t>=“series” function=“Legendre</a:t>
            </a:r>
            <a:r>
              <a:rPr lang="en-US" sz="1100" dirty="0" smtClean="0">
                <a:latin typeface="Courier"/>
                <a:cs typeface="Courier"/>
              </a:rPr>
              <a:t>” value</a:t>
            </a:r>
            <a:r>
              <a:rPr lang="en-US" sz="1100" dirty="0">
                <a:latin typeface="Courier"/>
                <a:cs typeface="Courier"/>
              </a:rPr>
              <a:t>=“</a:t>
            </a:r>
            <a:r>
              <a:rPr lang="en-US" sz="1100" dirty="0" smtClean="0">
                <a:latin typeface="Courier"/>
                <a:cs typeface="Courier"/>
              </a:rPr>
              <a:t>1e</a:t>
            </a:r>
            <a:r>
              <a:rPr lang="en-US" sz="1100" dirty="0">
                <a:latin typeface="Courier"/>
                <a:cs typeface="Courier"/>
              </a:rPr>
              <a:t>7</a:t>
            </a:r>
            <a:r>
              <a:rPr lang="en-US" sz="1100" dirty="0" smtClean="0">
                <a:latin typeface="Courier"/>
                <a:cs typeface="Courier"/>
              </a:rPr>
              <a:t>” </a:t>
            </a:r>
            <a:r>
              <a:rPr lang="en-US" sz="1100" dirty="0">
                <a:latin typeface="Courier"/>
                <a:cs typeface="Courier"/>
              </a:rPr>
              <a:t>index=</a:t>
            </a:r>
            <a:r>
              <a:rPr lang="en-US" sz="1100" dirty="0" smtClean="0">
                <a:latin typeface="Courier"/>
                <a:cs typeface="Courier"/>
              </a:rPr>
              <a:t>“34”</a:t>
            </a:r>
            <a:r>
              <a:rPr lang="en-US" sz="1100" dirty="0">
                <a:latin typeface="Courier"/>
                <a:cs typeface="Courier"/>
              </a:rPr>
              <a:t>&gt; </a:t>
            </a:r>
            <a:endParaRPr lang="en-US" sz="1100" dirty="0" smtClean="0">
              <a:latin typeface="Courier"/>
              <a:cs typeface="Courier"/>
            </a:endParaRPr>
          </a:p>
          <a:p>
            <a:r>
              <a:rPr lang="en-US" sz="1100" dirty="0">
                <a:latin typeface="Courier"/>
                <a:cs typeface="Courier"/>
              </a:rPr>
              <a:t>	</a:t>
            </a:r>
            <a:r>
              <a:rPr lang="en-US" sz="1100" dirty="0" smtClean="0">
                <a:latin typeface="Courier"/>
                <a:cs typeface="Courier"/>
              </a:rPr>
              <a:t>		1 0.84 0.71 ... </a:t>
            </a:r>
            <a:r>
              <a:rPr lang="en-US" sz="1100" dirty="0">
                <a:latin typeface="Courier"/>
                <a:cs typeface="Courier"/>
              </a:rPr>
              <a:t>6.83e-6 1.3e-6</a:t>
            </a:r>
            <a:r>
              <a:rPr lang="de-DE" sz="1100" dirty="0" smtClean="0">
                <a:latin typeface="Courier"/>
                <a:cs typeface="Courier"/>
              </a:rPr>
              <a:t>&lt;/</a:t>
            </a:r>
            <a:r>
              <a:rPr lang="en-US" sz="1100" dirty="0" smtClean="0">
                <a:latin typeface="Courier"/>
                <a:cs typeface="Courier"/>
              </a:rPr>
              <a:t>E</a:t>
            </a:r>
            <a:r>
              <a:rPr lang="de-DE" sz="1100" dirty="0" smtClean="0">
                <a:latin typeface="Courier"/>
                <a:cs typeface="Courier"/>
              </a:rPr>
              <a:t>&gt;&lt;/</a:t>
            </a:r>
            <a:r>
              <a:rPr lang="de-DE" sz="1100" dirty="0" err="1" smtClean="0">
                <a:latin typeface="Courier"/>
                <a:cs typeface="Courier"/>
              </a:rPr>
              <a:t>region</a:t>
            </a:r>
            <a:r>
              <a:rPr lang="de-DE" sz="1100" dirty="0" smtClean="0">
                <a:latin typeface="Courier"/>
                <a:cs typeface="Courier"/>
              </a:rPr>
              <a:t>&gt;</a:t>
            </a:r>
            <a:endParaRPr lang="de-DE" sz="1100" dirty="0">
              <a:latin typeface="Courier"/>
              <a:cs typeface="Courier"/>
            </a:endParaRPr>
          </a:p>
          <a:p>
            <a:r>
              <a:rPr lang="en-US" sz="1100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en-US" sz="1100" dirty="0">
                <a:latin typeface="Courier"/>
                <a:cs typeface="Courier"/>
              </a:rPr>
              <a:t>&lt;region </a:t>
            </a:r>
            <a:r>
              <a:rPr lang="en-US" sz="1100" dirty="0" err="1">
                <a:latin typeface="Courier"/>
                <a:cs typeface="Courier"/>
              </a:rPr>
              <a:t>xData</a:t>
            </a:r>
            <a:r>
              <a:rPr lang="en-US" sz="1100" dirty="0">
                <a:latin typeface="Courier"/>
                <a:cs typeface="Courier"/>
              </a:rPr>
              <a:t>=</a:t>
            </a:r>
            <a:r>
              <a:rPr lang="en-US" sz="1100" dirty="0" smtClean="0">
                <a:latin typeface="Courier"/>
                <a:cs typeface="Courier"/>
              </a:rPr>
              <a:t>“</a:t>
            </a:r>
            <a:r>
              <a:rPr lang="en-US" sz="1100" dirty="0" err="1" smtClean="0">
                <a:latin typeface="Courier"/>
                <a:cs typeface="Courier"/>
              </a:rPr>
              <a:t>multiD_XYs</a:t>
            </a:r>
            <a:r>
              <a:rPr lang="en-US" sz="1100" dirty="0">
                <a:latin typeface="Courier"/>
                <a:cs typeface="Courier"/>
              </a:rPr>
              <a:t>” index=</a:t>
            </a:r>
            <a:r>
              <a:rPr lang="en-US" sz="1100" dirty="0" smtClean="0">
                <a:latin typeface="Courier"/>
                <a:cs typeface="Courier"/>
              </a:rPr>
              <a:t>“1” </a:t>
            </a:r>
            <a:r>
              <a:rPr lang="en-US" sz="1100" dirty="0">
                <a:latin typeface="Courier"/>
                <a:cs typeface="Courier"/>
              </a:rPr>
              <a:t>interpolation=“</a:t>
            </a:r>
            <a:r>
              <a:rPr lang="en-US" sz="1100" dirty="0" err="1" smtClean="0">
                <a:latin typeface="Courier"/>
                <a:cs typeface="Courier"/>
              </a:rPr>
              <a:t>lin,lin</a:t>
            </a:r>
            <a:r>
              <a:rPr lang="en-US" sz="1100" dirty="0" smtClean="0">
                <a:latin typeface="Courier"/>
                <a:cs typeface="Courier"/>
              </a:rPr>
              <a:t>” dimension=“2”&gt;</a:t>
            </a:r>
            <a:endParaRPr lang="en-US" sz="1100" dirty="0">
              <a:latin typeface="Courier"/>
              <a:cs typeface="Courier"/>
            </a:endParaRPr>
          </a:p>
          <a:p>
            <a:r>
              <a:rPr lang="de-DE" sz="1100" dirty="0" smtClean="0">
                <a:latin typeface="Courier"/>
                <a:cs typeface="Courier"/>
              </a:rPr>
              <a:t>		</a:t>
            </a:r>
            <a:r>
              <a:rPr lang="en-US" sz="1100" dirty="0" smtClean="0">
                <a:latin typeface="Courier"/>
                <a:cs typeface="Courier"/>
              </a:rPr>
              <a:t>&lt;E </a:t>
            </a:r>
            <a:r>
              <a:rPr lang="en-US" sz="1100" dirty="0" err="1" smtClean="0">
                <a:latin typeface="Courier"/>
                <a:cs typeface="Courier"/>
              </a:rPr>
              <a:t>xData</a:t>
            </a:r>
            <a:r>
              <a:rPr lang="en-US" sz="1100" dirty="0">
                <a:latin typeface="Courier"/>
                <a:cs typeface="Courier"/>
              </a:rPr>
              <a:t>=</a:t>
            </a:r>
            <a:r>
              <a:rPr lang="en-US" sz="1100" dirty="0" smtClean="0">
                <a:latin typeface="Courier"/>
                <a:cs typeface="Courier"/>
              </a:rPr>
              <a:t>“XYs” value</a:t>
            </a:r>
            <a:r>
              <a:rPr lang="en-US" sz="1100" dirty="0">
                <a:latin typeface="Courier"/>
                <a:cs typeface="Courier"/>
              </a:rPr>
              <a:t>=“1e7” index=</a:t>
            </a:r>
            <a:r>
              <a:rPr lang="en-US" sz="1100" dirty="0" smtClean="0">
                <a:latin typeface="Courier"/>
                <a:cs typeface="Courier"/>
              </a:rPr>
              <a:t>“</a:t>
            </a:r>
            <a:r>
              <a:rPr lang="en-US" sz="1100" dirty="0">
                <a:latin typeface="Courier"/>
                <a:cs typeface="Courier"/>
              </a:rPr>
              <a:t>0</a:t>
            </a:r>
            <a:r>
              <a:rPr lang="en-US" sz="1100" dirty="0" smtClean="0">
                <a:latin typeface="Courier"/>
                <a:cs typeface="Courier"/>
              </a:rPr>
              <a:t>”&gt; -</a:t>
            </a:r>
            <a:r>
              <a:rPr lang="en-US" sz="1100" dirty="0">
                <a:latin typeface="Courier"/>
                <a:cs typeface="Courier"/>
              </a:rPr>
              <a:t>1 </a:t>
            </a:r>
            <a:r>
              <a:rPr lang="en-US" sz="1100" dirty="0" smtClean="0">
                <a:latin typeface="Courier"/>
                <a:cs typeface="Courier"/>
              </a:rPr>
              <a:t>7.93e</a:t>
            </a:r>
            <a:r>
              <a:rPr lang="en-US" sz="1100" dirty="0">
                <a:latin typeface="Courier"/>
                <a:cs typeface="Courier"/>
              </a:rPr>
              <a:t>-3 </a:t>
            </a:r>
            <a:r>
              <a:rPr lang="en-US" sz="1100" dirty="0" smtClean="0">
                <a:latin typeface="Courier"/>
                <a:cs typeface="Courier"/>
              </a:rPr>
              <a:t>... </a:t>
            </a:r>
            <a:r>
              <a:rPr lang="en-US" sz="1100" dirty="0">
                <a:latin typeface="Courier"/>
                <a:cs typeface="Courier"/>
              </a:rPr>
              <a:t>1 24.2</a:t>
            </a:r>
            <a:r>
              <a:rPr lang="de-DE" sz="1100" dirty="0" smtClean="0">
                <a:latin typeface="Courier"/>
                <a:cs typeface="Courier"/>
              </a:rPr>
              <a:t>&lt;/</a:t>
            </a:r>
            <a:r>
              <a:rPr lang="en-US" sz="1100" dirty="0" smtClean="0">
                <a:latin typeface="Courier"/>
                <a:cs typeface="Courier"/>
              </a:rPr>
              <a:t>E</a:t>
            </a:r>
            <a:r>
              <a:rPr lang="de-DE" sz="1100" dirty="0" smtClean="0">
                <a:latin typeface="Courier"/>
                <a:cs typeface="Courier"/>
              </a:rPr>
              <a:t>&gt;</a:t>
            </a:r>
            <a:endParaRPr lang="de-DE" sz="1100" dirty="0">
              <a:latin typeface="Courier"/>
              <a:cs typeface="Courier"/>
            </a:endParaRPr>
          </a:p>
          <a:p>
            <a:r>
              <a:rPr lang="en-US" sz="1100" dirty="0">
                <a:latin typeface="Courier"/>
                <a:cs typeface="Courier"/>
              </a:rPr>
              <a:t>			</a:t>
            </a:r>
            <a:r>
              <a:rPr lang="en-US" sz="1100" dirty="0" smtClean="0">
                <a:latin typeface="Courier"/>
                <a:cs typeface="Courier"/>
              </a:rPr>
              <a:t>		</a:t>
            </a:r>
            <a:r>
              <a:rPr lang="en-US" sz="1100" dirty="0">
                <a:latin typeface="Courier"/>
                <a:cs typeface="Courier"/>
              </a:rPr>
              <a:t>		. . . </a:t>
            </a:r>
            <a:endParaRPr lang="en-US" sz="1100" dirty="0" smtClean="0">
              <a:latin typeface="Courier"/>
              <a:cs typeface="Courier"/>
            </a:endParaRPr>
          </a:p>
          <a:p>
            <a:r>
              <a:rPr lang="en-US" sz="1100" dirty="0" smtClean="0">
                <a:latin typeface="Courier"/>
                <a:cs typeface="Courier"/>
              </a:rPr>
              <a:t>		&lt;E </a:t>
            </a:r>
            <a:r>
              <a:rPr lang="en-US" sz="1100" dirty="0" err="1" smtClean="0">
                <a:latin typeface="Courier"/>
                <a:cs typeface="Courier"/>
              </a:rPr>
              <a:t>xData</a:t>
            </a:r>
            <a:r>
              <a:rPr lang="en-US" sz="1100" dirty="0">
                <a:latin typeface="Courier"/>
                <a:cs typeface="Courier"/>
              </a:rPr>
              <a:t>=“XYs</a:t>
            </a:r>
            <a:r>
              <a:rPr lang="en-US" sz="1100" dirty="0" smtClean="0">
                <a:latin typeface="Courier"/>
                <a:cs typeface="Courier"/>
              </a:rPr>
              <a:t>” value</a:t>
            </a:r>
            <a:r>
              <a:rPr lang="en-US" sz="1100" dirty="0">
                <a:latin typeface="Courier"/>
                <a:cs typeface="Courier"/>
              </a:rPr>
              <a:t>=</a:t>
            </a:r>
            <a:r>
              <a:rPr lang="en-US" sz="1100" dirty="0" smtClean="0">
                <a:latin typeface="Courier"/>
                <a:cs typeface="Courier"/>
              </a:rPr>
              <a:t>“3e7</a:t>
            </a:r>
            <a:r>
              <a:rPr lang="en-US" sz="1100" dirty="0">
                <a:latin typeface="Courier"/>
                <a:cs typeface="Courier"/>
              </a:rPr>
              <a:t>” index=</a:t>
            </a:r>
            <a:r>
              <a:rPr lang="en-US" sz="1100" dirty="0" smtClean="0">
                <a:latin typeface="Courier"/>
                <a:cs typeface="Courier"/>
              </a:rPr>
              <a:t>“13”&gt; -1 4.95e</a:t>
            </a:r>
            <a:r>
              <a:rPr lang="en-US" sz="1100" dirty="0">
                <a:latin typeface="Courier"/>
                <a:cs typeface="Courier"/>
              </a:rPr>
              <a:t>-3 </a:t>
            </a:r>
            <a:r>
              <a:rPr lang="en-US" sz="1100" dirty="0" smtClean="0">
                <a:latin typeface="Courier"/>
                <a:cs typeface="Courier"/>
              </a:rPr>
              <a:t>.</a:t>
            </a:r>
            <a:r>
              <a:rPr lang="en-US" sz="1100" dirty="0">
                <a:latin typeface="Courier"/>
                <a:cs typeface="Courier"/>
              </a:rPr>
              <a:t>.. 1 68.5</a:t>
            </a:r>
            <a:r>
              <a:rPr lang="de-DE" sz="1100" dirty="0" smtClean="0">
                <a:latin typeface="Courier"/>
                <a:cs typeface="Courier"/>
              </a:rPr>
              <a:t>&lt;/</a:t>
            </a:r>
            <a:r>
              <a:rPr lang="en-US" sz="1100" dirty="0" smtClean="0">
                <a:latin typeface="Courier"/>
                <a:cs typeface="Courier"/>
              </a:rPr>
              <a:t>E</a:t>
            </a:r>
            <a:r>
              <a:rPr lang="de-DE" sz="1100" dirty="0" smtClean="0">
                <a:latin typeface="Courier"/>
                <a:cs typeface="Courier"/>
              </a:rPr>
              <a:t>&gt;&lt;</a:t>
            </a:r>
            <a:r>
              <a:rPr lang="de-DE" sz="1100" dirty="0">
                <a:latin typeface="Courier"/>
                <a:cs typeface="Courier"/>
              </a:rPr>
              <a:t>/</a:t>
            </a:r>
            <a:r>
              <a:rPr lang="de-DE" sz="1100" dirty="0" err="1" smtClean="0">
                <a:latin typeface="Courier"/>
                <a:cs typeface="Courier"/>
              </a:rPr>
              <a:t>region</a:t>
            </a:r>
            <a:r>
              <a:rPr lang="de-DE" sz="1100" dirty="0">
                <a:latin typeface="Courier"/>
                <a:cs typeface="Courier"/>
              </a:rPr>
              <a:t>&gt;</a:t>
            </a:r>
            <a:r>
              <a:rPr lang="de-DE" sz="1100" dirty="0" smtClean="0">
                <a:latin typeface="Courier"/>
                <a:cs typeface="Courier"/>
              </a:rPr>
              <a:t>&lt;/tag&gt;</a:t>
            </a:r>
            <a:endParaRPr lang="en-US" sz="11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78327" y="767394"/>
            <a:ext cx="3277809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‘</a:t>
            </a:r>
            <a:r>
              <a:rPr lang="en-US" dirty="0" err="1" smtClean="0"/>
              <a:t>xData</a:t>
            </a:r>
            <a:r>
              <a:rPr lang="en-US" dirty="0" smtClean="0"/>
              <a:t>=“list”’ not included for</a:t>
            </a:r>
          </a:p>
          <a:p>
            <a:r>
              <a:rPr lang="en-US" dirty="0" smtClean="0"/>
              <a:t>brevity in examples on this slide.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9349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“regions”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EXAMPLE:2DR</a:t>
            </a:r>
            <a:r>
              <a:rPr lang="en-US" dirty="0" smtClean="0"/>
              <a:t>.2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02057" y="1422327"/>
            <a:ext cx="8887450" cy="52629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&lt;tag </a:t>
            </a:r>
            <a:r>
              <a:rPr lang="en-US" sz="1400" dirty="0" err="1"/>
              <a:t>xData</a:t>
            </a:r>
            <a:r>
              <a:rPr lang="en-US" sz="1400" dirty="0"/>
              <a:t>="regions" dimension="2"&gt;</a:t>
            </a:r>
          </a:p>
          <a:p>
            <a:r>
              <a:rPr lang="en-US" sz="1400" dirty="0" smtClean="0"/>
              <a:t>	&lt;</a:t>
            </a:r>
            <a:r>
              <a:rPr lang="en-US" sz="1400" dirty="0"/>
              <a:t>region index="0" </a:t>
            </a:r>
            <a:r>
              <a:rPr lang="en-US" sz="1400" dirty="0" err="1"/>
              <a:t>xData</a:t>
            </a:r>
            <a:r>
              <a:rPr lang="en-US" sz="1400" dirty="0"/>
              <a:t>="</a:t>
            </a:r>
            <a:r>
              <a:rPr lang="en-US" sz="1400" dirty="0" err="1"/>
              <a:t>multiD_XYs</a:t>
            </a:r>
            <a:r>
              <a:rPr lang="en-US" sz="1400" dirty="0"/>
              <a:t>" dimension="</a:t>
            </a:r>
            <a:r>
              <a:rPr lang="en-US" sz="1400" dirty="0" smtClean="0"/>
              <a:t>2” interpolation</a:t>
            </a:r>
            <a:r>
              <a:rPr lang="en-US" sz="1400" dirty="0"/>
              <a:t>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&lt;</a:t>
            </a:r>
            <a:r>
              <a:rPr lang="fi-FI" sz="1400" dirty="0" err="1"/>
              <a:t>energy_in</a:t>
            </a:r>
            <a:r>
              <a:rPr lang="fi-FI" sz="1400" dirty="0"/>
              <a:t> value="1e-05" index="0" length="12" </a:t>
            </a:r>
            <a:r>
              <a:rPr lang="fi-FI" sz="1400" dirty="0" err="1"/>
              <a:t>xData="</a:t>
            </a:r>
            <a:r>
              <a:rPr lang="fi-FI" sz="1400" dirty="0" err="1" smtClean="0"/>
              <a:t>XYs</a:t>
            </a:r>
            <a:r>
              <a:rPr lang="fi-FI" sz="1400" dirty="0" smtClean="0"/>
              <a:t>”</a:t>
            </a:r>
            <a:r>
              <a:rPr lang="en-US" sz="1400" dirty="0" smtClean="0"/>
              <a:t> </a:t>
            </a:r>
            <a:r>
              <a:rPr lang="en-US" sz="1400" dirty="0"/>
              <a:t>interpolation="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energy_in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        ...</a:t>
            </a:r>
          </a:p>
          <a:p>
            <a:r>
              <a:rPr lang="fi-FI" sz="1400" dirty="0"/>
              <a:t>                &lt;</a:t>
            </a:r>
            <a:r>
              <a:rPr lang="fi-FI" sz="1400" dirty="0" err="1"/>
              <a:t>energy_in</a:t>
            </a:r>
            <a:r>
              <a:rPr lang="fi-FI" sz="1400" dirty="0"/>
              <a:t> value="2" index="11" length="22" </a:t>
            </a:r>
            <a:r>
              <a:rPr lang="fi-FI" sz="1400" dirty="0" err="1"/>
              <a:t>xData="</a:t>
            </a:r>
            <a:r>
              <a:rPr lang="fi-FI" sz="1400" dirty="0" err="1" smtClean="0"/>
              <a:t>XYs</a:t>
            </a:r>
            <a:r>
              <a:rPr lang="fi-FI" sz="1400" dirty="0" smtClean="0"/>
              <a:t>”</a:t>
            </a:r>
            <a:r>
              <a:rPr lang="fi-FI" sz="1400" dirty="0"/>
              <a:t> </a:t>
            </a:r>
            <a:r>
              <a:rPr lang="en-US" sz="1400" dirty="0" smtClean="0"/>
              <a:t>interpolation</a:t>
            </a:r>
            <a:r>
              <a:rPr lang="en-US" sz="1400" dirty="0"/>
              <a:t>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energy_in</a:t>
            </a:r>
            <a:r>
              <a:rPr lang="fi-FI" sz="1400" dirty="0"/>
              <a:t>&gt;&lt;/</a:t>
            </a:r>
            <a:r>
              <a:rPr lang="fi-FI" sz="1400" dirty="0" err="1"/>
              <a:t>region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&lt;</a:t>
            </a:r>
            <a:r>
              <a:rPr lang="fi-FI" sz="1400" dirty="0" err="1"/>
              <a:t>region</a:t>
            </a:r>
            <a:r>
              <a:rPr lang="fi-FI" sz="1400" dirty="0"/>
              <a:t> index="1" </a:t>
            </a:r>
            <a:r>
              <a:rPr lang="fi-FI" sz="1400" dirty="0" err="1"/>
              <a:t>xData="multiD_XYs</a:t>
            </a:r>
            <a:r>
              <a:rPr lang="fi-FI" sz="1400" dirty="0"/>
              <a:t>" dimension="</a:t>
            </a:r>
            <a:r>
              <a:rPr lang="fi-FI" sz="1400" dirty="0" smtClean="0"/>
              <a:t>2”</a:t>
            </a:r>
            <a:r>
              <a:rPr lang="fi-FI" sz="1400" dirty="0"/>
              <a:t> </a:t>
            </a:r>
            <a:r>
              <a:rPr lang="en-US" sz="1400" dirty="0" smtClean="0"/>
              <a:t>interpolation</a:t>
            </a:r>
            <a:r>
              <a:rPr lang="en-US" sz="1400" dirty="0"/>
              <a:t>="</a:t>
            </a:r>
            <a:r>
              <a:rPr lang="en-US" sz="1400" dirty="0" err="1"/>
              <a:t>log,</a:t>
            </a:r>
            <a:r>
              <a:rPr lang="en-US" sz="1400" dirty="0" err="1" smtClean="0"/>
              <a:t>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en-US" sz="1400" dirty="0"/>
              <a:t>                &lt;</a:t>
            </a:r>
            <a:r>
              <a:rPr lang="en-US" sz="1400" dirty="0" err="1"/>
              <a:t>energy_in</a:t>
            </a:r>
            <a:r>
              <a:rPr lang="en-US" sz="1400" dirty="0"/>
              <a:t> value="2" index="0" length="12" </a:t>
            </a:r>
            <a:r>
              <a:rPr lang="en-US" sz="1400" dirty="0" err="1"/>
              <a:t>xData</a:t>
            </a:r>
            <a:r>
              <a:rPr lang="en-US" sz="1400" dirty="0"/>
              <a:t>="</a:t>
            </a:r>
            <a:r>
              <a:rPr lang="en-US" sz="1400" dirty="0" smtClean="0"/>
              <a:t>regions”</a:t>
            </a:r>
            <a:r>
              <a:rPr lang="en-US" sz="1400" dirty="0"/>
              <a:t> </a:t>
            </a:r>
            <a:r>
              <a:rPr lang="en-US" sz="1400" dirty="0" smtClean="0"/>
              <a:t>dimension</a:t>
            </a:r>
            <a:r>
              <a:rPr lang="en-US" sz="1400" dirty="0"/>
              <a:t>="1"&gt;</a:t>
            </a:r>
          </a:p>
          <a:p>
            <a:r>
              <a:rPr lang="en-US" sz="1400" dirty="0"/>
              <a:t>                    &lt;region index="0" </a:t>
            </a:r>
            <a:r>
              <a:rPr lang="en-US" sz="1400" dirty="0" err="1"/>
              <a:t>xData</a:t>
            </a:r>
            <a:r>
              <a:rPr lang="en-US" sz="1400" dirty="0"/>
              <a:t>="XYs" interpolation="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region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        &lt;</a:t>
            </a:r>
            <a:r>
              <a:rPr lang="fi-FI" sz="1400" dirty="0" err="1"/>
              <a:t>region</a:t>
            </a:r>
            <a:r>
              <a:rPr lang="fi-FI" sz="1400" dirty="0"/>
              <a:t> index="1" </a:t>
            </a:r>
            <a:r>
              <a:rPr lang="fi-FI" sz="1400" dirty="0" err="1"/>
              <a:t>xData="XYs</a:t>
            </a:r>
            <a:r>
              <a:rPr lang="fi-FI" sz="1400" dirty="0"/>
              <a:t>" </a:t>
            </a:r>
            <a:r>
              <a:rPr lang="fi-FI" sz="1400" dirty="0" err="1"/>
              <a:t>interpolation="log,log</a:t>
            </a:r>
            <a:r>
              <a:rPr lang="fi-FI" sz="1400" dirty="0"/>
              <a:t>"&gt;</a:t>
            </a:r>
          </a:p>
          <a:p>
            <a:r>
              <a:rPr lang="fi-FI" sz="1400" dirty="0"/>
              <a:t>    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region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        &lt;</a:t>
            </a:r>
            <a:r>
              <a:rPr lang="fi-FI" sz="1400" dirty="0" err="1"/>
              <a:t>region</a:t>
            </a:r>
            <a:r>
              <a:rPr lang="fi-FI" sz="1400" dirty="0"/>
              <a:t> index="2" </a:t>
            </a:r>
            <a:r>
              <a:rPr lang="fi-FI" sz="1400" dirty="0" err="1"/>
              <a:t>xData="XYs</a:t>
            </a:r>
            <a:r>
              <a:rPr lang="fi-FI" sz="1400" dirty="0"/>
              <a:t>" </a:t>
            </a:r>
            <a:r>
              <a:rPr lang="fi-FI" sz="1400" dirty="0" err="1"/>
              <a:t>interpolation="</a:t>
            </a:r>
            <a:r>
              <a:rPr lang="fi-FI" sz="1400" dirty="0" err="1" smtClean="0"/>
              <a:t>lin,lin</a:t>
            </a:r>
            <a:r>
              <a:rPr lang="fi-FI" sz="1400" dirty="0" smtClean="0"/>
              <a:t>"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region</a:t>
            </a:r>
            <a:r>
              <a:rPr lang="fi-FI" sz="1400" dirty="0"/>
              <a:t>&gt;&lt;/</a:t>
            </a:r>
            <a:r>
              <a:rPr lang="fi-FI" sz="1400" dirty="0" err="1"/>
              <a:t>energy_in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        ...</a:t>
            </a:r>
          </a:p>
          <a:p>
            <a:r>
              <a:rPr lang="fi-FI" sz="1400" dirty="0"/>
              <a:t>                &lt;</a:t>
            </a:r>
            <a:r>
              <a:rPr lang="fi-FI" sz="1400" dirty="0" err="1"/>
              <a:t>energy_in</a:t>
            </a:r>
            <a:r>
              <a:rPr lang="fi-FI" sz="1400" dirty="0"/>
              <a:t> value="1e6" index="12" length="14" </a:t>
            </a:r>
            <a:r>
              <a:rPr lang="fi-FI" sz="1400" dirty="0" err="1"/>
              <a:t>xData="</a:t>
            </a:r>
            <a:r>
              <a:rPr lang="fi-FI" sz="1400" dirty="0" err="1" smtClean="0"/>
              <a:t>XYs</a:t>
            </a:r>
            <a:r>
              <a:rPr lang="fi-FI" sz="1400" dirty="0" smtClean="0"/>
              <a:t>”</a:t>
            </a:r>
            <a:r>
              <a:rPr lang="fi-FI" sz="1400" dirty="0"/>
              <a:t> </a:t>
            </a:r>
            <a:r>
              <a:rPr lang="en-US" sz="1400" dirty="0" smtClean="0"/>
              <a:t>interpolation</a:t>
            </a:r>
            <a:r>
              <a:rPr lang="en-US" sz="1400" dirty="0"/>
              <a:t>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energy_in</a:t>
            </a:r>
            <a:r>
              <a:rPr lang="fi-FI" sz="1400" dirty="0"/>
              <a:t>&gt;&lt;/</a:t>
            </a:r>
            <a:r>
              <a:rPr lang="fi-FI" sz="1400" dirty="0" err="1"/>
              <a:t>region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&lt;</a:t>
            </a:r>
            <a:r>
              <a:rPr lang="fi-FI" sz="1400" dirty="0" err="1"/>
              <a:t>region</a:t>
            </a:r>
            <a:r>
              <a:rPr lang="fi-FI" sz="1400" dirty="0"/>
              <a:t> index="2" </a:t>
            </a:r>
            <a:r>
              <a:rPr lang="fi-FI" sz="1400" dirty="0" err="1"/>
              <a:t>xData="multiD_XYs</a:t>
            </a:r>
            <a:r>
              <a:rPr lang="fi-FI" sz="1400" dirty="0"/>
              <a:t>" </a:t>
            </a:r>
            <a:r>
              <a:rPr lang="fi-FI" sz="1400" dirty="0" smtClean="0"/>
              <a:t>dimension=</a:t>
            </a:r>
            <a:r>
              <a:rPr lang="fi-FI" sz="1400" dirty="0"/>
              <a:t>"</a:t>
            </a:r>
            <a:r>
              <a:rPr lang="fi-FI" sz="1400" dirty="0" smtClean="0"/>
              <a:t>2”</a:t>
            </a:r>
            <a:r>
              <a:rPr lang="fi-FI" sz="1400" dirty="0"/>
              <a:t> </a:t>
            </a:r>
            <a:r>
              <a:rPr lang="en-US" sz="1400" dirty="0" smtClean="0"/>
              <a:t>interpolation</a:t>
            </a:r>
            <a:r>
              <a:rPr lang="en-US" sz="1400" dirty="0"/>
              <a:t>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&lt;</a:t>
            </a:r>
            <a:r>
              <a:rPr lang="fi-FI" sz="1400" dirty="0" err="1"/>
              <a:t>energy_in</a:t>
            </a:r>
            <a:r>
              <a:rPr lang="fi-FI" sz="1400" dirty="0"/>
              <a:t> value="1e6" index="0" length="12" </a:t>
            </a:r>
            <a:r>
              <a:rPr lang="fi-FI" sz="1400" dirty="0" err="1"/>
              <a:t>xData="</a:t>
            </a:r>
            <a:r>
              <a:rPr lang="fi-FI" sz="1400" dirty="0" err="1" smtClean="0"/>
              <a:t>XYs</a:t>
            </a:r>
            <a:r>
              <a:rPr lang="fi-FI" sz="1400" dirty="0" smtClean="0"/>
              <a:t>”</a:t>
            </a:r>
            <a:r>
              <a:rPr lang="fi-FI" sz="1400" dirty="0"/>
              <a:t> </a:t>
            </a:r>
            <a:r>
              <a:rPr lang="en-US" sz="1400" dirty="0" smtClean="0"/>
              <a:t>interpolation</a:t>
            </a:r>
            <a:r>
              <a:rPr lang="en-US" sz="1400" dirty="0"/>
              <a:t>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energy_in</a:t>
            </a:r>
            <a:r>
              <a:rPr lang="fi-FI" sz="1400" dirty="0"/>
              <a:t>&gt;</a:t>
            </a:r>
          </a:p>
          <a:p>
            <a:r>
              <a:rPr lang="fi-FI" sz="1400" dirty="0"/>
              <a:t>                    ...</a:t>
            </a:r>
          </a:p>
          <a:p>
            <a:r>
              <a:rPr lang="fi-FI" sz="1400" dirty="0"/>
              <a:t>                &lt;</a:t>
            </a:r>
            <a:r>
              <a:rPr lang="fi-FI" sz="1400" dirty="0" err="1"/>
              <a:t>energy_in</a:t>
            </a:r>
            <a:r>
              <a:rPr lang="fi-FI" sz="1400" dirty="0"/>
              <a:t> value="2e7" index="9" length="22" </a:t>
            </a:r>
            <a:r>
              <a:rPr lang="fi-FI" sz="1400" dirty="0" err="1"/>
              <a:t>xData="</a:t>
            </a:r>
            <a:r>
              <a:rPr lang="fi-FI" sz="1400" dirty="0" err="1" smtClean="0"/>
              <a:t>XYs</a:t>
            </a:r>
            <a:r>
              <a:rPr lang="fi-FI" sz="1400" dirty="0" smtClean="0"/>
              <a:t>”</a:t>
            </a:r>
            <a:r>
              <a:rPr lang="fi-FI" sz="1400" dirty="0"/>
              <a:t> </a:t>
            </a:r>
            <a:r>
              <a:rPr lang="en-US" sz="1400" dirty="0" smtClean="0"/>
              <a:t>interpolation</a:t>
            </a:r>
            <a:r>
              <a:rPr lang="en-US" sz="1400" dirty="0"/>
              <a:t>="</a:t>
            </a:r>
            <a:r>
              <a:rPr lang="en-US" sz="1400" dirty="0" err="1" smtClean="0"/>
              <a:t>lin,lin</a:t>
            </a:r>
            <a:r>
              <a:rPr lang="en-US" sz="1400" dirty="0" smtClean="0"/>
              <a:t>"</a:t>
            </a:r>
            <a:r>
              <a:rPr lang="en-US" sz="1400" dirty="0"/>
              <a:t>&gt;</a:t>
            </a:r>
          </a:p>
          <a:p>
            <a:r>
              <a:rPr lang="fi-FI" sz="1400" dirty="0"/>
              <a:t>                    &lt;</a:t>
            </a:r>
            <a:r>
              <a:rPr lang="fi-FI" sz="1400" dirty="0" err="1"/>
              <a:t>values</a:t>
            </a:r>
            <a:r>
              <a:rPr lang="fi-FI" sz="1400" dirty="0"/>
              <a:t>&gt; ... &lt;/</a:t>
            </a:r>
            <a:r>
              <a:rPr lang="fi-FI" sz="1400" dirty="0" err="1"/>
              <a:t>values</a:t>
            </a:r>
            <a:r>
              <a:rPr lang="fi-FI" sz="1400" dirty="0"/>
              <a:t>&gt;&lt;/</a:t>
            </a:r>
            <a:r>
              <a:rPr lang="fi-FI" sz="1400" dirty="0" err="1"/>
              <a:t>energy_in</a:t>
            </a:r>
            <a:r>
              <a:rPr lang="fi-FI" sz="1400" dirty="0"/>
              <a:t>&gt;&lt;/</a:t>
            </a:r>
            <a:r>
              <a:rPr lang="fi-FI" sz="1400" dirty="0" err="1"/>
              <a:t>region</a:t>
            </a:r>
            <a:r>
              <a:rPr lang="fi-FI" sz="1400" dirty="0"/>
              <a:t>&gt;&lt;/</a:t>
            </a:r>
            <a:r>
              <a:rPr lang="fi-FI" sz="1400" dirty="0" err="1"/>
              <a:t>tag</a:t>
            </a:r>
            <a:r>
              <a:rPr lang="fi-FI" sz="1400" dirty="0"/>
              <a:t>&gt;</a:t>
            </a:r>
            <a:endParaRPr lang="en-US" sz="14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2130989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“regions”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EXAMPLE:2DR</a:t>
            </a:r>
            <a:r>
              <a:rPr lang="en-US" dirty="0" smtClean="0"/>
              <a:t>.3 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This example outlines nested ‘regions’.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057" y="1581087"/>
            <a:ext cx="8887450" cy="50475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&lt;tag </a:t>
            </a:r>
            <a:r>
              <a:rPr lang="en-US" sz="1400" dirty="0" err="1"/>
              <a:t>xData</a:t>
            </a:r>
            <a:r>
              <a:rPr lang="en-US" sz="1400" dirty="0"/>
              <a:t>=“regions” dimension=“2”&gt;</a:t>
            </a:r>
          </a:p>
          <a:p>
            <a:r>
              <a:rPr lang="en-US" sz="1400" dirty="0"/>
              <a:t>	&lt;region </a:t>
            </a:r>
            <a:r>
              <a:rPr lang="en-US" sz="1400" dirty="0" err="1"/>
              <a:t>xData</a:t>
            </a:r>
            <a:r>
              <a:rPr lang="en-US" sz="1400" dirty="0"/>
              <a:t>=“</a:t>
            </a:r>
            <a:r>
              <a:rPr lang="en-US" sz="1400" dirty="0" err="1"/>
              <a:t>multiD_XYs</a:t>
            </a:r>
            <a:r>
              <a:rPr lang="en-US" sz="1400" dirty="0"/>
              <a:t>” dimension=“2” index=“0” interpolation=“</a:t>
            </a:r>
            <a:r>
              <a:rPr lang="en-US" sz="1400" dirty="0" err="1"/>
              <a:t>lin,lin</a:t>
            </a:r>
            <a:r>
              <a:rPr lang="en-US" sz="1400" dirty="0"/>
              <a:t>”&gt;</a:t>
            </a:r>
          </a:p>
          <a:p>
            <a:r>
              <a:rPr lang="en-US" sz="1400" dirty="0"/>
              <a:t>		&lt;E </a:t>
            </a:r>
            <a:r>
              <a:rPr lang="en-US" sz="1400" dirty="0" err="1"/>
              <a:t>xData</a:t>
            </a:r>
            <a:r>
              <a:rPr lang="en-US" sz="1400" dirty="0"/>
              <a:t>=“regions” dimension=“1” index=“0” value=“1e-5”&gt;</a:t>
            </a:r>
          </a:p>
          <a:p>
            <a:r>
              <a:rPr lang="en-US" sz="1400" dirty="0"/>
              <a:t>			&lt;region </a:t>
            </a:r>
            <a:r>
              <a:rPr lang="en-US" sz="1400" dirty="0" err="1"/>
              <a:t>xData</a:t>
            </a:r>
            <a:r>
              <a:rPr lang="en-US" sz="1400" dirty="0"/>
              <a:t>=“XYs” interpolation=“</a:t>
            </a:r>
            <a:r>
              <a:rPr lang="en-US" sz="1400" dirty="0" err="1"/>
              <a:t>lin,lin</a:t>
            </a:r>
            <a:r>
              <a:rPr lang="en-US" sz="1400" dirty="0"/>
              <a:t>”&gt; ... &lt;/region&gt;</a:t>
            </a:r>
          </a:p>
          <a:p>
            <a:r>
              <a:rPr lang="en-US" sz="1400" dirty="0"/>
              <a:t>			&lt;region </a:t>
            </a:r>
            <a:r>
              <a:rPr lang="en-US" sz="1400" dirty="0" err="1"/>
              <a:t>xData</a:t>
            </a:r>
            <a:r>
              <a:rPr lang="en-US" sz="1400" dirty="0"/>
              <a:t>=“XYs” interpolation=“</a:t>
            </a:r>
            <a:r>
              <a:rPr lang="en-US" sz="1400" dirty="0" err="1"/>
              <a:t>log,log</a:t>
            </a:r>
            <a:r>
              <a:rPr lang="en-US" sz="1400" dirty="0"/>
              <a:t>”&gt; ... &lt;/region&gt;&lt;/E&gt;</a:t>
            </a:r>
          </a:p>
          <a:p>
            <a:r>
              <a:rPr lang="en-US" sz="1400" dirty="0"/>
              <a:t>		&lt;E </a:t>
            </a:r>
            <a:r>
              <a:rPr lang="en-US" sz="1400" dirty="0" err="1"/>
              <a:t>xData</a:t>
            </a:r>
            <a:r>
              <a:rPr lang="en-US" sz="1400" dirty="0"/>
              <a:t>=“regions” dimension=“1” index=“1” value=“1” &gt;</a:t>
            </a:r>
          </a:p>
          <a:p>
            <a:r>
              <a:rPr lang="en-US" sz="1400" dirty="0"/>
              <a:t>			&lt;region </a:t>
            </a:r>
            <a:r>
              <a:rPr lang="en-US" sz="1400" dirty="0" err="1"/>
              <a:t>xData</a:t>
            </a:r>
            <a:r>
              <a:rPr lang="en-US" sz="1400" dirty="0"/>
              <a:t>=“XYs” interpolation=“</a:t>
            </a:r>
            <a:r>
              <a:rPr lang="en-US" sz="1400" dirty="0" err="1"/>
              <a:t>lin,lin</a:t>
            </a:r>
            <a:r>
              <a:rPr lang="en-US" sz="1400" dirty="0"/>
              <a:t>”&gt; ... &lt;/region&gt;</a:t>
            </a:r>
          </a:p>
          <a:p>
            <a:r>
              <a:rPr lang="en-US" sz="1400" dirty="0"/>
              <a:t>			&lt;region </a:t>
            </a:r>
            <a:r>
              <a:rPr lang="en-US" sz="1400" dirty="0" err="1"/>
              <a:t>xData</a:t>
            </a:r>
            <a:r>
              <a:rPr lang="en-US" sz="1400" dirty="0"/>
              <a:t>=“XYs” interpolation=“</a:t>
            </a:r>
            <a:r>
              <a:rPr lang="en-US" sz="1400" dirty="0" err="1"/>
              <a:t>log,log</a:t>
            </a:r>
            <a:r>
              <a:rPr lang="en-US" sz="1400" dirty="0"/>
              <a:t>”&gt; ... &lt;/region&gt;&lt;/E&gt;</a:t>
            </a:r>
          </a:p>
          <a:p>
            <a:r>
              <a:rPr lang="en-US" sz="1400" dirty="0"/>
              <a:t>		&lt;E </a:t>
            </a:r>
            <a:r>
              <a:rPr lang="en-US" sz="1400" dirty="0" err="1"/>
              <a:t>xData</a:t>
            </a:r>
            <a:r>
              <a:rPr lang="en-US" sz="1400" dirty="0"/>
              <a:t>=“XYs” index=“2” value=“20” interpolation=“</a:t>
            </a:r>
            <a:r>
              <a:rPr lang="en-US" sz="1400" dirty="0" err="1"/>
              <a:t>lin,flat</a:t>
            </a:r>
            <a:r>
              <a:rPr lang="en-US" sz="1400" dirty="0"/>
              <a:t>”&gt;</a:t>
            </a:r>
          </a:p>
          <a:p>
            <a:r>
              <a:rPr lang="en-US" sz="1400" dirty="0"/>
              <a:t>					. . .  &lt;/E&gt;&lt;/region&gt;</a:t>
            </a:r>
          </a:p>
          <a:p>
            <a:endParaRPr lang="en-US" sz="1400" dirty="0"/>
          </a:p>
          <a:p>
            <a:r>
              <a:rPr lang="en-US" sz="1400" dirty="0"/>
              <a:t>	</a:t>
            </a:r>
            <a:r>
              <a:rPr lang="en-US" sz="1400" dirty="0">
                <a:solidFill>
                  <a:srgbClr val="3366FF"/>
                </a:solidFill>
              </a:rPr>
              <a:t>&lt;!--  Next region has same interpolation as last, but has a discontinuous jump in </a:t>
            </a:r>
          </a:p>
          <a:p>
            <a:r>
              <a:rPr lang="en-US" sz="1400" dirty="0">
                <a:solidFill>
                  <a:srgbClr val="3366FF"/>
                </a:solidFill>
              </a:rPr>
              <a:t>			dependent values. --&gt;</a:t>
            </a:r>
          </a:p>
          <a:p>
            <a:r>
              <a:rPr lang="en-US" sz="1400" dirty="0"/>
              <a:t>	&lt;region </a:t>
            </a:r>
            <a:r>
              <a:rPr lang="en-US" sz="1400" dirty="0" err="1"/>
              <a:t>xData</a:t>
            </a:r>
            <a:r>
              <a:rPr lang="en-US" sz="1400" dirty="0"/>
              <a:t>=“</a:t>
            </a:r>
            <a:r>
              <a:rPr lang="en-US" sz="1400" dirty="0" err="1"/>
              <a:t>multiD_XYs</a:t>
            </a:r>
            <a:r>
              <a:rPr lang="en-US" sz="1400" dirty="0"/>
              <a:t>” dimension=“2” index=“1” interpolation=“</a:t>
            </a:r>
            <a:r>
              <a:rPr lang="en-US" sz="1400" dirty="0" err="1"/>
              <a:t>lin,lin</a:t>
            </a:r>
            <a:r>
              <a:rPr lang="en-US" sz="1400" dirty="0"/>
              <a:t>”&gt;</a:t>
            </a:r>
          </a:p>
          <a:p>
            <a:r>
              <a:rPr lang="en-US" sz="1400" dirty="0"/>
              <a:t>								. . . </a:t>
            </a:r>
          </a:p>
          <a:p>
            <a:endParaRPr lang="en-US" sz="1400" dirty="0"/>
          </a:p>
          <a:p>
            <a:r>
              <a:rPr lang="en-US" sz="1400" dirty="0"/>
              <a:t>	</a:t>
            </a:r>
            <a:r>
              <a:rPr lang="en-US" sz="1400" dirty="0">
                <a:solidFill>
                  <a:srgbClr val="3366FF"/>
                </a:solidFill>
              </a:rPr>
              <a:t>&lt;!--  Next region has a change in interpolation. --&gt;</a:t>
            </a:r>
          </a:p>
          <a:p>
            <a:r>
              <a:rPr lang="en-US" sz="1400" dirty="0"/>
              <a:t>	&lt;region </a:t>
            </a:r>
            <a:r>
              <a:rPr lang="en-US" sz="1400" dirty="0" err="1"/>
              <a:t>xData</a:t>
            </a:r>
            <a:r>
              <a:rPr lang="en-US" sz="1400" dirty="0"/>
              <a:t>=“</a:t>
            </a:r>
            <a:r>
              <a:rPr lang="en-US" sz="1400" dirty="0" err="1"/>
              <a:t>multiD_XYs</a:t>
            </a:r>
            <a:r>
              <a:rPr lang="en-US" sz="1400" dirty="0"/>
              <a:t>” dimension=“2” index=“1” interpolation=“</a:t>
            </a:r>
            <a:r>
              <a:rPr lang="en-US" sz="1400" dirty="0" err="1"/>
              <a:t>log,log</a:t>
            </a:r>
            <a:r>
              <a:rPr lang="en-US" sz="1400" dirty="0"/>
              <a:t>”&gt;</a:t>
            </a:r>
          </a:p>
          <a:p>
            <a:r>
              <a:rPr lang="en-US" sz="1400" dirty="0"/>
              <a:t>								. . . </a:t>
            </a:r>
          </a:p>
          <a:p>
            <a:endParaRPr lang="en-US" sz="1400" dirty="0"/>
          </a:p>
          <a:p>
            <a:r>
              <a:rPr lang="en-US" sz="1400" dirty="0"/>
              <a:t>	</a:t>
            </a:r>
            <a:r>
              <a:rPr lang="en-US" sz="1400" dirty="0">
                <a:solidFill>
                  <a:srgbClr val="3366FF"/>
                </a:solidFill>
              </a:rPr>
              <a:t>&lt;!--  Next region has a change in interpolation. </a:t>
            </a:r>
            <a:r>
              <a:rPr lang="en-US" sz="1400" dirty="0" smtClean="0">
                <a:solidFill>
                  <a:srgbClr val="3366FF"/>
                </a:solidFill>
                <a:sym typeface="Wingdings"/>
              </a:rPr>
              <a:t></a:t>
            </a:r>
            <a:endParaRPr lang="en-US" sz="1400" dirty="0" smtClean="0">
              <a:solidFill>
                <a:srgbClr val="3366FF"/>
              </a:solidFill>
            </a:endParaRPr>
          </a:p>
          <a:p>
            <a:r>
              <a:rPr lang="en-US" sz="1400" dirty="0"/>
              <a:t>	&lt;region </a:t>
            </a:r>
            <a:r>
              <a:rPr lang="en-US" sz="1400" dirty="0" err="1"/>
              <a:t>xData</a:t>
            </a:r>
            <a:r>
              <a:rPr lang="en-US" sz="1400" dirty="0"/>
              <a:t>=“</a:t>
            </a:r>
            <a:r>
              <a:rPr lang="en-US" sz="1400" dirty="0" err="1"/>
              <a:t>multiD_XYs</a:t>
            </a:r>
            <a:r>
              <a:rPr lang="en-US" sz="1400" dirty="0"/>
              <a:t>” dimension=“2” index=“1” interpolation=“</a:t>
            </a:r>
            <a:r>
              <a:rPr lang="en-US" sz="1400" dirty="0" err="1" smtClean="0"/>
              <a:t>lin,lin</a:t>
            </a:r>
            <a:r>
              <a:rPr lang="en-US" sz="1400" dirty="0" smtClean="0"/>
              <a:t>”</a:t>
            </a:r>
            <a:r>
              <a:rPr lang="en-US" sz="1400" dirty="0"/>
              <a:t>&gt;</a:t>
            </a:r>
          </a:p>
          <a:p>
            <a:r>
              <a:rPr lang="en-US" sz="1400" dirty="0"/>
              <a:t>								. . . 		&lt;/tag</a:t>
            </a:r>
            <a:r>
              <a:rPr lang="en-US" sz="1400" dirty="0" smtClean="0"/>
              <a:t>&gt;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758164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2229136"/>
            <a:ext cx="808736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 smtClean="0"/>
              <a:t>array</a:t>
            </a:r>
            <a:r>
              <a:rPr lang="en-US" sz="3200" dirty="0"/>
              <a:t> </a:t>
            </a:r>
            <a:r>
              <a:rPr lang="en-US" sz="3200" dirty="0" smtClean="0"/>
              <a:t>container.</a:t>
            </a:r>
          </a:p>
          <a:p>
            <a:pPr algn="ctr"/>
            <a:r>
              <a:rPr lang="en-US" sz="3200" dirty="0" smtClean="0"/>
              <a:t>Stores multidimensional array data.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4711" y="4395689"/>
            <a:ext cx="8674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an M-dimensional array with 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</a:t>
            </a:r>
            <a:r>
              <a:rPr lang="en-US" sz="2400" dirty="0"/>
              <a:t>grid points on the </a:t>
            </a:r>
            <a:r>
              <a:rPr lang="en-US" sz="2400" dirty="0" err="1" smtClean="0"/>
              <a:t>i</a:t>
            </a:r>
            <a:r>
              <a:rPr lang="en-US" sz="2400" baseline="30000" dirty="0" err="1" smtClean="0"/>
              <a:t>th</a:t>
            </a:r>
            <a:r>
              <a:rPr lang="en-US" sz="2400" baseline="30000" dirty="0" smtClean="0"/>
              <a:t> </a:t>
            </a:r>
            <a:r>
              <a:rPr lang="en-US" sz="2400" dirty="0"/>
              <a:t>dimension </a:t>
            </a:r>
            <a:r>
              <a:rPr lang="en-US" sz="2400" dirty="0" smtClean="0"/>
              <a:t>(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/>
              <a:t>ranges from 1 to M), there </a:t>
            </a:r>
            <a:r>
              <a:rPr lang="en-US" sz="2400" dirty="0" smtClean="0"/>
              <a:t>are N</a:t>
            </a:r>
            <a:r>
              <a:rPr lang="en-US" sz="2400" baseline="-25000" dirty="0" smtClean="0"/>
              <a:t>M </a:t>
            </a:r>
            <a:r>
              <a:rPr lang="en-US" sz="2400" dirty="0" smtClean="0">
                <a:sym typeface="Symbol"/>
              </a:rPr>
              <a:t></a:t>
            </a:r>
            <a:r>
              <a:rPr lang="en-US" sz="2400" dirty="0" smtClean="0"/>
              <a:t> N</a:t>
            </a:r>
            <a:r>
              <a:rPr lang="en-US" sz="2400" baseline="-25000" dirty="0" smtClean="0"/>
              <a:t>M</a:t>
            </a:r>
            <a:r>
              <a:rPr lang="en-US" sz="2400" baseline="-25000" dirty="0"/>
              <a:t>-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</a:t>
            </a:r>
            <a:r>
              <a:rPr lang="en-US" sz="2400" dirty="0">
                <a:sym typeface="Symbol"/>
              </a:rPr>
              <a:t></a:t>
            </a:r>
            <a:r>
              <a:rPr lang="en-US" sz="2400" dirty="0"/>
              <a:t> </a:t>
            </a:r>
            <a:r>
              <a:rPr lang="en-US" sz="2400" dirty="0" smtClean="0"/>
              <a:t>... </a:t>
            </a:r>
            <a:r>
              <a:rPr lang="en-US" sz="2400" dirty="0">
                <a:sym typeface="Symbol"/>
              </a:rPr>
              <a:t></a:t>
            </a:r>
            <a:r>
              <a:rPr lang="en-US" sz="2400" dirty="0"/>
              <a:t> 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r>
              <a:rPr lang="en-US" sz="2400" dirty="0">
                <a:sym typeface="Symbol"/>
              </a:rPr>
              <a:t></a:t>
            </a:r>
            <a:r>
              <a:rPr lang="en-US" sz="2400" dirty="0"/>
              <a:t> 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values </a:t>
            </a:r>
            <a:r>
              <a:rPr lang="en-US" sz="2400" dirty="0"/>
              <a:t>in the array. A</a:t>
            </a:r>
            <a:r>
              <a:rPr lang="en-US" sz="2400" dirty="0" smtClean="0"/>
              <a:t> </a:t>
            </a:r>
            <a:r>
              <a:rPr lang="en-US" sz="2400" dirty="0"/>
              <a:t>commonly used array is the matrix (i.e., a</a:t>
            </a:r>
            <a:r>
              <a:rPr lang="en-US" sz="2400" dirty="0" smtClean="0"/>
              <a:t> </a:t>
            </a:r>
            <a:r>
              <a:rPr lang="en-US" sz="2400" dirty="0"/>
              <a:t>2-dimensional array)</a:t>
            </a:r>
            <a:r>
              <a:rPr lang="en-US" sz="2400" dirty="0" smtClean="0"/>
              <a:t>. The shape of the array is N</a:t>
            </a:r>
            <a:r>
              <a:rPr lang="en-US" sz="2400" baseline="-25000" dirty="0" smtClean="0"/>
              <a:t>M</a:t>
            </a:r>
            <a:r>
              <a:rPr lang="en-US" sz="2400" dirty="0" smtClean="0">
                <a:sym typeface="Symbol"/>
              </a:rPr>
              <a:t>,</a:t>
            </a:r>
            <a:r>
              <a:rPr lang="en-US" sz="2400" dirty="0" smtClean="0"/>
              <a:t> </a:t>
            </a:r>
            <a:r>
              <a:rPr lang="en-US" sz="2400" dirty="0"/>
              <a:t>N</a:t>
            </a:r>
            <a:r>
              <a:rPr lang="en-US" sz="2400" baseline="-25000" dirty="0"/>
              <a:t>M-</a:t>
            </a:r>
            <a:r>
              <a:rPr lang="en-US" sz="2400" baseline="-25000" dirty="0" smtClean="0"/>
              <a:t>1</a:t>
            </a:r>
            <a:r>
              <a:rPr lang="en-US" sz="2400" dirty="0" smtClean="0">
                <a:sym typeface="Symbol"/>
              </a:rPr>
              <a:t>,</a:t>
            </a:r>
            <a:r>
              <a:rPr lang="en-US" sz="2400" dirty="0" smtClean="0"/>
              <a:t> </a:t>
            </a:r>
            <a:r>
              <a:rPr lang="en-US" sz="2400" dirty="0"/>
              <a:t>..</a:t>
            </a:r>
            <a:r>
              <a:rPr lang="en-US" sz="2400" dirty="0" smtClean="0"/>
              <a:t>., N</a:t>
            </a:r>
            <a:r>
              <a:rPr lang="en-US" sz="2400" baseline="-25000" dirty="0" smtClean="0"/>
              <a:t>2</a:t>
            </a:r>
            <a:r>
              <a:rPr lang="en-US" sz="2400" dirty="0"/>
              <a:t>,</a:t>
            </a:r>
            <a:r>
              <a:rPr lang="en-US" sz="2400" dirty="0" smtClean="0"/>
              <a:t> N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67556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</a:t>
            </a:r>
            <a:r>
              <a:rPr lang="en-US" dirty="0" smtClean="0">
                <a:effectLst/>
              </a:rPr>
              <a:t>array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 ‘gridded’</a:t>
            </a:r>
            <a:endParaRPr lang="en-US" dirty="0"/>
          </a:p>
          <a:p>
            <a:r>
              <a:rPr lang="en-US" dirty="0" smtClean="0"/>
              <a:t>Child elements: determined by the compression attribute</a:t>
            </a:r>
          </a:p>
          <a:p>
            <a:r>
              <a:rPr lang="en-US" dirty="0" smtClean="0"/>
              <a:t>Attributes:</a:t>
            </a:r>
          </a:p>
          <a:p>
            <a:pPr lvl="1"/>
            <a:r>
              <a:rPr lang="en-US" dirty="0" smtClean="0"/>
              <a:t>shape (required)</a:t>
            </a:r>
          </a:p>
          <a:p>
            <a:pPr lvl="1"/>
            <a:r>
              <a:rPr lang="en-US" dirty="0" smtClean="0"/>
              <a:t>symmetry (optional, default=‘none’), “upper”, “lower”</a:t>
            </a:r>
          </a:p>
          <a:p>
            <a:pPr lvl="1"/>
            <a:r>
              <a:rPr lang="en-US" dirty="0" smtClean="0"/>
              <a:t>compression (optional, default=‘none’)</a:t>
            </a:r>
          </a:p>
          <a:p>
            <a:pPr lvl="1"/>
            <a:r>
              <a:rPr lang="en-US" dirty="0" err="1" smtClean="0"/>
              <a:t>storageOrder</a:t>
            </a:r>
            <a:r>
              <a:rPr lang="en-US" dirty="0" smtClean="0"/>
              <a:t> (optional, default=‘row-major’)</a:t>
            </a:r>
          </a:p>
          <a:p>
            <a:pPr lvl="1"/>
            <a:r>
              <a:rPr lang="en-US" dirty="0" err="1" smtClean="0"/>
              <a:t>startingIndices</a:t>
            </a:r>
            <a:r>
              <a:rPr lang="en-US" dirty="0" smtClean="0"/>
              <a:t> (optional, default=‘0’)</a:t>
            </a:r>
          </a:p>
          <a:p>
            <a:r>
              <a:rPr lang="en-US" dirty="0"/>
              <a:t>Body: list of child elements and white spaces</a:t>
            </a:r>
            <a:endParaRPr lang="en-US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500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dirty="0" smtClean="0"/>
              <a:t>compression=“none”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 smtClean="0"/>
              <a:t>Child elements:</a:t>
            </a:r>
          </a:p>
          <a:p>
            <a:pPr lvl="1"/>
            <a:r>
              <a:rPr lang="en-US" dirty="0" smtClean="0"/>
              <a:t>values (of </a:t>
            </a:r>
            <a:r>
              <a:rPr lang="en-US" dirty="0" err="1" smtClean="0"/>
              <a:t>xData</a:t>
            </a:r>
            <a:r>
              <a:rPr lang="en-US" dirty="0" smtClean="0"/>
              <a:t>=‘list’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Examples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66726" y="2837442"/>
            <a:ext cx="821054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400" dirty="0">
                <a:latin typeface="Courier"/>
                <a:cs typeface="Courier"/>
              </a:rPr>
              <a:t>&lt;tag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shape="5"&gt;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&lt;list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=”list" length</a:t>
            </a:r>
            <a:r>
              <a:rPr lang="en-US" sz="1400" dirty="0">
                <a:latin typeface="Courier"/>
                <a:cs typeface="Courier"/>
              </a:rPr>
              <a:t>="5"&gt; 3.14 1.59 2.65 3.589 7.93 &lt;</a:t>
            </a:r>
            <a:r>
              <a:rPr lang="en-US" sz="1400" dirty="0" smtClean="0">
                <a:latin typeface="Courier"/>
                <a:cs typeface="Courier"/>
              </a:rPr>
              <a:t>/list&gt;</a:t>
            </a:r>
            <a:r>
              <a:rPr lang="en-US" sz="1400" dirty="0">
                <a:latin typeface="Courier"/>
                <a:cs typeface="Courier"/>
              </a:rPr>
              <a:t>&lt;/tag</a:t>
            </a:r>
            <a:r>
              <a:rPr lang="en-US" sz="1400" dirty="0" smtClean="0">
                <a:latin typeface="Courier"/>
                <a:cs typeface="Courier"/>
              </a:rPr>
              <a:t>&gt;</a:t>
            </a:r>
            <a:endParaRPr lang="en-US" sz="1400" dirty="0">
              <a:latin typeface="Courier"/>
              <a:cs typeface="Couri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329" y="3591252"/>
            <a:ext cx="7797343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</a:t>
            </a:r>
            <a:r>
              <a:rPr lang="en-US" sz="1400" dirty="0">
                <a:latin typeface="Courier"/>
                <a:cs typeface="Courier"/>
              </a:rPr>
              <a:t>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shape="4,4" compression="none" symmetry="none"&gt;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&lt;list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=”list" length</a:t>
            </a:r>
            <a:r>
              <a:rPr lang="en-US" sz="1400" dirty="0">
                <a:latin typeface="Courier"/>
                <a:cs typeface="Courier"/>
              </a:rPr>
              <a:t>="16"&gt;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1.1  </a:t>
            </a:r>
            <a:r>
              <a:rPr lang="en-US" sz="1400" dirty="0">
                <a:latin typeface="Courier"/>
                <a:cs typeface="Courier"/>
              </a:rPr>
              <a:t>2.7  3.6  0.0</a:t>
            </a:r>
          </a:p>
          <a:p>
            <a:r>
              <a:rPr lang="en-US" sz="1400" dirty="0" smtClean="0">
                <a:latin typeface="Courier"/>
                <a:cs typeface="Courier"/>
              </a:rPr>
              <a:t>		2.7  </a:t>
            </a:r>
            <a:r>
              <a:rPr lang="en-US" sz="1400" dirty="0">
                <a:latin typeface="Courier"/>
                <a:cs typeface="Courier"/>
              </a:rPr>
              <a:t>4.8  0.7  0.2</a:t>
            </a:r>
          </a:p>
          <a:p>
            <a:r>
              <a:rPr lang="en-US" sz="1400" dirty="0" smtClean="0">
                <a:latin typeface="Courier"/>
                <a:cs typeface="Courier"/>
              </a:rPr>
              <a:t>		3.6  </a:t>
            </a:r>
            <a:r>
              <a:rPr lang="en-US" sz="1400" dirty="0">
                <a:latin typeface="Courier"/>
                <a:cs typeface="Courier"/>
              </a:rPr>
              <a:t>0.7  5.4  0.1</a:t>
            </a:r>
          </a:p>
          <a:p>
            <a:r>
              <a:rPr lang="en-US" sz="1400" dirty="0" smtClean="0">
                <a:latin typeface="Courier"/>
                <a:cs typeface="Courier"/>
              </a:rPr>
              <a:t>		0.0  </a:t>
            </a:r>
            <a:r>
              <a:rPr lang="en-US" sz="1400" dirty="0">
                <a:latin typeface="Courier"/>
                <a:cs typeface="Courier"/>
              </a:rPr>
              <a:t>0.2  0.1  3.6&lt;</a:t>
            </a:r>
            <a:r>
              <a:rPr lang="en-US" sz="1400" dirty="0" smtClean="0">
                <a:latin typeface="Courier"/>
                <a:cs typeface="Courier"/>
              </a:rPr>
              <a:t>/list&gt;</a:t>
            </a:r>
            <a:r>
              <a:rPr lang="en-US" sz="1400" dirty="0">
                <a:latin typeface="Courier"/>
                <a:cs typeface="Courier"/>
              </a:rPr>
              <a:t>&lt;/tag&gt;</a:t>
            </a:r>
            <a:endParaRPr lang="en-US" sz="14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329" y="5206837"/>
            <a:ext cx="7797343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</a:t>
            </a:r>
            <a:r>
              <a:rPr lang="en-US" sz="1400" dirty="0">
                <a:latin typeface="Courier"/>
                <a:cs typeface="Courier"/>
              </a:rPr>
              <a:t>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shape="4,4" compression="none" symmetry</a:t>
            </a:r>
            <a:r>
              <a:rPr lang="en-US" sz="1400" dirty="0" smtClean="0">
                <a:latin typeface="Courier"/>
                <a:cs typeface="Courier"/>
              </a:rPr>
              <a:t>=”lower"</a:t>
            </a:r>
            <a:r>
              <a:rPr lang="en-US" sz="1400" dirty="0">
                <a:latin typeface="Courier"/>
                <a:cs typeface="Courier"/>
              </a:rPr>
              <a:t>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&lt;list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=”list" length</a:t>
            </a:r>
            <a:r>
              <a:rPr lang="en-US" sz="1400" dirty="0">
                <a:latin typeface="Courier"/>
                <a:cs typeface="Courier"/>
              </a:rPr>
              <a:t>="16"&gt;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1.1</a:t>
            </a:r>
            <a:endParaRPr lang="en-US" sz="1400" dirty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	2.7  4.8</a:t>
            </a:r>
            <a:endParaRPr lang="en-US" sz="1400" dirty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	3.6  </a:t>
            </a:r>
            <a:r>
              <a:rPr lang="en-US" sz="1400" dirty="0">
                <a:latin typeface="Courier"/>
                <a:cs typeface="Courier"/>
              </a:rPr>
              <a:t>0.7  </a:t>
            </a:r>
            <a:r>
              <a:rPr lang="en-US" sz="1400" dirty="0" smtClean="0">
                <a:latin typeface="Courier"/>
                <a:cs typeface="Courier"/>
              </a:rPr>
              <a:t>5.4</a:t>
            </a:r>
            <a:endParaRPr lang="en-US" sz="1400" dirty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	0.0  </a:t>
            </a:r>
            <a:r>
              <a:rPr lang="en-US" sz="1400" dirty="0">
                <a:latin typeface="Courier"/>
                <a:cs typeface="Courier"/>
              </a:rPr>
              <a:t>0.2  0.1  3.6&lt;</a:t>
            </a:r>
            <a:r>
              <a:rPr lang="en-US" sz="1400" dirty="0" smtClean="0">
                <a:latin typeface="Courier"/>
                <a:cs typeface="Courier"/>
              </a:rPr>
              <a:t>/list&gt;</a:t>
            </a:r>
            <a:r>
              <a:rPr lang="en-US" sz="1400" dirty="0">
                <a:latin typeface="Courier"/>
                <a:cs typeface="Courier"/>
              </a:rPr>
              <a:t>&lt;/tag&gt;</a:t>
            </a:r>
            <a:endParaRPr lang="en-US" sz="14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2336261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dirty="0" smtClean="0"/>
              <a:t>compression=“diagonal”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 smtClean="0"/>
              <a:t>Child elements:</a:t>
            </a:r>
          </a:p>
          <a:p>
            <a:pPr lvl="1"/>
            <a:r>
              <a:rPr lang="en-US" dirty="0" err="1" smtClean="0"/>
              <a:t>startingIndices</a:t>
            </a:r>
            <a:r>
              <a:rPr lang="en-US" dirty="0" smtClean="0"/>
              <a:t>  (of </a:t>
            </a:r>
            <a:r>
              <a:rPr lang="en-US" dirty="0" err="1" smtClean="0"/>
              <a:t>xData</a:t>
            </a:r>
            <a:r>
              <a:rPr lang="en-US" dirty="0" smtClean="0"/>
              <a:t>=‘list’, </a:t>
            </a:r>
            <a:r>
              <a:rPr lang="en-US" dirty="0"/>
              <a:t>data type is an integer)</a:t>
            </a:r>
            <a:endParaRPr lang="en-US" dirty="0" smtClean="0"/>
          </a:p>
          <a:p>
            <a:pPr lvl="1"/>
            <a:r>
              <a:rPr lang="en-US" dirty="0" smtClean="0"/>
              <a:t>values (of </a:t>
            </a:r>
            <a:r>
              <a:rPr lang="en-US" dirty="0" err="1" smtClean="0"/>
              <a:t>xData</a:t>
            </a:r>
            <a:r>
              <a:rPr lang="en-US" dirty="0" smtClean="0"/>
              <a:t>=‘list’)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3329" y="3549239"/>
            <a:ext cx="7797343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"/>
                <a:cs typeface="Courier"/>
              </a:rPr>
              <a:t>&lt;tag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shape="4,4" compression="none" symmetry="none"&gt;</a:t>
            </a:r>
          </a:p>
          <a:p>
            <a:r>
              <a:rPr lang="en-US" sz="1400" dirty="0">
                <a:latin typeface="Courier"/>
                <a:cs typeface="Courier"/>
              </a:rPr>
              <a:t>      </a:t>
            </a:r>
            <a:r>
              <a:rPr lang="en-US" sz="1400" dirty="0" smtClean="0">
                <a:latin typeface="Courier"/>
                <a:cs typeface="Courier"/>
              </a:rPr>
              <a:t>&lt;list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 length</a:t>
            </a:r>
            <a:r>
              <a:rPr lang="en-US" sz="1400" dirty="0">
                <a:latin typeface="Courier"/>
                <a:cs typeface="Courier"/>
              </a:rPr>
              <a:t>="16"&gt;</a:t>
            </a:r>
          </a:p>
          <a:p>
            <a:r>
              <a:rPr lang="en-US" sz="1400" dirty="0">
                <a:latin typeface="Courier"/>
                <a:cs typeface="Courier"/>
              </a:rPr>
              <a:t>        2.3    0    0    0</a:t>
            </a:r>
          </a:p>
          <a:p>
            <a:r>
              <a:rPr lang="en-US" sz="1400" dirty="0">
                <a:latin typeface="Courier"/>
                <a:cs typeface="Courier"/>
              </a:rPr>
              <a:t>        0    4.6    0    0</a:t>
            </a:r>
          </a:p>
          <a:p>
            <a:r>
              <a:rPr lang="en-US" sz="1400" dirty="0">
                <a:latin typeface="Courier"/>
                <a:cs typeface="Courier"/>
              </a:rPr>
              <a:t>        0      0  5.4    0</a:t>
            </a:r>
          </a:p>
          <a:p>
            <a:r>
              <a:rPr lang="en-US" sz="1400" dirty="0">
                <a:latin typeface="Courier"/>
                <a:cs typeface="Courier"/>
              </a:rPr>
              <a:t>        0      0    0  6.8&lt;</a:t>
            </a:r>
            <a:r>
              <a:rPr lang="en-US" sz="1400" dirty="0" smtClean="0">
                <a:latin typeface="Courier"/>
                <a:cs typeface="Courier"/>
              </a:rPr>
              <a:t>/list&gt;</a:t>
            </a:r>
            <a:r>
              <a:rPr lang="en-US" sz="1400" dirty="0">
                <a:latin typeface="Courier"/>
                <a:cs typeface="Courier"/>
              </a:rPr>
              <a:t>&lt;/tag</a:t>
            </a:r>
            <a:r>
              <a:rPr lang="en-US" sz="1400" dirty="0" smtClean="0">
                <a:latin typeface="Courier"/>
                <a:cs typeface="Courier"/>
              </a:rPr>
              <a:t>&gt;</a:t>
            </a:r>
            <a:endParaRPr lang="en-US" sz="1400" dirty="0">
              <a:latin typeface="Courier"/>
              <a:cs typeface="Couri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329" y="5466602"/>
            <a:ext cx="779734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</a:t>
            </a:r>
            <a:r>
              <a:rPr lang="en-US" sz="1400" dirty="0">
                <a:latin typeface="Courier"/>
                <a:cs typeface="Courier"/>
              </a:rPr>
              <a:t>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shape="4,4" compression="diagonal"&gt;</a:t>
            </a:r>
          </a:p>
          <a:p>
            <a:r>
              <a:rPr lang="en-US" sz="1400" dirty="0">
                <a:latin typeface="Courier"/>
                <a:cs typeface="Courier"/>
              </a:rPr>
              <a:t>      </a:t>
            </a:r>
            <a:r>
              <a:rPr lang="en-US" sz="1400" dirty="0" smtClean="0">
                <a:latin typeface="Courier"/>
                <a:cs typeface="Courier"/>
              </a:rPr>
              <a:t>&lt;list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=“list”&gt; </a:t>
            </a:r>
            <a:r>
              <a:rPr lang="en-US" sz="1400" dirty="0">
                <a:latin typeface="Courier"/>
                <a:cs typeface="Courier"/>
              </a:rPr>
              <a:t>2.3 4.6 5.4 6.8 &lt;</a:t>
            </a:r>
            <a:r>
              <a:rPr lang="en-US" sz="1400" dirty="0" smtClean="0">
                <a:latin typeface="Courier"/>
                <a:cs typeface="Courier"/>
              </a:rPr>
              <a:t>/list&gt;</a:t>
            </a:r>
            <a:r>
              <a:rPr lang="en-US" sz="1400" dirty="0">
                <a:latin typeface="Courier"/>
                <a:cs typeface="Courier"/>
              </a:rPr>
              <a:t>&lt;/tag&gt;</a:t>
            </a:r>
          </a:p>
        </p:txBody>
      </p:sp>
    </p:spTree>
    <p:extLst>
      <p:ext uri="{BB962C8B-B14F-4D97-AF65-F5344CB8AC3E}">
        <p14:creationId xmlns:p14="http://schemas.microsoft.com/office/powerpoint/2010/main" val="3759492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8866" y="2473424"/>
            <a:ext cx="6046268" cy="21852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/>
              <a:t>Preliminary </a:t>
            </a:r>
            <a:r>
              <a:rPr lang="en-US" sz="3200" dirty="0" smtClean="0"/>
              <a:t>stuff</a:t>
            </a:r>
          </a:p>
          <a:p>
            <a:pPr lvl="1" algn="ctr"/>
            <a:endParaRPr lang="en-US" sz="3200" dirty="0"/>
          </a:p>
          <a:p>
            <a:pPr lvl="1" algn="ctr"/>
            <a:r>
              <a:rPr lang="en-US" sz="2400" dirty="0" smtClean="0"/>
              <a:t>Community, XML speak, </a:t>
            </a:r>
            <a:r>
              <a:rPr lang="en-US" sz="2400" dirty="0"/>
              <a:t>Basic restrictions, </a:t>
            </a:r>
            <a:r>
              <a:rPr lang="en-US" sz="2400" dirty="0" err="1" smtClean="0"/>
              <a:t>xData</a:t>
            </a:r>
            <a:r>
              <a:rPr lang="en-US" sz="2400" dirty="0" smtClean="0"/>
              <a:t> top element form, Numbers, Interpolation, axes</a:t>
            </a:r>
            <a:r>
              <a:rPr lang="en-US" sz="2400" dirty="0"/>
              <a:t>/</a:t>
            </a:r>
            <a:r>
              <a:rPr lang="en-US" sz="2400" dirty="0" smtClean="0"/>
              <a:t>axis, </a:t>
            </a:r>
            <a:r>
              <a:rPr lang="en-US" sz="2400" dirty="0" err="1" smtClean="0"/>
              <a:t>sep</a:t>
            </a:r>
            <a:r>
              <a:rPr lang="en-US" sz="2400" dirty="0"/>
              <a:t> </a:t>
            </a:r>
            <a:r>
              <a:rPr lang="en-US" sz="2400" dirty="0" smtClean="0"/>
              <a:t>and others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1935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“array”, compression=“diagonal”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8671" y="843972"/>
            <a:ext cx="8386658" cy="186152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73329" y="977152"/>
            <a:ext cx="7797343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"/>
                <a:cs typeface="Courier"/>
              </a:rPr>
              <a:t> &lt;tag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shape="3,3,3"&gt;</a:t>
            </a:r>
          </a:p>
          <a:p>
            <a:r>
              <a:rPr lang="en-US" sz="1400" dirty="0">
                <a:latin typeface="Courier"/>
                <a:cs typeface="Courier"/>
              </a:rPr>
              <a:t>      </a:t>
            </a:r>
            <a:r>
              <a:rPr lang="en-US" sz="1400" dirty="0" smtClean="0">
                <a:latin typeface="Courier"/>
                <a:cs typeface="Courier"/>
              </a:rPr>
              <a:t>&lt;list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 length</a:t>
            </a:r>
            <a:r>
              <a:rPr lang="en-US" sz="1400" dirty="0">
                <a:latin typeface="Courier"/>
                <a:cs typeface="Courier"/>
              </a:rPr>
              <a:t>="27"&gt;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1 </a:t>
            </a:r>
            <a:r>
              <a:rPr lang="en-US" sz="1400" dirty="0">
                <a:latin typeface="Courier"/>
                <a:cs typeface="Courier"/>
              </a:rPr>
              <a:t>2 0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3 0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0 0</a:t>
            </a:r>
          </a:p>
          <a:p>
            <a:endParaRPr lang="en-US" sz="1400" dirty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0 0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>
                <a:latin typeface="Courier"/>
                <a:cs typeface="Courier"/>
              </a:rPr>
              <a:t>5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0 </a:t>
            </a:r>
            <a:r>
              <a:rPr lang="en-US" sz="1400" dirty="0" smtClean="0">
                <a:latin typeface="Courier"/>
                <a:cs typeface="Courier"/>
              </a:rPr>
              <a:t>6</a:t>
            </a:r>
            <a:endParaRPr lang="en-US" sz="1400" dirty="0">
              <a:latin typeface="Courier"/>
              <a:cs typeface="Courier"/>
            </a:endParaRPr>
          </a:p>
          <a:p>
            <a:endParaRPr lang="en-US" sz="1400" dirty="0">
              <a:latin typeface="Courier"/>
              <a:cs typeface="Courier"/>
            </a:endParaRP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0 0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0 0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0 7</a:t>
            </a:r>
            <a:r>
              <a:rPr lang="en-US" sz="1400" dirty="0" smtClean="0">
                <a:latin typeface="Courier"/>
                <a:cs typeface="Courier"/>
              </a:rPr>
              <a:t> &lt;/list&gt;</a:t>
            </a:r>
            <a:r>
              <a:rPr lang="en-US" sz="1400" dirty="0">
                <a:latin typeface="Courier"/>
                <a:cs typeface="Courier"/>
              </a:rPr>
              <a:t>&lt;/tag</a:t>
            </a:r>
            <a:r>
              <a:rPr lang="en-US" sz="1400" dirty="0" smtClean="0">
                <a:latin typeface="Courier"/>
                <a:cs typeface="Courier"/>
              </a:rPr>
              <a:t>&gt;</a:t>
            </a:r>
            <a:endParaRPr lang="en-US" sz="1400" dirty="0">
              <a:latin typeface="Courier"/>
              <a:cs typeface="Courier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3329" y="4469652"/>
            <a:ext cx="7797343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</a:t>
            </a:r>
            <a:r>
              <a:rPr lang="en-US" sz="1400" dirty="0">
                <a:latin typeface="Courier"/>
                <a:cs typeface="Courier"/>
              </a:rPr>
              <a:t>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shape="3,3,3" compression="diagonal"&gt;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</a:t>
            </a:r>
            <a:r>
              <a:rPr lang="en-US" sz="1400" dirty="0" err="1">
                <a:latin typeface="Courier"/>
                <a:cs typeface="Courier"/>
              </a:rPr>
              <a:t>startingIndices</a:t>
            </a:r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 </a:t>
            </a:r>
            <a:r>
              <a:rPr lang="en-US" sz="1400" dirty="0" err="1" smtClean="0">
                <a:latin typeface="Courier"/>
                <a:cs typeface="Courier"/>
              </a:rPr>
              <a:t>dataType</a:t>
            </a:r>
            <a:r>
              <a:rPr lang="en-US" sz="1400" dirty="0">
                <a:latin typeface="Courier"/>
                <a:cs typeface="Courier"/>
              </a:rPr>
              <a:t>="Integer32" length="</a:t>
            </a:r>
            <a:r>
              <a:rPr lang="en-US" sz="1400" dirty="0" smtClean="0">
                <a:latin typeface="Courier"/>
                <a:cs typeface="Courier"/>
              </a:rPr>
              <a:t>9”&gt;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0 </a:t>
            </a:r>
            <a:r>
              <a:rPr lang="en-US" sz="1400" dirty="0">
                <a:latin typeface="Courier"/>
                <a:cs typeface="Courier"/>
              </a:rPr>
              <a:t>0 0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0 1</a:t>
            </a:r>
          </a:p>
          <a:p>
            <a:r>
              <a:rPr lang="en-US" sz="1400" dirty="0" smtClean="0">
                <a:latin typeface="Courier"/>
                <a:cs typeface="Courier"/>
              </a:rPr>
              <a:t>		0 </a:t>
            </a:r>
            <a:r>
              <a:rPr lang="en-US" sz="1400" dirty="0">
                <a:latin typeface="Courier"/>
                <a:cs typeface="Courier"/>
              </a:rPr>
              <a:t>1 </a:t>
            </a:r>
            <a:r>
              <a:rPr lang="en-US" sz="1400" dirty="0" smtClean="0">
                <a:latin typeface="Courier"/>
                <a:cs typeface="Courier"/>
              </a:rPr>
              <a:t>1 &lt;</a:t>
            </a:r>
            <a:r>
              <a:rPr lang="en-US" sz="1400" dirty="0">
                <a:latin typeface="Courier"/>
                <a:cs typeface="Courier"/>
              </a:rPr>
              <a:t>/</a:t>
            </a:r>
            <a:r>
              <a:rPr lang="en-US" sz="1400" dirty="0" err="1">
                <a:latin typeface="Courier"/>
                <a:cs typeface="Courier"/>
              </a:rPr>
              <a:t>startingIndices</a:t>
            </a:r>
            <a:r>
              <a:rPr lang="en-US" sz="1400" dirty="0">
                <a:latin typeface="Courier"/>
                <a:cs typeface="Courier"/>
              </a:rPr>
              <a:t>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&lt;list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 </a:t>
            </a:r>
            <a:r>
              <a:rPr lang="en-US" sz="1400" dirty="0">
                <a:latin typeface="Courier"/>
                <a:cs typeface="Courier"/>
              </a:rPr>
              <a:t>length</a:t>
            </a:r>
            <a:r>
              <a:rPr lang="en-US" sz="1400" dirty="0" smtClean="0">
                <a:latin typeface="Courier"/>
                <a:cs typeface="Courier"/>
              </a:rPr>
              <a:t>=”7"</a:t>
            </a:r>
            <a:r>
              <a:rPr lang="en-US" sz="1400" dirty="0">
                <a:latin typeface="Courier"/>
                <a:cs typeface="Courier"/>
              </a:rPr>
              <a:t>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1 </a:t>
            </a:r>
            <a:r>
              <a:rPr lang="en-US" sz="1400" dirty="0">
                <a:latin typeface="Courier"/>
                <a:cs typeface="Courier"/>
              </a:rPr>
              <a:t>4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>
                <a:latin typeface="Courier"/>
                <a:cs typeface="Courier"/>
              </a:rPr>
              <a:t>7</a:t>
            </a:r>
            <a:r>
              <a:rPr lang="en-US" sz="1400" dirty="0" smtClean="0">
                <a:latin typeface="Courier"/>
                <a:cs typeface="Courier"/>
              </a:rPr>
              <a:t>  </a:t>
            </a:r>
            <a:r>
              <a:rPr lang="en-US" sz="1400" dirty="0">
                <a:latin typeface="Courier"/>
                <a:cs typeface="Courier"/>
              </a:rPr>
              <a:t>&lt;!-- diagonal array starting at 0,0,0 --&gt;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2 </a:t>
            </a:r>
            <a:r>
              <a:rPr lang="en-US" sz="1400" dirty="0">
                <a:latin typeface="Courier"/>
                <a:cs typeface="Courier"/>
              </a:rPr>
              <a:t>5</a:t>
            </a:r>
            <a:r>
              <a:rPr lang="en-US" sz="1400" dirty="0" smtClean="0">
                <a:latin typeface="Courier"/>
                <a:cs typeface="Courier"/>
              </a:rPr>
              <a:t>    </a:t>
            </a:r>
            <a:r>
              <a:rPr lang="en-US" sz="1400" dirty="0">
                <a:latin typeface="Courier"/>
                <a:cs typeface="Courier"/>
              </a:rPr>
              <a:t>&lt;!--              "             0,0,1 --&gt;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3 </a:t>
            </a:r>
            <a:r>
              <a:rPr lang="en-US" sz="1400" dirty="0">
                <a:latin typeface="Courier"/>
                <a:cs typeface="Courier"/>
              </a:rPr>
              <a:t>6</a:t>
            </a:r>
            <a:r>
              <a:rPr lang="en-US" sz="1400" dirty="0" smtClean="0">
                <a:latin typeface="Courier"/>
                <a:cs typeface="Courier"/>
              </a:rPr>
              <a:t>    </a:t>
            </a:r>
            <a:r>
              <a:rPr lang="en-US" sz="1400" dirty="0">
                <a:latin typeface="Courier"/>
                <a:cs typeface="Courier"/>
              </a:rPr>
              <a:t>&lt;!--              "             0,1,1 </a:t>
            </a:r>
            <a:r>
              <a:rPr lang="en-US" sz="1400" dirty="0" smtClean="0">
                <a:latin typeface="Courier"/>
                <a:cs typeface="Courier"/>
              </a:rPr>
              <a:t>--&gt; &lt;/list&gt;</a:t>
            </a:r>
            <a:r>
              <a:rPr lang="en-US" sz="1400" dirty="0">
                <a:latin typeface="Courier"/>
                <a:cs typeface="Courier"/>
              </a:rPr>
              <a:t>&lt;/tag&gt;</a:t>
            </a:r>
            <a:endParaRPr lang="en-US" sz="14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3754344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dirty="0" smtClean="0"/>
              <a:t>compression=“flattened”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 smtClean="0"/>
              <a:t>Child elements:</a:t>
            </a:r>
          </a:p>
          <a:p>
            <a:pPr lvl="1"/>
            <a:r>
              <a:rPr lang="en-US" dirty="0" err="1" smtClean="0"/>
              <a:t>flatIndices</a:t>
            </a:r>
            <a:r>
              <a:rPr lang="en-US" dirty="0" smtClean="0"/>
              <a:t> (of </a:t>
            </a:r>
            <a:r>
              <a:rPr lang="en-US" dirty="0" err="1" smtClean="0"/>
              <a:t>xData</a:t>
            </a:r>
            <a:r>
              <a:rPr lang="en-US" dirty="0"/>
              <a:t>=</a:t>
            </a:r>
            <a:r>
              <a:rPr lang="en-US" dirty="0" smtClean="0"/>
              <a:t>‘list’, data type is an integer)</a:t>
            </a:r>
            <a:endParaRPr lang="en-US" dirty="0"/>
          </a:p>
          <a:p>
            <a:pPr lvl="1"/>
            <a:r>
              <a:rPr lang="en-US" dirty="0" err="1" smtClean="0"/>
              <a:t>numberOfValues</a:t>
            </a:r>
            <a:r>
              <a:rPr lang="en-US" dirty="0" smtClean="0"/>
              <a:t> </a:t>
            </a:r>
            <a:r>
              <a:rPr lang="en-US" dirty="0" err="1"/>
              <a:t>xData</a:t>
            </a:r>
            <a:r>
              <a:rPr lang="en-US" dirty="0"/>
              <a:t>=‘values</a:t>
            </a:r>
            <a:r>
              <a:rPr lang="en-US" dirty="0" smtClean="0"/>
              <a:t>’, data type is an integer)</a:t>
            </a:r>
          </a:p>
          <a:p>
            <a:pPr lvl="1"/>
            <a:r>
              <a:rPr lang="en-US" dirty="0" smtClean="0"/>
              <a:t>values (of </a:t>
            </a:r>
            <a:r>
              <a:rPr lang="en-US" dirty="0" err="1" smtClean="0"/>
              <a:t>xData</a:t>
            </a:r>
            <a:r>
              <a:rPr lang="en-US" dirty="0" smtClean="0"/>
              <a:t>=‘list’)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675" y="4056902"/>
            <a:ext cx="846665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</a:t>
            </a:r>
            <a:r>
              <a:rPr lang="en-US" sz="1400" dirty="0">
                <a:latin typeface="Courier"/>
                <a:cs typeface="Courier"/>
              </a:rPr>
              <a:t>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</a:t>
            </a:r>
            <a:r>
              <a:rPr lang="en-US" sz="1400" dirty="0" smtClean="0">
                <a:latin typeface="Courier"/>
                <a:cs typeface="Courier"/>
              </a:rPr>
              <a:t>2,8,15” compression</a:t>
            </a:r>
            <a:r>
              <a:rPr lang="en-US" sz="1400" dirty="0">
                <a:latin typeface="Courier"/>
                <a:cs typeface="Courier"/>
              </a:rPr>
              <a:t>="flattened"&gt;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</a:t>
            </a:r>
            <a:r>
              <a:rPr lang="en-US" sz="1400" dirty="0" err="1">
                <a:latin typeface="Courier"/>
                <a:cs typeface="Courier"/>
              </a:rPr>
              <a:t>flatIndices</a:t>
            </a:r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=“list” </a:t>
            </a:r>
            <a:r>
              <a:rPr lang="en-US" sz="1400" dirty="0" smtClean="0">
                <a:latin typeface="Courier"/>
                <a:cs typeface="Courier"/>
              </a:rPr>
              <a:t>length</a:t>
            </a:r>
            <a:r>
              <a:rPr lang="en-US" sz="1400" dirty="0">
                <a:latin typeface="Courier"/>
                <a:cs typeface="Courier"/>
              </a:rPr>
              <a:t>="4"&gt;97 111 221 235&lt;/</a:t>
            </a:r>
            <a:r>
              <a:rPr lang="en-US" sz="1400" dirty="0" err="1">
                <a:latin typeface="Courier"/>
                <a:cs typeface="Courier"/>
              </a:rPr>
              <a:t>flatIndices</a:t>
            </a:r>
            <a:r>
              <a:rPr lang="en-US" sz="1400" dirty="0">
                <a:latin typeface="Courier"/>
                <a:cs typeface="Courier"/>
              </a:rPr>
              <a:t>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</a:t>
            </a:r>
            <a:r>
              <a:rPr lang="en-US" sz="1400" dirty="0" err="1" smtClean="0">
                <a:latin typeface="Courier"/>
                <a:cs typeface="Courier"/>
              </a:rPr>
              <a:t>numberOfValues</a:t>
            </a:r>
            <a:r>
              <a:rPr lang="en-US" sz="1400" dirty="0" smtClean="0">
                <a:latin typeface="Courier"/>
                <a:cs typeface="Courier"/>
              </a:rPr>
              <a:t>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=“list” </a:t>
            </a:r>
            <a:r>
              <a:rPr lang="en-US" sz="1400" dirty="0" smtClean="0">
                <a:latin typeface="Courier"/>
                <a:cs typeface="Courier"/>
              </a:rPr>
              <a:t>length</a:t>
            </a:r>
            <a:r>
              <a:rPr lang="en-US" sz="1400" dirty="0">
                <a:latin typeface="Courier"/>
                <a:cs typeface="Courier"/>
              </a:rPr>
              <a:t>="4"&gt;8 9 4 4&lt;/</a:t>
            </a:r>
            <a:r>
              <a:rPr lang="en-US" sz="1400" dirty="0" err="1">
                <a:latin typeface="Courier"/>
                <a:cs typeface="Courier"/>
              </a:rPr>
              <a:t>nValues</a:t>
            </a:r>
            <a:r>
              <a:rPr lang="en-US" sz="1400" dirty="0">
                <a:latin typeface="Courier"/>
                <a:cs typeface="Courier"/>
              </a:rPr>
              <a:t>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&lt;list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 </a:t>
            </a:r>
            <a:r>
              <a:rPr lang="en-US" sz="1400" dirty="0">
                <a:latin typeface="Courier"/>
                <a:cs typeface="Courier"/>
              </a:rPr>
              <a:t>length="25"&gt;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12.2 </a:t>
            </a:r>
            <a:r>
              <a:rPr lang="en-US" sz="1400" dirty="0">
                <a:latin typeface="Courier"/>
                <a:cs typeface="Courier"/>
              </a:rPr>
              <a:t>6.431  0.983   2.121     8.7205 0.511   1.24e-3 4.24e-5</a:t>
            </a:r>
          </a:p>
          <a:p>
            <a:r>
              <a:rPr lang="en-US" sz="1400" dirty="0" smtClean="0">
                <a:latin typeface="Courier"/>
                <a:cs typeface="Courier"/>
              </a:rPr>
              <a:t>		8.25 </a:t>
            </a:r>
            <a:r>
              <a:rPr lang="en-US" sz="1400" dirty="0">
                <a:latin typeface="Courier"/>
                <a:cs typeface="Courier"/>
              </a:rPr>
              <a:t>2.154  1.232   </a:t>
            </a:r>
            <a:r>
              <a:rPr lang="en-US" sz="1400" dirty="0" smtClean="0">
                <a:latin typeface="Courier"/>
                <a:cs typeface="Courier"/>
              </a:rPr>
              <a:t>0.963     3.126  </a:t>
            </a:r>
            <a:r>
              <a:rPr lang="en-US" sz="1400" dirty="0">
                <a:latin typeface="Courier"/>
                <a:cs typeface="Courier"/>
              </a:rPr>
              <a:t>7.82e-2 6.18e-4 9.29e-6 1.23e-8</a:t>
            </a:r>
          </a:p>
          <a:p>
            <a:r>
              <a:rPr lang="en-US" sz="1400" dirty="0" smtClean="0">
                <a:latin typeface="Courier"/>
                <a:cs typeface="Courier"/>
              </a:rPr>
              <a:t>		2.84 </a:t>
            </a:r>
            <a:r>
              <a:rPr lang="en-US" sz="1400" dirty="0">
                <a:latin typeface="Courier"/>
                <a:cs typeface="Courier"/>
              </a:rPr>
              <a:t>0.9261 6.23e-3 7.4502e-6</a:t>
            </a:r>
          </a:p>
          <a:p>
            <a:r>
              <a:rPr lang="en-US" sz="1400" dirty="0" smtClean="0">
                <a:latin typeface="Courier"/>
                <a:cs typeface="Courier"/>
              </a:rPr>
              <a:t>		3.12 </a:t>
            </a:r>
            <a:r>
              <a:rPr lang="en-US" sz="1400" dirty="0">
                <a:latin typeface="Courier"/>
                <a:cs typeface="Courier"/>
              </a:rPr>
              <a:t>1.5723 0.3421  4.167e-4&lt;/values&gt;&lt;/tag&gt;</a:t>
            </a:r>
          </a:p>
        </p:txBody>
      </p:sp>
    </p:spTree>
    <p:extLst>
      <p:ext uri="{BB962C8B-B14F-4D97-AF65-F5344CB8AC3E}">
        <p14:creationId xmlns:p14="http://schemas.microsoft.com/office/powerpoint/2010/main" val="26069524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/>
            <a:r>
              <a:rPr lang="en-US" sz="2400" dirty="0" smtClean="0"/>
              <a:t>compression=“embedded”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 smtClean="0"/>
              <a:t>Child elements:</a:t>
            </a:r>
          </a:p>
          <a:p>
            <a:pPr lvl="1"/>
            <a:r>
              <a:rPr lang="en-US" dirty="0"/>
              <a:t>list of “array” </a:t>
            </a:r>
            <a:r>
              <a:rPr lang="en-US" dirty="0" smtClean="0"/>
              <a:t>elements of </a:t>
            </a:r>
            <a:r>
              <a:rPr lang="en-US" dirty="0" err="1" smtClean="0"/>
              <a:t>xData</a:t>
            </a:r>
            <a:r>
              <a:rPr lang="en-US" dirty="0" smtClean="0"/>
              <a:t>=“array”. </a:t>
            </a:r>
            <a:r>
              <a:rPr lang="en-US" dirty="0"/>
              <a:t>Each sub-array must have a ‘</a:t>
            </a:r>
            <a:r>
              <a:rPr lang="en-US" dirty="0" err="1"/>
              <a:t>startingIndices</a:t>
            </a:r>
            <a:r>
              <a:rPr lang="en-US" dirty="0"/>
              <a:t>’ attribute to indicate where it is embedded in the parent </a:t>
            </a:r>
            <a:r>
              <a:rPr lang="en-US" dirty="0" smtClean="0"/>
              <a:t>array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8675" y="3466352"/>
            <a:ext cx="8466650" cy="2462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urier"/>
                <a:cs typeface="Courier"/>
              </a:rPr>
              <a:t>&lt;</a:t>
            </a:r>
            <a:r>
              <a:rPr lang="en-US" sz="1400" dirty="0">
                <a:latin typeface="Courier"/>
                <a:cs typeface="Courier"/>
              </a:rPr>
              <a:t>tag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shape="2,8,15" compression="embedded"&gt;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</a:t>
            </a:r>
            <a:r>
              <a:rPr lang="en-US" sz="1400" dirty="0" err="1">
                <a:latin typeface="Courier"/>
                <a:cs typeface="Courier"/>
              </a:rPr>
              <a:t>subarray</a:t>
            </a:r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shape="1,2,9" </a:t>
            </a:r>
            <a:r>
              <a:rPr lang="en-US" sz="1400" dirty="0" err="1">
                <a:latin typeface="Courier"/>
                <a:cs typeface="Courier"/>
              </a:rPr>
              <a:t>startingIndices</a:t>
            </a:r>
            <a:r>
              <a:rPr lang="en-US" sz="1400" dirty="0">
                <a:latin typeface="Courier"/>
                <a:cs typeface="Courier"/>
              </a:rPr>
              <a:t>="0,6,6"&gt;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&lt;list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 </a:t>
            </a:r>
            <a:r>
              <a:rPr lang="en-US" sz="1400" dirty="0">
                <a:latin typeface="Courier"/>
                <a:cs typeface="Courier"/>
              </a:rPr>
              <a:t>length="18"&gt;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	0.0    12.2    6.431   0.983</a:t>
            </a:r>
          </a:p>
          <a:p>
            <a:r>
              <a:rPr lang="en-US" sz="1400" dirty="0">
                <a:latin typeface="Courier"/>
                <a:cs typeface="Courier"/>
              </a:rPr>
              <a:t>	</a:t>
            </a:r>
            <a:r>
              <a:rPr lang="en-US" sz="1400" dirty="0" smtClean="0">
                <a:latin typeface="Courier"/>
                <a:cs typeface="Courier"/>
              </a:rPr>
              <a:t>		2.121  </a:t>
            </a:r>
            <a:r>
              <a:rPr lang="en-US" sz="1400" dirty="0">
                <a:latin typeface="Courier"/>
                <a:cs typeface="Courier"/>
              </a:rPr>
              <a:t>8.7205  0.511   1.24e-3 4.24e-5</a:t>
            </a:r>
          </a:p>
          <a:p>
            <a:r>
              <a:rPr lang="en-US" sz="1400" dirty="0" smtClean="0">
                <a:latin typeface="Courier"/>
                <a:cs typeface="Courier"/>
              </a:rPr>
              <a:t>			8.25   2.154   1.232   0.963</a:t>
            </a:r>
          </a:p>
          <a:p>
            <a:r>
              <a:rPr lang="en-US" sz="1400" dirty="0" smtClean="0">
                <a:latin typeface="Courier"/>
                <a:cs typeface="Courier"/>
              </a:rPr>
              <a:t>			3.126  </a:t>
            </a:r>
            <a:r>
              <a:rPr lang="en-US" sz="1400" dirty="0">
                <a:latin typeface="Courier"/>
                <a:cs typeface="Courier"/>
              </a:rPr>
              <a:t>7.82e-2 6.18e-4 9.29e-6 1.23e-8&lt;</a:t>
            </a:r>
            <a:r>
              <a:rPr lang="en-US" sz="1400" dirty="0" smtClean="0">
                <a:latin typeface="Courier"/>
                <a:cs typeface="Courier"/>
              </a:rPr>
              <a:t>/list&gt;&lt;</a:t>
            </a:r>
            <a:r>
              <a:rPr lang="en-US" sz="1400" dirty="0">
                <a:latin typeface="Courier"/>
                <a:cs typeface="Courier"/>
              </a:rPr>
              <a:t>/</a:t>
            </a:r>
            <a:r>
              <a:rPr lang="en-US" sz="1400" dirty="0" err="1">
                <a:latin typeface="Courier"/>
                <a:cs typeface="Courier"/>
              </a:rPr>
              <a:t>subarray</a:t>
            </a:r>
            <a:r>
              <a:rPr lang="en-US" sz="1400" dirty="0">
                <a:latin typeface="Courier"/>
                <a:cs typeface="Courier"/>
              </a:rPr>
              <a:t>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&lt;</a:t>
            </a:r>
            <a:r>
              <a:rPr lang="en-US" sz="1400" dirty="0" err="1">
                <a:latin typeface="Courier"/>
                <a:cs typeface="Courier"/>
              </a:rPr>
              <a:t>subarray</a:t>
            </a:r>
            <a:r>
              <a:rPr lang="en-US" sz="1400" dirty="0">
                <a:latin typeface="Courier"/>
                <a:cs typeface="Courier"/>
              </a:rPr>
              <a:t> </a:t>
            </a:r>
            <a:r>
              <a:rPr lang="en-US" sz="1400" dirty="0" err="1">
                <a:latin typeface="Courier"/>
                <a:cs typeface="Courier"/>
              </a:rPr>
              <a:t>xData</a:t>
            </a:r>
            <a:r>
              <a:rPr lang="en-US" sz="1400" dirty="0">
                <a:latin typeface="Courier"/>
                <a:cs typeface="Courier"/>
              </a:rPr>
              <a:t>="array" shape="1,2,5" </a:t>
            </a:r>
            <a:r>
              <a:rPr lang="en-US" sz="1400" dirty="0" err="1">
                <a:latin typeface="Courier"/>
                <a:cs typeface="Courier"/>
              </a:rPr>
              <a:t>startingIndices</a:t>
            </a:r>
            <a:r>
              <a:rPr lang="en-US" sz="1400" dirty="0">
                <a:latin typeface="Courier"/>
                <a:cs typeface="Courier"/>
              </a:rPr>
              <a:t>="1,6,10"&gt;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&lt;list </a:t>
            </a:r>
            <a:r>
              <a:rPr lang="en-US" sz="1400" dirty="0" err="1" smtClean="0">
                <a:latin typeface="Courier"/>
                <a:cs typeface="Courier"/>
              </a:rPr>
              <a:t>xData</a:t>
            </a:r>
            <a:r>
              <a:rPr lang="en-US" sz="1400" dirty="0" smtClean="0">
                <a:latin typeface="Courier"/>
                <a:cs typeface="Courier"/>
              </a:rPr>
              <a:t>=“list” </a:t>
            </a:r>
            <a:r>
              <a:rPr lang="en-US" sz="1400" dirty="0">
                <a:latin typeface="Courier"/>
                <a:cs typeface="Courier"/>
              </a:rPr>
              <a:t>length="10"&gt;</a:t>
            </a:r>
          </a:p>
          <a:p>
            <a:r>
              <a:rPr lang="en-US" sz="1400" dirty="0" smtClean="0">
                <a:latin typeface="Courier"/>
                <a:cs typeface="Courier"/>
              </a:rPr>
              <a:t>			0.0   </a:t>
            </a:r>
            <a:r>
              <a:rPr lang="en-US" sz="1400" dirty="0">
                <a:latin typeface="Courier"/>
                <a:cs typeface="Courier"/>
              </a:rPr>
              <a:t>2.843  0.9261 6.23e-3  7.4502e-6</a:t>
            </a:r>
          </a:p>
          <a:p>
            <a:r>
              <a:rPr lang="en-US" sz="1400" dirty="0" smtClean="0">
                <a:latin typeface="Courier"/>
                <a:cs typeface="Courier"/>
              </a:rPr>
              <a:t>			3.126 </a:t>
            </a:r>
            <a:r>
              <a:rPr lang="en-US" sz="1400" dirty="0">
                <a:latin typeface="Courier"/>
                <a:cs typeface="Courier"/>
              </a:rPr>
              <a:t>1.5723 0.3421 4.167e-4 0.0 &lt;</a:t>
            </a:r>
            <a:r>
              <a:rPr lang="en-US" sz="1400" dirty="0" smtClean="0">
                <a:latin typeface="Courier"/>
                <a:cs typeface="Courier"/>
              </a:rPr>
              <a:t>/list&gt;&lt;</a:t>
            </a:r>
            <a:r>
              <a:rPr lang="en-US" sz="1400" dirty="0">
                <a:latin typeface="Courier"/>
                <a:cs typeface="Courier"/>
              </a:rPr>
              <a:t>/</a:t>
            </a:r>
            <a:r>
              <a:rPr lang="en-US" sz="1400" dirty="0" err="1">
                <a:latin typeface="Courier"/>
                <a:cs typeface="Courier"/>
              </a:rPr>
              <a:t>subarray</a:t>
            </a:r>
            <a:r>
              <a:rPr lang="en-US" sz="1400" dirty="0" smtClean="0">
                <a:latin typeface="Courier"/>
                <a:cs typeface="Courier"/>
              </a:rPr>
              <a:t>&gt;&lt;</a:t>
            </a:r>
            <a:r>
              <a:rPr lang="en-US" sz="1400" dirty="0">
                <a:latin typeface="Courier"/>
                <a:cs typeface="Courier"/>
              </a:rPr>
              <a:t>/tag&gt;</a:t>
            </a:r>
          </a:p>
        </p:txBody>
      </p:sp>
    </p:spTree>
    <p:extLst>
      <p:ext uri="{BB962C8B-B14F-4D97-AF65-F5344CB8AC3E}">
        <p14:creationId xmlns:p14="http://schemas.microsoft.com/office/powerpoint/2010/main" val="28896191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2277517"/>
            <a:ext cx="808736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 smtClean="0"/>
              <a:t>gridded container</a:t>
            </a:r>
          </a:p>
          <a:p>
            <a:pPr algn="ctr"/>
            <a:r>
              <a:rPr lang="en-US" sz="3200" dirty="0" smtClean="0"/>
              <a:t>Includes mesh grid + array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4711" y="4395689"/>
            <a:ext cx="867457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dirty="0"/>
              <a:t>Designed to optimally store data when tabulated functional data are evaluated at fixed points along each axis</a:t>
            </a:r>
            <a:r>
              <a:rPr lang="en-US" sz="2400" dirty="0" smtClean="0"/>
              <a:t>. </a:t>
            </a:r>
            <a:r>
              <a:rPr lang="en-US" sz="2400" dirty="0"/>
              <a:t>For example, deterministic transport </a:t>
            </a:r>
            <a:r>
              <a:rPr lang="en-US" sz="2400" dirty="0" smtClean="0"/>
              <a:t>matrices.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55948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</a:t>
            </a:r>
            <a:r>
              <a:rPr lang="en-US" dirty="0" smtClean="0">
                <a:effectLst/>
              </a:rPr>
              <a:t>gridded</a:t>
            </a:r>
            <a:r>
              <a:rPr lang="en-US" dirty="0" smtClean="0"/>
              <a:t>”: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 smtClean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</a:t>
            </a:r>
            <a:r>
              <a:rPr lang="en-US" dirty="0"/>
              <a:t>elements</a:t>
            </a:r>
            <a:r>
              <a:rPr lang="en-US" dirty="0" smtClean="0"/>
              <a:t>: None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Child </a:t>
            </a:r>
            <a:r>
              <a:rPr lang="en-US" dirty="0" smtClean="0"/>
              <a:t>elements:</a:t>
            </a:r>
            <a:r>
              <a:rPr lang="en-US" dirty="0"/>
              <a:t> </a:t>
            </a:r>
            <a:r>
              <a:rPr lang="en-US" dirty="0" smtClean="0"/>
              <a:t>‘axes’ (whose independent ‘axis’ elements each have a ‘grid’) and ‘array’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Attributes: None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Body: list of child elements and white spaces.</a:t>
            </a:r>
          </a:p>
          <a:p>
            <a:pPr lvl="1"/>
            <a:endParaRPr lang="en-US" dirty="0" smtClean="0"/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611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for </a:t>
            </a:r>
            <a:r>
              <a:rPr lang="en-US" dirty="0" err="1"/>
              <a:t>xData</a:t>
            </a:r>
            <a:r>
              <a:rPr lang="en-US" dirty="0"/>
              <a:t>=</a:t>
            </a:r>
            <a:r>
              <a:rPr lang="en-US" dirty="0" smtClean="0"/>
              <a:t>“gridded”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003525" y="274211"/>
            <a:ext cx="1985982" cy="350314"/>
          </a:xfrm>
          <a:prstGeom prst="round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EXAMPLE:3DG.1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8275" y="2080060"/>
            <a:ext cx="8887450" cy="37548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/>
                <a:cs typeface="Courier New"/>
              </a:rPr>
              <a:t>&lt;</a:t>
            </a:r>
            <a:r>
              <a:rPr lang="en-US" sz="1400" dirty="0" err="1">
                <a:latin typeface="Courier New"/>
                <a:cs typeface="Courier New"/>
              </a:rPr>
              <a:t>transferMatrix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>
                <a:latin typeface="Courier New"/>
                <a:cs typeface="Courier New"/>
              </a:rPr>
              <a:t>xData</a:t>
            </a:r>
            <a:r>
              <a:rPr lang="en-US" sz="1400" dirty="0" smtClean="0">
                <a:latin typeface="Courier New"/>
                <a:cs typeface="Courier New"/>
              </a:rPr>
              <a:t>=“gridded”&gt;</a:t>
            </a:r>
            <a:endParaRPr lang="en-US" sz="1400" dirty="0">
              <a:latin typeface="Courier New"/>
              <a:cs typeface="Courier New"/>
            </a:endParaRPr>
          </a:p>
          <a:p>
            <a:r>
              <a:rPr lang="en-US" sz="1400" dirty="0">
                <a:latin typeface="Courier New"/>
                <a:cs typeface="Courier New"/>
              </a:rPr>
              <a:t>	</a:t>
            </a:r>
            <a:r>
              <a:rPr lang="en-US" sz="1400" dirty="0" smtClean="0">
                <a:latin typeface="Courier New"/>
                <a:cs typeface="Courier New"/>
              </a:rPr>
              <a:t>&lt;axes</a:t>
            </a:r>
            <a:r>
              <a:rPr lang="en-US" sz="1400" dirty="0">
                <a:latin typeface="Courier New"/>
                <a:cs typeface="Courier New"/>
              </a:rPr>
              <a:t>&gt;</a:t>
            </a:r>
          </a:p>
          <a:p>
            <a:pPr lvl="1"/>
            <a:r>
              <a:rPr lang="da-DK" sz="1400" dirty="0">
                <a:latin typeface="Courier New"/>
                <a:cs typeface="Courier New"/>
              </a:rPr>
              <a:t>	</a:t>
            </a:r>
            <a:r>
              <a:rPr lang="da-DK" sz="1400" dirty="0" smtClean="0">
                <a:latin typeface="Courier New"/>
                <a:cs typeface="Courier New"/>
              </a:rPr>
              <a:t>&lt;</a:t>
            </a:r>
            <a:r>
              <a:rPr lang="da-DK" sz="1400" dirty="0" err="1" smtClean="0">
                <a:latin typeface="Courier New"/>
                <a:cs typeface="Courier New"/>
              </a:rPr>
              <a:t>axis</a:t>
            </a:r>
            <a:r>
              <a:rPr lang="da-DK" sz="1400" dirty="0">
                <a:latin typeface="Courier New"/>
                <a:cs typeface="Courier New"/>
              </a:rPr>
              <a:t> </a:t>
            </a:r>
            <a:r>
              <a:rPr lang="da-DK" sz="1400" dirty="0" err="1" smtClean="0">
                <a:latin typeface="Courier New"/>
                <a:cs typeface="Courier New"/>
              </a:rPr>
              <a:t>index</a:t>
            </a:r>
            <a:r>
              <a:rPr lang="da-DK" sz="1400" dirty="0" smtClean="0">
                <a:latin typeface="Courier New"/>
                <a:cs typeface="Courier New"/>
              </a:rPr>
              <a:t>=”0” </a:t>
            </a:r>
            <a:r>
              <a:rPr lang="da-DK" sz="1400" dirty="0">
                <a:latin typeface="Courier New"/>
                <a:cs typeface="Courier New"/>
              </a:rPr>
              <a:t>label</a:t>
            </a:r>
            <a:r>
              <a:rPr lang="da-DK" sz="1400" dirty="0" smtClean="0">
                <a:latin typeface="Courier New"/>
                <a:cs typeface="Courier New"/>
              </a:rPr>
              <a:t>=”matrix elements” </a:t>
            </a:r>
            <a:r>
              <a:rPr lang="da-DK" sz="1400" dirty="0">
                <a:latin typeface="Courier New"/>
                <a:cs typeface="Courier New"/>
              </a:rPr>
              <a:t>unit</a:t>
            </a:r>
            <a:r>
              <a:rPr lang="da-DK" sz="1400" dirty="0" smtClean="0">
                <a:latin typeface="Courier New"/>
                <a:cs typeface="Courier New"/>
              </a:rPr>
              <a:t>=”b”/&gt;</a:t>
            </a:r>
            <a:endParaRPr lang="da-DK" sz="1400" dirty="0">
              <a:latin typeface="Courier New"/>
              <a:cs typeface="Courier New"/>
            </a:endParaRPr>
          </a:p>
          <a:p>
            <a:r>
              <a:rPr lang="en-US" sz="1400" dirty="0">
                <a:latin typeface="Courier New"/>
                <a:cs typeface="Courier New"/>
              </a:rPr>
              <a:t>		</a:t>
            </a:r>
            <a:r>
              <a:rPr lang="en-US" sz="1400" dirty="0" smtClean="0">
                <a:latin typeface="Courier New"/>
                <a:cs typeface="Courier New"/>
              </a:rPr>
              <a:t>&lt;axis </a:t>
            </a:r>
            <a:r>
              <a:rPr lang="en-US" sz="1400" dirty="0">
                <a:latin typeface="Courier New"/>
                <a:cs typeface="Courier New"/>
              </a:rPr>
              <a:t>index</a:t>
            </a:r>
            <a:r>
              <a:rPr lang="en-US" sz="1400" dirty="0" smtClean="0">
                <a:latin typeface="Courier New"/>
                <a:cs typeface="Courier New"/>
              </a:rPr>
              <a:t>=“1” </a:t>
            </a:r>
            <a:r>
              <a:rPr lang="en-US" sz="1400" dirty="0">
                <a:latin typeface="Courier New"/>
                <a:cs typeface="Courier New"/>
              </a:rPr>
              <a:t>label="Legendre </a:t>
            </a:r>
            <a:r>
              <a:rPr lang="en-US" sz="1400" dirty="0" smtClean="0">
                <a:latin typeface="Courier New"/>
                <a:cs typeface="Courier New"/>
              </a:rPr>
              <a:t>order” </a:t>
            </a:r>
            <a:r>
              <a:rPr lang="en-US" sz="1400" dirty="0">
                <a:latin typeface="Courier New"/>
                <a:cs typeface="Courier New"/>
              </a:rPr>
              <a:t>style</a:t>
            </a:r>
            <a:r>
              <a:rPr lang="en-US" sz="1400" dirty="0" smtClean="0">
                <a:latin typeface="Courier New"/>
                <a:cs typeface="Courier New"/>
              </a:rPr>
              <a:t>=“parameters” </a:t>
            </a:r>
            <a:r>
              <a:rPr lang="da-DK" sz="1400" dirty="0" err="1" smtClean="0">
                <a:latin typeface="Courier New"/>
                <a:cs typeface="Courier New"/>
              </a:rPr>
              <a:t>length</a:t>
            </a:r>
            <a:r>
              <a:rPr lang="da-DK" sz="1400" dirty="0">
                <a:latin typeface="Courier New"/>
                <a:cs typeface="Courier New"/>
              </a:rPr>
              <a:t>="9"</a:t>
            </a:r>
            <a:r>
              <a:rPr lang="da-DK" sz="1400" dirty="0" smtClean="0">
                <a:latin typeface="Courier New"/>
                <a:cs typeface="Courier New"/>
              </a:rPr>
              <a:t>&gt;</a:t>
            </a:r>
          </a:p>
          <a:p>
            <a:r>
              <a:rPr lang="da-DK" sz="1400" dirty="0">
                <a:latin typeface="Courier New"/>
                <a:cs typeface="Courier New"/>
              </a:rPr>
              <a:t>	</a:t>
            </a:r>
            <a:r>
              <a:rPr lang="da-DK" sz="1400" dirty="0" smtClean="0">
                <a:latin typeface="Courier New"/>
                <a:cs typeface="Courier New"/>
              </a:rPr>
              <a:t>		&lt;</a:t>
            </a:r>
            <a:r>
              <a:rPr lang="da-DK" sz="1400" dirty="0" err="1" smtClean="0">
                <a:latin typeface="Courier New"/>
                <a:cs typeface="Courier New"/>
              </a:rPr>
              <a:t>grid</a:t>
            </a:r>
            <a:r>
              <a:rPr lang="da-DK" sz="1400" dirty="0" smtClean="0">
                <a:latin typeface="Courier New"/>
                <a:cs typeface="Courier New"/>
              </a:rPr>
              <a:t> </a:t>
            </a:r>
            <a:r>
              <a:rPr lang="da-DK" sz="1400" dirty="0" err="1" smtClean="0">
                <a:latin typeface="Courier New"/>
                <a:cs typeface="Courier New"/>
              </a:rPr>
              <a:t>xData</a:t>
            </a:r>
            <a:r>
              <a:rPr lang="da-DK" sz="1400" dirty="0" smtClean="0">
                <a:latin typeface="Courier New"/>
                <a:cs typeface="Courier New"/>
              </a:rPr>
              <a:t>=”list” </a:t>
            </a:r>
            <a:r>
              <a:rPr lang="da-DK" sz="1400" dirty="0" err="1" smtClean="0">
                <a:latin typeface="Courier New"/>
                <a:cs typeface="Courier New"/>
              </a:rPr>
              <a:t>style</a:t>
            </a:r>
            <a:r>
              <a:rPr lang="da-DK" sz="1400" dirty="0" smtClean="0">
                <a:latin typeface="Courier New"/>
                <a:cs typeface="Courier New"/>
              </a:rPr>
              <a:t>=”parameters”&gt;0 </a:t>
            </a:r>
            <a:r>
              <a:rPr lang="da-DK" sz="1400" dirty="0">
                <a:latin typeface="Courier New"/>
                <a:cs typeface="Courier New"/>
              </a:rPr>
              <a:t>1 2 3 4 5 6 7 </a:t>
            </a:r>
            <a:r>
              <a:rPr lang="da-DK" sz="1400" dirty="0" smtClean="0">
                <a:latin typeface="Courier New"/>
                <a:cs typeface="Courier New"/>
              </a:rPr>
              <a:t>8&lt;/</a:t>
            </a:r>
            <a:r>
              <a:rPr lang="da-DK" sz="1400" dirty="0" err="1" smtClean="0">
                <a:latin typeface="Courier New"/>
                <a:cs typeface="Courier New"/>
              </a:rPr>
              <a:t>grid</a:t>
            </a:r>
            <a:r>
              <a:rPr lang="da-DK" sz="1400" dirty="0" smtClean="0">
                <a:latin typeface="Courier New"/>
                <a:cs typeface="Courier New"/>
              </a:rPr>
              <a:t>&gt;&lt;/</a:t>
            </a:r>
            <a:r>
              <a:rPr lang="da-DK" sz="1400" dirty="0" err="1" smtClean="0">
                <a:latin typeface="Courier New"/>
                <a:cs typeface="Courier New"/>
              </a:rPr>
              <a:t>axis</a:t>
            </a:r>
            <a:r>
              <a:rPr lang="da-DK" sz="1400" dirty="0" smtClean="0">
                <a:latin typeface="Courier New"/>
                <a:cs typeface="Courier New"/>
              </a:rPr>
              <a:t>&gt;</a:t>
            </a:r>
            <a:endParaRPr lang="da-DK" sz="1400" dirty="0">
              <a:latin typeface="Courier New"/>
              <a:cs typeface="Courier New"/>
            </a:endParaRPr>
          </a:p>
          <a:p>
            <a:pPr lvl="1"/>
            <a:r>
              <a:rPr lang="en-US" sz="1400" dirty="0">
                <a:latin typeface="Courier New"/>
                <a:cs typeface="Courier New"/>
              </a:rPr>
              <a:t>	&lt;</a:t>
            </a:r>
            <a:r>
              <a:rPr lang="en-US" sz="1400" dirty="0" smtClean="0">
                <a:latin typeface="Courier New"/>
                <a:cs typeface="Courier New"/>
              </a:rPr>
              <a:t>axis </a:t>
            </a:r>
            <a:r>
              <a:rPr lang="en-US" sz="1400" dirty="0">
                <a:latin typeface="Courier New"/>
                <a:cs typeface="Courier New"/>
              </a:rPr>
              <a:t>index</a:t>
            </a:r>
            <a:r>
              <a:rPr lang="en-US" sz="1400" dirty="0" smtClean="0">
                <a:latin typeface="Courier New"/>
                <a:cs typeface="Courier New"/>
              </a:rPr>
              <a:t>=“2" </a:t>
            </a:r>
            <a:r>
              <a:rPr lang="en-US" sz="1400" dirty="0">
                <a:latin typeface="Courier New"/>
                <a:cs typeface="Courier New"/>
              </a:rPr>
              <a:t>label="</a:t>
            </a:r>
            <a:r>
              <a:rPr lang="en-US" sz="1400" dirty="0" err="1" smtClean="0">
                <a:latin typeface="Courier New"/>
                <a:cs typeface="Courier New"/>
              </a:rPr>
              <a:t>energy_out</a:t>
            </a:r>
            <a:r>
              <a:rPr lang="en-US" sz="1400" dirty="0" smtClean="0">
                <a:latin typeface="Courier New"/>
                <a:cs typeface="Courier New"/>
              </a:rPr>
              <a:t>" </a:t>
            </a:r>
            <a:r>
              <a:rPr lang="en-US" sz="1400" dirty="0">
                <a:latin typeface="Courier New"/>
                <a:cs typeface="Courier New"/>
              </a:rPr>
              <a:t>unit="MeV" length=88&gt;</a:t>
            </a:r>
          </a:p>
          <a:p>
            <a:r>
              <a:rPr lang="en-US" sz="1400" dirty="0">
                <a:latin typeface="Courier New"/>
                <a:cs typeface="Courier New"/>
              </a:rPr>
              <a:t>			</a:t>
            </a:r>
            <a:r>
              <a:rPr lang="en-US" sz="1400" dirty="0" smtClean="0">
                <a:latin typeface="Courier New"/>
                <a:cs typeface="Courier New"/>
              </a:rPr>
              <a:t>&lt;grid </a:t>
            </a:r>
            <a:r>
              <a:rPr lang="en-US" sz="1400" dirty="0" err="1" smtClean="0">
                <a:latin typeface="Courier New"/>
                <a:cs typeface="Courier New"/>
              </a:rPr>
              <a:t>xData</a:t>
            </a:r>
            <a:r>
              <a:rPr lang="en-US" sz="1400" dirty="0" smtClean="0">
                <a:latin typeface="Courier New"/>
                <a:cs typeface="Courier New"/>
              </a:rPr>
              <a:t>=“list”&gt;1.3068e</a:t>
            </a:r>
            <a:r>
              <a:rPr lang="en-US" sz="1400" dirty="0">
                <a:latin typeface="Courier New"/>
                <a:cs typeface="Courier New"/>
              </a:rPr>
              <a:t>-9 2.0908e-8 ... </a:t>
            </a:r>
            <a:r>
              <a:rPr lang="en-US" sz="1400" dirty="0" smtClean="0">
                <a:latin typeface="Courier New"/>
                <a:cs typeface="Courier New"/>
              </a:rPr>
              <a:t>20.0&lt;/grid&gt;&lt;</a:t>
            </a:r>
            <a:r>
              <a:rPr lang="en-US" sz="1400" dirty="0">
                <a:latin typeface="Courier New"/>
                <a:cs typeface="Courier New"/>
              </a:rPr>
              <a:t>/axis&gt;</a:t>
            </a:r>
          </a:p>
          <a:p>
            <a:pPr lvl="1"/>
            <a:r>
              <a:rPr lang="en-US" sz="1400" dirty="0">
                <a:latin typeface="Courier New"/>
                <a:cs typeface="Courier New"/>
              </a:rPr>
              <a:t>	&lt;axis index</a:t>
            </a:r>
            <a:r>
              <a:rPr lang="en-US" sz="1400" dirty="0" smtClean="0">
                <a:latin typeface="Courier New"/>
                <a:cs typeface="Courier New"/>
              </a:rPr>
              <a:t>=“3" </a:t>
            </a:r>
            <a:r>
              <a:rPr lang="en-US" sz="1400" dirty="0">
                <a:latin typeface="Courier New"/>
                <a:cs typeface="Courier New"/>
              </a:rPr>
              <a:t>label="</a:t>
            </a:r>
            <a:r>
              <a:rPr lang="en-US" sz="1400" dirty="0" err="1" smtClean="0">
                <a:latin typeface="Courier New"/>
                <a:cs typeface="Courier New"/>
              </a:rPr>
              <a:t>energy_in</a:t>
            </a:r>
            <a:r>
              <a:rPr lang="en-US" sz="1400" dirty="0" smtClean="0">
                <a:latin typeface="Courier New"/>
                <a:cs typeface="Courier New"/>
              </a:rPr>
              <a:t>" </a:t>
            </a:r>
            <a:r>
              <a:rPr lang="en-US" sz="1400" dirty="0" err="1">
                <a:latin typeface="Courier New"/>
                <a:cs typeface="Courier New"/>
              </a:rPr>
              <a:t>xlink:href</a:t>
            </a:r>
            <a:r>
              <a:rPr lang="en-US" sz="1400" dirty="0">
                <a:latin typeface="Courier New"/>
                <a:cs typeface="Courier New"/>
              </a:rPr>
              <a:t>="..</a:t>
            </a:r>
            <a:r>
              <a:rPr lang="en-US" sz="1400" dirty="0" smtClean="0">
                <a:latin typeface="Courier New"/>
                <a:cs typeface="Courier New"/>
              </a:rPr>
              <a:t>/axis[</a:t>
            </a:r>
            <a:r>
              <a:rPr lang="en-US" sz="1400" dirty="0">
                <a:latin typeface="Courier New"/>
                <a:cs typeface="Courier New"/>
              </a:rPr>
              <a:t>@index</a:t>
            </a:r>
            <a:r>
              <a:rPr lang="en-US" sz="1400" dirty="0" smtClean="0">
                <a:latin typeface="Courier New"/>
                <a:cs typeface="Courier New"/>
              </a:rPr>
              <a:t>=‘2'</a:t>
            </a:r>
            <a:r>
              <a:rPr lang="en-US" sz="1400" dirty="0">
                <a:latin typeface="Courier New"/>
                <a:cs typeface="Courier New"/>
              </a:rPr>
              <a:t>]"/</a:t>
            </a:r>
            <a:r>
              <a:rPr lang="en-US" sz="1400" dirty="0" smtClean="0">
                <a:latin typeface="Courier New"/>
                <a:cs typeface="Courier New"/>
              </a:rPr>
              <a:t>&gt;</a:t>
            </a:r>
            <a:endParaRPr lang="en-US" sz="1400" dirty="0">
              <a:latin typeface="Courier New"/>
              <a:cs typeface="Courier New"/>
            </a:endParaRPr>
          </a:p>
          <a:p>
            <a:r>
              <a:rPr lang="da-DK" sz="1400" dirty="0">
                <a:latin typeface="Courier New"/>
                <a:cs typeface="Courier New"/>
              </a:rPr>
              <a:t>	</a:t>
            </a:r>
            <a:r>
              <a:rPr lang="da-DK" sz="1400" dirty="0" smtClean="0">
                <a:latin typeface="Courier New"/>
                <a:cs typeface="Courier New"/>
              </a:rPr>
              <a:t>&lt;</a:t>
            </a:r>
            <a:r>
              <a:rPr lang="da-DK" sz="1400" dirty="0">
                <a:latin typeface="Courier New"/>
                <a:cs typeface="Courier New"/>
              </a:rPr>
              <a:t>array </a:t>
            </a:r>
            <a:r>
              <a:rPr lang="da-DK" sz="1400" dirty="0" err="1">
                <a:latin typeface="Courier New"/>
                <a:cs typeface="Courier New"/>
              </a:rPr>
              <a:t>xData</a:t>
            </a:r>
            <a:r>
              <a:rPr lang="da-DK" sz="1400" dirty="0">
                <a:latin typeface="Courier New"/>
                <a:cs typeface="Courier New"/>
              </a:rPr>
              <a:t>="array" </a:t>
            </a:r>
            <a:r>
              <a:rPr lang="da-DK" sz="1400" dirty="0" err="1">
                <a:latin typeface="Courier New"/>
                <a:cs typeface="Courier New"/>
              </a:rPr>
              <a:t>shape</a:t>
            </a:r>
            <a:r>
              <a:rPr lang="da-DK" sz="1400" dirty="0">
                <a:latin typeface="Courier New"/>
                <a:cs typeface="Courier New"/>
              </a:rPr>
              <a:t>="87,87,9" </a:t>
            </a:r>
            <a:r>
              <a:rPr lang="da-DK" sz="1400" dirty="0" err="1">
                <a:latin typeface="Courier New"/>
                <a:cs typeface="Courier New"/>
              </a:rPr>
              <a:t>compression</a:t>
            </a:r>
            <a:r>
              <a:rPr lang="da-DK" sz="1400" dirty="0">
                <a:latin typeface="Courier New"/>
                <a:cs typeface="Courier New"/>
              </a:rPr>
              <a:t>="</a:t>
            </a:r>
            <a:r>
              <a:rPr lang="da-DK" sz="1400" dirty="0" err="1">
                <a:latin typeface="Courier New"/>
                <a:cs typeface="Courier New"/>
              </a:rPr>
              <a:t>flattened</a:t>
            </a:r>
            <a:r>
              <a:rPr lang="da-DK" sz="1400" dirty="0">
                <a:latin typeface="Courier New"/>
                <a:cs typeface="Courier New"/>
              </a:rPr>
              <a:t>"&gt;</a:t>
            </a:r>
          </a:p>
          <a:p>
            <a:r>
              <a:rPr lang="en-US" sz="1400" dirty="0">
                <a:latin typeface="Courier New"/>
                <a:cs typeface="Courier New"/>
              </a:rPr>
              <a:t>	</a:t>
            </a:r>
            <a:r>
              <a:rPr lang="en-US" sz="1400" dirty="0" smtClean="0">
                <a:latin typeface="Courier New"/>
                <a:cs typeface="Courier New"/>
              </a:rPr>
              <a:t>	&lt;</a:t>
            </a:r>
            <a:r>
              <a:rPr lang="en-US" sz="1400" dirty="0" err="1" smtClean="0">
                <a:latin typeface="Courier New"/>
                <a:cs typeface="Courier New"/>
              </a:rPr>
              <a:t>flatIndices</a:t>
            </a:r>
            <a:r>
              <a:rPr lang="en-US" sz="1400" dirty="0" smtClean="0">
                <a:latin typeface="Courier New"/>
                <a:cs typeface="Courier New"/>
              </a:rPr>
              <a:t> </a:t>
            </a:r>
            <a:r>
              <a:rPr lang="en-US" sz="1400" dirty="0" err="1" smtClean="0">
                <a:latin typeface="Courier New"/>
                <a:cs typeface="Courier New"/>
              </a:rPr>
              <a:t>xData</a:t>
            </a:r>
            <a:r>
              <a:rPr lang="en-US" sz="1400" dirty="0" smtClean="0">
                <a:latin typeface="Courier New"/>
                <a:cs typeface="Courier New"/>
              </a:rPr>
              <a:t>=“list” </a:t>
            </a:r>
            <a:r>
              <a:rPr lang="en-US" sz="1400" dirty="0" err="1">
                <a:latin typeface="Courier New"/>
                <a:cs typeface="Courier New"/>
              </a:rPr>
              <a:t>dataType</a:t>
            </a:r>
            <a:r>
              <a:rPr lang="en-US" sz="1400" dirty="0">
                <a:latin typeface="Courier New"/>
                <a:cs typeface="Courier New"/>
              </a:rPr>
              <a:t>="Integer32" length="..."</a:t>
            </a:r>
            <a:r>
              <a:rPr lang="en-US" sz="1400" dirty="0" smtClean="0">
                <a:latin typeface="Courier New"/>
                <a:cs typeface="Courier New"/>
              </a:rPr>
              <a:t>&gt;</a:t>
            </a:r>
          </a:p>
          <a:p>
            <a:r>
              <a:rPr lang="en-US" sz="1400" dirty="0">
                <a:latin typeface="Courier New"/>
                <a:cs typeface="Courier New"/>
              </a:rPr>
              <a:t>	</a:t>
            </a:r>
            <a:r>
              <a:rPr lang="en-US" sz="1400" dirty="0" smtClean="0">
                <a:latin typeface="Courier New"/>
                <a:cs typeface="Courier New"/>
              </a:rPr>
              <a:t>			0 </a:t>
            </a:r>
            <a:r>
              <a:rPr lang="en-US" sz="1400" dirty="0">
                <a:latin typeface="Courier New"/>
                <a:cs typeface="Courier New"/>
              </a:rPr>
              <a:t>87 ... 67338&lt;</a:t>
            </a:r>
            <a:r>
              <a:rPr lang="en-US" sz="1400" dirty="0" smtClean="0">
                <a:latin typeface="Courier New"/>
                <a:cs typeface="Courier New"/>
              </a:rPr>
              <a:t>/</a:t>
            </a:r>
            <a:r>
              <a:rPr lang="en-US" sz="1400" dirty="0" err="1" smtClean="0">
                <a:latin typeface="Courier New"/>
                <a:cs typeface="Courier New"/>
              </a:rPr>
              <a:t>flatIndices</a:t>
            </a:r>
            <a:r>
              <a:rPr lang="en-US" sz="1400" dirty="0" smtClean="0">
                <a:latin typeface="Courier New"/>
                <a:cs typeface="Courier New"/>
              </a:rPr>
              <a:t>&gt;</a:t>
            </a:r>
            <a:endParaRPr lang="en-US" sz="1400" dirty="0">
              <a:latin typeface="Courier New"/>
              <a:cs typeface="Courier New"/>
            </a:endParaRPr>
          </a:p>
          <a:p>
            <a:r>
              <a:rPr lang="en-US" sz="1400" dirty="0">
                <a:latin typeface="Courier New"/>
                <a:cs typeface="Courier New"/>
              </a:rPr>
              <a:t>	</a:t>
            </a:r>
            <a:r>
              <a:rPr lang="en-US" sz="1400" dirty="0" smtClean="0">
                <a:latin typeface="Courier New"/>
                <a:cs typeface="Courier New"/>
              </a:rPr>
              <a:t>	&lt;</a:t>
            </a:r>
            <a:r>
              <a:rPr lang="en-US" sz="1400" dirty="0" err="1">
                <a:latin typeface="Courier New"/>
                <a:cs typeface="Courier New"/>
              </a:rPr>
              <a:t>nValues</a:t>
            </a:r>
            <a:r>
              <a:rPr lang="en-US" sz="1400" dirty="0">
                <a:latin typeface="Courier New"/>
                <a:cs typeface="Courier New"/>
              </a:rPr>
              <a:t> </a:t>
            </a:r>
            <a:r>
              <a:rPr lang="en-US" sz="1400" dirty="0" err="1" smtClean="0">
                <a:latin typeface="Courier New"/>
                <a:cs typeface="Courier New"/>
              </a:rPr>
              <a:t>xData</a:t>
            </a:r>
            <a:r>
              <a:rPr lang="en-US" sz="1400" dirty="0" smtClean="0">
                <a:latin typeface="Courier New"/>
                <a:cs typeface="Courier New"/>
              </a:rPr>
              <a:t>=“list” </a:t>
            </a:r>
            <a:r>
              <a:rPr lang="en-US" sz="1400" dirty="0" err="1" smtClean="0">
                <a:latin typeface="Courier New"/>
                <a:cs typeface="Courier New"/>
              </a:rPr>
              <a:t>dataType</a:t>
            </a:r>
            <a:r>
              <a:rPr lang="en-US" sz="1400" dirty="0">
                <a:latin typeface="Courier New"/>
                <a:cs typeface="Courier New"/>
              </a:rPr>
              <a:t>="Integer32" length="..."&gt;6 5 ... 3&lt;/</a:t>
            </a:r>
            <a:r>
              <a:rPr lang="en-US" sz="1400" dirty="0" err="1">
                <a:latin typeface="Courier New"/>
                <a:cs typeface="Courier New"/>
              </a:rPr>
              <a:t>nValues</a:t>
            </a:r>
            <a:r>
              <a:rPr lang="en-US" sz="1400" dirty="0">
                <a:latin typeface="Courier New"/>
                <a:cs typeface="Courier New"/>
              </a:rPr>
              <a:t>&gt;</a:t>
            </a:r>
          </a:p>
          <a:p>
            <a:r>
              <a:rPr lang="fr-FR" sz="1400" dirty="0">
                <a:latin typeface="Courier New"/>
                <a:cs typeface="Courier New"/>
              </a:rPr>
              <a:t>	</a:t>
            </a:r>
            <a:r>
              <a:rPr lang="fr-FR" sz="1400" dirty="0" smtClean="0">
                <a:latin typeface="Courier New"/>
                <a:cs typeface="Courier New"/>
              </a:rPr>
              <a:t>	&lt;</a:t>
            </a:r>
            <a:r>
              <a:rPr lang="fr-FR" sz="1400" dirty="0">
                <a:latin typeface="Courier New"/>
                <a:cs typeface="Courier New"/>
              </a:rPr>
              <a:t>values </a:t>
            </a:r>
            <a:r>
              <a:rPr lang="fr-FR" sz="1400" dirty="0" err="1" smtClean="0">
                <a:latin typeface="Courier New"/>
                <a:cs typeface="Courier New"/>
              </a:rPr>
              <a:t>xData</a:t>
            </a:r>
            <a:r>
              <a:rPr lang="fr-FR" sz="1400" dirty="0" smtClean="0">
                <a:latin typeface="Courier New"/>
                <a:cs typeface="Courier New"/>
              </a:rPr>
              <a:t>=</a:t>
            </a:r>
            <a:r>
              <a:rPr lang="en-US" sz="1400" dirty="0">
                <a:latin typeface="Courier New"/>
                <a:cs typeface="Courier New"/>
              </a:rPr>
              <a:t>“list”</a:t>
            </a:r>
            <a:r>
              <a:rPr lang="fr-FR" sz="1400" dirty="0" smtClean="0">
                <a:latin typeface="Courier New"/>
                <a:cs typeface="Courier New"/>
              </a:rPr>
              <a:t> </a:t>
            </a:r>
            <a:r>
              <a:rPr lang="fr-FR" sz="1400" dirty="0" err="1" smtClean="0">
                <a:latin typeface="Courier New"/>
                <a:cs typeface="Courier New"/>
              </a:rPr>
              <a:t>length</a:t>
            </a:r>
            <a:r>
              <a:rPr lang="fr-FR" sz="1400" dirty="0">
                <a:latin typeface="Courier New"/>
                <a:cs typeface="Courier New"/>
              </a:rPr>
              <a:t>="..."&gt;</a:t>
            </a:r>
          </a:p>
          <a:p>
            <a:r>
              <a:rPr lang="fr-FR" sz="1400" dirty="0">
                <a:latin typeface="Courier New"/>
                <a:cs typeface="Courier New"/>
              </a:rPr>
              <a:t>	</a:t>
            </a:r>
            <a:r>
              <a:rPr lang="fr-FR" sz="1400" dirty="0" smtClean="0">
                <a:latin typeface="Courier New"/>
                <a:cs typeface="Courier New"/>
              </a:rPr>
              <a:t>		3.145 1.23e</a:t>
            </a:r>
            <a:r>
              <a:rPr lang="fr-FR" sz="1400" dirty="0">
                <a:latin typeface="Courier New"/>
                <a:cs typeface="Courier New"/>
              </a:rPr>
              <a:t>-4 -7.4e-6 8.9e-7 6.8e-9 9.2e-11</a:t>
            </a:r>
          </a:p>
          <a:p>
            <a:r>
              <a:rPr lang="fr-FR" sz="1400" dirty="0">
                <a:latin typeface="Courier New"/>
                <a:cs typeface="Courier New"/>
              </a:rPr>
              <a:t>	</a:t>
            </a:r>
            <a:r>
              <a:rPr lang="fr-FR" sz="1400" dirty="0" smtClean="0">
                <a:latin typeface="Courier New"/>
                <a:cs typeface="Courier New"/>
              </a:rPr>
              <a:t>		2.843 </a:t>
            </a:r>
            <a:r>
              <a:rPr lang="fr-FR" sz="1400" dirty="0">
                <a:latin typeface="Courier New"/>
                <a:cs typeface="Courier New"/>
              </a:rPr>
              <a:t>2.46e-4 -6.4e-6 3.2e-8 -7.8e-11</a:t>
            </a:r>
          </a:p>
          <a:p>
            <a:r>
              <a:rPr lang="fr-FR" sz="1400" dirty="0">
                <a:latin typeface="Courier New"/>
                <a:cs typeface="Courier New"/>
              </a:rPr>
              <a:t>	</a:t>
            </a:r>
            <a:r>
              <a:rPr lang="fr-FR" sz="1400" dirty="0" smtClean="0">
                <a:latin typeface="Courier New"/>
                <a:cs typeface="Courier New"/>
              </a:rPr>
              <a:t>						.</a:t>
            </a:r>
            <a:r>
              <a:rPr lang="fr-FR" sz="1400" dirty="0">
                <a:latin typeface="Courier New"/>
                <a:cs typeface="Courier New"/>
              </a:rPr>
              <a:t>..</a:t>
            </a:r>
          </a:p>
          <a:p>
            <a:r>
              <a:rPr lang="fi-FI" sz="1400" dirty="0">
                <a:latin typeface="Courier New"/>
                <a:cs typeface="Courier New"/>
              </a:rPr>
              <a:t>	</a:t>
            </a:r>
            <a:r>
              <a:rPr lang="fi-FI" sz="1400" dirty="0" smtClean="0">
                <a:latin typeface="Courier New"/>
                <a:cs typeface="Courier New"/>
              </a:rPr>
              <a:t>		1.2e</a:t>
            </a:r>
            <a:r>
              <a:rPr lang="fi-FI" sz="1400" dirty="0">
                <a:latin typeface="Courier New"/>
                <a:cs typeface="Courier New"/>
              </a:rPr>
              <a:t>-4 0.23 0.784&lt;/</a:t>
            </a:r>
            <a:r>
              <a:rPr lang="fi-FI" sz="1400" dirty="0" err="1">
                <a:latin typeface="Courier New"/>
                <a:cs typeface="Courier New"/>
              </a:rPr>
              <a:t>values</a:t>
            </a:r>
            <a:r>
              <a:rPr lang="fi-FI" sz="1400" dirty="0">
                <a:latin typeface="Courier New"/>
                <a:cs typeface="Courier New"/>
              </a:rPr>
              <a:t>&gt;&lt;/</a:t>
            </a:r>
            <a:r>
              <a:rPr lang="fi-FI" sz="1400" dirty="0" err="1">
                <a:latin typeface="Courier New"/>
                <a:cs typeface="Courier New"/>
              </a:rPr>
              <a:t>array</a:t>
            </a:r>
            <a:r>
              <a:rPr lang="fi-FI" sz="1400" dirty="0">
                <a:latin typeface="Courier New"/>
                <a:cs typeface="Courier New"/>
              </a:rPr>
              <a:t>&gt;&lt;/</a:t>
            </a:r>
            <a:r>
              <a:rPr lang="fi-FI" sz="1400" dirty="0" err="1">
                <a:latin typeface="Courier New"/>
                <a:cs typeface="Courier New"/>
              </a:rPr>
              <a:t>transferMatrix</a:t>
            </a:r>
            <a:r>
              <a:rPr lang="fi-FI" sz="1400" dirty="0">
                <a:latin typeface="Courier New"/>
                <a:cs typeface="Courier New"/>
              </a:rPr>
              <a:t>&gt;</a:t>
            </a:r>
            <a:endParaRPr lang="en-US" sz="14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3780548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" y="3273643"/>
            <a:ext cx="8087360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 smtClean="0"/>
              <a:t>table container</a:t>
            </a:r>
          </a:p>
        </p:txBody>
      </p:sp>
    </p:spTree>
    <p:extLst>
      <p:ext uri="{BB962C8B-B14F-4D97-AF65-F5344CB8AC3E}">
        <p14:creationId xmlns:p14="http://schemas.microsoft.com/office/powerpoint/2010/main" val="4579921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xData</a:t>
            </a:r>
            <a:r>
              <a:rPr lang="en-US" dirty="0" smtClean="0"/>
              <a:t>=“table”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972"/>
            <a:ext cx="8229600" cy="5294061"/>
          </a:xfrm>
        </p:spPr>
        <p:txBody>
          <a:bodyPr>
            <a:normAutofit/>
          </a:bodyPr>
          <a:lstStyle/>
          <a:p>
            <a:r>
              <a:rPr lang="en-US" dirty="0"/>
              <a:t>Parent </a:t>
            </a:r>
            <a:r>
              <a:rPr lang="en-US" dirty="0" err="1" smtClean="0"/>
              <a:t>xData</a:t>
            </a:r>
            <a:r>
              <a:rPr lang="en-US" dirty="0" smtClean="0"/>
              <a:t> elements: None</a:t>
            </a:r>
          </a:p>
          <a:p>
            <a:r>
              <a:rPr lang="en-US" dirty="0" smtClean="0"/>
              <a:t>Child elements:</a:t>
            </a:r>
          </a:p>
          <a:p>
            <a:r>
              <a:rPr lang="en-US" dirty="0" smtClean="0"/>
              <a:t>Still TBD</a:t>
            </a:r>
          </a:p>
        </p:txBody>
      </p:sp>
      <p:sp>
        <p:nvSpPr>
          <p:cNvPr id="4" name="Smiley Face 3"/>
          <p:cNvSpPr/>
          <p:nvPr/>
        </p:nvSpPr>
        <p:spPr>
          <a:xfrm>
            <a:off x="8097846" y="52104"/>
            <a:ext cx="914400" cy="914400"/>
          </a:xfrm>
          <a:prstGeom prst="smileyFac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59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57" y="274639"/>
            <a:ext cx="8747149" cy="614362"/>
          </a:xfrm>
        </p:spPr>
        <p:txBody>
          <a:bodyPr>
            <a:noAutofit/>
          </a:bodyPr>
          <a:lstStyle/>
          <a:p>
            <a:r>
              <a:rPr lang="en-US" sz="2800" dirty="0" smtClean="0"/>
              <a:t>What is a community?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057" y="1044222"/>
            <a:ext cx="8747149" cy="5677253"/>
          </a:xfrm>
        </p:spPr>
        <p:txBody>
          <a:bodyPr/>
          <a:lstStyle/>
          <a:p>
            <a:r>
              <a:rPr lang="en-US" dirty="0" smtClean="0"/>
              <a:t>‘community’: group that shares data internally</a:t>
            </a:r>
          </a:p>
          <a:p>
            <a:pPr lvl="1"/>
            <a:r>
              <a:rPr lang="en-US" dirty="0" smtClean="0"/>
              <a:t>Examples of communities</a:t>
            </a:r>
          </a:p>
          <a:p>
            <a:pPr lvl="2"/>
            <a:r>
              <a:rPr lang="en-US" dirty="0" smtClean="0"/>
              <a:t>ENDF creator/user base</a:t>
            </a:r>
          </a:p>
          <a:p>
            <a:pPr lvl="2"/>
            <a:r>
              <a:rPr lang="en-US" dirty="0" smtClean="0"/>
              <a:t>ENSDF creator/user base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Each community can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estrict </a:t>
            </a:r>
            <a:r>
              <a:rPr lang="en-US" dirty="0" err="1" smtClean="0"/>
              <a:t>xData</a:t>
            </a:r>
            <a:r>
              <a:rPr lang="en-US" dirty="0" smtClean="0"/>
              <a:t> elements, attributes, etc</a:t>
            </a:r>
            <a:r>
              <a:rPr lang="en-US" dirty="0"/>
              <a:t>.</a:t>
            </a:r>
            <a:r>
              <a:rPr lang="en-US" dirty="0" smtClean="0"/>
              <a:t> to a subset</a:t>
            </a:r>
          </a:p>
          <a:p>
            <a:pPr lvl="1"/>
            <a:r>
              <a:rPr lang="en-US" dirty="0" smtClean="0"/>
              <a:t>Extend </a:t>
            </a:r>
            <a:r>
              <a:rPr lang="en-US" dirty="0" err="1" smtClean="0"/>
              <a:t>xData</a:t>
            </a:r>
            <a:r>
              <a:rPr lang="en-US" dirty="0" smtClean="0"/>
              <a:t> (where allowed?)</a:t>
            </a:r>
          </a:p>
          <a:p>
            <a:pPr lvl="2"/>
            <a:r>
              <a:rPr lang="en-US" dirty="0" smtClean="0"/>
              <a:t>For example, add a new interpolation rule (e.g., ‘charged particle’)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3359" y="5666982"/>
            <a:ext cx="8857282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Some specifications </a:t>
            </a:r>
            <a:r>
              <a:rPr lang="en-US" sz="2400" dirty="0"/>
              <a:t>in this document are deliberately </a:t>
            </a:r>
            <a:r>
              <a:rPr lang="en-US" sz="2400" dirty="0" smtClean="0"/>
              <a:t>general so that communities </a:t>
            </a:r>
            <a:r>
              <a:rPr lang="en-US" sz="2400" dirty="0"/>
              <a:t>can add restrictions/extensions as needed.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4996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XML speak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This presentation uses XML terms</a:t>
            </a:r>
          </a:p>
          <a:p>
            <a:r>
              <a:rPr lang="en-US" sz="2400" dirty="0" smtClean="0"/>
              <a:t>XML has 4 basic parts</a:t>
            </a:r>
          </a:p>
          <a:p>
            <a:pPr lvl="1"/>
            <a:r>
              <a:rPr lang="en-US" sz="2000" dirty="0"/>
              <a:t>E</a:t>
            </a:r>
            <a:r>
              <a:rPr lang="en-US" sz="2000" dirty="0" smtClean="0"/>
              <a:t>lement: defines new level in a hierarchy</a:t>
            </a:r>
          </a:p>
          <a:p>
            <a:pPr lvl="2"/>
            <a:r>
              <a:rPr lang="en-US" dirty="0"/>
              <a:t>H</a:t>
            </a:r>
            <a:r>
              <a:rPr lang="en-US" dirty="0" smtClean="0"/>
              <a:t>as a name that is called its ‘tag’</a:t>
            </a:r>
          </a:p>
          <a:p>
            <a:pPr lvl="2"/>
            <a:r>
              <a:rPr lang="en-US" sz="2000" dirty="0"/>
              <a:t>C</a:t>
            </a:r>
            <a:r>
              <a:rPr lang="en-US" sz="2000" dirty="0" smtClean="0"/>
              <a:t>an contain attributes and/</a:t>
            </a:r>
            <a:r>
              <a:rPr lang="en-US" dirty="0" smtClean="0"/>
              <a:t>or a</a:t>
            </a:r>
            <a:r>
              <a:rPr lang="en-US" sz="2000" dirty="0" smtClean="0"/>
              <a:t> body</a:t>
            </a:r>
          </a:p>
          <a:p>
            <a:pPr lvl="1"/>
            <a:r>
              <a:rPr lang="en-US" sz="2000" dirty="0" smtClean="0"/>
              <a:t>Attribute</a:t>
            </a:r>
            <a:r>
              <a:rPr lang="en-US" sz="2000" dirty="0"/>
              <a:t>:  metadata that qualifies an </a:t>
            </a:r>
            <a:r>
              <a:rPr lang="en-US" sz="2000" dirty="0" smtClean="0"/>
              <a:t>element. </a:t>
            </a:r>
            <a:r>
              <a:rPr lang="en-US" sz="2000" dirty="0"/>
              <a:t>H</a:t>
            </a:r>
            <a:r>
              <a:rPr lang="en-US" sz="2000" dirty="0" smtClean="0"/>
              <a:t>as a</a:t>
            </a:r>
          </a:p>
          <a:p>
            <a:pPr lvl="2"/>
            <a:r>
              <a:rPr lang="en-US" dirty="0" smtClean="0"/>
              <a:t>name</a:t>
            </a:r>
          </a:p>
          <a:p>
            <a:pPr lvl="2"/>
            <a:r>
              <a:rPr lang="en-US" sz="2000" dirty="0" smtClean="0"/>
              <a:t>value: must be in quotes (‘…’ or “…”)</a:t>
            </a:r>
          </a:p>
          <a:p>
            <a:pPr lvl="1"/>
            <a:r>
              <a:rPr lang="en-US" sz="2000" dirty="0" smtClean="0"/>
              <a:t>Body: contains text and elements intermixed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41004" y="4303559"/>
            <a:ext cx="8661993" cy="15696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&lt;</a:t>
            </a:r>
            <a:r>
              <a:rPr lang="en-US" sz="2400" dirty="0" err="1"/>
              <a:t>tagName</a:t>
            </a:r>
            <a:r>
              <a:rPr lang="en-US" sz="2400" dirty="0"/>
              <a:t>/</a:t>
            </a:r>
            <a:r>
              <a:rPr lang="en-US" sz="2400" dirty="0" smtClean="0"/>
              <a:t>&gt;</a:t>
            </a:r>
            <a:endParaRPr lang="en-US" sz="2400" dirty="0"/>
          </a:p>
          <a:p>
            <a:r>
              <a:rPr lang="en-US" sz="2400" dirty="0" smtClean="0"/>
              <a:t>&lt;</a:t>
            </a:r>
            <a:r>
              <a:rPr lang="en-US" sz="2400" dirty="0" err="1"/>
              <a:t>tagName</a:t>
            </a:r>
            <a:r>
              <a:rPr lang="en-US" sz="2400" dirty="0"/>
              <a:t> </a:t>
            </a:r>
            <a:r>
              <a:rPr lang="en-US" sz="2400" dirty="0" err="1"/>
              <a:t>attributeName</a:t>
            </a:r>
            <a:r>
              <a:rPr lang="en-US" sz="2400" dirty="0"/>
              <a:t>="</a:t>
            </a:r>
            <a:r>
              <a:rPr lang="en-US" sz="2400" dirty="0" err="1"/>
              <a:t>attributeValue</a:t>
            </a:r>
            <a:r>
              <a:rPr lang="en-US" sz="2400" dirty="0"/>
              <a:t>"/</a:t>
            </a:r>
            <a:r>
              <a:rPr lang="en-US" sz="2400" dirty="0" smtClean="0"/>
              <a:t>&gt;</a:t>
            </a:r>
            <a:endParaRPr lang="en-US" sz="2400" dirty="0"/>
          </a:p>
          <a:p>
            <a:r>
              <a:rPr lang="en-US" sz="2400" dirty="0" smtClean="0"/>
              <a:t>&lt;</a:t>
            </a:r>
            <a:r>
              <a:rPr lang="en-US" sz="2400" dirty="0" err="1"/>
              <a:t>tagName</a:t>
            </a:r>
            <a:r>
              <a:rPr lang="en-US" sz="2400" dirty="0"/>
              <a:t> </a:t>
            </a:r>
            <a:r>
              <a:rPr lang="en-US" sz="2400" dirty="0" err="1"/>
              <a:t>attributeName</a:t>
            </a:r>
            <a:r>
              <a:rPr lang="en-US" sz="2400" dirty="0"/>
              <a:t>="</a:t>
            </a:r>
            <a:r>
              <a:rPr lang="en-US" sz="2400" dirty="0" err="1"/>
              <a:t>attributeValue</a:t>
            </a:r>
            <a:r>
              <a:rPr lang="en-US" sz="2400" dirty="0"/>
              <a:t>"</a:t>
            </a:r>
            <a:r>
              <a:rPr lang="en-US" sz="2400" dirty="0" smtClean="0"/>
              <a:t>&gt;&lt;</a:t>
            </a:r>
            <a:r>
              <a:rPr lang="en-US" sz="2400" dirty="0"/>
              <a:t>/</a:t>
            </a:r>
            <a:r>
              <a:rPr lang="en-US" sz="2400" dirty="0" err="1"/>
              <a:t>tagName</a:t>
            </a:r>
            <a:r>
              <a:rPr lang="en-US" sz="2400" dirty="0" smtClean="0"/>
              <a:t>&gt;</a:t>
            </a:r>
          </a:p>
          <a:p>
            <a:r>
              <a:rPr lang="en-US" sz="2400" dirty="0" smtClean="0"/>
              <a:t>&lt;</a:t>
            </a:r>
            <a:r>
              <a:rPr lang="en-US" sz="2400" dirty="0" err="1"/>
              <a:t>tagName</a:t>
            </a:r>
            <a:r>
              <a:rPr lang="en-US" sz="2400" dirty="0"/>
              <a:t> </a:t>
            </a:r>
            <a:r>
              <a:rPr lang="en-US" sz="2400" dirty="0" err="1"/>
              <a:t>attributeName</a:t>
            </a:r>
            <a:r>
              <a:rPr lang="en-US" sz="2400" dirty="0"/>
              <a:t>="</a:t>
            </a:r>
            <a:r>
              <a:rPr lang="en-US" sz="2400" dirty="0" err="1"/>
              <a:t>attributeValue</a:t>
            </a:r>
            <a:r>
              <a:rPr lang="en-US" sz="2400" dirty="0"/>
              <a:t>"&gt;BODY&lt;/</a:t>
            </a:r>
            <a:r>
              <a:rPr lang="en-US" sz="2400" dirty="0" err="1"/>
              <a:t>tagName</a:t>
            </a:r>
            <a:r>
              <a:rPr lang="en-US" sz="2400" dirty="0"/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359" y="5963313"/>
            <a:ext cx="8857282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XML is very liberal in the characters that are allowed for </a:t>
            </a:r>
            <a:r>
              <a:rPr lang="en-US" sz="2400" dirty="0" smtClean="0"/>
              <a:t>tag and attribute names. </a:t>
            </a:r>
            <a:r>
              <a:rPr lang="en-US" sz="2400" dirty="0"/>
              <a:t>I</a:t>
            </a:r>
            <a:r>
              <a:rPr lang="en-US" sz="2400" dirty="0" smtClean="0"/>
              <a:t>t </a:t>
            </a:r>
            <a:r>
              <a:rPr lang="en-US" sz="2400" dirty="0"/>
              <a:t>is best to restrict the allowed </a:t>
            </a:r>
            <a:r>
              <a:rPr lang="en-US" sz="2400" dirty="0" smtClean="0"/>
              <a:t>characters for these.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31589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9432</TotalTime>
  <Words>8061</Words>
  <Application>Microsoft Macintosh PowerPoint</Application>
  <PresentationFormat>On-screen Show (4:3)</PresentationFormat>
  <Paragraphs>1141</Paragraphs>
  <Slides>77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79" baseType="lpstr">
      <vt:lpstr>Office Theme</vt:lpstr>
      <vt:lpstr>Document</vt:lpstr>
      <vt:lpstr>Proposed General Purpose Data Containers</vt:lpstr>
      <vt:lpstr>Outline</vt:lpstr>
      <vt:lpstr>Requirements</vt:lpstr>
      <vt:lpstr>Overview of proposed elements</vt:lpstr>
      <vt:lpstr>Some thoughts about containers</vt:lpstr>
      <vt:lpstr>Some thoughts about containers (continued)</vt:lpstr>
      <vt:lpstr>PowerPoint Presentation</vt:lpstr>
      <vt:lpstr>What is a community?</vt:lpstr>
      <vt:lpstr>XML speak</vt:lpstr>
      <vt:lpstr>Basic restrictions</vt:lpstr>
      <vt:lpstr>Format for top level of an xData element: must contain an attribute named ‘xData’ that specifies its container type.</vt:lpstr>
      <vt:lpstr>Number types</vt:lpstr>
      <vt:lpstr>Numbers - continued</vt:lpstr>
      <vt:lpstr>Interpolation ENDF vs. the world</vt:lpstr>
      <vt:lpstr>Example from ENDF/B-VII.1 n-012_Mg_024</vt:lpstr>
      <vt:lpstr>Interpolation can change along an axis</vt:lpstr>
      <vt:lpstr>Many datasets will have an ‘interpolation’ attribute</vt:lpstr>
      <vt:lpstr>PowerPoint Presentation</vt:lpstr>
      <vt:lpstr>‘axes’ element:</vt:lpstr>
      <vt:lpstr>‘axis’ element:</vt:lpstr>
      <vt:lpstr>‘axis’ element:</vt:lpstr>
      <vt:lpstr>axes/axis element examples</vt:lpstr>
      <vt:lpstr>‘uncertainty’ element</vt:lpstr>
      <vt:lpstr>axes/axis element examples with uncertainty</vt:lpstr>
      <vt:lpstr>‘grid’ element, for defining the grid along a particular axis. The ‘grid’ only appears on axis elements inside a ‘gridded’ container</vt:lpstr>
      <vt:lpstr>axes/axis element examples with grid</vt:lpstr>
      <vt:lpstr>Separators (or ‘sep’s): characters used to delimit values in a list</vt:lpstr>
      <vt:lpstr>Others</vt:lpstr>
      <vt:lpstr>PowerPoint Presentation</vt:lpstr>
      <vt:lpstr>Rough mapping of ENDF records to proposed xData elements.</vt:lpstr>
      <vt:lpstr>PowerPoint Presentation</vt:lpstr>
      <vt:lpstr>xData=“text” element</vt:lpstr>
      <vt:lpstr>xData=“list” element</vt:lpstr>
      <vt:lpstr>xData=“list” element</vt:lpstr>
      <vt:lpstr>Examples for xData=“list”</vt:lpstr>
      <vt:lpstr>PowerPoint Presentation</vt:lpstr>
      <vt:lpstr>What is n-dimensional functional?</vt:lpstr>
      <vt:lpstr>ENDF 1-d functional example: s(E)</vt:lpstr>
      <vt:lpstr>ENDF 2-d functional example: P(m|E)</vt:lpstr>
      <vt:lpstr>PowerPoint Presentation</vt:lpstr>
      <vt:lpstr>PowerPoint Presentation</vt:lpstr>
      <vt:lpstr>xData=“XYs”</vt:lpstr>
      <vt:lpstr>xData=“XYs” child elements per storage attribute.</vt:lpstr>
      <vt:lpstr>Example for xData=“XYs” with storage=“mixed”</vt:lpstr>
      <vt:lpstr>Example for xData=“XYs” with storage=“mixed”</vt:lpstr>
      <vt:lpstr>Example for xData=“XYs” with storage=“component”</vt:lpstr>
      <vt:lpstr>Example for xData=“XYs” with storage=“component”</vt:lpstr>
      <vt:lpstr>PowerPoint Presentation</vt:lpstr>
      <vt:lpstr>xData=“series”</vt:lpstr>
      <vt:lpstr>Formula for general series and default values</vt:lpstr>
      <vt:lpstr>PowerPoint Presentation</vt:lpstr>
      <vt:lpstr>xData=“multiD_XYs ”</vt:lpstr>
      <vt:lpstr>Example for xData=“multiD_XYs”</vt:lpstr>
      <vt:lpstr>Alternative Example for xData=“multiD_XYs”</vt:lpstr>
      <vt:lpstr>Example for xData=“multiD_XYs”</vt:lpstr>
      <vt:lpstr>PowerPoint Presentation</vt:lpstr>
      <vt:lpstr>xData=“regions”</vt:lpstr>
      <vt:lpstr>Example for xData=“regions”</vt:lpstr>
      <vt:lpstr>Interpolation change and discontinuous data</vt:lpstr>
      <vt:lpstr>Example for xData=“regions”</vt:lpstr>
      <vt:lpstr>Example for xData=“regions”</vt:lpstr>
      <vt:lpstr>Issue with prior example: axes do not represent Legendre data properly </vt:lpstr>
      <vt:lpstr>Possible solutions for issue</vt:lpstr>
      <vt:lpstr>Example for xData=“regions”</vt:lpstr>
      <vt:lpstr>Example for xData=“regions”</vt:lpstr>
      <vt:lpstr>PowerPoint Presentation</vt:lpstr>
      <vt:lpstr>xData=“array”</vt:lpstr>
      <vt:lpstr>compression=“none”</vt:lpstr>
      <vt:lpstr>compression=“diagonal”</vt:lpstr>
      <vt:lpstr>Example for xData=“array”, compression=“diagonal”</vt:lpstr>
      <vt:lpstr>compression=“flattened”</vt:lpstr>
      <vt:lpstr>compression=“embedded”</vt:lpstr>
      <vt:lpstr>PowerPoint Presentation</vt:lpstr>
      <vt:lpstr>xData=“gridded”:</vt:lpstr>
      <vt:lpstr>Example for xData=“gridded”</vt:lpstr>
      <vt:lpstr>PowerPoint Presentation</vt:lpstr>
      <vt:lpstr>xData=“table”</vt:lpstr>
    </vt:vector>
  </TitlesOfParts>
  <Company>LLNL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‘interpolation’ attribute</dc:title>
  <dc:creator>Beck, Bret</dc:creator>
  <cp:lastModifiedBy>Beck, Bret</cp:lastModifiedBy>
  <cp:revision>201</cp:revision>
  <dcterms:created xsi:type="dcterms:W3CDTF">2014-10-09T04:22:38Z</dcterms:created>
  <dcterms:modified xsi:type="dcterms:W3CDTF">2014-10-26T00:04:27Z</dcterms:modified>
</cp:coreProperties>
</file>