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83"/>
  </p:notesMasterIdLst>
  <p:handoutMasterIdLst>
    <p:handoutMasterId r:id="rId84"/>
  </p:handoutMasterIdLst>
  <p:sldIdLst>
    <p:sldId id="323" r:id="rId2"/>
    <p:sldId id="684" r:id="rId3"/>
    <p:sldId id="737" r:id="rId4"/>
    <p:sldId id="774" r:id="rId5"/>
    <p:sldId id="736" r:id="rId6"/>
    <p:sldId id="773" r:id="rId7"/>
    <p:sldId id="738" r:id="rId8"/>
    <p:sldId id="740" r:id="rId9"/>
    <p:sldId id="739" r:id="rId10"/>
    <p:sldId id="777" r:id="rId11"/>
    <p:sldId id="778" r:id="rId12"/>
    <p:sldId id="754" r:id="rId13"/>
    <p:sldId id="753" r:id="rId14"/>
    <p:sldId id="694" r:id="rId15"/>
    <p:sldId id="734" r:id="rId16"/>
    <p:sldId id="685" r:id="rId17"/>
    <p:sldId id="733" r:id="rId18"/>
    <p:sldId id="741" r:id="rId19"/>
    <p:sldId id="742" r:id="rId20"/>
    <p:sldId id="743" r:id="rId21"/>
    <p:sldId id="744" r:id="rId22"/>
    <p:sldId id="697" r:id="rId23"/>
    <p:sldId id="749" r:id="rId24"/>
    <p:sldId id="745" r:id="rId25"/>
    <p:sldId id="746" r:id="rId26"/>
    <p:sldId id="747" r:id="rId27"/>
    <p:sldId id="748" r:id="rId28"/>
    <p:sldId id="776" r:id="rId29"/>
    <p:sldId id="751" r:id="rId30"/>
    <p:sldId id="770" r:id="rId31"/>
    <p:sldId id="769" r:id="rId32"/>
    <p:sldId id="755" r:id="rId33"/>
    <p:sldId id="756" r:id="rId34"/>
    <p:sldId id="768" r:id="rId35"/>
    <p:sldId id="757" r:id="rId36"/>
    <p:sldId id="758" r:id="rId37"/>
    <p:sldId id="771" r:id="rId38"/>
    <p:sldId id="772" r:id="rId39"/>
    <p:sldId id="759" r:id="rId40"/>
    <p:sldId id="760" r:id="rId41"/>
    <p:sldId id="763" r:id="rId42"/>
    <p:sldId id="767" r:id="rId43"/>
    <p:sldId id="764" r:id="rId44"/>
    <p:sldId id="779" r:id="rId45"/>
    <p:sldId id="766" r:id="rId46"/>
    <p:sldId id="761" r:id="rId47"/>
    <p:sldId id="762" r:id="rId48"/>
    <p:sldId id="752" r:id="rId49"/>
    <p:sldId id="698" r:id="rId50"/>
    <p:sldId id="699" r:id="rId51"/>
    <p:sldId id="700" r:id="rId52"/>
    <p:sldId id="701" r:id="rId53"/>
    <p:sldId id="702" r:id="rId54"/>
    <p:sldId id="703" r:id="rId55"/>
    <p:sldId id="704" r:id="rId56"/>
    <p:sldId id="705" r:id="rId57"/>
    <p:sldId id="706" r:id="rId58"/>
    <p:sldId id="707" r:id="rId59"/>
    <p:sldId id="708" r:id="rId60"/>
    <p:sldId id="709" r:id="rId61"/>
    <p:sldId id="710" r:id="rId62"/>
    <p:sldId id="711" r:id="rId63"/>
    <p:sldId id="712" r:id="rId64"/>
    <p:sldId id="713" r:id="rId65"/>
    <p:sldId id="714" r:id="rId66"/>
    <p:sldId id="715" r:id="rId67"/>
    <p:sldId id="716" r:id="rId68"/>
    <p:sldId id="717" r:id="rId69"/>
    <p:sldId id="718" r:id="rId70"/>
    <p:sldId id="719" r:id="rId71"/>
    <p:sldId id="720" r:id="rId72"/>
    <p:sldId id="721" r:id="rId73"/>
    <p:sldId id="722" r:id="rId74"/>
    <p:sldId id="724" r:id="rId75"/>
    <p:sldId id="725" r:id="rId76"/>
    <p:sldId id="727" r:id="rId77"/>
    <p:sldId id="723" r:id="rId78"/>
    <p:sldId id="780" r:id="rId79"/>
    <p:sldId id="730" r:id="rId80"/>
    <p:sldId id="728" r:id="rId81"/>
    <p:sldId id="731" r:id="rId8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4000" b="1" kern="1200">
        <a:solidFill>
          <a:schemeClr val="tx2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5D0"/>
    <a:srgbClr val="9A9719"/>
    <a:srgbClr val="FFFFFF"/>
    <a:srgbClr val="66FF66"/>
    <a:srgbClr val="030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>
      <p:cViewPr varScale="1">
        <p:scale>
          <a:sx n="68" d="100"/>
          <a:sy n="68" d="100"/>
        </p:scale>
        <p:origin x="-1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isCov\Fitting_U235\Fulpnt\Iteration_convergenc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Projects\FisCov\Fitting_U235\Fulpnt\Iteration_converge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'Chi-sq convergence'!$B$2</c:f>
              <c:strCache>
                <c:ptCount val="1"/>
                <c:pt idx="0">
                  <c:v>PNT</c:v>
                </c:pt>
              </c:strCache>
            </c:strRef>
          </c:tx>
          <c:xVal>
            <c:numRef>
              <c:f>'Chi-sq convergence'!$A$3:$A$9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'Chi-sq convergence'!$B$3:$B$9</c:f>
              <c:numCache>
                <c:formatCode>0.0000</c:formatCode>
                <c:ptCount val="7"/>
                <c:pt idx="0">
                  <c:v>0.60160000000000002</c:v>
                </c:pt>
                <c:pt idx="1">
                  <c:v>0.4486</c:v>
                </c:pt>
                <c:pt idx="2">
                  <c:v>0.44779999999999998</c:v>
                </c:pt>
                <c:pt idx="3">
                  <c:v>0.4476</c:v>
                </c:pt>
                <c:pt idx="4">
                  <c:v>0.44800000000000001</c:v>
                </c:pt>
                <c:pt idx="5">
                  <c:v>0.44800000000000001</c:v>
                </c:pt>
                <c:pt idx="6">
                  <c:v>0.44769999999999999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024896"/>
        <c:axId val="80732160"/>
      </c:scatterChart>
      <c:valAx>
        <c:axId val="79024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/>
                  <a:t>Iteration Number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0732160"/>
        <c:crosses val="autoZero"/>
        <c:crossBetween val="midCat"/>
      </c:valAx>
      <c:valAx>
        <c:axId val="80732160"/>
        <c:scaling>
          <c:orientation val="minMax"/>
          <c:max val="0.65000000000000013"/>
          <c:min val="0.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Chi-Squared/</a:t>
                </a:r>
                <a:r>
                  <a:rPr lang="en-US" sz="1400" dirty="0" err="1" smtClean="0"/>
                  <a:t>dof</a:t>
                </a:r>
                <a:endParaRPr lang="en-US" sz="1400" dirty="0"/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90248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GB"/>
              <a:t>SCALE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'Chi-sq convergence'!$C$2</c:f>
              <c:strCache>
                <c:ptCount val="1"/>
                <c:pt idx="0">
                  <c:v>SCALE</c:v>
                </c:pt>
              </c:strCache>
            </c:strRef>
          </c:tx>
          <c:xVal>
            <c:numRef>
              <c:f>'Chi-sq convergence'!$A$3:$A$9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</c:numCache>
            </c:numRef>
          </c:xVal>
          <c:yVal>
            <c:numRef>
              <c:f>'Chi-sq convergence'!$C$3:$C$9</c:f>
              <c:numCache>
                <c:formatCode>0.0000</c:formatCode>
                <c:ptCount val="7"/>
                <c:pt idx="0">
                  <c:v>1.0435000000000001</c:v>
                </c:pt>
                <c:pt idx="1">
                  <c:v>0.70389999999999997</c:v>
                </c:pt>
                <c:pt idx="2">
                  <c:v>0.68810000000000004</c:v>
                </c:pt>
                <c:pt idx="3">
                  <c:v>0.68579999999999997</c:v>
                </c:pt>
                <c:pt idx="4">
                  <c:v>0.68600000000000005</c:v>
                </c:pt>
                <c:pt idx="5">
                  <c:v>0.68830000000000002</c:v>
                </c:pt>
                <c:pt idx="6">
                  <c:v>0.68830000000000002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5668992"/>
        <c:axId val="85670912"/>
      </c:scatterChart>
      <c:valAx>
        <c:axId val="856689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GB" sz="1400"/>
                  <a:t>Iteration Number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5670912"/>
        <c:crosses val="autoZero"/>
        <c:crossBetween val="midCat"/>
      </c:valAx>
      <c:valAx>
        <c:axId val="85670912"/>
        <c:scaling>
          <c:orientation val="minMax"/>
          <c:max val="1.2"/>
          <c:min val="0.4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 smtClean="0"/>
                  <a:t>Chi-Squared/</a:t>
                </a:r>
                <a:r>
                  <a:rPr lang="en-US" sz="1400" dirty="0" err="1" smtClean="0"/>
                  <a:t>dof</a:t>
                </a:r>
                <a:endParaRPr lang="en-US" sz="1400" dirty="0"/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56689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75806" cy="51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1" rIns="95482" bIns="47741" numCol="1" anchor="t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496" y="1"/>
            <a:ext cx="3075805" cy="51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1" rIns="95482" bIns="47741" numCol="1" anchor="t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554"/>
            <a:ext cx="3075806" cy="51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1" rIns="95482" bIns="47741" numCol="1" anchor="b" anchorCtr="0" compatLnSpc="1">
            <a:prstTxWarp prst="textNoShape">
              <a:avLst/>
            </a:prstTxWarp>
          </a:bodyPr>
          <a:lstStyle>
            <a:lvl1pPr algn="l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496" y="9722554"/>
            <a:ext cx="3075805" cy="51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482" tIns="47741" rIns="95482" bIns="47741" numCol="1" anchor="b" anchorCtr="0" compatLnSpc="1">
            <a:prstTxWarp prst="textNoShape">
              <a:avLst/>
            </a:prstTxWarp>
          </a:bodyPr>
          <a:lstStyle>
            <a:lvl1pPr algn="r">
              <a:defRPr sz="13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82E0B8C5-A7B8-48F5-AE56-767FA66A0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70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5806" cy="512060"/>
          </a:xfrm>
          <a:prstGeom prst="rect">
            <a:avLst/>
          </a:prstGeom>
        </p:spPr>
        <p:txBody>
          <a:bodyPr vert="horz" lIns="95482" tIns="47741" rIns="95482" bIns="4774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820" y="1"/>
            <a:ext cx="3075806" cy="512060"/>
          </a:xfrm>
          <a:prstGeom prst="rect">
            <a:avLst/>
          </a:prstGeom>
        </p:spPr>
        <p:txBody>
          <a:bodyPr vert="horz" lIns="95482" tIns="47741" rIns="95482" bIns="47741" rtlCol="0"/>
          <a:lstStyle>
            <a:lvl1pPr algn="r">
              <a:defRPr sz="1300"/>
            </a:lvl1pPr>
          </a:lstStyle>
          <a:p>
            <a:fld id="{180A09E8-A7B7-4412-9187-3C6D30F9EE9A}" type="datetimeFigureOut">
              <a:rPr lang="en-GB" smtClean="0"/>
              <a:t>2014-11-03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82" tIns="47741" rIns="95482" bIns="4774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2101"/>
            <a:ext cx="5679440" cy="4605246"/>
          </a:xfrm>
          <a:prstGeom prst="rect">
            <a:avLst/>
          </a:prstGeom>
        </p:spPr>
        <p:txBody>
          <a:bodyPr vert="horz" lIns="95482" tIns="47741" rIns="95482" bIns="4774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907"/>
            <a:ext cx="3075806" cy="512060"/>
          </a:xfrm>
          <a:prstGeom prst="rect">
            <a:avLst/>
          </a:prstGeom>
        </p:spPr>
        <p:txBody>
          <a:bodyPr vert="horz" lIns="95482" tIns="47741" rIns="95482" bIns="4774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820" y="9720907"/>
            <a:ext cx="3075806" cy="512060"/>
          </a:xfrm>
          <a:prstGeom prst="rect">
            <a:avLst/>
          </a:prstGeom>
        </p:spPr>
        <p:txBody>
          <a:bodyPr vert="horz" lIns="95482" tIns="47741" rIns="95482" bIns="47741" rtlCol="0" anchor="b"/>
          <a:lstStyle>
            <a:lvl1pPr algn="r">
              <a:defRPr sz="1300"/>
            </a:lvl1pPr>
          </a:lstStyle>
          <a:p>
            <a:fld id="{8938A5A4-E62A-405C-801B-5A9A24504E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21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1650C9-39D0-489C-93B8-2653AD2957B6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5A4-E62A-405C-801B-5A9A24504E5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749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AD6EAB-7E29-4C8C-88E9-FA39DFB2FB40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Added note on the contribution of extrapolated spectrum to the integral, 11-Aug-2014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3B8CF-6A65-4C13-BE7F-98D73FB87863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264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8A5A4-E62A-405C-801B-5A9A24504E5F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158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PNT_raw</a:t>
            </a:r>
            <a:r>
              <a:rPr lang="en-GB" dirty="0" smtClean="0"/>
              <a:t> </a:t>
            </a:r>
            <a:r>
              <a:rPr lang="en-GB" smtClean="0"/>
              <a:t>typo</a:t>
            </a:r>
            <a:r>
              <a:rPr lang="en-GB" baseline="0" smtClean="0"/>
              <a:t> corrected</a:t>
            </a:r>
            <a:r>
              <a:rPr lang="en-GB" smtClean="0"/>
              <a:t> (1.999</a:t>
            </a:r>
            <a:r>
              <a:rPr lang="en-GB" baseline="0" smtClean="0"/>
              <a:t> </a:t>
            </a:r>
            <a:r>
              <a:rPr lang="en-GB" baseline="0" smtClean="0">
                <a:sym typeface="Wingdings" panose="05000000000000000000" pitchFamily="2" charset="2"/>
              </a:rPr>
              <a:t> 1.998, 11 Aug 2014)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3B8CF-6A65-4C13-BE7F-98D73FB87863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76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705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012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8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2400"/>
            <a:ext cx="7620000" cy="609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85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mailto:R.CapoteNoy@iaea.org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-nds.iaea.org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>
            <a:hlinkHover r:id="" action="ppaction://noaction" highlightClick="1"/>
          </p:cNvPr>
          <p:cNvPicPr preferRelativeResize="0"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613" y="6340475"/>
            <a:ext cx="56038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98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ext Box 15"/>
          <p:cNvSpPr txBox="1">
            <a:spLocks noChangeArrowheads="1"/>
          </p:cNvSpPr>
          <p:nvPr/>
        </p:nvSpPr>
        <p:spPr bwMode="auto">
          <a:xfrm>
            <a:off x="152400" y="632460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fld id="{DD360FF4-6D54-4C1A-9CCB-9E6815207CA0}" type="slidenum">
              <a:rPr lang="es-ES" sz="2400" smtClean="0">
                <a:solidFill>
                  <a:srgbClr val="0000FF"/>
                </a:solidFill>
              </a:rPr>
              <a:pPr eaLnBrk="1" hangingPunct="1">
                <a:defRPr/>
              </a:pPr>
              <a:t>‹#›</a:t>
            </a:fld>
            <a:endParaRPr lang="es-ES" sz="2400" dirty="0" smtClean="0">
              <a:solidFill>
                <a:srgbClr val="0000FF"/>
              </a:solidFill>
            </a:endParaRPr>
          </a:p>
        </p:txBody>
      </p:sp>
      <p:sp>
        <p:nvSpPr>
          <p:cNvPr id="2" name="Line 12"/>
          <p:cNvSpPr>
            <a:spLocks noChangeShapeType="1"/>
          </p:cNvSpPr>
          <p:nvPr/>
        </p:nvSpPr>
        <p:spPr bwMode="ltGray">
          <a:xfrm flipV="1">
            <a:off x="217488" y="6269038"/>
            <a:ext cx="8774112" cy="4762"/>
          </a:xfrm>
          <a:prstGeom prst="line">
            <a:avLst/>
          </a:prstGeom>
          <a:noFill/>
          <a:ln w="698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" name="Rectangle 9"/>
          <p:cNvSpPr txBox="1">
            <a:spLocks noChangeArrowheads="1"/>
          </p:cNvSpPr>
          <p:nvPr/>
        </p:nvSpPr>
        <p:spPr bwMode="auto">
          <a:xfrm>
            <a:off x="4860032" y="6237312"/>
            <a:ext cx="371666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dirty="0" smtClean="0"/>
              <a:t>A. Trkov &amp; R. Capote, IAEA Nuclear Data Section</a:t>
            </a:r>
          </a:p>
          <a:p>
            <a:pPr>
              <a:defRPr/>
            </a:pPr>
            <a:r>
              <a:rPr lang="en-US" dirty="0" smtClean="0"/>
              <a:t>e-mail: </a:t>
            </a:r>
            <a:r>
              <a:rPr lang="en-US" b="1" u="sng" dirty="0" smtClean="0">
                <a:hlinkClick r:id="rId8"/>
              </a:rPr>
              <a:t>A.Trkov@iaea.org</a:t>
            </a:r>
            <a:endParaRPr lang="en-US" b="1" u="sng" dirty="0" smtClean="0"/>
          </a:p>
          <a:p>
            <a:pPr>
              <a:defRPr/>
            </a:pPr>
            <a:r>
              <a:rPr lang="en-US" dirty="0" smtClean="0"/>
              <a:t> Web:    </a:t>
            </a:r>
            <a:r>
              <a:rPr lang="en-US" b="1" u="sng" dirty="0" smtClean="0">
                <a:hlinkClick r:id="rId9"/>
              </a:rPr>
              <a:t>http://www-nds.iaea.org</a:t>
            </a:r>
            <a:r>
              <a:rPr lang="en-US" b="1" u="sng" dirty="0" smtClean="0"/>
              <a:t> </a:t>
            </a:r>
            <a:endParaRPr lang="en-US" dirty="0"/>
          </a:p>
        </p:txBody>
      </p:sp>
      <p:sp>
        <p:nvSpPr>
          <p:cNvPr id="8" name="Rectangle 9"/>
          <p:cNvSpPr txBox="1">
            <a:spLocks noChangeArrowheads="1"/>
          </p:cNvSpPr>
          <p:nvPr/>
        </p:nvSpPr>
        <p:spPr bwMode="auto">
          <a:xfrm>
            <a:off x="676275" y="6324600"/>
            <a:ext cx="4048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0" kern="1200">
                <a:solidFill>
                  <a:srgbClr val="0000FF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0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US" dirty="0" smtClean="0"/>
              <a:t>WPEC SG-40 (CIELO)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3-7 November 2014, Brookhaven</a:t>
            </a:r>
            <a:r>
              <a:rPr lang="en-US" baseline="0" dirty="0" smtClean="0"/>
              <a:t> National Laboratory</a:t>
            </a:r>
            <a:endParaRPr lang="en-US" dirty="0" smtClean="0"/>
          </a:p>
          <a:p>
            <a:pPr>
              <a:defRPr/>
            </a:pP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-nds.iaea.org/CIELO_U238/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Rot="1" noChangeArrowheads="1"/>
          </p:cNvSpPr>
          <p:nvPr>
            <p:ph type="title" idx="4294967295"/>
          </p:nvPr>
        </p:nvSpPr>
        <p:spPr bwMode="auto">
          <a:xfrm>
            <a:off x="0" y="0"/>
            <a:ext cx="9108504" cy="119600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-GB" sz="3600" b="1" dirty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Prompt fission neutron </a:t>
            </a:r>
            <a:r>
              <a:rPr lang="en-GB" sz="3600" b="1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spectra </a:t>
            </a:r>
            <a:r>
              <a:rPr lang="en-GB" sz="3600" b="1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GB" sz="3600" b="1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U-235,</a:t>
            </a:r>
            <a:r>
              <a:rPr lang="en-GB" sz="3600" b="1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GB" sz="3600" b="1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b="1" dirty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GB" sz="3600" b="1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ntegral reaction rates &amp; U-238 cross sections</a:t>
            </a:r>
            <a:br>
              <a:rPr lang="en-GB" sz="3600" b="1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b="1" dirty="0" smtClean="0">
              <a:solidFill>
                <a:srgbClr val="0045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59751" name="Rectangle 7"/>
          <p:cNvSpPr>
            <a:spLocks noRot="1" noChangeArrowheads="1"/>
          </p:cNvSpPr>
          <p:nvPr/>
        </p:nvSpPr>
        <p:spPr bwMode="auto">
          <a:xfrm>
            <a:off x="0" y="5666184"/>
            <a:ext cx="9144000" cy="1219200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Aft>
                <a:spcPts val="0"/>
              </a:spcAft>
              <a:defRPr/>
            </a:pPr>
            <a:r>
              <a:rPr lang="en-US" sz="2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		 </a:t>
            </a:r>
            <a:r>
              <a:rPr lang="en-US" sz="2800" b="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Andrej Trkov</a:t>
            </a: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and Roberto Capote</a:t>
            </a:r>
          </a:p>
          <a:p>
            <a:pPr>
              <a:spcAft>
                <a:spcPts val="0"/>
              </a:spcAft>
              <a:defRPr/>
            </a:pP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	  </a:t>
            </a:r>
            <a:r>
              <a:rPr lang="en-US" sz="2800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NAPC - Nuclear Data Section, IAEA, Austria</a:t>
            </a:r>
          </a:p>
          <a:p>
            <a:pPr>
              <a:spcAft>
                <a:spcPts val="0"/>
              </a:spcAft>
              <a:defRPr/>
            </a:pPr>
            <a:r>
              <a:rPr lang="en-US" sz="2800" b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</a:t>
            </a:r>
            <a:endParaRPr lang="en-US" sz="2800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cs typeface="+mn-cs"/>
            </a:endParaRPr>
          </a:p>
        </p:txBody>
      </p:sp>
      <p:pic>
        <p:nvPicPr>
          <p:cNvPr id="6" name="Picture 11" descr="DSC002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352550"/>
            <a:ext cx="5511800" cy="4133850"/>
          </a:xfrm>
          <a:prstGeom prst="rect">
            <a:avLst/>
          </a:prstGeom>
          <a:ln w="76200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7" name="Picture 14">
            <a:hlinkHover r:id="" action="ppaction://noaction" highlightClick="1"/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2514600"/>
            <a:ext cx="2076450" cy="1968555"/>
          </a:xfrm>
          <a:prstGeom prst="rect">
            <a:avLst/>
          </a:prstGeom>
          <a:noFill/>
          <a:ln w="6985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U-238 impact on benchmarks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8915400" cy="6237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77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2" y="0"/>
            <a:ext cx="8915400" cy="616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60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Information from SPA cross section ratio </a:t>
            </a:r>
            <a:r>
              <a:rPr lang="en-GB" b="1" baseline="30000" dirty="0" smtClean="0">
                <a:solidFill>
                  <a:srgbClr val="0045D0"/>
                </a:solidFill>
              </a:rPr>
              <a:t>252</a:t>
            </a:r>
            <a:r>
              <a:rPr lang="en-GB" b="1" dirty="0" smtClean="0">
                <a:solidFill>
                  <a:srgbClr val="0045D0"/>
                </a:solidFill>
              </a:rPr>
              <a:t>Cf </a:t>
            </a:r>
            <a:r>
              <a:rPr lang="en-GB" b="1" dirty="0">
                <a:solidFill>
                  <a:srgbClr val="0045D0"/>
                </a:solidFill>
              </a:rPr>
              <a:t>(sf</a:t>
            </a:r>
            <a:r>
              <a:rPr lang="en-GB" b="1" dirty="0" smtClean="0">
                <a:solidFill>
                  <a:srgbClr val="0045D0"/>
                </a:solidFill>
              </a:rPr>
              <a:t>)/</a:t>
            </a:r>
            <a:r>
              <a:rPr lang="en-GB" b="1" baseline="30000" dirty="0" smtClean="0">
                <a:solidFill>
                  <a:srgbClr val="0045D0"/>
                </a:solidFill>
              </a:rPr>
              <a:t>235</a:t>
            </a:r>
            <a:r>
              <a:rPr lang="en-GB" b="1" dirty="0" smtClean="0">
                <a:solidFill>
                  <a:srgbClr val="0045D0"/>
                </a:solidFill>
              </a:rPr>
              <a:t>U(</a:t>
            </a:r>
            <a:r>
              <a:rPr lang="en-GB" b="1" dirty="0" err="1" smtClean="0">
                <a:solidFill>
                  <a:srgbClr val="0045D0"/>
                </a:solidFill>
              </a:rPr>
              <a:t>n</a:t>
            </a:r>
            <a:r>
              <a:rPr lang="en-GB" b="1" baseline="-25000" dirty="0" err="1" smtClean="0">
                <a:solidFill>
                  <a:srgbClr val="0045D0"/>
                </a:solidFill>
              </a:rPr>
              <a:t>th</a:t>
            </a:r>
            <a:r>
              <a:rPr lang="en-GB" b="1" dirty="0" err="1" smtClean="0">
                <a:solidFill>
                  <a:srgbClr val="0045D0"/>
                </a:solidFill>
              </a:rPr>
              <a:t>,f</a:t>
            </a:r>
            <a:r>
              <a:rPr lang="en-GB" b="1" dirty="0" smtClean="0">
                <a:solidFill>
                  <a:srgbClr val="0045D0"/>
                </a:solidFill>
              </a:rPr>
              <a:t>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Check consistency between SPA cross sections measured in </a:t>
            </a:r>
            <a:r>
              <a:rPr lang="en-GB" baseline="30000" dirty="0"/>
              <a:t>252</a:t>
            </a:r>
            <a:r>
              <a:rPr lang="en-GB" dirty="0"/>
              <a:t>Cf (sf) and </a:t>
            </a:r>
            <a:r>
              <a:rPr lang="en-GB" baseline="30000" dirty="0" smtClean="0"/>
              <a:t>235</a:t>
            </a:r>
            <a:r>
              <a:rPr lang="en-GB" dirty="0" smtClean="0"/>
              <a:t>U(</a:t>
            </a:r>
            <a:r>
              <a:rPr lang="en-GB" dirty="0" err="1" smtClean="0"/>
              <a:t>n</a:t>
            </a:r>
            <a:r>
              <a:rPr lang="en-GB" baseline="-25000" dirty="0" err="1" smtClean="0"/>
              <a:t>th</a:t>
            </a:r>
            <a:r>
              <a:rPr lang="en-GB" dirty="0" err="1" smtClean="0"/>
              <a:t>,f</a:t>
            </a:r>
            <a:r>
              <a:rPr lang="en-GB" dirty="0" smtClean="0"/>
              <a:t>) fields for E50% &lt; 11 MeV (</a:t>
            </a:r>
            <a:r>
              <a:rPr lang="en-GB" u="sng" dirty="0" smtClean="0"/>
              <a:t>good PFNS measurements</a:t>
            </a:r>
            <a:r>
              <a:rPr lang="en-GB" dirty="0" smtClean="0"/>
              <a:t>)</a:t>
            </a:r>
          </a:p>
          <a:p>
            <a:r>
              <a:rPr lang="en-GB" dirty="0" smtClean="0"/>
              <a:t>Determine </a:t>
            </a:r>
            <a:r>
              <a:rPr lang="en-GB" baseline="30000" dirty="0"/>
              <a:t>252</a:t>
            </a:r>
            <a:r>
              <a:rPr lang="en-GB" dirty="0"/>
              <a:t>Cf (sf</a:t>
            </a:r>
            <a:r>
              <a:rPr lang="en-GB" dirty="0" smtClean="0"/>
              <a:t>)/</a:t>
            </a:r>
            <a:r>
              <a:rPr lang="en-GB" baseline="30000" dirty="0"/>
              <a:t> 235</a:t>
            </a:r>
            <a:r>
              <a:rPr lang="en-GB" dirty="0"/>
              <a:t>U(</a:t>
            </a:r>
            <a:r>
              <a:rPr lang="en-GB" dirty="0" err="1"/>
              <a:t>n</a:t>
            </a:r>
            <a:r>
              <a:rPr lang="en-GB" baseline="-25000" dirty="0" err="1"/>
              <a:t>th</a:t>
            </a:r>
            <a:r>
              <a:rPr lang="en-GB" dirty="0" err="1"/>
              <a:t>,f</a:t>
            </a:r>
            <a:r>
              <a:rPr lang="en-GB" dirty="0"/>
              <a:t>) </a:t>
            </a:r>
            <a:r>
              <a:rPr lang="en-GB" dirty="0" smtClean="0"/>
              <a:t>spectrum ratio </a:t>
            </a:r>
            <a:r>
              <a:rPr lang="en-GB" dirty="0"/>
              <a:t>at E50% </a:t>
            </a:r>
            <a:r>
              <a:rPr lang="en-GB" dirty="0" smtClean="0"/>
              <a:t>&gt;11 </a:t>
            </a:r>
            <a:r>
              <a:rPr lang="en-GB" dirty="0"/>
              <a:t>MeV </a:t>
            </a:r>
            <a:r>
              <a:rPr lang="en-GB" dirty="0" smtClean="0"/>
              <a:t>(</a:t>
            </a:r>
            <a:r>
              <a:rPr lang="en-GB" dirty="0" smtClean="0">
                <a:solidFill>
                  <a:srgbClr val="FF0000"/>
                </a:solidFill>
              </a:rPr>
              <a:t>poor PFNS measurements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May define the </a:t>
            </a:r>
            <a:r>
              <a:rPr lang="en-GB" baseline="30000" dirty="0"/>
              <a:t>235</a:t>
            </a:r>
            <a:r>
              <a:rPr lang="en-GB" dirty="0"/>
              <a:t>U(</a:t>
            </a:r>
            <a:r>
              <a:rPr lang="en-GB" dirty="0" err="1"/>
              <a:t>n</a:t>
            </a:r>
            <a:r>
              <a:rPr lang="en-GB" baseline="-25000" dirty="0" err="1"/>
              <a:t>th</a:t>
            </a:r>
            <a:r>
              <a:rPr lang="en-GB" dirty="0" err="1"/>
              <a:t>,f</a:t>
            </a:r>
            <a:r>
              <a:rPr lang="en-GB" dirty="0" smtClean="0"/>
              <a:t>) PFNS in that energy range, </a:t>
            </a:r>
            <a:r>
              <a:rPr lang="en-GB" dirty="0" smtClean="0">
                <a:solidFill>
                  <a:srgbClr val="FF0000"/>
                </a:solidFill>
              </a:rPr>
              <a:t>but</a:t>
            </a:r>
            <a:r>
              <a:rPr lang="en-GB" dirty="0" smtClean="0"/>
              <a:t>   </a:t>
            </a:r>
          </a:p>
          <a:p>
            <a:pPr lvl="1"/>
            <a:r>
              <a:rPr lang="en-GB" dirty="0" smtClean="0"/>
              <a:t>SPA experimental data not consistent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593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Desired new measurements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9217024" cy="4525963"/>
          </a:xfrm>
        </p:spPr>
        <p:txBody>
          <a:bodyPr/>
          <a:lstStyle/>
          <a:p>
            <a:r>
              <a:rPr lang="en-GB" baseline="30000" dirty="0" smtClean="0"/>
              <a:t>238</a:t>
            </a:r>
            <a:r>
              <a:rPr lang="en-GB" dirty="0" smtClean="0"/>
              <a:t>U(n,2n) in </a:t>
            </a:r>
            <a:r>
              <a:rPr lang="en-GB" baseline="30000" dirty="0"/>
              <a:t>235</a:t>
            </a:r>
            <a:r>
              <a:rPr lang="en-GB" dirty="0"/>
              <a:t>U(</a:t>
            </a:r>
            <a:r>
              <a:rPr lang="en-GB" dirty="0" err="1"/>
              <a:t>n</a:t>
            </a:r>
            <a:r>
              <a:rPr lang="en-GB" baseline="-25000" dirty="0" err="1"/>
              <a:t>th</a:t>
            </a:r>
            <a:r>
              <a:rPr lang="en-GB" dirty="0" err="1"/>
              <a:t>,f</a:t>
            </a:r>
            <a:r>
              <a:rPr lang="en-GB" dirty="0"/>
              <a:t>) PFNS </a:t>
            </a:r>
            <a:r>
              <a:rPr lang="en-GB" dirty="0" smtClean="0"/>
              <a:t>(behind fission plate, careful room-return correction by MC </a:t>
            </a:r>
            <a:r>
              <a:rPr lang="en-GB" dirty="0"/>
              <a:t>simulation, </a:t>
            </a:r>
            <a:r>
              <a:rPr lang="en-GB" dirty="0" smtClean="0"/>
              <a:t>(</a:t>
            </a:r>
            <a:r>
              <a:rPr lang="en-GB" dirty="0" err="1"/>
              <a:t>γ,n</a:t>
            </a:r>
            <a:r>
              <a:rPr lang="en-GB" dirty="0"/>
              <a:t>) </a:t>
            </a:r>
            <a:r>
              <a:rPr lang="en-GB" dirty="0" smtClean="0"/>
              <a:t>expected to be small) </a:t>
            </a:r>
          </a:p>
          <a:p>
            <a:r>
              <a:rPr lang="en-GB" baseline="30000" dirty="0" smtClean="0"/>
              <a:t>27</a:t>
            </a:r>
            <a:r>
              <a:rPr lang="en-GB" dirty="0" smtClean="0"/>
              <a:t>Al(n,2n) precision measurement by AMS (mass spectrometry) after irradiation in PFNS of</a:t>
            </a:r>
            <a:r>
              <a:rPr lang="en-GB" b="1" baseline="30000" dirty="0" smtClean="0"/>
              <a:t> </a:t>
            </a:r>
            <a:r>
              <a:rPr lang="en-GB" baseline="30000" dirty="0" smtClean="0"/>
              <a:t>252</a:t>
            </a:r>
            <a:r>
              <a:rPr lang="en-GB" dirty="0" smtClean="0"/>
              <a:t>Cf </a:t>
            </a:r>
            <a:r>
              <a:rPr lang="en-GB" dirty="0"/>
              <a:t>(sf</a:t>
            </a:r>
            <a:r>
              <a:rPr lang="en-GB" dirty="0" smtClean="0"/>
              <a:t>) and </a:t>
            </a:r>
            <a:r>
              <a:rPr lang="en-GB" baseline="30000" dirty="0"/>
              <a:t>235</a:t>
            </a:r>
            <a:r>
              <a:rPr lang="en-GB" dirty="0"/>
              <a:t>U(</a:t>
            </a:r>
            <a:r>
              <a:rPr lang="en-GB" dirty="0" err="1"/>
              <a:t>n</a:t>
            </a:r>
            <a:r>
              <a:rPr lang="en-GB" baseline="-25000" dirty="0" err="1"/>
              <a:t>th</a:t>
            </a:r>
            <a:r>
              <a:rPr lang="en-GB" dirty="0" err="1"/>
              <a:t>,f</a:t>
            </a:r>
            <a:r>
              <a:rPr lang="en-GB" dirty="0" smtClean="0"/>
              <a:t>) (behind fission plate)</a:t>
            </a:r>
          </a:p>
          <a:p>
            <a:endParaRPr lang="en-GB" dirty="0" smtClean="0"/>
          </a:p>
          <a:p>
            <a:r>
              <a:rPr lang="en-GB" baseline="30000" dirty="0"/>
              <a:t>27</a:t>
            </a:r>
            <a:r>
              <a:rPr lang="en-GB" dirty="0"/>
              <a:t>Al(n,2n</a:t>
            </a:r>
            <a:r>
              <a:rPr lang="en-GB" dirty="0" smtClean="0"/>
              <a:t>) E50% ~ 16 MeV</a:t>
            </a:r>
          </a:p>
          <a:p>
            <a:r>
              <a:rPr lang="en-GB" baseline="30000" dirty="0"/>
              <a:t>27</a:t>
            </a:r>
            <a:r>
              <a:rPr lang="en-GB" dirty="0"/>
              <a:t>Al(n,2n) </a:t>
            </a:r>
            <a:r>
              <a:rPr lang="en-GB" dirty="0" smtClean="0"/>
              <a:t>differential cross section already measured by AMS (</a:t>
            </a:r>
            <a:r>
              <a:rPr lang="en-GB" dirty="0" err="1" smtClean="0"/>
              <a:t>Wallner</a:t>
            </a:r>
            <a:r>
              <a:rPr lang="en-GB" dirty="0" smtClean="0"/>
              <a:t> </a:t>
            </a:r>
            <a:r>
              <a:rPr lang="en-GB" i="1" dirty="0" smtClean="0"/>
              <a:t>et al</a:t>
            </a:r>
            <a:r>
              <a:rPr lang="en-GB" dirty="0" smtClean="0"/>
              <a:t>) up to 19 MeV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762000" y="44624"/>
            <a:ext cx="76200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dirty="0" smtClean="0">
                <a:solidFill>
                  <a:srgbClr val="0045D0"/>
                </a:solidFill>
              </a:rPr>
              <a:t>IAEA CRP on PFNS  evaluation (2008-2014)</a:t>
            </a:r>
          </a:p>
          <a:p>
            <a:r>
              <a:rPr lang="en-GB" sz="2800" dirty="0" smtClean="0">
                <a:solidFill>
                  <a:srgbClr val="0045D0"/>
                </a:solidFill>
              </a:rPr>
              <a:t>INDC(NDS)-0541</a:t>
            </a:r>
            <a:r>
              <a:rPr lang="en-GB" sz="2800" b="0" dirty="0" smtClean="0">
                <a:solidFill>
                  <a:srgbClr val="0045D0"/>
                </a:solidFill>
              </a:rPr>
              <a:t>, RC et al, Summary Report of the Consultants</a:t>
            </a:r>
            <a:r>
              <a:rPr lang="en-GB" sz="2800" b="0" dirty="0">
                <a:solidFill>
                  <a:srgbClr val="0045D0"/>
                </a:solidFill>
              </a:rPr>
              <a:t>’ Meeting </a:t>
            </a:r>
            <a:r>
              <a:rPr lang="en-GB" sz="2800" b="0" dirty="0" smtClean="0">
                <a:solidFill>
                  <a:srgbClr val="0045D0"/>
                </a:solidFill>
              </a:rPr>
              <a:t>on Prompt </a:t>
            </a:r>
            <a:r>
              <a:rPr lang="en-GB" sz="2800" b="0" dirty="0">
                <a:solidFill>
                  <a:srgbClr val="0045D0"/>
                </a:solidFill>
              </a:rPr>
              <a:t>Fission Neutron Spectra of Major </a:t>
            </a:r>
            <a:r>
              <a:rPr lang="en-GB" sz="2800" b="0" dirty="0" smtClean="0">
                <a:solidFill>
                  <a:srgbClr val="0045D0"/>
                </a:solidFill>
              </a:rPr>
              <a:t>Actinides, Nov. 2008</a:t>
            </a:r>
            <a:endParaRPr lang="en-GB" b="0" kern="0" dirty="0">
              <a:solidFill>
                <a:srgbClr val="0045D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5496" y="2655277"/>
            <a:ext cx="9005813" cy="1277779"/>
            <a:chOff x="35496" y="2655277"/>
            <a:chExt cx="9005813" cy="127777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496" y="2655277"/>
              <a:ext cx="9005813" cy="12777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6331203" y="3645024"/>
              <a:ext cx="2489269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n-GB" sz="1000" dirty="0" smtClean="0"/>
                <a:t>                                                            </a:t>
              </a:r>
              <a:endParaRPr lang="en-GB" sz="10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07504" y="4509120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</a:rPr>
              <a:t>Matrix ©</a:t>
            </a:r>
            <a:endParaRPr lang="en-GB" sz="2000" dirty="0">
              <a:solidFill>
                <a:schemeClr val="bg1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79512" y="3945250"/>
            <a:ext cx="9073008" cy="2226778"/>
            <a:chOff x="179512" y="3945250"/>
            <a:chExt cx="9073008" cy="222677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4023345"/>
              <a:ext cx="6977581" cy="1493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79512" y="3945250"/>
              <a:ext cx="230425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rgbClr val="0045D0"/>
                  </a:solidFill>
                </a:rPr>
                <a:t>Déjà </a:t>
              </a:r>
              <a:r>
                <a:rPr lang="en-GB" dirty="0" smtClean="0">
                  <a:solidFill>
                    <a:srgbClr val="0045D0"/>
                  </a:solidFill>
                </a:rPr>
                <a:t>vu</a:t>
              </a:r>
              <a:endParaRPr lang="en-GB" dirty="0">
                <a:solidFill>
                  <a:srgbClr val="0045D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979712" y="5589240"/>
              <a:ext cx="72728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solidFill>
                    <a:srgbClr val="FF0000"/>
                  </a:solidFill>
                </a:rPr>
                <a:t>A. Smith, P. Guenther, G. Winkler, D.L. Smith, NSE 76(1980) 357</a:t>
              </a:r>
              <a:endParaRPr lang="en-GB" sz="2000" dirty="0">
                <a:solidFill>
                  <a:srgbClr val="FF0000"/>
                </a:solidFill>
              </a:endParaRPr>
            </a:p>
          </p:txBody>
        </p:sp>
        <p:pic>
          <p:nvPicPr>
            <p:cNvPr id="1030" name="Picture 6" descr="http://4.bp.blogspot.com/-SatDhWvNRls/UaprQgvbWHI/AAAAAAAACmk/jko2O_jPWpE/s1600/dejavu-1200x619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3" r="15615"/>
            <a:stretch/>
          </p:blipFill>
          <p:spPr bwMode="auto">
            <a:xfrm>
              <a:off x="179512" y="4587968"/>
              <a:ext cx="1813460" cy="1584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4860032" y="3995772"/>
              <a:ext cx="1584176" cy="369332"/>
            </a:xfrm>
            <a:prstGeom prst="rect">
              <a:avLst/>
            </a:prstGeom>
            <a:noFill/>
            <a:ln w="635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800" dirty="0" smtClean="0"/>
                <a:t>             </a:t>
              </a:r>
              <a:endParaRPr lang="en-GB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7843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347864" y="2107863"/>
                <a:ext cx="2952328" cy="707886"/>
              </a:xfrm>
              <a:prstGeom prst="rect">
                <a:avLst/>
              </a:prstGeom>
              <a:noFill/>
              <a:ln w="63500">
                <a:solidFill>
                  <a:srgbClr val="0045D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/>
                        </a:rPr>
                        <m:t>𝒀</m:t>
                      </m:r>
                      <m:r>
                        <a:rPr lang="en-GB" i="1" smtClean="0">
                          <a:latin typeface="Cambria Math"/>
                        </a:rPr>
                        <m:t>=</m:t>
                      </m:r>
                      <m:r>
                        <a:rPr lang="en-GB" b="1" i="1" smtClean="0">
                          <a:solidFill>
                            <a:srgbClr val="0045D0"/>
                          </a:solidFill>
                          <a:latin typeface="Cambria Math"/>
                          <a:sym typeface="Symbol"/>
                        </a:rPr>
                        <m:t></m:t>
                      </m:r>
                      <m:r>
                        <a:rPr lang="en-GB" b="1" i="1" smtClean="0">
                          <a:latin typeface="Cambria Math"/>
                          <a:sym typeface="Symbol"/>
                        </a:rPr>
                        <m:t>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2107863"/>
                <a:ext cx="2952328" cy="70788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63500">
                <a:solidFill>
                  <a:srgbClr val="0045D0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2735094"/>
                <a:ext cx="9001000" cy="1803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/>
                        </a:rPr>
                        <m:t>𝒀</m:t>
                      </m:r>
                      <m:r>
                        <a:rPr lang="en-GB" sz="3600" b="1" i="1" baseline="-25000" smtClean="0">
                          <a:latin typeface="Cambria Math"/>
                        </a:rPr>
                        <m:t>  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srgbClr val="0045D0"/>
                          </a:solidFill>
                          <a:latin typeface="Cambria Math"/>
                        </a:rPr>
                        <m:t>neutron</m:t>
                      </m:r>
                      <m:r>
                        <a:rPr lang="en-GB" sz="3600" b="0" i="0" smtClean="0">
                          <a:solidFill>
                            <a:srgbClr val="0045D0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3600" b="0" i="0" smtClean="0">
                          <a:solidFill>
                            <a:srgbClr val="0045D0"/>
                          </a:solidFill>
                          <a:latin typeface="Cambria Math"/>
                        </a:rPr>
                        <m:t>yield</m:t>
                      </m:r>
                      <m:r>
                        <a:rPr lang="en-GB" sz="3600" b="0" i="0" baseline="-25000" smtClean="0">
                          <a:solidFill>
                            <a:srgbClr val="0045D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b="0" baseline="-25000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marL="571500" indent="-571500">
                  <a:buFont typeface="Symbol"/>
                  <a:buChar char="n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neutron</m:t>
                    </m:r>
                    <m: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multiplicity</m:t>
                    </m:r>
                    <m: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 (</m:t>
                    </m:r>
                    <m:r>
                      <a:rPr lang="en-GB" sz="3600" b="1" i="1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𝒏𝒐𝒓𝒎𝒂𝒍𝒊𝒔𝒂𝒕𝒊𝒐𝒏</m:t>
                    </m:r>
                    <m: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)</m:t>
                    </m:r>
                  </m:oMath>
                </a14:m>
                <a:endParaRPr lang="en-GB" b="0" dirty="0" smtClean="0">
                  <a:latin typeface="Cambria Math"/>
                  <a:sym typeface="Symbol"/>
                </a:endParaRPr>
              </a:p>
              <a:p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/>
                        <a:sym typeface="Symbol"/>
                      </a:rPr>
                      <m:t> 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PFNS</m:t>
                    </m:r>
                    <m: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 </m:t>
                    </m:r>
                    <m:r>
                      <m:rPr>
                        <m:sty m:val="p"/>
                      </m:rP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vector</m:t>
                    </m:r>
                    <m:r>
                      <a:rPr lang="en-GB" sz="3600" b="0" i="0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(</m:t>
                    </m:r>
                    <m:r>
                      <a:rPr lang="en-GB" sz="3600" b="1" i="1" smtClean="0">
                        <a:solidFill>
                          <a:srgbClr val="0045D0"/>
                        </a:solidFill>
                        <a:latin typeface="Cambria Math"/>
                        <a:sym typeface="Symbol"/>
                      </a:rPr>
                      <m:t>𝒔𝒉𝒂𝒑𝒆</m:t>
                    </m:r>
                  </m:oMath>
                </a14:m>
                <a:r>
                  <a:rPr lang="en-GB" b="0" dirty="0" smtClean="0">
                    <a:solidFill>
                      <a:srgbClr val="0045D0"/>
                    </a:solidFill>
                  </a:rPr>
                  <a:t>, normalised to 1)</a:t>
                </a:r>
                <a:endParaRPr lang="en-GB" b="0" dirty="0">
                  <a:solidFill>
                    <a:srgbClr val="0045D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35094"/>
                <a:ext cx="9001000" cy="1803122"/>
              </a:xfrm>
              <a:prstGeom prst="rect">
                <a:avLst/>
              </a:prstGeom>
              <a:blipFill rotWithShape="1">
                <a:blip r:embed="rId3"/>
                <a:stretch>
                  <a:fillRect b="-138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79512" y="44624"/>
            <a:ext cx="8964488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FF"/>
                </a:solidFill>
              </a:rPr>
              <a:t>What to evaluate? PFNS  or Yield?</a:t>
            </a:r>
          </a:p>
          <a:p>
            <a:endParaRPr lang="en-GB" sz="3200" dirty="0" smtClean="0">
              <a:solidFill>
                <a:schemeClr val="tx1"/>
              </a:solidFill>
            </a:endParaRPr>
          </a:p>
          <a:p>
            <a:r>
              <a:rPr lang="en-GB" sz="3200" dirty="0" smtClean="0">
                <a:solidFill>
                  <a:schemeClr val="tx1"/>
                </a:solidFill>
              </a:rPr>
              <a:t>Without loss </a:t>
            </a:r>
            <a:r>
              <a:rPr lang="en-GB" sz="3200" dirty="0">
                <a:solidFill>
                  <a:schemeClr val="tx1"/>
                </a:solidFill>
              </a:rPr>
              <a:t>of </a:t>
            </a:r>
            <a:r>
              <a:rPr lang="en-GB" sz="3200" dirty="0" smtClean="0">
                <a:solidFill>
                  <a:schemeClr val="tx1"/>
                </a:solidFill>
              </a:rPr>
              <a:t>generality (ENDF-6 </a:t>
            </a:r>
            <a:r>
              <a:rPr lang="en-GB" sz="3200" dirty="0">
                <a:solidFill>
                  <a:schemeClr val="tx1"/>
                </a:solidFill>
              </a:rPr>
              <a:t>PFNS </a:t>
            </a:r>
            <a:r>
              <a:rPr lang="en-GB" sz="3200" dirty="0" smtClean="0">
                <a:solidFill>
                  <a:schemeClr val="tx1"/>
                </a:solidFill>
              </a:rPr>
              <a:t>representation): </a:t>
            </a:r>
            <a:endParaRPr lang="en-GB" sz="3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59632" y="4509120"/>
                <a:ext cx="6336704" cy="1475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/>
                                  <a:sym typeface="Symbol"/>
                                </a:rPr>
                                <m:t></m:t>
                              </m:r>
                              <m:r>
                                <a:rPr lang="en-GB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num>
                            <m:den>
                              <m:r>
                                <a:rPr lang="en-GB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den>
                          </m:f>
                        </m:e>
                      </m:d>
                      <m:r>
                        <a:rPr lang="en-GB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/>
                                  <a:sym typeface="Symbol"/>
                                </a:rPr>
                                <m:t></m:t>
                              </m:r>
                            </m:num>
                            <m:den>
                              <m:r>
                                <a:rPr lang="en-GB" i="1">
                                  <a:latin typeface="Cambria Math"/>
                                  <a:sym typeface="Symbol"/>
                                </a:rPr>
                                <m:t></m:t>
                              </m:r>
                            </m:den>
                          </m:f>
                        </m:e>
                      </m:d>
                      <m:r>
                        <a:rPr lang="en-GB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b="1" i="1" smtClean="0">
                          <a:latin typeface="Cambria Math"/>
                          <a:sym typeface="Symbol"/>
                        </a:rPr>
                        <m:t>+</m:t>
                      </m:r>
                      <m:d>
                        <m:dPr>
                          <m:ctrlPr>
                            <a:rPr lang="en-GB" b="1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b="1" i="1" smtClean="0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i="1">
                                  <a:latin typeface="Cambria Math"/>
                                  <a:sym typeface="Symbol"/>
                                </a:rPr>
                                <m:t></m:t>
                              </m:r>
                            </m:num>
                            <m:den>
                              <m:r>
                                <a:rPr lang="en-GB" i="1">
                                  <a:latin typeface="Cambria Math"/>
                                  <a:sym typeface="Symbol"/>
                                </a:rPr>
                                <m:t></m:t>
                              </m:r>
                            </m:den>
                          </m:f>
                        </m:e>
                      </m:d>
                      <m:r>
                        <a:rPr lang="en-GB" b="1" i="1" baseline="100000" smtClean="0">
                          <a:latin typeface="Cambria Math"/>
                          <a:sym typeface="Symbol"/>
                        </a:rPr>
                        <m:t>𝟐</m:t>
                      </m:r>
                    </m:oMath>
                  </m:oMathPara>
                </a14:m>
                <a:endParaRPr lang="en-GB" baseline="100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509120"/>
                <a:ext cx="6336704" cy="14754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76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9144000" cy="609600"/>
          </a:xfrm>
        </p:spPr>
        <p:txBody>
          <a:bodyPr/>
          <a:lstStyle/>
          <a:p>
            <a:pPr eaLnBrk="1" hangingPunct="1"/>
            <a:r>
              <a:rPr lang="en-GB" altLang="en-US" b="1" dirty="0" smtClean="0">
                <a:solidFill>
                  <a:srgbClr val="0045D0"/>
                </a:solidFill>
              </a:rPr>
              <a:t>Definition of (ND) Evaluation</a:t>
            </a:r>
            <a:endParaRPr lang="en-GB" altLang="en-US" sz="2400" dirty="0" smtClean="0">
              <a:solidFill>
                <a:srgbClr val="0045D0"/>
              </a:solidFill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39552" y="911622"/>
            <a:ext cx="8229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en-GB" altLang="en-US" sz="3200" dirty="0">
                <a:solidFill>
                  <a:srgbClr val="000000"/>
                </a:solidFill>
              </a:rPr>
              <a:t>A properly weighted combination </a:t>
            </a:r>
            <a:r>
              <a:rPr lang="en-GB" altLang="en-US" sz="3200" b="0" dirty="0" smtClean="0">
                <a:solidFill>
                  <a:srgbClr val="000000"/>
                </a:solidFill>
              </a:rPr>
              <a:t>of </a:t>
            </a:r>
            <a:r>
              <a:rPr lang="en-GB" altLang="en-US" sz="3200" b="0" dirty="0">
                <a:solidFill>
                  <a:srgbClr val="000000"/>
                </a:solidFill>
              </a:rPr>
              <a:t>selected experimental data (and </a:t>
            </a:r>
            <a:r>
              <a:rPr lang="en-GB" altLang="en-US" sz="3200" b="0" dirty="0" smtClean="0">
                <a:solidFill>
                  <a:srgbClr val="000000"/>
                </a:solidFill>
              </a:rPr>
              <a:t>modelling information). </a:t>
            </a:r>
            <a:endParaRPr lang="en-GB" altLang="en-US" sz="3200" b="0" dirty="0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132856"/>
            <a:ext cx="88882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 eaLnBrk="1" hangingPunct="1"/>
            <a:r>
              <a:rPr lang="en-GB" altLang="en-US" sz="2800" dirty="0" smtClean="0">
                <a:solidFill>
                  <a:srgbClr val="000000"/>
                </a:solidFill>
              </a:rPr>
              <a:t>Evaluation approaches (WPEC SG24)</a:t>
            </a:r>
            <a:endParaRPr lang="en-GB" altLang="en-US" sz="2800" dirty="0">
              <a:solidFill>
                <a:srgbClr val="000000"/>
              </a:solidFill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en-GB" altLang="en-US" sz="2800" b="0" dirty="0">
                <a:solidFill>
                  <a:schemeClr val="tx1"/>
                </a:solidFill>
              </a:rPr>
              <a:t> </a:t>
            </a:r>
            <a:r>
              <a:rPr lang="en-GB" altLang="en-US" sz="2800" dirty="0">
                <a:solidFill>
                  <a:srgbClr val="0000FF"/>
                </a:solidFill>
              </a:rPr>
              <a:t>“Non-model”</a:t>
            </a:r>
            <a:r>
              <a:rPr lang="en-GB" altLang="en-US" sz="2800" b="0" dirty="0">
                <a:solidFill>
                  <a:schemeClr val="tx1"/>
                </a:solidFill>
              </a:rPr>
              <a:t> </a:t>
            </a:r>
            <a:r>
              <a:rPr lang="en-GB" altLang="en-US" sz="2800" b="0" dirty="0" smtClean="0">
                <a:solidFill>
                  <a:schemeClr val="tx1"/>
                </a:solidFill>
              </a:rPr>
              <a:t>LSQ </a:t>
            </a:r>
            <a:r>
              <a:rPr lang="en-GB" altLang="en-US" sz="2800" b="0" dirty="0">
                <a:solidFill>
                  <a:schemeClr val="tx1"/>
                </a:solidFill>
              </a:rPr>
              <a:t>fit </a:t>
            </a:r>
            <a:r>
              <a:rPr lang="en-GB" altLang="en-US" sz="2800" b="0" dirty="0" smtClean="0">
                <a:solidFill>
                  <a:schemeClr val="tx1"/>
                </a:solidFill>
              </a:rPr>
              <a:t>(Neutron standards) </a:t>
            </a:r>
            <a:endParaRPr lang="en-GB" altLang="en-US" sz="2800" b="0" dirty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en-GB" altLang="en-US" sz="2800" b="0" dirty="0">
                <a:solidFill>
                  <a:schemeClr val="tx1"/>
                </a:solidFill>
              </a:rPr>
              <a:t> </a:t>
            </a:r>
            <a:r>
              <a:rPr lang="en-GB" altLang="en-US" sz="2800" b="0" dirty="0">
                <a:solidFill>
                  <a:srgbClr val="FF0000"/>
                </a:solidFill>
              </a:rPr>
              <a:t>Model prior</a:t>
            </a:r>
            <a:r>
              <a:rPr lang="en-GB" altLang="en-US" sz="2800" b="0" dirty="0">
                <a:solidFill>
                  <a:schemeClr val="tx1"/>
                </a:solidFill>
              </a:rPr>
              <a:t> + </a:t>
            </a:r>
            <a:r>
              <a:rPr lang="en-GB" altLang="en-US" sz="2800" b="0" dirty="0">
                <a:solidFill>
                  <a:srgbClr val="FF0000"/>
                </a:solidFill>
              </a:rPr>
              <a:t>G</a:t>
            </a:r>
            <a:r>
              <a:rPr lang="en-GB" altLang="en-US" sz="2800" b="0" dirty="0">
                <a:solidFill>
                  <a:schemeClr val="tx1"/>
                </a:solidFill>
              </a:rPr>
              <a:t>LSQ </a:t>
            </a:r>
            <a:r>
              <a:rPr lang="en-GB" altLang="en-US" sz="2800" b="0" dirty="0" smtClean="0">
                <a:solidFill>
                  <a:schemeClr val="tx1"/>
                </a:solidFill>
              </a:rPr>
              <a:t>fit of experimental data </a:t>
            </a:r>
          </a:p>
          <a:p>
            <a:pPr algn="just" eaLnBrk="1" hangingPunct="1"/>
            <a:r>
              <a:rPr lang="en-GB" altLang="en-US" sz="2800" b="0" dirty="0">
                <a:solidFill>
                  <a:schemeClr val="tx1"/>
                </a:solidFill>
              </a:rPr>
              <a:t> </a:t>
            </a:r>
            <a:r>
              <a:rPr lang="en-GB" altLang="en-US" sz="2800" b="0" dirty="0" smtClean="0">
                <a:solidFill>
                  <a:schemeClr val="tx1"/>
                </a:solidFill>
              </a:rPr>
              <a:t>    (in the “parameter” or “data” space) </a:t>
            </a:r>
          </a:p>
          <a:p>
            <a:pPr algn="just" eaLnBrk="1" hangingPunct="1"/>
            <a:endParaRPr lang="en-GB" altLang="en-US" sz="2800" b="0" dirty="0" smtClean="0">
              <a:solidFill>
                <a:schemeClr val="tx1"/>
              </a:solidFill>
            </a:endParaRPr>
          </a:p>
          <a:p>
            <a:pPr algn="just" eaLnBrk="1" hangingPunct="1">
              <a:buFont typeface="Wingdings" pitchFamily="2" charset="2"/>
              <a:buChar char="q"/>
            </a:pPr>
            <a:r>
              <a:rPr lang="en-GB" altLang="en-US" sz="2800" b="0" dirty="0">
                <a:solidFill>
                  <a:schemeClr val="tx1"/>
                </a:solidFill>
              </a:rPr>
              <a:t> </a:t>
            </a:r>
            <a:r>
              <a:rPr lang="en-GB" altLang="en-US" sz="2800" b="0" dirty="0" smtClean="0">
                <a:solidFill>
                  <a:schemeClr val="tx1"/>
                </a:solidFill>
              </a:rPr>
              <a:t>Stochastic: BFMC, FMC, TMC, UMC, UMC+TMC, …</a:t>
            </a:r>
            <a:endParaRPr lang="en-GB" altLang="en-US" sz="2800" b="0" dirty="0">
              <a:solidFill>
                <a:schemeClr val="tx1"/>
              </a:solidFill>
            </a:endParaRPr>
          </a:p>
          <a:p>
            <a:pPr algn="ctr" eaLnBrk="1" hangingPunct="1">
              <a:lnSpc>
                <a:spcPct val="150000"/>
              </a:lnSpc>
            </a:pPr>
            <a:endParaRPr lang="en-GB" altLang="en-US" sz="2800" dirty="0" smtClean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150000"/>
              </a:lnSpc>
            </a:pPr>
            <a:r>
              <a:rPr lang="en-GB" altLang="en-US" sz="2800" dirty="0">
                <a:solidFill>
                  <a:srgbClr val="FF0000"/>
                </a:solidFill>
              </a:rPr>
              <a:t> </a:t>
            </a:r>
            <a:r>
              <a:rPr lang="en-GB" altLang="en-US" sz="2800" dirty="0" smtClean="0">
                <a:solidFill>
                  <a:srgbClr val="FF0000"/>
                </a:solidFill>
              </a:rPr>
              <a:t>Experimental </a:t>
            </a:r>
            <a:r>
              <a:rPr lang="en-GB" altLang="en-US" sz="2800" dirty="0">
                <a:solidFill>
                  <a:srgbClr val="FF0000"/>
                </a:solidFill>
              </a:rPr>
              <a:t>data and uncertainty analysis</a:t>
            </a:r>
            <a:r>
              <a:rPr lang="en-GB" altLang="en-US" sz="2400" b="0" dirty="0">
                <a:solidFill>
                  <a:srgbClr val="000000"/>
                </a:solidFill>
              </a:rPr>
              <a:t>	</a:t>
            </a:r>
            <a:endParaRPr lang="en-US" altLang="en-U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8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10819" y="3393743"/>
            <a:ext cx="2174543" cy="58477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             </a:t>
            </a:r>
            <a:endParaRPr lang="en-GB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-36512" y="-27384"/>
            <a:ext cx="94710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aseline="30000" dirty="0" smtClean="0">
                <a:solidFill>
                  <a:srgbClr val="0000FF"/>
                </a:solidFill>
              </a:rPr>
              <a:t>235</a:t>
            </a:r>
            <a:r>
              <a:rPr lang="en-GB" dirty="0" smtClean="0">
                <a:solidFill>
                  <a:srgbClr val="0000FF"/>
                </a:solidFill>
              </a:rPr>
              <a:t>U(</a:t>
            </a:r>
            <a:r>
              <a:rPr lang="en-GB" dirty="0" err="1" smtClean="0">
                <a:solidFill>
                  <a:srgbClr val="0000FF"/>
                </a:solidFill>
              </a:rPr>
              <a:t>n</a:t>
            </a:r>
            <a:r>
              <a:rPr lang="en-GB" baseline="-25000" dirty="0" err="1" smtClean="0">
                <a:solidFill>
                  <a:srgbClr val="0000FF"/>
                </a:solidFill>
              </a:rPr>
              <a:t>th</a:t>
            </a:r>
            <a:r>
              <a:rPr lang="en-GB" dirty="0" err="1" smtClean="0">
                <a:solidFill>
                  <a:srgbClr val="0000FF"/>
                </a:solidFill>
              </a:rPr>
              <a:t>,f</a:t>
            </a:r>
            <a:r>
              <a:rPr lang="en-GB" dirty="0" smtClean="0">
                <a:solidFill>
                  <a:srgbClr val="0000FF"/>
                </a:solidFill>
              </a:rPr>
              <a:t>) PFNS, IAEA CRP, </a:t>
            </a:r>
            <a:r>
              <a:rPr lang="en-GB" dirty="0" smtClean="0">
                <a:solidFill>
                  <a:srgbClr val="FF0000"/>
                </a:solidFill>
              </a:rPr>
              <a:t>6 years later</a:t>
            </a:r>
            <a:endParaRPr lang="en-GB" dirty="0">
              <a:solidFill>
                <a:srgbClr val="FF0000"/>
              </a:solidFill>
            </a:endParaRPr>
          </a:p>
        </p:txBody>
      </p:sp>
      <p:sp useBgFill="1">
        <p:nvSpPr>
          <p:cNvPr id="2" name="TextBox 1"/>
          <p:cNvSpPr txBox="1"/>
          <p:nvPr/>
        </p:nvSpPr>
        <p:spPr>
          <a:xfrm>
            <a:off x="124461" y="4439380"/>
            <a:ext cx="1855251" cy="707886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pPr algn="ctr"/>
            <a:r>
              <a:rPr lang="en-GB" sz="2000" dirty="0" smtClean="0"/>
              <a:t>Ratio to </a:t>
            </a:r>
          </a:p>
          <a:p>
            <a:pPr algn="ctr"/>
            <a:r>
              <a:rPr lang="en-GB" sz="2000" dirty="0" err="1" smtClean="0"/>
              <a:t>Maxw</a:t>
            </a:r>
            <a:r>
              <a:rPr lang="en-GB" sz="2000" dirty="0" smtClean="0"/>
              <a:t>.(T=1.32)</a:t>
            </a:r>
            <a:endParaRPr lang="en-GB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755576" y="885254"/>
            <a:ext cx="8280920" cy="5208042"/>
            <a:chOff x="755576" y="885254"/>
            <a:chExt cx="8280920" cy="520804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885254"/>
              <a:ext cx="8280920" cy="5208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5004048" y="1863115"/>
              <a:ext cx="2050561" cy="172354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dirty="0" smtClean="0"/>
                <a:t>           </a:t>
              </a:r>
              <a:r>
                <a:rPr lang="en-GB" sz="1600" dirty="0" err="1" smtClean="0"/>
                <a:t>E</a:t>
              </a:r>
              <a:r>
                <a:rPr lang="en-GB" sz="1600" baseline="-25000" dirty="0" err="1" smtClean="0"/>
                <a:t>aver</a:t>
              </a:r>
              <a:r>
                <a:rPr lang="en-GB" sz="1600" dirty="0" smtClean="0"/>
                <a:t>[MeV]</a:t>
              </a:r>
            </a:p>
            <a:p>
              <a:r>
                <a:rPr lang="en-GB" sz="1700" baseline="-25000" dirty="0" err="1" smtClean="0"/>
                <a:t>Maxw</a:t>
              </a:r>
              <a:r>
                <a:rPr lang="en-GB" sz="1700" baseline="-25000" dirty="0" smtClean="0"/>
                <a:t>      1.98 </a:t>
              </a:r>
              <a:r>
                <a:rPr lang="en-GB" sz="1700" baseline="-25000" dirty="0" smtClean="0">
                  <a:solidFill>
                    <a:srgbClr val="FF0000"/>
                  </a:solidFill>
                </a:rPr>
                <a:t>(T=1.32)</a:t>
              </a:r>
            </a:p>
            <a:p>
              <a:r>
                <a:rPr lang="en-GB" sz="1700" baseline="-25000" dirty="0" err="1" smtClean="0"/>
                <a:t>Maslov</a:t>
              </a:r>
              <a:r>
                <a:rPr lang="en-GB" sz="1700" baseline="-25000" dirty="0" smtClean="0"/>
                <a:t>    1.96  Semi-empirical</a:t>
              </a:r>
            </a:p>
            <a:p>
              <a:r>
                <a:rPr lang="en-GB" sz="1700" baseline="-25000" dirty="0" err="1" smtClean="0"/>
                <a:t>Morillon</a:t>
              </a:r>
              <a:r>
                <a:rPr lang="en-GB" sz="1700" baseline="-25000" dirty="0" smtClean="0"/>
                <a:t> 1.97  LANL model</a:t>
              </a:r>
            </a:p>
            <a:p>
              <a:r>
                <a:rPr lang="en-GB" sz="1700" baseline="-25000" dirty="0" smtClean="0"/>
                <a:t>Shu          2.08</a:t>
              </a:r>
              <a:r>
                <a:rPr lang="en-GB" sz="1700" baseline="-25000" dirty="0"/>
                <a:t> </a:t>
              </a:r>
              <a:r>
                <a:rPr lang="en-GB" sz="1700" baseline="-25000" dirty="0" smtClean="0"/>
                <a:t>Semi-empirical</a:t>
              </a:r>
            </a:p>
            <a:p>
              <a:r>
                <a:rPr lang="en-GB" sz="1700" baseline="-25000" dirty="0" err="1" smtClean="0"/>
                <a:t>Talou</a:t>
              </a:r>
              <a:r>
                <a:rPr lang="en-GB" sz="1700" baseline="-25000" dirty="0" smtClean="0"/>
                <a:t>       2.00 LANL model </a:t>
              </a:r>
            </a:p>
            <a:p>
              <a:r>
                <a:rPr lang="en-GB" sz="1700" baseline="-25000" dirty="0" smtClean="0"/>
                <a:t>Vogt         1.91 MC Freya</a:t>
              </a:r>
            </a:p>
            <a:p>
              <a:r>
                <a:rPr lang="en-GB" sz="1700" baseline="-25000" dirty="0" err="1" smtClean="0"/>
                <a:t>Pronyaev</a:t>
              </a:r>
              <a:r>
                <a:rPr lang="en-GB" sz="1700" baseline="-25000" dirty="0" smtClean="0"/>
                <a:t> 2.00</a:t>
              </a:r>
            </a:p>
            <a:p>
              <a:endParaRPr lang="en-GB" sz="1600" baseline="-25000" dirty="0"/>
            </a:p>
          </p:txBody>
        </p:sp>
        <p:sp>
          <p:nvSpPr>
            <p:cNvPr id="5" name="Oval 4"/>
            <p:cNvSpPr/>
            <p:nvPr/>
          </p:nvSpPr>
          <p:spPr bwMode="auto">
            <a:xfrm>
              <a:off x="1828800" y="4267200"/>
              <a:ext cx="4114800" cy="12954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Oval 5"/>
            <p:cNvSpPr/>
            <p:nvPr/>
          </p:nvSpPr>
          <p:spPr bwMode="auto">
            <a:xfrm>
              <a:off x="8297688" y="4267200"/>
              <a:ext cx="738808" cy="146531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310819" y="3429000"/>
              <a:ext cx="2835213" cy="502702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r>
                <a:rPr lang="en-GB" sz="2000" baseline="-25000" dirty="0" smtClean="0"/>
                <a:t>                ENDF-B/VI  </a:t>
              </a:r>
              <a:r>
                <a:rPr lang="en-GB" sz="2000" baseline="-25000" dirty="0"/>
                <a:t>2.03</a:t>
              </a:r>
            </a:p>
            <a:p>
              <a:r>
                <a:rPr lang="en-GB" sz="2000" baseline="-25000" dirty="0" smtClean="0">
                  <a:solidFill>
                    <a:srgbClr val="0045D0"/>
                  </a:solidFill>
                </a:rPr>
                <a:t>                </a:t>
              </a:r>
              <a:r>
                <a:rPr lang="en-GB" sz="2000" baseline="-25000" dirty="0" err="1" smtClean="0">
                  <a:solidFill>
                    <a:srgbClr val="0045D0"/>
                  </a:solidFill>
                </a:rPr>
                <a:t>Eval</a:t>
              </a:r>
              <a:r>
                <a:rPr lang="en-GB" sz="2000" baseline="-25000" dirty="0">
                  <a:solidFill>
                    <a:srgbClr val="0045D0"/>
                  </a:solidFill>
                </a:rPr>
                <a:t>. </a:t>
              </a:r>
              <a:r>
                <a:rPr lang="en-GB" sz="2000" baseline="-25000" dirty="0" smtClean="0">
                  <a:solidFill>
                    <a:srgbClr val="0045D0"/>
                  </a:solidFill>
                </a:rPr>
                <a:t>             2.000(9)</a:t>
              </a:r>
            </a:p>
          </p:txBody>
        </p:sp>
      </p:grpSp>
      <p:sp>
        <p:nvSpPr>
          <p:cNvPr id="9" name="Right Arrow 8"/>
          <p:cNvSpPr/>
          <p:nvPr/>
        </p:nvSpPr>
        <p:spPr bwMode="auto">
          <a:xfrm>
            <a:off x="3131840" y="3448424"/>
            <a:ext cx="978408" cy="484632"/>
          </a:xfrm>
          <a:prstGeom prst="rightArrow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69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Sensitivity to high-leakage solution benchmarks from ICSBEP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9" t="11219" r="12610" b="5853"/>
          <a:stretch/>
        </p:blipFill>
        <p:spPr bwMode="auto">
          <a:xfrm>
            <a:off x="1044032" y="1117361"/>
            <a:ext cx="7416400" cy="511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74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DDP on </a:t>
            </a:r>
            <a:br>
              <a:rPr lang="en-GB" b="1" dirty="0" smtClean="0">
                <a:solidFill>
                  <a:srgbClr val="0045D0"/>
                </a:solidFill>
              </a:rPr>
            </a:br>
            <a:r>
              <a:rPr lang="en-GB" b="1" dirty="0" smtClean="0">
                <a:solidFill>
                  <a:srgbClr val="0045D0"/>
                </a:solidFill>
              </a:rPr>
              <a:t>Neutron Cross Section Standards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435280" cy="3993307"/>
          </a:xfrm>
        </p:spPr>
        <p:txBody>
          <a:bodyPr/>
          <a:lstStyle/>
          <a:p>
            <a:r>
              <a:rPr lang="en-GB" baseline="30000" dirty="0" smtClean="0"/>
              <a:t>235</a:t>
            </a:r>
            <a:r>
              <a:rPr lang="en-GB" dirty="0" smtClean="0"/>
              <a:t>U(</a:t>
            </a:r>
            <a:r>
              <a:rPr lang="en-GB" dirty="0" err="1" smtClean="0"/>
              <a:t>n</a:t>
            </a:r>
            <a:r>
              <a:rPr lang="en-GB" baseline="-25000" dirty="0" err="1" smtClean="0"/>
              <a:t>th</a:t>
            </a:r>
            <a:r>
              <a:rPr lang="en-GB" dirty="0" err="1" smtClean="0"/>
              <a:t>,f</a:t>
            </a:r>
            <a:r>
              <a:rPr lang="en-GB" dirty="0"/>
              <a:t>) </a:t>
            </a:r>
            <a:r>
              <a:rPr lang="en-GB" dirty="0" smtClean="0"/>
              <a:t>PFNS candidate for secondary standard (in addition to </a:t>
            </a:r>
            <a:r>
              <a:rPr lang="en-GB" baseline="30000" dirty="0"/>
              <a:t>252</a:t>
            </a:r>
            <a:r>
              <a:rPr lang="en-GB" dirty="0"/>
              <a:t>Cf (sf) </a:t>
            </a:r>
            <a:r>
              <a:rPr lang="en-GB" dirty="0" smtClean="0"/>
              <a:t>PFNS)</a:t>
            </a:r>
          </a:p>
          <a:p>
            <a:r>
              <a:rPr lang="en-GB" dirty="0"/>
              <a:t>Primarily based on differential data</a:t>
            </a:r>
          </a:p>
          <a:p>
            <a:r>
              <a:rPr lang="en-GB" dirty="0" smtClean="0"/>
              <a:t>Preference for non-model evaluations – </a:t>
            </a:r>
            <a:r>
              <a:rPr lang="en-GB" dirty="0" smtClean="0">
                <a:solidFill>
                  <a:srgbClr val="FF0000"/>
                </a:solidFill>
              </a:rPr>
              <a:t>WHY</a:t>
            </a:r>
            <a:r>
              <a:rPr lang="en-GB" dirty="0" smtClean="0"/>
              <a:t>?</a:t>
            </a:r>
          </a:p>
          <a:p>
            <a:pPr lvl="1"/>
            <a:r>
              <a:rPr lang="en-GB" dirty="0" smtClean="0"/>
              <a:t>Because models may introduce a bias (shown later)!</a:t>
            </a:r>
          </a:p>
        </p:txBody>
      </p:sp>
    </p:spTree>
    <p:extLst>
      <p:ext uri="{BB962C8B-B14F-4D97-AF65-F5344CB8AC3E}">
        <p14:creationId xmlns:p14="http://schemas.microsoft.com/office/powerpoint/2010/main" val="146702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0" y="404664"/>
            <a:ext cx="2987824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kern="0" dirty="0" smtClean="0">
                <a:solidFill>
                  <a:srgbClr val="0045D0"/>
                </a:solidFill>
              </a:rPr>
              <a:t>OUTLINE</a:t>
            </a:r>
          </a:p>
        </p:txBody>
      </p:sp>
      <p:sp>
        <p:nvSpPr>
          <p:cNvPr id="3" name="Text Box 16"/>
          <p:cNvSpPr txBox="1">
            <a:spLocks noChangeArrowheads="1"/>
          </p:cNvSpPr>
          <p:nvPr/>
        </p:nvSpPr>
        <p:spPr bwMode="auto">
          <a:xfrm>
            <a:off x="144016" y="1196752"/>
            <a:ext cx="896448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1pPr>
            <a:lvl2pPr marL="914400" indent="-4572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Update of U-238 after ib33: (n,2n)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Validation of integral measurements of reaction rates and fission spectra – Cf-252/U-235 ratios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IAEA Projects (PFNS CRP &amp; Standards DDP)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Selection </a:t>
            </a:r>
            <a:r>
              <a:rPr lang="en-GB" altLang="en-US" sz="3200" b="0" dirty="0"/>
              <a:t>of </a:t>
            </a:r>
            <a:r>
              <a:rPr lang="en-GB" altLang="en-US" sz="3200" b="0" dirty="0" smtClean="0"/>
              <a:t>experimental data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Initial scaling of experimental data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Generalised least-squares fit with GANDR</a:t>
            </a:r>
          </a:p>
          <a:p>
            <a:pPr lvl="1"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Impact on integral benchmarks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GB" altLang="en-US" sz="3200" b="0" dirty="0" smtClean="0"/>
              <a:t>Conclusions </a:t>
            </a:r>
            <a:endParaRPr lang="en-GB" altLang="en-US" sz="3200" b="0" dirty="0"/>
          </a:p>
        </p:txBody>
      </p:sp>
    </p:spTree>
    <p:extLst>
      <p:ext uri="{BB962C8B-B14F-4D97-AF65-F5344CB8AC3E}">
        <p14:creationId xmlns:p14="http://schemas.microsoft.com/office/powerpoint/2010/main" val="227711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86800" cy="1143000"/>
          </a:xfrm>
        </p:spPr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PFNS evaluation: Current </a:t>
            </a:r>
            <a:r>
              <a:rPr lang="en-GB" b="1" dirty="0" smtClean="0">
                <a:solidFill>
                  <a:srgbClr val="0045D0"/>
                </a:solidFill>
              </a:rPr>
              <a:t>Experience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All data used as “shape data”; systematic errors are accounted in the normalisation uncertainty (i.e. nu-bar)</a:t>
            </a:r>
          </a:p>
          <a:p>
            <a:r>
              <a:rPr lang="en-GB" dirty="0" smtClean="0"/>
              <a:t>nu-bar is measured by independent experiments with much smaller uncertainty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64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PFNS evaluation: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Identify a (reliable) data set that overlaps with all others (</a:t>
            </a:r>
            <a:r>
              <a:rPr lang="en-GB" dirty="0" smtClean="0">
                <a:sym typeface="Wingdings" panose="05000000000000000000" pitchFamily="2" charset="2"/>
              </a:rPr>
              <a:t> reference data set)</a:t>
            </a:r>
            <a:endParaRPr lang="en-GB" dirty="0" smtClean="0"/>
          </a:p>
          <a:p>
            <a:r>
              <a:rPr lang="en-GB" b="1" dirty="0" smtClean="0"/>
              <a:t>Scale</a:t>
            </a:r>
            <a:r>
              <a:rPr lang="en-GB" dirty="0" smtClean="0"/>
              <a:t> all other measurements to the reference in the overlapping region (suitable scaling)</a:t>
            </a:r>
          </a:p>
          <a:p>
            <a:r>
              <a:rPr lang="en-GB" dirty="0" smtClean="0"/>
              <a:t>Scaled union of all data sets covers a broad energy range </a:t>
            </a:r>
            <a:r>
              <a:rPr lang="en-GB" dirty="0" smtClean="0">
                <a:sym typeface="Wingdings" panose="05000000000000000000" pitchFamily="2" charset="2"/>
              </a:rPr>
              <a:t> apply </a:t>
            </a:r>
            <a:r>
              <a:rPr lang="en-GB" b="1" dirty="0" smtClean="0">
                <a:sym typeface="Wingdings" panose="05000000000000000000" pitchFamily="2" charset="2"/>
              </a:rPr>
              <a:t>normalisation</a:t>
            </a:r>
            <a:r>
              <a:rPr lang="en-GB" dirty="0" smtClean="0">
                <a:sym typeface="Wingdings" panose="05000000000000000000" pitchFamily="2" charset="2"/>
              </a:rPr>
              <a:t> (minimum uncertainty due to broad E-range)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Proceed with GLSQ fitting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245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PFNS </a:t>
            </a:r>
            <a:r>
              <a:rPr lang="en-GB" b="1" baseline="30000" dirty="0" smtClean="0">
                <a:solidFill>
                  <a:srgbClr val="0045D0"/>
                </a:solidFill>
              </a:rPr>
              <a:t>235</a:t>
            </a:r>
            <a:r>
              <a:rPr lang="en-GB" b="1" dirty="0" smtClean="0">
                <a:solidFill>
                  <a:srgbClr val="0045D0"/>
                </a:solidFill>
              </a:rPr>
              <a:t>U(</a:t>
            </a:r>
            <a:r>
              <a:rPr lang="en-GB" b="1" dirty="0" err="1" smtClean="0">
                <a:solidFill>
                  <a:srgbClr val="0045D0"/>
                </a:solidFill>
              </a:rPr>
              <a:t>n</a:t>
            </a:r>
            <a:r>
              <a:rPr lang="en-GB" b="1" baseline="-25000" dirty="0" err="1" smtClean="0">
                <a:solidFill>
                  <a:srgbClr val="0045D0"/>
                </a:solidFill>
              </a:rPr>
              <a:t>th</a:t>
            </a:r>
            <a:r>
              <a:rPr lang="en-GB" b="1" dirty="0" err="1" smtClean="0">
                <a:solidFill>
                  <a:srgbClr val="0045D0"/>
                </a:solidFill>
              </a:rPr>
              <a:t>,f</a:t>
            </a:r>
            <a:r>
              <a:rPr lang="en-GB" b="1" dirty="0" smtClean="0">
                <a:solidFill>
                  <a:srgbClr val="0045D0"/>
                </a:solidFill>
              </a:rPr>
              <a:t>): Data selection</a:t>
            </a:r>
            <a:endParaRPr lang="en-GB" b="1" dirty="0">
              <a:solidFill>
                <a:srgbClr val="0045D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116865"/>
              </p:ext>
            </p:extLst>
          </p:nvPr>
        </p:nvGraphicFramePr>
        <p:xfrm>
          <a:off x="95125" y="1340770"/>
          <a:ext cx="8869363" cy="3891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628"/>
                <a:gridCol w="2452649"/>
                <a:gridCol w="2873086"/>
              </a:tblGrid>
              <a:tr h="389163">
                <a:tc>
                  <a:txBody>
                    <a:bodyPr/>
                    <a:lstStyle/>
                    <a:p>
                      <a:r>
                        <a:rPr lang="en-GB" b="1" dirty="0" smtClean="0">
                          <a:solidFill>
                            <a:schemeClr val="tx1"/>
                          </a:solidFill>
                        </a:rPr>
                        <a:t>Lead Author</a:t>
                      </a:r>
                      <a:endParaRPr lang="en-GB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EXFOR Entry No.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tx1"/>
                          </a:solidFill>
                        </a:rPr>
                        <a:t>Comment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B.I.Starostov,ET.AL</a:t>
                      </a:r>
                      <a:r>
                        <a:rPr lang="en-GB" dirty="0" smtClean="0"/>
                        <a:t>. (85)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40930006(4)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Flag 4 only, others = ratio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A.Lajtai,ET.AL</a:t>
                      </a:r>
                      <a:r>
                        <a:rPr lang="en-GB" dirty="0" smtClean="0"/>
                        <a:t>.      (85)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30704003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 &lt;</a:t>
                      </a:r>
                      <a:r>
                        <a:rPr lang="en-GB" baseline="0" dirty="0" smtClean="0"/>
                        <a:t> 0.16 MeV (Li glass eff)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N.Kornilov</a:t>
                      </a:r>
                      <a:r>
                        <a:rPr lang="en-GB" dirty="0" smtClean="0"/>
                        <a:t>*,ET.AL.   (10)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31692006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Ratio to Cf-252(sf)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smtClean="0"/>
                        <a:t>Wang </a:t>
                      </a:r>
                      <a:r>
                        <a:rPr lang="en-GB" dirty="0" err="1" smtClean="0"/>
                        <a:t>Yufeng,ET.AL</a:t>
                      </a:r>
                      <a:r>
                        <a:rPr lang="en-GB" dirty="0" smtClean="0"/>
                        <a:t>.   (89)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32587002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E &gt; 1.3 MeV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smtClean="0"/>
                        <a:t>V.N.Nefedov1*,ET.AL. (83)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40871011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Ratio to Cf-252(sf)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smtClean="0"/>
                        <a:t>V.N.Nefedov2*,ET.AL. (83)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40871012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Ratio to Cf-252(sf)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B.I.Starostov</a:t>
                      </a:r>
                      <a:r>
                        <a:rPr lang="en-GB" dirty="0" smtClean="0"/>
                        <a:t>*,ET.AL.(83)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40872007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Ratio to Cf-252(sf)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A.S.Vorobyev</a:t>
                      </a:r>
                      <a:r>
                        <a:rPr lang="en-GB" dirty="0" smtClean="0"/>
                        <a:t>*,ET.AL. (13)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0000"/>
                          </a:solidFill>
                        </a:rPr>
                        <a:t>41597002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Ratio to Cf-252(sf)</a:t>
                      </a:r>
                      <a:endParaRPr lang="en-GB" dirty="0"/>
                    </a:p>
                  </a:txBody>
                  <a:tcPr/>
                </a:tc>
              </a:tr>
              <a:tr h="3891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93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Model Fit (Examples)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SCALE Method (single parameter, scaling the energy = </a:t>
            </a:r>
            <a:r>
              <a:rPr lang="en-GB" dirty="0" err="1" smtClean="0"/>
              <a:t>E_av</a:t>
            </a:r>
            <a:r>
              <a:rPr lang="en-GB" dirty="0"/>
              <a:t>;</a:t>
            </a:r>
            <a:r>
              <a:rPr lang="en-GB" dirty="0" smtClean="0"/>
              <a:t> ref.: N. Kornilov)</a:t>
            </a:r>
          </a:p>
          <a:p>
            <a:r>
              <a:rPr lang="en-GB" dirty="0" smtClean="0"/>
              <a:t>WM Basis Function Method (linear combination of Watt and </a:t>
            </a:r>
            <a:r>
              <a:rPr lang="en-GB" dirty="0" err="1" smtClean="0"/>
              <a:t>Maxwellian</a:t>
            </a:r>
            <a:r>
              <a:rPr lang="en-GB" dirty="0" smtClean="0"/>
              <a:t> distributions, four parameters)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227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SCALE_0 (fixed data) normalisation)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65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SCALE_6 (iterated solution)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37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Basis (PNT_0, fixed norm.) for compar.</a:t>
            </a:r>
            <a:endParaRPr lang="en-GB" b="1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25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468544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Basis (PNT_6, iterated) for compar.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994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285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6948264" y="260648"/>
            <a:ext cx="1728192" cy="3816424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876256" y="332656"/>
            <a:ext cx="1800200" cy="3600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3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Non-Model Fitting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507288" cy="4752528"/>
          </a:xfrm>
        </p:spPr>
        <p:txBody>
          <a:bodyPr/>
          <a:lstStyle/>
          <a:p>
            <a:r>
              <a:rPr lang="en-GB" dirty="0" smtClean="0"/>
              <a:t>Scaled &amp; normalised data fitted by GLSQ procedure with GANDR</a:t>
            </a:r>
          </a:p>
          <a:p>
            <a:r>
              <a:rPr lang="en-GB" dirty="0" smtClean="0"/>
              <a:t>Use non-informative prior (100% </a:t>
            </a:r>
            <a:r>
              <a:rPr lang="en-GB" dirty="0" err="1" smtClean="0"/>
              <a:t>uncorr</a:t>
            </a:r>
            <a:r>
              <a:rPr lang="en-GB" dirty="0" smtClean="0"/>
              <a:t>. </a:t>
            </a:r>
            <a:r>
              <a:rPr lang="en-GB" dirty="0" err="1" smtClean="0"/>
              <a:t>Unc</a:t>
            </a:r>
            <a:r>
              <a:rPr lang="en-GB" dirty="0" smtClean="0"/>
              <a:t>.)</a:t>
            </a:r>
          </a:p>
          <a:p>
            <a:r>
              <a:rPr lang="en-GB" dirty="0" smtClean="0"/>
              <a:t>Assumptions for a further step:</a:t>
            </a:r>
          </a:p>
          <a:p>
            <a:pPr lvl="1"/>
            <a:r>
              <a:rPr lang="en-GB" dirty="0" smtClean="0"/>
              <a:t>No single experiment </a:t>
            </a:r>
            <a:r>
              <a:rPr lang="en-GB" dirty="0" smtClean="0"/>
              <a:t>dominates the fit</a:t>
            </a:r>
            <a:endParaRPr lang="en-GB" dirty="0" smtClean="0"/>
          </a:p>
          <a:p>
            <a:pPr lvl="1"/>
            <a:r>
              <a:rPr lang="en-GB" dirty="0" smtClean="0"/>
              <a:t>Fit is a better approximation to the truth</a:t>
            </a:r>
          </a:p>
          <a:p>
            <a:pPr lvl="1"/>
            <a:r>
              <a:rPr lang="en-GB" dirty="0" smtClean="0">
                <a:sym typeface="Wingdings" panose="05000000000000000000" pitchFamily="2" charset="2"/>
              </a:rPr>
              <a:t></a:t>
            </a:r>
            <a:r>
              <a:rPr lang="en-GB" dirty="0" smtClean="0"/>
              <a:t>Use </a:t>
            </a:r>
            <a:r>
              <a:rPr lang="en-GB" dirty="0" smtClean="0"/>
              <a:t>fitted curve to rescale (and </a:t>
            </a:r>
            <a:r>
              <a:rPr lang="en-GB" dirty="0" err="1" smtClean="0"/>
              <a:t>renormalise</a:t>
            </a:r>
            <a:r>
              <a:rPr lang="en-GB" dirty="0" smtClean="0"/>
              <a:t>) experimental data</a:t>
            </a:r>
          </a:p>
          <a:p>
            <a:pPr lvl="1"/>
            <a:r>
              <a:rPr lang="en-GB" dirty="0" smtClean="0"/>
              <a:t>Redo the fitting and iterate to convergence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754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U-238 Starter File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GB" dirty="0" smtClean="0"/>
              <a:t>ib25 + physics </a:t>
            </a:r>
            <a:r>
              <a:rPr lang="en-GB" dirty="0" smtClean="0">
                <a:sym typeface="Wingdings" panose="05000000000000000000" pitchFamily="2" charset="2"/>
              </a:rPr>
              <a:t> inelastic up, (n,2n) down ib33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IRDFF-v1.05 </a:t>
            </a:r>
            <a:r>
              <a:rPr lang="en-GB" baseline="30000" dirty="0" smtClean="0">
                <a:sym typeface="Wingdings" panose="05000000000000000000" pitchFamily="2" charset="2"/>
              </a:rPr>
              <a:t>238</a:t>
            </a:r>
            <a:r>
              <a:rPr lang="en-GB" dirty="0" smtClean="0">
                <a:sym typeface="Wingdings" panose="05000000000000000000" pitchFamily="2" charset="2"/>
              </a:rPr>
              <a:t>U(n,2n) close to ib25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PROFIL experiment  requires (n,2n) up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SPA (PFNS U-235) </a:t>
            </a:r>
            <a:r>
              <a:rPr lang="en-GB" dirty="0">
                <a:sym typeface="Wingdings" panose="05000000000000000000" pitchFamily="2" charset="2"/>
              </a:rPr>
              <a:t> requires </a:t>
            </a:r>
            <a:r>
              <a:rPr lang="en-GB" dirty="0" smtClean="0">
                <a:sym typeface="Wingdings" panose="05000000000000000000" pitchFamily="2" charset="2"/>
              </a:rPr>
              <a:t>(n,2n) up </a:t>
            </a: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but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SPA (SF Cf-252) close to </a:t>
            </a:r>
            <a:r>
              <a:rPr lang="en-GB" dirty="0" smtClean="0">
                <a:sym typeface="Wingdings" panose="05000000000000000000" pitchFamily="2" charset="2"/>
              </a:rPr>
              <a:t>ib25</a:t>
            </a:r>
          </a:p>
          <a:p>
            <a:r>
              <a:rPr lang="en-GB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New</a:t>
            </a:r>
            <a:r>
              <a:rPr lang="en-GB" dirty="0" smtClean="0">
                <a:sym typeface="Wingdings" panose="05000000000000000000" pitchFamily="2" charset="2"/>
              </a:rPr>
              <a:t> ib34: changes to (</a:t>
            </a:r>
            <a:r>
              <a:rPr lang="en-GB" dirty="0" err="1" smtClean="0">
                <a:sym typeface="Wingdings" panose="05000000000000000000" pitchFamily="2" charset="2"/>
              </a:rPr>
              <a:t>n,n</a:t>
            </a:r>
            <a:r>
              <a:rPr lang="en-GB" dirty="0" smtClean="0">
                <a:sym typeface="Wingdings" panose="05000000000000000000" pitchFamily="2" charset="2"/>
              </a:rPr>
              <a:t>’), (n,2n)</a:t>
            </a:r>
          </a:p>
          <a:p>
            <a:r>
              <a:rPr lang="en-GB" dirty="0">
                <a:solidFill>
                  <a:srgbClr val="FF0000"/>
                </a:solidFill>
                <a:sym typeface="Wingdings" panose="05000000000000000000" pitchFamily="2" charset="2"/>
              </a:rPr>
              <a:t>See:</a:t>
            </a:r>
            <a:r>
              <a:rPr lang="en-GB" dirty="0">
                <a:sym typeface="Wingdings" panose="05000000000000000000" pitchFamily="2" charset="2"/>
              </a:rPr>
              <a:t>” </a:t>
            </a:r>
            <a:r>
              <a:rPr lang="en-GB" dirty="0">
                <a:sym typeface="Wingdings" panose="05000000000000000000" pitchFamily="2" charset="2"/>
                <a:hlinkClick r:id="rId2"/>
              </a:rPr>
              <a:t>https://www-nds.iaea.org/CIELO_U238</a:t>
            </a:r>
            <a:r>
              <a:rPr lang="en-GB" dirty="0" smtClean="0">
                <a:sym typeface="Wingdings" panose="05000000000000000000" pitchFamily="2" charset="2"/>
                <a:hlinkClick r:id="rId2"/>
              </a:rPr>
              <a:t>/</a:t>
            </a:r>
            <a:r>
              <a:rPr lang="en-GB" dirty="0" smtClean="0">
                <a:sym typeface="Wingdings" panose="05000000000000000000" pitchFamily="2" charset="2"/>
              </a:rPr>
              <a:t>”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5364088" y="1700808"/>
            <a:ext cx="0" cy="36004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260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5" y="685800"/>
            <a:ext cx="88487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 rot="-5400000">
            <a:off x="-2440781" y="3121818"/>
            <a:ext cx="5334000" cy="461963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2400" baseline="30000" dirty="0"/>
              <a:t> </a:t>
            </a:r>
            <a:r>
              <a:rPr lang="en-GB" sz="2400" dirty="0"/>
              <a:t>PFNS  </a:t>
            </a:r>
            <a:r>
              <a:rPr lang="en-GB" sz="2400" baseline="30000" dirty="0"/>
              <a:t>235</a:t>
            </a:r>
            <a:r>
              <a:rPr lang="en-GB" sz="2400" dirty="0"/>
              <a:t>U (</a:t>
            </a:r>
            <a:r>
              <a:rPr lang="en-GB" sz="2400" dirty="0" err="1"/>
              <a:t>n,f</a:t>
            </a:r>
            <a:r>
              <a:rPr lang="en-GB" sz="2400" dirty="0"/>
              <a:t>)/</a:t>
            </a:r>
            <a:r>
              <a:rPr lang="en-GB" sz="2400" dirty="0" err="1"/>
              <a:t>Maxw</a:t>
            </a:r>
            <a:r>
              <a:rPr lang="en-GB" sz="2400" dirty="0"/>
              <a:t>(T=1.32 MeV)</a:t>
            </a:r>
          </a:p>
        </p:txBody>
      </p:sp>
      <p:pic>
        <p:nvPicPr>
          <p:cNvPr id="819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842963"/>
            <a:ext cx="19748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62200" y="1219200"/>
            <a:ext cx="360363" cy="261938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/>
              <a:t>     </a:t>
            </a:r>
          </a:p>
        </p:txBody>
      </p:sp>
      <p:sp useBgFill="1"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0"/>
            <a:ext cx="8839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b="1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dirty="0" smtClean="0">
                <a:solidFill>
                  <a:srgbClr val="0000FF"/>
                </a:solidFill>
              </a:rPr>
              <a:t>U(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n</a:t>
            </a:r>
            <a:r>
              <a:rPr lang="en-GB" altLang="en-US" b="1" baseline="-25000" dirty="0" err="1" smtClean="0">
                <a:solidFill>
                  <a:srgbClr val="0000FF"/>
                </a:solidFill>
              </a:rPr>
              <a:t>th</a:t>
            </a:r>
            <a:r>
              <a:rPr lang="en-GB" altLang="en-US" b="1" dirty="0" err="1" smtClean="0">
                <a:solidFill>
                  <a:srgbClr val="0000FF"/>
                </a:solidFill>
              </a:rPr>
              <a:t>,f</a:t>
            </a:r>
            <a:r>
              <a:rPr lang="en-GB" altLang="en-US" b="1" dirty="0" smtClean="0">
                <a:solidFill>
                  <a:srgbClr val="0000FF"/>
                </a:solidFill>
              </a:rPr>
              <a:t>) PFNS GANDR fit 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lin</a:t>
            </a:r>
            <a:r>
              <a:rPr lang="en-GB" altLang="en-US" b="1" dirty="0" smtClean="0">
                <a:solidFill>
                  <a:srgbClr val="0000FF"/>
                </a:solidFill>
              </a:rPr>
              <a:t> E)</a:t>
            </a:r>
            <a:endParaRPr lang="en-GB" altLang="en-US" b="1" baseline="30000" dirty="0" smtClean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09600" y="5558135"/>
            <a:ext cx="5584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n-US" sz="2400" dirty="0">
                <a:solidFill>
                  <a:srgbClr val="0000FF"/>
                </a:solidFill>
              </a:rPr>
              <a:t>non-model evaluation for </a:t>
            </a:r>
            <a:r>
              <a:rPr lang="en-GB" altLang="en-US" sz="2400" dirty="0" smtClean="0">
                <a:solidFill>
                  <a:srgbClr val="0000FF"/>
                </a:solidFill>
              </a:rPr>
              <a:t>STD (GANDR)</a:t>
            </a:r>
            <a:endParaRPr lang="en-GB" altLang="en-US" sz="24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4684693"/>
            <a:ext cx="34163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E</a:t>
            </a:r>
            <a:r>
              <a:rPr lang="en-US" sz="2400" baseline="-25000" dirty="0" err="1" smtClean="0">
                <a:solidFill>
                  <a:srgbClr val="0000FF"/>
                </a:solidFill>
              </a:rPr>
              <a:t>aver</a:t>
            </a:r>
            <a:r>
              <a:rPr lang="en-US" sz="2400" dirty="0" smtClean="0">
                <a:solidFill>
                  <a:srgbClr val="0000FF"/>
                </a:solidFill>
              </a:rPr>
              <a:t>(GANDR)= 2.000(9)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E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aver</a:t>
            </a:r>
            <a:r>
              <a:rPr lang="en-US" sz="2400" dirty="0" smtClean="0">
                <a:solidFill>
                  <a:srgbClr val="FF0000"/>
                </a:solidFill>
              </a:rPr>
              <a:t>(B/VII.1)  = 2.03</a:t>
            </a:r>
          </a:p>
        </p:txBody>
      </p:sp>
    </p:spTree>
    <p:extLst>
      <p:ext uri="{BB962C8B-B14F-4D97-AF65-F5344CB8AC3E}">
        <p14:creationId xmlns:p14="http://schemas.microsoft.com/office/powerpoint/2010/main" val="112552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838200"/>
            <a:ext cx="87534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76200"/>
            <a:ext cx="8839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b="1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dirty="0" smtClean="0">
                <a:solidFill>
                  <a:srgbClr val="0000FF"/>
                </a:solidFill>
              </a:rPr>
              <a:t>U(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n</a:t>
            </a:r>
            <a:r>
              <a:rPr lang="en-GB" altLang="en-US" b="1" baseline="-25000" dirty="0" err="1" smtClean="0">
                <a:solidFill>
                  <a:srgbClr val="0000FF"/>
                </a:solidFill>
              </a:rPr>
              <a:t>th</a:t>
            </a:r>
            <a:r>
              <a:rPr lang="en-GB" altLang="en-US" b="1" dirty="0" err="1" smtClean="0">
                <a:solidFill>
                  <a:srgbClr val="0000FF"/>
                </a:solidFill>
              </a:rPr>
              <a:t>,f</a:t>
            </a:r>
            <a:r>
              <a:rPr lang="en-GB" altLang="en-US" b="1" dirty="0" smtClean="0">
                <a:solidFill>
                  <a:srgbClr val="0000FF"/>
                </a:solidFill>
              </a:rPr>
              <a:t>) PFNS GANDR fit (log E)</a:t>
            </a:r>
            <a:endParaRPr lang="en-GB" altLang="en-US" b="1" baseline="30000" dirty="0" smtClean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-5400000">
            <a:off x="-2362200" y="3200400"/>
            <a:ext cx="5176837" cy="461963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GB" sz="2400" baseline="30000" dirty="0"/>
              <a:t> </a:t>
            </a:r>
            <a:r>
              <a:rPr lang="en-GB" sz="2400" dirty="0"/>
              <a:t>PFNS  </a:t>
            </a:r>
            <a:r>
              <a:rPr lang="en-GB" sz="2400" baseline="30000" dirty="0"/>
              <a:t>235</a:t>
            </a:r>
            <a:r>
              <a:rPr lang="en-GB" sz="2400" dirty="0"/>
              <a:t>U (</a:t>
            </a:r>
            <a:r>
              <a:rPr lang="en-GB" sz="2400" dirty="0" err="1"/>
              <a:t>n,f</a:t>
            </a:r>
            <a:r>
              <a:rPr lang="en-GB" sz="2400" dirty="0"/>
              <a:t>)/</a:t>
            </a:r>
            <a:r>
              <a:rPr lang="en-GB" sz="2400" dirty="0" err="1"/>
              <a:t>Maxw</a:t>
            </a:r>
            <a:r>
              <a:rPr lang="en-GB" sz="2400" dirty="0"/>
              <a:t>(T=1.32 MeV)</a:t>
            </a:r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1200" y="914400"/>
            <a:ext cx="19748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362200" y="1219200"/>
            <a:ext cx="360363" cy="261938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/>
              <a:t>    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09600" y="5558135"/>
            <a:ext cx="55844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altLang="en-US" sz="2400" dirty="0">
                <a:solidFill>
                  <a:srgbClr val="0000FF"/>
                </a:solidFill>
              </a:rPr>
              <a:t>non-model evaluation for </a:t>
            </a:r>
            <a:r>
              <a:rPr lang="en-GB" altLang="en-US" sz="2400" dirty="0" smtClean="0">
                <a:solidFill>
                  <a:srgbClr val="0000FF"/>
                </a:solidFill>
              </a:rPr>
              <a:t>STD (GANDR)</a:t>
            </a:r>
            <a:endParaRPr lang="en-GB" altLang="en-US" sz="2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4684693"/>
            <a:ext cx="34163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0000FF"/>
                </a:solidFill>
              </a:rPr>
              <a:t>E</a:t>
            </a:r>
            <a:r>
              <a:rPr lang="en-US" sz="2400" baseline="-25000" dirty="0" err="1" smtClean="0">
                <a:solidFill>
                  <a:srgbClr val="0000FF"/>
                </a:solidFill>
              </a:rPr>
              <a:t>aver</a:t>
            </a:r>
            <a:r>
              <a:rPr lang="en-US" sz="2400" dirty="0" smtClean="0">
                <a:solidFill>
                  <a:srgbClr val="0000FF"/>
                </a:solidFill>
              </a:rPr>
              <a:t>(GANDR)= 2.000(9)</a:t>
            </a:r>
          </a:p>
          <a:p>
            <a:r>
              <a:rPr lang="en-US" sz="2400" dirty="0" err="1" smtClean="0">
                <a:solidFill>
                  <a:srgbClr val="FF0000"/>
                </a:solidFill>
              </a:rPr>
              <a:t>E</a:t>
            </a:r>
            <a:r>
              <a:rPr lang="en-US" sz="2400" baseline="-25000" dirty="0" err="1" smtClean="0">
                <a:solidFill>
                  <a:srgbClr val="FF0000"/>
                </a:solidFill>
              </a:rPr>
              <a:t>aver</a:t>
            </a:r>
            <a:r>
              <a:rPr lang="en-US" sz="2400" dirty="0" smtClean="0">
                <a:solidFill>
                  <a:srgbClr val="FF0000"/>
                </a:solidFill>
              </a:rPr>
              <a:t>(B/VII.1)  = 2.03</a:t>
            </a:r>
          </a:p>
        </p:txBody>
      </p:sp>
    </p:spTree>
    <p:extLst>
      <p:ext uri="{BB962C8B-B14F-4D97-AF65-F5344CB8AC3E}">
        <p14:creationId xmlns:p14="http://schemas.microsoft.com/office/powerpoint/2010/main" val="260766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96552" y="-99392"/>
            <a:ext cx="9443392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fit without normalisation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4" b="10340"/>
          <a:stretch/>
        </p:blipFill>
        <p:spPr bwMode="auto">
          <a:xfrm>
            <a:off x="467544" y="548680"/>
            <a:ext cx="8275847" cy="447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 useBgFill="1">
            <p:nvSpPr>
              <p:cNvPr id="5" name="TextBox 4"/>
              <p:cNvSpPr txBox="1"/>
              <p:nvPr/>
            </p:nvSpPr>
            <p:spPr>
              <a:xfrm>
                <a:off x="251520" y="5013176"/>
                <a:ext cx="8748464" cy="1117485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 smtClean="0">
                    <a:sym typeface="Symbol"/>
                  </a:rPr>
                  <a:t>No norm: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 smtClean="0">
                            <a:latin typeface="Cambria Math"/>
                            <a:sym typeface="Symbol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/>
                                <a:sym typeface="Symbol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/>
                                <a:sym typeface="Symbol"/>
                              </a:rPr>
                              <m:t></m:t>
                            </m:r>
                            <m:r>
                              <a:rPr lang="en-GB" sz="2400" b="1" i="1" smtClean="0">
                                <a:latin typeface="Cambria Math"/>
                                <a:sym typeface="Symbol"/>
                              </a:rPr>
                              <m:t>𝒀</m:t>
                            </m:r>
                          </m:num>
                          <m:den>
                            <m:r>
                              <a:rPr lang="en-GB" sz="2400" b="1" i="1" smtClean="0">
                                <a:latin typeface="Cambria Math"/>
                                <a:sym typeface="Symbol"/>
                              </a:rPr>
                              <m:t>𝒀</m:t>
                            </m:r>
                          </m:den>
                        </m:f>
                        <m:r>
                          <a:rPr lang="en-GB" sz="2400" b="1" i="1" smtClean="0">
                            <a:latin typeface="Cambria Math"/>
                            <a:sym typeface="Symbol"/>
                          </a:rPr>
                          <m:t>(=</m:t>
                        </m:r>
                        <m:r>
                          <a:rPr lang="en-GB" sz="2400" b="0" i="1" smtClean="0">
                            <a:latin typeface="Cambria Math"/>
                            <a:sym typeface="Symbol"/>
                          </a:rPr>
                          <m:t>1</m:t>
                        </m:r>
                        <m:r>
                          <a:rPr lang="en-GB" sz="2400" b="0" i="1" smtClean="0">
                            <a:latin typeface="Cambria Math"/>
                            <a:sym typeface="Symbol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/>
                            <a:sym typeface="Symbol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/>
                            <a:sym typeface="Symbol"/>
                          </a:rPr>
                          <m:t> </m:t>
                        </m:r>
                        <m:r>
                          <a:rPr lang="en-GB" sz="2400" b="1" i="1" smtClean="0">
                            <a:latin typeface="Cambria Math"/>
                            <a:sym typeface="Symbol"/>
                          </a:rPr>
                          <m:t>)</m:t>
                        </m:r>
                      </m:e>
                    </m:d>
                    <m:r>
                      <a:rPr lang="en-GB" sz="2400" i="1" baseline="100000">
                        <a:latin typeface="Cambria Math"/>
                        <a:sym typeface="Symbol"/>
                      </a:rPr>
                      <m:t>𝟐</m:t>
                    </m:r>
                    <m:r>
                      <a:rPr lang="en-GB" sz="240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sz="2400" i="1">
                            <a:latin typeface="Cambria Math"/>
                            <a:sym typeface="Symbol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i="1">
                                <a:latin typeface="Cambria Math"/>
                                <a:sym typeface="Symbol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/>
                                <a:sym typeface="Symbol"/>
                              </a:rPr>
                              <m:t></m:t>
                            </m:r>
                          </m:num>
                          <m:den>
                            <m:r>
                              <a:rPr lang="en-GB" sz="2400" i="1">
                                <a:latin typeface="Cambria Math"/>
                                <a:sym typeface="Symbol"/>
                              </a:rPr>
                              <m:t></m:t>
                            </m:r>
                          </m:den>
                        </m:f>
                      </m:e>
                    </m:d>
                    <m:r>
                      <a:rPr lang="en-GB" sz="2400" i="1" baseline="100000">
                        <a:latin typeface="Cambria Math"/>
                        <a:sym typeface="Symbol"/>
                      </a:rPr>
                      <m:t>𝟐</m:t>
                    </m:r>
                    <m:r>
                      <a:rPr lang="en-GB" sz="2400" b="1" i="1" smtClean="0">
                        <a:latin typeface="Cambria Math"/>
                        <a:sym typeface="Symbol"/>
                      </a:rPr>
                      <m:t>+</m:t>
                    </m:r>
                    <m:d>
                      <m:dPr>
                        <m:ctrlPr>
                          <a:rPr lang="en-GB" sz="2400" b="1" i="1" smtClean="0">
                            <a:latin typeface="Cambria Math"/>
                            <a:sym typeface="Symbol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400" b="1" i="1" smtClean="0">
                                <a:latin typeface="Cambria Math"/>
                                <a:sym typeface="Symbol"/>
                              </a:rPr>
                            </m:ctrlPr>
                          </m:fPr>
                          <m:num>
                            <m:r>
                              <a:rPr lang="en-GB" sz="2400" i="1">
                                <a:latin typeface="Cambria Math"/>
                                <a:sym typeface="Symbol"/>
                              </a:rPr>
                              <m:t></m:t>
                            </m:r>
                          </m:num>
                          <m:den>
                            <m:r>
                              <a:rPr lang="en-GB" sz="2400" i="1">
                                <a:latin typeface="Cambria Math"/>
                                <a:sym typeface="Symbol"/>
                              </a:rPr>
                              <m:t></m:t>
                            </m:r>
                          </m:den>
                        </m:f>
                        <m:r>
                          <a:rPr lang="en-GB" sz="2400" i="1">
                            <a:latin typeface="Cambria Math"/>
                            <a:sym typeface="Symbol"/>
                          </a:rPr>
                          <m:t>(=</m:t>
                        </m:r>
                        <m:r>
                          <a:rPr lang="en-GB" sz="2400" b="0" i="1">
                            <a:latin typeface="Cambria Math"/>
                            <a:sym typeface="Symbol"/>
                          </a:rPr>
                          <m:t>1</m:t>
                        </m:r>
                        <m:r>
                          <a:rPr lang="en-GB" sz="2400" b="0" i="1">
                            <a:latin typeface="Cambria Math"/>
                            <a:sym typeface="Symbol"/>
                          </a:rPr>
                          <m:t>−</m:t>
                        </m:r>
                        <m:r>
                          <a:rPr lang="en-GB" sz="2400" b="0" i="1">
                            <a:latin typeface="Cambria Math"/>
                            <a:sym typeface="Symbol"/>
                          </a:rPr>
                          <m:t>2</m:t>
                        </m:r>
                        <m:r>
                          <a:rPr lang="en-GB" sz="2400" b="0" i="1">
                            <a:latin typeface="Cambria Math"/>
                            <a:sym typeface="Symbol"/>
                          </a:rPr>
                          <m:t> )</m:t>
                        </m:r>
                      </m:e>
                    </m:d>
                    <m:r>
                      <a:rPr lang="en-GB" sz="2400" b="1" i="1" baseline="100000" smtClean="0">
                        <a:latin typeface="Cambria Math"/>
                        <a:sym typeface="Symbol"/>
                      </a:rPr>
                      <m:t>𝟐</m:t>
                    </m:r>
                    <m:r>
                      <m:rPr>
                        <m:nor/>
                      </m:rPr>
                      <a:rPr lang="en-GB" sz="2400" b="1" i="0" dirty="0" smtClean="0">
                        <a:sym typeface="Symbol"/>
                      </a:rPr>
                      <m:t>=</m:t>
                    </m:r>
                  </m:oMath>
                </a14:m>
                <a:endParaRPr lang="en-GB" sz="2400" b="1" i="0" dirty="0" smtClean="0">
                  <a:sym typeface="Symbol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sym typeface="Symbol"/>
                        </a:rPr>
                        <m:t>31</m:t>
                      </m:r>
                      <m:r>
                        <m:rPr>
                          <m:nor/>
                        </m:rPr>
                        <a:rPr lang="en-GB" sz="2400" baseline="30000" dirty="0" smtClean="0">
                          <a:solidFill>
                            <a:srgbClr val="FF0000"/>
                          </a:solidFill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+ 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081</m:t>
                      </m:r>
                      <m:r>
                        <m:rPr>
                          <m:nor/>
                        </m:rPr>
                        <a:rPr lang="en-GB" sz="2400" baseline="30000" dirty="0">
                          <a:sym typeface="Symbol"/>
                        </a:rPr>
                        <m:t>2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0010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𝟐𝟔𝟔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GB" sz="2400" i="1" dirty="0">
                          <a:latin typeface="Cambria Math"/>
                          <a:sym typeface="Symbol"/>
                        </a:rPr>
                        <m:t>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/>
                          <a:sym typeface="Symbol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/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/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/>
                          <a:sym typeface="Symbol"/>
                        </a:rPr>
                        <m:t>%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FF0000"/>
                          </a:solidFill>
                          <a:latin typeface="Cambria Math"/>
                          <a:sym typeface="Symbol"/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</m:oMath>
                  </m:oMathPara>
                </a14:m>
                <a:endParaRPr lang="en-GB" sz="2400" baseline="100000" dirty="0"/>
              </a:p>
            </p:txBody>
          </p:sp>
        </mc:Choice>
        <mc:Fallback xmlns="">
          <p:sp useBgFill="1"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013176"/>
                <a:ext cx="8748464" cy="1117485"/>
              </a:xfrm>
              <a:prstGeom prst="rect">
                <a:avLst/>
              </a:prstGeom>
              <a:blipFill rotWithShape="1">
                <a:blip r:embed="rId4"/>
                <a:stretch>
                  <a:fillRect l="-1045" b="-70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 bwMode="auto">
          <a:xfrm flipH="1">
            <a:off x="4635277" y="914400"/>
            <a:ext cx="3398" cy="532284"/>
          </a:xfrm>
          <a:prstGeom prst="straightConnector1">
            <a:avLst/>
          </a:prstGeom>
          <a:noFill/>
          <a:ln w="25400" cap="flat" cmpd="sng" algn="ctr">
            <a:solidFill>
              <a:srgbClr val="0045D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438650" y="904875"/>
            <a:ext cx="1623814" cy="3845"/>
          </a:xfrm>
          <a:prstGeom prst="line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449688" y="1484784"/>
            <a:ext cx="1562472" cy="0"/>
          </a:xfrm>
          <a:prstGeom prst="line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707904" y="958676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0045D0"/>
                </a:solidFill>
              </a:rPr>
              <a:t>6.4%</a:t>
            </a:r>
            <a:endParaRPr lang="en-GB" sz="2400" dirty="0">
              <a:solidFill>
                <a:srgbClr val="0045D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-5400000">
            <a:off x="-706904" y="2390825"/>
            <a:ext cx="3818674" cy="461665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aseline="30000" dirty="0" smtClean="0"/>
              <a:t>235</a:t>
            </a:r>
            <a:r>
              <a:rPr lang="en-GB" sz="2400" dirty="0" smtClean="0"/>
              <a:t>U(</a:t>
            </a:r>
            <a:r>
              <a:rPr lang="en-GB" sz="2400" dirty="0" err="1" smtClean="0"/>
              <a:t>n,f</a:t>
            </a:r>
            <a:r>
              <a:rPr lang="en-GB" sz="2400" dirty="0" smtClean="0"/>
              <a:t>)/</a:t>
            </a:r>
            <a:r>
              <a:rPr lang="en-GB" sz="2400" dirty="0" err="1" smtClean="0"/>
              <a:t>Tmaxw</a:t>
            </a:r>
            <a:r>
              <a:rPr lang="en-GB" sz="2400" dirty="0" smtClean="0"/>
              <a:t>(1.32 MeV)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353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8864" y="-90264"/>
            <a:ext cx="879532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Iterated GANDR </a:t>
            </a:r>
            <a:r>
              <a:rPr lang="en-GB" b="1" dirty="0">
                <a:solidFill>
                  <a:srgbClr val="0045D0"/>
                </a:solidFill>
              </a:rPr>
              <a:t>fit with normalisation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15" b="-17815"/>
          <a:stretch/>
        </p:blipFill>
        <p:spPr bwMode="auto">
          <a:xfrm>
            <a:off x="288032" y="548679"/>
            <a:ext cx="8244408" cy="5839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 useBgFill="1">
            <p:nvSpPr>
              <p:cNvPr id="4" name="TextBox 3"/>
              <p:cNvSpPr txBox="1"/>
              <p:nvPr/>
            </p:nvSpPr>
            <p:spPr>
              <a:xfrm>
                <a:off x="107504" y="4725144"/>
                <a:ext cx="8748464" cy="1282980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</m:t>
                              </m:r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num>
                            <m:den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den>
                          </m:f>
                          <m:r>
                            <a:rPr lang="en-GB" sz="2400" b="1" i="1" smtClean="0">
                              <a:latin typeface="Cambria Math"/>
                              <a:sym typeface="Symbol"/>
                            </a:rPr>
                            <m:t>(=</m:t>
                          </m:r>
                          <m:r>
                            <a:rPr lang="en-GB" sz="2400" b="0" i="1" smtClean="0">
                              <a:latin typeface="Cambria Math"/>
                              <a:sym typeface="Symbol"/>
                            </a:rPr>
                            <m:t>1</m:t>
                          </m:r>
                          <m:r>
                            <a:rPr lang="en-GB" sz="2400" b="0" i="1" smtClean="0">
                              <a:latin typeface="Cambria Math"/>
                              <a:sym typeface="Symbol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  <a:sym typeface="Symbol"/>
                            </a:rPr>
                            <m:t>2</m:t>
                          </m:r>
                          <m:r>
                            <a:rPr lang="en-GB" sz="2400" b="0" i="1" smtClean="0">
                              <a:latin typeface="Cambria Math"/>
                              <a:sym typeface="Symbol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/>
                              <a:sym typeface="Symbol"/>
                            </a:rPr>
                            <m:t>)</m:t>
                          </m:r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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</m:t>
                              </m:r>
                            </m:den>
                          </m:f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b="1" i="1" smtClean="0">
                          <a:latin typeface="Cambria Math"/>
                          <a:sym typeface="Symbol"/>
                        </a:rPr>
                        <m:t>+</m:t>
                      </m:r>
                      <m:d>
                        <m:dPr>
                          <m:ctrlPr>
                            <a:rPr lang="en-GB" sz="2400" b="1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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</m:t>
                              </m:r>
                            </m:den>
                          </m:f>
                          <m:r>
                            <a:rPr lang="en-GB" sz="2400" i="1">
                              <a:latin typeface="Cambria Math"/>
                              <a:sym typeface="Symbol"/>
                            </a:rPr>
                            <m:t>(=</m:t>
                          </m:r>
                          <m:r>
                            <a:rPr lang="en-GB" sz="2400" b="0" i="1">
                              <a:latin typeface="Cambria Math"/>
                              <a:sym typeface="Symbol"/>
                            </a:rPr>
                            <m:t>1</m:t>
                          </m:r>
                          <m:r>
                            <a:rPr lang="en-GB" sz="2400" b="0" i="1">
                              <a:latin typeface="Cambria Math"/>
                              <a:sym typeface="Symbol"/>
                            </a:rPr>
                            <m:t>−</m:t>
                          </m:r>
                          <m:r>
                            <a:rPr lang="en-GB" sz="2400" b="0" i="1">
                              <a:latin typeface="Cambria Math"/>
                              <a:sym typeface="Symbol"/>
                            </a:rPr>
                            <m:t>2</m:t>
                          </m:r>
                          <m:r>
                            <a:rPr lang="en-GB" sz="2400" b="0" i="1">
                              <a:latin typeface="Cambria Math"/>
                              <a:sym typeface="Symbol"/>
                            </a:rPr>
                            <m:t> )</m:t>
                          </m:r>
                        </m:e>
                      </m:d>
                      <m:r>
                        <a:rPr lang="en-GB" sz="2400" b="1" i="1" baseline="100000" smtClean="0">
                          <a:latin typeface="Cambria Math"/>
                          <a:sym typeface="Symbol"/>
                        </a:rPr>
                        <m:t>𝟐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=</m:t>
                      </m:r>
                    </m:oMath>
                  </m:oMathPara>
                </a14:m>
                <a:endParaRPr lang="en-GB" sz="2400" b="1" i="0" dirty="0" smtClean="0">
                  <a:sym typeface="Symbol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0045D0"/>
                          </a:solidFill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0045D0"/>
                          </a:solidFill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0045D0"/>
                          </a:solidFill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0045D0"/>
                          </a:solidFill>
                          <a:sym typeface="Symbol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baseline="30000" dirty="0" smtClean="0">
                          <a:solidFill>
                            <a:srgbClr val="0045D0"/>
                          </a:solidFill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+ 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081</m:t>
                      </m:r>
                      <m:r>
                        <m:rPr>
                          <m:nor/>
                        </m:rPr>
                        <a:rPr lang="en-GB" sz="2400" baseline="30000" dirty="0">
                          <a:sym typeface="Symbol"/>
                        </a:rPr>
                        <m:t>2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0000746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GB" sz="2400" i="1" dirty="0">
                          <a:latin typeface="Cambria Math"/>
                          <a:sym typeface="Symbol"/>
                        </a:rPr>
                        <m:t>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i="0" dirty="0" smtClean="0">
                          <a:solidFill>
                            <a:srgbClr val="0045D0"/>
                          </a:solidFill>
                          <a:latin typeface="Cambria Math"/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i="0" dirty="0" smtClean="0">
                          <a:solidFill>
                            <a:srgbClr val="0045D0"/>
                          </a:solidFill>
                          <a:latin typeface="Cambria Math"/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i="0" dirty="0" smtClean="0">
                          <a:solidFill>
                            <a:srgbClr val="0045D0"/>
                          </a:solidFill>
                          <a:latin typeface="Cambria Math"/>
                          <a:sym typeface="Symbol"/>
                        </a:rPr>
                        <m:t>86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olidFill>
                            <a:srgbClr val="0045D0"/>
                          </a:solidFill>
                          <a:latin typeface="Cambria Math"/>
                          <a:sym typeface="Symbol"/>
                        </a:rPr>
                        <m:t>%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)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</m:oMath>
                  </m:oMathPara>
                </a14:m>
                <a:endParaRPr lang="en-GB" sz="2400" baseline="100000" dirty="0"/>
              </a:p>
            </p:txBody>
          </p:sp>
        </mc:Choice>
        <mc:Fallback xmlns="">
          <p:sp useBgFill="1"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725144"/>
                <a:ext cx="8748464" cy="1282980"/>
              </a:xfrm>
              <a:prstGeom prst="rect">
                <a:avLst/>
              </a:prstGeom>
              <a:blipFill rotWithShape="1">
                <a:blip r:embed="rId5"/>
                <a:stretch>
                  <a:fillRect b="-61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635896" y="2636912"/>
            <a:ext cx="281462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0045D0"/>
                </a:solidFill>
              </a:rPr>
              <a:t>__</a:t>
            </a:r>
            <a:r>
              <a:rPr lang="en-GB" sz="1400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400" dirty="0" smtClean="0">
                <a:solidFill>
                  <a:srgbClr val="0045D0"/>
                </a:solidFill>
              </a:rPr>
              <a:t> </a:t>
            </a:r>
            <a:r>
              <a:rPr lang="en-GB" sz="1400" dirty="0" err="1" smtClean="0"/>
              <a:t>Maxw</a:t>
            </a:r>
            <a:r>
              <a:rPr lang="en-GB" sz="1400" dirty="0" smtClean="0"/>
              <a:t>. (T=1.32) </a:t>
            </a:r>
          </a:p>
          <a:p>
            <a:r>
              <a:rPr lang="en-GB" sz="2000" dirty="0" smtClean="0">
                <a:solidFill>
                  <a:srgbClr val="9A971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400" dirty="0" smtClean="0">
                <a:solidFill>
                  <a:srgbClr val="0045D0"/>
                </a:solidFill>
              </a:rPr>
              <a:t> </a:t>
            </a:r>
            <a:r>
              <a:rPr lang="en-GB" sz="1400" dirty="0" smtClean="0"/>
              <a:t>GANDR  (1 </a:t>
            </a:r>
            <a:r>
              <a:rPr lang="en-GB" sz="1400" dirty="0" err="1" smtClean="0"/>
              <a:t>iter</a:t>
            </a:r>
            <a:r>
              <a:rPr lang="en-GB" sz="1400" dirty="0" smtClean="0"/>
              <a:t>., normal.)</a:t>
            </a:r>
          </a:p>
          <a:p>
            <a:r>
              <a:rPr lang="en-GB" sz="2000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sz="1400" dirty="0" smtClean="0"/>
              <a:t>GANDR (6 </a:t>
            </a:r>
            <a:r>
              <a:rPr lang="en-GB" sz="1400" dirty="0" err="1" smtClean="0"/>
              <a:t>iter</a:t>
            </a:r>
            <a:r>
              <a:rPr lang="en-GB" sz="1400" dirty="0" smtClean="0"/>
              <a:t>., normal.)</a:t>
            </a:r>
          </a:p>
          <a:p>
            <a:r>
              <a:rPr lang="en-GB" sz="2000" dirty="0" smtClean="0">
                <a:solidFill>
                  <a:srgbClr val="66FF66"/>
                </a:solidFill>
              </a:rPr>
              <a:t>__</a:t>
            </a:r>
            <a:r>
              <a:rPr lang="en-GB" sz="1400" dirty="0" smtClean="0">
                <a:solidFill>
                  <a:srgbClr val="0045D0"/>
                </a:solidFill>
              </a:rPr>
              <a:t> </a:t>
            </a:r>
            <a:r>
              <a:rPr lang="en-GB" sz="1400" dirty="0" smtClean="0"/>
              <a:t>PNT fit (z0_MIX)</a:t>
            </a:r>
            <a:endParaRPr lang="en-GB" sz="1400" dirty="0"/>
          </a:p>
        </p:txBody>
      </p:sp>
      <p:cxnSp>
        <p:nvCxnSpPr>
          <p:cNvPr id="6" name="Straight Arrow Connector 5"/>
          <p:cNvCxnSpPr/>
          <p:nvPr/>
        </p:nvCxnSpPr>
        <p:spPr bwMode="auto">
          <a:xfrm>
            <a:off x="4314080" y="1013842"/>
            <a:ext cx="1" cy="180975"/>
          </a:xfrm>
          <a:prstGeom prst="straightConnector1">
            <a:avLst/>
          </a:prstGeom>
          <a:noFill/>
          <a:ln w="25400" cap="flat" cmpd="sng" algn="ctr">
            <a:solidFill>
              <a:srgbClr val="0045D0"/>
            </a:solidFill>
            <a:prstDash val="solid"/>
            <a:round/>
            <a:headEnd type="triangle" w="med" len="med"/>
            <a:tailEnd type="triangle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>
            <a:off x="4172322" y="1003808"/>
            <a:ext cx="1623814" cy="3845"/>
          </a:xfrm>
          <a:prstGeom prst="line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4233664" y="1196752"/>
            <a:ext cx="1562472" cy="0"/>
          </a:xfrm>
          <a:prstGeom prst="line">
            <a:avLst/>
          </a:prstGeom>
          <a:noFill/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3203848" y="879103"/>
            <a:ext cx="1031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0045D0"/>
                </a:solidFill>
              </a:rPr>
              <a:t>1.72%</a:t>
            </a:r>
            <a:endParaRPr lang="en-GB" sz="2400" dirty="0">
              <a:solidFill>
                <a:srgbClr val="0045D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-5400000">
            <a:off x="-880687" y="2390825"/>
            <a:ext cx="3818674" cy="461665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baseline="30000" dirty="0" smtClean="0"/>
              <a:t>235</a:t>
            </a:r>
            <a:r>
              <a:rPr lang="en-GB" sz="2400" dirty="0" smtClean="0"/>
              <a:t>U(</a:t>
            </a:r>
            <a:r>
              <a:rPr lang="en-GB" sz="2400" dirty="0" err="1" smtClean="0"/>
              <a:t>n,f</a:t>
            </a:r>
            <a:r>
              <a:rPr lang="en-GB" sz="2400" dirty="0" smtClean="0"/>
              <a:t>)/</a:t>
            </a:r>
            <a:r>
              <a:rPr lang="en-GB" sz="2400" dirty="0" err="1" smtClean="0"/>
              <a:t>Tmaxw</a:t>
            </a:r>
            <a:r>
              <a:rPr lang="en-GB" sz="2400" dirty="0" smtClean="0"/>
              <a:t>(1.32 MeV)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2473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t="69792" r="45173" b="-69792"/>
          <a:stretch/>
        </p:blipFill>
        <p:spPr bwMode="auto">
          <a:xfrm>
            <a:off x="6156176" y="3505200"/>
            <a:ext cx="2268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334888" y="-99392"/>
            <a:ext cx="9587408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dirty="0" smtClean="0">
                <a:solidFill>
                  <a:srgbClr val="0045D0"/>
                </a:solidFill>
              </a:rPr>
              <a:t>GANDR normalisation: </a:t>
            </a:r>
            <a:r>
              <a:rPr lang="en-GB" b="1" kern="0" dirty="0" err="1" smtClean="0">
                <a:solidFill>
                  <a:srgbClr val="0045D0"/>
                </a:solidFill>
              </a:rPr>
              <a:t>Uncert</a:t>
            </a:r>
            <a:r>
              <a:rPr lang="en-GB" b="1" kern="0" dirty="0" smtClean="0">
                <a:solidFill>
                  <a:srgbClr val="0045D0"/>
                </a:solidFill>
              </a:rPr>
              <a:t>. analysis</a:t>
            </a:r>
            <a:endParaRPr lang="en-GB" b="1" kern="0" dirty="0">
              <a:solidFill>
                <a:srgbClr val="0045D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5875" y="-1209675"/>
            <a:ext cx="5699125" cy="7375525"/>
            <a:chOff x="15875" y="-1209675"/>
            <a:chExt cx="5699125" cy="7375525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-24696" b="24696"/>
            <a:stretch>
              <a:fillRect/>
            </a:stretch>
          </p:blipFill>
          <p:spPr bwMode="auto">
            <a:xfrm>
              <a:off x="15875" y="-1209675"/>
              <a:ext cx="5699125" cy="7375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4" name="Straight Arrow Connector 3"/>
            <p:cNvCxnSpPr>
              <a:cxnSpLocks noChangeShapeType="1"/>
            </p:cNvCxnSpPr>
            <p:nvPr/>
          </p:nvCxnSpPr>
          <p:spPr bwMode="auto">
            <a:xfrm flipH="1">
              <a:off x="2743200" y="1377950"/>
              <a:ext cx="287338" cy="1136650"/>
            </a:xfrm>
            <a:prstGeom prst="straightConnector1">
              <a:avLst/>
            </a:prstGeom>
            <a:noFill/>
            <a:ln w="53975" algn="ctr">
              <a:solidFill>
                <a:srgbClr val="FF0000"/>
              </a:solidFill>
              <a:round/>
              <a:headEnd/>
              <a:tailEnd type="arrow" w="med" len="med"/>
            </a:ln>
          </p:spPr>
        </p:cxnSp>
        <p:sp>
          <p:nvSpPr>
            <p:cNvPr id="15" name="TextBox 4"/>
            <p:cNvSpPr txBox="1">
              <a:spLocks noChangeArrowheads="1"/>
            </p:cNvSpPr>
            <p:nvPr/>
          </p:nvSpPr>
          <p:spPr bwMode="auto">
            <a:xfrm>
              <a:off x="2992438" y="815975"/>
              <a:ext cx="239395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altLang="en-US" dirty="0">
                  <a:solidFill>
                    <a:srgbClr val="FF0000"/>
                  </a:solidFill>
                </a:rPr>
                <a:t>0.8% </a:t>
              </a:r>
              <a:r>
                <a:rPr lang="en-GB" altLang="en-US" dirty="0" err="1">
                  <a:solidFill>
                    <a:srgbClr val="FF0000"/>
                  </a:solidFill>
                </a:rPr>
                <a:t>unc</a:t>
              </a:r>
              <a:r>
                <a:rPr lang="en-GB" altLang="en-US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2" name="Rectangle 1"/>
          <p:cNvSpPr/>
          <p:nvPr/>
        </p:nvSpPr>
        <p:spPr bwMode="auto">
          <a:xfrm>
            <a:off x="1688629" y="4191372"/>
            <a:ext cx="1397471" cy="139824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8" name="Straight Arrow Connector 3"/>
          <p:cNvCxnSpPr>
            <a:cxnSpLocks noChangeShapeType="1"/>
          </p:cNvCxnSpPr>
          <p:nvPr/>
        </p:nvCxnSpPr>
        <p:spPr bwMode="auto">
          <a:xfrm flipH="1" flipV="1">
            <a:off x="2339752" y="5641826"/>
            <a:ext cx="611188" cy="406549"/>
          </a:xfrm>
          <a:prstGeom prst="straightConnector1">
            <a:avLst/>
          </a:prstGeom>
          <a:noFill/>
          <a:ln w="539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0" name="TextBox 19"/>
          <p:cNvSpPr txBox="1"/>
          <p:nvPr/>
        </p:nvSpPr>
        <p:spPr>
          <a:xfrm>
            <a:off x="2905723" y="5805264"/>
            <a:ext cx="25303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consistent </a:t>
            </a:r>
            <a:r>
              <a:rPr lang="en-GB" sz="2000" dirty="0" err="1" smtClean="0"/>
              <a:t>exper</a:t>
            </a:r>
            <a:r>
              <a:rPr lang="en-GB" sz="2000" dirty="0" smtClean="0"/>
              <a:t>. data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6387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Features of the GANDR fit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en-GB" dirty="0" smtClean="0"/>
              <a:t>Little change with iterations</a:t>
            </a:r>
          </a:p>
          <a:p>
            <a:r>
              <a:rPr lang="en-GB" dirty="0" smtClean="0"/>
              <a:t>Minimum PFNS uncertainty 0.8% almost equal to the minimum yield uncertainty</a:t>
            </a:r>
          </a:p>
          <a:p>
            <a:r>
              <a:rPr lang="en-GB" dirty="0" smtClean="0"/>
              <a:t>In the tails the PFNS uncertainty is equal to the prior (no measured data, no model correlations)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Spectrum fit for incident fast neutrons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selected for incident neutrons in the range 0.5 MeV to 2 MeV</a:t>
            </a:r>
          </a:p>
          <a:p>
            <a:r>
              <a:rPr lang="en-GB" dirty="0" smtClean="0"/>
              <a:t>The same procedure was followed</a:t>
            </a:r>
          </a:p>
          <a:p>
            <a:r>
              <a:rPr lang="en-GB" dirty="0" smtClean="0"/>
              <a:t>Narrower data range, fewer data sets, larger scattering</a:t>
            </a:r>
          </a:p>
          <a:p>
            <a:r>
              <a:rPr lang="en-GB" dirty="0" smtClean="0"/>
              <a:t>Slight increase in the average energy (+8 </a:t>
            </a:r>
            <a:r>
              <a:rPr lang="en-GB" dirty="0" err="1" smtClean="0"/>
              <a:t>keV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342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424936" cy="4787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 rot="-5400000">
            <a:off x="-1780672" y="3012921"/>
            <a:ext cx="4320480" cy="400110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000" baseline="30000" dirty="0"/>
              <a:t> </a:t>
            </a:r>
            <a:r>
              <a:rPr lang="en-GB" sz="2000" dirty="0"/>
              <a:t>PFNS  </a:t>
            </a:r>
            <a:r>
              <a:rPr lang="en-GB" sz="2000" baseline="30000" dirty="0"/>
              <a:t>235</a:t>
            </a:r>
            <a:r>
              <a:rPr lang="en-GB" sz="2000" dirty="0"/>
              <a:t>U (</a:t>
            </a:r>
            <a:r>
              <a:rPr lang="en-GB" sz="2000" dirty="0" err="1" smtClean="0"/>
              <a:t>n,f</a:t>
            </a:r>
            <a:r>
              <a:rPr lang="en-GB" sz="2000" dirty="0" smtClean="0"/>
              <a:t>)/</a:t>
            </a:r>
            <a:r>
              <a:rPr lang="en-GB" sz="2000" dirty="0" err="1" smtClean="0"/>
              <a:t>Maxw</a:t>
            </a:r>
            <a:r>
              <a:rPr lang="en-GB" sz="2000" dirty="0" smtClean="0"/>
              <a:t>(T=1.32 </a:t>
            </a:r>
            <a:r>
              <a:rPr lang="en-GB" sz="2000" dirty="0"/>
              <a:t>MeV)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781" y="3345160"/>
            <a:ext cx="2967363" cy="188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" name="TextBox 6"/>
          <p:cNvSpPr txBox="1"/>
          <p:nvPr/>
        </p:nvSpPr>
        <p:spPr>
          <a:xfrm>
            <a:off x="417262" y="5618031"/>
            <a:ext cx="8619234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0.5                       1                         2                                  5                       10 </a:t>
            </a:r>
          </a:p>
          <a:p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Outgoing neutron energy (MeV)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8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76200"/>
            <a:ext cx="8839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b="1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dirty="0" smtClean="0">
                <a:solidFill>
                  <a:srgbClr val="0000FF"/>
                </a:solidFill>
              </a:rPr>
              <a:t>U(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n</a:t>
            </a:r>
            <a:r>
              <a:rPr lang="en-GB" altLang="en-US" b="1" baseline="-25000" dirty="0" err="1" smtClean="0">
                <a:solidFill>
                  <a:srgbClr val="0000FF"/>
                </a:solidFill>
              </a:rPr>
              <a:t>fast</a:t>
            </a:r>
            <a:r>
              <a:rPr lang="en-GB" altLang="en-US" b="1" dirty="0" err="1" smtClean="0">
                <a:solidFill>
                  <a:srgbClr val="0000FF"/>
                </a:solidFill>
              </a:rPr>
              <a:t>,f</a:t>
            </a:r>
            <a:r>
              <a:rPr lang="en-GB" altLang="en-US" b="1" dirty="0" smtClean="0">
                <a:solidFill>
                  <a:srgbClr val="0000FF"/>
                </a:solidFill>
              </a:rPr>
              <a:t>) PFNS GANDR fit (log E)</a:t>
            </a:r>
            <a:endParaRPr lang="en-GB" altLang="en-US" b="1" baseline="300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24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6200" y="0"/>
            <a:ext cx="8839200" cy="43400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b="1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dirty="0" smtClean="0">
                <a:solidFill>
                  <a:srgbClr val="0000FF"/>
                </a:solidFill>
              </a:rPr>
              <a:t>U(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n</a:t>
            </a:r>
            <a:r>
              <a:rPr lang="en-GB" altLang="en-US" b="1" baseline="-25000" dirty="0" err="1" smtClean="0">
                <a:solidFill>
                  <a:srgbClr val="0000FF"/>
                </a:solidFill>
              </a:rPr>
              <a:t>fast</a:t>
            </a:r>
            <a:r>
              <a:rPr lang="en-GB" altLang="en-US" b="1" dirty="0" err="1" smtClean="0">
                <a:solidFill>
                  <a:srgbClr val="0000FF"/>
                </a:solidFill>
              </a:rPr>
              <a:t>,f</a:t>
            </a:r>
            <a:r>
              <a:rPr lang="en-GB" altLang="en-US" b="1" dirty="0" smtClean="0">
                <a:solidFill>
                  <a:srgbClr val="0000FF"/>
                </a:solidFill>
              </a:rPr>
              <a:t>) PFNS GANDR fit (selected)</a:t>
            </a:r>
            <a:endParaRPr lang="en-GB" altLang="en-US" b="1" baseline="30000" dirty="0" smtClean="0">
              <a:solidFill>
                <a:srgbClr val="0000FF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5497" y="756000"/>
            <a:ext cx="9073007" cy="5481312"/>
            <a:chOff x="35497" y="756000"/>
            <a:chExt cx="9073007" cy="548131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1" b="29469"/>
            <a:stretch/>
          </p:blipFill>
          <p:spPr bwMode="auto">
            <a:xfrm>
              <a:off x="417262" y="756000"/>
              <a:ext cx="8691242" cy="489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Flowchart: Connector 3"/>
            <p:cNvSpPr/>
            <p:nvPr/>
          </p:nvSpPr>
          <p:spPr bwMode="auto">
            <a:xfrm>
              <a:off x="2951820" y="2700571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Flowchart: Connector 5"/>
            <p:cNvSpPr/>
            <p:nvPr/>
          </p:nvSpPr>
          <p:spPr bwMode="auto">
            <a:xfrm>
              <a:off x="4247964" y="2391667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" name="Flowchart: Connector 6"/>
            <p:cNvSpPr/>
            <p:nvPr/>
          </p:nvSpPr>
          <p:spPr bwMode="auto">
            <a:xfrm rot="20700000">
              <a:off x="5094247" y="2308073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" name="Flowchart: Connector 7"/>
            <p:cNvSpPr/>
            <p:nvPr/>
          </p:nvSpPr>
          <p:spPr bwMode="auto">
            <a:xfrm rot="20700000">
              <a:off x="5725205" y="2391530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Flowchart: Connector 8"/>
            <p:cNvSpPr/>
            <p:nvPr/>
          </p:nvSpPr>
          <p:spPr bwMode="auto">
            <a:xfrm rot="20700000">
              <a:off x="6233423" y="2618653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Flowchart: Connector 9"/>
            <p:cNvSpPr/>
            <p:nvPr/>
          </p:nvSpPr>
          <p:spPr bwMode="auto">
            <a:xfrm rot="20700000">
              <a:off x="6659533" y="2523132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Flowchart: Connector 10"/>
            <p:cNvSpPr/>
            <p:nvPr/>
          </p:nvSpPr>
          <p:spPr bwMode="auto">
            <a:xfrm rot="20700000">
              <a:off x="7021349" y="3157423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Flowchart: Connector 11"/>
            <p:cNvSpPr/>
            <p:nvPr/>
          </p:nvSpPr>
          <p:spPr bwMode="auto">
            <a:xfrm rot="20700000">
              <a:off x="7343230" y="3543550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Flowchart: Connector 13"/>
            <p:cNvSpPr/>
            <p:nvPr/>
          </p:nvSpPr>
          <p:spPr bwMode="auto">
            <a:xfrm rot="20700000">
              <a:off x="7631262" y="5171665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4876" y="3679036"/>
              <a:ext cx="3722554" cy="1325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lowchart: Connector 14"/>
            <p:cNvSpPr/>
            <p:nvPr/>
          </p:nvSpPr>
          <p:spPr bwMode="auto">
            <a:xfrm rot="20700000">
              <a:off x="2369921" y="4141661"/>
              <a:ext cx="108012" cy="122583"/>
            </a:xfrm>
            <a:prstGeom prst="flowChartConnector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4000" b="1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55576" y="908720"/>
              <a:ext cx="1440160" cy="132343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endParaRPr lang="en-GB" dirty="0" smtClean="0"/>
            </a:p>
            <a:p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 rot="-5400000">
              <a:off x="-2215510" y="3010131"/>
              <a:ext cx="4902123" cy="400110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GB" sz="2000" baseline="30000" dirty="0"/>
                <a:t> </a:t>
              </a:r>
              <a:r>
                <a:rPr lang="en-GB" sz="2000" dirty="0"/>
                <a:t>PFNS  </a:t>
              </a:r>
              <a:r>
                <a:rPr lang="en-GB" sz="2000" baseline="30000" dirty="0"/>
                <a:t>235</a:t>
              </a:r>
              <a:r>
                <a:rPr lang="en-GB" sz="2000" dirty="0"/>
                <a:t>U (</a:t>
              </a:r>
              <a:r>
                <a:rPr lang="en-GB" sz="2000" dirty="0" err="1"/>
                <a:t>n,f</a:t>
              </a:r>
              <a:r>
                <a:rPr lang="en-GB" sz="2000" dirty="0" smtClean="0"/>
                <a:t>)*100/</a:t>
              </a:r>
              <a:r>
                <a:rPr lang="en-GB" sz="2000" dirty="0" err="1" smtClean="0"/>
                <a:t>Maxw</a:t>
              </a:r>
              <a:r>
                <a:rPr lang="en-GB" sz="2000" dirty="0" smtClean="0"/>
                <a:t>(T=1.32 </a:t>
              </a:r>
              <a:r>
                <a:rPr lang="en-GB" sz="2000" dirty="0"/>
                <a:t>MeV)</a:t>
              </a:r>
            </a:p>
          </p:txBody>
        </p:sp>
        <p:sp useBgFill="1">
          <p:nvSpPr>
            <p:cNvPr id="21" name="TextBox 20"/>
            <p:cNvSpPr txBox="1"/>
            <p:nvPr/>
          </p:nvSpPr>
          <p:spPr>
            <a:xfrm>
              <a:off x="417262" y="5652537"/>
              <a:ext cx="8619234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1                             2                                       5                           10 </a:t>
              </a:r>
            </a:p>
            <a:p>
              <a:r>
                <a:rPr lang="en-GB" sz="1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Outgoing neutron energy (MeV) 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5536" y="786190"/>
              <a:ext cx="86192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1                             2                                       5                           10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6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fit thermal &amp; fast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3" t="18534" r="12626" b="9648"/>
          <a:stretch/>
        </p:blipFill>
        <p:spPr bwMode="auto">
          <a:xfrm>
            <a:off x="611560" y="692696"/>
            <a:ext cx="8119760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3501008"/>
            <a:ext cx="1401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9A9719"/>
                </a:solidFill>
              </a:rPr>
              <a:t>thermal</a:t>
            </a:r>
            <a:endParaRPr lang="en-GB" sz="2800" dirty="0">
              <a:solidFill>
                <a:srgbClr val="9A971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20272" y="1052736"/>
            <a:ext cx="7441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>
                <a:solidFill>
                  <a:srgbClr val="0045D0"/>
                </a:solidFill>
              </a:rPr>
              <a:t>fast</a:t>
            </a:r>
            <a:endParaRPr lang="en-GB" sz="2800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7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baseline="30000" dirty="0" smtClean="0">
                <a:solidFill>
                  <a:srgbClr val="0045D0"/>
                </a:solidFill>
              </a:rPr>
              <a:t>238</a:t>
            </a:r>
            <a:r>
              <a:rPr lang="en-US" altLang="en-US" b="1" dirty="0" smtClean="0">
                <a:solidFill>
                  <a:srgbClr val="0045D0"/>
                </a:solidFill>
              </a:rPr>
              <a:t>U(</a:t>
            </a:r>
            <a:r>
              <a:rPr lang="en-US" altLang="en-US" b="1" dirty="0" err="1" smtClean="0">
                <a:solidFill>
                  <a:srgbClr val="0045D0"/>
                </a:solidFill>
              </a:rPr>
              <a:t>n,n</a:t>
            </a:r>
            <a:r>
              <a:rPr lang="en-US" altLang="en-US" b="1" dirty="0" smtClean="0">
                <a:solidFill>
                  <a:srgbClr val="0045D0"/>
                </a:solidFill>
              </a:rPr>
              <a:t>’) </a:t>
            </a:r>
            <a:r>
              <a:rPr lang="en-US" altLang="en-US" b="1" dirty="0">
                <a:solidFill>
                  <a:srgbClr val="0045D0"/>
                </a:solidFill>
              </a:rPr>
              <a:t>evaluations</a:t>
            </a:r>
            <a:br>
              <a:rPr lang="en-US" altLang="en-US" b="1" dirty="0">
                <a:solidFill>
                  <a:srgbClr val="0045D0"/>
                </a:solidFill>
              </a:rPr>
            </a:b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08720"/>
            <a:ext cx="74676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9059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Integral effects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ICSBEP Benchmarks were analysed</a:t>
            </a:r>
          </a:p>
          <a:p>
            <a:r>
              <a:rPr lang="en-GB" dirty="0" smtClean="0"/>
              <a:t>Increase in reactivity of high-leakage thermal solutions partly compensated by Hale’s O-16 evaluation or by a decrease of nu-bar</a:t>
            </a:r>
          </a:p>
          <a:p>
            <a:r>
              <a:rPr lang="en-GB" dirty="0" smtClean="0"/>
              <a:t>Decrease in reactivity of fast assemblies partly compensated by U-238 – overall improvement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06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GB" altLang="en-US" b="1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dirty="0" smtClean="0">
                <a:solidFill>
                  <a:srgbClr val="0000FF"/>
                </a:solidFill>
              </a:rPr>
              <a:t>U(</a:t>
            </a:r>
            <a:r>
              <a:rPr lang="en-GB" altLang="en-US" b="1" dirty="0" err="1" smtClean="0">
                <a:solidFill>
                  <a:srgbClr val="0000FF"/>
                </a:solidFill>
              </a:rPr>
              <a:t>n,f</a:t>
            </a:r>
            <a:r>
              <a:rPr lang="en-GB" altLang="en-US" b="1" dirty="0">
                <a:solidFill>
                  <a:srgbClr val="0000FF"/>
                </a:solidFill>
              </a:rPr>
              <a:t>) PFNS </a:t>
            </a:r>
            <a:r>
              <a:rPr lang="en-GB" altLang="en-US" b="1" dirty="0" smtClean="0">
                <a:solidFill>
                  <a:srgbClr val="0000FF"/>
                </a:solidFill>
              </a:rPr>
              <a:t>(thermal solutions)</a:t>
            </a:r>
            <a:endParaRPr lang="en-GB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0721" r="12136" b="5628"/>
          <a:stretch/>
        </p:blipFill>
        <p:spPr bwMode="auto">
          <a:xfrm>
            <a:off x="683568" y="620688"/>
            <a:ext cx="7632512" cy="551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1412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3" b="127"/>
          <a:stretch/>
        </p:blipFill>
        <p:spPr bwMode="auto">
          <a:xfrm>
            <a:off x="755576" y="548680"/>
            <a:ext cx="7560840" cy="55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5"/>
          <p:cNvSpPr txBox="1">
            <a:spLocks/>
          </p:cNvSpPr>
          <p:nvPr/>
        </p:nvSpPr>
        <p:spPr>
          <a:xfrm>
            <a:off x="0" y="0"/>
            <a:ext cx="9036496" cy="104360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b="1" kern="0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U(</a:t>
            </a:r>
            <a:r>
              <a:rPr lang="en-GB" altLang="en-US" b="1" kern="0" dirty="0" err="1" smtClean="0">
                <a:solidFill>
                  <a:srgbClr val="0000FF"/>
                </a:solidFill>
              </a:rPr>
              <a:t>n,f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) PFNS, </a:t>
            </a:r>
            <a:r>
              <a:rPr lang="en-GB" altLang="en-US" b="1" kern="0" baseline="30000" dirty="0" smtClean="0">
                <a:solidFill>
                  <a:srgbClr val="0000FF"/>
                </a:solidFill>
              </a:rPr>
              <a:t>16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O (thermal solutions)</a:t>
            </a:r>
            <a:endParaRPr lang="en-GB" b="1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1763688" y="1043608"/>
            <a:ext cx="2010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0" dirty="0" smtClean="0"/>
              <a:t>PRELIMINARY!</a:t>
            </a:r>
            <a:endParaRPr lang="en-GB" sz="2000" b="0" dirty="0"/>
          </a:p>
        </p:txBody>
      </p:sp>
    </p:spTree>
    <p:extLst>
      <p:ext uri="{BB962C8B-B14F-4D97-AF65-F5344CB8AC3E}">
        <p14:creationId xmlns:p14="http://schemas.microsoft.com/office/powerpoint/2010/main" val="57295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t="11924" r="13145" b="5856"/>
          <a:stretch/>
        </p:blipFill>
        <p:spPr bwMode="auto">
          <a:xfrm>
            <a:off x="395536" y="548680"/>
            <a:ext cx="8424936" cy="5698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5"/>
          <p:cNvSpPr txBox="1">
            <a:spLocks/>
          </p:cNvSpPr>
          <p:nvPr/>
        </p:nvSpPr>
        <p:spPr>
          <a:xfrm>
            <a:off x="-108520" y="-99392"/>
            <a:ext cx="928903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b="1" kern="0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U(</a:t>
            </a:r>
            <a:r>
              <a:rPr lang="en-GB" altLang="en-US" b="1" kern="0" dirty="0" err="1" smtClean="0">
                <a:solidFill>
                  <a:srgbClr val="0000FF"/>
                </a:solidFill>
              </a:rPr>
              <a:t>n,f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) PFNS, </a:t>
            </a:r>
            <a:r>
              <a:rPr lang="en-GB" altLang="en-US" kern="0" baseline="30000" dirty="0" smtClean="0">
                <a:solidFill>
                  <a:srgbClr val="0000FF"/>
                </a:solidFill>
              </a:rPr>
              <a:t>238</a:t>
            </a:r>
            <a:r>
              <a:rPr lang="en-GB" altLang="en-US" kern="0" dirty="0" smtClean="0">
                <a:solidFill>
                  <a:srgbClr val="0000FF"/>
                </a:solidFill>
              </a:rPr>
              <a:t>U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 (fast assemblies)</a:t>
            </a:r>
            <a:endParaRPr lang="en-GB" b="1" kern="0" dirty="0"/>
          </a:p>
        </p:txBody>
      </p:sp>
    </p:spTree>
    <p:extLst>
      <p:ext uri="{BB962C8B-B14F-4D97-AF65-F5344CB8AC3E}">
        <p14:creationId xmlns:p14="http://schemas.microsoft.com/office/powerpoint/2010/main" val="91910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90575"/>
            <a:ext cx="74676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dirty="0">
                <a:solidFill>
                  <a:srgbClr val="0000FF"/>
                </a:solidFill>
              </a:rPr>
              <a:t>Combined </a:t>
            </a:r>
            <a:r>
              <a:rPr lang="en-GB" altLang="en-US" b="1" baseline="30000" dirty="0">
                <a:solidFill>
                  <a:srgbClr val="0000FF"/>
                </a:solidFill>
              </a:rPr>
              <a:t>235</a:t>
            </a:r>
            <a:r>
              <a:rPr lang="en-GB" altLang="en-US" b="1" dirty="0">
                <a:solidFill>
                  <a:srgbClr val="0000FF"/>
                </a:solidFill>
              </a:rPr>
              <a:t>U(</a:t>
            </a:r>
            <a:r>
              <a:rPr lang="en-GB" altLang="en-US" b="1" dirty="0" err="1">
                <a:solidFill>
                  <a:srgbClr val="0000FF"/>
                </a:solidFill>
              </a:rPr>
              <a:t>n,f</a:t>
            </a:r>
            <a:r>
              <a:rPr lang="en-GB" altLang="en-US" b="1" dirty="0">
                <a:solidFill>
                  <a:srgbClr val="0000FF"/>
                </a:solidFill>
              </a:rPr>
              <a:t>) PFNS, </a:t>
            </a:r>
            <a:r>
              <a:rPr lang="en-GB" altLang="en-US" baseline="30000" dirty="0" smtClean="0">
                <a:solidFill>
                  <a:srgbClr val="0000FF"/>
                </a:solidFill>
              </a:rPr>
              <a:t>238</a:t>
            </a:r>
            <a:r>
              <a:rPr lang="en-GB" altLang="en-US" dirty="0" smtClean="0">
                <a:solidFill>
                  <a:srgbClr val="0000FF"/>
                </a:solidFill>
              </a:rPr>
              <a:t>U</a:t>
            </a:r>
            <a:endParaRPr lang="en-GB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8091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Labels legend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e71	ENDF/B-VII.1 (</a:t>
            </a:r>
            <a:r>
              <a:rPr lang="en-GB" dirty="0" err="1" smtClean="0"/>
              <a:t>reerence</a:t>
            </a:r>
            <a:r>
              <a:rPr lang="en-GB" dirty="0" smtClean="0"/>
              <a:t>)</a:t>
            </a:r>
          </a:p>
          <a:p>
            <a:r>
              <a:rPr lang="en-GB" dirty="0" smtClean="0"/>
              <a:t>ib25	Older version of U-238</a:t>
            </a:r>
          </a:p>
          <a:p>
            <a:r>
              <a:rPr lang="en-GB" dirty="0" smtClean="0"/>
              <a:t>ib33	U-238 CIELO starter file</a:t>
            </a:r>
          </a:p>
          <a:p>
            <a:r>
              <a:rPr lang="en-GB" dirty="0" smtClean="0"/>
              <a:t>ib33n	ib33 with updated (n,2n) from IRDFF</a:t>
            </a:r>
          </a:p>
          <a:p>
            <a:r>
              <a:rPr lang="en-GB" dirty="0" smtClean="0"/>
              <a:t>g6		U-235 PFNS GANDR fit</a:t>
            </a:r>
          </a:p>
          <a:p>
            <a:r>
              <a:rPr lang="en-GB" dirty="0" smtClean="0"/>
              <a:t>ib33n_g6 combined (as above)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21417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Conclusions U-238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 major revision to ib33 starter file</a:t>
            </a:r>
          </a:p>
          <a:p>
            <a:r>
              <a:rPr lang="en-GB" dirty="0" smtClean="0"/>
              <a:t>(n,2n) reaction investigated (IRDFF-v1.05)</a:t>
            </a:r>
          </a:p>
          <a:p>
            <a:r>
              <a:rPr lang="en-GB" dirty="0" smtClean="0"/>
              <a:t>Uncertainties in integral measurements to be clarified</a:t>
            </a:r>
          </a:p>
          <a:p>
            <a:r>
              <a:rPr lang="en-GB" dirty="0" smtClean="0"/>
              <a:t>Contribution of </a:t>
            </a:r>
            <a:r>
              <a:rPr lang="en-GB" dirty="0"/>
              <a:t>(</a:t>
            </a:r>
            <a:r>
              <a:rPr lang="en-GB" dirty="0" err="1"/>
              <a:t>γ,n</a:t>
            </a:r>
            <a:r>
              <a:rPr lang="en-GB" dirty="0"/>
              <a:t>)</a:t>
            </a:r>
            <a:r>
              <a:rPr lang="en-GB" dirty="0" smtClean="0"/>
              <a:t> to be determined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44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Conclusions U-235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Non-model fit of U-235 PFNS thermal and fast</a:t>
            </a:r>
          </a:p>
          <a:p>
            <a:r>
              <a:rPr lang="en-GB" dirty="0" smtClean="0"/>
              <a:t>Average energy lower than ENDF/B-VII.1</a:t>
            </a:r>
          </a:p>
          <a:p>
            <a:r>
              <a:rPr lang="en-GB" dirty="0" smtClean="0"/>
              <a:t>Reactivity increase for high-leakage thermal solutions, decrease for fast assemblies</a:t>
            </a:r>
          </a:p>
          <a:p>
            <a:r>
              <a:rPr lang="en-GB" dirty="0" smtClean="0"/>
              <a:t>Possible compensating effects were studied, namely new O-16 data, nu-bar, new U-238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769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ADDITIONAL SLIDES</a:t>
            </a:r>
            <a:endParaRPr lang="en-GB" b="1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536" y="434752"/>
            <a:ext cx="9540552" cy="762000"/>
          </a:xfrm>
        </p:spPr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Measured </a:t>
            </a:r>
            <a:r>
              <a:rPr lang="en-GB" b="1" dirty="0" smtClean="0">
                <a:solidFill>
                  <a:srgbClr val="0045D0"/>
                </a:solidFill>
              </a:rPr>
              <a:t>PFNS </a:t>
            </a:r>
            <a:r>
              <a:rPr lang="en-GB" b="1" dirty="0">
                <a:solidFill>
                  <a:srgbClr val="0045D0"/>
                </a:solidFill>
              </a:rPr>
              <a:t>data </a:t>
            </a:r>
            <a:r>
              <a:rPr lang="en-GB" b="1" dirty="0" smtClean="0">
                <a:solidFill>
                  <a:srgbClr val="0045D0"/>
                </a:solidFill>
              </a:rPr>
              <a:t>normalisation</a:t>
            </a:r>
            <a:endParaRPr lang="en-GB" sz="4800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1412776"/>
            <a:ext cx="8229600" cy="4525963"/>
          </a:xfrm>
        </p:spPr>
        <p:txBody>
          <a:bodyPr/>
          <a:lstStyle/>
          <a:p>
            <a:r>
              <a:rPr lang="en-GB" sz="2800" dirty="0" err="1" smtClean="0"/>
              <a:t>Kornilov</a:t>
            </a:r>
            <a:r>
              <a:rPr lang="en-GB" sz="2800" dirty="0" smtClean="0"/>
              <a:t> et al (IRMM) data taken as reference</a:t>
            </a:r>
          </a:p>
          <a:p>
            <a:r>
              <a:rPr lang="en-GB" sz="2800" dirty="0" smtClean="0"/>
              <a:t>All data converted to </a:t>
            </a:r>
            <a:r>
              <a:rPr lang="en-GB" sz="2800" baseline="30000" dirty="0"/>
              <a:t>252</a:t>
            </a:r>
            <a:r>
              <a:rPr lang="en-GB" sz="2800" dirty="0"/>
              <a:t>Cf/</a:t>
            </a:r>
            <a:r>
              <a:rPr lang="en-GB" sz="2800" baseline="30000" dirty="0"/>
              <a:t>235</a:t>
            </a:r>
            <a:r>
              <a:rPr lang="en-GB" sz="2800" dirty="0"/>
              <a:t>U or </a:t>
            </a:r>
            <a:r>
              <a:rPr lang="en-GB" sz="2800" baseline="30000" dirty="0"/>
              <a:t>235</a:t>
            </a:r>
            <a:r>
              <a:rPr lang="en-GB" sz="2800" dirty="0"/>
              <a:t>U/</a:t>
            </a:r>
            <a:r>
              <a:rPr lang="en-GB" sz="2800" dirty="0" err="1"/>
              <a:t>Mxw</a:t>
            </a:r>
            <a:r>
              <a:rPr lang="en-GB" sz="2800" dirty="0"/>
              <a:t>(1.32MeV) ratios </a:t>
            </a:r>
            <a:endParaRPr lang="en-GB" sz="2800" dirty="0" smtClean="0"/>
          </a:p>
          <a:p>
            <a:r>
              <a:rPr lang="en-GB" sz="2800" baseline="30000" dirty="0" smtClean="0"/>
              <a:t>252</a:t>
            </a:r>
            <a:r>
              <a:rPr lang="en-GB" sz="2800" dirty="0" smtClean="0"/>
              <a:t>Cf/</a:t>
            </a:r>
            <a:r>
              <a:rPr lang="en-GB" sz="2800" baseline="30000" dirty="0" smtClean="0"/>
              <a:t>235</a:t>
            </a:r>
            <a:r>
              <a:rPr lang="en-GB" sz="2800" dirty="0" smtClean="0"/>
              <a:t>U or </a:t>
            </a:r>
            <a:r>
              <a:rPr lang="en-GB" sz="2800" baseline="30000" dirty="0" smtClean="0"/>
              <a:t>235</a:t>
            </a:r>
            <a:r>
              <a:rPr lang="en-GB" sz="2800" dirty="0" smtClean="0"/>
              <a:t>U/</a:t>
            </a:r>
            <a:r>
              <a:rPr lang="en-GB" sz="2800" dirty="0" err="1" smtClean="0"/>
              <a:t>Mxw</a:t>
            </a:r>
            <a:r>
              <a:rPr lang="en-GB" sz="2800" dirty="0" smtClean="0"/>
              <a:t>(1.32MeV) </a:t>
            </a:r>
            <a:r>
              <a:rPr lang="en-GB" sz="2800" dirty="0"/>
              <a:t>ratios </a:t>
            </a:r>
            <a:r>
              <a:rPr lang="en-GB" sz="2800" dirty="0" smtClean="0"/>
              <a:t>integrated over the overlapping interval for each experiment</a:t>
            </a:r>
          </a:p>
          <a:p>
            <a:r>
              <a:rPr lang="en-GB" sz="2800" dirty="0" smtClean="0"/>
              <a:t>Upper energy cut-off 10 MeV</a:t>
            </a:r>
          </a:p>
          <a:p>
            <a:r>
              <a:rPr lang="en-GB" sz="2800" dirty="0" smtClean="0"/>
              <a:t>Measured data normalised to match integrals over the overlapping regions</a:t>
            </a:r>
          </a:p>
          <a:p>
            <a:pPr marL="0" indent="0">
              <a:buNone/>
            </a:pPr>
            <a:r>
              <a:rPr lang="en-GB" sz="2800" b="1" dirty="0" smtClean="0"/>
              <a:t>      REALLY independent of ANY model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8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04918"/>
            <a:ext cx="8883968" cy="474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763688" y="-27384"/>
            <a:ext cx="4968552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kern="0" baseline="30000" dirty="0" smtClean="0">
                <a:solidFill>
                  <a:srgbClr val="0045D0"/>
                </a:solidFill>
              </a:rPr>
              <a:t>238</a:t>
            </a:r>
            <a:r>
              <a:rPr lang="en-US" altLang="en-US" b="1" kern="0" dirty="0" smtClean="0">
                <a:solidFill>
                  <a:srgbClr val="0045D0"/>
                </a:solidFill>
              </a:rPr>
              <a:t>U(n,2n) evaluations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5" y="835596"/>
            <a:ext cx="201622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95250" y="5292497"/>
            <a:ext cx="8896222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7                       8                       9                      10                      11            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Incident  Energy (MeV) 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32633"/>
            <a:ext cx="4197841" cy="228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123728" y="3933056"/>
            <a:ext cx="2888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rgbClr val="0045D0"/>
                </a:solidFill>
              </a:rPr>
              <a:t>SPA XS in </a:t>
            </a:r>
            <a:r>
              <a:rPr lang="en-GB" sz="1800" baseline="30000" dirty="0" smtClean="0">
                <a:solidFill>
                  <a:srgbClr val="0045D0"/>
                </a:solidFill>
              </a:rPr>
              <a:t>252</a:t>
            </a:r>
            <a:r>
              <a:rPr lang="en-GB" sz="1800" dirty="0" smtClean="0">
                <a:solidFill>
                  <a:srgbClr val="0045D0"/>
                </a:solidFill>
              </a:rPr>
              <a:t>Cf(sf</a:t>
            </a:r>
            <a:r>
              <a:rPr lang="en-GB" sz="1800" dirty="0">
                <a:solidFill>
                  <a:srgbClr val="0045D0"/>
                </a:solidFill>
              </a:rPr>
              <a:t>) PFNS</a:t>
            </a:r>
            <a:endParaRPr lang="en-GB" sz="1800" b="0" dirty="0" smtClean="0"/>
          </a:p>
          <a:p>
            <a:r>
              <a:rPr lang="en-GB" sz="1800" b="0" dirty="0" smtClean="0"/>
              <a:t>IRDFF-1.03          20.607</a:t>
            </a:r>
          </a:p>
          <a:p>
            <a:r>
              <a:rPr lang="en-GB" sz="1800" b="0" dirty="0" smtClean="0"/>
              <a:t>ENDF-B/VII.1      21.363</a:t>
            </a:r>
          </a:p>
          <a:p>
            <a:r>
              <a:rPr lang="en-GB" sz="1800" b="0" dirty="0" err="1" smtClean="0"/>
              <a:t>Blinov</a:t>
            </a:r>
            <a:r>
              <a:rPr lang="en-GB" sz="1800" b="0" dirty="0" smtClean="0"/>
              <a:t> </a:t>
            </a:r>
            <a:r>
              <a:rPr lang="en-GB" sz="1800" b="0" dirty="0"/>
              <a:t>et al</a:t>
            </a:r>
            <a:r>
              <a:rPr lang="en-GB" sz="1800" b="0" dirty="0" smtClean="0"/>
              <a:t>,       20.61 </a:t>
            </a:r>
            <a:r>
              <a:rPr lang="en-GB" sz="1800" b="0" dirty="0"/>
              <a:t>± </a:t>
            </a:r>
            <a:r>
              <a:rPr lang="en-GB" sz="1800" b="0" dirty="0" smtClean="0"/>
              <a:t>2.02</a:t>
            </a:r>
            <a:endParaRPr lang="en-GB" sz="1800" b="0" dirty="0"/>
          </a:p>
        </p:txBody>
      </p:sp>
    </p:spTree>
    <p:extLst>
      <p:ext uri="{BB962C8B-B14F-4D97-AF65-F5344CB8AC3E}">
        <p14:creationId xmlns:p14="http://schemas.microsoft.com/office/powerpoint/2010/main" val="154610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Union of all data (</a:t>
            </a:r>
            <a:r>
              <a:rPr lang="en-GB" b="1" dirty="0" err="1" smtClean="0">
                <a:solidFill>
                  <a:srgbClr val="0045D0"/>
                </a:solidFill>
              </a:rPr>
              <a:t>PNT_raw</a:t>
            </a:r>
            <a:r>
              <a:rPr lang="en-GB" b="1" dirty="0" smtClean="0">
                <a:solidFill>
                  <a:srgbClr val="0045D0"/>
                </a:solidFill>
              </a:rPr>
              <a:t>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032" y="1351309"/>
            <a:ext cx="8892480" cy="4525963"/>
          </a:xfrm>
        </p:spPr>
        <p:txBody>
          <a:bodyPr/>
          <a:lstStyle/>
          <a:p>
            <a:r>
              <a:rPr lang="en-GB" sz="2800" dirty="0"/>
              <a:t>All data converted to </a:t>
            </a:r>
            <a:r>
              <a:rPr lang="en-GB" sz="2800" baseline="30000" dirty="0"/>
              <a:t>235</a:t>
            </a:r>
            <a:r>
              <a:rPr lang="en-GB" sz="2800" dirty="0"/>
              <a:t>U/</a:t>
            </a:r>
            <a:r>
              <a:rPr lang="en-GB" sz="2800" dirty="0" err="1"/>
              <a:t>Mxw</a:t>
            </a:r>
            <a:r>
              <a:rPr lang="en-GB" sz="2800" dirty="0"/>
              <a:t>(1.32MeV) ratios</a:t>
            </a:r>
          </a:p>
          <a:p>
            <a:r>
              <a:rPr lang="en-GB" sz="2800" dirty="0"/>
              <a:t>Union of </a:t>
            </a:r>
            <a:r>
              <a:rPr lang="en-GB" sz="2800" dirty="0" smtClean="0"/>
              <a:t>all data in the ratio space prepared</a:t>
            </a:r>
            <a:endParaRPr lang="en-GB" sz="2800" dirty="0"/>
          </a:p>
          <a:p>
            <a:r>
              <a:rPr lang="en-GB" sz="2800" dirty="0" smtClean="0"/>
              <a:t>Data converted </a:t>
            </a:r>
            <a:r>
              <a:rPr lang="en-GB" sz="2800" dirty="0"/>
              <a:t>back to spectrum</a:t>
            </a:r>
          </a:p>
          <a:p>
            <a:r>
              <a:rPr lang="en-GB" sz="2800" dirty="0"/>
              <a:t>Integral of the spectrum normalised to one – all data re-normalised with same normalisation </a:t>
            </a:r>
            <a:r>
              <a:rPr lang="en-GB" sz="2800" dirty="0" smtClean="0"/>
              <a:t>factor (0.8% correction)</a:t>
            </a:r>
            <a:endParaRPr lang="en-GB" sz="2800" dirty="0"/>
          </a:p>
          <a:p>
            <a:r>
              <a:rPr lang="en-GB" sz="2800" b="1" dirty="0" smtClean="0">
                <a:solidFill>
                  <a:srgbClr val="0045D0"/>
                </a:solidFill>
              </a:rPr>
              <a:t>Average energy of raw data spectrum is 1.998 MeV</a:t>
            </a:r>
          </a:p>
          <a:p>
            <a:endParaRPr lang="en-GB" sz="2800" b="1" dirty="0">
              <a:solidFill>
                <a:srgbClr val="0045D0"/>
              </a:solidFill>
            </a:endParaRPr>
          </a:p>
          <a:p>
            <a:pPr marL="0" indent="0">
              <a:buNone/>
            </a:pPr>
            <a:r>
              <a:rPr lang="en-GB" sz="2800" b="1" dirty="0" smtClean="0">
                <a:solidFill>
                  <a:srgbClr val="0045D0"/>
                </a:solidFill>
              </a:rPr>
              <a:t>    </a:t>
            </a:r>
            <a:r>
              <a:rPr lang="en-GB" sz="2800" b="1" dirty="0" smtClean="0">
                <a:solidFill>
                  <a:srgbClr val="FF0000"/>
                </a:solidFill>
              </a:rPr>
              <a:t>(uncertainty can not be estimated by this method)</a:t>
            </a:r>
          </a:p>
        </p:txBody>
      </p:sp>
    </p:spTree>
    <p:extLst>
      <p:ext uri="{BB962C8B-B14F-4D97-AF65-F5344CB8AC3E}">
        <p14:creationId xmlns:p14="http://schemas.microsoft.com/office/powerpoint/2010/main" val="119777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88" y="44624"/>
            <a:ext cx="86868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Fitting the data – simple model (PNT)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 smtClean="0"/>
              <a:t>Initial work</a:t>
            </a:r>
          </a:p>
          <a:p>
            <a:r>
              <a:rPr lang="en-GB" sz="2400" dirty="0" smtClean="0"/>
              <a:t>Basis function: linear combination of a Watt function and a </a:t>
            </a:r>
            <a:r>
              <a:rPr lang="en-GB" sz="2400" dirty="0" err="1" smtClean="0"/>
              <a:t>Maxwellian</a:t>
            </a:r>
            <a:r>
              <a:rPr lang="en-GB" sz="2400" dirty="0" smtClean="0"/>
              <a:t> function (4 free parameters). </a:t>
            </a:r>
          </a:p>
          <a:p>
            <a:r>
              <a:rPr lang="en-GB" sz="2400" dirty="0" smtClean="0"/>
              <a:t>Chi-square minimisation to determine optimal parameters</a:t>
            </a:r>
          </a:p>
          <a:p>
            <a:r>
              <a:rPr lang="en-GB" sz="2400" dirty="0" smtClean="0"/>
              <a:t>Check influence of removing datasets (e.g. </a:t>
            </a:r>
            <a:r>
              <a:rPr lang="en-GB" sz="2400" dirty="0" err="1" smtClean="0"/>
              <a:t>Starostov</a:t>
            </a:r>
            <a:r>
              <a:rPr lang="en-GB" sz="2400" dirty="0" smtClean="0"/>
              <a:t> data, etc.)</a:t>
            </a:r>
            <a:endParaRPr lang="en-GB" sz="2400" b="1" dirty="0" smtClean="0"/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en-GB" sz="2400" b="1" dirty="0" smtClean="0"/>
              <a:t>Extended work</a:t>
            </a:r>
          </a:p>
          <a:p>
            <a:r>
              <a:rPr lang="en-GB" sz="2400" dirty="0" smtClean="0"/>
              <a:t>Assume fitted function is a better approximation to the true spectrum – normalise the data to the fitted function (model dependence ?)</a:t>
            </a:r>
          </a:p>
          <a:p>
            <a:r>
              <a:rPr lang="en-GB" sz="2400" dirty="0" smtClean="0"/>
              <a:t>Repeat the fitting, </a:t>
            </a:r>
            <a:endParaRPr lang="en-GB" sz="2400" dirty="0"/>
          </a:p>
          <a:p>
            <a:r>
              <a:rPr lang="en-GB" sz="2400" dirty="0" smtClean="0"/>
              <a:t>Iterate to convergence</a:t>
            </a:r>
          </a:p>
        </p:txBody>
      </p:sp>
    </p:spTree>
    <p:extLst>
      <p:ext uri="{BB962C8B-B14F-4D97-AF65-F5344CB8AC3E}">
        <p14:creationId xmlns:p14="http://schemas.microsoft.com/office/powerpoint/2010/main" val="312048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Results (PNT = microscopic data only)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The average energy is </a:t>
            </a:r>
            <a:r>
              <a:rPr lang="en-GB" sz="2800" b="1" dirty="0" smtClean="0">
                <a:solidFill>
                  <a:srgbClr val="FF0000"/>
                </a:solidFill>
              </a:rPr>
              <a:t>2.000(9) for all data</a:t>
            </a:r>
          </a:p>
          <a:p>
            <a:r>
              <a:rPr lang="en-GB" sz="2800" dirty="0"/>
              <a:t>The average energy is </a:t>
            </a:r>
            <a:r>
              <a:rPr lang="en-GB" sz="2800" b="1" dirty="0" smtClean="0">
                <a:solidFill>
                  <a:srgbClr val="FF0000"/>
                </a:solidFill>
              </a:rPr>
              <a:t>1.986(9</a:t>
            </a:r>
            <a:r>
              <a:rPr lang="en-GB" sz="2800" b="1" dirty="0">
                <a:solidFill>
                  <a:srgbClr val="FF0000"/>
                </a:solidFill>
              </a:rPr>
              <a:t>) </a:t>
            </a:r>
            <a:r>
              <a:rPr lang="en-GB" sz="2800" b="1" dirty="0" smtClean="0">
                <a:solidFill>
                  <a:srgbClr val="FF0000"/>
                </a:solidFill>
              </a:rPr>
              <a:t>without </a:t>
            </a:r>
            <a:r>
              <a:rPr lang="en-GB" sz="2800" b="1" dirty="0" err="1" smtClean="0">
                <a:solidFill>
                  <a:srgbClr val="FF0000"/>
                </a:solidFill>
              </a:rPr>
              <a:t>Vorobyev</a:t>
            </a:r>
            <a:endParaRPr lang="en-GB" sz="2800" b="1" dirty="0" smtClean="0">
              <a:solidFill>
                <a:srgbClr val="FF0000"/>
              </a:solidFill>
            </a:endParaRPr>
          </a:p>
          <a:p>
            <a:r>
              <a:rPr lang="en-GB" sz="2800" dirty="0" smtClean="0"/>
              <a:t>Convergence is rapid (very little change to Chi-squared after the first renormalisation of data)</a:t>
            </a:r>
          </a:p>
          <a:p>
            <a:r>
              <a:rPr lang="en-GB" sz="2800" dirty="0" smtClean="0"/>
              <a:t>Iterations slightly change the shape, but not the average energy</a:t>
            </a:r>
          </a:p>
        </p:txBody>
      </p:sp>
    </p:spTree>
    <p:extLst>
      <p:ext uri="{BB962C8B-B14F-4D97-AF65-F5344CB8AC3E}">
        <p14:creationId xmlns:p14="http://schemas.microsoft.com/office/powerpoint/2010/main" val="106117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0" y="152400"/>
            <a:ext cx="86868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Convergence of Basis Function (PNT)</a:t>
            </a:r>
            <a:endParaRPr lang="en-GB" b="1" dirty="0">
              <a:solidFill>
                <a:srgbClr val="0045D0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009877"/>
              </p:ext>
            </p:extLst>
          </p:nvPr>
        </p:nvGraphicFramePr>
        <p:xfrm>
          <a:off x="755576" y="836712"/>
          <a:ext cx="777686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rgbClr val="0045D0"/>
                </a:solidFill>
              </a:rPr>
              <a:t>Starostov</a:t>
            </a:r>
            <a:r>
              <a:rPr lang="en-GB" b="1" dirty="0">
                <a:solidFill>
                  <a:srgbClr val="0045D0"/>
                </a:solidFill>
              </a:rPr>
              <a:t> data </a:t>
            </a:r>
            <a:r>
              <a:rPr lang="en-GB" b="1" dirty="0" smtClean="0">
                <a:solidFill>
                  <a:srgbClr val="0045D0"/>
                </a:solidFill>
              </a:rPr>
              <a:t>excluded</a:t>
            </a:r>
            <a:r>
              <a:rPr lang="en-GB" b="1" dirty="0">
                <a:solidFill>
                  <a:srgbClr val="0045D0"/>
                </a:solidFill>
              </a:rPr>
              <a:t> (</a:t>
            </a:r>
            <a:r>
              <a:rPr lang="en-GB" b="1" dirty="0" err="1" smtClean="0">
                <a:solidFill>
                  <a:srgbClr val="0045D0"/>
                </a:solidFill>
              </a:rPr>
              <a:t>lin</a:t>
            </a:r>
            <a:r>
              <a:rPr lang="en-GB" b="1" dirty="0" smtClean="0">
                <a:solidFill>
                  <a:srgbClr val="0045D0"/>
                </a:solidFill>
              </a:rPr>
              <a:t> </a:t>
            </a:r>
            <a:r>
              <a:rPr lang="en-GB" b="1" dirty="0">
                <a:solidFill>
                  <a:srgbClr val="0045D0"/>
                </a:solidFill>
              </a:rPr>
              <a:t>scale)</a:t>
            </a:r>
          </a:p>
        </p:txBody>
      </p:sp>
    </p:spTree>
    <p:extLst>
      <p:ext uri="{BB962C8B-B14F-4D97-AF65-F5344CB8AC3E}">
        <p14:creationId xmlns:p14="http://schemas.microsoft.com/office/powerpoint/2010/main" val="27173178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09600"/>
          </a:xfrm>
        </p:spPr>
        <p:txBody>
          <a:bodyPr/>
          <a:lstStyle/>
          <a:p>
            <a:r>
              <a:rPr lang="en-GB" b="1" dirty="0" err="1" smtClean="0">
                <a:solidFill>
                  <a:srgbClr val="0045D0"/>
                </a:solidFill>
              </a:rPr>
              <a:t>Starostov</a:t>
            </a:r>
            <a:r>
              <a:rPr lang="en-GB" b="1" dirty="0" smtClean="0">
                <a:solidFill>
                  <a:srgbClr val="0045D0"/>
                </a:solidFill>
              </a:rPr>
              <a:t> data included</a:t>
            </a:r>
            <a:r>
              <a:rPr lang="en-GB" b="1" dirty="0">
                <a:solidFill>
                  <a:srgbClr val="0045D0"/>
                </a:solidFill>
              </a:rPr>
              <a:t> </a:t>
            </a:r>
            <a:r>
              <a:rPr lang="en-GB" b="1" dirty="0" smtClean="0">
                <a:solidFill>
                  <a:srgbClr val="0045D0"/>
                </a:solidFill>
              </a:rPr>
              <a:t>(</a:t>
            </a:r>
            <a:r>
              <a:rPr lang="en-GB" b="1" dirty="0" smtClean="0">
                <a:solidFill>
                  <a:srgbClr val="0045D0"/>
                </a:solidFill>
              </a:rPr>
              <a:t>PNT_0 </a:t>
            </a:r>
            <a:r>
              <a:rPr lang="en-GB" sz="3600" b="1" dirty="0" err="1" smtClean="0">
                <a:solidFill>
                  <a:srgbClr val="0045D0"/>
                </a:solidFill>
              </a:rPr>
              <a:t>lin</a:t>
            </a:r>
            <a:r>
              <a:rPr lang="en-GB" sz="3600" b="1" dirty="0" smtClean="0">
                <a:solidFill>
                  <a:srgbClr val="0045D0"/>
                </a:solidFill>
              </a:rPr>
              <a:t> </a:t>
            </a:r>
            <a:r>
              <a:rPr lang="en-GB" sz="3600" b="1" dirty="0">
                <a:solidFill>
                  <a:srgbClr val="0045D0"/>
                </a:solidFill>
              </a:rPr>
              <a:t>scale</a:t>
            </a:r>
            <a:r>
              <a:rPr lang="en-GB" b="1" dirty="0">
                <a:solidFill>
                  <a:srgbClr val="0045D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7913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696" y="152400"/>
            <a:ext cx="86868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Iterated solution (PNT_6, linear scale)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37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152400"/>
            <a:ext cx="8507288" cy="609600"/>
          </a:xfrm>
        </p:spPr>
        <p:txBody>
          <a:bodyPr/>
          <a:lstStyle/>
          <a:p>
            <a:r>
              <a:rPr lang="en-GB" b="1" dirty="0" err="1">
                <a:solidFill>
                  <a:srgbClr val="0045D0"/>
                </a:solidFill>
              </a:rPr>
              <a:t>Starostov</a:t>
            </a:r>
            <a:r>
              <a:rPr lang="en-GB" b="1" dirty="0">
                <a:solidFill>
                  <a:srgbClr val="0045D0"/>
                </a:solidFill>
              </a:rPr>
              <a:t> data </a:t>
            </a:r>
            <a:r>
              <a:rPr lang="en-GB" b="1" dirty="0" smtClean="0">
                <a:solidFill>
                  <a:srgbClr val="0045D0"/>
                </a:solidFill>
              </a:rPr>
              <a:t>excluded (log scale)</a:t>
            </a:r>
            <a:endParaRPr lang="en-GB" b="1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704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44624"/>
            <a:ext cx="9144000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dirty="0" err="1" smtClean="0">
                <a:solidFill>
                  <a:srgbClr val="0045D0"/>
                </a:solidFill>
              </a:rPr>
              <a:t>Starostov</a:t>
            </a:r>
            <a:r>
              <a:rPr lang="en-GB" b="1" kern="0" dirty="0" smtClean="0">
                <a:solidFill>
                  <a:srgbClr val="0045D0"/>
                </a:solidFill>
              </a:rPr>
              <a:t> data included (</a:t>
            </a:r>
            <a:r>
              <a:rPr lang="en-GB" sz="3600" b="1" kern="0" dirty="0" smtClean="0">
                <a:solidFill>
                  <a:srgbClr val="0045D0"/>
                </a:solidFill>
              </a:rPr>
              <a:t>PNT_</a:t>
            </a:r>
            <a:r>
              <a:rPr lang="en-GB" sz="3200" b="1" kern="0" dirty="0" smtClean="0">
                <a:solidFill>
                  <a:srgbClr val="0045D0"/>
                </a:solidFill>
              </a:rPr>
              <a:t>0</a:t>
            </a:r>
            <a:r>
              <a:rPr lang="en-GB" b="1" kern="0" dirty="0" smtClean="0">
                <a:solidFill>
                  <a:srgbClr val="0045D0"/>
                </a:solidFill>
              </a:rPr>
              <a:t> </a:t>
            </a:r>
            <a:r>
              <a:rPr lang="en-GB" sz="3600" b="1" kern="0" dirty="0" smtClean="0">
                <a:solidFill>
                  <a:srgbClr val="0045D0"/>
                </a:solidFill>
              </a:rPr>
              <a:t>log scale</a:t>
            </a:r>
            <a:r>
              <a:rPr lang="en-GB" b="1" kern="0" dirty="0" smtClean="0">
                <a:solidFill>
                  <a:srgbClr val="0045D0"/>
                </a:solidFill>
              </a:rPr>
              <a:t>)</a:t>
            </a:r>
            <a:endParaRPr lang="en-GB" b="1" kern="0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9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" y="152400"/>
            <a:ext cx="8435280" cy="609600"/>
          </a:xfrm>
        </p:spPr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Iterated solution </a:t>
            </a:r>
            <a:r>
              <a:rPr lang="en-GB" b="1" dirty="0" smtClean="0">
                <a:solidFill>
                  <a:srgbClr val="0045D0"/>
                </a:solidFill>
              </a:rPr>
              <a:t>(PNT_6, log </a:t>
            </a:r>
            <a:r>
              <a:rPr lang="en-GB" b="1" dirty="0">
                <a:solidFill>
                  <a:srgbClr val="0045D0"/>
                </a:solidFill>
              </a:rPr>
              <a:t>scale)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77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baseline="30000" dirty="0">
                <a:solidFill>
                  <a:srgbClr val="0045D0"/>
                </a:solidFill>
              </a:rPr>
              <a:t>238</a:t>
            </a:r>
            <a:r>
              <a:rPr lang="en-US" altLang="en-US" b="1" dirty="0">
                <a:solidFill>
                  <a:srgbClr val="0045D0"/>
                </a:solidFill>
              </a:rPr>
              <a:t>U(n,2n) evaluations</a:t>
            </a:r>
            <a:br>
              <a:rPr lang="en-US" altLang="en-US" b="1" dirty="0">
                <a:solidFill>
                  <a:srgbClr val="0045D0"/>
                </a:solidFill>
              </a:rPr>
            </a:b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" y="36034"/>
            <a:ext cx="9128024" cy="622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55068" y="49911"/>
            <a:ext cx="2888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solidFill>
                  <a:srgbClr val="0045D0"/>
                </a:solidFill>
              </a:rPr>
              <a:t>SPA XS in </a:t>
            </a:r>
            <a:r>
              <a:rPr lang="en-GB" sz="1800" baseline="30000" dirty="0" smtClean="0">
                <a:solidFill>
                  <a:srgbClr val="0045D0"/>
                </a:solidFill>
              </a:rPr>
              <a:t>252</a:t>
            </a:r>
            <a:r>
              <a:rPr lang="en-GB" sz="1800" dirty="0" smtClean="0">
                <a:solidFill>
                  <a:srgbClr val="0045D0"/>
                </a:solidFill>
              </a:rPr>
              <a:t>Cf(sf</a:t>
            </a:r>
            <a:r>
              <a:rPr lang="en-GB" sz="1800" dirty="0">
                <a:solidFill>
                  <a:srgbClr val="0045D0"/>
                </a:solidFill>
              </a:rPr>
              <a:t>) PFNS</a:t>
            </a:r>
            <a:endParaRPr lang="en-GB" sz="1800" b="0" dirty="0" smtClean="0"/>
          </a:p>
          <a:p>
            <a:r>
              <a:rPr lang="en-GB" sz="1800" b="0" dirty="0" smtClean="0"/>
              <a:t>IRDFF-1.03          20.607</a:t>
            </a:r>
          </a:p>
          <a:p>
            <a:r>
              <a:rPr lang="en-GB" sz="1800" b="0" dirty="0" smtClean="0"/>
              <a:t>ENDF-B/VII.1      21.363</a:t>
            </a:r>
          </a:p>
          <a:p>
            <a:r>
              <a:rPr lang="en-GB" sz="1800" b="0" dirty="0" err="1" smtClean="0"/>
              <a:t>Blinov</a:t>
            </a:r>
            <a:r>
              <a:rPr lang="en-GB" sz="1800" b="0" dirty="0" smtClean="0"/>
              <a:t> </a:t>
            </a:r>
            <a:r>
              <a:rPr lang="en-GB" sz="1800" b="0" dirty="0"/>
              <a:t>et al</a:t>
            </a:r>
            <a:r>
              <a:rPr lang="en-GB" sz="1800" b="0" dirty="0" smtClean="0"/>
              <a:t>,       20.61 </a:t>
            </a:r>
            <a:r>
              <a:rPr lang="en-GB" sz="1800" b="0" dirty="0"/>
              <a:t>± </a:t>
            </a:r>
            <a:r>
              <a:rPr lang="en-GB" sz="1800" b="0" dirty="0" smtClean="0"/>
              <a:t>2.02</a:t>
            </a:r>
            <a:endParaRPr lang="en-GB" sz="1800" b="0" dirty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22274" y="116632"/>
            <a:ext cx="4968552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kern="0" baseline="30000" dirty="0" smtClean="0">
                <a:solidFill>
                  <a:srgbClr val="0045D0"/>
                </a:solidFill>
              </a:rPr>
              <a:t>238</a:t>
            </a:r>
            <a:r>
              <a:rPr lang="en-US" altLang="en-US" b="1" kern="0" dirty="0" smtClean="0">
                <a:solidFill>
                  <a:srgbClr val="0045D0"/>
                </a:solidFill>
              </a:rPr>
              <a:t>U(n,2n) evaluations</a:t>
            </a:r>
          </a:p>
        </p:txBody>
      </p:sp>
    </p:spTree>
    <p:extLst>
      <p:ext uri="{BB962C8B-B14F-4D97-AF65-F5344CB8AC3E}">
        <p14:creationId xmlns:p14="http://schemas.microsoft.com/office/powerpoint/2010/main" val="404527648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Fitting the data (SCALE)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en-GB" sz="2800" dirty="0" smtClean="0"/>
              <a:t>Method by Kornilov (NSE 169, p.295, 2011)</a:t>
            </a:r>
          </a:p>
          <a:p>
            <a:r>
              <a:rPr lang="en-GB" sz="2800" dirty="0" smtClean="0"/>
              <a:t>Parameter </a:t>
            </a:r>
            <a:r>
              <a:rPr lang="en-GB" sz="2800" i="1" dirty="0" smtClean="0">
                <a:solidFill>
                  <a:srgbClr val="FF0000"/>
                </a:solidFill>
              </a:rPr>
              <a:t>a</a:t>
            </a:r>
            <a:r>
              <a:rPr lang="en-GB" sz="2800" baseline="-25000" dirty="0" smtClean="0">
                <a:solidFill>
                  <a:srgbClr val="FF0000"/>
                </a:solidFill>
              </a:rPr>
              <a:t>s</a:t>
            </a:r>
            <a:r>
              <a:rPr lang="en-GB" sz="2800" dirty="0" smtClean="0">
                <a:solidFill>
                  <a:srgbClr val="FF0000"/>
                </a:solidFill>
              </a:rPr>
              <a:t>=</a:t>
            </a:r>
            <a:r>
              <a:rPr lang="en-GB" sz="2800" i="1" dirty="0" err="1" smtClean="0">
                <a:solidFill>
                  <a:srgbClr val="FF0000"/>
                </a:solidFill>
              </a:rPr>
              <a:t>E</a:t>
            </a:r>
            <a:r>
              <a:rPr lang="en-GB" sz="2800" baseline="-25000" dirty="0" err="1" smtClean="0">
                <a:solidFill>
                  <a:srgbClr val="FF0000"/>
                </a:solidFill>
              </a:rPr>
              <a:t>av</a:t>
            </a:r>
            <a:r>
              <a:rPr lang="en-GB" sz="2800" dirty="0" smtClean="0">
                <a:solidFill>
                  <a:srgbClr val="FF0000"/>
                </a:solidFill>
              </a:rPr>
              <a:t>(</a:t>
            </a:r>
            <a:r>
              <a:rPr lang="en-GB" sz="2800" baseline="30000" dirty="0" smtClean="0">
                <a:solidFill>
                  <a:srgbClr val="FF0000"/>
                </a:solidFill>
              </a:rPr>
              <a:t>235</a:t>
            </a:r>
            <a:r>
              <a:rPr lang="en-GB" sz="2800" dirty="0" smtClean="0">
                <a:solidFill>
                  <a:srgbClr val="FF0000"/>
                </a:solidFill>
              </a:rPr>
              <a:t>U)</a:t>
            </a:r>
            <a:r>
              <a:rPr lang="en-GB" sz="2800" dirty="0" smtClean="0"/>
              <a:t> </a:t>
            </a:r>
            <a:r>
              <a:rPr lang="en-GB" sz="2800" dirty="0" smtClean="0">
                <a:sym typeface="Wingdings" panose="05000000000000000000" pitchFamily="2" charset="2"/>
              </a:rPr>
              <a:t></a:t>
            </a:r>
            <a:r>
              <a:rPr lang="en-GB" sz="2800" dirty="0" smtClean="0"/>
              <a:t> identity</a:t>
            </a:r>
          </a:p>
          <a:p>
            <a:r>
              <a:rPr lang="en-GB" sz="2800" dirty="0" smtClean="0"/>
              <a:t>Assumption: PFNS shape equals </a:t>
            </a:r>
            <a:r>
              <a:rPr lang="en-GB" sz="2800" baseline="30000" dirty="0" smtClean="0"/>
              <a:t>252</a:t>
            </a:r>
            <a:r>
              <a:rPr lang="en-GB" sz="2800" dirty="0" smtClean="0"/>
              <a:t>Cf </a:t>
            </a:r>
            <a:r>
              <a:rPr lang="en-GB" sz="2800" dirty="0" err="1" smtClean="0"/>
              <a:t>s.f.</a:t>
            </a:r>
            <a:r>
              <a:rPr lang="en-GB" sz="2800" dirty="0" smtClean="0"/>
              <a:t> shape with linear transformation of the energy axis (Eq.4)</a:t>
            </a:r>
          </a:p>
          <a:p>
            <a:r>
              <a:rPr lang="en-GB" sz="2800" dirty="0" smtClean="0"/>
              <a:t>With fixed data normalisation, </a:t>
            </a:r>
            <a:r>
              <a:rPr lang="en-GB" sz="2800" i="1" dirty="0" err="1" smtClean="0"/>
              <a:t>E</a:t>
            </a:r>
            <a:r>
              <a:rPr lang="en-GB" sz="2800" baseline="-25000" dirty="0" err="1" smtClean="0"/>
              <a:t>av</a:t>
            </a:r>
            <a:r>
              <a:rPr lang="en-GB" sz="2800" dirty="0" smtClean="0"/>
              <a:t>(</a:t>
            </a:r>
            <a:r>
              <a:rPr lang="en-GB" sz="2800" baseline="30000" dirty="0" smtClean="0"/>
              <a:t>235</a:t>
            </a:r>
            <a:r>
              <a:rPr lang="en-GB" sz="2800" dirty="0" smtClean="0"/>
              <a:t>U) is the only free parameter, giving </a:t>
            </a:r>
            <a:r>
              <a:rPr lang="en-GB" sz="2800" i="1" dirty="0" err="1" smtClean="0"/>
              <a:t>E</a:t>
            </a:r>
            <a:r>
              <a:rPr lang="en-GB" sz="2800" baseline="-25000" dirty="0" err="1" smtClean="0"/>
              <a:t>av</a:t>
            </a:r>
            <a:r>
              <a:rPr lang="en-GB" sz="2800" dirty="0" smtClean="0"/>
              <a:t>(</a:t>
            </a:r>
            <a:r>
              <a:rPr lang="en-GB" sz="2800" baseline="30000" dirty="0" smtClean="0"/>
              <a:t>235</a:t>
            </a:r>
            <a:r>
              <a:rPr lang="en-GB" sz="2800" dirty="0" smtClean="0"/>
              <a:t>U)=1.980MeV</a:t>
            </a:r>
          </a:p>
          <a:p>
            <a:r>
              <a:rPr lang="en-GB" sz="2800" dirty="0" smtClean="0"/>
              <a:t>Improvement of fit requires distortion of data normalisation</a:t>
            </a:r>
          </a:p>
          <a:p>
            <a:r>
              <a:rPr lang="en-GB" sz="2800" dirty="0" smtClean="0"/>
              <a:t>After iterations, </a:t>
            </a:r>
            <a:r>
              <a:rPr lang="en-GB" sz="2800" i="1" dirty="0" err="1"/>
              <a:t>E</a:t>
            </a:r>
            <a:r>
              <a:rPr lang="en-GB" sz="2800" baseline="-25000" dirty="0" err="1"/>
              <a:t>av</a:t>
            </a:r>
            <a:r>
              <a:rPr lang="en-GB" sz="2800" dirty="0"/>
              <a:t>(</a:t>
            </a:r>
            <a:r>
              <a:rPr lang="en-GB" sz="2800" baseline="30000" dirty="0"/>
              <a:t>235</a:t>
            </a:r>
            <a:r>
              <a:rPr lang="en-GB" sz="2800" dirty="0"/>
              <a:t>U)=</a:t>
            </a:r>
            <a:r>
              <a:rPr lang="en-GB" sz="2800" dirty="0" smtClean="0"/>
              <a:t>1.973MeV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619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6023" y="98425"/>
            <a:ext cx="9612559" cy="762000"/>
          </a:xfrm>
        </p:spPr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Convergence of Basis Function </a:t>
            </a:r>
            <a:r>
              <a:rPr lang="en-GB" b="1" dirty="0" smtClean="0">
                <a:solidFill>
                  <a:srgbClr val="0045D0"/>
                </a:solidFill>
              </a:rPr>
              <a:t>(SCALE)</a:t>
            </a:r>
            <a:endParaRPr lang="en-GB" b="1" dirty="0">
              <a:solidFill>
                <a:srgbClr val="0045D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389092"/>
              </p:ext>
            </p:extLst>
          </p:nvPr>
        </p:nvGraphicFramePr>
        <p:xfrm>
          <a:off x="971600" y="908720"/>
          <a:ext cx="756084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82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SCALE_0 (fixed data) normalisation)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890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SCALE_6 (iterated solution)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11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Basis (PNT_0, fixed norm.) for compar.</a:t>
            </a:r>
            <a:endParaRPr lang="en-GB" b="1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83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Basis (PNT_6, iterated) for compar.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0764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SCALE_0 </a:t>
            </a:r>
            <a:r>
              <a:rPr lang="en-GB" b="1" dirty="0">
                <a:solidFill>
                  <a:srgbClr val="0045D0"/>
                </a:solidFill>
              </a:rPr>
              <a:t>(fixed data </a:t>
            </a:r>
            <a:r>
              <a:rPr lang="en-GB" b="1" dirty="0" smtClean="0">
                <a:solidFill>
                  <a:srgbClr val="0045D0"/>
                </a:solidFill>
              </a:rPr>
              <a:t>normalisation, log)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22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SCALE_6 </a:t>
            </a:r>
            <a:r>
              <a:rPr lang="en-GB" b="1" dirty="0">
                <a:solidFill>
                  <a:srgbClr val="0045D0"/>
                </a:solidFill>
              </a:rPr>
              <a:t>(iterated </a:t>
            </a:r>
            <a:r>
              <a:rPr lang="en-GB" b="1" dirty="0" smtClean="0">
                <a:solidFill>
                  <a:srgbClr val="0045D0"/>
                </a:solidFill>
              </a:rPr>
              <a:t>solution, log)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40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GLSQ solution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r>
              <a:rPr lang="en-GB" dirty="0" smtClean="0"/>
              <a:t>Start with some initial normalisation</a:t>
            </a:r>
          </a:p>
          <a:p>
            <a:r>
              <a:rPr lang="en-GB" dirty="0" smtClean="0"/>
              <a:t>Perform GLSQ fit with GANDR</a:t>
            </a:r>
          </a:p>
          <a:p>
            <a:r>
              <a:rPr lang="en-GB" dirty="0" smtClean="0"/>
              <a:t>Normalise the spectrum</a:t>
            </a:r>
          </a:p>
          <a:p>
            <a:r>
              <a:rPr lang="en-GB" dirty="0" smtClean="0"/>
              <a:t>Re-scale the data to the new spectrum</a:t>
            </a:r>
          </a:p>
          <a:p>
            <a:r>
              <a:rPr lang="en-GB" dirty="0" smtClean="0"/>
              <a:t>Redo the GANDR fit (iterate)</a:t>
            </a:r>
          </a:p>
          <a:p>
            <a:pPr marL="0" indent="0">
              <a:spcBef>
                <a:spcPts val="0"/>
              </a:spcBef>
              <a:buNone/>
            </a:pPr>
            <a:endParaRPr lang="en-GB" sz="1400" dirty="0"/>
          </a:p>
          <a:p>
            <a:pPr marL="0" indent="0">
              <a:buNone/>
            </a:pPr>
            <a:r>
              <a:rPr lang="en-GB" dirty="0" smtClean="0"/>
              <a:t>Solution is equivalent to including data scaling factors as fitting parameters in GLSQ fit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127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fit – 6 iterations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28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08" y="980728"/>
            <a:ext cx="885825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IRDFF-v1.05: </a:t>
            </a:r>
            <a:r>
              <a:rPr lang="en-US" altLang="en-US" b="1" baseline="30000" dirty="0">
                <a:solidFill>
                  <a:srgbClr val="0045D0"/>
                </a:solidFill>
              </a:rPr>
              <a:t>238</a:t>
            </a:r>
            <a:r>
              <a:rPr lang="en-US" altLang="en-US" b="1" dirty="0">
                <a:solidFill>
                  <a:srgbClr val="0045D0"/>
                </a:solidFill>
              </a:rPr>
              <a:t>U(n,2n)</a:t>
            </a:r>
            <a:br>
              <a:rPr lang="en-US" altLang="en-US" b="1" dirty="0">
                <a:solidFill>
                  <a:srgbClr val="0045D0"/>
                </a:solidFill>
              </a:rPr>
            </a:br>
            <a:r>
              <a:rPr lang="en-GB" b="1" dirty="0" smtClean="0">
                <a:solidFill>
                  <a:srgbClr val="0045D0"/>
                </a:solidFill>
              </a:rPr>
              <a:t> 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046040"/>
            <a:ext cx="23050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4757931"/>
            <a:ext cx="64969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b="0" dirty="0" smtClean="0"/>
              <a:t>[42] Kobayashi et al, </a:t>
            </a:r>
            <a:r>
              <a:rPr lang="en-GB" sz="1800" dirty="0" smtClean="0">
                <a:solidFill>
                  <a:srgbClr val="FF0000"/>
                </a:solidFill>
              </a:rPr>
              <a:t>YAYOI reactor core FNS</a:t>
            </a:r>
            <a:r>
              <a:rPr lang="en-GB" sz="1800" b="0" dirty="0" smtClean="0"/>
              <a:t>, EXFOR </a:t>
            </a:r>
            <a:r>
              <a:rPr lang="en-GB" sz="1800" b="0" dirty="0"/>
              <a:t>20693015</a:t>
            </a:r>
            <a:endParaRPr lang="en-GB" sz="1800" b="0" dirty="0" smtClean="0"/>
          </a:p>
          <a:p>
            <a:r>
              <a:rPr lang="en-GB" sz="1800" b="0" dirty="0" smtClean="0"/>
              <a:t>[43]</a:t>
            </a:r>
            <a:r>
              <a:rPr lang="en-GB" sz="1800" b="0" dirty="0"/>
              <a:t> Hashimoto et al, </a:t>
            </a:r>
            <a:r>
              <a:rPr lang="en-GB" sz="1800" dirty="0">
                <a:solidFill>
                  <a:srgbClr val="FF0000"/>
                </a:solidFill>
              </a:rPr>
              <a:t>KUR reactor </a:t>
            </a:r>
            <a:r>
              <a:rPr lang="en-GB" sz="1800" dirty="0" smtClean="0">
                <a:solidFill>
                  <a:srgbClr val="FF0000"/>
                </a:solidFill>
              </a:rPr>
              <a:t>core FNS</a:t>
            </a:r>
            <a:r>
              <a:rPr lang="en-GB" sz="1800" b="0" dirty="0" smtClean="0"/>
              <a:t>, </a:t>
            </a:r>
            <a:r>
              <a:rPr lang="en-GB" sz="1800" b="0" dirty="0"/>
              <a:t>EXFOR 20810002</a:t>
            </a:r>
          </a:p>
          <a:p>
            <a:r>
              <a:rPr lang="en-GB" sz="1800" b="0" dirty="0"/>
              <a:t>[45] </a:t>
            </a:r>
            <a:r>
              <a:rPr lang="en-GB" sz="1800" b="0" dirty="0" err="1"/>
              <a:t>Blinov</a:t>
            </a:r>
            <a:r>
              <a:rPr lang="en-GB" sz="1800" b="0" dirty="0"/>
              <a:t> et al, </a:t>
            </a:r>
            <a:r>
              <a:rPr lang="en-GB" sz="1800" baseline="30000" dirty="0">
                <a:solidFill>
                  <a:srgbClr val="0045D0"/>
                </a:solidFill>
              </a:rPr>
              <a:t>252</a:t>
            </a:r>
            <a:r>
              <a:rPr lang="en-GB" sz="1800" dirty="0">
                <a:solidFill>
                  <a:srgbClr val="0045D0"/>
                </a:solidFill>
              </a:rPr>
              <a:t>Cf(sf) </a:t>
            </a:r>
            <a:r>
              <a:rPr lang="en-GB" sz="1800" dirty="0" smtClean="0">
                <a:solidFill>
                  <a:srgbClr val="0045D0"/>
                </a:solidFill>
              </a:rPr>
              <a:t>PFNS</a:t>
            </a:r>
            <a:r>
              <a:rPr lang="en-GB" sz="1800" b="0" dirty="0" smtClean="0"/>
              <a:t>, EXFOR </a:t>
            </a:r>
            <a:r>
              <a:rPr lang="en-GB" sz="1800" b="0" dirty="0"/>
              <a:t>40996002,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2040" y="1916832"/>
            <a:ext cx="26933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(Corrected </a:t>
            </a:r>
            <a:r>
              <a:rPr lang="en-GB" sz="1100" dirty="0"/>
              <a:t>to new monitors from IRDFF)</a:t>
            </a:r>
          </a:p>
        </p:txBody>
      </p:sp>
      <p:sp>
        <p:nvSpPr>
          <p:cNvPr id="3" name="Rectangle 2"/>
          <p:cNvSpPr/>
          <p:nvPr/>
        </p:nvSpPr>
        <p:spPr bwMode="auto">
          <a:xfrm>
            <a:off x="5292080" y="2276872"/>
            <a:ext cx="2016224" cy="72008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36468" y="2320280"/>
            <a:ext cx="1810056" cy="68037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13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Basis (PNT_6, iterated) for comparison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6001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52400"/>
            <a:ext cx="8291264" cy="6096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fit – log scale</a:t>
            </a:r>
            <a:endParaRPr lang="en-GB" b="1" dirty="0">
              <a:solidFill>
                <a:srgbClr val="0045D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92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00" y="44624"/>
            <a:ext cx="8124056" cy="609600"/>
          </a:xfrm>
        </p:spPr>
        <p:txBody>
          <a:bodyPr/>
          <a:lstStyle/>
          <a:p>
            <a:r>
              <a:rPr lang="en-GB" b="1" dirty="0">
                <a:solidFill>
                  <a:srgbClr val="0045D0"/>
                </a:solidFill>
              </a:rPr>
              <a:t>Iterated solution </a:t>
            </a:r>
            <a:r>
              <a:rPr lang="en-GB" b="1" dirty="0" smtClean="0">
                <a:solidFill>
                  <a:srgbClr val="0045D0"/>
                </a:solidFill>
              </a:rPr>
              <a:t>(PNT_6, log </a:t>
            </a:r>
            <a:r>
              <a:rPr lang="en-GB" b="1" dirty="0">
                <a:solidFill>
                  <a:srgbClr val="0045D0"/>
                </a:solidFill>
              </a:rPr>
              <a:t>scale)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838200"/>
            <a:ext cx="67056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891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Normalisation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/>
          <a:lstStyle/>
          <a:p>
            <a:r>
              <a:rPr lang="en-GB" sz="2800" dirty="0" smtClean="0"/>
              <a:t>Fitting performed without normalisation constraint</a:t>
            </a:r>
          </a:p>
          <a:p>
            <a:r>
              <a:rPr lang="en-GB" sz="2800" dirty="0" smtClean="0"/>
              <a:t>Total uncertainty in spectrum normalisation is about 3%</a:t>
            </a:r>
          </a:p>
          <a:p>
            <a:r>
              <a:rPr lang="en-GB" sz="2800" dirty="0"/>
              <a:t>U</a:t>
            </a:r>
            <a:r>
              <a:rPr lang="en-GB" sz="2800" dirty="0" smtClean="0"/>
              <a:t>ncertainty in the average energy is about the same</a:t>
            </a:r>
          </a:p>
          <a:p>
            <a:r>
              <a:rPr lang="en-GB" sz="2800" dirty="0" smtClean="0"/>
              <a:t>The minimum uncertainty is about 3% at 2 MeV</a:t>
            </a:r>
          </a:p>
          <a:p>
            <a:r>
              <a:rPr lang="en-GB" sz="2800" dirty="0" smtClean="0"/>
              <a:t>Minimum </a:t>
            </a:r>
            <a:r>
              <a:rPr lang="en-GB" sz="2800" dirty="0"/>
              <a:t>uncertainty in the </a:t>
            </a:r>
            <a:r>
              <a:rPr lang="en-GB" sz="2800" dirty="0" smtClean="0"/>
              <a:t>PFNS is </a:t>
            </a:r>
            <a:r>
              <a:rPr lang="en-GB" sz="2800" b="1" dirty="0">
                <a:solidFill>
                  <a:srgbClr val="0045D0"/>
                </a:solidFill>
              </a:rPr>
              <a:t>0.81</a:t>
            </a:r>
            <a:r>
              <a:rPr lang="en-GB" sz="2800" b="1" dirty="0" smtClean="0">
                <a:solidFill>
                  <a:srgbClr val="0045D0"/>
                </a:solidFill>
              </a:rPr>
              <a:t>%</a:t>
            </a:r>
          </a:p>
          <a:p>
            <a:r>
              <a:rPr lang="en-GB" sz="2800" dirty="0"/>
              <a:t>Covariance matrix is strongly correlated in the range where data are available</a:t>
            </a:r>
          </a:p>
          <a:p>
            <a:pPr marL="0" indent="0">
              <a:buNone/>
            </a:pP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5536" y="4869160"/>
                <a:ext cx="8748464" cy="922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</m:t>
                              </m:r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num>
                            <m:den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den>
                          </m:f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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</m:t>
                              </m:r>
                            </m:den>
                          </m:f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b="1" i="1" smtClean="0">
                          <a:latin typeface="Cambria Math"/>
                          <a:sym typeface="Symbol"/>
                        </a:rPr>
                        <m:t>+</m:t>
                      </m:r>
                      <m:d>
                        <m:dPr>
                          <m:ctrlPr>
                            <a:rPr lang="en-GB" sz="2400" b="1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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</m:t>
                              </m:r>
                            </m:den>
                          </m:f>
                        </m:e>
                      </m:d>
                      <m:r>
                        <a:rPr lang="en-GB" sz="2400" b="1" i="1" baseline="100000" smtClean="0">
                          <a:latin typeface="Cambria Math"/>
                          <a:sym typeface="Symbol"/>
                        </a:rPr>
                        <m:t>𝟐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032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+ 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081</m:t>
                      </m:r>
                      <m:r>
                        <m:rPr>
                          <m:nor/>
                        </m:rPr>
                        <a:rPr lang="en-GB" sz="2400" baseline="30000" dirty="0">
                          <a:sym typeface="Symbol"/>
                        </a:rPr>
                        <m:t>2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000965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GB" sz="2400" i="1" dirty="0">
                          <a:latin typeface="Cambria Math"/>
                          <a:sym typeface="Symbol"/>
                        </a:rPr>
                        <m:t>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%)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</m:oMath>
                  </m:oMathPara>
                </a14:m>
                <a:endParaRPr lang="en-GB" sz="2400" baseline="100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869160"/>
                <a:ext cx="8748464" cy="92217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66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145" b="28539"/>
          <a:stretch/>
        </p:blipFill>
        <p:spPr bwMode="auto">
          <a:xfrm>
            <a:off x="107504" y="-1395536"/>
            <a:ext cx="5760640" cy="745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t="69792" r="45173" b="-69792"/>
          <a:stretch/>
        </p:blipFill>
        <p:spPr bwMode="auto">
          <a:xfrm>
            <a:off x="6156176" y="3505200"/>
            <a:ext cx="2268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190872" y="44624"/>
            <a:ext cx="9371384" cy="6096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dirty="0" smtClean="0">
                <a:solidFill>
                  <a:srgbClr val="0045D0"/>
                </a:solidFill>
              </a:rPr>
              <a:t>GANDR fit (no </a:t>
            </a:r>
            <a:r>
              <a:rPr lang="en-GB" b="1" kern="0" dirty="0" err="1" smtClean="0">
                <a:solidFill>
                  <a:srgbClr val="0045D0"/>
                </a:solidFill>
              </a:rPr>
              <a:t>normalis</a:t>
            </a:r>
            <a:r>
              <a:rPr lang="en-GB" b="1" kern="0" dirty="0" smtClean="0">
                <a:solidFill>
                  <a:srgbClr val="0045D0"/>
                </a:solidFill>
              </a:rPr>
              <a:t>.) – </a:t>
            </a:r>
            <a:r>
              <a:rPr lang="en-GB" b="1" kern="0" dirty="0" err="1" smtClean="0">
                <a:solidFill>
                  <a:srgbClr val="0045D0"/>
                </a:solidFill>
              </a:rPr>
              <a:t>covariances</a:t>
            </a:r>
            <a:endParaRPr lang="en-GB" b="1" kern="0" dirty="0">
              <a:solidFill>
                <a:srgbClr val="0045D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2699792" y="1484784"/>
            <a:ext cx="576064" cy="847153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>
            <a:off x="2915816" y="1211577"/>
            <a:ext cx="288032" cy="1137303"/>
          </a:xfrm>
          <a:prstGeom prst="straightConnector1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3170732" y="920914"/>
            <a:ext cx="21467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~3% </a:t>
            </a:r>
            <a:r>
              <a:rPr lang="en-GB" dirty="0" err="1" smtClean="0">
                <a:solidFill>
                  <a:srgbClr val="FF0000"/>
                </a:solidFill>
              </a:rPr>
              <a:t>unc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47619" y="3284984"/>
            <a:ext cx="16722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corr</a:t>
            </a:r>
            <a:r>
              <a:rPr lang="en-GB" dirty="0" smtClean="0">
                <a:solidFill>
                  <a:srgbClr val="FF0000"/>
                </a:solidFill>
              </a:rPr>
              <a:t>&gt;0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GANDR normalisation (Cont.)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77280"/>
            <a:ext cx="9001000" cy="4572000"/>
          </a:xfrm>
        </p:spPr>
        <p:txBody>
          <a:bodyPr/>
          <a:lstStyle/>
          <a:p>
            <a:r>
              <a:rPr lang="en-GB" sz="2800" dirty="0" smtClean="0"/>
              <a:t>Normalisation of the </a:t>
            </a:r>
            <a:r>
              <a:rPr lang="en-GB" sz="2800" i="1" dirty="0" smtClean="0"/>
              <a:t>spectrum</a:t>
            </a:r>
            <a:r>
              <a:rPr lang="en-GB" sz="2800" dirty="0" smtClean="0"/>
              <a:t> is trivial</a:t>
            </a:r>
          </a:p>
          <a:p>
            <a:r>
              <a:rPr lang="en-GB" sz="2800" dirty="0" smtClean="0"/>
              <a:t>Normalisation uncertainty is removed from the covariance matrix using Eq. 35.2 from the ENDF Manual</a:t>
            </a:r>
          </a:p>
          <a:p>
            <a:r>
              <a:rPr lang="en-GB" sz="2800" dirty="0" smtClean="0"/>
              <a:t>Uncertainty in the normalisation is zero by definition</a:t>
            </a:r>
          </a:p>
          <a:p>
            <a:r>
              <a:rPr lang="en-GB" sz="2800" dirty="0" smtClean="0"/>
              <a:t>Uncertainty in the (</a:t>
            </a:r>
            <a:r>
              <a:rPr lang="en-GB" sz="2800" dirty="0" err="1" smtClean="0"/>
              <a:t>norm.PFNS</a:t>
            </a:r>
            <a:r>
              <a:rPr lang="en-GB" sz="2800" dirty="0" smtClean="0"/>
              <a:t>) average energy is 0.45%</a:t>
            </a:r>
          </a:p>
          <a:p>
            <a:r>
              <a:rPr lang="en-GB" sz="2800" dirty="0" smtClean="0"/>
              <a:t>Minimum uncertainty in the </a:t>
            </a:r>
            <a:r>
              <a:rPr lang="en-GB" sz="2800" dirty="0" err="1" smtClean="0"/>
              <a:t>norm.spectrum</a:t>
            </a:r>
            <a:r>
              <a:rPr lang="en-GB" sz="2800" dirty="0" smtClean="0"/>
              <a:t> is 0.81%</a:t>
            </a:r>
          </a:p>
          <a:p>
            <a:r>
              <a:rPr lang="en-GB" sz="2800" dirty="0"/>
              <a:t>Covariance matrix </a:t>
            </a:r>
            <a:r>
              <a:rPr lang="en-GB" sz="2800" dirty="0" smtClean="0"/>
              <a:t>shows discrete structure in </a:t>
            </a:r>
            <a:r>
              <a:rPr lang="en-GB" sz="2800" dirty="0"/>
              <a:t>the range where data are available</a:t>
            </a:r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2139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696" b="24696"/>
          <a:stretch/>
        </p:blipFill>
        <p:spPr bwMode="auto">
          <a:xfrm>
            <a:off x="251520" y="-1209162"/>
            <a:ext cx="5698451" cy="7374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3" t="69792" r="45173" b="-69792"/>
          <a:stretch/>
        </p:blipFill>
        <p:spPr bwMode="auto">
          <a:xfrm>
            <a:off x="6156176" y="3505200"/>
            <a:ext cx="2268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 bwMode="auto">
          <a:xfrm flipH="1">
            <a:off x="2915816" y="1340768"/>
            <a:ext cx="288032" cy="1137303"/>
          </a:xfrm>
          <a:prstGeom prst="straightConnector1">
            <a:avLst/>
          </a:prstGeom>
          <a:noFill/>
          <a:ln w="539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3170732" y="836712"/>
            <a:ext cx="2265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0.8% </a:t>
            </a:r>
            <a:r>
              <a:rPr lang="en-GB" dirty="0" err="1" smtClean="0">
                <a:solidFill>
                  <a:srgbClr val="FF0000"/>
                </a:solidFill>
              </a:rPr>
              <a:t>unc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851" y="3153162"/>
            <a:ext cx="198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rgbClr val="FF0000"/>
                </a:solidFill>
              </a:rPr>
              <a:t>anticorr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-2738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smtClean="0">
                <a:solidFill>
                  <a:srgbClr val="0045D0"/>
                </a:solidFill>
              </a:rPr>
              <a:t>GANDR normalisation (Cont.)</a:t>
            </a:r>
            <a:endParaRPr lang="en-GB" b="1" kern="0" dirty="0">
              <a:solidFill>
                <a:srgbClr val="0045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1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8" t="15124" r="6515" b="-11719"/>
          <a:stretch/>
        </p:blipFill>
        <p:spPr bwMode="auto">
          <a:xfrm>
            <a:off x="899592" y="693440"/>
            <a:ext cx="7476216" cy="6119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-1044624" y="2967254"/>
            <a:ext cx="3151395" cy="707886"/>
          </a:xfrm>
          <a:prstGeom prst="rect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Ratio to </a:t>
            </a:r>
          </a:p>
          <a:p>
            <a:pPr algn="ctr"/>
            <a:r>
              <a:rPr lang="en-GB" sz="2000" dirty="0" err="1" smtClean="0"/>
              <a:t>Maxw</a:t>
            </a:r>
            <a:r>
              <a:rPr lang="en-GB" sz="2000" dirty="0" smtClean="0"/>
              <a:t>.(T=1.32)</a:t>
            </a:r>
            <a:endParaRPr lang="en-GB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355976" y="3068960"/>
            <a:ext cx="281462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600" dirty="0" smtClean="0">
                <a:solidFill>
                  <a:srgbClr val="0045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dirty="0" smtClean="0">
                <a:solidFill>
                  <a:srgbClr val="0045D0"/>
                </a:solidFill>
              </a:rPr>
              <a:t> </a:t>
            </a:r>
            <a:r>
              <a:rPr lang="en-GB" sz="1600" dirty="0" err="1" smtClean="0"/>
              <a:t>Maxw</a:t>
            </a:r>
            <a:r>
              <a:rPr lang="en-GB" sz="1600" dirty="0" smtClean="0"/>
              <a:t>. (T=1.32)</a:t>
            </a:r>
          </a:p>
          <a:p>
            <a:r>
              <a:rPr lang="en-GB" sz="2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600" dirty="0" smtClean="0">
                <a:solidFill>
                  <a:srgbClr val="0045D0"/>
                </a:solidFill>
              </a:rPr>
              <a:t> </a:t>
            </a:r>
            <a:r>
              <a:rPr lang="en-GB" sz="1600" dirty="0" smtClean="0"/>
              <a:t>GANDR (no norm)</a:t>
            </a:r>
          </a:p>
          <a:p>
            <a:r>
              <a:rPr lang="en-GB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GB" sz="1600" dirty="0" smtClean="0"/>
              <a:t>GANDR (normal.)</a:t>
            </a:r>
          </a:p>
          <a:p>
            <a:r>
              <a:rPr lang="en-GB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---</a:t>
            </a:r>
            <a:r>
              <a:rPr lang="en-GB" sz="1600" dirty="0">
                <a:solidFill>
                  <a:srgbClr val="0045D0"/>
                </a:solidFill>
              </a:rPr>
              <a:t> </a:t>
            </a:r>
            <a:r>
              <a:rPr lang="en-GB" sz="1600" dirty="0" smtClean="0"/>
              <a:t>PNT fit</a:t>
            </a:r>
            <a:endParaRPr lang="en-GB" sz="1600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924800" y="1844824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itle 1"/>
          <p:cNvSpPr txBox="1">
            <a:spLocks/>
          </p:cNvSpPr>
          <p:nvPr/>
        </p:nvSpPr>
        <p:spPr>
          <a:xfrm>
            <a:off x="-396552" y="-27384"/>
            <a:ext cx="936104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b="1" kern="0" dirty="0" smtClean="0">
                <a:solidFill>
                  <a:srgbClr val="0045D0"/>
                </a:solidFill>
              </a:rPr>
              <a:t>GANDR normal. Vs no-normalisation</a:t>
            </a:r>
            <a:endParaRPr lang="en-GB" b="1" kern="0" dirty="0">
              <a:solidFill>
                <a:srgbClr val="0045D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16024" y="5243128"/>
                <a:ext cx="8748464" cy="92217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</m:t>
                              </m:r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num>
                            <m:den>
                              <m: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  <m:t>𝒀</m:t>
                              </m:r>
                            </m:den>
                          </m:f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i="1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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</m:t>
                              </m:r>
                            </m:den>
                          </m:f>
                        </m:e>
                      </m:d>
                      <m:r>
                        <a:rPr lang="en-GB" sz="2400" i="1" baseline="100000">
                          <a:latin typeface="Cambria Math"/>
                          <a:sym typeface="Symbol"/>
                        </a:rPr>
                        <m:t>𝟐</m:t>
                      </m:r>
                      <m:r>
                        <a:rPr lang="en-GB" sz="2400" b="1" i="1" smtClean="0">
                          <a:latin typeface="Cambria Math"/>
                          <a:sym typeface="Symbol"/>
                        </a:rPr>
                        <m:t>+</m:t>
                      </m:r>
                      <m:d>
                        <m:dPr>
                          <m:ctrlPr>
                            <a:rPr lang="en-GB" sz="2400" b="1" i="1" smtClean="0">
                              <a:latin typeface="Cambria Math"/>
                              <a:sym typeface="Symbol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400" b="1" i="1" smtClean="0">
                                  <a:latin typeface="Cambria Math"/>
                                  <a:sym typeface="Symbol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</m:t>
                              </m:r>
                            </m:num>
                            <m:den>
                              <m:r>
                                <a:rPr lang="en-GB" sz="2400" i="1">
                                  <a:latin typeface="Cambria Math"/>
                                  <a:sym typeface="Symbol"/>
                                </a:rPr>
                                <m:t></m:t>
                              </m:r>
                            </m:den>
                          </m:f>
                        </m:e>
                      </m:d>
                      <m:r>
                        <a:rPr lang="en-GB" sz="2400" b="1" i="1" baseline="100000" smtClean="0">
                          <a:latin typeface="Cambria Math"/>
                          <a:sym typeface="Symbol"/>
                        </a:rPr>
                        <m:t>𝟐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= 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032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+ .</m:t>
                      </m:r>
                      <m:r>
                        <m:rPr>
                          <m:nor/>
                        </m:rPr>
                        <a:rPr lang="en-GB" sz="2400" dirty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081</m:t>
                      </m:r>
                      <m:r>
                        <m:rPr>
                          <m:nor/>
                        </m:rPr>
                        <a:rPr lang="en-GB" sz="2400" baseline="30000" dirty="0">
                          <a:sym typeface="Symbol"/>
                        </a:rPr>
                        <m:t>2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=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000965</m:t>
                      </m:r>
                      <m:r>
                        <a:rPr lang="en-GB" sz="2400" b="1" i="1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a:rPr lang="en-GB" sz="2400" i="1" dirty="0">
                          <a:latin typeface="Cambria Math"/>
                          <a:sym typeface="Symbol"/>
                        </a:rPr>
                        <m:t>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latin typeface="Cambria Math"/>
                          <a:sym typeface="Symbol"/>
                        </a:rPr>
                        <m:t>(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3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1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%)</m:t>
                      </m:r>
                      <m:r>
                        <m:rPr>
                          <m:nor/>
                        </m:rPr>
                        <a:rPr lang="en-GB" sz="2400" b="1" i="0" baseline="30000" dirty="0" smtClean="0">
                          <a:sym typeface="Symbol"/>
                        </a:rPr>
                        <m:t>2</m:t>
                      </m:r>
                      <m:r>
                        <m:rPr>
                          <m:nor/>
                        </m:rPr>
                        <a:rPr lang="en-GB" sz="2400" b="1" i="0" dirty="0" smtClean="0">
                          <a:sym typeface="Symbol"/>
                        </a:rPr>
                        <m:t> </m:t>
                      </m:r>
                    </m:oMath>
                  </m:oMathPara>
                </a14:m>
                <a:endParaRPr lang="en-GB" sz="2400" baseline="100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5243128"/>
                <a:ext cx="8748464" cy="9221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505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90575"/>
            <a:ext cx="746760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5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altLang="en-US" b="1" kern="0" baseline="30000" dirty="0" smtClean="0">
                <a:solidFill>
                  <a:srgbClr val="0000FF"/>
                </a:solidFill>
              </a:rPr>
              <a:t>235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U(</a:t>
            </a:r>
            <a:r>
              <a:rPr lang="en-GB" altLang="en-US" b="1" kern="0" dirty="0" err="1" smtClean="0">
                <a:solidFill>
                  <a:srgbClr val="0000FF"/>
                </a:solidFill>
              </a:rPr>
              <a:t>n,f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) PFNS, </a:t>
            </a:r>
            <a:r>
              <a:rPr lang="en-GB" altLang="en-US" b="1" kern="0" baseline="30000" dirty="0" smtClean="0">
                <a:solidFill>
                  <a:srgbClr val="0000FF"/>
                </a:solidFill>
              </a:rPr>
              <a:t>238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U </a:t>
            </a:r>
            <a:r>
              <a:rPr lang="en-GB" altLang="en-US" b="1" kern="0" dirty="0" smtClean="0">
                <a:solidFill>
                  <a:srgbClr val="0000FF"/>
                </a:solidFill>
              </a:rPr>
              <a:t>(thermal solutions)</a:t>
            </a:r>
            <a:endParaRPr lang="en-GB" b="1" kern="0" dirty="0"/>
          </a:p>
        </p:txBody>
      </p:sp>
    </p:spTree>
    <p:extLst>
      <p:ext uri="{BB962C8B-B14F-4D97-AF65-F5344CB8AC3E}">
        <p14:creationId xmlns:p14="http://schemas.microsoft.com/office/powerpoint/2010/main" val="10778705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Conclusions (Methodology)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1063277"/>
            <a:ext cx="8661648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PFNS are SHAPE data (no absolute data needed)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Evaluated neutron yield consistent with measured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No </a:t>
            </a:r>
            <a:r>
              <a:rPr lang="en-GB" sz="2800" b="1" dirty="0"/>
              <a:t>need to </a:t>
            </a:r>
            <a:r>
              <a:rPr lang="en-GB" sz="2800" b="1" dirty="0" smtClean="0"/>
              <a:t>(</a:t>
            </a:r>
            <a:r>
              <a:rPr lang="en-GB" sz="2800" b="1" i="1" dirty="0" err="1" smtClean="0"/>
              <a:t>adhoc</a:t>
            </a:r>
            <a:r>
              <a:rPr lang="en-GB" sz="2800" b="1" dirty="0" smtClean="0"/>
              <a:t>) increase of the </a:t>
            </a:r>
            <a:r>
              <a:rPr lang="en-GB" sz="2800" b="1" dirty="0"/>
              <a:t>PFNS uncertainty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SCALE method is a remarkably good first order approximation to PFNS spectrum, </a:t>
            </a:r>
            <a:r>
              <a:rPr lang="en-GB" sz="2800" b="1" dirty="0" smtClean="0">
                <a:solidFill>
                  <a:srgbClr val="FF0000"/>
                </a:solidFill>
              </a:rPr>
              <a:t>BUT</a:t>
            </a:r>
            <a:endParaRPr lang="en-GB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One adjustable parameter is not sufficient to accurately fit arbitrary measured data, slightly distorted spectra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b="1" dirty="0" smtClean="0"/>
              <a:t>PFNS evaluation results of the </a:t>
            </a:r>
            <a:r>
              <a:rPr lang="en-GB" sz="2800" b="1" dirty="0" err="1" smtClean="0"/>
              <a:t>PNT_raw</a:t>
            </a:r>
            <a:r>
              <a:rPr lang="en-GB" sz="2800" b="1" dirty="0" smtClean="0"/>
              <a:t>, PNT and GANDR fits in excellent agreement</a:t>
            </a:r>
          </a:p>
        </p:txBody>
      </p:sp>
    </p:spTree>
    <p:extLst>
      <p:ext uri="{BB962C8B-B14F-4D97-AF65-F5344CB8AC3E}">
        <p14:creationId xmlns:p14="http://schemas.microsoft.com/office/powerpoint/2010/main" val="63359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Possible sources of error in (n,2n)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4896544"/>
          </a:xfrm>
        </p:spPr>
        <p:txBody>
          <a:bodyPr/>
          <a:lstStyle/>
          <a:p>
            <a:r>
              <a:rPr lang="en-GB" dirty="0" smtClean="0"/>
              <a:t>Many measurements were made inside the reactor core</a:t>
            </a:r>
          </a:p>
          <a:p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smtClean="0"/>
              <a:t>Strong gamma field</a:t>
            </a:r>
          </a:p>
          <a:p>
            <a:r>
              <a:rPr lang="en-GB" dirty="0" smtClean="0"/>
              <a:t>Possible impact of (</a:t>
            </a:r>
            <a:r>
              <a:rPr lang="el-GR" dirty="0" smtClean="0"/>
              <a:t>γ</a:t>
            </a:r>
            <a:r>
              <a:rPr lang="en-GB" dirty="0" smtClean="0"/>
              <a:t>,n) reactions (K. </a:t>
            </a:r>
            <a:r>
              <a:rPr lang="en-GB" dirty="0" err="1" smtClean="0"/>
              <a:t>Zolotarev</a:t>
            </a:r>
            <a:r>
              <a:rPr lang="en-GB" dirty="0" smtClean="0"/>
              <a:t>)</a:t>
            </a:r>
          </a:p>
          <a:p>
            <a:r>
              <a:rPr lang="en-GB" dirty="0" smtClean="0"/>
              <a:t>All (n,2n) reactions may be affected</a:t>
            </a:r>
          </a:p>
          <a:p>
            <a:r>
              <a:rPr lang="en-GB" dirty="0" smtClean="0"/>
              <a:t>Implications for the PROFIL and SPA measurements</a:t>
            </a:r>
          </a:p>
          <a:p>
            <a:r>
              <a:rPr lang="en-GB" dirty="0" smtClean="0"/>
              <a:t>(</a:t>
            </a:r>
            <a:r>
              <a:rPr lang="en-GB" dirty="0" err="1"/>
              <a:t>γ</a:t>
            </a:r>
            <a:r>
              <a:rPr lang="en-GB" dirty="0" err="1" smtClean="0"/>
              <a:t>,n</a:t>
            </a:r>
            <a:r>
              <a:rPr lang="en-GB" dirty="0" smtClean="0"/>
              <a:t>) contribution needs to be determined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3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PFNS average neutron energy</a:t>
            </a:r>
            <a:endParaRPr lang="en-GB" b="1" dirty="0">
              <a:solidFill>
                <a:srgbClr val="0045D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344695"/>
              </p:ext>
            </p:extLst>
          </p:nvPr>
        </p:nvGraphicFramePr>
        <p:xfrm>
          <a:off x="1115616" y="980728"/>
          <a:ext cx="7128792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4104456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E-bar [MeV]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Case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1.998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PNT_raw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1.998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PNT_0_no_Starostov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2.001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PNT_0</a:t>
                      </a: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1.993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1.986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PNT_6 (iterated)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PNT_6_no_Vorobyev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1.985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SCALE_0_no_Starostov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1.988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SCALE_0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1.973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SCALE_6 (iterated)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1.974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SCALE_6_no_Starostov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2.004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GANDR_6(iterated)</a:t>
                      </a:r>
                      <a:endParaRPr lang="en-GB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1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" y="274638"/>
            <a:ext cx="8939336" cy="1143000"/>
          </a:xfrm>
        </p:spPr>
        <p:txBody>
          <a:bodyPr/>
          <a:lstStyle/>
          <a:p>
            <a:r>
              <a:rPr lang="en-GB" b="1" dirty="0" smtClean="0">
                <a:solidFill>
                  <a:srgbClr val="0045D0"/>
                </a:solidFill>
              </a:rPr>
              <a:t>Conclusions (average neutron energy)</a:t>
            </a:r>
            <a:endParaRPr lang="en-GB" b="1" dirty="0">
              <a:solidFill>
                <a:srgbClr val="0045D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207293"/>
            <a:ext cx="8928992" cy="380588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The most likely average neutron energy </a:t>
            </a:r>
            <a:r>
              <a:rPr lang="en-GB" sz="2800" smtClean="0"/>
              <a:t>is </a:t>
            </a:r>
            <a:r>
              <a:rPr lang="en-GB" sz="2800" smtClean="0">
                <a:solidFill>
                  <a:srgbClr val="0045D0"/>
                </a:solidFill>
              </a:rPr>
              <a:t>2.000(9</a:t>
            </a:r>
            <a:r>
              <a:rPr lang="en-GB" sz="2800" dirty="0" smtClean="0">
                <a:solidFill>
                  <a:srgbClr val="0045D0"/>
                </a:solidFill>
              </a:rPr>
              <a:t>) MeV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If </a:t>
            </a:r>
            <a:r>
              <a:rPr lang="en-GB" sz="2800" dirty="0" err="1" smtClean="0"/>
              <a:t>Vorobyev</a:t>
            </a:r>
            <a:r>
              <a:rPr lang="en-GB" sz="2800" dirty="0" smtClean="0"/>
              <a:t> data excluded –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sz="2800" dirty="0" smtClean="0">
                <a:solidFill>
                  <a:srgbClr val="0045D0"/>
                </a:solidFill>
              </a:rPr>
              <a:t>1.986(9</a:t>
            </a:r>
            <a:r>
              <a:rPr lang="en-GB" sz="2800" dirty="0">
                <a:solidFill>
                  <a:srgbClr val="0045D0"/>
                </a:solidFill>
              </a:rPr>
              <a:t>) MeV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sz="2800" dirty="0" smtClean="0"/>
              <a:t>The SCALE method underestimates the average energy due to inherent assumptions about the shape of the spectrum </a:t>
            </a:r>
            <a:r>
              <a:rPr lang="en-GB" sz="2800" dirty="0" smtClean="0">
                <a:solidFill>
                  <a:srgbClr val="FF0000"/>
                </a:solidFill>
              </a:rPr>
              <a:t>(1.974 MeV, </a:t>
            </a:r>
            <a:r>
              <a:rPr lang="en-GB" sz="2800" dirty="0" err="1" smtClean="0">
                <a:solidFill>
                  <a:srgbClr val="FF0000"/>
                </a:solidFill>
              </a:rPr>
              <a:t>Kornilov</a:t>
            </a:r>
            <a:r>
              <a:rPr lang="en-GB" sz="2800" dirty="0" smtClean="0">
                <a:solidFill>
                  <a:srgbClr val="FF0000"/>
                </a:solidFill>
              </a:rPr>
              <a:t> </a:t>
            </a:r>
            <a:r>
              <a:rPr lang="en-GB" altLang="en-US" sz="2800" dirty="0"/>
              <a:t>NSE 169 (2011) 290 </a:t>
            </a:r>
            <a:r>
              <a:rPr lang="en-GB" altLang="en-US" sz="2800" dirty="0" smtClean="0"/>
              <a:t>)</a:t>
            </a:r>
            <a:endParaRPr lang="en-GB" sz="2800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5097587"/>
            <a:ext cx="86176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THANKS FOR YOUR ATTENTION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61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285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 bwMode="auto">
          <a:xfrm>
            <a:off x="6948264" y="260648"/>
            <a:ext cx="1728192" cy="3816424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6876256" y="332656"/>
            <a:ext cx="1800200" cy="3600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000" b="1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38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tebook">
  <a:themeElements>
    <a:clrScheme name="Notebook 1">
      <a:dk1>
        <a:srgbClr val="000000"/>
      </a:dk1>
      <a:lt1>
        <a:srgbClr val="FEFDE3"/>
      </a:lt1>
      <a:dk2>
        <a:srgbClr val="221304"/>
      </a:dk2>
      <a:lt2>
        <a:srgbClr val="CBBD83"/>
      </a:lt2>
      <a:accent1>
        <a:srgbClr val="A1BD69"/>
      </a:accent1>
      <a:accent2>
        <a:srgbClr val="3694B6"/>
      </a:accent2>
      <a:accent3>
        <a:srgbClr val="FEFEEF"/>
      </a:accent3>
      <a:accent4>
        <a:srgbClr val="000000"/>
      </a:accent4>
      <a:accent5>
        <a:srgbClr val="CDDBB9"/>
      </a:accent5>
      <a:accent6>
        <a:srgbClr val="3086A5"/>
      </a:accent6>
      <a:hlink>
        <a:srgbClr val="660066"/>
      </a:hlink>
      <a:folHlink>
        <a:srgbClr val="666699"/>
      </a:folHlink>
    </a:clrScheme>
    <a:fontScheme name="Noteboo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otebook 1">
        <a:dk1>
          <a:srgbClr val="000000"/>
        </a:dk1>
        <a:lt1>
          <a:srgbClr val="FEFDE3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EFEE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2">
        <a:dk1>
          <a:srgbClr val="000000"/>
        </a:dk1>
        <a:lt1>
          <a:srgbClr val="FFFFFF"/>
        </a:lt1>
        <a:dk2>
          <a:srgbClr val="221304"/>
        </a:dk2>
        <a:lt2>
          <a:srgbClr val="CBBD83"/>
        </a:lt2>
        <a:accent1>
          <a:srgbClr val="A1BD69"/>
        </a:accent1>
        <a:accent2>
          <a:srgbClr val="3694B6"/>
        </a:accent2>
        <a:accent3>
          <a:srgbClr val="FFFFFF"/>
        </a:accent3>
        <a:accent4>
          <a:srgbClr val="000000"/>
        </a:accent4>
        <a:accent5>
          <a:srgbClr val="CDDBB9"/>
        </a:accent5>
        <a:accent6>
          <a:srgbClr val="3086A5"/>
        </a:accent6>
        <a:hlink>
          <a:srgbClr val="6600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tebook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5110</TotalTime>
  <Words>2584</Words>
  <Application>Microsoft Office PowerPoint</Application>
  <PresentationFormat>On-screen Show (4:3)</PresentationFormat>
  <Paragraphs>375</Paragraphs>
  <Slides>81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2" baseType="lpstr">
      <vt:lpstr>Notebook</vt:lpstr>
      <vt:lpstr>Prompt fission neutron spectra of U-235, integral reaction rates &amp; U-238 cross sections </vt:lpstr>
      <vt:lpstr>PowerPoint Presentation</vt:lpstr>
      <vt:lpstr>U-238 Starter File</vt:lpstr>
      <vt:lpstr>238U(n,n’) evaluations </vt:lpstr>
      <vt:lpstr>PowerPoint Presentation</vt:lpstr>
      <vt:lpstr>238U(n,2n) evaluations </vt:lpstr>
      <vt:lpstr>IRDFF-v1.05: 238U(n,2n)  </vt:lpstr>
      <vt:lpstr>Possible sources of error in (n,2n)</vt:lpstr>
      <vt:lpstr>PowerPoint Presentation</vt:lpstr>
      <vt:lpstr>U-238 impact on benchmarks</vt:lpstr>
      <vt:lpstr>PowerPoint Presentation</vt:lpstr>
      <vt:lpstr>Information from SPA cross section ratio 252Cf (sf)/235U(nth,f)</vt:lpstr>
      <vt:lpstr>Desired new measurements</vt:lpstr>
      <vt:lpstr>PowerPoint Presentation</vt:lpstr>
      <vt:lpstr>PowerPoint Presentation</vt:lpstr>
      <vt:lpstr>Definition of (ND) Evaluation</vt:lpstr>
      <vt:lpstr>PowerPoint Presentation</vt:lpstr>
      <vt:lpstr>Sensitivity to high-leakage solution benchmarks from ICSBEP</vt:lpstr>
      <vt:lpstr>DDP on  Neutron Cross Section Standards</vt:lpstr>
      <vt:lpstr>PFNS evaluation: Current Experience</vt:lpstr>
      <vt:lpstr>PFNS evaluation: Procedures</vt:lpstr>
      <vt:lpstr>PFNS 235U(nth,f): Data selection</vt:lpstr>
      <vt:lpstr>Model Fit (Examples)</vt:lpstr>
      <vt:lpstr>SCALE_0 (fixed data) normalisation)</vt:lpstr>
      <vt:lpstr>SCALE_6 (iterated solution)</vt:lpstr>
      <vt:lpstr>Basis (PNT_0, fixed norm.) for compar.</vt:lpstr>
      <vt:lpstr>Basis (PNT_6, iterated) for compar.</vt:lpstr>
      <vt:lpstr>PowerPoint Presentation</vt:lpstr>
      <vt:lpstr>Non-Model Fitting</vt:lpstr>
      <vt:lpstr>235U(nth,f) PFNS GANDR fit (lin E)</vt:lpstr>
      <vt:lpstr>235U(nth,f) PFNS GANDR fit (log E)</vt:lpstr>
      <vt:lpstr>GANDR fit without normalisation</vt:lpstr>
      <vt:lpstr>Iterated GANDR fit with normalisation</vt:lpstr>
      <vt:lpstr>PowerPoint Presentation</vt:lpstr>
      <vt:lpstr>Features of the GANDR fit</vt:lpstr>
      <vt:lpstr>Spectrum fit for incident fast neutrons</vt:lpstr>
      <vt:lpstr>235U(nfast,f) PFNS GANDR fit (log E)</vt:lpstr>
      <vt:lpstr>235U(nfast,f) PFNS GANDR fit (selected)</vt:lpstr>
      <vt:lpstr>GANDR fit thermal &amp; fast</vt:lpstr>
      <vt:lpstr>Integral effects</vt:lpstr>
      <vt:lpstr>235U(n,f) PFNS (thermal solutions)</vt:lpstr>
      <vt:lpstr>PowerPoint Presentation</vt:lpstr>
      <vt:lpstr>PowerPoint Presentation</vt:lpstr>
      <vt:lpstr>Combined 235U(n,f) PFNS, 238U</vt:lpstr>
      <vt:lpstr>Labels legend</vt:lpstr>
      <vt:lpstr>Conclusions U-238</vt:lpstr>
      <vt:lpstr>Conclusions U-235</vt:lpstr>
      <vt:lpstr>ADDITIONAL SLIDES</vt:lpstr>
      <vt:lpstr>Measured PFNS data normalisation</vt:lpstr>
      <vt:lpstr>Union of all data (PNT_raw)</vt:lpstr>
      <vt:lpstr>Fitting the data – simple model (PNT)</vt:lpstr>
      <vt:lpstr>Results (PNT = microscopic data only)</vt:lpstr>
      <vt:lpstr>Convergence of Basis Function (PNT)</vt:lpstr>
      <vt:lpstr>Starostov data excluded (lin scale)</vt:lpstr>
      <vt:lpstr>Starostov data included (PNT_0 lin scale)</vt:lpstr>
      <vt:lpstr>Iterated solution (PNT_6, linear scale)</vt:lpstr>
      <vt:lpstr>Starostov data excluded (log scale)</vt:lpstr>
      <vt:lpstr>PowerPoint Presentation</vt:lpstr>
      <vt:lpstr>Iterated solution (PNT_6, log scale)</vt:lpstr>
      <vt:lpstr>Fitting the data (SCALE)</vt:lpstr>
      <vt:lpstr>Convergence of Basis Function (SCALE)</vt:lpstr>
      <vt:lpstr>SCALE_0 (fixed data) normalisation)</vt:lpstr>
      <vt:lpstr>SCALE_6 (iterated solution)</vt:lpstr>
      <vt:lpstr>Basis (PNT_0, fixed norm.) for compar.</vt:lpstr>
      <vt:lpstr>Basis (PNT_6, iterated) for compar.</vt:lpstr>
      <vt:lpstr>SCALE_0 (fixed data normalisation, log)</vt:lpstr>
      <vt:lpstr>SCALE_6 (iterated solution, log)</vt:lpstr>
      <vt:lpstr>GANDR GLSQ solution</vt:lpstr>
      <vt:lpstr>GANDR fit – 6 iterations</vt:lpstr>
      <vt:lpstr>Basis (PNT_6, iterated) for comparison</vt:lpstr>
      <vt:lpstr>GANDR fit – log scale</vt:lpstr>
      <vt:lpstr>Iterated solution (PNT_6, log scale)</vt:lpstr>
      <vt:lpstr>GANDR Normalisation</vt:lpstr>
      <vt:lpstr>PowerPoint Presentation</vt:lpstr>
      <vt:lpstr>GANDR normalisation (Cont.)</vt:lpstr>
      <vt:lpstr>PowerPoint Presentation</vt:lpstr>
      <vt:lpstr>PowerPoint Presentation</vt:lpstr>
      <vt:lpstr>235U(n,f) PFNS, 238U (thermal solutions)</vt:lpstr>
      <vt:lpstr>Conclusions (Methodology)</vt:lpstr>
      <vt:lpstr>PFNS average neutron energy</vt:lpstr>
      <vt:lpstr>Conclusions (average neutron energy)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(BIASED) ISSUES OF NUCLEAR DATA EVALUATION METHODOLOGY</dc:title>
  <dc:creator>CAPOTE NOY, Roberto Mario</dc:creator>
  <cp:lastModifiedBy>TRKOV, Andrej</cp:lastModifiedBy>
  <cp:revision>138</cp:revision>
  <cp:lastPrinted>2014-09-17T05:14:38Z</cp:lastPrinted>
  <dcterms:modified xsi:type="dcterms:W3CDTF">2014-11-04T02:49:46Z</dcterms:modified>
</cp:coreProperties>
</file>