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tiff" ContentType="image/tif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71" r:id="rId25"/>
    <p:sldId id="272" r:id="rId26"/>
    <p:sldId id="273" r:id="rId27"/>
    <p:sldId id="283" r:id="rId28"/>
    <p:sldId id="284" r:id="rId29"/>
    <p:sldId id="285" r:id="rId30"/>
    <p:sldId id="286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427" autoAdjust="0"/>
  </p:normalViewPr>
  <p:slideViewPr>
    <p:cSldViewPr>
      <p:cViewPr varScale="1">
        <p:scale>
          <a:sx n="92" d="100"/>
          <a:sy n="92" d="100"/>
        </p:scale>
        <p:origin x="-134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156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45.emf"/><Relationship Id="rId13" Type="http://schemas.openxmlformats.org/officeDocument/2006/relationships/image" Target="../media/image50.wmf"/><Relationship Id="rId3" Type="http://schemas.openxmlformats.org/officeDocument/2006/relationships/image" Target="../media/image40.emf"/><Relationship Id="rId7" Type="http://schemas.openxmlformats.org/officeDocument/2006/relationships/image" Target="../media/image44.emf"/><Relationship Id="rId12" Type="http://schemas.openxmlformats.org/officeDocument/2006/relationships/image" Target="../media/image49.emf"/><Relationship Id="rId2" Type="http://schemas.openxmlformats.org/officeDocument/2006/relationships/image" Target="../media/image39.emf"/><Relationship Id="rId1" Type="http://schemas.openxmlformats.org/officeDocument/2006/relationships/image" Target="../media/image38.emf"/><Relationship Id="rId6" Type="http://schemas.openxmlformats.org/officeDocument/2006/relationships/image" Target="../media/image43.emf"/><Relationship Id="rId11" Type="http://schemas.openxmlformats.org/officeDocument/2006/relationships/image" Target="../media/image48.emf"/><Relationship Id="rId5" Type="http://schemas.openxmlformats.org/officeDocument/2006/relationships/image" Target="../media/image42.emf"/><Relationship Id="rId10" Type="http://schemas.openxmlformats.org/officeDocument/2006/relationships/image" Target="../media/image47.emf"/><Relationship Id="rId4" Type="http://schemas.openxmlformats.org/officeDocument/2006/relationships/image" Target="../media/image41.emf"/><Relationship Id="rId9" Type="http://schemas.openxmlformats.org/officeDocument/2006/relationships/image" Target="../media/image46.emf"/><Relationship Id="rId14" Type="http://schemas.openxmlformats.org/officeDocument/2006/relationships/image" Target="../media/image51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7.emf"/><Relationship Id="rId1" Type="http://schemas.openxmlformats.org/officeDocument/2006/relationships/image" Target="../media/image5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9BA6BB-C9D5-417E-95C3-B41778DCF9D9}" type="datetimeFigureOut">
              <a:rPr lang="en-US" smtClean="0"/>
              <a:t>10/30/2014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E7A632-0B00-4261-950C-F187B54D35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013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E7A632-0B00-4261-950C-F187B54D353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1539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E7A632-0B00-4261-950C-F187B54D353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1998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E7A632-0B00-4261-950C-F187B54D353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8479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E7A632-0B00-4261-950C-F187B54D353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5790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09ABF-59AC-4BBA-BA34-AA803DC95FA0}" type="datetimeFigureOut">
              <a:rPr lang="en-US" smtClean="0"/>
              <a:t>10/30/2014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EF0F1-9E51-48A0-AD0E-8CEC357BC5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400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09ABF-59AC-4BBA-BA34-AA803DC95FA0}" type="datetimeFigureOut">
              <a:rPr lang="en-US" smtClean="0"/>
              <a:t>10/30/2014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EF0F1-9E51-48A0-AD0E-8CEC357BC5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9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09ABF-59AC-4BBA-BA34-AA803DC95FA0}" type="datetimeFigureOut">
              <a:rPr lang="en-US" smtClean="0"/>
              <a:t>10/30/2014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EF0F1-9E51-48A0-AD0E-8CEC357BC5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337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09ABF-59AC-4BBA-BA34-AA803DC95FA0}" type="datetimeFigureOut">
              <a:rPr lang="en-US" smtClean="0"/>
              <a:t>10/30/2014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EF0F1-9E51-48A0-AD0E-8CEC357BC5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173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09ABF-59AC-4BBA-BA34-AA803DC95FA0}" type="datetimeFigureOut">
              <a:rPr lang="en-US" smtClean="0"/>
              <a:t>10/30/2014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EF0F1-9E51-48A0-AD0E-8CEC357BC5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868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09ABF-59AC-4BBA-BA34-AA803DC95FA0}" type="datetimeFigureOut">
              <a:rPr lang="en-US" smtClean="0"/>
              <a:t>10/30/2014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EF0F1-9E51-48A0-AD0E-8CEC357BC5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058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09ABF-59AC-4BBA-BA34-AA803DC95FA0}" type="datetimeFigureOut">
              <a:rPr lang="en-US" smtClean="0"/>
              <a:t>10/30/2014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EF0F1-9E51-48A0-AD0E-8CEC357BC5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103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09ABF-59AC-4BBA-BA34-AA803DC95FA0}" type="datetimeFigureOut">
              <a:rPr lang="en-US" smtClean="0"/>
              <a:t>10/30/2014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EF0F1-9E51-48A0-AD0E-8CEC357BC5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840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09ABF-59AC-4BBA-BA34-AA803DC95FA0}" type="datetimeFigureOut">
              <a:rPr lang="en-US" smtClean="0"/>
              <a:t>10/30/2014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EF0F1-9E51-48A0-AD0E-8CEC357BC5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688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09ABF-59AC-4BBA-BA34-AA803DC95FA0}" type="datetimeFigureOut">
              <a:rPr lang="en-US" smtClean="0"/>
              <a:t>10/30/2014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EF0F1-9E51-48A0-AD0E-8CEC357BC5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402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09ABF-59AC-4BBA-BA34-AA803DC95FA0}" type="datetimeFigureOut">
              <a:rPr lang="en-US" smtClean="0"/>
              <a:t>10/30/2014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EF0F1-9E51-48A0-AD0E-8CEC357BC5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262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D09ABF-59AC-4BBA-BA34-AA803DC95FA0}" type="datetimeFigureOut">
              <a:rPr lang="en-US" smtClean="0"/>
              <a:t>10/30/2014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DEF0F1-9E51-48A0-AD0E-8CEC357BC5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896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gif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if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6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41.emf"/><Relationship Id="rId18" Type="http://schemas.openxmlformats.org/officeDocument/2006/relationships/oleObject" Target="../embeddings/oleObject7.bin"/><Relationship Id="rId26" Type="http://schemas.openxmlformats.org/officeDocument/2006/relationships/oleObject" Target="../embeddings/oleObject11.bin"/><Relationship Id="rId3" Type="http://schemas.openxmlformats.org/officeDocument/2006/relationships/image" Target="../media/image52.emf"/><Relationship Id="rId21" Type="http://schemas.openxmlformats.org/officeDocument/2006/relationships/image" Target="../media/image45.emf"/><Relationship Id="rId34" Type="http://schemas.openxmlformats.org/officeDocument/2006/relationships/image" Target="../media/image51.emf"/><Relationship Id="rId7" Type="http://schemas.openxmlformats.org/officeDocument/2006/relationships/image" Target="../media/image39.emf"/><Relationship Id="rId12" Type="http://schemas.openxmlformats.org/officeDocument/2006/relationships/oleObject" Target="../embeddings/oleObject4.bin"/><Relationship Id="rId17" Type="http://schemas.openxmlformats.org/officeDocument/2006/relationships/image" Target="../media/image43.emf"/><Relationship Id="rId25" Type="http://schemas.openxmlformats.org/officeDocument/2006/relationships/image" Target="../media/image47.emf"/><Relationship Id="rId33" Type="http://schemas.openxmlformats.org/officeDocument/2006/relationships/oleObject" Target="../embeddings/oleObject14.bin"/><Relationship Id="rId2" Type="http://schemas.openxmlformats.org/officeDocument/2006/relationships/slideLayout" Target="../slideLayouts/slideLayout6.xml"/><Relationship Id="rId16" Type="http://schemas.openxmlformats.org/officeDocument/2006/relationships/oleObject" Target="../embeddings/oleObject6.bin"/><Relationship Id="rId20" Type="http://schemas.openxmlformats.org/officeDocument/2006/relationships/oleObject" Target="../embeddings/oleObject8.bin"/><Relationship Id="rId29" Type="http://schemas.openxmlformats.org/officeDocument/2006/relationships/image" Target="../media/image49.emf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54.png"/><Relationship Id="rId24" Type="http://schemas.openxmlformats.org/officeDocument/2006/relationships/oleObject" Target="../embeddings/oleObject10.bin"/><Relationship Id="rId32" Type="http://schemas.openxmlformats.org/officeDocument/2006/relationships/image" Target="../media/image50.wmf"/><Relationship Id="rId5" Type="http://schemas.openxmlformats.org/officeDocument/2006/relationships/image" Target="../media/image38.emf"/><Relationship Id="rId15" Type="http://schemas.openxmlformats.org/officeDocument/2006/relationships/image" Target="../media/image42.emf"/><Relationship Id="rId23" Type="http://schemas.openxmlformats.org/officeDocument/2006/relationships/image" Target="../media/image46.emf"/><Relationship Id="rId28" Type="http://schemas.openxmlformats.org/officeDocument/2006/relationships/oleObject" Target="../embeddings/oleObject12.bin"/><Relationship Id="rId10" Type="http://schemas.openxmlformats.org/officeDocument/2006/relationships/image" Target="../media/image53.png"/><Relationship Id="rId19" Type="http://schemas.openxmlformats.org/officeDocument/2006/relationships/image" Target="../media/image44.emf"/><Relationship Id="rId31" Type="http://schemas.openxmlformats.org/officeDocument/2006/relationships/oleObject" Target="../embeddings/oleObject13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40.emf"/><Relationship Id="rId14" Type="http://schemas.openxmlformats.org/officeDocument/2006/relationships/oleObject" Target="../embeddings/oleObject5.bin"/><Relationship Id="rId22" Type="http://schemas.openxmlformats.org/officeDocument/2006/relationships/oleObject" Target="../embeddings/oleObject9.bin"/><Relationship Id="rId27" Type="http://schemas.openxmlformats.org/officeDocument/2006/relationships/image" Target="../media/image48.emf"/><Relationship Id="rId30" Type="http://schemas.openxmlformats.org/officeDocument/2006/relationships/image" Target="../media/image55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image" Target="../media/image58.png"/><Relationship Id="rId7" Type="http://schemas.openxmlformats.org/officeDocument/2006/relationships/image" Target="../media/image60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6.emf"/><Relationship Id="rId11" Type="http://schemas.openxmlformats.org/officeDocument/2006/relationships/image" Target="../media/image62.jpeg"/><Relationship Id="rId5" Type="http://schemas.openxmlformats.org/officeDocument/2006/relationships/oleObject" Target="../embeddings/oleObject15.bin"/><Relationship Id="rId10" Type="http://schemas.openxmlformats.org/officeDocument/2006/relationships/image" Target="../media/image57.emf"/><Relationship Id="rId4" Type="http://schemas.openxmlformats.org/officeDocument/2006/relationships/image" Target="../media/image59.png"/><Relationship Id="rId9" Type="http://schemas.openxmlformats.org/officeDocument/2006/relationships/oleObject" Target="../embeddings/oleObject16.bin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Evaluation of EGAF Neutron Cross Sections for CIELO and Beyond</a:t>
            </a:r>
            <a:endParaRPr lang="en-US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05544" y="1524000"/>
            <a:ext cx="7696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Richard B. Firestone</a:t>
            </a:r>
          </a:p>
          <a:p>
            <a:pPr algn="ctr"/>
            <a:r>
              <a:rPr lang="en-US" sz="2400" dirty="0" smtClean="0"/>
              <a:t>Lawrence Berkeley National Laboratory and the University of California, Berkeley, CA 94720</a:t>
            </a:r>
            <a:endParaRPr lang="en-US" sz="2400" dirty="0"/>
          </a:p>
        </p:txBody>
      </p:sp>
      <p:pic>
        <p:nvPicPr>
          <p:cNvPr id="1026" name="Picture 2" descr="http://asset.zcache.com/assets/graphics/z4/uniquePages/decoreatedSearch/UCB_Logo_Wid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01079" y="3886200"/>
            <a:ext cx="1963103" cy="1183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cleermodel.lbl.gov/static/img/lbn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2922185"/>
            <a:ext cx="1371603" cy="1170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rbfirestone\Desktop\NeutronCapture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28900" y="2992848"/>
            <a:ext cx="38100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2" descr="http://freebeacon.com/wp-content/uploads/2012/11/iae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0629" y="5455598"/>
            <a:ext cx="1626108" cy="1173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://www.mlz-garching.de/files/frm_ii_logo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6737" y="5343568"/>
            <a:ext cx="2619375" cy="140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www.bnc.hu/sites/default/files/bnc_logo%20centre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01243" y="5227771"/>
            <a:ext cx="2433638" cy="1526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www.gate2biotech.cz/documents/vs/loga/9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2800" y="5216885"/>
            <a:ext cx="1524000" cy="149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://www.spelman.edu/images/logos/llnl-logo.jpg?sfvrsn=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5575" y="4381406"/>
            <a:ext cx="1914525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http://upload.wikimedia.org/wikipedia/en/thumb/d/d1/FZJ_logo_898.png/220px-FZJ_logo_898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8144" y="4750747"/>
            <a:ext cx="2095500" cy="704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1885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b="1" baseline="30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</a:t>
            </a:r>
            <a:r>
              <a:rPr 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O(</a:t>
            </a:r>
            <a:r>
              <a:rPr lang="en-US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n,</a:t>
            </a:r>
            <a:r>
              <a:rPr lang="en-US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mbol" panose="05050102010706020507" pitchFamily="18" charset="2"/>
              </a:rPr>
              <a:t>g</a:t>
            </a:r>
            <a:r>
              <a:rPr 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US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5" name="Picture 3" descr="C:\LBNL-D\Research\Sigma_ng\Papers\O\Latex\18O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990600"/>
            <a:ext cx="8366760" cy="4274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124201" y="5486400"/>
            <a:ext cx="2819400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 Reference	</a:t>
            </a:r>
            <a:r>
              <a:rPr lang="en-US" sz="2000" b="1" dirty="0" smtClean="0">
                <a:latin typeface="Symbol" panose="05050102010706020507" pitchFamily="18" charset="2"/>
              </a:rPr>
              <a:t>s</a:t>
            </a:r>
            <a:r>
              <a:rPr lang="en-US" sz="2000" b="1" baseline="-25000" dirty="0" smtClean="0">
                <a:latin typeface="Symbol" panose="05050102010706020507" pitchFamily="18" charset="2"/>
              </a:rPr>
              <a:t>0</a:t>
            </a:r>
            <a:r>
              <a:rPr lang="en-US" sz="2000" b="1" dirty="0" smtClean="0"/>
              <a:t>(</a:t>
            </a:r>
            <a:r>
              <a:rPr lang="en-US" sz="2000" b="1" dirty="0" err="1" smtClean="0"/>
              <a:t>mb</a:t>
            </a:r>
            <a:r>
              <a:rPr lang="en-US" sz="2000" b="1" dirty="0" smtClean="0"/>
              <a:t>)</a:t>
            </a:r>
          </a:p>
          <a:p>
            <a:r>
              <a:rPr lang="en-US" sz="2000" dirty="0" smtClean="0"/>
              <a:t>Lone (1978)</a:t>
            </a:r>
            <a:r>
              <a:rPr lang="en-US" sz="2000" dirty="0"/>
              <a:t>	</a:t>
            </a:r>
            <a:r>
              <a:rPr lang="en-US" sz="2000" dirty="0" smtClean="0"/>
              <a:t>0.54(6)</a:t>
            </a:r>
          </a:p>
          <a:p>
            <a:r>
              <a:rPr lang="en-US" sz="2000" dirty="0" smtClean="0">
                <a:solidFill>
                  <a:srgbClr val="FF0000"/>
                </a:solidFill>
              </a:rPr>
              <a:t>This work	0.66(6)</a:t>
            </a:r>
          </a:p>
        </p:txBody>
      </p:sp>
    </p:spTree>
    <p:extLst>
      <p:ext uri="{BB962C8B-B14F-4D97-AF65-F5344CB8AC3E}">
        <p14:creationId xmlns:p14="http://schemas.microsoft.com/office/powerpoint/2010/main" val="193241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C:\LBNL-D\Research\Sigma_ng\Papers\O\Latex\19O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49608" y="824865"/>
            <a:ext cx="5383530" cy="3137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305799" cy="914400"/>
          </a:xfrm>
        </p:spPr>
        <p:txBody>
          <a:bodyPr/>
          <a:lstStyle/>
          <a:p>
            <a:r>
              <a:rPr lang="en-US" b="1" baseline="30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</a:t>
            </a:r>
            <a:r>
              <a:rPr 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O(</a:t>
            </a:r>
            <a:r>
              <a:rPr lang="en-US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n,</a:t>
            </a:r>
            <a:r>
              <a:rPr lang="en-US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mbol" panose="05050102010706020507" pitchFamily="18" charset="2"/>
              </a:rPr>
              <a:t>g</a:t>
            </a:r>
            <a:r>
              <a:rPr 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US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3399" y="3962400"/>
            <a:ext cx="3907973" cy="270843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  Reference	          </a:t>
            </a:r>
            <a:r>
              <a:rPr lang="en-US" sz="2000" b="1" dirty="0" smtClean="0">
                <a:latin typeface="Symbol" panose="05050102010706020507" pitchFamily="18" charset="2"/>
              </a:rPr>
              <a:t>s</a:t>
            </a:r>
            <a:r>
              <a:rPr lang="en-US" sz="2000" b="1" baseline="-25000" dirty="0" smtClean="0">
                <a:latin typeface="Symbol" panose="05050102010706020507" pitchFamily="18" charset="2"/>
              </a:rPr>
              <a:t>0</a:t>
            </a:r>
            <a:r>
              <a:rPr lang="en-US" sz="2000" b="1" dirty="0" smtClean="0"/>
              <a:t>(</a:t>
            </a:r>
            <a:r>
              <a:rPr lang="en-US" sz="2000" b="1" dirty="0" err="1" smtClean="0"/>
              <a:t>mb</a:t>
            </a:r>
            <a:r>
              <a:rPr lang="en-US" sz="2000" b="1" dirty="0" smtClean="0"/>
              <a:t>)</a:t>
            </a:r>
          </a:p>
          <a:p>
            <a:r>
              <a:rPr lang="en-US" sz="2000" dirty="0" err="1" smtClean="0"/>
              <a:t>Seren</a:t>
            </a:r>
            <a:r>
              <a:rPr lang="en-US" sz="2000" dirty="0" smtClean="0"/>
              <a:t> (1947)	         0.22(4)</a:t>
            </a:r>
          </a:p>
          <a:p>
            <a:r>
              <a:rPr lang="en-US" sz="2000" dirty="0" err="1" smtClean="0"/>
              <a:t>Blaser</a:t>
            </a:r>
            <a:r>
              <a:rPr lang="en-US" sz="2000" dirty="0" smtClean="0"/>
              <a:t> (1971)	         0.16(1)</a:t>
            </a:r>
          </a:p>
          <a:p>
            <a:r>
              <a:rPr lang="en-US" sz="2000" dirty="0" err="1" smtClean="0"/>
              <a:t>Ohsaki</a:t>
            </a:r>
            <a:r>
              <a:rPr lang="en-US" sz="2000" dirty="0" smtClean="0"/>
              <a:t>(2002)	         0.156(16)</a:t>
            </a:r>
          </a:p>
          <a:p>
            <a:r>
              <a:rPr lang="en-US" sz="2000" dirty="0" smtClean="0"/>
              <a:t>Nagai(2007)	         0.153(10)*</a:t>
            </a:r>
          </a:p>
          <a:p>
            <a:r>
              <a:rPr lang="en-US" sz="2000" dirty="0" smtClean="0">
                <a:solidFill>
                  <a:srgbClr val="FF0000"/>
                </a:solidFill>
              </a:rPr>
              <a:t>This work (prompt)       0.139(3)</a:t>
            </a:r>
          </a:p>
          <a:p>
            <a:r>
              <a:rPr lang="en-US" sz="2000" dirty="0" smtClean="0">
                <a:solidFill>
                  <a:srgbClr val="FF0000"/>
                </a:solidFill>
              </a:rPr>
              <a:t>This work (Activation)  0.139(5)</a:t>
            </a:r>
          </a:p>
          <a:p>
            <a:endParaRPr lang="en-US" sz="800" dirty="0">
              <a:solidFill>
                <a:srgbClr val="FF0000"/>
              </a:solidFill>
            </a:endParaRPr>
          </a:p>
          <a:p>
            <a:r>
              <a:rPr lang="en-US" dirty="0" smtClean="0"/>
              <a:t>*Recalibrated to new standard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876800" y="4267200"/>
            <a:ext cx="381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S</a:t>
            </a:r>
            <a:r>
              <a:rPr lang="en-US" sz="2000" baseline="-25000" dirty="0" smtClean="0"/>
              <a:t>n</a:t>
            </a:r>
            <a:r>
              <a:rPr lang="en-US" sz="2000" dirty="0" smtClean="0"/>
              <a:t>=3955.6(26) </a:t>
            </a:r>
            <a:r>
              <a:rPr lang="en-US" sz="2000" dirty="0" err="1" smtClean="0"/>
              <a:t>keV</a:t>
            </a:r>
            <a:r>
              <a:rPr lang="en-US" sz="2000" dirty="0" smtClean="0"/>
              <a:t>  (AME)</a:t>
            </a:r>
          </a:p>
          <a:p>
            <a:endParaRPr lang="en-US" sz="800" dirty="0"/>
          </a:p>
          <a:p>
            <a:r>
              <a:rPr lang="en-US" sz="2000" dirty="0" smtClean="0"/>
              <a:t>S</a:t>
            </a:r>
            <a:r>
              <a:rPr lang="en-US" sz="2000" baseline="-25000" dirty="0" smtClean="0"/>
              <a:t>n</a:t>
            </a:r>
            <a:r>
              <a:rPr lang="en-US" sz="2000" dirty="0" smtClean="0"/>
              <a:t>=3963.18(19) </a:t>
            </a:r>
            <a:r>
              <a:rPr lang="en-US" sz="2000" dirty="0" err="1" smtClean="0"/>
              <a:t>keV</a:t>
            </a:r>
            <a:r>
              <a:rPr lang="en-US" sz="2000" dirty="0" smtClean="0"/>
              <a:t> (This work)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25839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1143000"/>
          </a:xfrm>
        </p:spPr>
        <p:txBody>
          <a:bodyPr/>
          <a:lstStyle/>
          <a:p>
            <a:r>
              <a:rPr lang="en-US" b="1" baseline="30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H(</a:t>
            </a:r>
            <a:r>
              <a:rPr lang="en-US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n,</a:t>
            </a:r>
            <a:r>
              <a:rPr lang="en-US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mbol" panose="05050102010706020507" pitchFamily="18" charset="2"/>
              </a:rPr>
              <a:t>g</a:t>
            </a:r>
            <a:r>
              <a:rPr 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US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200" y="1382486"/>
            <a:ext cx="7760970" cy="4553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8026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524000"/>
          </a:xfrm>
        </p:spPr>
        <p:txBody>
          <a:bodyPr>
            <a:normAutofit fontScale="90000"/>
          </a:bodyPr>
          <a:lstStyle/>
          <a:p>
            <a:r>
              <a:rPr lang="en-US" b="1" baseline="30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56</a:t>
            </a:r>
            <a:r>
              <a:rPr 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Fe(</a:t>
            </a:r>
            <a:r>
              <a:rPr lang="en-US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n,</a:t>
            </a:r>
            <a:r>
              <a:rPr lang="en-US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mbol" panose="05050102010706020507" pitchFamily="18" charset="2"/>
              </a:rPr>
              <a:t>g</a:t>
            </a:r>
            <a:r>
              <a:rPr 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br>
              <a:rPr 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R.B.Firestone</a:t>
            </a:r>
            <a:r>
              <a:rPr lang="en-US" sz="32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T. </a:t>
            </a:r>
            <a:r>
              <a:rPr lang="en-US" sz="32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Belgya</a:t>
            </a:r>
            <a:r>
              <a:rPr lang="en-US" sz="32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M. </a:t>
            </a:r>
            <a:r>
              <a:rPr lang="en-US" sz="32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Krticka</a:t>
            </a:r>
            <a:r>
              <a:rPr lang="en-US" sz="32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L. </a:t>
            </a:r>
            <a:r>
              <a:rPr lang="en-US" sz="32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Szentmilosi</a:t>
            </a:r>
            <a:r>
              <a:rPr lang="en-US" sz="32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32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Zs</a:t>
            </a:r>
            <a:r>
              <a:rPr lang="en-US" sz="32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sz="32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Revay</a:t>
            </a:r>
            <a:r>
              <a:rPr lang="en-US" sz="32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and F. </a:t>
            </a:r>
            <a:r>
              <a:rPr lang="en-US" sz="32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Gunsing</a:t>
            </a:r>
            <a:endParaRPr lang="en-US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66800" y="2438399"/>
            <a:ext cx="701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(</a:t>
            </a:r>
            <a:r>
              <a:rPr lang="en-US" sz="2400" dirty="0" err="1" smtClean="0"/>
              <a:t>n,</a:t>
            </a:r>
            <a:r>
              <a:rPr lang="en-US" sz="2400" dirty="0" err="1" smtClean="0">
                <a:latin typeface="Symbol" panose="05050102010706020507" pitchFamily="18" charset="2"/>
              </a:rPr>
              <a:t>g</a:t>
            </a:r>
            <a:r>
              <a:rPr lang="en-US" sz="2400" dirty="0" smtClean="0"/>
              <a:t>) singles spectrum – Budapest Reactor</a:t>
            </a:r>
          </a:p>
          <a:p>
            <a:r>
              <a:rPr lang="en-US" sz="2400" dirty="0" smtClean="0"/>
              <a:t>(</a:t>
            </a:r>
            <a:r>
              <a:rPr lang="en-US" sz="2400" dirty="0" err="1" smtClean="0"/>
              <a:t>n,</a:t>
            </a:r>
            <a:r>
              <a:rPr lang="en-US" sz="2400" dirty="0" err="1" smtClean="0">
                <a:latin typeface="Symbol" panose="05050102010706020507" pitchFamily="18" charset="2"/>
              </a:rPr>
              <a:t>g</a:t>
            </a:r>
            <a:r>
              <a:rPr lang="en-US" sz="2400" dirty="0" smtClean="0"/>
              <a:t>) coincidence data - LVR-15 Reactor (Prague)</a:t>
            </a:r>
          </a:p>
          <a:p>
            <a:r>
              <a:rPr lang="en-US" sz="2400" dirty="0" smtClean="0"/>
              <a:t>Fe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(SO</a:t>
            </a:r>
            <a:r>
              <a:rPr lang="en-US" sz="2400" baseline="-25000" dirty="0" smtClean="0"/>
              <a:t>4</a:t>
            </a:r>
            <a:r>
              <a:rPr lang="en-US" sz="2400" dirty="0" smtClean="0"/>
              <a:t>)</a:t>
            </a:r>
            <a:r>
              <a:rPr lang="en-US" sz="2400" baseline="-25000" dirty="0" smtClean="0"/>
              <a:t>3</a:t>
            </a:r>
            <a:r>
              <a:rPr lang="en-US" sz="2400" dirty="0" smtClean="0"/>
              <a:t> standardization – S comparator (840 </a:t>
            </a:r>
            <a:r>
              <a:rPr lang="en-US" sz="2400" dirty="0" err="1" smtClean="0"/>
              <a:t>keV</a:t>
            </a:r>
            <a:r>
              <a:rPr lang="en-US" sz="24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2343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 b="1" baseline="30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56</a:t>
            </a:r>
            <a:r>
              <a:rPr 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Fe(</a:t>
            </a:r>
            <a:r>
              <a:rPr lang="en-US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n,</a:t>
            </a:r>
            <a:r>
              <a:rPr lang="en-US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mbol" panose="05050102010706020507" pitchFamily="18" charset="2"/>
              </a:rPr>
              <a:t>g</a:t>
            </a:r>
            <a:r>
              <a:rPr 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US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638800" y="1317171"/>
                <a:ext cx="3418114" cy="284347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2000" dirty="0" smtClean="0"/>
                  <a:t>The </a:t>
                </a:r>
                <a:r>
                  <a:rPr lang="en-US" sz="2000" baseline="30000" dirty="0" smtClean="0"/>
                  <a:t>56</a:t>
                </a:r>
                <a:r>
                  <a:rPr lang="en-US" sz="2000" dirty="0" smtClean="0"/>
                  <a:t>Fe(</a:t>
                </a:r>
                <a:r>
                  <a:rPr lang="en-US" sz="2000" dirty="0" err="1" smtClean="0"/>
                  <a:t>n,</a:t>
                </a:r>
                <a:r>
                  <a:rPr lang="en-US" sz="2000" dirty="0" err="1" smtClean="0">
                    <a:latin typeface="Symbol" panose="05050102010706020507" pitchFamily="18" charset="2"/>
                  </a:rPr>
                  <a:t>g</a:t>
                </a:r>
                <a:r>
                  <a:rPr lang="en-US" sz="2000" dirty="0" smtClean="0"/>
                  <a:t>) decay scheme is nearly complete. This figure shows the </a:t>
                </a:r>
                <a:r>
                  <a:rPr lang="en-US" sz="2000" dirty="0" err="1" smtClean="0"/>
                  <a:t>P</a:t>
                </a:r>
                <a:r>
                  <a:rPr lang="en-US" sz="2000" baseline="-25000" dirty="0" err="1" smtClean="0">
                    <a:latin typeface="Symbol" panose="05050102010706020507" pitchFamily="18" charset="2"/>
                  </a:rPr>
                  <a:t>g</a:t>
                </a:r>
                <a:r>
                  <a:rPr lang="en-US" sz="2000" dirty="0" smtClean="0"/>
                  <a:t>(%) balance through the excited states in </a:t>
                </a:r>
                <a:r>
                  <a:rPr lang="en-US" sz="2000" baseline="30000" dirty="0" smtClean="0"/>
                  <a:t>57</a:t>
                </a:r>
                <a:r>
                  <a:rPr lang="en-US" sz="2000" dirty="0" smtClean="0"/>
                  <a:t>Fe. The red point is shows</a:t>
                </a:r>
              </a:p>
              <a:p>
                <a:pPr algn="ctr"/>
                <a:r>
                  <a:rPr lang="en-US" sz="2000" dirty="0" smtClean="0"/>
                  <a:t>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bHide m:val="on"/>
                        <m:supHide m:val="on"/>
                        <m:ctrlPr>
                          <a:rPr lang="en-US" sz="2000" i="1" dirty="0" smtClean="0"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en-US" sz="2000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0" i="1" dirty="0" smtClean="0">
                                <a:latin typeface="Cambria Math"/>
                                <a:ea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000" i="1" dirty="0" smtClean="0">
                                <a:latin typeface="Cambria Math"/>
                                <a:ea typeface="Cambria Math"/>
                              </a:rPr>
                              <m:t>𝛾</m:t>
                            </m:r>
                          </m:sub>
                        </m:sSub>
                        <m:d>
                          <m:dPr>
                            <m:ctrlPr>
                              <a:rPr lang="en-US" sz="2000" b="0" i="1" dirty="0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000" b="0" i="1" dirty="0" smtClean="0">
                                <a:latin typeface="Cambria Math"/>
                              </a:rPr>
                              <m:t>𝐺𝑆</m:t>
                            </m:r>
                          </m:e>
                        </m:d>
                        <m:r>
                          <a:rPr lang="en-US" sz="2000" b="0" i="1" dirty="0" smtClean="0">
                            <a:latin typeface="Cambria Math"/>
                          </a:rPr>
                          <m:t>−</m:t>
                        </m:r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en-US" sz="2000" b="0" i="1" dirty="0" smtClean="0"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en-US" sz="2000" b="0" i="1" dirty="0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000" b="0" i="1" dirty="0" smtClean="0">
                                    <a:latin typeface="Cambria Math"/>
                                    <a:ea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2000" b="0" i="1" dirty="0" smtClean="0">
                                    <a:latin typeface="Cambria Math"/>
                                    <a:ea typeface="Cambria Math"/>
                                  </a:rPr>
                                  <m:t>𝛾</m:t>
                                </m:r>
                              </m:sub>
                            </m:sSub>
                            <m:r>
                              <a:rPr lang="en-US" sz="2000" b="0" i="1" dirty="0" smtClean="0">
                                <a:latin typeface="Cambria Math"/>
                              </a:rPr>
                              <m:t>(</m:t>
                            </m:r>
                            <m:r>
                              <a:rPr lang="en-US" sz="2000" b="0" i="1" dirty="0" smtClean="0">
                                <a:latin typeface="Cambria Math"/>
                              </a:rPr>
                              <m:t>𝐶𝑆</m:t>
                            </m:r>
                            <m:r>
                              <a:rPr lang="en-US" sz="2000" b="0" i="1" dirty="0" smtClean="0">
                                <a:latin typeface="Cambria Math"/>
                              </a:rPr>
                              <m:t>)</m:t>
                            </m:r>
                          </m:e>
                        </m:nary>
                      </m:e>
                    </m:nary>
                    <m:r>
                      <a:rPr lang="en-US" sz="2000" i="1" dirty="0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sz="2000" dirty="0" smtClean="0"/>
                  <a:t> </a:t>
                </a:r>
              </a:p>
              <a:p>
                <a:r>
                  <a:rPr lang="en-US" sz="2000" dirty="0"/>
                  <a:t>w</a:t>
                </a:r>
                <a:r>
                  <a:rPr lang="en-US" sz="2000" dirty="0" smtClean="0"/>
                  <a:t>here</a:t>
                </a:r>
              </a:p>
              <a:p>
                <a:r>
                  <a:rPr lang="en-US" sz="2000" dirty="0" smtClean="0"/>
                  <a:t>    </a:t>
                </a:r>
                <a14:m>
                  <m:oMath xmlns:m="http://schemas.openxmlformats.org/officeDocument/2006/math">
                    <m:r>
                      <a:rPr lang="en-US" sz="2000" b="0" i="0" smtClean="0">
                        <a:latin typeface="Cambria Math"/>
                      </a:rPr>
                      <m:t>  </m:t>
                    </m:r>
                    <m:nary>
                      <m:naryPr>
                        <m:chr m:val="∑"/>
                        <m:subHide m:val="on"/>
                        <m:supHide m:val="on"/>
                        <m:ctrlPr>
                          <a:rPr lang="en-US" sz="2000" i="1" smtClean="0"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en-US" sz="20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i="1" smtClean="0">
                                <a:latin typeface="Cambria Math"/>
                                <a:ea typeface="Cambria Math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000" i="1" smtClean="0">
                                <a:latin typeface="Cambria Math"/>
                                <a:ea typeface="Cambria Math"/>
                              </a:rPr>
                              <m:t>𝛾</m:t>
                            </m:r>
                          </m:sub>
                        </m:sSub>
                        <m:d>
                          <m:dPr>
                            <m:ctrlPr>
                              <a:rPr lang="en-US" sz="20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000" b="0" i="1" smtClean="0">
                                <a:latin typeface="Cambria Math"/>
                              </a:rPr>
                              <m:t>𝐺𝑆</m:t>
                            </m:r>
                          </m:e>
                        </m:d>
                        <m:r>
                          <a:rPr lang="en-US" sz="2000" b="0" i="1" smtClean="0">
                            <a:latin typeface="Cambria Math"/>
                          </a:rPr>
                          <m:t>=2.68</m:t>
                        </m:r>
                        <m:d>
                          <m:dPr>
                            <m:ctrlPr>
                              <a:rPr lang="en-US" sz="20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000" b="0" i="1" smtClean="0">
                                <a:latin typeface="Cambria Math"/>
                              </a:rPr>
                              <m:t>3</m:t>
                            </m:r>
                          </m:e>
                        </m:d>
                        <m:r>
                          <a:rPr lang="en-US" sz="2000" b="0" i="1" smtClean="0">
                            <a:latin typeface="Cambria Math"/>
                          </a:rPr>
                          <m:t> </m:t>
                        </m:r>
                        <m:r>
                          <a:rPr lang="en-US" sz="2000" b="0" i="1" smtClean="0">
                            <a:latin typeface="Cambria Math"/>
                          </a:rPr>
                          <m:t>𝑏</m:t>
                        </m:r>
                      </m:e>
                    </m:nary>
                  </m:oMath>
                </a14:m>
                <a:endParaRPr lang="en-US" sz="2000" i="1" dirty="0" smtClean="0">
                  <a:latin typeface="Cambria Math"/>
                </a:endParaRPr>
              </a:p>
              <a:p>
                <a:r>
                  <a:rPr lang="en-US" sz="2000" i="1" dirty="0" smtClean="0">
                    <a:latin typeface="Cambria Math"/>
                  </a:rPr>
                  <a:t>     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bHide m:val="on"/>
                        <m:supHide m:val="on"/>
                        <m:ctrlPr>
                          <a:rPr lang="en-US" sz="2000" i="1" smtClean="0"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en-US" sz="20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i="1" smtClean="0">
                                <a:latin typeface="Cambria Math"/>
                                <a:ea typeface="Cambria Math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000" i="1" smtClean="0">
                                <a:latin typeface="Cambria Math"/>
                                <a:ea typeface="Cambria Math"/>
                              </a:rPr>
                              <m:t>𝛾</m:t>
                            </m:r>
                          </m:sub>
                        </m:sSub>
                        <m:d>
                          <m:dPr>
                            <m:ctrlPr>
                              <a:rPr lang="en-US" sz="20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000" b="0" i="1" smtClean="0">
                                <a:latin typeface="Cambria Math"/>
                              </a:rPr>
                              <m:t>𝐶𝑆</m:t>
                            </m:r>
                          </m:e>
                        </m:d>
                        <m:r>
                          <a:rPr lang="en-US" sz="2000" b="0" i="1" smtClean="0">
                            <a:latin typeface="Cambria Math"/>
                          </a:rPr>
                          <m:t>=2.665</m:t>
                        </m:r>
                        <m:d>
                          <m:dPr>
                            <m:ctrlPr>
                              <a:rPr lang="en-US" sz="20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000" b="0" i="1" smtClean="0">
                                <a:latin typeface="Cambria Math"/>
                              </a:rPr>
                              <m:t>19</m:t>
                            </m:r>
                          </m:e>
                        </m:d>
                        <m:r>
                          <a:rPr lang="en-US" sz="2000" b="0" i="1" smtClean="0">
                            <a:latin typeface="Cambria Math"/>
                          </a:rPr>
                          <m:t> </m:t>
                        </m:r>
                        <m:r>
                          <a:rPr lang="en-US" sz="2000" b="0" i="1" smtClean="0">
                            <a:latin typeface="Cambria Math"/>
                          </a:rPr>
                          <m:t>𝑏</m:t>
                        </m:r>
                      </m:e>
                    </m:nary>
                    <m:r>
                      <a:rPr lang="en-US" sz="2000" b="0" i="1" smtClean="0">
                        <a:latin typeface="Cambria Math"/>
                      </a:rPr>
                      <m:t> </m:t>
                    </m:r>
                  </m:oMath>
                </a14:m>
                <a:endParaRPr lang="en-US" sz="2000" b="0" i="1" dirty="0" smtClean="0">
                  <a:latin typeface="Cambria Math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800" y="1317171"/>
                <a:ext cx="3418114" cy="2843471"/>
              </a:xfrm>
              <a:prstGeom prst="rect">
                <a:avLst/>
              </a:prstGeom>
              <a:blipFill rotWithShape="1">
                <a:blip r:embed="rId2"/>
                <a:stretch>
                  <a:fillRect l="-4456" t="-2998" r="-5169" b="-259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359229" y="4648200"/>
            <a:ext cx="8458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411 </a:t>
            </a:r>
            <a:r>
              <a:rPr lang="en-US" sz="2000" dirty="0" smtClean="0">
                <a:latin typeface="Symbol" panose="05050102010706020507" pitchFamily="18" charset="2"/>
              </a:rPr>
              <a:t>g</a:t>
            </a:r>
            <a:r>
              <a:rPr lang="en-US" sz="2000" dirty="0" smtClean="0"/>
              <a:t>-rays have been placed </a:t>
            </a:r>
            <a:r>
              <a:rPr lang="en-US" sz="2000" dirty="0" err="1" smtClean="0"/>
              <a:t>deexciting</a:t>
            </a:r>
            <a:r>
              <a:rPr lang="en-US" sz="2000" dirty="0" smtClean="0"/>
              <a:t> 87 levels in 57Fe on the basis of </a:t>
            </a:r>
            <a:r>
              <a:rPr lang="en-US" sz="2000" dirty="0" err="1" smtClean="0">
                <a:latin typeface="Symbol" panose="05050102010706020507" pitchFamily="18" charset="2"/>
              </a:rPr>
              <a:t>gg</a:t>
            </a:r>
            <a:r>
              <a:rPr lang="en-US" sz="2000" dirty="0" smtClean="0"/>
              <a:t>-coincidence data and energy sums.</a:t>
            </a:r>
          </a:p>
          <a:p>
            <a:endParaRPr lang="en-US" sz="800" dirty="0"/>
          </a:p>
          <a:p>
            <a:r>
              <a:rPr lang="en-US" sz="2000" dirty="0" smtClean="0"/>
              <a:t>Statistical model calculations with DICEBOX to estimate the unobserved continuum may increase the cross section by about 1%.</a:t>
            </a:r>
            <a:endParaRPr lang="en-US" sz="20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" y="1219200"/>
            <a:ext cx="5394008" cy="3380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6264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/>
          <a:lstStyle/>
          <a:p>
            <a:r>
              <a:rPr lang="en-US" b="1" baseline="30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235,238</a:t>
            </a:r>
            <a:r>
              <a:rPr 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U(</a:t>
            </a:r>
            <a:r>
              <a:rPr lang="en-US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n,</a:t>
            </a:r>
            <a:r>
              <a:rPr lang="en-US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mbol" panose="05050102010706020507" pitchFamily="18" charset="2"/>
              </a:rPr>
              <a:t>g</a:t>
            </a:r>
            <a:r>
              <a:rPr 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US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762000"/>
            <a:ext cx="8343900" cy="5501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05990" y="4230053"/>
            <a:ext cx="4693920" cy="203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5119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914400"/>
          </a:xfrm>
        </p:spPr>
        <p:txBody>
          <a:bodyPr/>
          <a:lstStyle/>
          <a:p>
            <a:r>
              <a:rPr 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EGAF Publications to Date</a:t>
            </a:r>
            <a:endParaRPr lang="en-US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3656" y="990600"/>
            <a:ext cx="8425543" cy="55092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b="1" dirty="0" smtClean="0"/>
              <a:t>IAEA Coordinated Research Project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i="1" dirty="0" smtClean="0"/>
              <a:t>Handbook of Prompt Gamma Activation Analysis with Neutron Beams</a:t>
            </a:r>
            <a:r>
              <a:rPr lang="en-US" sz="2000" dirty="0" smtClean="0"/>
              <a:t>, </a:t>
            </a:r>
            <a:r>
              <a:rPr lang="en-US" sz="2000" dirty="0" err="1" smtClean="0"/>
              <a:t>Zs</a:t>
            </a:r>
            <a:r>
              <a:rPr lang="en-US" sz="2000" dirty="0" smtClean="0"/>
              <a:t>. </a:t>
            </a:r>
            <a:r>
              <a:rPr lang="en-US" sz="2000" dirty="0" err="1" smtClean="0"/>
              <a:t>Revay</a:t>
            </a:r>
            <a:r>
              <a:rPr lang="en-US" sz="2000" dirty="0" smtClean="0"/>
              <a:t>, T. </a:t>
            </a:r>
            <a:r>
              <a:rPr lang="en-US" sz="2000" dirty="0" err="1" smtClean="0"/>
              <a:t>Belgya</a:t>
            </a:r>
            <a:r>
              <a:rPr lang="en-US" sz="2000" dirty="0" smtClean="0"/>
              <a:t>, R.M. Lindstrom, Ch. </a:t>
            </a:r>
            <a:r>
              <a:rPr lang="en-US" sz="2000" dirty="0" err="1" smtClean="0"/>
              <a:t>Yonezawa</a:t>
            </a:r>
            <a:r>
              <a:rPr lang="en-US" sz="2000" dirty="0" smtClean="0"/>
              <a:t>, D.L. Anderson, </a:t>
            </a:r>
            <a:r>
              <a:rPr lang="en-US" sz="2000" dirty="0" err="1" smtClean="0"/>
              <a:t>Zs</a:t>
            </a:r>
            <a:r>
              <a:rPr lang="en-US" sz="2000" dirty="0" smtClean="0"/>
              <a:t>. </a:t>
            </a:r>
            <a:r>
              <a:rPr lang="en-US" sz="2000" dirty="0" err="1" smtClean="0"/>
              <a:t>Kasztovsky</a:t>
            </a:r>
            <a:r>
              <a:rPr lang="en-US" sz="2000" dirty="0" smtClean="0"/>
              <a:t>, and R.B. Firestone, edited by G.L. Molnar (Kluwer Publishers, 2004).</a:t>
            </a:r>
            <a:endParaRPr lang="en-US" sz="2000" b="1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i="1" dirty="0" smtClean="0"/>
              <a:t>Database of Prompt Gamma Rays from Slow Neutron Capture for Elemental Analysis</a:t>
            </a:r>
            <a:r>
              <a:rPr lang="en-US" sz="2000" dirty="0" smtClean="0"/>
              <a:t>, R.B. Firestone, H.D. Choi, R.M. Lindstrom, G.L. Molnar, S.F. </a:t>
            </a:r>
            <a:r>
              <a:rPr lang="en-US" sz="2000" dirty="0" err="1" smtClean="0"/>
              <a:t>Mughabghab</a:t>
            </a:r>
            <a:r>
              <a:rPr lang="en-US" sz="2000" dirty="0" smtClean="0"/>
              <a:t>, R. </a:t>
            </a:r>
            <a:r>
              <a:rPr lang="en-US" sz="2000" dirty="0" err="1" smtClean="0"/>
              <a:t>Paviotti-Corcuera</a:t>
            </a:r>
            <a:r>
              <a:rPr lang="en-US" sz="2000" dirty="0" smtClean="0"/>
              <a:t>, </a:t>
            </a:r>
            <a:r>
              <a:rPr lang="en-US" sz="2000" dirty="0" err="1" smtClean="0"/>
              <a:t>Zs</a:t>
            </a:r>
            <a:r>
              <a:rPr lang="en-US" sz="2000" dirty="0" smtClean="0"/>
              <a:t>. </a:t>
            </a:r>
            <a:r>
              <a:rPr lang="en-US" sz="2000" dirty="0" err="1" smtClean="0"/>
              <a:t>Revay</a:t>
            </a:r>
            <a:r>
              <a:rPr lang="en-US" sz="2000" dirty="0" smtClean="0"/>
              <a:t>, V. </a:t>
            </a:r>
            <a:r>
              <a:rPr lang="en-US" sz="2000" dirty="0" err="1" smtClean="0"/>
              <a:t>Zerkin</a:t>
            </a:r>
            <a:r>
              <a:rPr lang="en-US" sz="2000" dirty="0" smtClean="0"/>
              <a:t>, and C.M. Zhou, IAEA STI/PUB/1263, 251 pp (2007). </a:t>
            </a:r>
          </a:p>
          <a:p>
            <a:r>
              <a:rPr lang="en-US" sz="2000" b="1" dirty="0" smtClean="0"/>
              <a:t>Journal Publications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i="1" dirty="0" smtClean="0"/>
              <a:t>Thermal neutron capture cross sections of the Palladium isotopes</a:t>
            </a:r>
            <a:r>
              <a:rPr lang="en-US" sz="2000" dirty="0" smtClean="0"/>
              <a:t>, M. </a:t>
            </a:r>
            <a:r>
              <a:rPr lang="en-US" sz="2000" dirty="0" err="1" smtClean="0"/>
              <a:t>Krticka,R.B</a:t>
            </a:r>
            <a:r>
              <a:rPr lang="en-US" sz="2000" dirty="0" smtClean="0"/>
              <a:t>. Firestone, D.P. McNabb, B. </a:t>
            </a:r>
            <a:r>
              <a:rPr lang="en-US" sz="2000" dirty="0" err="1" smtClean="0"/>
              <a:t>Sleaford</a:t>
            </a:r>
            <a:r>
              <a:rPr lang="en-US" sz="2000" dirty="0" smtClean="0"/>
              <a:t>, U. </a:t>
            </a:r>
            <a:r>
              <a:rPr lang="en-US" sz="2000" dirty="0" err="1" smtClean="0"/>
              <a:t>Agvaanluvsan</a:t>
            </a:r>
            <a:r>
              <a:rPr lang="en-US" sz="2000" dirty="0" smtClean="0"/>
              <a:t>, T. </a:t>
            </a:r>
            <a:r>
              <a:rPr lang="en-US" sz="2000" dirty="0" err="1" smtClean="0"/>
              <a:t>Belgya</a:t>
            </a:r>
            <a:r>
              <a:rPr lang="en-US" sz="2000" dirty="0" smtClean="0"/>
              <a:t>, and Z.S. </a:t>
            </a:r>
            <a:r>
              <a:rPr lang="en-US" sz="2000" dirty="0" err="1" smtClean="0"/>
              <a:t>Revay</a:t>
            </a:r>
            <a:r>
              <a:rPr lang="en-US" sz="2000" dirty="0" smtClean="0"/>
              <a:t>, Phys. Rev. C </a:t>
            </a:r>
            <a:r>
              <a:rPr lang="en-US" sz="2000" b="1" dirty="0" smtClean="0"/>
              <a:t>77</a:t>
            </a:r>
            <a:r>
              <a:rPr lang="en-US" sz="2000" dirty="0" smtClean="0"/>
              <a:t>, 054615 (2008).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i="1" dirty="0" smtClean="0"/>
              <a:t>Comparison </a:t>
            </a:r>
            <a:r>
              <a:rPr lang="en-US" sz="2000" i="1" dirty="0"/>
              <a:t>of IUPAC k0 Values and Neutron Cross Sections </a:t>
            </a:r>
            <a:r>
              <a:rPr lang="en-US" sz="2000" i="1" dirty="0" smtClean="0"/>
              <a:t>to Determine </a:t>
            </a:r>
            <a:r>
              <a:rPr lang="en-US" sz="2000" i="1" dirty="0"/>
              <a:t>a Self-consistent Set of Data for Neutron </a:t>
            </a:r>
            <a:r>
              <a:rPr lang="en-US" sz="2000" i="1" dirty="0" smtClean="0"/>
              <a:t>Activation Analysis</a:t>
            </a:r>
            <a:r>
              <a:rPr lang="en-US" sz="2000" dirty="0" smtClean="0"/>
              <a:t>, R.B. Firestone and </a:t>
            </a:r>
            <a:r>
              <a:rPr lang="en-US" sz="2000" dirty="0" err="1" smtClean="0"/>
              <a:t>Zs</a:t>
            </a:r>
            <a:r>
              <a:rPr lang="en-US" sz="2000" dirty="0" smtClean="0"/>
              <a:t>. </a:t>
            </a:r>
            <a:r>
              <a:rPr lang="en-US" sz="2000" dirty="0" err="1" smtClean="0"/>
              <a:t>Revay</a:t>
            </a:r>
            <a:r>
              <a:rPr lang="en-US" sz="2000" dirty="0" smtClean="0"/>
              <a:t>, </a:t>
            </a:r>
            <a:r>
              <a:rPr lang="pt-BR" sz="2000" dirty="0"/>
              <a:t>Radiochim. Acta </a:t>
            </a:r>
            <a:r>
              <a:rPr lang="pt-BR" sz="2000" b="1" dirty="0"/>
              <a:t>1</a:t>
            </a:r>
            <a:r>
              <a:rPr lang="pt-BR" sz="2000" dirty="0"/>
              <a:t>, 305–312 (2011</a:t>
            </a:r>
            <a:r>
              <a:rPr lang="pt-BR" sz="2000" dirty="0" smtClean="0"/>
              <a:t>).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i="1" dirty="0"/>
              <a:t>Thermal neutron capture cross sections of the Potassium </a:t>
            </a:r>
            <a:r>
              <a:rPr lang="en-US" sz="2000" i="1" dirty="0" smtClean="0"/>
              <a:t>isotopes, </a:t>
            </a:r>
            <a:r>
              <a:rPr lang="en-US" sz="2000" dirty="0" smtClean="0"/>
              <a:t>Phys. Rev, C </a:t>
            </a:r>
            <a:r>
              <a:rPr lang="en-US" sz="2000" b="1" dirty="0"/>
              <a:t>87</a:t>
            </a:r>
            <a:r>
              <a:rPr lang="en-US" sz="2000" dirty="0"/>
              <a:t>, 024605 (2013</a:t>
            </a:r>
            <a:r>
              <a:rPr lang="en-US" sz="2000" dirty="0" smtClean="0"/>
              <a:t>).</a:t>
            </a:r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val="454799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0"/>
            <a:ext cx="8229600" cy="8382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EGAF Publications to Date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28600" y="990600"/>
            <a:ext cx="8763000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i="1" dirty="0"/>
              <a:t>Thermal neutron capture cross sections and neutron separation energies </a:t>
            </a:r>
            <a:r>
              <a:rPr lang="en-US" sz="2000" i="1" dirty="0" smtClean="0"/>
              <a:t>for </a:t>
            </a:r>
            <a:r>
              <a:rPr lang="en-US" sz="2000" i="1" baseline="30000" dirty="0" smtClean="0"/>
              <a:t>23</a:t>
            </a:r>
            <a:r>
              <a:rPr lang="en-US" sz="2000" i="1" dirty="0" smtClean="0"/>
              <a:t>Na(</a:t>
            </a:r>
            <a:r>
              <a:rPr lang="en-US" sz="2000" i="1" dirty="0" err="1" smtClean="0"/>
              <a:t>n,</a:t>
            </a:r>
            <a:r>
              <a:rPr lang="en-US" sz="2000" i="1" dirty="0" err="1" smtClean="0">
                <a:latin typeface="Symbol" panose="05050102010706020507" pitchFamily="18" charset="2"/>
              </a:rPr>
              <a:t>g</a:t>
            </a:r>
            <a:r>
              <a:rPr lang="en-US" sz="2000" i="1" dirty="0" smtClean="0"/>
              <a:t>)</a:t>
            </a:r>
            <a:r>
              <a:rPr lang="en-US" sz="2000" dirty="0" smtClean="0"/>
              <a:t>, </a:t>
            </a:r>
            <a:r>
              <a:rPr lang="en-US" sz="2000" dirty="0"/>
              <a:t>R.B. </a:t>
            </a:r>
            <a:r>
              <a:rPr lang="en-US" sz="2000" dirty="0" smtClean="0"/>
              <a:t>Firestone, </a:t>
            </a:r>
            <a:r>
              <a:rPr lang="en-US" sz="2000" dirty="0" err="1"/>
              <a:t>Zs</a:t>
            </a:r>
            <a:r>
              <a:rPr lang="en-US" sz="2000" dirty="0"/>
              <a:t>. </a:t>
            </a:r>
            <a:r>
              <a:rPr lang="en-US" sz="2000" dirty="0" err="1" smtClean="0"/>
              <a:t>Revay</a:t>
            </a:r>
            <a:r>
              <a:rPr lang="en-US" sz="2000" dirty="0" smtClean="0"/>
              <a:t>, </a:t>
            </a:r>
            <a:r>
              <a:rPr lang="en-US" sz="2000" dirty="0"/>
              <a:t>and T. </a:t>
            </a:r>
            <a:r>
              <a:rPr lang="en-US" sz="2000" dirty="0" err="1" smtClean="0"/>
              <a:t>Belgya</a:t>
            </a:r>
            <a:r>
              <a:rPr lang="en-US" sz="2000" dirty="0" smtClean="0"/>
              <a:t>, Phys. Rev. C </a:t>
            </a:r>
            <a:r>
              <a:rPr lang="en-US" sz="2000" b="1" dirty="0" smtClean="0"/>
              <a:t>89</a:t>
            </a:r>
            <a:r>
              <a:rPr lang="en-US" sz="2000" dirty="0" smtClean="0"/>
              <a:t>, </a:t>
            </a:r>
            <a:r>
              <a:rPr lang="en-US" sz="2000" dirty="0"/>
              <a:t>014617 (</a:t>
            </a:r>
            <a:r>
              <a:rPr lang="en-US" sz="2000" dirty="0" smtClean="0"/>
              <a:t>2014).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i="1" dirty="0"/>
              <a:t>Radiative Capture Cross Sections of </a:t>
            </a:r>
            <a:r>
              <a:rPr lang="en-US" sz="2000" i="1" baseline="30000" dirty="0"/>
              <a:t>155,157</a:t>
            </a:r>
            <a:r>
              <a:rPr lang="en-US" sz="2000" i="1" dirty="0"/>
              <a:t>Gd for Thermal </a:t>
            </a:r>
            <a:r>
              <a:rPr lang="en-US" sz="2000" i="1" dirty="0" smtClean="0"/>
              <a:t>Neutrons</a:t>
            </a:r>
            <a:r>
              <a:rPr lang="en-US" sz="2000" dirty="0" smtClean="0"/>
              <a:t>, </a:t>
            </a:r>
            <a:r>
              <a:rPr lang="en-US" sz="2000" dirty="0"/>
              <a:t>H. D. Choi</a:t>
            </a:r>
            <a:r>
              <a:rPr lang="en-US" sz="2000" dirty="0" smtClean="0"/>
              <a:t>, </a:t>
            </a:r>
            <a:r>
              <a:rPr lang="en-US" sz="2000" dirty="0"/>
              <a:t>R. B. Firestone, M. S. </a:t>
            </a:r>
            <a:r>
              <a:rPr lang="en-US" sz="2000" dirty="0" err="1"/>
              <a:t>Basunia</a:t>
            </a:r>
            <a:r>
              <a:rPr lang="en-US" sz="2000" dirty="0"/>
              <a:t>, </a:t>
            </a:r>
            <a:r>
              <a:rPr lang="en-US" sz="2000" dirty="0" smtClean="0"/>
              <a:t>A</a:t>
            </a:r>
            <a:r>
              <a:rPr lang="en-US" sz="2000" dirty="0"/>
              <a:t>. </a:t>
            </a:r>
            <a:r>
              <a:rPr lang="en-US" sz="2000" dirty="0" smtClean="0"/>
              <a:t>Hurst, </a:t>
            </a:r>
            <a:r>
              <a:rPr lang="en-US" sz="2000" dirty="0"/>
              <a:t>B. </a:t>
            </a:r>
            <a:r>
              <a:rPr lang="en-US" sz="2000" dirty="0" err="1"/>
              <a:t>Sleaford</a:t>
            </a:r>
            <a:r>
              <a:rPr lang="en-US" sz="2000" dirty="0"/>
              <a:t>, N. Summers, </a:t>
            </a:r>
            <a:r>
              <a:rPr lang="en-US" sz="2000" dirty="0" smtClean="0"/>
              <a:t>J</a:t>
            </a:r>
            <a:r>
              <a:rPr lang="en-US" sz="2000" dirty="0"/>
              <a:t>. E. </a:t>
            </a:r>
            <a:r>
              <a:rPr lang="en-US" sz="2000" dirty="0" smtClean="0"/>
              <a:t>Escher, </a:t>
            </a:r>
            <a:r>
              <a:rPr lang="en-US" sz="2000" dirty="0" err="1"/>
              <a:t>Zs</a:t>
            </a:r>
            <a:r>
              <a:rPr lang="en-US" sz="2000" dirty="0"/>
              <a:t>. </a:t>
            </a:r>
            <a:r>
              <a:rPr lang="en-US" sz="2000" dirty="0" err="1" smtClean="0"/>
              <a:t>Revay</a:t>
            </a:r>
            <a:r>
              <a:rPr lang="en-US" sz="2000" dirty="0"/>
              <a:t>, L. </a:t>
            </a:r>
            <a:r>
              <a:rPr lang="en-US" sz="2000" dirty="0" err="1" smtClean="0"/>
              <a:t>Szentmiklosi</a:t>
            </a:r>
            <a:r>
              <a:rPr lang="en-US" sz="2000" dirty="0"/>
              <a:t>, </a:t>
            </a:r>
            <a:r>
              <a:rPr lang="en-US" sz="2000" dirty="0" smtClean="0"/>
              <a:t>T</a:t>
            </a:r>
            <a:r>
              <a:rPr lang="en-US" sz="2000" dirty="0"/>
              <a:t>. </a:t>
            </a:r>
            <a:r>
              <a:rPr lang="en-US" sz="2000" dirty="0" err="1" smtClean="0"/>
              <a:t>Belgya</a:t>
            </a:r>
            <a:r>
              <a:rPr lang="en-US" sz="2000" dirty="0" smtClean="0"/>
              <a:t>, and M. </a:t>
            </a:r>
            <a:r>
              <a:rPr lang="en-US" sz="2000" dirty="0" err="1" smtClean="0"/>
              <a:t>Krticka</a:t>
            </a:r>
            <a:r>
              <a:rPr lang="en-US" sz="2000" dirty="0" smtClean="0"/>
              <a:t>, </a:t>
            </a:r>
            <a:r>
              <a:rPr lang="en-US" sz="2000" dirty="0" err="1" smtClean="0"/>
              <a:t>Nucl</a:t>
            </a:r>
            <a:r>
              <a:rPr lang="en-US" sz="2000" dirty="0" smtClean="0"/>
              <a:t>. Sci. Eng. </a:t>
            </a:r>
            <a:r>
              <a:rPr lang="en-US" sz="2000" b="1" dirty="0"/>
              <a:t>177</a:t>
            </a:r>
            <a:r>
              <a:rPr lang="en-US" sz="2000" dirty="0"/>
              <a:t>, 219–232 (</a:t>
            </a:r>
            <a:r>
              <a:rPr lang="en-US" sz="2000" dirty="0" smtClean="0"/>
              <a:t>2014).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i="1" dirty="0" smtClean="0"/>
              <a:t>Investigation </a:t>
            </a:r>
            <a:r>
              <a:rPr lang="en-US" sz="2000" i="1" dirty="0"/>
              <a:t>of the tungsten isotopes via thermal neutron </a:t>
            </a:r>
            <a:r>
              <a:rPr lang="en-US" sz="2000" i="1" dirty="0" smtClean="0"/>
              <a:t>capture</a:t>
            </a:r>
            <a:r>
              <a:rPr lang="en-US" sz="2000" b="1" dirty="0" smtClean="0"/>
              <a:t>, </a:t>
            </a:r>
            <a:r>
              <a:rPr lang="en-US" sz="2000" dirty="0"/>
              <a:t>A. M. </a:t>
            </a:r>
            <a:r>
              <a:rPr lang="en-US" sz="2000" dirty="0" smtClean="0"/>
              <a:t>Hurst, </a:t>
            </a:r>
            <a:r>
              <a:rPr lang="en-US" sz="2000" dirty="0"/>
              <a:t>R. B. Firestone</a:t>
            </a:r>
            <a:r>
              <a:rPr lang="en-US" sz="2000" dirty="0" smtClean="0"/>
              <a:t>, </a:t>
            </a:r>
            <a:r>
              <a:rPr lang="en-US" sz="2000" dirty="0"/>
              <a:t>B. W. </a:t>
            </a:r>
            <a:r>
              <a:rPr lang="en-US" sz="2000" dirty="0" err="1"/>
              <a:t>Sleaford</a:t>
            </a:r>
            <a:r>
              <a:rPr lang="en-US" sz="2000" dirty="0" smtClean="0"/>
              <a:t>, </a:t>
            </a:r>
            <a:r>
              <a:rPr lang="en-US" sz="2000" dirty="0"/>
              <a:t>N. C. Summers</a:t>
            </a:r>
            <a:r>
              <a:rPr lang="en-US" sz="2000" dirty="0" smtClean="0"/>
              <a:t>, </a:t>
            </a:r>
            <a:r>
              <a:rPr lang="en-US" sz="2000" dirty="0" err="1"/>
              <a:t>Zs</a:t>
            </a:r>
            <a:r>
              <a:rPr lang="en-US" sz="2000" dirty="0"/>
              <a:t>. </a:t>
            </a:r>
            <a:r>
              <a:rPr lang="en-US" sz="2000" dirty="0" err="1" smtClean="0"/>
              <a:t>Revay</a:t>
            </a:r>
            <a:r>
              <a:rPr lang="en-US" sz="2000" dirty="0" smtClean="0"/>
              <a:t>, </a:t>
            </a:r>
            <a:r>
              <a:rPr lang="de-DE" sz="2000" dirty="0" smtClean="0"/>
              <a:t>L</a:t>
            </a:r>
            <a:r>
              <a:rPr lang="de-DE" sz="2000" dirty="0"/>
              <a:t>. </a:t>
            </a:r>
            <a:r>
              <a:rPr lang="de-DE" sz="2000" dirty="0" smtClean="0"/>
              <a:t>Szentmiklosi, </a:t>
            </a:r>
            <a:r>
              <a:rPr lang="de-DE" sz="2000" dirty="0"/>
              <a:t>M. S. Basunia</a:t>
            </a:r>
            <a:r>
              <a:rPr lang="de-DE" sz="2000" dirty="0" smtClean="0"/>
              <a:t>, </a:t>
            </a:r>
            <a:r>
              <a:rPr lang="de-DE" sz="2000" dirty="0"/>
              <a:t>T. Belgya</a:t>
            </a:r>
            <a:r>
              <a:rPr lang="de-DE" sz="2000" dirty="0" smtClean="0"/>
              <a:t>, </a:t>
            </a:r>
            <a:r>
              <a:rPr lang="de-DE" sz="2000" dirty="0"/>
              <a:t>J. E. Escher</a:t>
            </a:r>
            <a:r>
              <a:rPr lang="de-DE" sz="2000" dirty="0" smtClean="0"/>
              <a:t>, </a:t>
            </a:r>
            <a:r>
              <a:rPr lang="de-DE" sz="2000" dirty="0"/>
              <a:t>and M. </a:t>
            </a:r>
            <a:r>
              <a:rPr lang="de-DE" sz="2000" dirty="0" smtClean="0"/>
              <a:t>Krticka, Phys. Rev. C </a:t>
            </a:r>
            <a:r>
              <a:rPr lang="de-DE" sz="2000" b="1" dirty="0" smtClean="0"/>
              <a:t>89</a:t>
            </a:r>
            <a:r>
              <a:rPr lang="de-DE" sz="2000" dirty="0" smtClean="0"/>
              <a:t>, </a:t>
            </a:r>
            <a:r>
              <a:rPr lang="en-US" sz="2000" dirty="0" smtClean="0"/>
              <a:t>014606 </a:t>
            </a:r>
            <a:r>
              <a:rPr lang="en-US" sz="2000" dirty="0"/>
              <a:t>(2014</a:t>
            </a:r>
            <a:r>
              <a:rPr lang="en-US" sz="2000" dirty="0" smtClean="0"/>
              <a:t>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i="1" dirty="0" smtClean="0"/>
              <a:t>Determination </a:t>
            </a:r>
            <a:r>
              <a:rPr lang="en-US" sz="2000" i="1" dirty="0"/>
              <a:t>of the </a:t>
            </a:r>
            <a:r>
              <a:rPr lang="en-US" sz="2000" i="1" baseline="30000" dirty="0" smtClean="0"/>
              <a:t>151</a:t>
            </a:r>
            <a:r>
              <a:rPr lang="en-US" sz="2000" i="1" dirty="0" smtClean="0"/>
              <a:t>Eu(</a:t>
            </a:r>
            <a:r>
              <a:rPr lang="en-US" sz="2000" i="1" dirty="0" err="1" smtClean="0"/>
              <a:t>n,</a:t>
            </a:r>
            <a:r>
              <a:rPr lang="en-US" sz="2000" i="1" dirty="0" err="1" smtClean="0">
                <a:latin typeface="Symbol" panose="05050102010706020507" pitchFamily="18" charset="2"/>
              </a:rPr>
              <a:t>g</a:t>
            </a:r>
            <a:r>
              <a:rPr lang="en-US" sz="2000" i="1" dirty="0" smtClean="0"/>
              <a:t>)</a:t>
            </a:r>
            <a:r>
              <a:rPr lang="en-US" sz="2000" i="1" baseline="30000" dirty="0" smtClean="0"/>
              <a:t>152m1,g</a:t>
            </a:r>
            <a:r>
              <a:rPr lang="en-US" sz="2000" i="1" dirty="0" smtClean="0"/>
              <a:t>Eu </a:t>
            </a:r>
            <a:r>
              <a:rPr lang="en-US" sz="2000" i="1" dirty="0"/>
              <a:t>and </a:t>
            </a:r>
            <a:r>
              <a:rPr lang="en-US" sz="2000" i="1" baseline="30000" dirty="0" smtClean="0"/>
              <a:t>153</a:t>
            </a:r>
            <a:r>
              <a:rPr lang="en-US" sz="2000" i="1" dirty="0" smtClean="0"/>
              <a:t>Eu(</a:t>
            </a:r>
            <a:r>
              <a:rPr lang="en-US" sz="2000" i="1" dirty="0" err="1" smtClean="0"/>
              <a:t>n,</a:t>
            </a:r>
            <a:r>
              <a:rPr lang="en-US" sz="2000" i="1" dirty="0" err="1" smtClean="0">
                <a:latin typeface="Symbol" panose="05050102010706020507" pitchFamily="18" charset="2"/>
              </a:rPr>
              <a:t>g</a:t>
            </a:r>
            <a:r>
              <a:rPr lang="en-US" sz="2000" i="1" dirty="0" smtClean="0"/>
              <a:t>)</a:t>
            </a:r>
            <a:r>
              <a:rPr lang="en-US" sz="2000" i="1" baseline="30000" dirty="0" smtClean="0"/>
              <a:t>154</a:t>
            </a:r>
            <a:r>
              <a:rPr lang="en-US" sz="2000" i="1" dirty="0" smtClean="0"/>
              <a:t>Eu </a:t>
            </a:r>
            <a:r>
              <a:rPr lang="en-US" sz="2000" i="1" dirty="0"/>
              <a:t>Reaction Cross </a:t>
            </a:r>
            <a:r>
              <a:rPr lang="en-US" sz="2000" i="1" dirty="0" smtClean="0"/>
              <a:t>Sections at </a:t>
            </a:r>
            <a:r>
              <a:rPr lang="en-US" sz="2000" i="1" dirty="0"/>
              <a:t>Thermal Neutron </a:t>
            </a:r>
            <a:r>
              <a:rPr lang="en-US" sz="2000" i="1" dirty="0" smtClean="0"/>
              <a:t>Energy, </a:t>
            </a:r>
            <a:r>
              <a:rPr lang="en-US" sz="2000" dirty="0"/>
              <a:t>M.S. </a:t>
            </a:r>
            <a:r>
              <a:rPr lang="en-US" sz="2000" dirty="0" err="1" smtClean="0"/>
              <a:t>Basunia</a:t>
            </a:r>
            <a:r>
              <a:rPr lang="en-US" sz="2000" dirty="0" smtClean="0"/>
              <a:t>, </a:t>
            </a:r>
            <a:r>
              <a:rPr lang="en-US" sz="2000" dirty="0"/>
              <a:t>R.B. </a:t>
            </a:r>
            <a:r>
              <a:rPr lang="en-US" sz="2000" dirty="0" smtClean="0"/>
              <a:t>Firestone</a:t>
            </a:r>
            <a:r>
              <a:rPr lang="en-US" sz="2000" dirty="0"/>
              <a:t>,</a:t>
            </a:r>
            <a:r>
              <a:rPr lang="en-US" sz="2000" dirty="0" smtClean="0"/>
              <a:t> </a:t>
            </a:r>
            <a:r>
              <a:rPr lang="en-US" sz="2000" dirty="0" err="1"/>
              <a:t>Zs</a:t>
            </a:r>
            <a:r>
              <a:rPr lang="en-US" sz="2000" dirty="0"/>
              <a:t>. </a:t>
            </a:r>
            <a:r>
              <a:rPr lang="en-US" sz="2000" dirty="0" err="1" smtClean="0"/>
              <a:t>Revay</a:t>
            </a:r>
            <a:r>
              <a:rPr lang="en-US" sz="2000" dirty="0" smtClean="0"/>
              <a:t>, H.D</a:t>
            </a:r>
            <a:r>
              <a:rPr lang="en-US" sz="2000" dirty="0"/>
              <a:t>. </a:t>
            </a:r>
            <a:r>
              <a:rPr lang="en-US" sz="2000" dirty="0" smtClean="0"/>
              <a:t>Choi </a:t>
            </a:r>
            <a:r>
              <a:rPr lang="en-US" sz="2000" dirty="0"/>
              <a:t>T. </a:t>
            </a:r>
            <a:r>
              <a:rPr lang="en-US" sz="2000" dirty="0" err="1" smtClean="0"/>
              <a:t>Belgya</a:t>
            </a:r>
            <a:r>
              <a:rPr lang="en-US" sz="2000" dirty="0" smtClean="0"/>
              <a:t> </a:t>
            </a:r>
            <a:r>
              <a:rPr lang="en-US" sz="2000" dirty="0"/>
              <a:t>J.E. </a:t>
            </a:r>
            <a:r>
              <a:rPr lang="en-US" sz="2000" dirty="0" smtClean="0"/>
              <a:t>Escher, A.M</a:t>
            </a:r>
            <a:r>
              <a:rPr lang="en-US" sz="2000" dirty="0"/>
              <a:t>. </a:t>
            </a:r>
            <a:r>
              <a:rPr lang="en-US" sz="2000" dirty="0" smtClean="0"/>
              <a:t>Hurst</a:t>
            </a:r>
            <a:r>
              <a:rPr lang="en-US" sz="2000" dirty="0"/>
              <a:t>,</a:t>
            </a:r>
            <a:r>
              <a:rPr lang="en-US" sz="2000" dirty="0" smtClean="0"/>
              <a:t> </a:t>
            </a:r>
            <a:r>
              <a:rPr lang="en-US" sz="2000" dirty="0"/>
              <a:t>M. </a:t>
            </a:r>
            <a:r>
              <a:rPr lang="en-US" sz="2000" dirty="0" err="1" smtClean="0"/>
              <a:t>Krticka</a:t>
            </a:r>
            <a:r>
              <a:rPr lang="en-US" sz="2000" dirty="0" smtClean="0"/>
              <a:t>, </a:t>
            </a:r>
            <a:r>
              <a:rPr lang="en-US" sz="2000" dirty="0"/>
              <a:t>L. </a:t>
            </a:r>
            <a:r>
              <a:rPr lang="en-US" sz="2000" dirty="0" err="1" smtClean="0"/>
              <a:t>Szentmiklosi</a:t>
            </a:r>
            <a:r>
              <a:rPr lang="en-US" sz="2000" dirty="0" smtClean="0"/>
              <a:t>, </a:t>
            </a:r>
            <a:r>
              <a:rPr lang="en-US" sz="2000" dirty="0"/>
              <a:t>B. </a:t>
            </a:r>
            <a:r>
              <a:rPr lang="en-US" sz="2000" dirty="0" err="1"/>
              <a:t>Sleaford</a:t>
            </a:r>
            <a:r>
              <a:rPr lang="en-US" sz="2000" dirty="0" smtClean="0"/>
              <a:t>, </a:t>
            </a:r>
            <a:r>
              <a:rPr lang="en-US" sz="2000" dirty="0"/>
              <a:t>and N.C. </a:t>
            </a:r>
            <a:r>
              <a:rPr lang="en-US" sz="2000" dirty="0" smtClean="0"/>
              <a:t>Summers, </a:t>
            </a:r>
            <a:r>
              <a:rPr lang="en-US" sz="2000" dirty="0" err="1" smtClean="0"/>
              <a:t>Nucl</a:t>
            </a:r>
            <a:r>
              <a:rPr lang="en-US" sz="2000" dirty="0" smtClean="0"/>
              <a:t>. Data Sheets </a:t>
            </a:r>
            <a:r>
              <a:rPr lang="en-US" sz="2000" b="1" dirty="0" smtClean="0"/>
              <a:t>119</a:t>
            </a:r>
            <a:r>
              <a:rPr lang="en-US" sz="2000" dirty="0" smtClean="0"/>
              <a:t>, 88 (2014).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i="1" dirty="0" smtClean="0"/>
              <a:t>EGAF: Measurement and Analysis of Gamma-ray Cross Sections</a:t>
            </a:r>
            <a:r>
              <a:rPr lang="en-US" sz="2000" b="1" dirty="0" smtClean="0"/>
              <a:t>, </a:t>
            </a:r>
            <a:r>
              <a:rPr lang="en-US" sz="2000" dirty="0" smtClean="0"/>
              <a:t>R.B. Firestone, K. </a:t>
            </a:r>
            <a:r>
              <a:rPr lang="en-US" sz="2000" dirty="0" err="1" smtClean="0"/>
              <a:t>Abusaleem</a:t>
            </a:r>
            <a:r>
              <a:rPr lang="en-US" sz="2000" dirty="0" smtClean="0"/>
              <a:t>, M.S. </a:t>
            </a:r>
            <a:r>
              <a:rPr lang="en-US" sz="2000" dirty="0" err="1" smtClean="0"/>
              <a:t>Basunia</a:t>
            </a:r>
            <a:r>
              <a:rPr lang="en-US" sz="2000" dirty="0" smtClean="0"/>
              <a:t>, F. </a:t>
            </a:r>
            <a:r>
              <a:rPr lang="en-US" sz="2000" dirty="0" err="1" smtClean="0"/>
              <a:t>Bečvář</a:t>
            </a:r>
            <a:r>
              <a:rPr lang="en-US" sz="2000" dirty="0" smtClean="0"/>
              <a:t>, T. </a:t>
            </a:r>
            <a:r>
              <a:rPr lang="en-US" sz="2000" dirty="0" err="1" smtClean="0"/>
              <a:t>Belgya</a:t>
            </a:r>
            <a:r>
              <a:rPr lang="en-US" sz="2000" dirty="0" smtClean="0"/>
              <a:t>, L.A. Bernstein, H.D. Choi, J.E. Escher, C. </a:t>
            </a:r>
            <a:r>
              <a:rPr lang="en-US" sz="2000" dirty="0" err="1" smtClean="0"/>
              <a:t>Genreith</a:t>
            </a:r>
            <a:r>
              <a:rPr lang="en-US" sz="2000" dirty="0" smtClean="0"/>
              <a:t>, A.M. Hurst, M. </a:t>
            </a:r>
            <a:r>
              <a:rPr lang="en-US" sz="2000" dirty="0" err="1" smtClean="0"/>
              <a:t>Krtička</a:t>
            </a:r>
            <a:r>
              <a:rPr lang="en-US" sz="2000" dirty="0" smtClean="0"/>
              <a:t>, P.R. </a:t>
            </a:r>
            <a:r>
              <a:rPr lang="en-US" sz="2000" dirty="0" err="1" smtClean="0"/>
              <a:t>Renne</a:t>
            </a:r>
            <a:r>
              <a:rPr lang="en-US" sz="2000" dirty="0" smtClean="0"/>
              <a:t>, </a:t>
            </a:r>
            <a:r>
              <a:rPr lang="en-US" sz="2000" dirty="0" err="1" smtClean="0"/>
              <a:t>Zs</a:t>
            </a:r>
            <a:r>
              <a:rPr lang="en-US" sz="2000" dirty="0" smtClean="0"/>
              <a:t>. </a:t>
            </a:r>
            <a:r>
              <a:rPr lang="en-US" sz="2000" dirty="0" err="1" smtClean="0"/>
              <a:t>Révay</a:t>
            </a:r>
            <a:r>
              <a:rPr lang="en-US" sz="2000" dirty="0" smtClean="0"/>
              <a:t>, A.M. Rogers, M. </a:t>
            </a:r>
            <a:r>
              <a:rPr lang="en-US" sz="2000" dirty="0" err="1" smtClean="0"/>
              <a:t>Rossbach</a:t>
            </a:r>
            <a:r>
              <a:rPr lang="en-US" sz="2000" dirty="0" smtClean="0"/>
              <a:t>, S. </a:t>
            </a:r>
            <a:r>
              <a:rPr lang="en-US" sz="2000" dirty="0" err="1" smtClean="0"/>
              <a:t>Siem</a:t>
            </a:r>
            <a:r>
              <a:rPr lang="en-US" sz="2000" dirty="0" smtClean="0"/>
              <a:t>, B. </a:t>
            </a:r>
            <a:r>
              <a:rPr lang="en-US" sz="2000" dirty="0" err="1" smtClean="0"/>
              <a:t>Sleaford</a:t>
            </a:r>
            <a:r>
              <a:rPr lang="en-US" sz="2000" dirty="0" smtClean="0"/>
              <a:t>, N.C. Summers, L. </a:t>
            </a:r>
            <a:r>
              <a:rPr lang="en-US" sz="2000" dirty="0" err="1" smtClean="0"/>
              <a:t>Szentmiklosi</a:t>
            </a:r>
            <a:r>
              <a:rPr lang="en-US" sz="2000" dirty="0" smtClean="0"/>
              <a:t>, K. van Bibber, M. </a:t>
            </a:r>
            <a:r>
              <a:rPr lang="en-US" sz="2000" dirty="0" err="1" smtClean="0"/>
              <a:t>Wiedeking</a:t>
            </a:r>
            <a:r>
              <a:rPr lang="en-US" sz="2000" dirty="0" smtClean="0"/>
              <a:t>, </a:t>
            </a:r>
            <a:r>
              <a:rPr lang="en-US" sz="2000" i="1" dirty="0" smtClean="0"/>
              <a:t>et al., </a:t>
            </a:r>
            <a:r>
              <a:rPr lang="en-US" sz="2000" dirty="0" err="1" smtClean="0"/>
              <a:t>Nucl</a:t>
            </a:r>
            <a:r>
              <a:rPr lang="en-US" sz="2000" dirty="0" smtClean="0"/>
              <a:t>. Data Sheets, 119, 78 (2014).</a:t>
            </a:r>
          </a:p>
        </p:txBody>
      </p:sp>
    </p:spTree>
    <p:extLst>
      <p:ext uri="{BB962C8B-B14F-4D97-AF65-F5344CB8AC3E}">
        <p14:creationId xmlns:p14="http://schemas.microsoft.com/office/powerpoint/2010/main" val="239179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9144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Summary of Published Cross Sections</a:t>
            </a:r>
            <a:endParaRPr lang="en-US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838200"/>
            <a:ext cx="8763000" cy="584775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sz="2000" b="1" u="sng" dirty="0" smtClean="0"/>
              <a:t>Isotope	   </a:t>
            </a:r>
            <a:r>
              <a:rPr lang="en-US" sz="2000" b="1" u="sng" dirty="0" smtClean="0">
                <a:latin typeface="Symbol" panose="05050102010706020507" pitchFamily="18" charset="2"/>
              </a:rPr>
              <a:t>s</a:t>
            </a:r>
            <a:r>
              <a:rPr lang="en-US" sz="2000" b="1" u="sng" baseline="-25000" dirty="0" smtClean="0">
                <a:latin typeface="Symbol" panose="05050102010706020507" pitchFamily="18" charset="2"/>
              </a:rPr>
              <a:t>0</a:t>
            </a:r>
            <a:r>
              <a:rPr lang="en-US" sz="2000" b="1" u="sng" dirty="0" smtClean="0"/>
              <a:t> (Atlas)	   </a:t>
            </a:r>
            <a:r>
              <a:rPr lang="en-US" sz="2000" b="1" u="sng" dirty="0">
                <a:latin typeface="Symbol" panose="05050102010706020507" pitchFamily="18" charset="2"/>
              </a:rPr>
              <a:t>s</a:t>
            </a:r>
            <a:r>
              <a:rPr lang="en-US" sz="2000" b="1" u="sng" baseline="-25000" dirty="0">
                <a:latin typeface="Symbol" panose="05050102010706020507" pitchFamily="18" charset="2"/>
              </a:rPr>
              <a:t>0</a:t>
            </a:r>
            <a:r>
              <a:rPr lang="en-US" sz="2000" b="1" u="sng" dirty="0"/>
              <a:t> </a:t>
            </a:r>
            <a:r>
              <a:rPr lang="en-US" sz="2000" b="1" u="sng" dirty="0" smtClean="0"/>
              <a:t>(EGAF)	</a:t>
            </a:r>
            <a:r>
              <a:rPr lang="en-US" sz="2000" b="1" u="sng" dirty="0"/>
              <a:t>Isotope	   </a:t>
            </a:r>
            <a:r>
              <a:rPr lang="en-US" sz="2000" b="1" u="sng" dirty="0">
                <a:latin typeface="Symbol" panose="05050102010706020507" pitchFamily="18" charset="2"/>
              </a:rPr>
              <a:t>s</a:t>
            </a:r>
            <a:r>
              <a:rPr lang="en-US" sz="2000" b="1" u="sng" baseline="-25000" dirty="0">
                <a:latin typeface="Symbol" panose="05050102010706020507" pitchFamily="18" charset="2"/>
              </a:rPr>
              <a:t>0</a:t>
            </a:r>
            <a:r>
              <a:rPr lang="en-US" sz="2000" b="1" u="sng" dirty="0"/>
              <a:t> (Atlas)	   </a:t>
            </a:r>
            <a:r>
              <a:rPr lang="en-US" sz="2000" b="1" u="sng" dirty="0">
                <a:latin typeface="Symbol" panose="05050102010706020507" pitchFamily="18" charset="2"/>
              </a:rPr>
              <a:t>s</a:t>
            </a:r>
            <a:r>
              <a:rPr lang="en-US" sz="2000" b="1" u="sng" baseline="-25000" dirty="0">
                <a:latin typeface="Symbol" panose="05050102010706020507" pitchFamily="18" charset="2"/>
              </a:rPr>
              <a:t>0</a:t>
            </a:r>
            <a:r>
              <a:rPr lang="en-US" sz="2000" b="1" u="sng" dirty="0"/>
              <a:t> (EGAF</a:t>
            </a:r>
            <a:r>
              <a:rPr lang="en-US" sz="2000" b="1" u="sng" dirty="0" smtClean="0"/>
              <a:t>)_</a:t>
            </a:r>
          </a:p>
          <a:p>
            <a:r>
              <a:rPr lang="en-US" sz="2000" baseline="30000" dirty="0" smtClean="0"/>
              <a:t>6</a:t>
            </a:r>
            <a:r>
              <a:rPr lang="en-US" sz="2000" dirty="0" smtClean="0"/>
              <a:t>Li	</a:t>
            </a:r>
            <a:r>
              <a:rPr lang="en-US" sz="2000" dirty="0" smtClean="0">
                <a:solidFill>
                  <a:srgbClr val="FF0000"/>
                </a:solidFill>
              </a:rPr>
              <a:t>44.8±0.3 </a:t>
            </a:r>
            <a:r>
              <a:rPr lang="en-US" sz="2000" dirty="0" err="1" smtClean="0">
                <a:solidFill>
                  <a:srgbClr val="FF0000"/>
                </a:solidFill>
              </a:rPr>
              <a:t>mb</a:t>
            </a:r>
            <a:r>
              <a:rPr lang="en-US" sz="2000" dirty="0" smtClean="0">
                <a:solidFill>
                  <a:srgbClr val="FF0000"/>
                </a:solidFill>
              </a:rPr>
              <a:t>	52.6±2.2 </a:t>
            </a:r>
            <a:r>
              <a:rPr lang="en-US" sz="2000" dirty="0" err="1" smtClean="0">
                <a:solidFill>
                  <a:srgbClr val="FF0000"/>
                </a:solidFill>
              </a:rPr>
              <a:t>mb</a:t>
            </a:r>
            <a:r>
              <a:rPr lang="en-US" sz="2000" dirty="0" smtClean="0"/>
              <a:t>	</a:t>
            </a:r>
            <a:r>
              <a:rPr lang="en-US" sz="2000" baseline="30000" dirty="0" smtClean="0"/>
              <a:t>31</a:t>
            </a:r>
            <a:r>
              <a:rPr lang="en-US" sz="2000" dirty="0" smtClean="0"/>
              <a:t>P	   165±3 </a:t>
            </a:r>
            <a:r>
              <a:rPr lang="en-US" sz="2000" dirty="0" err="1" smtClean="0"/>
              <a:t>mb</a:t>
            </a:r>
            <a:r>
              <a:rPr lang="en-US" sz="2000" dirty="0" smtClean="0"/>
              <a:t>	   169±5 </a:t>
            </a:r>
            <a:r>
              <a:rPr lang="en-US" sz="2000" dirty="0" err="1" smtClean="0"/>
              <a:t>mb</a:t>
            </a:r>
            <a:endParaRPr lang="en-US" sz="2000" dirty="0" smtClean="0"/>
          </a:p>
          <a:p>
            <a:r>
              <a:rPr lang="en-US" sz="2000" baseline="30000" dirty="0" smtClean="0"/>
              <a:t>7</a:t>
            </a:r>
            <a:r>
              <a:rPr lang="en-US" sz="2000" dirty="0" smtClean="0"/>
              <a:t>Li	45.2±1.4 </a:t>
            </a:r>
            <a:r>
              <a:rPr lang="en-US" sz="2000" dirty="0" err="1" smtClean="0"/>
              <a:t>mb</a:t>
            </a:r>
            <a:r>
              <a:rPr lang="en-US" sz="2000" dirty="0" smtClean="0"/>
              <a:t>	46.3±1.3 </a:t>
            </a:r>
            <a:r>
              <a:rPr lang="en-US" sz="2000" dirty="0" err="1" smtClean="0"/>
              <a:t>mb</a:t>
            </a:r>
            <a:r>
              <a:rPr lang="en-US" sz="2000" dirty="0" smtClean="0"/>
              <a:t>	</a:t>
            </a:r>
            <a:r>
              <a:rPr lang="en-US" sz="2000" baseline="30000" dirty="0" smtClean="0"/>
              <a:t>32</a:t>
            </a:r>
            <a:r>
              <a:rPr lang="en-US" sz="2000" dirty="0" smtClean="0"/>
              <a:t>S	   518±14 </a:t>
            </a:r>
            <a:r>
              <a:rPr lang="en-US" sz="2000" dirty="0" err="1" smtClean="0"/>
              <a:t>mb</a:t>
            </a:r>
            <a:r>
              <a:rPr lang="en-US" sz="2000" dirty="0" smtClean="0"/>
              <a:t>	   532±7 </a:t>
            </a:r>
            <a:r>
              <a:rPr lang="en-US" sz="2000" dirty="0" err="1" smtClean="0"/>
              <a:t>mb</a:t>
            </a:r>
            <a:endParaRPr lang="en-US" sz="2000" dirty="0" smtClean="0"/>
          </a:p>
          <a:p>
            <a:r>
              <a:rPr lang="en-US" sz="2000" baseline="30000" dirty="0" smtClean="0"/>
              <a:t>9</a:t>
            </a:r>
            <a:r>
              <a:rPr lang="en-US" sz="2000" dirty="0" smtClean="0"/>
              <a:t>Be	  8.5±0.3 </a:t>
            </a:r>
            <a:r>
              <a:rPr lang="en-US" sz="2000" dirty="0" err="1" smtClean="0"/>
              <a:t>mb</a:t>
            </a:r>
            <a:r>
              <a:rPr lang="en-US" sz="2000" dirty="0" smtClean="0"/>
              <a:t>	   8.8±0.6 </a:t>
            </a:r>
            <a:r>
              <a:rPr lang="en-US" sz="2000" dirty="0" err="1" smtClean="0"/>
              <a:t>mb</a:t>
            </a:r>
            <a:r>
              <a:rPr lang="en-US" sz="2000" dirty="0" smtClean="0"/>
              <a:t>	</a:t>
            </a:r>
            <a:r>
              <a:rPr lang="en-US" sz="2000" baseline="30000" dirty="0" smtClean="0"/>
              <a:t>33</a:t>
            </a:r>
            <a:r>
              <a:rPr lang="en-US" sz="2000" dirty="0" smtClean="0"/>
              <a:t>S	   454±20 </a:t>
            </a:r>
            <a:r>
              <a:rPr lang="en-US" sz="2000" dirty="0" err="1" smtClean="0"/>
              <a:t>mb</a:t>
            </a:r>
            <a:r>
              <a:rPr lang="en-US" sz="2000" dirty="0" smtClean="0"/>
              <a:t>	   449±7 </a:t>
            </a:r>
            <a:r>
              <a:rPr lang="en-US" sz="2000" dirty="0" err="1" smtClean="0"/>
              <a:t>mb</a:t>
            </a:r>
            <a:endParaRPr lang="en-US" sz="2000" dirty="0" smtClean="0"/>
          </a:p>
          <a:p>
            <a:r>
              <a:rPr lang="en-US" sz="2000" baseline="30000" dirty="0" smtClean="0"/>
              <a:t>10</a:t>
            </a:r>
            <a:r>
              <a:rPr lang="en-US" sz="2000" dirty="0" smtClean="0"/>
              <a:t>B	</a:t>
            </a:r>
            <a:r>
              <a:rPr lang="en-US" sz="2000" dirty="0" smtClean="0">
                <a:solidFill>
                  <a:srgbClr val="FF0000"/>
                </a:solidFill>
              </a:rPr>
              <a:t>3.05±0.16 </a:t>
            </a:r>
            <a:r>
              <a:rPr lang="en-US" sz="2000" dirty="0" err="1" smtClean="0">
                <a:solidFill>
                  <a:srgbClr val="FF0000"/>
                </a:solidFill>
              </a:rPr>
              <a:t>mb</a:t>
            </a:r>
            <a:r>
              <a:rPr lang="en-US" sz="2000" dirty="0" smtClean="0">
                <a:solidFill>
                  <a:srgbClr val="FF0000"/>
                </a:solidFill>
              </a:rPr>
              <a:t>	3.90±0.11 </a:t>
            </a:r>
            <a:r>
              <a:rPr lang="en-US" sz="2000" dirty="0" err="1" smtClean="0">
                <a:solidFill>
                  <a:srgbClr val="FF0000"/>
                </a:solidFill>
              </a:rPr>
              <a:t>mb</a:t>
            </a:r>
            <a:r>
              <a:rPr lang="en-US" sz="2000" dirty="0" smtClean="0"/>
              <a:t>	</a:t>
            </a:r>
            <a:r>
              <a:rPr lang="en-US" sz="2000" baseline="30000" dirty="0" smtClean="0"/>
              <a:t>34</a:t>
            </a:r>
            <a:r>
              <a:rPr lang="en-US" sz="2000" dirty="0" smtClean="0"/>
              <a:t>S	</a:t>
            </a:r>
            <a:r>
              <a:rPr lang="en-US" sz="2000" dirty="0" smtClean="0">
                <a:solidFill>
                  <a:srgbClr val="FF0000"/>
                </a:solidFill>
              </a:rPr>
              <a:t>   256±9 </a:t>
            </a:r>
            <a:r>
              <a:rPr lang="en-US" sz="2000" dirty="0" err="1" smtClean="0">
                <a:solidFill>
                  <a:srgbClr val="FF0000"/>
                </a:solidFill>
              </a:rPr>
              <a:t>mb</a:t>
            </a:r>
            <a:r>
              <a:rPr lang="en-US" sz="2000" dirty="0" smtClean="0">
                <a:solidFill>
                  <a:srgbClr val="FF0000"/>
                </a:solidFill>
              </a:rPr>
              <a:t>	   285±8 </a:t>
            </a:r>
            <a:r>
              <a:rPr lang="en-US" sz="2000" dirty="0" err="1" smtClean="0">
                <a:solidFill>
                  <a:srgbClr val="FF0000"/>
                </a:solidFill>
              </a:rPr>
              <a:t>mb</a:t>
            </a:r>
            <a:endParaRPr lang="en-US" sz="2000" dirty="0" smtClean="0">
              <a:solidFill>
                <a:srgbClr val="FF0000"/>
              </a:solidFill>
            </a:endParaRPr>
          </a:p>
          <a:p>
            <a:r>
              <a:rPr lang="en-US" sz="2000" baseline="30000" dirty="0" smtClean="0"/>
              <a:t>11</a:t>
            </a:r>
            <a:r>
              <a:rPr lang="en-US" sz="2000" dirty="0" smtClean="0"/>
              <a:t>B	  5.5±3.3 </a:t>
            </a:r>
            <a:r>
              <a:rPr lang="en-US" sz="2000" dirty="0" err="1" smtClean="0"/>
              <a:t>mb</a:t>
            </a:r>
            <a:r>
              <a:rPr lang="en-US" sz="2000" dirty="0" smtClean="0"/>
              <a:t>	9.06±0.20 </a:t>
            </a:r>
            <a:r>
              <a:rPr lang="en-US" sz="2000" dirty="0" err="1" smtClean="0"/>
              <a:t>mb</a:t>
            </a:r>
            <a:r>
              <a:rPr lang="en-US" sz="2000" dirty="0" smtClean="0"/>
              <a:t>	</a:t>
            </a:r>
            <a:r>
              <a:rPr lang="en-US" sz="2000" baseline="30000" dirty="0" smtClean="0"/>
              <a:t>35</a:t>
            </a:r>
            <a:r>
              <a:rPr lang="en-US" sz="2000" dirty="0" smtClean="0"/>
              <a:t>Cl	   43.6±0.4 b	   44.0±0.2 b</a:t>
            </a:r>
            <a:endParaRPr lang="en-US" sz="2000" baseline="30000" dirty="0" smtClean="0"/>
          </a:p>
          <a:p>
            <a:r>
              <a:rPr lang="en-US" sz="2000" baseline="30000" dirty="0" smtClean="0"/>
              <a:t>12</a:t>
            </a:r>
            <a:r>
              <a:rPr lang="en-US" sz="2000" dirty="0" smtClean="0"/>
              <a:t>C	</a:t>
            </a:r>
            <a:r>
              <a:rPr lang="en-US" sz="2000" dirty="0" smtClean="0">
                <a:solidFill>
                  <a:srgbClr val="FF0000"/>
                </a:solidFill>
              </a:rPr>
              <a:t>3.53±0.07 </a:t>
            </a:r>
            <a:r>
              <a:rPr lang="en-US" sz="2000" dirty="0" err="1" smtClean="0">
                <a:solidFill>
                  <a:srgbClr val="FF0000"/>
                </a:solidFill>
              </a:rPr>
              <a:t>mb</a:t>
            </a:r>
            <a:r>
              <a:rPr lang="en-US" sz="2000" dirty="0" smtClean="0">
                <a:solidFill>
                  <a:srgbClr val="FF0000"/>
                </a:solidFill>
              </a:rPr>
              <a:t>	3.89±0.06 </a:t>
            </a:r>
            <a:r>
              <a:rPr lang="en-US" sz="2000" dirty="0" err="1" smtClean="0">
                <a:solidFill>
                  <a:srgbClr val="FF0000"/>
                </a:solidFill>
              </a:rPr>
              <a:t>mb</a:t>
            </a:r>
            <a:r>
              <a:rPr lang="en-US" sz="2000" dirty="0" smtClean="0"/>
              <a:t>	</a:t>
            </a:r>
            <a:r>
              <a:rPr lang="en-US" sz="2000" baseline="30000" dirty="0" smtClean="0"/>
              <a:t>37</a:t>
            </a:r>
            <a:r>
              <a:rPr lang="en-US" sz="2000" dirty="0" smtClean="0"/>
              <a:t>Cl	    </a:t>
            </a:r>
            <a:r>
              <a:rPr lang="en-US" sz="2000" dirty="0" smtClean="0">
                <a:solidFill>
                  <a:srgbClr val="FF0000"/>
                </a:solidFill>
              </a:rPr>
              <a:t>433±6 </a:t>
            </a:r>
            <a:r>
              <a:rPr lang="en-US" sz="2000" dirty="0" err="1" smtClean="0">
                <a:solidFill>
                  <a:srgbClr val="FF0000"/>
                </a:solidFill>
              </a:rPr>
              <a:t>mb</a:t>
            </a:r>
            <a:r>
              <a:rPr lang="en-US" sz="2000" dirty="0" smtClean="0">
                <a:solidFill>
                  <a:srgbClr val="FF0000"/>
                </a:solidFill>
              </a:rPr>
              <a:t>	   500±8 </a:t>
            </a:r>
            <a:r>
              <a:rPr lang="en-US" sz="2000" dirty="0" err="1" smtClean="0">
                <a:solidFill>
                  <a:srgbClr val="FF0000"/>
                </a:solidFill>
              </a:rPr>
              <a:t>mb</a:t>
            </a:r>
            <a:endParaRPr lang="en-US" sz="2000" dirty="0" smtClean="0">
              <a:solidFill>
                <a:srgbClr val="FF0000"/>
              </a:solidFill>
            </a:endParaRPr>
          </a:p>
          <a:p>
            <a:r>
              <a:rPr lang="en-US" sz="2000" baseline="30000" dirty="0" smtClean="0"/>
              <a:t>13</a:t>
            </a:r>
            <a:r>
              <a:rPr lang="en-US" sz="2000" dirty="0" smtClean="0"/>
              <a:t>C	</a:t>
            </a:r>
            <a:r>
              <a:rPr lang="en-US" sz="2000" dirty="0" smtClean="0">
                <a:solidFill>
                  <a:srgbClr val="FF0000"/>
                </a:solidFill>
              </a:rPr>
              <a:t>1.37±0.04 </a:t>
            </a:r>
            <a:r>
              <a:rPr lang="en-US" sz="2000" dirty="0" err="1" smtClean="0">
                <a:solidFill>
                  <a:srgbClr val="FF0000"/>
                </a:solidFill>
              </a:rPr>
              <a:t>mb</a:t>
            </a:r>
            <a:r>
              <a:rPr lang="en-US" sz="2000" dirty="0" smtClean="0">
                <a:solidFill>
                  <a:srgbClr val="FF0000"/>
                </a:solidFill>
              </a:rPr>
              <a:t>	1.51±0.03 </a:t>
            </a:r>
            <a:r>
              <a:rPr lang="en-US" sz="2000" dirty="0" err="1" smtClean="0">
                <a:solidFill>
                  <a:srgbClr val="FF0000"/>
                </a:solidFill>
              </a:rPr>
              <a:t>mb</a:t>
            </a:r>
            <a:r>
              <a:rPr lang="en-US" sz="2000" dirty="0" smtClean="0"/>
              <a:t>	</a:t>
            </a:r>
            <a:r>
              <a:rPr lang="en-US" sz="2000" baseline="30000" dirty="0" smtClean="0"/>
              <a:t>39</a:t>
            </a:r>
            <a:r>
              <a:rPr lang="en-US" sz="2000" dirty="0" smtClean="0"/>
              <a:t>K	     2.1</a:t>
            </a:r>
            <a:r>
              <a:rPr lang="en-US" sz="2000" dirty="0"/>
              <a:t>±</a:t>
            </a:r>
            <a:r>
              <a:rPr lang="en-US" sz="2000" dirty="0" smtClean="0"/>
              <a:t>0.2 b	2.28±0.04 b</a:t>
            </a:r>
          </a:p>
          <a:p>
            <a:r>
              <a:rPr lang="en-US" sz="2000" baseline="30000" dirty="0" smtClean="0"/>
              <a:t>14</a:t>
            </a:r>
            <a:r>
              <a:rPr lang="en-US" sz="2000" dirty="0" smtClean="0"/>
              <a:t>N	</a:t>
            </a:r>
            <a:r>
              <a:rPr lang="en-US" sz="2000" dirty="0" smtClean="0">
                <a:solidFill>
                  <a:srgbClr val="FF0000"/>
                </a:solidFill>
              </a:rPr>
              <a:t> 80.1±0.6 </a:t>
            </a:r>
            <a:r>
              <a:rPr lang="en-US" sz="2000" dirty="0" err="1" smtClean="0">
                <a:solidFill>
                  <a:srgbClr val="FF0000"/>
                </a:solidFill>
              </a:rPr>
              <a:t>mb</a:t>
            </a:r>
            <a:r>
              <a:rPr lang="en-US" sz="2000" dirty="0" smtClean="0">
                <a:solidFill>
                  <a:srgbClr val="FF0000"/>
                </a:solidFill>
              </a:rPr>
              <a:t>	  78.5±0.7 </a:t>
            </a:r>
            <a:r>
              <a:rPr lang="en-US" sz="2000" dirty="0" err="1" smtClean="0">
                <a:solidFill>
                  <a:srgbClr val="FF0000"/>
                </a:solidFill>
              </a:rPr>
              <a:t>mb</a:t>
            </a:r>
            <a:r>
              <a:rPr lang="en-US" sz="2000" dirty="0" smtClean="0"/>
              <a:t>	</a:t>
            </a:r>
            <a:r>
              <a:rPr lang="en-US" sz="2000" baseline="30000" dirty="0" smtClean="0"/>
              <a:t>40</a:t>
            </a:r>
            <a:r>
              <a:rPr lang="en-US" sz="2000" dirty="0" smtClean="0"/>
              <a:t>K	      </a:t>
            </a:r>
            <a:r>
              <a:rPr lang="en-US" sz="2000" dirty="0" smtClean="0">
                <a:solidFill>
                  <a:srgbClr val="FF0000"/>
                </a:solidFill>
              </a:rPr>
              <a:t>30</a:t>
            </a:r>
            <a:r>
              <a:rPr lang="en-US" sz="2000" dirty="0">
                <a:solidFill>
                  <a:srgbClr val="FF0000"/>
                </a:solidFill>
              </a:rPr>
              <a:t>±</a:t>
            </a:r>
            <a:r>
              <a:rPr lang="en-US" sz="2000" dirty="0" smtClean="0">
                <a:solidFill>
                  <a:srgbClr val="FF0000"/>
                </a:solidFill>
              </a:rPr>
              <a:t>8 b	     90±7 b</a:t>
            </a:r>
          </a:p>
          <a:p>
            <a:r>
              <a:rPr lang="en-US" sz="2000" baseline="30000" dirty="0" smtClean="0"/>
              <a:t>15</a:t>
            </a:r>
            <a:r>
              <a:rPr lang="en-US" sz="2000" dirty="0" smtClean="0"/>
              <a:t>N	    </a:t>
            </a:r>
            <a:r>
              <a:rPr lang="en-US" sz="2000" dirty="0" smtClean="0">
                <a:solidFill>
                  <a:srgbClr val="FF0000"/>
                </a:solidFill>
              </a:rPr>
              <a:t>24±8 </a:t>
            </a:r>
            <a:r>
              <a:rPr lang="en-US" sz="2000" dirty="0" err="1" smtClean="0">
                <a:solidFill>
                  <a:srgbClr val="FF0000"/>
                </a:solidFill>
                <a:latin typeface="Symbol" panose="05050102010706020507" pitchFamily="18" charset="2"/>
              </a:rPr>
              <a:t>m</a:t>
            </a:r>
            <a:r>
              <a:rPr lang="en-US" sz="2000" dirty="0" err="1" smtClean="0">
                <a:solidFill>
                  <a:srgbClr val="FF0000"/>
                </a:solidFill>
              </a:rPr>
              <a:t>b</a:t>
            </a:r>
            <a:r>
              <a:rPr lang="en-US" sz="2000" dirty="0" smtClean="0">
                <a:solidFill>
                  <a:srgbClr val="FF0000"/>
                </a:solidFill>
              </a:rPr>
              <a:t>	    39±3 </a:t>
            </a:r>
            <a:r>
              <a:rPr lang="en-US" sz="2000" dirty="0" err="1" smtClean="0">
                <a:solidFill>
                  <a:srgbClr val="FF0000"/>
                </a:solidFill>
                <a:latin typeface="Symbol" panose="05050102010706020507" pitchFamily="18" charset="2"/>
              </a:rPr>
              <a:t>m</a:t>
            </a:r>
            <a:r>
              <a:rPr lang="en-US" sz="2000" dirty="0" err="1" smtClean="0">
                <a:solidFill>
                  <a:srgbClr val="FF0000"/>
                </a:solidFill>
              </a:rPr>
              <a:t>b</a:t>
            </a:r>
            <a:r>
              <a:rPr lang="en-US" sz="2000" dirty="0" smtClean="0"/>
              <a:t>	</a:t>
            </a:r>
            <a:r>
              <a:rPr lang="en-US" sz="2000" baseline="30000" dirty="0" smtClean="0"/>
              <a:t>102</a:t>
            </a:r>
            <a:r>
              <a:rPr lang="en-US" sz="2000" dirty="0" smtClean="0"/>
              <a:t>Pd	     1.6±0.2 b	   1.1±0.4 b</a:t>
            </a:r>
          </a:p>
          <a:p>
            <a:r>
              <a:rPr lang="en-US" sz="2000" baseline="30000" dirty="0" smtClean="0"/>
              <a:t>19</a:t>
            </a:r>
            <a:r>
              <a:rPr lang="en-US" sz="2000" dirty="0" smtClean="0"/>
              <a:t>F	9.51±0.09 </a:t>
            </a:r>
            <a:r>
              <a:rPr lang="en-US" sz="2000" dirty="0" err="1" smtClean="0"/>
              <a:t>mb</a:t>
            </a:r>
            <a:r>
              <a:rPr lang="en-US" sz="2000" dirty="0" smtClean="0"/>
              <a:t>	9.63±0.16 </a:t>
            </a:r>
            <a:r>
              <a:rPr lang="en-US" sz="2000" dirty="0" err="1" smtClean="0"/>
              <a:t>mb</a:t>
            </a:r>
            <a:r>
              <a:rPr lang="en-US" sz="2000" dirty="0" smtClean="0"/>
              <a:t>	</a:t>
            </a:r>
            <a:r>
              <a:rPr lang="en-US" sz="2000" baseline="30000" dirty="0" smtClean="0"/>
              <a:t>104</a:t>
            </a:r>
            <a:r>
              <a:rPr lang="en-US" sz="2000" dirty="0" smtClean="0"/>
              <a:t>Pd	   0.65±0.30 b	 0.75±0.26 b</a:t>
            </a:r>
          </a:p>
          <a:p>
            <a:r>
              <a:rPr lang="en-US" sz="2000" baseline="30000" dirty="0" smtClean="0"/>
              <a:t>23</a:t>
            </a:r>
            <a:r>
              <a:rPr lang="en-US" sz="2000" dirty="0" smtClean="0"/>
              <a:t>Na	   </a:t>
            </a:r>
            <a:r>
              <a:rPr lang="en-US" sz="2000" dirty="0" smtClean="0">
                <a:solidFill>
                  <a:srgbClr val="FF0000"/>
                </a:solidFill>
              </a:rPr>
              <a:t>517±4 </a:t>
            </a:r>
            <a:r>
              <a:rPr lang="en-US" sz="2000" dirty="0" err="1" smtClean="0">
                <a:solidFill>
                  <a:srgbClr val="FF0000"/>
                </a:solidFill>
              </a:rPr>
              <a:t>mb</a:t>
            </a:r>
            <a:r>
              <a:rPr lang="en-US" sz="2000" dirty="0" smtClean="0">
                <a:solidFill>
                  <a:srgbClr val="FF0000"/>
                </a:solidFill>
              </a:rPr>
              <a:t>	   541±3 </a:t>
            </a:r>
            <a:r>
              <a:rPr lang="en-US" sz="2000" dirty="0" err="1" smtClean="0">
                <a:solidFill>
                  <a:srgbClr val="FF0000"/>
                </a:solidFill>
              </a:rPr>
              <a:t>mb</a:t>
            </a:r>
            <a:r>
              <a:rPr lang="en-US" sz="2000" dirty="0" smtClean="0"/>
              <a:t>	</a:t>
            </a:r>
            <a:r>
              <a:rPr lang="en-US" sz="2000" baseline="30000" dirty="0" smtClean="0"/>
              <a:t>105</a:t>
            </a:r>
            <a:r>
              <a:rPr lang="en-US" sz="2000" dirty="0" smtClean="0"/>
              <a:t>Pd	    21.0±1.5 b	   21.7±0.5 b</a:t>
            </a:r>
          </a:p>
          <a:p>
            <a:r>
              <a:rPr lang="en-US" sz="2000" baseline="30000" dirty="0" smtClean="0"/>
              <a:t>24</a:t>
            </a:r>
            <a:r>
              <a:rPr lang="en-US" sz="2000" dirty="0" smtClean="0"/>
              <a:t>Mg	   538±13 </a:t>
            </a:r>
            <a:r>
              <a:rPr lang="en-US" sz="2000" dirty="0" err="1" smtClean="0"/>
              <a:t>mb</a:t>
            </a:r>
            <a:r>
              <a:rPr lang="en-US" sz="2000" dirty="0" smtClean="0"/>
              <a:t>	   535±20 </a:t>
            </a:r>
            <a:r>
              <a:rPr lang="en-US" sz="2000" dirty="0" err="1" smtClean="0"/>
              <a:t>mb</a:t>
            </a:r>
            <a:r>
              <a:rPr lang="en-US" sz="2000" dirty="0" smtClean="0"/>
              <a:t>	</a:t>
            </a:r>
            <a:r>
              <a:rPr lang="en-US" sz="2000" baseline="30000" dirty="0" smtClean="0"/>
              <a:t>106</a:t>
            </a:r>
            <a:r>
              <a:rPr lang="en-US" sz="2000" dirty="0" smtClean="0"/>
              <a:t>Pd	   0.30±0.03 b	 0.36±0.10 b</a:t>
            </a:r>
          </a:p>
          <a:p>
            <a:r>
              <a:rPr lang="en-US" sz="2000" baseline="30000" dirty="0" smtClean="0"/>
              <a:t>25</a:t>
            </a:r>
            <a:r>
              <a:rPr lang="en-US" sz="2000" dirty="0" smtClean="0"/>
              <a:t>Mg	   199±3 </a:t>
            </a:r>
            <a:r>
              <a:rPr lang="en-US" sz="2000" dirty="0" err="1" smtClean="0"/>
              <a:t>mb</a:t>
            </a:r>
            <a:r>
              <a:rPr lang="en-US" sz="2000" dirty="0" smtClean="0"/>
              <a:t>	   196±8 </a:t>
            </a:r>
            <a:r>
              <a:rPr lang="en-US" sz="2000" dirty="0" err="1" smtClean="0"/>
              <a:t>mb</a:t>
            </a:r>
            <a:r>
              <a:rPr lang="en-US" sz="2000" dirty="0" smtClean="0"/>
              <a:t>	</a:t>
            </a:r>
            <a:r>
              <a:rPr lang="en-US" sz="2000" baseline="30000" dirty="0" smtClean="0"/>
              <a:t>108</a:t>
            </a:r>
            <a:r>
              <a:rPr lang="en-US" sz="2000" dirty="0" smtClean="0"/>
              <a:t>Pd</a:t>
            </a:r>
            <a:r>
              <a:rPr lang="en-US" sz="2000" baseline="30000" dirty="0" smtClean="0"/>
              <a:t>g</a:t>
            </a:r>
            <a:r>
              <a:rPr lang="en-US" sz="2000" dirty="0" smtClean="0"/>
              <a:t>	     7.6±0.5 b	    7.2±0.5 </a:t>
            </a:r>
          </a:p>
          <a:p>
            <a:r>
              <a:rPr lang="en-US" sz="2000" baseline="30000" dirty="0" smtClean="0"/>
              <a:t>26</a:t>
            </a:r>
            <a:r>
              <a:rPr lang="en-US" sz="2000" dirty="0" smtClean="0"/>
              <a:t>Mg	  38.4±0.6 </a:t>
            </a:r>
            <a:r>
              <a:rPr lang="en-US" sz="2000" dirty="0" err="1" smtClean="0"/>
              <a:t>mb</a:t>
            </a:r>
            <a:r>
              <a:rPr lang="en-US" sz="2000" dirty="0" smtClean="0"/>
              <a:t>	  38.8±1.4 </a:t>
            </a:r>
            <a:r>
              <a:rPr lang="en-US" sz="2000" dirty="0" err="1" smtClean="0"/>
              <a:t>mb</a:t>
            </a:r>
            <a:r>
              <a:rPr lang="en-US" sz="2000" dirty="0" smtClean="0"/>
              <a:t>	</a:t>
            </a:r>
            <a:r>
              <a:rPr lang="en-US" sz="2000" baseline="30000" dirty="0"/>
              <a:t>108</a:t>
            </a:r>
            <a:r>
              <a:rPr lang="en-US" sz="2000" dirty="0"/>
              <a:t>Pd</a:t>
            </a:r>
            <a:r>
              <a:rPr lang="en-US" sz="2000" baseline="30000" dirty="0"/>
              <a:t>m</a:t>
            </a:r>
            <a:r>
              <a:rPr lang="en-US" sz="2000" dirty="0"/>
              <a:t>	 0.185±0.010 b   0.185±0.011 </a:t>
            </a:r>
            <a:r>
              <a:rPr lang="en-US" sz="2000" dirty="0" smtClean="0"/>
              <a:t>b</a:t>
            </a:r>
            <a:endParaRPr lang="en-US" sz="2000" baseline="30000" dirty="0" smtClean="0"/>
          </a:p>
          <a:p>
            <a:r>
              <a:rPr lang="en-US" sz="2000" baseline="30000" dirty="0" smtClean="0"/>
              <a:t>27</a:t>
            </a:r>
            <a:r>
              <a:rPr lang="en-US" sz="2000" dirty="0" smtClean="0"/>
              <a:t>Al	   231±3 </a:t>
            </a:r>
            <a:r>
              <a:rPr lang="en-US" sz="2000" dirty="0" err="1" smtClean="0"/>
              <a:t>mb</a:t>
            </a:r>
            <a:r>
              <a:rPr lang="en-US" sz="2000" dirty="0" smtClean="0"/>
              <a:t>	232.2±1.7 </a:t>
            </a:r>
            <a:r>
              <a:rPr lang="en-US" sz="2000" dirty="0" err="1" smtClean="0"/>
              <a:t>mb</a:t>
            </a:r>
            <a:r>
              <a:rPr lang="en-US" sz="2000" dirty="0" smtClean="0"/>
              <a:t>	</a:t>
            </a:r>
            <a:r>
              <a:rPr lang="en-US" sz="2000" baseline="30000" dirty="0"/>
              <a:t>110</a:t>
            </a:r>
            <a:r>
              <a:rPr lang="en-US" sz="2000" dirty="0"/>
              <a:t>Pd	    </a:t>
            </a:r>
            <a:r>
              <a:rPr lang="en-US" sz="2000" dirty="0">
                <a:solidFill>
                  <a:srgbClr val="FF0000"/>
                </a:solidFill>
              </a:rPr>
              <a:t>0.70±0.07 b	  0.34±0.10 </a:t>
            </a:r>
            <a:r>
              <a:rPr lang="en-US" sz="2000" dirty="0" smtClean="0">
                <a:solidFill>
                  <a:srgbClr val="FF0000"/>
                </a:solidFill>
              </a:rPr>
              <a:t>b</a:t>
            </a:r>
          </a:p>
          <a:p>
            <a:r>
              <a:rPr lang="en-US" sz="2000" baseline="30000" dirty="0" smtClean="0"/>
              <a:t>28</a:t>
            </a:r>
            <a:r>
              <a:rPr lang="en-US" sz="2000" dirty="0" smtClean="0"/>
              <a:t>Si	   </a:t>
            </a:r>
            <a:r>
              <a:rPr lang="en-US" sz="2000" dirty="0" smtClean="0">
                <a:solidFill>
                  <a:srgbClr val="FF0000"/>
                </a:solidFill>
              </a:rPr>
              <a:t>171±3 </a:t>
            </a:r>
            <a:r>
              <a:rPr lang="en-US" sz="2000" dirty="0" err="1" smtClean="0">
                <a:solidFill>
                  <a:srgbClr val="FF0000"/>
                </a:solidFill>
              </a:rPr>
              <a:t>mb</a:t>
            </a:r>
            <a:r>
              <a:rPr lang="en-US" sz="2000" dirty="0" smtClean="0">
                <a:solidFill>
                  <a:srgbClr val="FF0000"/>
                </a:solidFill>
              </a:rPr>
              <a:t>	   186±2 </a:t>
            </a:r>
            <a:r>
              <a:rPr lang="en-US" sz="2000" dirty="0" err="1" smtClean="0">
                <a:solidFill>
                  <a:srgbClr val="FF0000"/>
                </a:solidFill>
              </a:rPr>
              <a:t>mb</a:t>
            </a:r>
            <a:r>
              <a:rPr lang="en-US" sz="2000" dirty="0" smtClean="0"/>
              <a:t>	</a:t>
            </a:r>
          </a:p>
          <a:p>
            <a:r>
              <a:rPr lang="en-US" sz="2000" baseline="30000" dirty="0" smtClean="0"/>
              <a:t>29</a:t>
            </a:r>
            <a:r>
              <a:rPr lang="en-US" sz="2000" dirty="0" smtClean="0"/>
              <a:t>Si	   </a:t>
            </a:r>
            <a:r>
              <a:rPr lang="en-US" sz="2000" dirty="0" smtClean="0">
                <a:solidFill>
                  <a:srgbClr val="FF0000"/>
                </a:solidFill>
              </a:rPr>
              <a:t>119±3 </a:t>
            </a:r>
            <a:r>
              <a:rPr lang="en-US" sz="2000" dirty="0" err="1" smtClean="0">
                <a:solidFill>
                  <a:srgbClr val="FF0000"/>
                </a:solidFill>
              </a:rPr>
              <a:t>mb</a:t>
            </a:r>
            <a:r>
              <a:rPr lang="en-US" sz="2000" dirty="0" smtClean="0">
                <a:solidFill>
                  <a:srgbClr val="FF0000"/>
                </a:solidFill>
              </a:rPr>
              <a:t>	   128±4 </a:t>
            </a:r>
            <a:r>
              <a:rPr lang="en-US" sz="2000" dirty="0" err="1" smtClean="0">
                <a:solidFill>
                  <a:srgbClr val="FF0000"/>
                </a:solidFill>
              </a:rPr>
              <a:t>mb</a:t>
            </a:r>
            <a:r>
              <a:rPr lang="en-US" sz="2000" dirty="0" smtClean="0"/>
              <a:t>	</a:t>
            </a:r>
          </a:p>
          <a:p>
            <a:r>
              <a:rPr lang="en-US" sz="2000" baseline="30000" dirty="0" smtClean="0"/>
              <a:t>30</a:t>
            </a:r>
            <a:r>
              <a:rPr lang="en-US" sz="2000" dirty="0" smtClean="0"/>
              <a:t>Si	   107±2 </a:t>
            </a:r>
            <a:r>
              <a:rPr lang="en-US" sz="2000" dirty="0" err="1" smtClean="0"/>
              <a:t>mb</a:t>
            </a:r>
            <a:r>
              <a:rPr lang="en-US" sz="2000" dirty="0" smtClean="0"/>
              <a:t>	   112±6 </a:t>
            </a:r>
            <a:r>
              <a:rPr lang="en-US" sz="2000" dirty="0" err="1" smtClean="0"/>
              <a:t>mb</a:t>
            </a:r>
            <a:endParaRPr lang="en-US" sz="2000" dirty="0"/>
          </a:p>
        </p:txBody>
      </p:sp>
      <p:cxnSp>
        <p:nvCxnSpPr>
          <p:cNvPr id="5" name="Straight Connector 4"/>
          <p:cNvCxnSpPr>
            <a:endCxn id="3" idx="2"/>
          </p:cNvCxnSpPr>
          <p:nvPr/>
        </p:nvCxnSpPr>
        <p:spPr>
          <a:xfrm>
            <a:off x="4495800" y="1143000"/>
            <a:ext cx="114300" cy="55429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4545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088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Summary of Published Cross Sections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62000" y="1415143"/>
            <a:ext cx="4648200" cy="440120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u="sng" dirty="0"/>
              <a:t>Isotope	   </a:t>
            </a:r>
            <a:r>
              <a:rPr lang="en-US" sz="2000" b="1" u="sng" dirty="0">
                <a:latin typeface="Symbol" panose="05050102010706020507" pitchFamily="18" charset="2"/>
              </a:rPr>
              <a:t>s</a:t>
            </a:r>
            <a:r>
              <a:rPr lang="en-US" sz="2000" b="1" u="sng" baseline="-25000" dirty="0">
                <a:latin typeface="Symbol" panose="05050102010706020507" pitchFamily="18" charset="2"/>
              </a:rPr>
              <a:t>0</a:t>
            </a:r>
            <a:r>
              <a:rPr lang="en-US" sz="2000" b="1" u="sng" dirty="0"/>
              <a:t> (Atlas)	   </a:t>
            </a:r>
            <a:r>
              <a:rPr lang="en-US" sz="2000" b="1" u="sng" dirty="0">
                <a:latin typeface="Symbol" panose="05050102010706020507" pitchFamily="18" charset="2"/>
              </a:rPr>
              <a:t>s</a:t>
            </a:r>
            <a:r>
              <a:rPr lang="en-US" sz="2000" b="1" u="sng" baseline="-25000" dirty="0">
                <a:latin typeface="Symbol" panose="05050102010706020507" pitchFamily="18" charset="2"/>
              </a:rPr>
              <a:t>0</a:t>
            </a:r>
            <a:r>
              <a:rPr lang="en-US" sz="2000" b="1" u="sng" dirty="0"/>
              <a:t> (EGAF</a:t>
            </a:r>
            <a:r>
              <a:rPr lang="en-US" sz="2000" b="1" u="sng" dirty="0" smtClean="0"/>
              <a:t>)____</a:t>
            </a:r>
          </a:p>
          <a:p>
            <a:r>
              <a:rPr lang="en-US" sz="2000" baseline="30000" dirty="0" smtClean="0"/>
              <a:t>151</a:t>
            </a:r>
            <a:r>
              <a:rPr lang="en-US" sz="2000" dirty="0" smtClean="0"/>
              <a:t>Eu</a:t>
            </a:r>
            <a:r>
              <a:rPr lang="en-US" sz="2000" baseline="30000" dirty="0" smtClean="0"/>
              <a:t>g</a:t>
            </a:r>
            <a:r>
              <a:rPr lang="en-US" sz="2000" dirty="0" smtClean="0"/>
              <a:t>	   </a:t>
            </a:r>
            <a:r>
              <a:rPr lang="en-US" sz="2000" dirty="0" smtClean="0">
                <a:solidFill>
                  <a:srgbClr val="FF0000"/>
                </a:solidFill>
              </a:rPr>
              <a:t>5900±200 b	   7060±400 b</a:t>
            </a:r>
          </a:p>
          <a:p>
            <a:r>
              <a:rPr lang="en-US" sz="2000" baseline="30000" dirty="0" smtClean="0"/>
              <a:t>151</a:t>
            </a:r>
            <a:r>
              <a:rPr lang="en-US" sz="2000" dirty="0" smtClean="0"/>
              <a:t>Eu</a:t>
            </a:r>
            <a:r>
              <a:rPr lang="en-US" sz="2000" baseline="30000" dirty="0" smtClean="0"/>
              <a:t>m</a:t>
            </a:r>
            <a:r>
              <a:rPr lang="en-US" sz="2000" dirty="0" smtClean="0"/>
              <a:t>	   </a:t>
            </a:r>
            <a:r>
              <a:rPr lang="en-US" sz="2000" dirty="0" smtClean="0">
                <a:solidFill>
                  <a:srgbClr val="FF0000"/>
                </a:solidFill>
              </a:rPr>
              <a:t>3300±200 b	   2345±220 b</a:t>
            </a:r>
          </a:p>
          <a:p>
            <a:r>
              <a:rPr lang="en-US" sz="2000" baseline="30000" dirty="0" smtClean="0"/>
              <a:t>151</a:t>
            </a:r>
            <a:r>
              <a:rPr lang="en-US" sz="2000" dirty="0" smtClean="0"/>
              <a:t>Eu</a:t>
            </a:r>
            <a:r>
              <a:rPr lang="en-US" sz="2000" baseline="30000" dirty="0" smtClean="0"/>
              <a:t>m+g</a:t>
            </a:r>
            <a:r>
              <a:rPr lang="en-US" sz="2000" dirty="0" smtClean="0"/>
              <a:t>	   9200±100 b	   9405±460 b</a:t>
            </a:r>
          </a:p>
          <a:p>
            <a:r>
              <a:rPr lang="en-US" sz="2000" baseline="30000" dirty="0" smtClean="0"/>
              <a:t>155</a:t>
            </a:r>
            <a:r>
              <a:rPr lang="en-US" sz="2000" dirty="0" smtClean="0"/>
              <a:t>Gd	</a:t>
            </a:r>
            <a:r>
              <a:rPr lang="en-US" sz="2000" dirty="0" smtClean="0">
                <a:solidFill>
                  <a:srgbClr val="FF0000"/>
                </a:solidFill>
              </a:rPr>
              <a:t>60,900±500 b</a:t>
            </a:r>
            <a:r>
              <a:rPr lang="en-US" sz="2000" dirty="0" smtClean="0"/>
              <a:t>	</a:t>
            </a:r>
            <a:r>
              <a:rPr lang="en-US" sz="2000" dirty="0" smtClean="0">
                <a:solidFill>
                  <a:srgbClr val="FF0000"/>
                </a:solidFill>
              </a:rPr>
              <a:t>56,700±2100 b</a:t>
            </a:r>
          </a:p>
          <a:p>
            <a:r>
              <a:rPr lang="en-US" sz="2000" baseline="30000" dirty="0" smtClean="0"/>
              <a:t>157</a:t>
            </a:r>
            <a:r>
              <a:rPr lang="en-US" sz="2000" dirty="0" smtClean="0"/>
              <a:t>Gd	</a:t>
            </a:r>
            <a:r>
              <a:rPr lang="en-US" sz="2000" dirty="0" smtClean="0">
                <a:solidFill>
                  <a:srgbClr val="FF0000"/>
                </a:solidFill>
              </a:rPr>
              <a:t>254,000±815 b</a:t>
            </a:r>
            <a:r>
              <a:rPr lang="en-US" sz="2000" dirty="0" smtClean="0"/>
              <a:t>	</a:t>
            </a:r>
            <a:r>
              <a:rPr lang="en-US" sz="2000" dirty="0" smtClean="0">
                <a:solidFill>
                  <a:srgbClr val="FF0000"/>
                </a:solidFill>
              </a:rPr>
              <a:t>239,000±6000 b</a:t>
            </a:r>
          </a:p>
          <a:p>
            <a:r>
              <a:rPr lang="en-US" sz="2000" baseline="30000" dirty="0" smtClean="0"/>
              <a:t>182</a:t>
            </a:r>
            <a:r>
              <a:rPr lang="en-US" sz="2000" dirty="0" smtClean="0"/>
              <a:t>W</a:t>
            </a:r>
            <a:r>
              <a:rPr lang="en-US" sz="2000" baseline="30000" dirty="0" smtClean="0"/>
              <a:t>g</a:t>
            </a:r>
            <a:r>
              <a:rPr lang="en-US" sz="2000" dirty="0" smtClean="0"/>
              <a:t>	    19.9±0.3 b	     20.5±1.4 b</a:t>
            </a:r>
          </a:p>
          <a:p>
            <a:r>
              <a:rPr lang="en-US" sz="2000" baseline="30000" dirty="0" smtClean="0"/>
              <a:t>182</a:t>
            </a:r>
            <a:r>
              <a:rPr lang="en-US" sz="2000" dirty="0" smtClean="0"/>
              <a:t>W</a:t>
            </a:r>
            <a:r>
              <a:rPr lang="en-US" sz="2000" baseline="30000" dirty="0" smtClean="0"/>
              <a:t>m</a:t>
            </a:r>
            <a:r>
              <a:rPr lang="en-US" sz="2000" dirty="0" smtClean="0"/>
              <a:t>	   		    177±18 </a:t>
            </a:r>
            <a:r>
              <a:rPr lang="en-US" sz="2000" dirty="0" err="1" smtClean="0"/>
              <a:t>mb</a:t>
            </a:r>
            <a:endParaRPr lang="en-US" sz="2000" dirty="0" smtClean="0"/>
          </a:p>
          <a:p>
            <a:r>
              <a:rPr lang="en-US" sz="2000" baseline="30000" dirty="0" smtClean="0"/>
              <a:t>183</a:t>
            </a:r>
            <a:r>
              <a:rPr lang="en-US" sz="2000" dirty="0" smtClean="0"/>
              <a:t>W</a:t>
            </a:r>
            <a:r>
              <a:rPr lang="en-US" sz="2000" baseline="30000" dirty="0" smtClean="0"/>
              <a:t>g</a:t>
            </a:r>
            <a:r>
              <a:rPr lang="en-US" sz="2000" dirty="0" smtClean="0"/>
              <a:t> 	   </a:t>
            </a:r>
            <a:r>
              <a:rPr lang="en-US" sz="2000" dirty="0" smtClean="0">
                <a:solidFill>
                  <a:srgbClr val="FF0000"/>
                </a:solidFill>
              </a:rPr>
              <a:t>10.4±0.2 b</a:t>
            </a:r>
            <a:r>
              <a:rPr lang="en-US" sz="2000" dirty="0" smtClean="0"/>
              <a:t>	</a:t>
            </a:r>
            <a:r>
              <a:rPr lang="en-US" sz="2000" dirty="0" smtClean="0">
                <a:solidFill>
                  <a:srgbClr val="FF0000"/>
                </a:solidFill>
              </a:rPr>
              <a:t>      9.4±0.4 b</a:t>
            </a:r>
          </a:p>
          <a:p>
            <a:r>
              <a:rPr lang="en-US" sz="2000" baseline="30000" dirty="0" smtClean="0"/>
              <a:t>183</a:t>
            </a:r>
            <a:r>
              <a:rPr lang="en-US" sz="2000" dirty="0" smtClean="0"/>
              <a:t>W</a:t>
            </a:r>
            <a:r>
              <a:rPr lang="en-US" sz="2000" baseline="30000" dirty="0" smtClean="0"/>
              <a:t>m</a:t>
            </a:r>
            <a:r>
              <a:rPr lang="en-US" sz="2000" dirty="0" smtClean="0"/>
              <a:t>	    		      25±6 </a:t>
            </a:r>
            <a:r>
              <a:rPr lang="en-US" sz="2000" dirty="0" err="1" smtClean="0"/>
              <a:t>mb</a:t>
            </a:r>
            <a:endParaRPr lang="en-US" sz="2000" dirty="0" smtClean="0"/>
          </a:p>
          <a:p>
            <a:r>
              <a:rPr lang="en-US" sz="2000" baseline="30000" dirty="0" smtClean="0"/>
              <a:t>184</a:t>
            </a:r>
            <a:r>
              <a:rPr lang="en-US" sz="2000" dirty="0" smtClean="0"/>
              <a:t>W</a:t>
            </a:r>
            <a:r>
              <a:rPr lang="en-US" sz="2000" baseline="30000" dirty="0" smtClean="0"/>
              <a:t>g</a:t>
            </a:r>
            <a:r>
              <a:rPr lang="en-US" sz="2000" dirty="0" smtClean="0"/>
              <a:t>	    </a:t>
            </a:r>
            <a:r>
              <a:rPr lang="en-US" sz="2000" dirty="0" smtClean="0">
                <a:solidFill>
                  <a:srgbClr val="FF0000"/>
                </a:solidFill>
              </a:rPr>
              <a:t>1.7±0.1 b</a:t>
            </a:r>
            <a:r>
              <a:rPr lang="en-US" sz="2000" dirty="0" smtClean="0"/>
              <a:t>	    </a:t>
            </a:r>
            <a:r>
              <a:rPr lang="en-US" sz="2000" dirty="0" smtClean="0">
                <a:solidFill>
                  <a:srgbClr val="FF0000"/>
                </a:solidFill>
              </a:rPr>
              <a:t>1.43±0.10 b</a:t>
            </a:r>
          </a:p>
          <a:p>
            <a:r>
              <a:rPr lang="en-US" sz="2000" baseline="30000" dirty="0" smtClean="0"/>
              <a:t>184</a:t>
            </a:r>
            <a:r>
              <a:rPr lang="en-US" sz="2000" dirty="0" smtClean="0"/>
              <a:t>W</a:t>
            </a:r>
            <a:r>
              <a:rPr lang="en-US" sz="2000" baseline="30000" dirty="0" smtClean="0"/>
              <a:t>m</a:t>
            </a:r>
            <a:r>
              <a:rPr lang="en-US" sz="2000" dirty="0" smtClean="0"/>
              <a:t>	   </a:t>
            </a:r>
            <a:r>
              <a:rPr lang="en-US" sz="2000" dirty="0" smtClean="0">
                <a:solidFill>
                  <a:srgbClr val="FF0000"/>
                </a:solidFill>
              </a:rPr>
              <a:t>2.0±1.0 </a:t>
            </a:r>
            <a:r>
              <a:rPr lang="en-US" sz="2000" dirty="0" err="1" smtClean="0">
                <a:solidFill>
                  <a:srgbClr val="FF0000"/>
                </a:solidFill>
              </a:rPr>
              <a:t>mb</a:t>
            </a:r>
            <a:r>
              <a:rPr lang="en-US" sz="2000" dirty="0" smtClean="0"/>
              <a:t>	</a:t>
            </a:r>
            <a:r>
              <a:rPr lang="en-US" sz="2000" dirty="0" smtClean="0">
                <a:solidFill>
                  <a:srgbClr val="FF0000"/>
                </a:solidFill>
              </a:rPr>
              <a:t>     6.2±1.6 </a:t>
            </a:r>
            <a:r>
              <a:rPr lang="en-US" sz="2000" dirty="0" err="1" smtClean="0">
                <a:solidFill>
                  <a:srgbClr val="FF0000"/>
                </a:solidFill>
              </a:rPr>
              <a:t>mb</a:t>
            </a:r>
            <a:endParaRPr lang="en-US" sz="2000" dirty="0" smtClean="0">
              <a:solidFill>
                <a:srgbClr val="FF0000"/>
              </a:solidFill>
            </a:endParaRPr>
          </a:p>
          <a:p>
            <a:r>
              <a:rPr lang="en-US" sz="2000" baseline="30000" dirty="0" smtClean="0"/>
              <a:t>186</a:t>
            </a:r>
            <a:r>
              <a:rPr lang="en-US" sz="2000" dirty="0" smtClean="0"/>
              <a:t>W</a:t>
            </a:r>
            <a:r>
              <a:rPr lang="en-US" sz="2000" baseline="30000" dirty="0" smtClean="0"/>
              <a:t>g</a:t>
            </a:r>
            <a:r>
              <a:rPr lang="en-US" sz="2000" dirty="0" smtClean="0"/>
              <a:t>	   </a:t>
            </a:r>
            <a:r>
              <a:rPr lang="en-US" sz="2000" dirty="0" smtClean="0">
                <a:solidFill>
                  <a:srgbClr val="FF0000"/>
                </a:solidFill>
              </a:rPr>
              <a:t>38.1±0.5 b</a:t>
            </a:r>
            <a:r>
              <a:rPr lang="en-US" sz="2000" dirty="0" smtClean="0"/>
              <a:t>	     </a:t>
            </a:r>
            <a:r>
              <a:rPr lang="en-US" sz="2000" dirty="0" smtClean="0">
                <a:solidFill>
                  <a:srgbClr val="FF0000"/>
                </a:solidFill>
              </a:rPr>
              <a:t>33.3±0.6 b</a:t>
            </a:r>
          </a:p>
          <a:p>
            <a:r>
              <a:rPr lang="en-US" sz="2000" baseline="30000" dirty="0" smtClean="0"/>
              <a:t>186</a:t>
            </a:r>
            <a:r>
              <a:rPr lang="en-US" sz="2000" dirty="0" smtClean="0"/>
              <a:t>W</a:t>
            </a:r>
            <a:r>
              <a:rPr lang="en-US" sz="2000" baseline="30000" dirty="0" smtClean="0"/>
              <a:t>m</a:t>
            </a:r>
            <a:r>
              <a:rPr lang="en-US" sz="2000" dirty="0" smtClean="0"/>
              <a:t>	   		     400±16 </a:t>
            </a:r>
            <a:r>
              <a:rPr lang="en-US" sz="2000" dirty="0" err="1" smtClean="0"/>
              <a:t>mb</a:t>
            </a:r>
            <a:endParaRPr 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5791200" y="1524000"/>
            <a:ext cx="3200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46 EGAF isotopic cross sections have been published.</a:t>
            </a:r>
          </a:p>
          <a:p>
            <a:endParaRPr lang="en-US" sz="2400" dirty="0"/>
          </a:p>
          <a:p>
            <a:r>
              <a:rPr lang="en-US" sz="2400" dirty="0" smtClean="0"/>
              <a:t>21 measurements were found to be discrepant.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92691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Outline</a:t>
            </a:r>
            <a:endParaRPr lang="en-US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990600"/>
            <a:ext cx="73914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CIELO thermal neutron cross section measurements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sz="2400" dirty="0" smtClean="0"/>
              <a:t>Methodology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sz="2400" baseline="30000" dirty="0" smtClean="0"/>
              <a:t>2</a:t>
            </a:r>
            <a:r>
              <a:rPr lang="en-US" sz="2400" dirty="0" smtClean="0"/>
              <a:t>H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sz="2400" baseline="30000" dirty="0" smtClean="0"/>
              <a:t>16-18</a:t>
            </a:r>
            <a:r>
              <a:rPr lang="en-US" sz="2400" dirty="0" smtClean="0"/>
              <a:t>O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sz="2400" baseline="30000" dirty="0" smtClean="0"/>
              <a:t>56</a:t>
            </a:r>
            <a:r>
              <a:rPr lang="en-US" sz="2400" dirty="0" smtClean="0"/>
              <a:t>Fe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sz="2400" baseline="30000" dirty="0" smtClean="0"/>
              <a:t>235,238</a:t>
            </a:r>
            <a:r>
              <a:rPr lang="en-US" sz="2400" dirty="0" smtClean="0"/>
              <a:t>U</a:t>
            </a:r>
          </a:p>
          <a:p>
            <a:r>
              <a:rPr lang="en-US" sz="2400" b="1" dirty="0" smtClean="0"/>
              <a:t>EGAF Publication Status</a:t>
            </a:r>
          </a:p>
          <a:p>
            <a:r>
              <a:rPr lang="en-US" sz="2400" b="1" dirty="0"/>
              <a:t>EGAF thermal neutron cross </a:t>
            </a:r>
            <a:r>
              <a:rPr lang="en-US" sz="2400" b="1" dirty="0" smtClean="0"/>
              <a:t>sections in progress</a:t>
            </a:r>
            <a:endParaRPr lang="en-US" sz="2400" b="1" dirty="0"/>
          </a:p>
          <a:p>
            <a:pPr marL="1371600" lvl="2" indent="-457200">
              <a:buFont typeface="+mj-lt"/>
              <a:buAutoNum type="arabicPeriod"/>
            </a:pPr>
            <a:r>
              <a:rPr lang="en-US" sz="2400" baseline="30000" dirty="0" smtClean="0"/>
              <a:t>180</a:t>
            </a:r>
            <a:r>
              <a:rPr lang="en-US" sz="2400" dirty="0" smtClean="0"/>
              <a:t>W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sz="2400" baseline="30000" dirty="0" smtClean="0"/>
              <a:t>237</a:t>
            </a:r>
            <a:r>
              <a:rPr lang="en-US" sz="2400" dirty="0" smtClean="0"/>
              <a:t>Np, </a:t>
            </a:r>
            <a:r>
              <a:rPr lang="en-US" sz="2400" baseline="30000" dirty="0" smtClean="0"/>
              <a:t>242</a:t>
            </a:r>
            <a:r>
              <a:rPr lang="en-US" sz="2400" dirty="0" smtClean="0"/>
              <a:t>Pu, </a:t>
            </a:r>
            <a:r>
              <a:rPr lang="en-US" sz="2400" baseline="30000" dirty="0" smtClean="0"/>
              <a:t>241</a:t>
            </a:r>
            <a:r>
              <a:rPr lang="en-US" sz="2400" dirty="0" smtClean="0"/>
              <a:t>Am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sz="2400" baseline="30000" dirty="0"/>
              <a:t>89</a:t>
            </a:r>
            <a:r>
              <a:rPr lang="en-US" sz="2400" dirty="0"/>
              <a:t>Y, </a:t>
            </a:r>
            <a:r>
              <a:rPr lang="en-US" sz="2400" baseline="30000" dirty="0"/>
              <a:t>93</a:t>
            </a:r>
            <a:r>
              <a:rPr lang="en-US" sz="2400" dirty="0"/>
              <a:t>Nb, </a:t>
            </a:r>
            <a:r>
              <a:rPr lang="en-US" sz="2400" baseline="30000" dirty="0"/>
              <a:t>139</a:t>
            </a:r>
            <a:r>
              <a:rPr lang="en-US" sz="2400" dirty="0"/>
              <a:t>La, </a:t>
            </a:r>
            <a:r>
              <a:rPr lang="en-US" sz="2400" baseline="30000" dirty="0" smtClean="0"/>
              <a:t>185</a:t>
            </a:r>
            <a:r>
              <a:rPr lang="en-US" sz="2400" dirty="0" smtClean="0"/>
              <a:t>Re</a:t>
            </a:r>
          </a:p>
          <a:p>
            <a:r>
              <a:rPr lang="en-US" sz="2400" b="1" dirty="0" smtClean="0"/>
              <a:t>High energy neutron measurements</a:t>
            </a:r>
          </a:p>
          <a:p>
            <a:pPr marL="1428750" lvl="2" indent="-514350">
              <a:buFont typeface="+mj-lt"/>
              <a:buAutoNum type="arabicPeriod"/>
            </a:pPr>
            <a:r>
              <a:rPr lang="en-US" sz="2400" baseline="30000" dirty="0" smtClean="0"/>
              <a:t>56</a:t>
            </a:r>
            <a:r>
              <a:rPr lang="en-US" sz="2400" dirty="0" smtClean="0"/>
              <a:t>Fe photon strengths - Oslo Cyclotron</a:t>
            </a:r>
          </a:p>
          <a:p>
            <a:pPr marL="1428750" lvl="2" indent="-514350">
              <a:buFont typeface="+mj-lt"/>
              <a:buAutoNum type="arabicPeriod"/>
            </a:pPr>
            <a:r>
              <a:rPr lang="en-US" sz="2400" baseline="30000" dirty="0" smtClean="0"/>
              <a:t>56</a:t>
            </a:r>
            <a:r>
              <a:rPr lang="en-US" sz="2400" dirty="0" smtClean="0"/>
              <a:t>Fe(</a:t>
            </a:r>
            <a:r>
              <a:rPr lang="en-US" sz="2400" dirty="0" err="1" smtClean="0"/>
              <a:t>n,n’</a:t>
            </a:r>
            <a:r>
              <a:rPr lang="en-US" sz="2400" dirty="0" err="1" smtClean="0">
                <a:latin typeface="Symbol" panose="05050102010706020507" pitchFamily="18" charset="2"/>
              </a:rPr>
              <a:t>g</a:t>
            </a:r>
            <a:r>
              <a:rPr lang="en-US" sz="2400" dirty="0" smtClean="0"/>
              <a:t>) – LBNL Cyclotron</a:t>
            </a:r>
          </a:p>
          <a:p>
            <a:r>
              <a:rPr lang="en-US" sz="2400" b="1" dirty="0" smtClean="0"/>
              <a:t>Future plans</a:t>
            </a:r>
          </a:p>
        </p:txBody>
      </p:sp>
    </p:spTree>
    <p:extLst>
      <p:ext uri="{BB962C8B-B14F-4D97-AF65-F5344CB8AC3E}">
        <p14:creationId xmlns:p14="http://schemas.microsoft.com/office/powerpoint/2010/main" val="391894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762000"/>
          </a:xfrm>
        </p:spPr>
        <p:txBody>
          <a:bodyPr/>
          <a:lstStyle/>
          <a:p>
            <a:r>
              <a:rPr lang="en-US" b="1" baseline="30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180</a:t>
            </a:r>
            <a:r>
              <a:rPr 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W(</a:t>
            </a:r>
            <a:r>
              <a:rPr lang="en-US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n,</a:t>
            </a:r>
            <a:r>
              <a:rPr lang="en-US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mbol" panose="05050102010706020507" pitchFamily="18" charset="2"/>
              </a:rPr>
              <a:t>g</a:t>
            </a:r>
            <a:r>
              <a:rPr 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Evaluation in Progress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25087" y="903514"/>
            <a:ext cx="830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baseline="30000" dirty="0" smtClean="0"/>
              <a:t>180</a:t>
            </a:r>
            <a:r>
              <a:rPr lang="en-US" sz="2400" b="1" dirty="0" smtClean="0"/>
              <a:t>W(</a:t>
            </a:r>
            <a:r>
              <a:rPr lang="en-US" sz="2400" b="1" dirty="0" err="1" smtClean="0"/>
              <a:t>n,</a:t>
            </a:r>
            <a:r>
              <a:rPr lang="en-US" sz="2400" b="1" dirty="0" err="1" smtClean="0">
                <a:latin typeface="Symbol" panose="05050102010706020507" pitchFamily="18" charset="2"/>
              </a:rPr>
              <a:t>g</a:t>
            </a:r>
            <a:r>
              <a:rPr lang="en-US" sz="2400" b="1" dirty="0" smtClean="0"/>
              <a:t>) </a:t>
            </a:r>
            <a:r>
              <a:rPr lang="en-US" sz="2400" dirty="0" smtClean="0"/>
              <a:t>– A. Hurst </a:t>
            </a:r>
            <a:r>
              <a:rPr lang="en-US" sz="2400" i="1" dirty="0" smtClean="0"/>
              <a:t>et al</a:t>
            </a:r>
            <a:r>
              <a:rPr lang="en-US" sz="2400" dirty="0" smtClean="0"/>
              <a:t>,  </a:t>
            </a:r>
            <a:r>
              <a:rPr lang="en-US" sz="2400" baseline="30000" dirty="0" smtClean="0"/>
              <a:t>180</a:t>
            </a:r>
            <a:r>
              <a:rPr lang="en-US" sz="2400" dirty="0" smtClean="0"/>
              <a:t>W(0.12%) target enriched to 11.35%</a:t>
            </a:r>
            <a:endParaRPr lang="en-US" sz="2400" b="1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2089" y="1371600"/>
            <a:ext cx="3021806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38600" y="3581400"/>
            <a:ext cx="3895725" cy="298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505200" y="1481453"/>
            <a:ext cx="3276600" cy="175432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      </a:t>
            </a:r>
            <a:r>
              <a:rPr lang="en-US" b="1" dirty="0" smtClean="0"/>
              <a:t>Reference	    </a:t>
            </a:r>
            <a:r>
              <a:rPr lang="en-US" b="1" dirty="0" smtClean="0">
                <a:latin typeface="Symbol" panose="05050102010706020507" pitchFamily="18" charset="2"/>
              </a:rPr>
              <a:t>s</a:t>
            </a:r>
            <a:r>
              <a:rPr lang="en-US" b="1" baseline="-25000" dirty="0" smtClean="0">
                <a:latin typeface="Symbol" panose="05050102010706020507" pitchFamily="18" charset="2"/>
              </a:rPr>
              <a:t>0</a:t>
            </a:r>
            <a:r>
              <a:rPr lang="en-US" b="1" dirty="0" smtClean="0"/>
              <a:t> (b)</a:t>
            </a:r>
          </a:p>
          <a:p>
            <a:r>
              <a:rPr lang="en-US" dirty="0" err="1" smtClean="0"/>
              <a:t>Pomerance</a:t>
            </a:r>
            <a:r>
              <a:rPr lang="en-US" dirty="0" smtClean="0"/>
              <a:t> (1952)      &lt;150</a:t>
            </a:r>
          </a:p>
          <a:p>
            <a:r>
              <a:rPr lang="en-US" dirty="0" smtClean="0"/>
              <a:t>Kang (2007)                22.6±1.7</a:t>
            </a:r>
          </a:p>
          <a:p>
            <a:r>
              <a:rPr lang="en-US" dirty="0" err="1" smtClean="0"/>
              <a:t>Vorona</a:t>
            </a:r>
            <a:r>
              <a:rPr lang="en-US" dirty="0" smtClean="0"/>
              <a:t> (200*)            36.3±2.4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This work                    24.7±0.8</a:t>
            </a:r>
          </a:p>
          <a:p>
            <a:r>
              <a:rPr lang="en-US" baseline="30000" dirty="0" smtClean="0">
                <a:solidFill>
                  <a:srgbClr val="FF0000"/>
                </a:solidFill>
              </a:rPr>
              <a:t>181m</a:t>
            </a:r>
            <a:r>
              <a:rPr lang="en-US" dirty="0" smtClean="0">
                <a:solidFill>
                  <a:srgbClr val="FF0000"/>
                </a:solidFill>
              </a:rPr>
              <a:t>W(14.6 </a:t>
            </a:r>
            <a:r>
              <a:rPr lang="en-US" dirty="0" err="1" smtClean="0">
                <a:solidFill>
                  <a:srgbClr val="FF0000"/>
                </a:solidFill>
                <a:latin typeface="Symbol" panose="05050102010706020507" pitchFamily="18" charset="2"/>
              </a:rPr>
              <a:t>m</a:t>
            </a:r>
            <a:r>
              <a:rPr lang="en-US" dirty="0" err="1" smtClean="0">
                <a:solidFill>
                  <a:srgbClr val="FF0000"/>
                </a:solidFill>
              </a:rPr>
              <a:t>s</a:t>
            </a:r>
            <a:r>
              <a:rPr lang="en-US" dirty="0" smtClean="0">
                <a:solidFill>
                  <a:srgbClr val="FF0000"/>
                </a:solidFill>
              </a:rPr>
              <a:t>)             6.8±0.9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7675" y="5410200"/>
            <a:ext cx="3514725" cy="64633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S</a:t>
            </a:r>
            <a:r>
              <a:rPr lang="en-US" baseline="-25000" dirty="0" smtClean="0"/>
              <a:t>n</a:t>
            </a:r>
            <a:r>
              <a:rPr lang="en-US" dirty="0" smtClean="0"/>
              <a:t>=6686±5 </a:t>
            </a:r>
            <a:r>
              <a:rPr lang="en-US" dirty="0" err="1" smtClean="0"/>
              <a:t>keV</a:t>
            </a:r>
            <a:r>
              <a:rPr lang="en-US" dirty="0" smtClean="0"/>
              <a:t>             AME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S</a:t>
            </a:r>
            <a:r>
              <a:rPr lang="en-US" baseline="-25000" dirty="0" smtClean="0">
                <a:solidFill>
                  <a:srgbClr val="FF0000"/>
                </a:solidFill>
              </a:rPr>
              <a:t>n</a:t>
            </a:r>
            <a:r>
              <a:rPr lang="en-US" dirty="0" smtClean="0">
                <a:solidFill>
                  <a:srgbClr val="FF0000"/>
                </a:solidFill>
              </a:rPr>
              <a:t>=6668.79±20 </a:t>
            </a:r>
            <a:r>
              <a:rPr lang="en-US" dirty="0" err="1" smtClean="0">
                <a:solidFill>
                  <a:srgbClr val="FF0000"/>
                </a:solidFill>
              </a:rPr>
              <a:t>keV</a:t>
            </a:r>
            <a:r>
              <a:rPr lang="en-US" dirty="0" smtClean="0">
                <a:solidFill>
                  <a:srgbClr val="FF0000"/>
                </a:solidFill>
              </a:rPr>
              <a:t>     This work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634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81000" y="32657"/>
            <a:ext cx="8458200" cy="957943"/>
          </a:xfrm>
          <a:prstGeom prst="rect">
            <a:avLst/>
          </a:prstGeom>
        </p:spPr>
        <p:txBody>
          <a:bodyPr lIns="0" rIns="0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TANDEM* Evaluations in Progress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19100" y="1051450"/>
            <a:ext cx="838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baseline="30000" dirty="0" smtClean="0"/>
              <a:t>237</a:t>
            </a:r>
            <a:r>
              <a:rPr lang="en-US" sz="2400" b="1" dirty="0" smtClean="0"/>
              <a:t>Np(</a:t>
            </a:r>
            <a:r>
              <a:rPr lang="en-US" sz="2400" b="1" dirty="0" err="1" smtClean="0"/>
              <a:t>n,</a:t>
            </a:r>
            <a:r>
              <a:rPr lang="en-US" sz="2400" b="1" dirty="0" err="1" smtClean="0">
                <a:latin typeface="Symbol" panose="05050102010706020507" pitchFamily="18" charset="2"/>
              </a:rPr>
              <a:t>g</a:t>
            </a:r>
            <a:r>
              <a:rPr lang="en-US" sz="2400" b="1" dirty="0" smtClean="0"/>
              <a:t>), </a:t>
            </a:r>
            <a:r>
              <a:rPr lang="en-US" sz="2400" b="1" baseline="30000" dirty="0" smtClean="0"/>
              <a:t>242</a:t>
            </a:r>
            <a:r>
              <a:rPr lang="en-US" sz="2400" b="1" dirty="0" smtClean="0"/>
              <a:t>Pu(</a:t>
            </a:r>
            <a:r>
              <a:rPr lang="en-US" sz="2400" b="1" dirty="0" err="1" smtClean="0"/>
              <a:t>n,</a:t>
            </a:r>
            <a:r>
              <a:rPr lang="en-US" sz="2400" b="1" dirty="0" err="1" smtClean="0">
                <a:latin typeface="Symbol" panose="05050102010706020507" pitchFamily="18" charset="2"/>
              </a:rPr>
              <a:t>g</a:t>
            </a:r>
            <a:r>
              <a:rPr lang="en-US" sz="2400" b="1" dirty="0" smtClean="0"/>
              <a:t>), </a:t>
            </a:r>
            <a:r>
              <a:rPr lang="en-US" sz="2400" b="1" baseline="30000" dirty="0" smtClean="0"/>
              <a:t>241</a:t>
            </a:r>
            <a:r>
              <a:rPr lang="en-US" sz="2400" b="1" dirty="0" smtClean="0"/>
              <a:t>Am(</a:t>
            </a:r>
            <a:r>
              <a:rPr lang="en-US" sz="2400" b="1" dirty="0" err="1" smtClean="0"/>
              <a:t>n,</a:t>
            </a:r>
            <a:r>
              <a:rPr lang="en-US" sz="2400" b="1" dirty="0" err="1" smtClean="0">
                <a:latin typeface="Symbol" panose="05050102010706020507" pitchFamily="18" charset="2"/>
              </a:rPr>
              <a:t>g</a:t>
            </a:r>
            <a:r>
              <a:rPr lang="en-US" sz="2400" b="1" dirty="0" smtClean="0"/>
              <a:t>) </a:t>
            </a:r>
            <a:r>
              <a:rPr lang="en-US" sz="2400" dirty="0" smtClean="0"/>
              <a:t>– C. </a:t>
            </a:r>
            <a:r>
              <a:rPr lang="en-US" sz="2400" dirty="0" err="1" smtClean="0"/>
              <a:t>Genreith</a:t>
            </a:r>
            <a:r>
              <a:rPr lang="en-US" sz="2400" dirty="0" smtClean="0"/>
              <a:t> </a:t>
            </a:r>
            <a:r>
              <a:rPr lang="en-US" sz="2400" i="1" dirty="0" smtClean="0"/>
              <a:t>et al</a:t>
            </a:r>
            <a:r>
              <a:rPr lang="en-US" sz="2400" dirty="0" smtClean="0"/>
              <a:t>, </a:t>
            </a:r>
            <a:r>
              <a:rPr lang="en-US" sz="2400" dirty="0" err="1" smtClean="0"/>
              <a:t>Julich</a:t>
            </a:r>
            <a:endParaRPr lang="en-US" sz="24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946" r="12688"/>
          <a:stretch/>
        </p:blipFill>
        <p:spPr bwMode="auto">
          <a:xfrm>
            <a:off x="297997" y="1513115"/>
            <a:ext cx="3642632" cy="4755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829" r="3168" b="3385"/>
          <a:stretch/>
        </p:blipFill>
        <p:spPr bwMode="auto">
          <a:xfrm>
            <a:off x="4038600" y="1513115"/>
            <a:ext cx="4408716" cy="2414134"/>
          </a:xfrm>
          <a:prstGeom prst="rect">
            <a:avLst/>
          </a:prstGeom>
          <a:noFill/>
          <a:extLst/>
        </p:spPr>
      </p:pic>
      <p:sp>
        <p:nvSpPr>
          <p:cNvPr id="7" name="TextBox 6"/>
          <p:cNvSpPr txBox="1"/>
          <p:nvPr/>
        </p:nvSpPr>
        <p:spPr>
          <a:xfrm>
            <a:off x="4038600" y="4038600"/>
            <a:ext cx="4724400" cy="267765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2"/>
            <a:r>
              <a:rPr lang="en-US" sz="2000" dirty="0" smtClean="0">
                <a:latin typeface="Symbol" panose="05050102010706020507" pitchFamily="18" charset="2"/>
              </a:rPr>
              <a:t>s</a:t>
            </a:r>
            <a:r>
              <a:rPr lang="en-US" sz="2000" baseline="-25000" dirty="0" smtClean="0">
                <a:latin typeface="Symbol" panose="05050102010706020507" pitchFamily="18" charset="2"/>
              </a:rPr>
              <a:t>0</a:t>
            </a:r>
            <a:r>
              <a:rPr lang="en-US" sz="2000" dirty="0" smtClean="0"/>
              <a:t>=18.5±0.5 b    Atlas</a:t>
            </a:r>
            <a:endParaRPr lang="en-US" sz="2000" dirty="0" smtClean="0">
              <a:latin typeface="Symbol" panose="05050102010706020507" pitchFamily="18" charset="2"/>
            </a:endParaRPr>
          </a:p>
          <a:p>
            <a:pPr lvl="2"/>
            <a:r>
              <a:rPr lang="en-US" sz="2000" dirty="0" smtClean="0">
                <a:solidFill>
                  <a:srgbClr val="FF0000"/>
                </a:solidFill>
                <a:latin typeface="Symbol" panose="05050102010706020507" pitchFamily="18" charset="2"/>
              </a:rPr>
              <a:t>s</a:t>
            </a:r>
            <a:r>
              <a:rPr lang="en-US" sz="2000" baseline="-25000" dirty="0" smtClean="0">
                <a:solidFill>
                  <a:srgbClr val="FF0000"/>
                </a:solidFill>
                <a:latin typeface="Symbol" panose="05050102010706020507" pitchFamily="18" charset="2"/>
              </a:rPr>
              <a:t>0</a:t>
            </a:r>
            <a:r>
              <a:rPr lang="en-US" sz="2000" dirty="0" smtClean="0">
                <a:solidFill>
                  <a:srgbClr val="FF0000"/>
                </a:solidFill>
              </a:rPr>
              <a:t>=22.4±1.5 b    This work</a:t>
            </a:r>
          </a:p>
          <a:p>
            <a:pPr lvl="1"/>
            <a:endParaRPr lang="en-US" sz="800" dirty="0">
              <a:solidFill>
                <a:srgbClr val="FF0000"/>
              </a:solidFill>
            </a:endParaRPr>
          </a:p>
          <a:p>
            <a:r>
              <a:rPr lang="en-US" b="1" i="1" dirty="0" smtClean="0"/>
              <a:t>*</a:t>
            </a:r>
            <a:r>
              <a:rPr lang="en-US" b="1" i="1" dirty="0" err="1" smtClean="0"/>
              <a:t>Transuranium</a:t>
            </a:r>
            <a:r>
              <a:rPr lang="en-US" b="1" i="1" dirty="0" smtClean="0"/>
              <a:t> Actinide Nuclear Data: Evaluation and Measurement (TANDEM collaboration</a:t>
            </a:r>
            <a:r>
              <a:rPr lang="en-US" b="1" dirty="0" smtClean="0"/>
              <a:t>).  </a:t>
            </a:r>
          </a:p>
          <a:p>
            <a:pPr lvl="1"/>
            <a:r>
              <a:rPr lang="en-US" i="1" dirty="0"/>
              <a:t>Research Centre </a:t>
            </a:r>
            <a:r>
              <a:rPr lang="en-US" i="1" dirty="0" err="1"/>
              <a:t>Jülich</a:t>
            </a:r>
            <a:r>
              <a:rPr lang="en-US" i="1" dirty="0"/>
              <a:t> </a:t>
            </a:r>
            <a:r>
              <a:rPr lang="en-US" i="1" dirty="0" smtClean="0"/>
              <a:t>GmbH</a:t>
            </a:r>
          </a:p>
          <a:p>
            <a:pPr lvl="1"/>
            <a:r>
              <a:rPr lang="en-US" i="1" dirty="0" err="1"/>
              <a:t>Technsiche</a:t>
            </a:r>
            <a:r>
              <a:rPr lang="en-US" i="1" dirty="0"/>
              <a:t> </a:t>
            </a:r>
            <a:r>
              <a:rPr lang="en-US" i="1" dirty="0" err="1"/>
              <a:t>Universität</a:t>
            </a:r>
            <a:r>
              <a:rPr lang="en-US" i="1" dirty="0"/>
              <a:t> </a:t>
            </a:r>
            <a:r>
              <a:rPr lang="en-US" i="1" dirty="0" err="1" smtClean="0"/>
              <a:t>München</a:t>
            </a:r>
            <a:endParaRPr lang="en-US" i="1" dirty="0" smtClean="0"/>
          </a:p>
          <a:p>
            <a:pPr lvl="1"/>
            <a:r>
              <a:rPr lang="en-US" i="1" dirty="0"/>
              <a:t>Hungarian Academy of </a:t>
            </a:r>
            <a:r>
              <a:rPr lang="en-US" i="1" dirty="0" smtClean="0"/>
              <a:t>Sciences</a:t>
            </a:r>
          </a:p>
          <a:p>
            <a:pPr lvl="1"/>
            <a:r>
              <a:rPr lang="en-US" i="1" dirty="0" smtClean="0"/>
              <a:t>Lawrence Berkeley National </a:t>
            </a:r>
            <a:r>
              <a:rPr lang="en-US" i="1" dirty="0" smtClean="0"/>
              <a:t>Laboratory</a:t>
            </a:r>
          </a:p>
          <a:p>
            <a:pPr lvl="1"/>
            <a:r>
              <a:rPr lang="en-US" i="1" dirty="0" smtClean="0"/>
              <a:t>Lawrence Livermore National Laboratory</a:t>
            </a:r>
            <a:endParaRPr lang="en-US" i="1" dirty="0" smtClean="0"/>
          </a:p>
        </p:txBody>
      </p:sp>
    </p:spTree>
    <p:extLst>
      <p:ext uri="{BB962C8B-B14F-4D97-AF65-F5344CB8AC3E}">
        <p14:creationId xmlns:p14="http://schemas.microsoft.com/office/powerpoint/2010/main" val="2943023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533400" y="32657"/>
            <a:ext cx="8229600" cy="88174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TANDEM Evaluations in Progress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81000" y="1143000"/>
            <a:ext cx="4152900" cy="3158490"/>
          </a:xfrm>
          <a:prstGeom prst="rect">
            <a:avLst/>
          </a:prstGeom>
          <a:noFill/>
          <a:extLst/>
        </p:spPr>
      </p:pic>
      <p:pic>
        <p:nvPicPr>
          <p:cNvPr id="4" name="Grafik 1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3400" y="1206817"/>
            <a:ext cx="4695825" cy="303085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5800" y="4237672"/>
            <a:ext cx="815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		</a:t>
            </a:r>
            <a:r>
              <a:rPr lang="en-US" sz="2400" b="1" baseline="30000" dirty="0" smtClean="0"/>
              <a:t>237</a:t>
            </a:r>
            <a:r>
              <a:rPr lang="en-US" sz="2400" b="1" dirty="0" smtClean="0"/>
              <a:t>Np(</a:t>
            </a:r>
            <a:r>
              <a:rPr lang="en-US" sz="2400" b="1" dirty="0" err="1" smtClean="0"/>
              <a:t>n,</a:t>
            </a:r>
            <a:r>
              <a:rPr lang="en-US" sz="2400" b="1" dirty="0" err="1" smtClean="0">
                <a:latin typeface="Symbol" panose="05050102010706020507" pitchFamily="18" charset="2"/>
              </a:rPr>
              <a:t>g</a:t>
            </a:r>
            <a:r>
              <a:rPr lang="en-US" sz="2400" b="1" dirty="0" smtClean="0"/>
              <a:t>)			      </a:t>
            </a:r>
            <a:r>
              <a:rPr lang="en-US" sz="2400" b="1" baseline="30000" dirty="0" smtClean="0"/>
              <a:t>241</a:t>
            </a:r>
            <a:r>
              <a:rPr lang="en-US" sz="2400" b="1" dirty="0" smtClean="0"/>
              <a:t>Am(</a:t>
            </a:r>
            <a:r>
              <a:rPr lang="en-US" sz="2400" b="1" dirty="0" err="1" smtClean="0"/>
              <a:t>n,</a:t>
            </a:r>
            <a:r>
              <a:rPr lang="en-US" sz="2400" b="1" dirty="0" err="1" smtClean="0">
                <a:latin typeface="Symbol" panose="05050102010706020507" pitchFamily="18" charset="2"/>
              </a:rPr>
              <a:t>g</a:t>
            </a:r>
            <a:r>
              <a:rPr lang="en-US" sz="2400" b="1" dirty="0" smtClean="0"/>
              <a:t>)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594703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533400" y="0"/>
            <a:ext cx="8229600" cy="14478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Additional EGAF Cross Section Evaluations in Progress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04800" y="2068286"/>
            <a:ext cx="8686800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b="1" dirty="0" smtClean="0"/>
              <a:t>Isotope    CS composition          </a:t>
            </a:r>
            <a:r>
              <a:rPr lang="en-US" sz="2000" b="1" dirty="0" smtClean="0">
                <a:latin typeface="Symbol" panose="05050102010706020507" pitchFamily="18" charset="2"/>
              </a:rPr>
              <a:t>s</a:t>
            </a:r>
            <a:r>
              <a:rPr lang="en-US" sz="2000" b="1" baseline="-25000" dirty="0" smtClean="0">
                <a:latin typeface="Symbol" panose="05050102010706020507" pitchFamily="18" charset="2"/>
              </a:rPr>
              <a:t>0</a:t>
            </a:r>
            <a:r>
              <a:rPr lang="en-US" sz="2000" b="1" dirty="0" smtClean="0"/>
              <a:t>(this work)   </a:t>
            </a:r>
            <a:r>
              <a:rPr lang="en-US" sz="2000" b="1" dirty="0" smtClean="0">
                <a:latin typeface="Symbol" panose="05050102010706020507" pitchFamily="18" charset="2"/>
              </a:rPr>
              <a:t> s</a:t>
            </a:r>
            <a:r>
              <a:rPr lang="en-US" sz="2000" b="1" baseline="-25000" dirty="0" smtClean="0">
                <a:latin typeface="Symbol" panose="05050102010706020507" pitchFamily="18" charset="2"/>
              </a:rPr>
              <a:t>0</a:t>
            </a:r>
            <a:r>
              <a:rPr lang="en-US" sz="2000" b="1" dirty="0" smtClean="0"/>
              <a:t>(Atlas)           Lead researcher</a:t>
            </a:r>
          </a:p>
          <a:p>
            <a:r>
              <a:rPr lang="en-US" sz="2000" baseline="30000" dirty="0" smtClean="0"/>
              <a:t>  90</a:t>
            </a:r>
            <a:r>
              <a:rPr lang="en-US" sz="2000" dirty="0" smtClean="0"/>
              <a:t>Y(2</a:t>
            </a:r>
            <a:r>
              <a:rPr lang="en-US" sz="2000" baseline="30000" dirty="0" smtClean="0">
                <a:latin typeface="Symbol" panose="05050102010706020507" pitchFamily="18" charset="2"/>
              </a:rPr>
              <a:t>-</a:t>
            </a:r>
            <a:r>
              <a:rPr lang="en-US" sz="2000" dirty="0" smtClean="0"/>
              <a:t>)     99.75%-1</a:t>
            </a:r>
            <a:r>
              <a:rPr lang="en-US" sz="2000" baseline="30000" dirty="0" smtClean="0">
                <a:latin typeface="Symbol" panose="05050102010706020507" pitchFamily="18" charset="2"/>
              </a:rPr>
              <a:t>-</a:t>
            </a:r>
            <a:r>
              <a:rPr lang="en-US" sz="2000" dirty="0" smtClean="0"/>
              <a:t>, 0.25%-0</a:t>
            </a:r>
            <a:r>
              <a:rPr lang="en-US" sz="2000" baseline="30000" dirty="0" smtClean="0">
                <a:latin typeface="Symbol" panose="05050102010706020507" pitchFamily="18" charset="2"/>
              </a:rPr>
              <a:t>-</a:t>
            </a:r>
            <a:r>
              <a:rPr lang="en-US" sz="2000" dirty="0" smtClean="0"/>
              <a:t>   1.34±0.03 b   1.28±0.02 b       </a:t>
            </a:r>
            <a:r>
              <a:rPr lang="en-US" sz="2000" dirty="0" err="1" smtClean="0"/>
              <a:t>Abusaleem</a:t>
            </a:r>
            <a:r>
              <a:rPr lang="en-US" sz="2000" dirty="0" smtClean="0"/>
              <a:t> (Jordan)</a:t>
            </a:r>
          </a:p>
          <a:p>
            <a:r>
              <a:rPr lang="en-US" sz="2000" dirty="0" smtClean="0"/>
              <a:t> </a:t>
            </a:r>
            <a:r>
              <a:rPr lang="en-US" sz="2000" baseline="30000" dirty="0" smtClean="0"/>
              <a:t>90</a:t>
            </a:r>
            <a:r>
              <a:rPr lang="en-US" sz="2000" dirty="0" smtClean="0"/>
              <a:t>Y (7</a:t>
            </a:r>
            <a:r>
              <a:rPr lang="en-US" sz="2000" baseline="30000" dirty="0" smtClean="0"/>
              <a:t>+</a:t>
            </a:r>
            <a:r>
              <a:rPr lang="en-US" sz="2000" dirty="0" smtClean="0"/>
              <a:t>)                7+                           1.9±0.3 </a:t>
            </a:r>
            <a:r>
              <a:rPr lang="en-US" sz="2000" dirty="0" err="1" smtClean="0"/>
              <a:t>mb</a:t>
            </a:r>
            <a:r>
              <a:rPr lang="en-US" sz="2000" dirty="0" smtClean="0"/>
              <a:t>     1.0±0.2 </a:t>
            </a:r>
            <a:r>
              <a:rPr lang="en-US" sz="2000" dirty="0" err="1" smtClean="0"/>
              <a:t>mb</a:t>
            </a:r>
            <a:r>
              <a:rPr lang="en-US" sz="2000" dirty="0" smtClean="0"/>
              <a:t>    </a:t>
            </a:r>
            <a:r>
              <a:rPr lang="en-US" sz="2000" dirty="0" err="1" smtClean="0"/>
              <a:t>Abusaleem</a:t>
            </a:r>
            <a:r>
              <a:rPr lang="en-US" sz="2000" dirty="0" smtClean="0"/>
              <a:t> (Jordan)</a:t>
            </a:r>
          </a:p>
          <a:p>
            <a:r>
              <a:rPr lang="en-US" sz="2000" dirty="0" smtClean="0"/>
              <a:t> </a:t>
            </a:r>
            <a:r>
              <a:rPr lang="en-US" sz="2000" baseline="30000" dirty="0" smtClean="0"/>
              <a:t>94</a:t>
            </a:r>
            <a:r>
              <a:rPr lang="en-US" sz="2000" dirty="0" smtClean="0"/>
              <a:t>Nb(6</a:t>
            </a:r>
            <a:r>
              <a:rPr lang="en-US" sz="2000" baseline="30000" dirty="0" smtClean="0">
                <a:latin typeface="Symbol" panose="05050102010706020507" pitchFamily="18" charset="2"/>
              </a:rPr>
              <a:t>+</a:t>
            </a:r>
            <a:r>
              <a:rPr lang="en-US" sz="2000" dirty="0" smtClean="0"/>
              <a:t>)    85%-4+, 15%-5+          1.27±0.08 b   1.15±0.05 b      </a:t>
            </a:r>
            <a:r>
              <a:rPr lang="en-US" sz="2000" dirty="0" err="1" smtClean="0"/>
              <a:t>Turkoghu</a:t>
            </a:r>
            <a:r>
              <a:rPr lang="en-US" sz="2000" dirty="0" smtClean="0"/>
              <a:t> (Ohio State)</a:t>
            </a:r>
          </a:p>
          <a:p>
            <a:r>
              <a:rPr lang="en-US" sz="2000" baseline="30000" dirty="0" smtClean="0"/>
              <a:t>140</a:t>
            </a:r>
            <a:r>
              <a:rPr lang="en-US" sz="2000" dirty="0" smtClean="0"/>
              <a:t>La(3</a:t>
            </a:r>
            <a:r>
              <a:rPr lang="en-US" sz="2000" baseline="30000" dirty="0" smtClean="0">
                <a:latin typeface="Symbol" panose="05050102010706020507" pitchFamily="18" charset="2"/>
              </a:rPr>
              <a:t>-</a:t>
            </a:r>
            <a:r>
              <a:rPr lang="en-US" sz="2000" dirty="0" smtClean="0"/>
              <a:t>)    0.9%-3</a:t>
            </a:r>
            <a:r>
              <a:rPr lang="en-US" sz="2000" baseline="30000" dirty="0" smtClean="0">
                <a:latin typeface="Symbol" panose="05050102010706020507" pitchFamily="18" charset="2"/>
              </a:rPr>
              <a:t>+</a:t>
            </a:r>
            <a:r>
              <a:rPr lang="en-US" sz="2000" dirty="0" smtClean="0"/>
              <a:t>, 99.1% 4</a:t>
            </a:r>
            <a:r>
              <a:rPr lang="en-US" sz="2000" baseline="30000" dirty="0" smtClean="0">
                <a:latin typeface="Symbol" panose="05050102010706020507" pitchFamily="18" charset="2"/>
              </a:rPr>
              <a:t>+</a:t>
            </a:r>
            <a:r>
              <a:rPr lang="en-US" sz="2000" dirty="0" smtClean="0"/>
              <a:t>           8.5±0.4 b     9.04±0.04 b     </a:t>
            </a:r>
            <a:r>
              <a:rPr lang="en-US" sz="2000" dirty="0" err="1" smtClean="0"/>
              <a:t>Ureche</a:t>
            </a:r>
            <a:r>
              <a:rPr lang="en-US" sz="2000" dirty="0" smtClean="0"/>
              <a:t> (UC Berkeley)</a:t>
            </a:r>
          </a:p>
          <a:p>
            <a:r>
              <a:rPr lang="en-US" sz="2000" baseline="30000" dirty="0" smtClean="0"/>
              <a:t>186</a:t>
            </a:r>
            <a:r>
              <a:rPr lang="en-US" sz="2000" dirty="0" smtClean="0"/>
              <a:t>Re(1</a:t>
            </a:r>
            <a:r>
              <a:rPr lang="en-US" sz="2000" baseline="30000" dirty="0" smtClean="0">
                <a:latin typeface="Symbol" panose="05050102010706020507" pitchFamily="18" charset="2"/>
              </a:rPr>
              <a:t>-</a:t>
            </a:r>
            <a:r>
              <a:rPr lang="en-US" sz="2000" dirty="0" smtClean="0"/>
              <a:t>)   47.4%-2</a:t>
            </a:r>
            <a:r>
              <a:rPr lang="en-US" sz="2000" baseline="30000" dirty="0" smtClean="0">
                <a:latin typeface="Symbol" panose="05050102010706020507" pitchFamily="18" charset="2"/>
              </a:rPr>
              <a:t>+</a:t>
            </a:r>
            <a:r>
              <a:rPr lang="en-US" sz="2000" dirty="0" smtClean="0"/>
              <a:t>, 52.6% 3</a:t>
            </a:r>
            <a:r>
              <a:rPr lang="en-US" sz="2000" baseline="30000" dirty="0" smtClean="0">
                <a:latin typeface="Symbol" panose="05050102010706020507" pitchFamily="18" charset="2"/>
              </a:rPr>
              <a:t>+</a:t>
            </a:r>
            <a:r>
              <a:rPr lang="en-US" sz="2000" dirty="0" smtClean="0"/>
              <a:t>           84±6 b          112±2 b          </a:t>
            </a:r>
            <a:r>
              <a:rPr lang="en-US" sz="2000" dirty="0" err="1" smtClean="0"/>
              <a:t>Lerch</a:t>
            </a:r>
            <a:r>
              <a:rPr lang="en-US" sz="2000" dirty="0" smtClean="0"/>
              <a:t> (US Army)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9100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1066800"/>
          </a:xfrm>
        </p:spPr>
        <p:txBody>
          <a:bodyPr/>
          <a:lstStyle/>
          <a:p>
            <a:r>
              <a:rPr 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Oslo Cyclotron Experiments</a:t>
            </a:r>
            <a:endParaRPr lang="en-US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" name="Group 139"/>
          <p:cNvGrpSpPr>
            <a:grpSpLocks/>
          </p:cNvGrpSpPr>
          <p:nvPr/>
        </p:nvGrpSpPr>
        <p:grpSpPr bwMode="auto">
          <a:xfrm>
            <a:off x="165100" y="1114425"/>
            <a:ext cx="4597400" cy="1320800"/>
            <a:chOff x="5334000" y="1038060"/>
            <a:chExt cx="4597400" cy="1320800"/>
          </a:xfrm>
        </p:grpSpPr>
        <p:sp>
          <p:nvSpPr>
            <p:cNvPr id="4" name="Content Placeholder 2"/>
            <p:cNvSpPr txBox="1">
              <a:spLocks/>
            </p:cNvSpPr>
            <p:nvPr/>
          </p:nvSpPr>
          <p:spPr bwMode="auto">
            <a:xfrm>
              <a:off x="5334000" y="1419060"/>
              <a:ext cx="4597400" cy="939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rIns="0"/>
            <a:lstStyle>
              <a:lvl1pPr marL="342900" indent="-342900"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1pPr>
              <a:lvl2pPr marL="742950" indent="-285750"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2pPr>
              <a:lvl3pPr marL="1143000" indent="-228600"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3pPr>
              <a:lvl4pPr marL="1600200" indent="-228600"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4pPr>
              <a:lvl5pPr marL="2057400" indent="-228600"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9pPr>
            </a:lstStyle>
            <a:p>
              <a:pPr>
                <a:spcBef>
                  <a:spcPct val="20000"/>
                </a:spcBef>
                <a:buClr>
                  <a:srgbClr val="124A91"/>
                </a:buClr>
                <a:buFont typeface="Wingdings" pitchFamily="2" charset="2"/>
                <a:buChar char="§"/>
              </a:pPr>
              <a:r>
                <a:rPr lang="en-US" altLang="en-US" sz="1800" b="0" i="1" dirty="0"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altLang="en-US" sz="1800" b="0" i="1" baseline="-25000" dirty="0"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en-US" altLang="en-US" sz="1800" b="0" dirty="0">
                  <a:latin typeface="Times New Roman" pitchFamily="18" charset="0"/>
                  <a:cs typeface="Times New Roman" pitchFamily="18" charset="0"/>
                </a:rPr>
                <a:t>-indexed</a:t>
              </a:r>
              <a:r>
                <a:rPr lang="en-US" altLang="en-US" sz="1800" b="0" i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1800" b="0" dirty="0">
                  <a:latin typeface="Symbol" pitchFamily="18" charset="2"/>
                </a:rPr>
                <a:t>g</a:t>
              </a:r>
              <a:r>
                <a:rPr lang="en-US" altLang="en-US" sz="1800" b="0" dirty="0">
                  <a:latin typeface="Times New Roman" pitchFamily="18" charset="0"/>
                  <a:cs typeface="Times New Roman" pitchFamily="18" charset="0"/>
                </a:rPr>
                <a:t>-ray spectra created using particle-</a:t>
              </a:r>
              <a:r>
                <a:rPr lang="en-US" altLang="en-US" sz="1800" b="0" dirty="0">
                  <a:latin typeface="Symbol" pitchFamily="18" charset="2"/>
                </a:rPr>
                <a:t>g </a:t>
              </a:r>
              <a:r>
                <a:rPr lang="en-US" altLang="en-US" sz="1800" b="0" dirty="0">
                  <a:latin typeface="Times New Roman" pitchFamily="18" charset="0"/>
                  <a:cs typeface="Times New Roman" pitchFamily="18" charset="0"/>
                </a:rPr>
                <a:t>coincident data are </a:t>
              </a:r>
              <a:r>
                <a:rPr lang="en-US" altLang="en-US" sz="1800" b="0" dirty="0" smtClean="0">
                  <a:latin typeface="Times New Roman" pitchFamily="18" charset="0"/>
                  <a:cs typeface="Times New Roman" pitchFamily="18" charset="0"/>
                </a:rPr>
                <a:t>fit</a:t>
              </a:r>
              <a:r>
                <a:rPr lang="en-US" altLang="ja-JP" sz="1800" b="0" baseline="30000" dirty="0" smtClean="0">
                  <a:latin typeface="Times New Roman" pitchFamily="18" charset="0"/>
                  <a:cs typeface="Times New Roman" pitchFamily="18" charset="0"/>
                </a:rPr>
                <a:t>*</a:t>
              </a:r>
              <a:r>
                <a:rPr lang="en-US" altLang="ja-JP" sz="1800" b="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ja-JP" sz="1800" b="0" dirty="0">
                  <a:latin typeface="Times New Roman" pitchFamily="18" charset="0"/>
                  <a:cs typeface="Times New Roman" pitchFamily="18" charset="0"/>
                </a:rPr>
                <a:t>to simultaneously determine </a:t>
              </a:r>
              <a:r>
                <a:rPr lang="en-US" altLang="ja-JP" sz="1800" b="0" dirty="0" smtClean="0">
                  <a:latin typeface="Times New Roman" pitchFamily="18" charset="0"/>
                  <a:cs typeface="Times New Roman" pitchFamily="18" charset="0"/>
                </a:rPr>
                <a:t>both </a:t>
              </a:r>
              <a:r>
                <a:rPr lang="en-US" altLang="ja-JP" sz="1800" b="0" i="1" dirty="0" smtClean="0">
                  <a:latin typeface="Symbol" panose="05050102010706020507" pitchFamily="18" charset="2"/>
                  <a:cs typeface="Times New Roman" pitchFamily="18" charset="0"/>
                </a:rPr>
                <a:t>r</a:t>
              </a:r>
              <a:r>
                <a:rPr lang="en-US" altLang="ja-JP" sz="1800" b="0" i="1" dirty="0" smtClean="0"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en-US" altLang="ja-JP" sz="1800" b="0" i="1" dirty="0" err="1" smtClean="0"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altLang="ja-JP" sz="1800" b="0" i="1" baseline="-25000" dirty="0" err="1" smtClean="0">
                  <a:latin typeface="Symbol" panose="05050102010706020507" pitchFamily="18" charset="2"/>
                  <a:cs typeface="Times New Roman" pitchFamily="18" charset="0"/>
                </a:rPr>
                <a:t>g</a:t>
              </a:r>
              <a:r>
                <a:rPr lang="en-US" altLang="ja-JP" sz="1800" b="0" i="1" dirty="0" smtClean="0">
                  <a:latin typeface="Times New Roman" pitchFamily="18" charset="0"/>
                  <a:cs typeface="Times New Roman" pitchFamily="18" charset="0"/>
                </a:rPr>
                <a:t>)</a:t>
              </a:r>
              <a:r>
                <a:rPr lang="en-US" altLang="ja-JP" sz="1800" b="0" dirty="0" smtClean="0">
                  <a:latin typeface="Times New Roman" pitchFamily="18" charset="0"/>
                  <a:cs typeface="Times New Roman" pitchFamily="18" charset="0"/>
                </a:rPr>
                <a:t> and </a:t>
              </a:r>
              <a:r>
                <a:rPr lang="en-US" altLang="ja-JP" sz="1800" b="0" i="1" dirty="0" smtClean="0">
                  <a:latin typeface="Times New Roman" pitchFamily="18" charset="0"/>
                  <a:cs typeface="Times New Roman" pitchFamily="18" charset="0"/>
                </a:rPr>
                <a:t>f(</a:t>
              </a:r>
              <a:r>
                <a:rPr lang="en-US" altLang="ja-JP" sz="1800" b="0" i="1" dirty="0" err="1" smtClean="0"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altLang="ja-JP" sz="1800" b="0" i="1" baseline="-25000" dirty="0" err="1" smtClean="0">
                  <a:latin typeface="Symbol" pitchFamily="18" charset="2"/>
                </a:rPr>
                <a:t>g</a:t>
              </a:r>
              <a:r>
                <a:rPr lang="en-US" altLang="ja-JP" sz="1800" b="0" i="1" dirty="0">
                  <a:latin typeface="Times New Roman" pitchFamily="18" charset="0"/>
                  <a:cs typeface="Times New Roman" pitchFamily="18" charset="0"/>
                </a:rPr>
                <a:t>)</a:t>
              </a:r>
            </a:p>
            <a:p>
              <a:pPr>
                <a:spcBef>
                  <a:spcPct val="20000"/>
                </a:spcBef>
                <a:buClr>
                  <a:srgbClr val="124A91"/>
                </a:buClr>
                <a:buFont typeface="Wingdings" pitchFamily="2" charset="2"/>
                <a:buChar char="§"/>
              </a:pPr>
              <a:r>
                <a:rPr lang="en-US" altLang="en-US" sz="1800" b="0" dirty="0">
                  <a:latin typeface="Times New Roman" pitchFamily="18" charset="0"/>
                  <a:cs typeface="Times New Roman" pitchFamily="18" charset="0"/>
                </a:rPr>
                <a:t>Particle-fission coincident data are used for surrogate (</a:t>
              </a:r>
              <a:r>
                <a:rPr lang="en-US" altLang="en-US" sz="1800" b="0" dirty="0" err="1">
                  <a:latin typeface="Times New Roman" pitchFamily="18" charset="0"/>
                  <a:cs typeface="Times New Roman" pitchFamily="18" charset="0"/>
                </a:rPr>
                <a:t>n,f</a:t>
              </a:r>
              <a:r>
                <a:rPr lang="en-US" altLang="en-US" sz="1800" b="0" dirty="0">
                  <a:latin typeface="Times New Roman" pitchFamily="18" charset="0"/>
                  <a:cs typeface="Times New Roman" pitchFamily="18" charset="0"/>
                </a:rPr>
                <a:t>) measurements</a:t>
              </a:r>
            </a:p>
            <a:p>
              <a:pPr>
                <a:spcBef>
                  <a:spcPct val="20000"/>
                </a:spcBef>
                <a:buClr>
                  <a:srgbClr val="124A91"/>
                </a:buClr>
                <a:buFont typeface="Wingdings" pitchFamily="2" charset="2"/>
                <a:buChar char="§"/>
              </a:pPr>
              <a:r>
                <a:rPr lang="en-US" altLang="en-US" sz="1800" b="0" dirty="0">
                  <a:latin typeface="Times New Roman" pitchFamily="18" charset="0"/>
                  <a:cs typeface="Times New Roman" pitchFamily="18" charset="0"/>
                </a:rPr>
                <a:t>Experiments performed in 2014 include </a:t>
              </a:r>
              <a:r>
                <a:rPr lang="en-US" altLang="en-US" sz="1800" b="0" baseline="30000" dirty="0">
                  <a:latin typeface="Times New Roman" pitchFamily="18" charset="0"/>
                  <a:cs typeface="Times New Roman" pitchFamily="18" charset="0"/>
                </a:rPr>
                <a:t>239,242</a:t>
              </a:r>
              <a:r>
                <a:rPr lang="en-US" altLang="en-US" sz="1800" b="0" dirty="0">
                  <a:latin typeface="Times New Roman" pitchFamily="18" charset="0"/>
                  <a:cs typeface="Times New Roman" pitchFamily="18" charset="0"/>
                </a:rPr>
                <a:t>Pu(</a:t>
              </a:r>
              <a:r>
                <a:rPr lang="en-US" altLang="en-US" sz="1800" b="0" dirty="0" err="1">
                  <a:latin typeface="Times New Roman" pitchFamily="18" charset="0"/>
                  <a:cs typeface="Times New Roman" pitchFamily="18" charset="0"/>
                </a:rPr>
                <a:t>d,p</a:t>
              </a:r>
              <a:r>
                <a:rPr lang="en-US" altLang="en-US" sz="1800" b="0" dirty="0" err="1">
                  <a:latin typeface="Symbol" pitchFamily="18" charset="2"/>
                </a:rPr>
                <a:t>g</a:t>
              </a:r>
              <a:r>
                <a:rPr lang="en-US" altLang="en-US" sz="1800" b="0" dirty="0">
                  <a:latin typeface="Times New Roman" pitchFamily="18" charset="0"/>
                  <a:cs typeface="Times New Roman" pitchFamily="18" charset="0"/>
                </a:rPr>
                <a:t>)/(</a:t>
              </a:r>
              <a:r>
                <a:rPr lang="en-US" altLang="en-US" sz="1800" b="0" dirty="0" err="1">
                  <a:latin typeface="Times New Roman" pitchFamily="18" charset="0"/>
                  <a:cs typeface="Times New Roman" pitchFamily="18" charset="0"/>
                </a:rPr>
                <a:t>d,pf</a:t>
              </a:r>
              <a:r>
                <a:rPr lang="en-US" altLang="en-US" sz="1800" b="0" dirty="0">
                  <a:latin typeface="Times New Roman" pitchFamily="18" charset="0"/>
                  <a:cs typeface="Times New Roman" pitchFamily="18" charset="0"/>
                </a:rPr>
                <a:t>) and </a:t>
              </a:r>
              <a:r>
                <a:rPr lang="en-US" altLang="en-US" sz="1800" b="0" baseline="30000" dirty="0">
                  <a:latin typeface="Times New Roman" pitchFamily="18" charset="0"/>
                  <a:cs typeface="Times New Roman" pitchFamily="18" charset="0"/>
                </a:rPr>
                <a:t>186</a:t>
              </a:r>
              <a:r>
                <a:rPr lang="en-US" altLang="en-US" sz="1800" b="0" dirty="0">
                  <a:latin typeface="Times New Roman" pitchFamily="18" charset="0"/>
                  <a:cs typeface="Times New Roman" pitchFamily="18" charset="0"/>
                </a:rPr>
                <a:t>Os(</a:t>
              </a:r>
              <a:r>
                <a:rPr lang="en-US" altLang="en-US" sz="1800" b="0" dirty="0" err="1">
                  <a:latin typeface="Times New Roman" pitchFamily="18" charset="0"/>
                  <a:cs typeface="Times New Roman" pitchFamily="18" charset="0"/>
                </a:rPr>
                <a:t>d,p</a:t>
              </a:r>
              <a:r>
                <a:rPr lang="en-US" altLang="en-US" sz="1800" b="0" dirty="0" err="1">
                  <a:latin typeface="Symbol" pitchFamily="18" charset="2"/>
                </a:rPr>
                <a:t>g</a:t>
              </a:r>
              <a:r>
                <a:rPr lang="en-US" altLang="en-US" sz="1800" b="0" dirty="0">
                  <a:latin typeface="Times New Roman" pitchFamily="18" charset="0"/>
                  <a:cs typeface="Times New Roman" pitchFamily="18" charset="0"/>
                </a:rPr>
                <a:t>)</a:t>
              </a:r>
            </a:p>
            <a:p>
              <a:pPr>
                <a:spcBef>
                  <a:spcPct val="20000"/>
                </a:spcBef>
                <a:buClr>
                  <a:srgbClr val="124A91"/>
                </a:buClr>
                <a:buFont typeface="Wingdings" pitchFamily="2" charset="2"/>
                <a:buChar char="§"/>
              </a:pPr>
              <a:endParaRPr lang="en-US" altLang="en-US" sz="1800" b="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TextBox 57"/>
            <p:cNvSpPr txBox="1">
              <a:spLocks noChangeArrowheads="1"/>
            </p:cNvSpPr>
            <p:nvPr/>
          </p:nvSpPr>
          <p:spPr bwMode="auto">
            <a:xfrm>
              <a:off x="6629400" y="1038060"/>
              <a:ext cx="2089276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1pPr>
              <a:lvl2pPr marL="742950" indent="-285750"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2pPr>
              <a:lvl3pPr marL="1143000" indent="-228600"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3pPr>
              <a:lvl4pPr marL="1600200" indent="-228600"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4pPr>
              <a:lvl5pPr marL="2057400" indent="-228600"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9pPr>
            </a:lstStyle>
            <a:p>
              <a:r>
                <a:rPr lang="ja-JP" altLang="en-US" sz="2000" u="sng"/>
                <a:t>“</a:t>
              </a:r>
              <a:r>
                <a:rPr lang="en-US" altLang="ja-JP" sz="2000" u="sng"/>
                <a:t>Oslo</a:t>
              </a:r>
              <a:r>
                <a:rPr lang="ja-JP" altLang="en-US" sz="2000" u="sng"/>
                <a:t>”</a:t>
              </a:r>
              <a:r>
                <a:rPr lang="en-US" altLang="ja-JP" sz="2000" u="sng"/>
                <a:t> Method</a:t>
              </a:r>
              <a:r>
                <a:rPr lang="en-US" altLang="ja-JP" sz="2000" u="sng" baseline="30000"/>
                <a:t>3</a:t>
              </a:r>
              <a:endParaRPr lang="en-US" altLang="en-US" sz="2000" u="sng"/>
            </a:p>
          </p:txBody>
        </p:sp>
      </p:grpSp>
      <p:grpSp>
        <p:nvGrpSpPr>
          <p:cNvPr id="7" name="Group 37"/>
          <p:cNvGrpSpPr>
            <a:grpSpLocks/>
          </p:cNvGrpSpPr>
          <p:nvPr/>
        </p:nvGrpSpPr>
        <p:grpSpPr bwMode="auto">
          <a:xfrm>
            <a:off x="2554288" y="4827588"/>
            <a:ext cx="508000" cy="546100"/>
            <a:chOff x="6375400" y="4800600"/>
            <a:chExt cx="508000" cy="546100"/>
          </a:xfrm>
        </p:grpSpPr>
        <p:sp>
          <p:nvSpPr>
            <p:cNvPr id="8" name="Oval 7"/>
            <p:cNvSpPr>
              <a:spLocks noChangeArrowheads="1"/>
            </p:cNvSpPr>
            <p:nvPr/>
          </p:nvSpPr>
          <p:spPr bwMode="auto">
            <a:xfrm>
              <a:off x="6502400" y="4800600"/>
              <a:ext cx="152400" cy="165100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50800" dist="38100" dir="2700000" algn="tl" rotWithShape="0">
                <a:srgbClr val="808080">
                  <a:alpha val="42999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dirty="0">
                <a:latin typeface="Helvetica" pitchFamily="34" charset="0"/>
                <a:cs typeface="MS PGothic" pitchFamily="34" charset="-128"/>
              </a:endParaRPr>
            </a:p>
          </p:txBody>
        </p:sp>
        <p:sp>
          <p:nvSpPr>
            <p:cNvPr id="9" name="Oval 8"/>
            <p:cNvSpPr>
              <a:spLocks noChangeArrowheads="1"/>
            </p:cNvSpPr>
            <p:nvPr/>
          </p:nvSpPr>
          <p:spPr bwMode="auto">
            <a:xfrm>
              <a:off x="6438900" y="4902200"/>
              <a:ext cx="152400" cy="165100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50800" dist="38100" dir="2700000" algn="tl" rotWithShape="0">
                <a:srgbClr val="808080">
                  <a:alpha val="42999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dirty="0">
                <a:latin typeface="Helvetica" pitchFamily="34" charset="0"/>
                <a:cs typeface="MS PGothic" pitchFamily="34" charset="-128"/>
              </a:endParaRPr>
            </a:p>
          </p:txBody>
        </p:sp>
        <p:sp>
          <p:nvSpPr>
            <p:cNvPr id="10" name="Oval 9"/>
            <p:cNvSpPr>
              <a:spLocks noChangeArrowheads="1"/>
            </p:cNvSpPr>
            <p:nvPr/>
          </p:nvSpPr>
          <p:spPr bwMode="auto">
            <a:xfrm>
              <a:off x="6591300" y="4914900"/>
              <a:ext cx="152400" cy="165100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50800" dist="38100" dir="2700000" algn="tl" rotWithShape="0">
                <a:srgbClr val="808080">
                  <a:alpha val="42999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dirty="0">
                <a:latin typeface="Helvetica" pitchFamily="34" charset="0"/>
                <a:cs typeface="MS PGothic" pitchFamily="34" charset="-128"/>
              </a:endParaRPr>
            </a:p>
          </p:txBody>
        </p:sp>
        <p:sp>
          <p:nvSpPr>
            <p:cNvPr id="11" name="Oval 10"/>
            <p:cNvSpPr>
              <a:spLocks noChangeArrowheads="1"/>
            </p:cNvSpPr>
            <p:nvPr/>
          </p:nvSpPr>
          <p:spPr bwMode="auto">
            <a:xfrm>
              <a:off x="6642100" y="4838700"/>
              <a:ext cx="152400" cy="1651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50800" dist="38100" dir="2700000" algn="tl" rotWithShape="0">
                <a:srgbClr val="808080">
                  <a:alpha val="42999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dirty="0">
                <a:latin typeface="Helvetica" pitchFamily="34" charset="0"/>
                <a:cs typeface="MS PGothic" pitchFamily="34" charset="-128"/>
              </a:endParaRPr>
            </a:p>
          </p:txBody>
        </p:sp>
        <p:sp>
          <p:nvSpPr>
            <p:cNvPr id="12" name="Oval 11"/>
            <p:cNvSpPr>
              <a:spLocks noChangeArrowheads="1"/>
            </p:cNvSpPr>
            <p:nvPr/>
          </p:nvSpPr>
          <p:spPr bwMode="auto">
            <a:xfrm>
              <a:off x="6654800" y="4978400"/>
              <a:ext cx="152400" cy="165100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50800" dist="38100" dir="2700000" algn="tl" rotWithShape="0">
                <a:srgbClr val="808080">
                  <a:alpha val="42999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dirty="0">
                <a:latin typeface="Helvetica" pitchFamily="34" charset="0"/>
                <a:cs typeface="MS PGothic" pitchFamily="34" charset="-128"/>
              </a:endParaRPr>
            </a:p>
          </p:txBody>
        </p:sp>
        <p:sp>
          <p:nvSpPr>
            <p:cNvPr id="13" name="Oval 12"/>
            <p:cNvSpPr>
              <a:spLocks noChangeArrowheads="1"/>
            </p:cNvSpPr>
            <p:nvPr/>
          </p:nvSpPr>
          <p:spPr bwMode="auto">
            <a:xfrm>
              <a:off x="6540500" y="4991100"/>
              <a:ext cx="152400" cy="165100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50800" dist="38100" dir="2700000" algn="tl" rotWithShape="0">
                <a:srgbClr val="808080">
                  <a:alpha val="42999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dirty="0">
                <a:latin typeface="Helvetica" pitchFamily="34" charset="0"/>
                <a:cs typeface="MS PGothic" pitchFamily="34" charset="-128"/>
              </a:endParaRPr>
            </a:p>
          </p:txBody>
        </p:sp>
        <p:sp>
          <p:nvSpPr>
            <p:cNvPr id="14" name="Oval 13"/>
            <p:cNvSpPr>
              <a:spLocks noChangeArrowheads="1"/>
            </p:cNvSpPr>
            <p:nvPr/>
          </p:nvSpPr>
          <p:spPr bwMode="auto">
            <a:xfrm>
              <a:off x="6451600" y="5054600"/>
              <a:ext cx="152400" cy="165100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50800" dist="38100" dir="2700000" algn="tl" rotWithShape="0">
                <a:srgbClr val="808080">
                  <a:alpha val="42999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dirty="0">
                <a:latin typeface="Helvetica" pitchFamily="34" charset="0"/>
                <a:cs typeface="MS PGothic" pitchFamily="34" charset="-128"/>
              </a:endParaRPr>
            </a:p>
          </p:txBody>
        </p:sp>
        <p:sp>
          <p:nvSpPr>
            <p:cNvPr id="15" name="Oval 14"/>
            <p:cNvSpPr>
              <a:spLocks noChangeArrowheads="1"/>
            </p:cNvSpPr>
            <p:nvPr/>
          </p:nvSpPr>
          <p:spPr bwMode="auto">
            <a:xfrm>
              <a:off x="6604000" y="5080000"/>
              <a:ext cx="152400" cy="1651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50800" dist="38100" dir="2700000" algn="tl" rotWithShape="0">
                <a:srgbClr val="808080">
                  <a:alpha val="42999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dirty="0">
                <a:latin typeface="Helvetica" pitchFamily="34" charset="0"/>
                <a:cs typeface="MS PGothic" pitchFamily="34" charset="-128"/>
              </a:endParaRPr>
            </a:p>
          </p:txBody>
        </p:sp>
        <p:sp>
          <p:nvSpPr>
            <p:cNvPr id="16" name="Oval 15"/>
            <p:cNvSpPr>
              <a:spLocks noChangeArrowheads="1"/>
            </p:cNvSpPr>
            <p:nvPr/>
          </p:nvSpPr>
          <p:spPr bwMode="auto">
            <a:xfrm>
              <a:off x="6718300" y="5067300"/>
              <a:ext cx="152400" cy="165100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50800" dist="38100" dir="2700000" algn="tl" rotWithShape="0">
                <a:srgbClr val="808080">
                  <a:alpha val="42999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dirty="0">
                <a:latin typeface="Helvetica" pitchFamily="34" charset="0"/>
                <a:cs typeface="MS PGothic" pitchFamily="34" charset="-128"/>
              </a:endParaRPr>
            </a:p>
          </p:txBody>
        </p:sp>
        <p:sp>
          <p:nvSpPr>
            <p:cNvPr id="17" name="Oval 16"/>
            <p:cNvSpPr>
              <a:spLocks noChangeArrowheads="1"/>
            </p:cNvSpPr>
            <p:nvPr/>
          </p:nvSpPr>
          <p:spPr bwMode="auto">
            <a:xfrm>
              <a:off x="6731000" y="4940300"/>
              <a:ext cx="152400" cy="165100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50800" dist="38100" dir="2700000" algn="tl" rotWithShape="0">
                <a:srgbClr val="808080">
                  <a:alpha val="42999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dirty="0">
                <a:latin typeface="Helvetica" pitchFamily="34" charset="0"/>
                <a:cs typeface="MS PGothic" pitchFamily="34" charset="-128"/>
              </a:endParaRPr>
            </a:p>
          </p:txBody>
        </p:sp>
        <p:sp>
          <p:nvSpPr>
            <p:cNvPr id="18" name="Oval 17"/>
            <p:cNvSpPr>
              <a:spLocks noChangeArrowheads="1"/>
            </p:cNvSpPr>
            <p:nvPr/>
          </p:nvSpPr>
          <p:spPr bwMode="auto">
            <a:xfrm>
              <a:off x="6375400" y="5003800"/>
              <a:ext cx="152400" cy="1651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50800" dist="38100" dir="2700000" algn="tl" rotWithShape="0">
                <a:srgbClr val="808080">
                  <a:alpha val="42999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dirty="0">
                <a:latin typeface="Helvetica" pitchFamily="34" charset="0"/>
                <a:cs typeface="MS PGothic" pitchFamily="34" charset="-128"/>
              </a:endParaRPr>
            </a:p>
          </p:txBody>
        </p:sp>
        <p:sp>
          <p:nvSpPr>
            <p:cNvPr id="19" name="Oval 18"/>
            <p:cNvSpPr>
              <a:spLocks noChangeArrowheads="1"/>
            </p:cNvSpPr>
            <p:nvPr/>
          </p:nvSpPr>
          <p:spPr bwMode="auto">
            <a:xfrm>
              <a:off x="6438900" y="5143500"/>
              <a:ext cx="152400" cy="165100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50800" dist="38100" dir="2700000" algn="tl" rotWithShape="0">
                <a:srgbClr val="808080">
                  <a:alpha val="42999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dirty="0">
                <a:latin typeface="Helvetica" pitchFamily="34" charset="0"/>
                <a:cs typeface="MS PGothic" pitchFamily="34" charset="-128"/>
              </a:endParaRPr>
            </a:p>
          </p:txBody>
        </p:sp>
        <p:sp>
          <p:nvSpPr>
            <p:cNvPr id="20" name="Oval 19"/>
            <p:cNvSpPr>
              <a:spLocks noChangeArrowheads="1"/>
            </p:cNvSpPr>
            <p:nvPr/>
          </p:nvSpPr>
          <p:spPr bwMode="auto">
            <a:xfrm>
              <a:off x="6553200" y="5181600"/>
              <a:ext cx="152400" cy="165100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50800" dist="38100" dir="2700000" algn="tl" rotWithShape="0">
                <a:srgbClr val="808080">
                  <a:alpha val="42999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dirty="0">
                <a:latin typeface="Helvetica" pitchFamily="34" charset="0"/>
                <a:cs typeface="MS PGothic" pitchFamily="34" charset="-128"/>
              </a:endParaRPr>
            </a:p>
          </p:txBody>
        </p:sp>
        <p:sp>
          <p:nvSpPr>
            <p:cNvPr id="21" name="Oval 20"/>
            <p:cNvSpPr>
              <a:spLocks noChangeArrowheads="1"/>
            </p:cNvSpPr>
            <p:nvPr/>
          </p:nvSpPr>
          <p:spPr bwMode="auto">
            <a:xfrm>
              <a:off x="6654800" y="5181600"/>
              <a:ext cx="152400" cy="1651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50800" dist="38100" dir="2700000" algn="tl" rotWithShape="0">
                <a:srgbClr val="808080">
                  <a:alpha val="42999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dirty="0">
                <a:latin typeface="Helvetica" pitchFamily="34" charset="0"/>
                <a:cs typeface="MS PGothic" pitchFamily="34" charset="-128"/>
              </a:endParaRPr>
            </a:p>
          </p:txBody>
        </p:sp>
        <p:sp>
          <p:nvSpPr>
            <p:cNvPr id="22" name="Oval 21"/>
            <p:cNvSpPr>
              <a:spLocks noChangeArrowheads="1"/>
            </p:cNvSpPr>
            <p:nvPr/>
          </p:nvSpPr>
          <p:spPr bwMode="auto">
            <a:xfrm>
              <a:off x="6375400" y="5130800"/>
              <a:ext cx="152400" cy="1651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50800" dist="38100" dir="2700000" algn="tl" rotWithShape="0">
                <a:srgbClr val="808080">
                  <a:alpha val="42999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dirty="0">
                <a:latin typeface="Helvetica" pitchFamily="34" charset="0"/>
                <a:cs typeface="MS PGothic" pitchFamily="34" charset="-128"/>
              </a:endParaRPr>
            </a:p>
          </p:txBody>
        </p:sp>
        <p:sp>
          <p:nvSpPr>
            <p:cNvPr id="23" name="Oval 22"/>
            <p:cNvSpPr>
              <a:spLocks noChangeArrowheads="1"/>
            </p:cNvSpPr>
            <p:nvPr/>
          </p:nvSpPr>
          <p:spPr bwMode="auto">
            <a:xfrm>
              <a:off x="6400800" y="4876800"/>
              <a:ext cx="152400" cy="165100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50800" dist="38100" dir="2700000" algn="tl" rotWithShape="0">
                <a:srgbClr val="808080">
                  <a:alpha val="42999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dirty="0">
                <a:latin typeface="Helvetica" pitchFamily="34" charset="0"/>
                <a:cs typeface="MS PGothic" pitchFamily="34" charset="-128"/>
              </a:endParaRPr>
            </a:p>
          </p:txBody>
        </p:sp>
      </p:grpSp>
      <p:grpSp>
        <p:nvGrpSpPr>
          <p:cNvPr id="24" name="Group 38"/>
          <p:cNvGrpSpPr>
            <a:grpSpLocks/>
          </p:cNvGrpSpPr>
          <p:nvPr/>
        </p:nvGrpSpPr>
        <p:grpSpPr bwMode="auto">
          <a:xfrm>
            <a:off x="1200150" y="4608513"/>
            <a:ext cx="249238" cy="261937"/>
            <a:chOff x="7018869" y="4013201"/>
            <a:chExt cx="249765" cy="262466"/>
          </a:xfrm>
        </p:grpSpPr>
        <p:sp>
          <p:nvSpPr>
            <p:cNvPr id="25" name="Oval 24"/>
            <p:cNvSpPr>
              <a:spLocks noChangeArrowheads="1"/>
            </p:cNvSpPr>
            <p:nvPr/>
          </p:nvSpPr>
          <p:spPr bwMode="auto">
            <a:xfrm>
              <a:off x="7018869" y="4013201"/>
              <a:ext cx="152723" cy="165433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50800" dist="38100" dir="2700000" algn="tl" rotWithShape="0">
                <a:srgbClr val="808080">
                  <a:alpha val="42999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dirty="0">
                <a:latin typeface="Helvetica" pitchFamily="34" charset="0"/>
                <a:cs typeface="MS PGothic" pitchFamily="34" charset="-128"/>
              </a:endParaRPr>
            </a:p>
          </p:txBody>
        </p:sp>
        <p:sp>
          <p:nvSpPr>
            <p:cNvPr id="26" name="Oval 25"/>
            <p:cNvSpPr>
              <a:spLocks noChangeArrowheads="1"/>
            </p:cNvSpPr>
            <p:nvPr/>
          </p:nvSpPr>
          <p:spPr bwMode="auto">
            <a:xfrm>
              <a:off x="7065004" y="4110234"/>
              <a:ext cx="152723" cy="165433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50800" dist="38100" dir="2700000" algn="tl" rotWithShape="0">
                <a:srgbClr val="808080">
                  <a:alpha val="42999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dirty="0">
                <a:latin typeface="Helvetica" pitchFamily="34" charset="0"/>
                <a:cs typeface="MS PGothic" pitchFamily="34" charset="-128"/>
              </a:endParaRPr>
            </a:p>
          </p:txBody>
        </p:sp>
        <p:sp>
          <p:nvSpPr>
            <p:cNvPr id="27" name="Oval 26"/>
            <p:cNvSpPr>
              <a:spLocks noChangeArrowheads="1"/>
            </p:cNvSpPr>
            <p:nvPr/>
          </p:nvSpPr>
          <p:spPr bwMode="auto">
            <a:xfrm>
              <a:off x="7115911" y="4033880"/>
              <a:ext cx="152723" cy="165433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50800" dist="38100" dir="2700000" algn="tl" rotWithShape="0">
                <a:srgbClr val="808080">
                  <a:alpha val="42999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dirty="0">
                <a:latin typeface="Helvetica" pitchFamily="34" charset="0"/>
                <a:cs typeface="MS PGothic" pitchFamily="34" charset="-128"/>
              </a:endParaRPr>
            </a:p>
          </p:txBody>
        </p:sp>
      </p:grpSp>
      <p:grpSp>
        <p:nvGrpSpPr>
          <p:cNvPr id="28" name="Group 44"/>
          <p:cNvGrpSpPr>
            <a:grpSpLocks/>
          </p:cNvGrpSpPr>
          <p:nvPr/>
        </p:nvGrpSpPr>
        <p:grpSpPr bwMode="auto">
          <a:xfrm>
            <a:off x="2706688" y="4633913"/>
            <a:ext cx="254000" cy="249237"/>
            <a:chOff x="6663270" y="3589868"/>
            <a:chExt cx="253998" cy="249764"/>
          </a:xfrm>
        </p:grpSpPr>
        <p:sp>
          <p:nvSpPr>
            <p:cNvPr id="29" name="Oval 28"/>
            <p:cNvSpPr>
              <a:spLocks noChangeArrowheads="1"/>
            </p:cNvSpPr>
            <p:nvPr/>
          </p:nvSpPr>
          <p:spPr bwMode="auto">
            <a:xfrm>
              <a:off x="6663270" y="3589868"/>
              <a:ext cx="152399" cy="165449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50800" dist="38100" dir="2700000" algn="tl" rotWithShape="0">
                <a:srgbClr val="808080">
                  <a:alpha val="42999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dirty="0">
                <a:latin typeface="Helvetica" pitchFamily="34" charset="0"/>
                <a:cs typeface="MS PGothic" pitchFamily="34" charset="-128"/>
              </a:endParaRPr>
            </a:p>
          </p:txBody>
        </p:sp>
        <p:sp>
          <p:nvSpPr>
            <p:cNvPr id="30" name="Oval 29"/>
            <p:cNvSpPr>
              <a:spLocks noChangeArrowheads="1"/>
            </p:cNvSpPr>
            <p:nvPr/>
          </p:nvSpPr>
          <p:spPr bwMode="auto">
            <a:xfrm>
              <a:off x="6693433" y="3671001"/>
              <a:ext cx="152399" cy="163859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50800" dist="38100" dir="2700000" algn="tl" rotWithShape="0">
                <a:srgbClr val="808080">
                  <a:alpha val="42999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dirty="0">
                <a:latin typeface="Helvetica" pitchFamily="34" charset="0"/>
                <a:cs typeface="MS PGothic" pitchFamily="34" charset="-128"/>
              </a:endParaRPr>
            </a:p>
          </p:txBody>
        </p:sp>
        <p:sp>
          <p:nvSpPr>
            <p:cNvPr id="31" name="Oval 30"/>
            <p:cNvSpPr>
              <a:spLocks noChangeArrowheads="1"/>
            </p:cNvSpPr>
            <p:nvPr/>
          </p:nvSpPr>
          <p:spPr bwMode="auto">
            <a:xfrm>
              <a:off x="6744232" y="3594640"/>
              <a:ext cx="152399" cy="163859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50800" dist="38100" dir="2700000" algn="tl" rotWithShape="0">
                <a:srgbClr val="808080">
                  <a:alpha val="42999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dirty="0">
                <a:latin typeface="Helvetica" pitchFamily="34" charset="0"/>
                <a:cs typeface="MS PGothic" pitchFamily="34" charset="-128"/>
              </a:endParaRPr>
            </a:p>
          </p:txBody>
        </p:sp>
        <p:sp>
          <p:nvSpPr>
            <p:cNvPr id="32" name="Oval 31"/>
            <p:cNvSpPr>
              <a:spLocks noChangeArrowheads="1"/>
            </p:cNvSpPr>
            <p:nvPr/>
          </p:nvSpPr>
          <p:spPr bwMode="auto">
            <a:xfrm>
              <a:off x="6764869" y="3674183"/>
              <a:ext cx="152399" cy="165449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50800" dist="38100" dir="2700000" algn="tl" rotWithShape="0">
                <a:srgbClr val="808080">
                  <a:alpha val="42999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dirty="0">
                <a:latin typeface="Helvetica" pitchFamily="34" charset="0"/>
                <a:cs typeface="MS PGothic" pitchFamily="34" charset="-128"/>
              </a:endParaRPr>
            </a:p>
          </p:txBody>
        </p:sp>
      </p:grpSp>
      <p:grpSp>
        <p:nvGrpSpPr>
          <p:cNvPr id="33" name="Group 45"/>
          <p:cNvGrpSpPr>
            <a:grpSpLocks/>
          </p:cNvGrpSpPr>
          <p:nvPr/>
        </p:nvGrpSpPr>
        <p:grpSpPr bwMode="auto">
          <a:xfrm>
            <a:off x="1733550" y="4065588"/>
            <a:ext cx="1976438" cy="1114425"/>
            <a:chOff x="1593197" y="4961233"/>
            <a:chExt cx="1975769" cy="1114076"/>
          </a:xfrm>
        </p:grpSpPr>
        <p:sp>
          <p:nvSpPr>
            <p:cNvPr id="34" name="Freeform 36"/>
            <p:cNvSpPr>
              <a:spLocks noChangeArrowheads="1"/>
            </p:cNvSpPr>
            <p:nvPr/>
          </p:nvSpPr>
          <p:spPr bwMode="auto">
            <a:xfrm>
              <a:off x="3027065" y="5819074"/>
              <a:ext cx="541901" cy="256235"/>
            </a:xfrm>
            <a:custGeom>
              <a:avLst/>
              <a:gdLst>
                <a:gd name="T0" fmla="*/ 0 w 952500"/>
                <a:gd name="T1" fmla="*/ 3035 h 201084"/>
                <a:gd name="T2" fmla="*/ 50577 w 952500"/>
                <a:gd name="T3" fmla="*/ 10318 h 201084"/>
                <a:gd name="T4" fmla="*/ 108380 w 952500"/>
                <a:gd name="T5" fmla="*/ 850 h 201084"/>
                <a:gd name="T6" fmla="*/ 151732 w 952500"/>
                <a:gd name="T7" fmla="*/ 11045 h 201084"/>
                <a:gd name="T8" fmla="*/ 209535 w 952500"/>
                <a:gd name="T9" fmla="*/ 850 h 201084"/>
                <a:gd name="T10" fmla="*/ 245662 w 952500"/>
                <a:gd name="T11" fmla="*/ 10318 h 201084"/>
                <a:gd name="T12" fmla="*/ 303465 w 952500"/>
                <a:gd name="T13" fmla="*/ 121 h 201084"/>
                <a:gd name="T14" fmla="*/ 346817 w 952500"/>
                <a:gd name="T15" fmla="*/ 11045 h 201084"/>
                <a:gd name="T16" fmla="*/ 397394 w 952500"/>
                <a:gd name="T17" fmla="*/ 3035 h 201084"/>
                <a:gd name="T18" fmla="*/ 541901 w 952500"/>
                <a:gd name="T19" fmla="*/ 2305 h 20108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52500"/>
                <a:gd name="T31" fmla="*/ 0 h 201084"/>
                <a:gd name="T32" fmla="*/ 952500 w 952500"/>
                <a:gd name="T33" fmla="*/ 201084 h 20108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52500" h="201084">
                  <a:moveTo>
                    <a:pt x="0" y="52917"/>
                  </a:moveTo>
                  <a:cubicBezTo>
                    <a:pt x="28575" y="119592"/>
                    <a:pt x="57150" y="186267"/>
                    <a:pt x="88900" y="179917"/>
                  </a:cubicBezTo>
                  <a:cubicBezTo>
                    <a:pt x="120650" y="173567"/>
                    <a:pt x="160867" y="12700"/>
                    <a:pt x="190500" y="14817"/>
                  </a:cubicBezTo>
                  <a:cubicBezTo>
                    <a:pt x="220133" y="16934"/>
                    <a:pt x="237067" y="192617"/>
                    <a:pt x="266700" y="192617"/>
                  </a:cubicBezTo>
                  <a:cubicBezTo>
                    <a:pt x="296333" y="192617"/>
                    <a:pt x="340783" y="16934"/>
                    <a:pt x="368300" y="14817"/>
                  </a:cubicBezTo>
                  <a:cubicBezTo>
                    <a:pt x="395817" y="12700"/>
                    <a:pt x="404283" y="182034"/>
                    <a:pt x="431800" y="179917"/>
                  </a:cubicBezTo>
                  <a:cubicBezTo>
                    <a:pt x="459317" y="177800"/>
                    <a:pt x="503767" y="0"/>
                    <a:pt x="533400" y="2117"/>
                  </a:cubicBezTo>
                  <a:cubicBezTo>
                    <a:pt x="563033" y="4234"/>
                    <a:pt x="582083" y="184150"/>
                    <a:pt x="609600" y="192617"/>
                  </a:cubicBezTo>
                  <a:cubicBezTo>
                    <a:pt x="637117" y="201084"/>
                    <a:pt x="641350" y="78317"/>
                    <a:pt x="698500" y="52917"/>
                  </a:cubicBezTo>
                  <a:cubicBezTo>
                    <a:pt x="755650" y="27517"/>
                    <a:pt x="952500" y="40217"/>
                    <a:pt x="952500" y="40217"/>
                  </a:cubicBezTo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stealth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7"/>
            <p:cNvSpPr>
              <a:spLocks noChangeArrowheads="1"/>
            </p:cNvSpPr>
            <p:nvPr/>
          </p:nvSpPr>
          <p:spPr bwMode="auto">
            <a:xfrm rot="-5400000">
              <a:off x="2481616" y="5099285"/>
              <a:ext cx="479055" cy="202951"/>
            </a:xfrm>
            <a:custGeom>
              <a:avLst/>
              <a:gdLst>
                <a:gd name="T0" fmla="*/ 0 w 952500"/>
                <a:gd name="T1" fmla="*/ 68222 h 201084"/>
                <a:gd name="T2" fmla="*/ 1312 w 952500"/>
                <a:gd name="T3" fmla="*/ 231958 h 201084"/>
                <a:gd name="T4" fmla="*/ 2811 w 952500"/>
                <a:gd name="T5" fmla="*/ 19104 h 201084"/>
                <a:gd name="T6" fmla="*/ 3936 w 952500"/>
                <a:gd name="T7" fmla="*/ 248330 h 201084"/>
                <a:gd name="T8" fmla="*/ 5435 w 952500"/>
                <a:gd name="T9" fmla="*/ 19104 h 201084"/>
                <a:gd name="T10" fmla="*/ 6373 w 952500"/>
                <a:gd name="T11" fmla="*/ 231958 h 201084"/>
                <a:gd name="T12" fmla="*/ 7872 w 952500"/>
                <a:gd name="T13" fmla="*/ 2730 h 201084"/>
                <a:gd name="T14" fmla="*/ 8997 w 952500"/>
                <a:gd name="T15" fmla="*/ 248330 h 201084"/>
                <a:gd name="T16" fmla="*/ 10309 w 952500"/>
                <a:gd name="T17" fmla="*/ 68222 h 201084"/>
                <a:gd name="T18" fmla="*/ 14057 w 952500"/>
                <a:gd name="T19" fmla="*/ 51849 h 20108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52500"/>
                <a:gd name="T31" fmla="*/ 0 h 201084"/>
                <a:gd name="T32" fmla="*/ 952500 w 952500"/>
                <a:gd name="T33" fmla="*/ 201084 h 20108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52500" h="201084">
                  <a:moveTo>
                    <a:pt x="0" y="52917"/>
                  </a:moveTo>
                  <a:cubicBezTo>
                    <a:pt x="28575" y="119592"/>
                    <a:pt x="57150" y="186267"/>
                    <a:pt x="88900" y="179917"/>
                  </a:cubicBezTo>
                  <a:cubicBezTo>
                    <a:pt x="120650" y="173567"/>
                    <a:pt x="160867" y="12700"/>
                    <a:pt x="190500" y="14817"/>
                  </a:cubicBezTo>
                  <a:cubicBezTo>
                    <a:pt x="220133" y="16934"/>
                    <a:pt x="237067" y="192617"/>
                    <a:pt x="266700" y="192617"/>
                  </a:cubicBezTo>
                  <a:cubicBezTo>
                    <a:pt x="296333" y="192617"/>
                    <a:pt x="340783" y="16934"/>
                    <a:pt x="368300" y="14817"/>
                  </a:cubicBezTo>
                  <a:cubicBezTo>
                    <a:pt x="395817" y="12700"/>
                    <a:pt x="404283" y="182034"/>
                    <a:pt x="431800" y="179917"/>
                  </a:cubicBezTo>
                  <a:cubicBezTo>
                    <a:pt x="459317" y="177800"/>
                    <a:pt x="503767" y="0"/>
                    <a:pt x="533400" y="2117"/>
                  </a:cubicBezTo>
                  <a:cubicBezTo>
                    <a:pt x="563033" y="4234"/>
                    <a:pt x="582083" y="184150"/>
                    <a:pt x="609600" y="192617"/>
                  </a:cubicBezTo>
                  <a:cubicBezTo>
                    <a:pt x="637117" y="201084"/>
                    <a:pt x="641350" y="78317"/>
                    <a:pt x="698500" y="52917"/>
                  </a:cubicBezTo>
                  <a:cubicBezTo>
                    <a:pt x="755650" y="27517"/>
                    <a:pt x="952500" y="40217"/>
                    <a:pt x="952500" y="40217"/>
                  </a:cubicBezTo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stealth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38"/>
            <p:cNvSpPr>
              <a:spLocks noChangeArrowheads="1"/>
            </p:cNvSpPr>
            <p:nvPr/>
          </p:nvSpPr>
          <p:spPr bwMode="auto">
            <a:xfrm rot="-10591836">
              <a:off x="1593197" y="5827851"/>
              <a:ext cx="592218" cy="174904"/>
            </a:xfrm>
            <a:custGeom>
              <a:avLst/>
              <a:gdLst>
                <a:gd name="T0" fmla="*/ 0 w 952500"/>
                <a:gd name="T1" fmla="*/ 17312 h 201084"/>
                <a:gd name="T2" fmla="*/ 1988 w 952500"/>
                <a:gd name="T3" fmla="*/ 58859 h 201084"/>
                <a:gd name="T4" fmla="*/ 4261 w 952500"/>
                <a:gd name="T5" fmla="*/ 4847 h 201084"/>
                <a:gd name="T6" fmla="*/ 5964 w 952500"/>
                <a:gd name="T7" fmla="*/ 63013 h 201084"/>
                <a:gd name="T8" fmla="*/ 8238 w 952500"/>
                <a:gd name="T9" fmla="*/ 4847 h 201084"/>
                <a:gd name="T10" fmla="*/ 9658 w 952500"/>
                <a:gd name="T11" fmla="*/ 58859 h 201084"/>
                <a:gd name="T12" fmla="*/ 11930 w 952500"/>
                <a:gd name="T13" fmla="*/ 693 h 201084"/>
                <a:gd name="T14" fmla="*/ 13634 w 952500"/>
                <a:gd name="T15" fmla="*/ 63013 h 201084"/>
                <a:gd name="T16" fmla="*/ 15623 w 952500"/>
                <a:gd name="T17" fmla="*/ 17312 h 201084"/>
                <a:gd name="T18" fmla="*/ 21303 w 952500"/>
                <a:gd name="T19" fmla="*/ 13157 h 20108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52500"/>
                <a:gd name="T31" fmla="*/ 0 h 201084"/>
                <a:gd name="T32" fmla="*/ 952500 w 952500"/>
                <a:gd name="T33" fmla="*/ 201084 h 20108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52500" h="201084">
                  <a:moveTo>
                    <a:pt x="0" y="52917"/>
                  </a:moveTo>
                  <a:cubicBezTo>
                    <a:pt x="28575" y="119592"/>
                    <a:pt x="57150" y="186267"/>
                    <a:pt x="88900" y="179917"/>
                  </a:cubicBezTo>
                  <a:cubicBezTo>
                    <a:pt x="120650" y="173567"/>
                    <a:pt x="160867" y="12700"/>
                    <a:pt x="190500" y="14817"/>
                  </a:cubicBezTo>
                  <a:cubicBezTo>
                    <a:pt x="220133" y="16934"/>
                    <a:pt x="237067" y="192617"/>
                    <a:pt x="266700" y="192617"/>
                  </a:cubicBezTo>
                  <a:cubicBezTo>
                    <a:pt x="296333" y="192617"/>
                    <a:pt x="340783" y="16934"/>
                    <a:pt x="368300" y="14817"/>
                  </a:cubicBezTo>
                  <a:cubicBezTo>
                    <a:pt x="395817" y="12700"/>
                    <a:pt x="404283" y="182034"/>
                    <a:pt x="431800" y="179917"/>
                  </a:cubicBezTo>
                  <a:cubicBezTo>
                    <a:pt x="459317" y="177800"/>
                    <a:pt x="503767" y="0"/>
                    <a:pt x="533400" y="2117"/>
                  </a:cubicBezTo>
                  <a:cubicBezTo>
                    <a:pt x="563033" y="4234"/>
                    <a:pt x="582083" y="184150"/>
                    <a:pt x="609600" y="192617"/>
                  </a:cubicBezTo>
                  <a:cubicBezTo>
                    <a:pt x="637117" y="201084"/>
                    <a:pt x="641350" y="78317"/>
                    <a:pt x="698500" y="52917"/>
                  </a:cubicBezTo>
                  <a:cubicBezTo>
                    <a:pt x="755650" y="27517"/>
                    <a:pt x="952500" y="40217"/>
                    <a:pt x="952500" y="40217"/>
                  </a:cubicBezTo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stealth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809625" y="5946775"/>
            <a:ext cx="7348538" cy="461963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1400" b="1">
                <a:solidFill>
                  <a:schemeClr val="tx1"/>
                </a:solidFill>
                <a:latin typeface="Helvetica" pitchFamily="-65" charset="0"/>
                <a:ea typeface="MS PGothic" pitchFamily="34" charset="-128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Helvetica" pitchFamily="-65" charset="0"/>
                <a:ea typeface="MS PGothic" pitchFamily="34" charset="-128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Helvetica" pitchFamily="-65" charset="0"/>
                <a:ea typeface="MS PGothic" pitchFamily="34" charset="-128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Helvetica" pitchFamily="-65" charset="0"/>
                <a:ea typeface="MS PGothic" pitchFamily="34" charset="-128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Helvetica" pitchFamily="-65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Helvetica" pitchFamily="-65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Helvetica" pitchFamily="-65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Helvetica" pitchFamily="-65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Helvetica" pitchFamily="-65" charset="0"/>
                <a:ea typeface="MS PGothic" pitchFamily="34" charset="-128"/>
              </a:defRPr>
            </a:lvl9pPr>
          </a:lstStyle>
          <a:p>
            <a:pPr algn="ctr"/>
            <a:r>
              <a:rPr lang="en-US" altLang="en-US" sz="2400">
                <a:latin typeface="Times New Roman" pitchFamily="18" charset="0"/>
                <a:cs typeface="Times New Roman" pitchFamily="18" charset="0"/>
              </a:rPr>
              <a:t>Future experiment: LD &amp; RSF in </a:t>
            </a:r>
            <a:r>
              <a:rPr lang="en-US" altLang="en-US" sz="2400" baseline="30000">
                <a:latin typeface="Times New Roman" pitchFamily="18" charset="0"/>
                <a:cs typeface="Times New Roman" pitchFamily="18" charset="0"/>
              </a:rPr>
              <a:t>56</a:t>
            </a:r>
            <a:r>
              <a:rPr lang="en-US" altLang="en-US" sz="2400">
                <a:latin typeface="Times New Roman" pitchFamily="18" charset="0"/>
                <a:cs typeface="Times New Roman" pitchFamily="18" charset="0"/>
              </a:rPr>
              <a:t>Mn from </a:t>
            </a:r>
            <a:r>
              <a:rPr lang="en-US" altLang="en-US" sz="2400" baseline="30000">
                <a:latin typeface="Times New Roman" pitchFamily="18" charset="0"/>
                <a:cs typeface="Times New Roman" pitchFamily="18" charset="0"/>
              </a:rPr>
              <a:t>55</a:t>
            </a:r>
            <a:r>
              <a:rPr lang="en-US" altLang="en-US" sz="2400">
                <a:latin typeface="Times New Roman" pitchFamily="18" charset="0"/>
                <a:cs typeface="Times New Roman" pitchFamily="18" charset="0"/>
              </a:rPr>
              <a:t>Mn(d,p)</a:t>
            </a:r>
          </a:p>
        </p:txBody>
      </p:sp>
      <p:sp>
        <p:nvSpPr>
          <p:cNvPr id="38" name="TextBox 8"/>
          <p:cNvSpPr txBox="1">
            <a:spLocks noChangeArrowheads="1"/>
          </p:cNvSpPr>
          <p:nvPr/>
        </p:nvSpPr>
        <p:spPr bwMode="auto">
          <a:xfrm>
            <a:off x="560388" y="6467475"/>
            <a:ext cx="29845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 b="1">
                <a:solidFill>
                  <a:schemeClr val="tx1"/>
                </a:solidFill>
                <a:latin typeface="Helvetica" pitchFamily="-65" charset="0"/>
                <a:ea typeface="MS PGothic" pitchFamily="34" charset="-128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Helvetica" pitchFamily="-65" charset="0"/>
                <a:ea typeface="MS PGothic" pitchFamily="34" charset="-128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Helvetica" pitchFamily="-65" charset="0"/>
                <a:ea typeface="MS PGothic" pitchFamily="34" charset="-128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Helvetica" pitchFamily="-65" charset="0"/>
                <a:ea typeface="MS PGothic" pitchFamily="34" charset="-128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Helvetica" pitchFamily="-65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Helvetica" pitchFamily="-65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Helvetica" pitchFamily="-65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Helvetica" pitchFamily="-65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Helvetica" pitchFamily="-65" charset="0"/>
                <a:ea typeface="MS PGothic" pitchFamily="34" charset="-128"/>
              </a:defRPr>
            </a:lvl9pPr>
          </a:lstStyle>
          <a:p>
            <a:r>
              <a:rPr lang="en-US" altLang="en-US" sz="1200" baseline="30000" dirty="0"/>
              <a:t>*</a:t>
            </a:r>
            <a:r>
              <a:rPr lang="en-US" altLang="en-US" sz="1200" dirty="0" smtClean="0"/>
              <a:t>A</a:t>
            </a:r>
            <a:r>
              <a:rPr lang="en-US" altLang="en-US" sz="1200" dirty="0"/>
              <a:t>. Schiller et al., NIM A 447 (2000) 498</a:t>
            </a:r>
            <a:endParaRPr lang="en-US" altLang="en-US" sz="1200" baseline="30000" dirty="0"/>
          </a:p>
        </p:txBody>
      </p:sp>
      <p:grpSp>
        <p:nvGrpSpPr>
          <p:cNvPr id="39" name="Group 38"/>
          <p:cNvGrpSpPr>
            <a:grpSpLocks/>
          </p:cNvGrpSpPr>
          <p:nvPr/>
        </p:nvGrpSpPr>
        <p:grpSpPr bwMode="auto">
          <a:xfrm>
            <a:off x="2632075" y="1282700"/>
            <a:ext cx="6216650" cy="3892550"/>
            <a:chOff x="2632781" y="1282700"/>
            <a:chExt cx="6215944" cy="3892438"/>
          </a:xfrm>
        </p:grpSpPr>
        <p:sp>
          <p:nvSpPr>
            <p:cNvPr id="40" name="Trapezoid 39"/>
            <p:cNvSpPr/>
            <p:nvPr/>
          </p:nvSpPr>
          <p:spPr bwMode="auto">
            <a:xfrm rot="10800000">
              <a:off x="2632781" y="3608321"/>
              <a:ext cx="431751" cy="380989"/>
            </a:xfrm>
            <a:prstGeom prst="trapezoid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r>
                <a:rPr lang="en-US" dirty="0">
                  <a:latin typeface="Helvetica" pitchFamily="34" charset="0"/>
                  <a:cs typeface="MS PGothic" pitchFamily="34" charset="-128"/>
                </a:rPr>
                <a:t>             </a:t>
              </a:r>
            </a:p>
          </p:txBody>
        </p:sp>
        <p:sp>
          <p:nvSpPr>
            <p:cNvPr id="41" name="Trapezoid 40"/>
            <p:cNvSpPr/>
            <p:nvPr/>
          </p:nvSpPr>
          <p:spPr bwMode="auto">
            <a:xfrm rot="16200000">
              <a:off x="4011350" y="4763210"/>
              <a:ext cx="442899" cy="380957"/>
            </a:xfrm>
            <a:prstGeom prst="trapezoid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r>
                <a:rPr lang="en-US" dirty="0">
                  <a:latin typeface="Helvetica" pitchFamily="34" charset="0"/>
                  <a:cs typeface="MS PGothic" pitchFamily="34" charset="-128"/>
                </a:rPr>
                <a:t>             </a:t>
              </a:r>
            </a:p>
          </p:txBody>
        </p:sp>
        <p:pic>
          <p:nvPicPr>
            <p:cNvPr id="42" name="Picture 6" descr="cactus(1)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83150" y="1295400"/>
              <a:ext cx="3965575" cy="2159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3" name="TextBox 131"/>
            <p:cNvSpPr txBox="1">
              <a:spLocks noChangeArrowheads="1"/>
            </p:cNvSpPr>
            <p:nvPr/>
          </p:nvSpPr>
          <p:spPr bwMode="auto">
            <a:xfrm>
              <a:off x="5740400" y="1282700"/>
              <a:ext cx="3098800" cy="33813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1pPr>
              <a:lvl2pPr marL="742950" indent="-285750"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2pPr>
              <a:lvl3pPr marL="1143000" indent="-228600"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3pPr>
              <a:lvl4pPr marL="1600200" indent="-228600"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4pPr>
              <a:lvl5pPr marL="2057400" indent="-228600"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9pPr>
            </a:lstStyle>
            <a:p>
              <a:pPr algn="ctr"/>
              <a:r>
                <a:rPr lang="en-US" altLang="en-US" sz="160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CACTUS NaI spectrometer</a:t>
              </a:r>
            </a:p>
          </p:txBody>
        </p:sp>
      </p:grpSp>
      <p:grpSp>
        <p:nvGrpSpPr>
          <p:cNvPr id="44" name="Group 43"/>
          <p:cNvGrpSpPr>
            <a:grpSpLocks/>
          </p:cNvGrpSpPr>
          <p:nvPr/>
        </p:nvGrpSpPr>
        <p:grpSpPr bwMode="auto">
          <a:xfrm>
            <a:off x="1147763" y="3406775"/>
            <a:ext cx="5773737" cy="2270125"/>
            <a:chOff x="1148335" y="3406775"/>
            <a:chExt cx="5773165" cy="2270125"/>
          </a:xfrm>
        </p:grpSpPr>
        <p:pic>
          <p:nvPicPr>
            <p:cNvPr id="45" name="Picture 128" descr="IMG_006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6800" y="3406775"/>
              <a:ext cx="2044700" cy="1701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6" name="TextBox 130"/>
            <p:cNvSpPr txBox="1">
              <a:spLocks noChangeArrowheads="1"/>
            </p:cNvSpPr>
            <p:nvPr/>
          </p:nvSpPr>
          <p:spPr bwMode="auto">
            <a:xfrm>
              <a:off x="4859338" y="5092700"/>
              <a:ext cx="2049462" cy="5842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1pPr>
              <a:lvl2pPr marL="742950" indent="-285750"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2pPr>
              <a:lvl3pPr marL="1143000" indent="-228600"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3pPr>
              <a:lvl4pPr marL="1600200" indent="-228600"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4pPr>
              <a:lvl5pPr marL="2057400" indent="-228600"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9pPr>
            </a:lstStyle>
            <a:p>
              <a:pPr algn="ctr"/>
              <a:r>
                <a:rPr lang="en-US" altLang="en-US" sz="160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“SiRi” Silicon Ring</a:t>
              </a:r>
            </a:p>
            <a:p>
              <a:pPr algn="ctr"/>
              <a:r>
                <a:rPr lang="en-US" altLang="en-US" sz="160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Particle Detector</a:t>
              </a:r>
            </a:p>
          </p:txBody>
        </p:sp>
        <p:grpSp>
          <p:nvGrpSpPr>
            <p:cNvPr id="47" name="Group 4"/>
            <p:cNvGrpSpPr>
              <a:grpSpLocks/>
            </p:cNvGrpSpPr>
            <p:nvPr/>
          </p:nvGrpSpPr>
          <p:grpSpPr bwMode="auto">
            <a:xfrm>
              <a:off x="1148335" y="3993664"/>
              <a:ext cx="915834" cy="1510188"/>
              <a:chOff x="1148335" y="3993664"/>
              <a:chExt cx="915834" cy="1510188"/>
            </a:xfrm>
          </p:grpSpPr>
          <p:grpSp>
            <p:nvGrpSpPr>
              <p:cNvPr id="48" name="Group 2"/>
              <p:cNvGrpSpPr>
                <a:grpSpLocks/>
              </p:cNvGrpSpPr>
              <p:nvPr/>
            </p:nvGrpSpPr>
            <p:grpSpPr bwMode="auto">
              <a:xfrm rot="-6600000">
                <a:off x="1513991" y="3665006"/>
                <a:ext cx="221519" cy="878836"/>
                <a:chOff x="3138488" y="3653477"/>
                <a:chExt cx="221519" cy="878836"/>
              </a:xfrm>
            </p:grpSpPr>
            <p:sp>
              <p:nvSpPr>
                <p:cNvPr id="52" name="Rectangle 45"/>
                <p:cNvSpPr>
                  <a:spLocks noChangeArrowheads="1"/>
                </p:cNvSpPr>
                <p:nvPr/>
              </p:nvSpPr>
              <p:spPr bwMode="auto">
                <a:xfrm rot="-2041621">
                  <a:off x="3138488" y="3714750"/>
                  <a:ext cx="101600" cy="817563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>
                    <a:defRPr sz="1400" b="1">
                      <a:solidFill>
                        <a:schemeClr val="tx1"/>
                      </a:solidFill>
                      <a:latin typeface="Helvetica" pitchFamily="-65" charset="0"/>
                      <a:ea typeface="MS PGothic" pitchFamily="34" charset="-128"/>
                    </a:defRPr>
                  </a:lvl1pPr>
                  <a:lvl2pPr marL="742950" indent="-285750">
                    <a:defRPr sz="1400" b="1">
                      <a:solidFill>
                        <a:schemeClr val="tx1"/>
                      </a:solidFill>
                      <a:latin typeface="Helvetica" pitchFamily="-65" charset="0"/>
                      <a:ea typeface="MS PGothic" pitchFamily="34" charset="-128"/>
                    </a:defRPr>
                  </a:lvl2pPr>
                  <a:lvl3pPr marL="1143000" indent="-228600">
                    <a:defRPr sz="1400" b="1">
                      <a:solidFill>
                        <a:schemeClr val="tx1"/>
                      </a:solidFill>
                      <a:latin typeface="Helvetica" pitchFamily="-65" charset="0"/>
                      <a:ea typeface="MS PGothic" pitchFamily="34" charset="-128"/>
                    </a:defRPr>
                  </a:lvl3pPr>
                  <a:lvl4pPr marL="1600200" indent="-228600">
                    <a:defRPr sz="1400" b="1">
                      <a:solidFill>
                        <a:schemeClr val="tx1"/>
                      </a:solidFill>
                      <a:latin typeface="Helvetica" pitchFamily="-65" charset="0"/>
                      <a:ea typeface="MS PGothic" pitchFamily="34" charset="-128"/>
                    </a:defRPr>
                  </a:lvl4pPr>
                  <a:lvl5pPr marL="2057400" indent="-228600">
                    <a:defRPr sz="1400" b="1">
                      <a:solidFill>
                        <a:schemeClr val="tx1"/>
                      </a:solidFill>
                      <a:latin typeface="Helvetica" pitchFamily="-65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Helvetica" pitchFamily="-65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Helvetica" pitchFamily="-65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Helvetica" pitchFamily="-65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Helvetica" pitchFamily="-65" charset="0"/>
                      <a:ea typeface="MS PGothic" pitchFamily="34" charset="-128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53" name="Rectangle 46"/>
                <p:cNvSpPr>
                  <a:spLocks noChangeArrowheads="1"/>
                </p:cNvSpPr>
                <p:nvPr/>
              </p:nvSpPr>
              <p:spPr bwMode="auto">
                <a:xfrm rot="-2041621">
                  <a:off x="3204483" y="3653477"/>
                  <a:ext cx="155524" cy="815975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>
                    <a:defRPr sz="1400" b="1">
                      <a:solidFill>
                        <a:schemeClr val="tx1"/>
                      </a:solidFill>
                      <a:latin typeface="Helvetica" pitchFamily="-65" charset="0"/>
                      <a:ea typeface="MS PGothic" pitchFamily="34" charset="-128"/>
                    </a:defRPr>
                  </a:lvl1pPr>
                  <a:lvl2pPr marL="742950" indent="-285750">
                    <a:defRPr sz="1400" b="1">
                      <a:solidFill>
                        <a:schemeClr val="tx1"/>
                      </a:solidFill>
                      <a:latin typeface="Helvetica" pitchFamily="-65" charset="0"/>
                      <a:ea typeface="MS PGothic" pitchFamily="34" charset="-128"/>
                    </a:defRPr>
                  </a:lvl2pPr>
                  <a:lvl3pPr marL="1143000" indent="-228600">
                    <a:defRPr sz="1400" b="1">
                      <a:solidFill>
                        <a:schemeClr val="tx1"/>
                      </a:solidFill>
                      <a:latin typeface="Helvetica" pitchFamily="-65" charset="0"/>
                      <a:ea typeface="MS PGothic" pitchFamily="34" charset="-128"/>
                    </a:defRPr>
                  </a:lvl3pPr>
                  <a:lvl4pPr marL="1600200" indent="-228600">
                    <a:defRPr sz="1400" b="1">
                      <a:solidFill>
                        <a:schemeClr val="tx1"/>
                      </a:solidFill>
                      <a:latin typeface="Helvetica" pitchFamily="-65" charset="0"/>
                      <a:ea typeface="MS PGothic" pitchFamily="34" charset="-128"/>
                    </a:defRPr>
                  </a:lvl4pPr>
                  <a:lvl5pPr marL="2057400" indent="-228600">
                    <a:defRPr sz="1400" b="1">
                      <a:solidFill>
                        <a:schemeClr val="tx1"/>
                      </a:solidFill>
                      <a:latin typeface="Helvetica" pitchFamily="-65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Helvetica" pitchFamily="-65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Helvetica" pitchFamily="-65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Helvetica" pitchFamily="-65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Helvetica" pitchFamily="-65" charset="0"/>
                      <a:ea typeface="MS PGothic" pitchFamily="34" charset="-128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49" name="Group 48"/>
              <p:cNvGrpSpPr>
                <a:grpSpLocks/>
              </p:cNvGrpSpPr>
              <p:nvPr/>
            </p:nvGrpSpPr>
            <p:grpSpPr bwMode="auto">
              <a:xfrm rot="6600000" flipV="1">
                <a:off x="1476993" y="4953675"/>
                <a:ext cx="221519" cy="878836"/>
                <a:chOff x="3138488" y="3653477"/>
                <a:chExt cx="221519" cy="878836"/>
              </a:xfrm>
            </p:grpSpPr>
            <p:sp>
              <p:nvSpPr>
                <p:cNvPr id="50" name="Rectangle 45"/>
                <p:cNvSpPr>
                  <a:spLocks noChangeArrowheads="1"/>
                </p:cNvSpPr>
                <p:nvPr/>
              </p:nvSpPr>
              <p:spPr bwMode="auto">
                <a:xfrm rot="-2041621">
                  <a:off x="3138488" y="3714750"/>
                  <a:ext cx="101600" cy="817563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>
                    <a:defRPr sz="1400" b="1">
                      <a:solidFill>
                        <a:schemeClr val="tx1"/>
                      </a:solidFill>
                      <a:latin typeface="Helvetica" pitchFamily="-65" charset="0"/>
                      <a:ea typeface="MS PGothic" pitchFamily="34" charset="-128"/>
                    </a:defRPr>
                  </a:lvl1pPr>
                  <a:lvl2pPr marL="742950" indent="-285750">
                    <a:defRPr sz="1400" b="1">
                      <a:solidFill>
                        <a:schemeClr val="tx1"/>
                      </a:solidFill>
                      <a:latin typeface="Helvetica" pitchFamily="-65" charset="0"/>
                      <a:ea typeface="MS PGothic" pitchFamily="34" charset="-128"/>
                    </a:defRPr>
                  </a:lvl2pPr>
                  <a:lvl3pPr marL="1143000" indent="-228600">
                    <a:defRPr sz="1400" b="1">
                      <a:solidFill>
                        <a:schemeClr val="tx1"/>
                      </a:solidFill>
                      <a:latin typeface="Helvetica" pitchFamily="-65" charset="0"/>
                      <a:ea typeface="MS PGothic" pitchFamily="34" charset="-128"/>
                    </a:defRPr>
                  </a:lvl3pPr>
                  <a:lvl4pPr marL="1600200" indent="-228600">
                    <a:defRPr sz="1400" b="1">
                      <a:solidFill>
                        <a:schemeClr val="tx1"/>
                      </a:solidFill>
                      <a:latin typeface="Helvetica" pitchFamily="-65" charset="0"/>
                      <a:ea typeface="MS PGothic" pitchFamily="34" charset="-128"/>
                    </a:defRPr>
                  </a:lvl4pPr>
                  <a:lvl5pPr marL="2057400" indent="-228600">
                    <a:defRPr sz="1400" b="1">
                      <a:solidFill>
                        <a:schemeClr val="tx1"/>
                      </a:solidFill>
                      <a:latin typeface="Helvetica" pitchFamily="-65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Helvetica" pitchFamily="-65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Helvetica" pitchFamily="-65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Helvetica" pitchFamily="-65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Helvetica" pitchFamily="-65" charset="0"/>
                      <a:ea typeface="MS PGothic" pitchFamily="34" charset="-128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51" name="Rectangle 46"/>
                <p:cNvSpPr>
                  <a:spLocks noChangeArrowheads="1"/>
                </p:cNvSpPr>
                <p:nvPr/>
              </p:nvSpPr>
              <p:spPr bwMode="auto">
                <a:xfrm rot="-2041621">
                  <a:off x="3204483" y="3653477"/>
                  <a:ext cx="155524" cy="815975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>
                    <a:defRPr sz="1400" b="1">
                      <a:solidFill>
                        <a:schemeClr val="tx1"/>
                      </a:solidFill>
                      <a:latin typeface="Helvetica" pitchFamily="-65" charset="0"/>
                      <a:ea typeface="MS PGothic" pitchFamily="34" charset="-128"/>
                    </a:defRPr>
                  </a:lvl1pPr>
                  <a:lvl2pPr marL="742950" indent="-285750">
                    <a:defRPr sz="1400" b="1">
                      <a:solidFill>
                        <a:schemeClr val="tx1"/>
                      </a:solidFill>
                      <a:latin typeface="Helvetica" pitchFamily="-65" charset="0"/>
                      <a:ea typeface="MS PGothic" pitchFamily="34" charset="-128"/>
                    </a:defRPr>
                  </a:lvl2pPr>
                  <a:lvl3pPr marL="1143000" indent="-228600">
                    <a:defRPr sz="1400" b="1">
                      <a:solidFill>
                        <a:schemeClr val="tx1"/>
                      </a:solidFill>
                      <a:latin typeface="Helvetica" pitchFamily="-65" charset="0"/>
                      <a:ea typeface="MS PGothic" pitchFamily="34" charset="-128"/>
                    </a:defRPr>
                  </a:lvl3pPr>
                  <a:lvl4pPr marL="1600200" indent="-228600">
                    <a:defRPr sz="1400" b="1">
                      <a:solidFill>
                        <a:schemeClr val="tx1"/>
                      </a:solidFill>
                      <a:latin typeface="Helvetica" pitchFamily="-65" charset="0"/>
                      <a:ea typeface="MS PGothic" pitchFamily="34" charset="-128"/>
                    </a:defRPr>
                  </a:lvl4pPr>
                  <a:lvl5pPr marL="2057400" indent="-228600">
                    <a:defRPr sz="1400" b="1">
                      <a:solidFill>
                        <a:schemeClr val="tx1"/>
                      </a:solidFill>
                      <a:latin typeface="Helvetica" pitchFamily="-65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Helvetica" pitchFamily="-65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Helvetica" pitchFamily="-65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Helvetica" pitchFamily="-65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Helvetica" pitchFamily="-65" charset="0"/>
                      <a:ea typeface="MS PGothic" pitchFamily="34" charset="-128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</p:grpSp>
      </p:grpSp>
      <p:grpSp>
        <p:nvGrpSpPr>
          <p:cNvPr id="54" name="Group 53"/>
          <p:cNvGrpSpPr>
            <a:grpSpLocks/>
          </p:cNvGrpSpPr>
          <p:nvPr/>
        </p:nvGrpSpPr>
        <p:grpSpPr bwMode="auto">
          <a:xfrm>
            <a:off x="3568700" y="3443288"/>
            <a:ext cx="5283200" cy="2433637"/>
            <a:chOff x="3569352" y="3443288"/>
            <a:chExt cx="5282548" cy="2434313"/>
          </a:xfrm>
        </p:grpSpPr>
        <p:pic>
          <p:nvPicPr>
            <p:cNvPr id="55" name="Picture 12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5625" y="3443288"/>
              <a:ext cx="1946275" cy="2246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6" name="TextBox 6"/>
            <p:cNvSpPr txBox="1">
              <a:spLocks noChangeArrowheads="1"/>
            </p:cNvSpPr>
            <p:nvPr/>
          </p:nvSpPr>
          <p:spPr bwMode="auto">
            <a:xfrm>
              <a:off x="6908800" y="5092700"/>
              <a:ext cx="1930400" cy="5842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1pPr>
              <a:lvl2pPr marL="742950" indent="-285750"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2pPr>
              <a:lvl3pPr marL="1143000" indent="-228600"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3pPr>
              <a:lvl4pPr marL="1600200" indent="-228600"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4pPr>
              <a:lvl5pPr marL="2057400" indent="-228600"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9pPr>
            </a:lstStyle>
            <a:p>
              <a:pPr algn="ctr"/>
              <a:r>
                <a:rPr lang="en-US" altLang="en-US" sz="1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PPAC Fission </a:t>
              </a:r>
            </a:p>
            <a:p>
              <a:pPr algn="ctr"/>
              <a:r>
                <a:rPr lang="en-US" altLang="en-US" sz="1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Fragment Detector</a:t>
              </a:r>
            </a:p>
          </p:txBody>
        </p:sp>
        <p:grpSp>
          <p:nvGrpSpPr>
            <p:cNvPr id="57" name="Group 3"/>
            <p:cNvGrpSpPr>
              <a:grpSpLocks/>
            </p:cNvGrpSpPr>
            <p:nvPr/>
          </p:nvGrpSpPr>
          <p:grpSpPr bwMode="auto">
            <a:xfrm>
              <a:off x="3569352" y="3938466"/>
              <a:ext cx="109166" cy="1939135"/>
              <a:chOff x="3569352" y="3938466"/>
              <a:chExt cx="109166" cy="1939135"/>
            </a:xfrm>
          </p:grpSpPr>
          <p:sp>
            <p:nvSpPr>
              <p:cNvPr id="58" name="Rectangle 45"/>
              <p:cNvSpPr>
                <a:spLocks noChangeArrowheads="1"/>
              </p:cNvSpPr>
              <p:nvPr/>
            </p:nvSpPr>
            <p:spPr bwMode="auto">
              <a:xfrm rot="8641621" flipV="1">
                <a:off x="3569352" y="3938466"/>
                <a:ext cx="101600" cy="817563"/>
              </a:xfrm>
              <a:prstGeom prst="rect">
                <a:avLst/>
              </a:prstGeom>
              <a:solidFill>
                <a:srgbClr val="CCFF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400" b="1">
                    <a:solidFill>
                      <a:schemeClr val="tx1"/>
                    </a:solidFill>
                    <a:latin typeface="Helvetica" pitchFamily="-65" charset="0"/>
                    <a:ea typeface="MS PGothic" pitchFamily="34" charset="-128"/>
                  </a:defRPr>
                </a:lvl1pPr>
                <a:lvl2pPr marL="742950" indent="-285750">
                  <a:defRPr sz="1400" b="1">
                    <a:solidFill>
                      <a:schemeClr val="tx1"/>
                    </a:solidFill>
                    <a:latin typeface="Helvetica" pitchFamily="-65" charset="0"/>
                    <a:ea typeface="MS PGothic" pitchFamily="34" charset="-128"/>
                  </a:defRPr>
                </a:lvl2pPr>
                <a:lvl3pPr marL="1143000" indent="-228600">
                  <a:defRPr sz="1400" b="1">
                    <a:solidFill>
                      <a:schemeClr val="tx1"/>
                    </a:solidFill>
                    <a:latin typeface="Helvetica" pitchFamily="-65" charset="0"/>
                    <a:ea typeface="MS PGothic" pitchFamily="34" charset="-128"/>
                  </a:defRPr>
                </a:lvl3pPr>
                <a:lvl4pPr marL="1600200" indent="-228600">
                  <a:defRPr sz="1400" b="1">
                    <a:solidFill>
                      <a:schemeClr val="tx1"/>
                    </a:solidFill>
                    <a:latin typeface="Helvetica" pitchFamily="-65" charset="0"/>
                    <a:ea typeface="MS PGothic" pitchFamily="34" charset="-128"/>
                  </a:defRPr>
                </a:lvl4pPr>
                <a:lvl5pPr marL="2057400" indent="-228600">
                  <a:defRPr sz="1400" b="1">
                    <a:solidFill>
                      <a:schemeClr val="tx1"/>
                    </a:solidFill>
                    <a:latin typeface="Helvetica" pitchFamily="-65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Helvetica" pitchFamily="-65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Helvetica" pitchFamily="-65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Helvetica" pitchFamily="-65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Helvetica" pitchFamily="-65" charset="0"/>
                    <a:ea typeface="MS PGothic" pitchFamily="34" charset="-128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9" name="Rectangle 45"/>
              <p:cNvSpPr>
                <a:spLocks noChangeArrowheads="1"/>
              </p:cNvSpPr>
              <p:nvPr/>
            </p:nvSpPr>
            <p:spPr bwMode="auto">
              <a:xfrm rot="-8641621">
                <a:off x="3576918" y="5060038"/>
                <a:ext cx="101600" cy="817563"/>
              </a:xfrm>
              <a:prstGeom prst="rect">
                <a:avLst/>
              </a:prstGeom>
              <a:solidFill>
                <a:srgbClr val="CCFF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400" b="1">
                    <a:solidFill>
                      <a:schemeClr val="tx1"/>
                    </a:solidFill>
                    <a:latin typeface="Helvetica" pitchFamily="-65" charset="0"/>
                    <a:ea typeface="MS PGothic" pitchFamily="34" charset="-128"/>
                  </a:defRPr>
                </a:lvl1pPr>
                <a:lvl2pPr marL="742950" indent="-285750">
                  <a:defRPr sz="1400" b="1">
                    <a:solidFill>
                      <a:schemeClr val="tx1"/>
                    </a:solidFill>
                    <a:latin typeface="Helvetica" pitchFamily="-65" charset="0"/>
                    <a:ea typeface="MS PGothic" pitchFamily="34" charset="-128"/>
                  </a:defRPr>
                </a:lvl2pPr>
                <a:lvl3pPr marL="1143000" indent="-228600">
                  <a:defRPr sz="1400" b="1">
                    <a:solidFill>
                      <a:schemeClr val="tx1"/>
                    </a:solidFill>
                    <a:latin typeface="Helvetica" pitchFamily="-65" charset="0"/>
                    <a:ea typeface="MS PGothic" pitchFamily="34" charset="-128"/>
                  </a:defRPr>
                </a:lvl3pPr>
                <a:lvl4pPr marL="1600200" indent="-228600">
                  <a:defRPr sz="1400" b="1">
                    <a:solidFill>
                      <a:schemeClr val="tx1"/>
                    </a:solidFill>
                    <a:latin typeface="Helvetica" pitchFamily="-65" charset="0"/>
                    <a:ea typeface="MS PGothic" pitchFamily="34" charset="-128"/>
                  </a:defRPr>
                </a:lvl4pPr>
                <a:lvl5pPr marL="2057400" indent="-228600">
                  <a:defRPr sz="1400" b="1">
                    <a:solidFill>
                      <a:schemeClr val="tx1"/>
                    </a:solidFill>
                    <a:latin typeface="Helvetica" pitchFamily="-65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Helvetica" pitchFamily="-65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Helvetica" pitchFamily="-65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Helvetica" pitchFamily="-65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Helvetica" pitchFamily="-65" charset="0"/>
                    <a:ea typeface="MS PGothic" pitchFamily="34" charset="-128"/>
                  </a:defRPr>
                </a:lvl9pPr>
              </a:lstStyle>
              <a:p>
                <a:endParaRPr lang="en-US" altLang="en-US"/>
              </a:p>
            </p:txBody>
          </p:sp>
        </p:grpSp>
      </p:grpSp>
      <p:grpSp>
        <p:nvGrpSpPr>
          <p:cNvPr id="60" name="Group 59"/>
          <p:cNvGrpSpPr>
            <a:grpSpLocks/>
          </p:cNvGrpSpPr>
          <p:nvPr/>
        </p:nvGrpSpPr>
        <p:grpSpPr bwMode="auto">
          <a:xfrm>
            <a:off x="2806700" y="4929188"/>
            <a:ext cx="228600" cy="508000"/>
            <a:chOff x="4421504" y="3492031"/>
            <a:chExt cx="228600" cy="508000"/>
          </a:xfrm>
        </p:grpSpPr>
        <p:sp>
          <p:nvSpPr>
            <p:cNvPr id="61" name="Oval 60"/>
            <p:cNvSpPr>
              <a:spLocks noChangeArrowheads="1"/>
            </p:cNvSpPr>
            <p:nvPr/>
          </p:nvSpPr>
          <p:spPr bwMode="auto">
            <a:xfrm>
              <a:off x="4421504" y="3492031"/>
              <a:ext cx="152400" cy="1651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50800" dist="38100" dir="2700000" algn="tl" rotWithShape="0">
                <a:srgbClr val="808080">
                  <a:alpha val="42999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dirty="0">
                <a:latin typeface="Helvetica" pitchFamily="34" charset="0"/>
                <a:cs typeface="MS PGothic" pitchFamily="34" charset="-128"/>
              </a:endParaRPr>
            </a:p>
          </p:txBody>
        </p:sp>
        <p:sp>
          <p:nvSpPr>
            <p:cNvPr id="62" name="Oval 61"/>
            <p:cNvSpPr>
              <a:spLocks noChangeArrowheads="1"/>
            </p:cNvSpPr>
            <p:nvPr/>
          </p:nvSpPr>
          <p:spPr bwMode="auto">
            <a:xfrm>
              <a:off x="4434204" y="3631731"/>
              <a:ext cx="152400" cy="165100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50800" dist="38100" dir="2700000" algn="tl" rotWithShape="0">
                <a:srgbClr val="808080">
                  <a:alpha val="42999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dirty="0">
                <a:latin typeface="Helvetica" pitchFamily="34" charset="0"/>
                <a:cs typeface="MS PGothic" pitchFamily="34" charset="-128"/>
              </a:endParaRPr>
            </a:p>
          </p:txBody>
        </p:sp>
        <p:sp>
          <p:nvSpPr>
            <p:cNvPr id="63" name="Oval 62"/>
            <p:cNvSpPr>
              <a:spLocks noChangeArrowheads="1"/>
            </p:cNvSpPr>
            <p:nvPr/>
          </p:nvSpPr>
          <p:spPr bwMode="auto">
            <a:xfrm>
              <a:off x="4497704" y="3720631"/>
              <a:ext cx="152400" cy="165100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50800" dist="38100" dir="2700000" algn="tl" rotWithShape="0">
                <a:srgbClr val="808080">
                  <a:alpha val="42999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dirty="0">
                <a:latin typeface="Helvetica" pitchFamily="34" charset="0"/>
                <a:cs typeface="MS PGothic" pitchFamily="34" charset="-128"/>
              </a:endParaRPr>
            </a:p>
          </p:txBody>
        </p:sp>
        <p:sp>
          <p:nvSpPr>
            <p:cNvPr id="64" name="Oval 63"/>
            <p:cNvSpPr>
              <a:spLocks noChangeArrowheads="1"/>
            </p:cNvSpPr>
            <p:nvPr/>
          </p:nvSpPr>
          <p:spPr bwMode="auto">
            <a:xfrm>
              <a:off x="4434204" y="3834931"/>
              <a:ext cx="152400" cy="1651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50800" dist="38100" dir="2700000" algn="tl" rotWithShape="0">
                <a:srgbClr val="808080">
                  <a:alpha val="42999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dirty="0">
                <a:latin typeface="Helvetica" pitchFamily="34" charset="0"/>
                <a:cs typeface="MS PGothic" pitchFamily="34" charset="-128"/>
              </a:endParaRPr>
            </a:p>
          </p:txBody>
        </p:sp>
      </p:grpSp>
      <p:grpSp>
        <p:nvGrpSpPr>
          <p:cNvPr id="65" name="Group 64"/>
          <p:cNvGrpSpPr>
            <a:grpSpLocks/>
          </p:cNvGrpSpPr>
          <p:nvPr/>
        </p:nvGrpSpPr>
        <p:grpSpPr bwMode="auto">
          <a:xfrm>
            <a:off x="2540000" y="4891088"/>
            <a:ext cx="381000" cy="546100"/>
            <a:chOff x="4154804" y="3453931"/>
            <a:chExt cx="381000" cy="546100"/>
          </a:xfrm>
        </p:grpSpPr>
        <p:sp>
          <p:nvSpPr>
            <p:cNvPr id="66" name="Oval 65"/>
            <p:cNvSpPr>
              <a:spLocks noChangeArrowheads="1"/>
            </p:cNvSpPr>
            <p:nvPr/>
          </p:nvSpPr>
          <p:spPr bwMode="auto">
            <a:xfrm>
              <a:off x="4281804" y="3453931"/>
              <a:ext cx="152400" cy="165100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50800" dist="38100" dir="2700000" algn="tl" rotWithShape="0">
                <a:srgbClr val="808080">
                  <a:alpha val="42999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dirty="0">
                <a:latin typeface="Helvetica" pitchFamily="34" charset="0"/>
                <a:cs typeface="MS PGothic" pitchFamily="34" charset="-128"/>
              </a:endParaRPr>
            </a:p>
          </p:txBody>
        </p:sp>
        <p:sp>
          <p:nvSpPr>
            <p:cNvPr id="67" name="Oval 66"/>
            <p:cNvSpPr>
              <a:spLocks noChangeArrowheads="1"/>
            </p:cNvSpPr>
            <p:nvPr/>
          </p:nvSpPr>
          <p:spPr bwMode="auto">
            <a:xfrm>
              <a:off x="4218304" y="3555531"/>
              <a:ext cx="152400" cy="165100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50800" dist="38100" dir="2700000" algn="tl" rotWithShape="0">
                <a:srgbClr val="808080">
                  <a:alpha val="42999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dirty="0">
                <a:latin typeface="Helvetica" pitchFamily="34" charset="0"/>
                <a:cs typeface="MS PGothic" pitchFamily="34" charset="-128"/>
              </a:endParaRPr>
            </a:p>
          </p:txBody>
        </p:sp>
        <p:sp>
          <p:nvSpPr>
            <p:cNvPr id="68" name="Oval 67"/>
            <p:cNvSpPr>
              <a:spLocks noChangeArrowheads="1"/>
            </p:cNvSpPr>
            <p:nvPr/>
          </p:nvSpPr>
          <p:spPr bwMode="auto">
            <a:xfrm>
              <a:off x="4370704" y="3568231"/>
              <a:ext cx="152400" cy="165100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50800" dist="38100" dir="2700000" algn="tl" rotWithShape="0">
                <a:srgbClr val="808080">
                  <a:alpha val="42999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dirty="0">
                <a:latin typeface="Helvetica" pitchFamily="34" charset="0"/>
                <a:cs typeface="MS PGothic" pitchFamily="34" charset="-128"/>
              </a:endParaRPr>
            </a:p>
          </p:txBody>
        </p:sp>
        <p:sp>
          <p:nvSpPr>
            <p:cNvPr id="69" name="Oval 68"/>
            <p:cNvSpPr>
              <a:spLocks noChangeArrowheads="1"/>
            </p:cNvSpPr>
            <p:nvPr/>
          </p:nvSpPr>
          <p:spPr bwMode="auto">
            <a:xfrm>
              <a:off x="4319904" y="3644431"/>
              <a:ext cx="152400" cy="165100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50800" dist="38100" dir="2700000" algn="tl" rotWithShape="0">
                <a:srgbClr val="808080">
                  <a:alpha val="42999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dirty="0">
                <a:latin typeface="Helvetica" pitchFamily="34" charset="0"/>
                <a:cs typeface="MS PGothic" pitchFamily="34" charset="-128"/>
              </a:endParaRPr>
            </a:p>
          </p:txBody>
        </p:sp>
        <p:sp>
          <p:nvSpPr>
            <p:cNvPr id="70" name="Oval 69"/>
            <p:cNvSpPr>
              <a:spLocks noChangeArrowheads="1"/>
            </p:cNvSpPr>
            <p:nvPr/>
          </p:nvSpPr>
          <p:spPr bwMode="auto">
            <a:xfrm>
              <a:off x="4231004" y="3707931"/>
              <a:ext cx="152400" cy="165100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50800" dist="38100" dir="2700000" algn="tl" rotWithShape="0">
                <a:srgbClr val="808080">
                  <a:alpha val="42999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dirty="0">
                <a:latin typeface="Helvetica" pitchFamily="34" charset="0"/>
                <a:cs typeface="MS PGothic" pitchFamily="34" charset="-128"/>
              </a:endParaRPr>
            </a:p>
          </p:txBody>
        </p:sp>
        <p:sp>
          <p:nvSpPr>
            <p:cNvPr id="71" name="Oval 70"/>
            <p:cNvSpPr>
              <a:spLocks noChangeArrowheads="1"/>
            </p:cNvSpPr>
            <p:nvPr/>
          </p:nvSpPr>
          <p:spPr bwMode="auto">
            <a:xfrm>
              <a:off x="4383404" y="3733331"/>
              <a:ext cx="152400" cy="1651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50800" dist="38100" dir="2700000" algn="tl" rotWithShape="0">
                <a:srgbClr val="808080">
                  <a:alpha val="42999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dirty="0">
                <a:latin typeface="Helvetica" pitchFamily="34" charset="0"/>
                <a:cs typeface="MS PGothic" pitchFamily="34" charset="-128"/>
              </a:endParaRPr>
            </a:p>
          </p:txBody>
        </p:sp>
        <p:sp>
          <p:nvSpPr>
            <p:cNvPr id="72" name="Oval 71"/>
            <p:cNvSpPr>
              <a:spLocks noChangeArrowheads="1"/>
            </p:cNvSpPr>
            <p:nvPr/>
          </p:nvSpPr>
          <p:spPr bwMode="auto">
            <a:xfrm>
              <a:off x="4154804" y="3657131"/>
              <a:ext cx="152400" cy="1651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50800" dist="38100" dir="2700000" algn="tl" rotWithShape="0">
                <a:srgbClr val="808080">
                  <a:alpha val="42999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dirty="0">
                <a:latin typeface="Helvetica" pitchFamily="34" charset="0"/>
                <a:cs typeface="MS PGothic" pitchFamily="34" charset="-128"/>
              </a:endParaRPr>
            </a:p>
          </p:txBody>
        </p:sp>
        <p:sp>
          <p:nvSpPr>
            <p:cNvPr id="73" name="Oval 72"/>
            <p:cNvSpPr>
              <a:spLocks noChangeArrowheads="1"/>
            </p:cNvSpPr>
            <p:nvPr/>
          </p:nvSpPr>
          <p:spPr bwMode="auto">
            <a:xfrm>
              <a:off x="4218304" y="3796831"/>
              <a:ext cx="152400" cy="165100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50800" dist="38100" dir="2700000" algn="tl" rotWithShape="0">
                <a:srgbClr val="808080">
                  <a:alpha val="42999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dirty="0">
                <a:latin typeface="Helvetica" pitchFamily="34" charset="0"/>
                <a:cs typeface="MS PGothic" pitchFamily="34" charset="-128"/>
              </a:endParaRPr>
            </a:p>
          </p:txBody>
        </p:sp>
        <p:sp>
          <p:nvSpPr>
            <p:cNvPr id="74" name="Oval 73"/>
            <p:cNvSpPr>
              <a:spLocks noChangeArrowheads="1"/>
            </p:cNvSpPr>
            <p:nvPr/>
          </p:nvSpPr>
          <p:spPr bwMode="auto">
            <a:xfrm>
              <a:off x="4332604" y="3834931"/>
              <a:ext cx="152400" cy="165100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50800" dist="38100" dir="2700000" algn="tl" rotWithShape="0">
                <a:srgbClr val="808080">
                  <a:alpha val="42999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dirty="0">
                <a:latin typeface="Helvetica" pitchFamily="34" charset="0"/>
                <a:cs typeface="MS PGothic" pitchFamily="34" charset="-128"/>
              </a:endParaRPr>
            </a:p>
          </p:txBody>
        </p:sp>
        <p:sp>
          <p:nvSpPr>
            <p:cNvPr id="75" name="Oval 74"/>
            <p:cNvSpPr>
              <a:spLocks noChangeArrowheads="1"/>
            </p:cNvSpPr>
            <p:nvPr/>
          </p:nvSpPr>
          <p:spPr bwMode="auto">
            <a:xfrm>
              <a:off x="4154804" y="3784131"/>
              <a:ext cx="152400" cy="1651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50800" dist="38100" dir="2700000" algn="tl" rotWithShape="0">
                <a:srgbClr val="808080">
                  <a:alpha val="42999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dirty="0">
                <a:latin typeface="Helvetica" pitchFamily="34" charset="0"/>
                <a:cs typeface="MS PGothic" pitchFamily="34" charset="-128"/>
              </a:endParaRPr>
            </a:p>
          </p:txBody>
        </p:sp>
        <p:sp>
          <p:nvSpPr>
            <p:cNvPr id="76" name="Oval 75"/>
            <p:cNvSpPr>
              <a:spLocks noChangeArrowheads="1"/>
            </p:cNvSpPr>
            <p:nvPr/>
          </p:nvSpPr>
          <p:spPr bwMode="auto">
            <a:xfrm>
              <a:off x="4180204" y="3530131"/>
              <a:ext cx="152400" cy="165100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50800" dist="38100" dir="2700000" algn="tl" rotWithShape="0">
                <a:srgbClr val="808080">
                  <a:alpha val="42999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dirty="0">
                <a:latin typeface="Helvetica" pitchFamily="34" charset="0"/>
                <a:cs typeface="MS PGothic" pitchFamily="34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51419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5.55556E-6 L 0.16389 0.0074 " pathEditMode="relative" ptsTypes="AA">
                                      <p:cBhvr>
                                        <p:cTn id="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348E-7 4.95027E-7 L -0.11038 -0.09785 " pathEditMode="relative" rAng="0" ptsTypes="AA">
                                      <p:cBhvr>
                                        <p:cTn id="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19" y="-49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28914E-7 -1.12885E-6 L 0.06942 -0.11196 " pathEditMode="relative" ptsTypes="AA">
                                      <p:cBhvr>
                                        <p:cTn id="4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64283E-7 -7.17557E-6 L 0.084 0.02914 " pathEditMode="relative" ptsTypes="AA">
                                      <p:cBhvr>
                                        <p:cTn id="5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6329"/>
            <a:ext cx="8458200" cy="974271"/>
          </a:xfrm>
        </p:spPr>
        <p:txBody>
          <a:bodyPr lIns="0" rIns="0">
            <a:normAutofit fontScale="90000"/>
          </a:bodyPr>
          <a:lstStyle/>
          <a:p>
            <a:r>
              <a:rPr lang="en-US" b="1" baseline="30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57</a:t>
            </a:r>
            <a:r>
              <a:rPr 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Fe(</a:t>
            </a:r>
            <a:r>
              <a:rPr lang="en-US" b="1" baseline="30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He,</a:t>
            </a:r>
            <a:r>
              <a:rPr 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mbol" panose="05050102010706020507" pitchFamily="18" charset="2"/>
              </a:rPr>
              <a:t>ag</a:t>
            </a:r>
            <a:r>
              <a:rPr 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en-US" b="1" baseline="30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56</a:t>
            </a:r>
            <a:r>
              <a:rPr 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 and </a:t>
            </a:r>
            <a:r>
              <a:rPr lang="en-US" b="1" baseline="30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57</a:t>
            </a:r>
            <a:r>
              <a:rPr 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Fe(</a:t>
            </a:r>
            <a:r>
              <a:rPr lang="en-US" b="1" baseline="30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He,</a:t>
            </a:r>
            <a:r>
              <a:rPr lang="en-US" b="1" baseline="30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He’</a:t>
            </a:r>
            <a:r>
              <a:rPr 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mbol" panose="05050102010706020507" pitchFamily="18" charset="2"/>
              </a:rPr>
              <a:t>g</a:t>
            </a:r>
            <a:r>
              <a:rPr 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en-US" b="1" baseline="30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57</a:t>
            </a:r>
            <a:r>
              <a:rPr 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</a:t>
            </a:r>
            <a:endParaRPr lang="en-US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70"/>
          <a:stretch/>
        </p:blipFill>
        <p:spPr bwMode="auto">
          <a:xfrm>
            <a:off x="174169" y="838200"/>
            <a:ext cx="5363935" cy="537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538104" y="948690"/>
            <a:ext cx="3529695" cy="59093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b="1" dirty="0"/>
              <a:t>Upper left panel: </a:t>
            </a:r>
            <a:r>
              <a:rPr lang="en-US" dirty="0"/>
              <a:t>Total RSF </a:t>
            </a:r>
            <a:r>
              <a:rPr lang="en-US" i="1" dirty="0"/>
              <a:t>f</a:t>
            </a:r>
            <a:r>
              <a:rPr lang="en-US" dirty="0"/>
              <a:t> of </a:t>
            </a:r>
            <a:r>
              <a:rPr lang="en-US" baseline="30000" dirty="0" smtClean="0"/>
              <a:t>57</a:t>
            </a:r>
            <a:r>
              <a:rPr lang="en-US" i="1" baseline="30000" dirty="0"/>
              <a:t>,</a:t>
            </a:r>
            <a:r>
              <a:rPr lang="en-US" baseline="30000" dirty="0" smtClean="0"/>
              <a:t>56</a:t>
            </a:r>
            <a:r>
              <a:rPr lang="en-US" dirty="0" smtClean="0"/>
              <a:t>Fe </a:t>
            </a:r>
            <a:r>
              <a:rPr lang="en-US" dirty="0"/>
              <a:t>(solid </a:t>
            </a:r>
            <a:r>
              <a:rPr lang="en-US" dirty="0" smtClean="0"/>
              <a:t>and open </a:t>
            </a:r>
            <a:r>
              <a:rPr lang="en-US" dirty="0"/>
              <a:t>circles, respectively); </a:t>
            </a:r>
            <a:r>
              <a:rPr lang="en-US" dirty="0" err="1"/>
              <a:t>Lorentzian</a:t>
            </a:r>
            <a:r>
              <a:rPr lang="en-US" dirty="0"/>
              <a:t> (dashed line) and </a:t>
            </a:r>
            <a:r>
              <a:rPr lang="en-US" dirty="0" smtClean="0"/>
              <a:t>KMF model </a:t>
            </a:r>
            <a:r>
              <a:rPr lang="en-US" dirty="0"/>
              <a:t>(dash-dotted line) descriptions of the GEDR. </a:t>
            </a:r>
            <a:endParaRPr lang="en-US" dirty="0" smtClean="0"/>
          </a:p>
          <a:p>
            <a:r>
              <a:rPr lang="en-US" b="1" dirty="0" smtClean="0"/>
              <a:t>Upper right </a:t>
            </a:r>
            <a:r>
              <a:rPr lang="en-US" b="1" dirty="0"/>
              <a:t>panel: </a:t>
            </a:r>
            <a:r>
              <a:rPr lang="en-US" dirty="0"/>
              <a:t>Fit (solid line) to </a:t>
            </a:r>
            <a:r>
              <a:rPr lang="en-US" baseline="30000" dirty="0"/>
              <a:t>57</a:t>
            </a:r>
            <a:r>
              <a:rPr lang="en-US" dirty="0"/>
              <a:t>Fe data and </a:t>
            </a:r>
            <a:r>
              <a:rPr lang="en-US" dirty="0" smtClean="0"/>
              <a:t>decomposition into </a:t>
            </a:r>
            <a:r>
              <a:rPr lang="en-US" dirty="0"/>
              <a:t>the renormalized </a:t>
            </a:r>
            <a:r>
              <a:rPr lang="en-US" i="1" dirty="0"/>
              <a:t>E</a:t>
            </a:r>
            <a:r>
              <a:rPr lang="en-US" dirty="0"/>
              <a:t>1 </a:t>
            </a:r>
            <a:r>
              <a:rPr lang="en-US" dirty="0" smtClean="0"/>
              <a:t>KMF model</a:t>
            </a:r>
            <a:r>
              <a:rPr lang="en-US" dirty="0"/>
              <a:t>, </a:t>
            </a:r>
            <a:r>
              <a:rPr lang="en-US" dirty="0" err="1"/>
              <a:t>Lorentzian</a:t>
            </a:r>
            <a:r>
              <a:rPr lang="en-US" dirty="0"/>
              <a:t> </a:t>
            </a:r>
            <a:r>
              <a:rPr lang="en-US" i="1" dirty="0"/>
              <a:t>M</a:t>
            </a:r>
            <a:r>
              <a:rPr lang="en-US" dirty="0"/>
              <a:t>1 and </a:t>
            </a:r>
            <a:r>
              <a:rPr lang="en-US" i="1" dirty="0" smtClean="0"/>
              <a:t>E</a:t>
            </a:r>
            <a:r>
              <a:rPr lang="en-US" dirty="0" smtClean="0"/>
              <a:t>2 models </a:t>
            </a:r>
            <a:r>
              <a:rPr lang="en-US" dirty="0"/>
              <a:t>(all dashed lines), and a power law to model the </a:t>
            </a:r>
            <a:r>
              <a:rPr lang="en-US" dirty="0" smtClean="0"/>
              <a:t>large enhancement </a:t>
            </a:r>
            <a:r>
              <a:rPr lang="en-US" dirty="0"/>
              <a:t>for low energies (dash-dotted line). Open </a:t>
            </a:r>
            <a:r>
              <a:rPr lang="en-US" dirty="0" smtClean="0"/>
              <a:t>symbols are </a:t>
            </a:r>
            <a:r>
              <a:rPr lang="en-US" dirty="0"/>
              <a:t>estimates of the </a:t>
            </a:r>
            <a:r>
              <a:rPr lang="en-US" i="1" dirty="0"/>
              <a:t>E</a:t>
            </a:r>
            <a:r>
              <a:rPr lang="en-US" dirty="0"/>
              <a:t>1 (circle) and </a:t>
            </a:r>
            <a:r>
              <a:rPr lang="en-US" i="1" dirty="0"/>
              <a:t>M</a:t>
            </a:r>
            <a:r>
              <a:rPr lang="en-US" dirty="0"/>
              <a:t>1 (square) RSF from</a:t>
            </a:r>
          </a:p>
          <a:p>
            <a:r>
              <a:rPr lang="en-US" dirty="0"/>
              <a:t>hard primary-</a:t>
            </a:r>
            <a:r>
              <a:rPr lang="en-US" i="1" dirty="0"/>
              <a:t> </a:t>
            </a:r>
            <a:r>
              <a:rPr lang="en-US" dirty="0"/>
              <a:t>rays [21]. </a:t>
            </a:r>
            <a:endParaRPr lang="en-US" dirty="0" smtClean="0"/>
          </a:p>
          <a:p>
            <a:r>
              <a:rPr lang="en-US" b="1" dirty="0" smtClean="0"/>
              <a:t>Lower </a:t>
            </a:r>
            <a:r>
              <a:rPr lang="en-US" b="1" dirty="0"/>
              <a:t>panels: </a:t>
            </a:r>
            <a:r>
              <a:rPr lang="en-US" dirty="0"/>
              <a:t>Total RSF in </a:t>
            </a:r>
            <a:r>
              <a:rPr lang="en-US" baseline="30000" dirty="0"/>
              <a:t>56</a:t>
            </a:r>
            <a:r>
              <a:rPr lang="en-US" dirty="0"/>
              <a:t>Fe (left)</a:t>
            </a:r>
          </a:p>
          <a:p>
            <a:r>
              <a:rPr lang="en-US" dirty="0"/>
              <a:t>and </a:t>
            </a:r>
            <a:r>
              <a:rPr lang="en-US" baseline="30000" dirty="0"/>
              <a:t>57</a:t>
            </a:r>
            <a:r>
              <a:rPr lang="en-US" dirty="0"/>
              <a:t>Fe (right) for </a:t>
            </a:r>
            <a:r>
              <a:rPr lang="en-US" dirty="0" smtClean="0"/>
              <a:t>different excitation-energy </a:t>
            </a:r>
            <a:r>
              <a:rPr lang="en-US" dirty="0"/>
              <a:t>windows indicated</a:t>
            </a:r>
          </a:p>
          <a:p>
            <a:r>
              <a:rPr lang="en-US" dirty="0"/>
              <a:t>in the figure. Open circles and squares are offset by </a:t>
            </a:r>
            <a:r>
              <a:rPr lang="en-US" dirty="0" smtClean="0"/>
              <a:t>a factor </a:t>
            </a:r>
            <a:r>
              <a:rPr lang="en-US" dirty="0"/>
              <a:t>of 2 and 0.5 with respect to their true values.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4169" y="6210300"/>
            <a:ext cx="51598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/>
              <a:t>Voinev</a:t>
            </a:r>
            <a:r>
              <a:rPr lang="en-US" dirty="0" smtClean="0"/>
              <a:t> et al, Phys. Rev. </a:t>
            </a:r>
            <a:r>
              <a:rPr lang="en-US" dirty="0" err="1" smtClean="0"/>
              <a:t>Lett</a:t>
            </a:r>
            <a:r>
              <a:rPr lang="en-US" dirty="0" smtClean="0"/>
              <a:t>. 93, 142504 (2004).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2739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/>
          <p:cNvGrpSpPr/>
          <p:nvPr/>
        </p:nvGrpSpPr>
        <p:grpSpPr>
          <a:xfrm>
            <a:off x="6023372" y="1230822"/>
            <a:ext cx="2633662" cy="4941888"/>
            <a:chOff x="5964238" y="1244600"/>
            <a:chExt cx="2633662" cy="4941888"/>
          </a:xfrm>
        </p:grpSpPr>
        <p:pic>
          <p:nvPicPr>
            <p:cNvPr id="50" name="Picture 3" descr="vault_scaled.pd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64238" y="1244600"/>
              <a:ext cx="2633662" cy="49418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" name="Isosceles Triangle 50"/>
            <p:cNvSpPr>
              <a:spLocks noChangeArrowheads="1"/>
            </p:cNvSpPr>
            <p:nvPr/>
          </p:nvSpPr>
          <p:spPr bwMode="auto">
            <a:xfrm rot="10800000">
              <a:off x="6583363" y="4025900"/>
              <a:ext cx="223837" cy="668338"/>
            </a:xfrm>
            <a:prstGeom prst="triangle">
              <a:avLst>
                <a:gd name="adj" fmla="val 50000"/>
              </a:avLst>
            </a:prstGeom>
            <a:solidFill>
              <a:schemeClr val="accent1">
                <a:alpha val="49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b"/>
            <a:lstStyle>
              <a:lvl1pPr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1pPr>
              <a:lvl2pPr marL="742950" indent="-285750"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2pPr>
              <a:lvl3pPr marL="1143000" indent="-228600"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3pPr>
              <a:lvl4pPr marL="1600200" indent="-228600"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4pPr>
              <a:lvl5pPr marL="2057400" indent="-228600"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9pPr>
            </a:lstStyle>
            <a:p>
              <a:pPr algn="ctr"/>
              <a:endParaRPr lang="en-US" altLang="en-US" sz="1600">
                <a:solidFill>
                  <a:srgbClr val="000000"/>
                </a:solidFill>
              </a:endParaRPr>
            </a:p>
          </p:txBody>
        </p:sp>
        <p:cxnSp>
          <p:nvCxnSpPr>
            <p:cNvPr id="52" name="Straight Arrow Connector 51"/>
            <p:cNvCxnSpPr>
              <a:cxnSpLocks noChangeShapeType="1"/>
            </p:cNvCxnSpPr>
            <p:nvPr/>
          </p:nvCxnSpPr>
          <p:spPr bwMode="auto">
            <a:xfrm flipH="1">
              <a:off x="7397750" y="5329238"/>
              <a:ext cx="862013" cy="293687"/>
            </a:xfrm>
            <a:prstGeom prst="straightConnector1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3" name="Straight Arrow Connector 52"/>
            <p:cNvCxnSpPr>
              <a:cxnSpLocks noChangeShapeType="1"/>
            </p:cNvCxnSpPr>
            <p:nvPr/>
          </p:nvCxnSpPr>
          <p:spPr bwMode="auto">
            <a:xfrm flipH="1" flipV="1">
              <a:off x="6722269" y="5168900"/>
              <a:ext cx="694531" cy="457200"/>
            </a:xfrm>
            <a:prstGeom prst="straightConnector1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54" name="Explosion 1 53"/>
            <p:cNvSpPr>
              <a:spLocks noChangeArrowheads="1"/>
            </p:cNvSpPr>
            <p:nvPr/>
          </p:nvSpPr>
          <p:spPr bwMode="auto">
            <a:xfrm>
              <a:off x="6608763" y="4538663"/>
              <a:ext cx="227012" cy="227012"/>
            </a:xfrm>
            <a:prstGeom prst="irregularSeal1">
              <a:avLst/>
            </a:prstGeom>
            <a:solidFill>
              <a:srgbClr val="FFFF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anchor="b"/>
            <a:lstStyle>
              <a:lvl1pPr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1pPr>
              <a:lvl2pPr marL="742950" indent="-285750"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2pPr>
              <a:lvl3pPr marL="1143000" indent="-228600"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3pPr>
              <a:lvl4pPr marL="1600200" indent="-228600"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4pPr>
              <a:lvl5pPr marL="2057400" indent="-228600"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9pPr>
            </a:lstStyle>
            <a:p>
              <a:pPr algn="ctr"/>
              <a:endParaRPr lang="en-US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55" name="Isosceles Triangle 54"/>
            <p:cNvSpPr>
              <a:spLocks noChangeArrowheads="1"/>
            </p:cNvSpPr>
            <p:nvPr/>
          </p:nvSpPr>
          <p:spPr bwMode="auto">
            <a:xfrm rot="10800000">
              <a:off x="6621463" y="1384300"/>
              <a:ext cx="147637" cy="2890838"/>
            </a:xfrm>
            <a:prstGeom prst="triangle">
              <a:avLst>
                <a:gd name="adj" fmla="val 50000"/>
              </a:avLst>
            </a:prstGeom>
            <a:solidFill>
              <a:schemeClr val="accent1">
                <a:alpha val="49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b"/>
            <a:lstStyle>
              <a:lvl1pPr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1pPr>
              <a:lvl2pPr marL="742950" indent="-285750"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2pPr>
              <a:lvl3pPr marL="1143000" indent="-228600"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3pPr>
              <a:lvl4pPr marL="1600200" indent="-228600"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4pPr>
              <a:lvl5pPr marL="2057400" indent="-228600"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9pPr>
            </a:lstStyle>
            <a:p>
              <a:pPr algn="ctr"/>
              <a:endParaRPr lang="en-US" altLang="en-US" sz="1600">
                <a:solidFill>
                  <a:srgbClr val="000000"/>
                </a:solidFill>
              </a:endParaRPr>
            </a:p>
          </p:txBody>
        </p:sp>
        <p:cxnSp>
          <p:nvCxnSpPr>
            <p:cNvPr id="56" name="Straight Connector 28"/>
            <p:cNvCxnSpPr>
              <a:cxnSpLocks noChangeShapeType="1"/>
            </p:cNvCxnSpPr>
            <p:nvPr/>
          </p:nvCxnSpPr>
          <p:spPr bwMode="auto">
            <a:xfrm flipV="1">
              <a:off x="6683375" y="3136900"/>
              <a:ext cx="9525" cy="889000"/>
            </a:xfrm>
            <a:prstGeom prst="line">
              <a:avLst/>
            </a:prstGeom>
            <a:noFill/>
            <a:ln w="76200">
              <a:solidFill>
                <a:schemeClr val="accent1">
                  <a:alpha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7" name="Straight Arrow Connector 56"/>
            <p:cNvCxnSpPr>
              <a:cxnSpLocks noChangeShapeType="1"/>
              <a:endCxn id="54" idx="2"/>
            </p:cNvCxnSpPr>
            <p:nvPr/>
          </p:nvCxnSpPr>
          <p:spPr bwMode="auto">
            <a:xfrm flipH="1" flipV="1">
              <a:off x="6697663" y="4765675"/>
              <a:ext cx="7937" cy="403225"/>
            </a:xfrm>
            <a:prstGeom prst="straightConnector1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58" name="Title 1"/>
          <p:cNvSpPr>
            <a:spLocks noGrp="1"/>
          </p:cNvSpPr>
          <p:nvPr>
            <p:ph type="title"/>
          </p:nvPr>
        </p:nvSpPr>
        <p:spPr>
          <a:xfrm>
            <a:off x="530225" y="152400"/>
            <a:ext cx="8229600" cy="914400"/>
          </a:xfrm>
        </p:spPr>
        <p:txBody>
          <a:bodyPr/>
          <a:lstStyle/>
          <a:p>
            <a:r>
              <a:rPr 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LBNL Cyclotron </a:t>
            </a:r>
            <a:r>
              <a:rPr lang="en-US" b="1" baseline="30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56,57</a:t>
            </a:r>
            <a:r>
              <a:rPr 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Fe(</a:t>
            </a:r>
            <a:r>
              <a:rPr lang="en-US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n,n’</a:t>
            </a:r>
            <a:r>
              <a:rPr lang="en-US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mbol" panose="05050102010706020507" pitchFamily="18" charset="2"/>
              </a:rPr>
              <a:t>g</a:t>
            </a:r>
            <a:r>
              <a:rPr 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US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9" name="Rectangle 58"/>
          <p:cNvSpPr>
            <a:spLocks noChangeArrowheads="1"/>
          </p:cNvSpPr>
          <p:nvPr/>
        </p:nvSpPr>
        <p:spPr bwMode="auto">
          <a:xfrm>
            <a:off x="279400" y="6223000"/>
            <a:ext cx="5575300" cy="215900"/>
          </a:xfrm>
          <a:prstGeom prst="rect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>
            <a:lvl1pPr>
              <a:defRPr sz="1400" b="1">
                <a:solidFill>
                  <a:schemeClr val="tx1"/>
                </a:solidFill>
                <a:latin typeface="Helvetica" pitchFamily="-65" charset="0"/>
                <a:ea typeface="MS PGothic" pitchFamily="34" charset="-128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Helvetica" pitchFamily="-65" charset="0"/>
                <a:ea typeface="MS PGothic" pitchFamily="34" charset="-128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Helvetica" pitchFamily="-65" charset="0"/>
                <a:ea typeface="MS PGothic" pitchFamily="34" charset="-128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Helvetica" pitchFamily="-65" charset="0"/>
                <a:ea typeface="MS PGothic" pitchFamily="34" charset="-128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Helvetica" pitchFamily="-65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Helvetica" pitchFamily="-65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Helvetica" pitchFamily="-65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Helvetica" pitchFamily="-65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Helvetica" pitchFamily="-65" charset="0"/>
                <a:ea typeface="MS PGothic" pitchFamily="34" charset="-128"/>
              </a:defRPr>
            </a:lvl9pPr>
          </a:lstStyle>
          <a:p>
            <a:endParaRPr lang="en-US" altLang="en-US"/>
          </a:p>
        </p:txBody>
      </p:sp>
      <p:graphicFrame>
        <p:nvGraphicFramePr>
          <p:cNvPr id="60" name="Object 5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7080456"/>
              </p:ext>
            </p:extLst>
          </p:nvPr>
        </p:nvGraphicFramePr>
        <p:xfrm>
          <a:off x="1377950" y="6248400"/>
          <a:ext cx="2794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3" name="Equation" r:id="rId4" imgW="279400" imgH="177800" progId="Equation.3">
                  <p:embed/>
                </p:oleObj>
              </mc:Choice>
              <mc:Fallback>
                <p:oleObj name="Equation" r:id="rId4" imgW="279400" imgH="177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7950" y="6248400"/>
                        <a:ext cx="279400" cy="17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" name="Object 6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2207323"/>
              </p:ext>
            </p:extLst>
          </p:nvPr>
        </p:nvGraphicFramePr>
        <p:xfrm>
          <a:off x="3238500" y="6254750"/>
          <a:ext cx="342900" cy="16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4" name="Equation" r:id="rId6" imgW="342900" imgH="165100" progId="Equation.3">
                  <p:embed/>
                </p:oleObj>
              </mc:Choice>
              <mc:Fallback>
                <p:oleObj name="Equation" r:id="rId6" imgW="342900" imgH="165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0" y="6254750"/>
                        <a:ext cx="342900" cy="165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" name="Object 7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6760302"/>
              </p:ext>
            </p:extLst>
          </p:nvPr>
        </p:nvGraphicFramePr>
        <p:xfrm>
          <a:off x="5010150" y="6248400"/>
          <a:ext cx="3429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5" name="Equation" r:id="rId8" imgW="342900" imgH="177800" progId="Equation.3">
                  <p:embed/>
                </p:oleObj>
              </mc:Choice>
              <mc:Fallback>
                <p:oleObj name="Equation" r:id="rId8" imgW="342900" imgH="177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10150" y="6248400"/>
                        <a:ext cx="342900" cy="17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2" name="Straight Arrow Connector 71"/>
          <p:cNvCxnSpPr>
            <a:cxnSpLocks noChangeShapeType="1"/>
          </p:cNvCxnSpPr>
          <p:nvPr/>
        </p:nvCxnSpPr>
        <p:spPr bwMode="auto">
          <a:xfrm>
            <a:off x="857250" y="5372100"/>
            <a:ext cx="114300" cy="2921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73" name="Straight Arrow Connector 72"/>
          <p:cNvCxnSpPr>
            <a:cxnSpLocks noChangeShapeType="1"/>
          </p:cNvCxnSpPr>
          <p:nvPr/>
        </p:nvCxnSpPr>
        <p:spPr bwMode="auto">
          <a:xfrm flipH="1">
            <a:off x="1987550" y="5022850"/>
            <a:ext cx="279400" cy="4635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74" name="Straight Arrow Connector 73"/>
          <p:cNvCxnSpPr>
            <a:cxnSpLocks noChangeShapeType="1"/>
          </p:cNvCxnSpPr>
          <p:nvPr/>
        </p:nvCxnSpPr>
        <p:spPr bwMode="auto">
          <a:xfrm>
            <a:off x="2266950" y="5022850"/>
            <a:ext cx="76200" cy="5778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</p:spPr>
      </p:cxnSp>
      <p:grpSp>
        <p:nvGrpSpPr>
          <p:cNvPr id="75" name="Group 74"/>
          <p:cNvGrpSpPr/>
          <p:nvPr/>
        </p:nvGrpSpPr>
        <p:grpSpPr>
          <a:xfrm>
            <a:off x="273050" y="3467100"/>
            <a:ext cx="5556250" cy="2781300"/>
            <a:chOff x="273050" y="3467100"/>
            <a:chExt cx="5556250" cy="2781300"/>
          </a:xfrm>
        </p:grpSpPr>
        <p:pic>
          <p:nvPicPr>
            <p:cNvPr id="76" name="Content Placeholder 15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-63"/>
            <a:stretch>
              <a:fillRect/>
            </a:stretch>
          </p:blipFill>
          <p:spPr>
            <a:xfrm>
              <a:off x="273050" y="3467100"/>
              <a:ext cx="5556250" cy="2781300"/>
            </a:xfrm>
            <a:prstGeom prst="rect">
              <a:avLst/>
            </a:prstGeom>
            <a:ln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77" name="Picture 76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0250" y="4038600"/>
              <a:ext cx="2244725" cy="145097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78" name="Straight Arrow Connector 77"/>
          <p:cNvCxnSpPr>
            <a:cxnSpLocks noChangeShapeType="1"/>
          </p:cNvCxnSpPr>
          <p:nvPr/>
        </p:nvCxnSpPr>
        <p:spPr bwMode="auto">
          <a:xfrm flipH="1">
            <a:off x="3752850" y="3644900"/>
            <a:ext cx="393700" cy="4191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79" name="Straight Arrow Connector 78"/>
          <p:cNvCxnSpPr>
            <a:cxnSpLocks noChangeShapeType="1"/>
          </p:cNvCxnSpPr>
          <p:nvPr/>
        </p:nvCxnSpPr>
        <p:spPr bwMode="auto">
          <a:xfrm flipH="1">
            <a:off x="4508500" y="4394200"/>
            <a:ext cx="273050" cy="127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80" name="Straight Arrow Connector 79"/>
          <p:cNvCxnSpPr>
            <a:cxnSpLocks noChangeShapeType="1"/>
          </p:cNvCxnSpPr>
          <p:nvPr/>
        </p:nvCxnSpPr>
        <p:spPr bwMode="auto">
          <a:xfrm>
            <a:off x="3390900" y="5932488"/>
            <a:ext cx="285750" cy="16351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</p:spPr>
      </p:cxnSp>
      <p:graphicFrame>
        <p:nvGraphicFramePr>
          <p:cNvPr id="81" name="Object 8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3306485"/>
              </p:ext>
            </p:extLst>
          </p:nvPr>
        </p:nvGraphicFramePr>
        <p:xfrm>
          <a:off x="2273300" y="6254750"/>
          <a:ext cx="635000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6" name="Equation" r:id="rId12" imgW="635000" imgH="228600" progId="Equation.3">
                  <p:embed/>
                </p:oleObj>
              </mc:Choice>
              <mc:Fallback>
                <p:oleObj name="Equation" r:id="rId12" imgW="6350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3300" y="6254750"/>
                        <a:ext cx="635000" cy="228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" name="TextBox 81"/>
          <p:cNvSpPr txBox="1">
            <a:spLocks noChangeArrowheads="1"/>
          </p:cNvSpPr>
          <p:nvPr/>
        </p:nvSpPr>
        <p:spPr bwMode="auto">
          <a:xfrm>
            <a:off x="76200" y="1290131"/>
            <a:ext cx="2413000" cy="1538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1400" b="1">
                <a:solidFill>
                  <a:schemeClr val="tx1"/>
                </a:solidFill>
                <a:latin typeface="Helvetica" pitchFamily="-65" charset="0"/>
                <a:ea typeface="MS PGothic" pitchFamily="34" charset="-128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Helvetica" pitchFamily="-65" charset="0"/>
                <a:ea typeface="MS PGothic" pitchFamily="34" charset="-128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Helvetica" pitchFamily="-65" charset="0"/>
                <a:ea typeface="MS PGothic" pitchFamily="34" charset="-128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Helvetica" pitchFamily="-65" charset="0"/>
                <a:ea typeface="MS PGothic" pitchFamily="34" charset="-128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Helvetica" pitchFamily="-65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Helvetica" pitchFamily="-65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Helvetica" pitchFamily="-65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Helvetica" pitchFamily="-65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Helvetica" pitchFamily="-65" charset="0"/>
                <a:ea typeface="MS PGothic" pitchFamily="34" charset="-128"/>
              </a:defRPr>
            </a:lvl9pPr>
          </a:lstStyle>
          <a:p>
            <a:r>
              <a:rPr lang="en-US" altLang="en-US" sz="2000" b="0" dirty="0" smtClean="0">
                <a:latin typeface="Times New Roman" pitchFamily="18" charset="0"/>
                <a:cs typeface="Times New Roman" pitchFamily="18" charset="0"/>
              </a:rPr>
              <a:t>First measurement of (</a:t>
            </a:r>
            <a:r>
              <a:rPr lang="en-US" altLang="en-US" sz="2000" b="0" dirty="0" err="1" smtClean="0">
                <a:latin typeface="Times New Roman" pitchFamily="18" charset="0"/>
                <a:cs typeface="Times New Roman" pitchFamily="18" charset="0"/>
              </a:rPr>
              <a:t>n,n’</a:t>
            </a:r>
            <a:r>
              <a:rPr lang="en-US" altLang="ja-JP" sz="2000" b="0" dirty="0" err="1" smtClean="0">
                <a:latin typeface="Symbol" pitchFamily="18" charset="2"/>
              </a:rPr>
              <a:t>g</a:t>
            </a:r>
            <a:r>
              <a:rPr lang="en-US" altLang="ja-JP" sz="2000" b="0" dirty="0">
                <a:latin typeface="Times New Roman" pitchFamily="18" charset="0"/>
                <a:cs typeface="Times New Roman" pitchFamily="18" charset="0"/>
              </a:rPr>
              <a:t>) cross sections </a:t>
            </a:r>
            <a:r>
              <a:rPr lang="en-US" altLang="ja-JP" sz="2000" b="0" dirty="0" smtClean="0">
                <a:latin typeface="Times New Roman" pitchFamily="18" charset="0"/>
                <a:cs typeface="Times New Roman" pitchFamily="18" charset="0"/>
              </a:rPr>
              <a:t>at the LBNL Cyclotron.</a:t>
            </a:r>
          </a:p>
          <a:p>
            <a:r>
              <a:rPr lang="en-US" altLang="ja-JP" sz="2000" b="0" dirty="0" smtClean="0">
                <a:latin typeface="Times New Roman" pitchFamily="18" charset="0"/>
                <a:cs typeface="Times New Roman" pitchFamily="18" charset="0"/>
              </a:rPr>
              <a:t>UCB neutron generator experiments in 2015.</a:t>
            </a:r>
          </a:p>
        </p:txBody>
      </p:sp>
      <p:cxnSp>
        <p:nvCxnSpPr>
          <p:cNvPr id="83" name="Straight Arrow Connector 82"/>
          <p:cNvCxnSpPr>
            <a:cxnSpLocks noChangeShapeType="1"/>
          </p:cNvCxnSpPr>
          <p:nvPr/>
        </p:nvCxnSpPr>
        <p:spPr bwMode="auto">
          <a:xfrm>
            <a:off x="3613150" y="3937000"/>
            <a:ext cx="82550" cy="457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</p:spPr>
      </p:cxnSp>
      <p:grpSp>
        <p:nvGrpSpPr>
          <p:cNvPr id="84" name="Group 83"/>
          <p:cNvGrpSpPr/>
          <p:nvPr/>
        </p:nvGrpSpPr>
        <p:grpSpPr>
          <a:xfrm>
            <a:off x="108857" y="1280578"/>
            <a:ext cx="6535507" cy="4651910"/>
            <a:chOff x="120881" y="1280578"/>
            <a:chExt cx="6535507" cy="4651910"/>
          </a:xfrm>
        </p:grpSpPr>
        <p:graphicFrame>
          <p:nvGraphicFramePr>
            <p:cNvPr id="85" name="Object 8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719825172"/>
                </p:ext>
              </p:extLst>
            </p:nvPr>
          </p:nvGraphicFramePr>
          <p:xfrm>
            <a:off x="2165350" y="3479800"/>
            <a:ext cx="1041400" cy="228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67" name="Equation" r:id="rId14" imgW="1041400" imgH="228600" progId="Equation.3">
                    <p:embed/>
                  </p:oleObj>
                </mc:Choice>
                <mc:Fallback>
                  <p:oleObj name="Equation" r:id="rId14" imgW="1041400" imgH="228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65350" y="3479800"/>
                          <a:ext cx="1041400" cy="228600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6" name="Object 8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89418066"/>
                </p:ext>
              </p:extLst>
            </p:nvPr>
          </p:nvGraphicFramePr>
          <p:xfrm>
            <a:off x="405724" y="4948238"/>
            <a:ext cx="1041400" cy="5969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68" name="Equation" r:id="rId16" imgW="1041400" imgH="596900" progId="Equation.3">
                    <p:embed/>
                  </p:oleObj>
                </mc:Choice>
                <mc:Fallback>
                  <p:oleObj name="Equation" r:id="rId16" imgW="1041400" imgH="5969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5724" y="4948238"/>
                          <a:ext cx="1041400" cy="596900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7" name="Object 8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17489314"/>
                </p:ext>
              </p:extLst>
            </p:nvPr>
          </p:nvGraphicFramePr>
          <p:xfrm>
            <a:off x="4000500" y="5581650"/>
            <a:ext cx="1104900" cy="228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69" name="Equation" r:id="rId18" imgW="1104900" imgH="228600" progId="Equation.3">
                    <p:embed/>
                  </p:oleObj>
                </mc:Choice>
                <mc:Fallback>
                  <p:oleObj name="Equation" r:id="rId18" imgW="1104900" imgH="228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00500" y="5581650"/>
                          <a:ext cx="1104900" cy="228600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8" name="Object 8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21218000"/>
                </p:ext>
              </p:extLst>
            </p:nvPr>
          </p:nvGraphicFramePr>
          <p:xfrm>
            <a:off x="1117600" y="4203700"/>
            <a:ext cx="901700" cy="228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70" name="Equation" r:id="rId20" imgW="901700" imgH="228600" progId="Equation.3">
                    <p:embed/>
                  </p:oleObj>
                </mc:Choice>
                <mc:Fallback>
                  <p:oleObj name="Equation" r:id="rId20" imgW="901700" imgH="228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17600" y="4203700"/>
                          <a:ext cx="901700" cy="228600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9" name="Object 8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39222125"/>
                </p:ext>
              </p:extLst>
            </p:nvPr>
          </p:nvGraphicFramePr>
          <p:xfrm>
            <a:off x="1910283" y="5097747"/>
            <a:ext cx="673100" cy="2413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71" name="Equation" r:id="rId22" imgW="673100" imgH="241300" progId="Equation.3">
                    <p:embed/>
                  </p:oleObj>
                </mc:Choice>
                <mc:Fallback>
                  <p:oleObj name="Equation" r:id="rId22" imgW="673100" imgH="2413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10283" y="5097747"/>
                          <a:ext cx="673100" cy="241300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0" name="Object 8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5589667"/>
                </p:ext>
              </p:extLst>
            </p:nvPr>
          </p:nvGraphicFramePr>
          <p:xfrm>
            <a:off x="4146550" y="3530600"/>
            <a:ext cx="1117600" cy="228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72" name="Equation" r:id="rId24" imgW="1117600" imgH="228600" progId="Equation.3">
                    <p:embed/>
                  </p:oleObj>
                </mc:Choice>
                <mc:Fallback>
                  <p:oleObj name="Equation" r:id="rId24" imgW="1117600" imgH="228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46550" y="3530600"/>
                          <a:ext cx="1117600" cy="228600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1" name="Object 9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605692711"/>
                </p:ext>
              </p:extLst>
            </p:nvPr>
          </p:nvGraphicFramePr>
          <p:xfrm>
            <a:off x="4438650" y="3740150"/>
            <a:ext cx="1117600" cy="2413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73" name="Equation" r:id="rId26" imgW="1117600" imgH="241300" progId="Equation.3">
                    <p:embed/>
                  </p:oleObj>
                </mc:Choice>
                <mc:Fallback>
                  <p:oleObj name="Equation" r:id="rId26" imgW="1117600" imgH="2413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38650" y="3740150"/>
                          <a:ext cx="1117600" cy="241300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2" name="Object 9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95510943"/>
                </p:ext>
              </p:extLst>
            </p:nvPr>
          </p:nvGraphicFramePr>
          <p:xfrm>
            <a:off x="4781550" y="4165600"/>
            <a:ext cx="660400" cy="457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74" name="Equation" r:id="rId28" imgW="660400" imgH="457200" progId="Equation.3">
                    <p:embed/>
                  </p:oleObj>
                </mc:Choice>
                <mc:Fallback>
                  <p:oleObj name="Equation" r:id="rId28" imgW="660400" imgH="457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81550" y="4165600"/>
                          <a:ext cx="660400" cy="457200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93" name="Group 92"/>
            <p:cNvGrpSpPr/>
            <p:nvPr/>
          </p:nvGrpSpPr>
          <p:grpSpPr>
            <a:xfrm>
              <a:off x="2622390" y="1280578"/>
              <a:ext cx="4033998" cy="3158072"/>
              <a:chOff x="2622390" y="1280578"/>
              <a:chExt cx="4033998" cy="3158072"/>
            </a:xfrm>
          </p:grpSpPr>
          <p:grpSp>
            <p:nvGrpSpPr>
              <p:cNvPr id="97" name="Group 96"/>
              <p:cNvGrpSpPr>
                <a:grpSpLocks/>
              </p:cNvGrpSpPr>
              <p:nvPr/>
            </p:nvGrpSpPr>
            <p:grpSpPr bwMode="auto">
              <a:xfrm>
                <a:off x="2622390" y="1280578"/>
                <a:ext cx="4033998" cy="2251610"/>
                <a:chOff x="1344083" y="1180800"/>
                <a:chExt cx="5333826" cy="2335138"/>
              </a:xfrm>
            </p:grpSpPr>
            <p:grpSp>
              <p:nvGrpSpPr>
                <p:cNvPr id="99" name="Group 73"/>
                <p:cNvGrpSpPr>
                  <a:grpSpLocks/>
                </p:cNvGrpSpPr>
                <p:nvPr/>
              </p:nvGrpSpPr>
              <p:grpSpPr bwMode="auto">
                <a:xfrm>
                  <a:off x="1344083" y="1180800"/>
                  <a:ext cx="5333826" cy="2335138"/>
                  <a:chOff x="1342198" y="1180800"/>
                  <a:chExt cx="5289427" cy="2335138"/>
                </a:xfrm>
              </p:grpSpPr>
              <p:sp>
                <p:nvSpPr>
                  <p:cNvPr id="102" name="Isosceles Triangle 72"/>
                  <p:cNvSpPr>
                    <a:spLocks noChangeArrowheads="1"/>
                  </p:cNvSpPr>
                  <p:nvPr/>
                </p:nvSpPr>
                <p:spPr bwMode="auto">
                  <a:xfrm rot="6369520">
                    <a:off x="4602500" y="1486812"/>
                    <a:ext cx="2085938" cy="1972313"/>
                  </a:xfrm>
                  <a:prstGeom prst="triangle">
                    <a:avLst>
                      <a:gd name="adj" fmla="val 33588"/>
                    </a:avLst>
                  </a:prstGeom>
                  <a:solidFill>
                    <a:schemeClr val="accent1">
                      <a:alpha val="50000"/>
                    </a:schemeClr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defRPr sz="1400" b="1">
                        <a:solidFill>
                          <a:schemeClr val="tx1"/>
                        </a:solidFill>
                        <a:latin typeface="Helvetica" pitchFamily="-65" charset="0"/>
                        <a:ea typeface="MS PGothic" pitchFamily="34" charset="-128"/>
                      </a:defRPr>
                    </a:lvl1pPr>
                    <a:lvl2pPr marL="742950" indent="-285750">
                      <a:defRPr sz="1400" b="1">
                        <a:solidFill>
                          <a:schemeClr val="tx1"/>
                        </a:solidFill>
                        <a:latin typeface="Helvetica" pitchFamily="-65" charset="0"/>
                        <a:ea typeface="MS PGothic" pitchFamily="34" charset="-128"/>
                      </a:defRPr>
                    </a:lvl2pPr>
                    <a:lvl3pPr marL="1143000" indent="-228600">
                      <a:defRPr sz="1400" b="1">
                        <a:solidFill>
                          <a:schemeClr val="tx1"/>
                        </a:solidFill>
                        <a:latin typeface="Helvetica" pitchFamily="-65" charset="0"/>
                        <a:ea typeface="MS PGothic" pitchFamily="34" charset="-128"/>
                      </a:defRPr>
                    </a:lvl3pPr>
                    <a:lvl4pPr marL="1600200" indent="-228600">
                      <a:defRPr sz="1400" b="1">
                        <a:solidFill>
                          <a:schemeClr val="tx1"/>
                        </a:solidFill>
                        <a:latin typeface="Helvetica" pitchFamily="-65" charset="0"/>
                        <a:ea typeface="MS PGothic" pitchFamily="34" charset="-128"/>
                      </a:defRPr>
                    </a:lvl4pPr>
                    <a:lvl5pPr marL="2057400" indent="-228600">
                      <a:defRPr sz="1400" b="1">
                        <a:solidFill>
                          <a:schemeClr val="tx1"/>
                        </a:solidFill>
                        <a:latin typeface="Helvetica" pitchFamily="-65" charset="0"/>
                        <a:ea typeface="MS PGothic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400" b="1">
                        <a:solidFill>
                          <a:schemeClr val="tx1"/>
                        </a:solidFill>
                        <a:latin typeface="Helvetica" pitchFamily="-65" charset="0"/>
                        <a:ea typeface="MS PGothic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400" b="1">
                        <a:solidFill>
                          <a:schemeClr val="tx1"/>
                        </a:solidFill>
                        <a:latin typeface="Helvetica" pitchFamily="-65" charset="0"/>
                        <a:ea typeface="MS PGothic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400" b="1">
                        <a:solidFill>
                          <a:schemeClr val="tx1"/>
                        </a:solidFill>
                        <a:latin typeface="Helvetica" pitchFamily="-65" charset="0"/>
                        <a:ea typeface="MS PGothic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400" b="1">
                        <a:solidFill>
                          <a:schemeClr val="tx1"/>
                        </a:solidFill>
                        <a:latin typeface="Helvetica" pitchFamily="-65" charset="0"/>
                        <a:ea typeface="MS PGothic" pitchFamily="34" charset="-128"/>
                      </a:defRPr>
                    </a:lvl9pPr>
                  </a:lstStyle>
                  <a:p>
                    <a:r>
                      <a:rPr lang="en-US" altLang="en-US"/>
                      <a:t>s</a:t>
                    </a:r>
                  </a:p>
                </p:txBody>
              </p:sp>
              <p:pic>
                <p:nvPicPr>
                  <p:cNvPr id="103" name="Picture 67" descr="Fe_and_Ge_in_Cave_02.jpg"/>
                  <p:cNvPicPr>
                    <a:picLocks noChangeAspect="1"/>
                  </p:cNvPicPr>
                  <p:nvPr/>
                </p:nvPicPr>
                <p:blipFill>
                  <a:blip r:embed="rId30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1342198" y="1180800"/>
                    <a:ext cx="4013198" cy="225742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</p:grpSp>
            <p:sp>
              <p:nvSpPr>
                <p:cNvPr id="100" name="TextBox 83"/>
                <p:cNvSpPr txBox="1">
                  <a:spLocks noChangeArrowheads="1"/>
                </p:cNvSpPr>
                <p:nvPr/>
              </p:nvSpPr>
              <p:spPr bwMode="auto">
                <a:xfrm>
                  <a:off x="1806828" y="1394476"/>
                  <a:ext cx="1560698" cy="319091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1400" b="1">
                      <a:solidFill>
                        <a:schemeClr val="tx1"/>
                      </a:solidFill>
                      <a:latin typeface="Helvetica" pitchFamily="-65" charset="0"/>
                      <a:ea typeface="MS PGothic" pitchFamily="34" charset="-128"/>
                    </a:defRPr>
                  </a:lvl1pPr>
                  <a:lvl2pPr marL="742950" indent="-285750">
                    <a:defRPr sz="1400" b="1">
                      <a:solidFill>
                        <a:schemeClr val="tx1"/>
                      </a:solidFill>
                      <a:latin typeface="Helvetica" pitchFamily="-65" charset="0"/>
                      <a:ea typeface="MS PGothic" pitchFamily="34" charset="-128"/>
                    </a:defRPr>
                  </a:lvl2pPr>
                  <a:lvl3pPr marL="1143000" indent="-228600">
                    <a:defRPr sz="1400" b="1">
                      <a:solidFill>
                        <a:schemeClr val="tx1"/>
                      </a:solidFill>
                      <a:latin typeface="Helvetica" pitchFamily="-65" charset="0"/>
                      <a:ea typeface="MS PGothic" pitchFamily="34" charset="-128"/>
                    </a:defRPr>
                  </a:lvl3pPr>
                  <a:lvl4pPr marL="1600200" indent="-228600">
                    <a:defRPr sz="1400" b="1">
                      <a:solidFill>
                        <a:schemeClr val="tx1"/>
                      </a:solidFill>
                      <a:latin typeface="Helvetica" pitchFamily="-65" charset="0"/>
                      <a:ea typeface="MS PGothic" pitchFamily="34" charset="-128"/>
                    </a:defRPr>
                  </a:lvl4pPr>
                  <a:lvl5pPr marL="2057400" indent="-228600">
                    <a:defRPr sz="1400" b="1">
                      <a:solidFill>
                        <a:schemeClr val="tx1"/>
                      </a:solidFill>
                      <a:latin typeface="Helvetica" pitchFamily="-65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Helvetica" pitchFamily="-65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Helvetica" pitchFamily="-65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Helvetica" pitchFamily="-65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Helvetica" pitchFamily="-65" charset="0"/>
                      <a:ea typeface="MS PGothic" pitchFamily="34" charset="-128"/>
                    </a:defRPr>
                  </a:lvl9pPr>
                </a:lstStyle>
                <a:p>
                  <a:r>
                    <a:rPr lang="en-US" altLang="en-US" baseline="30000" dirty="0" err="1">
                      <a:solidFill>
                        <a:schemeClr val="bg1"/>
                      </a:solidFill>
                    </a:rPr>
                    <a:t>nat</a:t>
                  </a:r>
                  <a:r>
                    <a:rPr lang="en-US" altLang="en-US" dirty="0" err="1">
                      <a:solidFill>
                        <a:schemeClr val="bg1"/>
                      </a:solidFill>
                    </a:rPr>
                    <a:t>Fe</a:t>
                  </a:r>
                  <a:r>
                    <a:rPr lang="en-US" altLang="en-US" dirty="0">
                      <a:solidFill>
                        <a:schemeClr val="bg1"/>
                      </a:solidFill>
                    </a:rPr>
                    <a:t> target</a:t>
                  </a:r>
                  <a:endParaRPr lang="en-US" altLang="en-US" baseline="30000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01" name="TextBox 91"/>
                <p:cNvSpPr txBox="1">
                  <a:spLocks noChangeArrowheads="1"/>
                </p:cNvSpPr>
                <p:nvPr/>
              </p:nvSpPr>
              <p:spPr bwMode="auto">
                <a:xfrm>
                  <a:off x="3665812" y="2414865"/>
                  <a:ext cx="1525675" cy="319091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1400" b="1">
                      <a:solidFill>
                        <a:schemeClr val="tx1"/>
                      </a:solidFill>
                      <a:latin typeface="Helvetica" pitchFamily="-65" charset="0"/>
                      <a:ea typeface="MS PGothic" pitchFamily="34" charset="-128"/>
                    </a:defRPr>
                  </a:lvl1pPr>
                  <a:lvl2pPr marL="742950" indent="-285750">
                    <a:defRPr sz="1400" b="1">
                      <a:solidFill>
                        <a:schemeClr val="tx1"/>
                      </a:solidFill>
                      <a:latin typeface="Helvetica" pitchFamily="-65" charset="0"/>
                      <a:ea typeface="MS PGothic" pitchFamily="34" charset="-128"/>
                    </a:defRPr>
                  </a:lvl2pPr>
                  <a:lvl3pPr marL="1143000" indent="-228600">
                    <a:defRPr sz="1400" b="1">
                      <a:solidFill>
                        <a:schemeClr val="tx1"/>
                      </a:solidFill>
                      <a:latin typeface="Helvetica" pitchFamily="-65" charset="0"/>
                      <a:ea typeface="MS PGothic" pitchFamily="34" charset="-128"/>
                    </a:defRPr>
                  </a:lvl3pPr>
                  <a:lvl4pPr marL="1600200" indent="-228600">
                    <a:defRPr sz="1400" b="1">
                      <a:solidFill>
                        <a:schemeClr val="tx1"/>
                      </a:solidFill>
                      <a:latin typeface="Helvetica" pitchFamily="-65" charset="0"/>
                      <a:ea typeface="MS PGothic" pitchFamily="34" charset="-128"/>
                    </a:defRPr>
                  </a:lvl4pPr>
                  <a:lvl5pPr marL="2057400" indent="-228600">
                    <a:defRPr sz="1400" b="1">
                      <a:solidFill>
                        <a:schemeClr val="tx1"/>
                      </a:solidFill>
                      <a:latin typeface="Helvetica" pitchFamily="-65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Helvetica" pitchFamily="-65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Helvetica" pitchFamily="-65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Helvetica" pitchFamily="-65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Helvetica" pitchFamily="-65" charset="0"/>
                      <a:ea typeface="MS PGothic" pitchFamily="34" charset="-128"/>
                    </a:defRPr>
                  </a:lvl9pPr>
                </a:lstStyle>
                <a:p>
                  <a:r>
                    <a:rPr lang="en-US" altLang="en-US" dirty="0">
                      <a:solidFill>
                        <a:schemeClr val="bg1"/>
                      </a:solidFill>
                    </a:rPr>
                    <a:t>20% </a:t>
                  </a:r>
                  <a:r>
                    <a:rPr lang="en-US" altLang="en-US" dirty="0" err="1">
                      <a:solidFill>
                        <a:schemeClr val="bg1"/>
                      </a:solidFill>
                    </a:rPr>
                    <a:t>HPGe</a:t>
                  </a:r>
                  <a:endParaRPr lang="en-US" altLang="en-US" baseline="30000" dirty="0">
                    <a:solidFill>
                      <a:schemeClr val="bg1"/>
                    </a:solidFill>
                  </a:endParaRPr>
                </a:p>
              </p:txBody>
            </p:sp>
          </p:grpSp>
          <p:cxnSp>
            <p:nvCxnSpPr>
              <p:cNvPr id="98" name="Straight Arrow Connector 97"/>
              <p:cNvCxnSpPr>
                <a:cxnSpLocks noChangeShapeType="1"/>
              </p:cNvCxnSpPr>
              <p:nvPr/>
            </p:nvCxnSpPr>
            <p:spPr bwMode="auto">
              <a:xfrm flipH="1">
                <a:off x="4318000" y="3860800"/>
                <a:ext cx="120650" cy="577850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arrow" w="med" len="med"/>
              </a:ln>
            </p:spPr>
          </p:cxnSp>
        </p:grpSp>
        <p:graphicFrame>
          <p:nvGraphicFramePr>
            <p:cNvPr id="94" name="Object 9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02197920"/>
                </p:ext>
              </p:extLst>
            </p:nvPr>
          </p:nvGraphicFramePr>
          <p:xfrm>
            <a:off x="3120349" y="5511800"/>
            <a:ext cx="538163" cy="4206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75" name="Equation" r:id="rId31" imgW="583920" imgH="457200" progId="Equation.3">
                    <p:embed/>
                  </p:oleObj>
                </mc:Choice>
                <mc:Fallback>
                  <p:oleObj name="Equation" r:id="rId31" imgW="583920" imgH="457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20349" y="5511800"/>
                          <a:ext cx="538163" cy="420688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5" name="Object 9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961281742"/>
                </p:ext>
              </p:extLst>
            </p:nvPr>
          </p:nvGraphicFramePr>
          <p:xfrm>
            <a:off x="3302000" y="3479800"/>
            <a:ext cx="622300" cy="457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76" name="Equation" r:id="rId33" imgW="622300" imgH="457200" progId="Equation.3">
                    <p:embed/>
                  </p:oleObj>
                </mc:Choice>
                <mc:Fallback>
                  <p:oleObj name="Equation" r:id="rId33" imgW="622300" imgH="457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02000" y="3479800"/>
                          <a:ext cx="622300" cy="457200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6" name="TextBox 95"/>
            <p:cNvSpPr txBox="1">
              <a:spLocks noChangeArrowheads="1"/>
            </p:cNvSpPr>
            <p:nvPr/>
          </p:nvSpPr>
          <p:spPr bwMode="auto">
            <a:xfrm>
              <a:off x="120881" y="3039224"/>
              <a:ext cx="2018393" cy="95410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square" lIns="91440" rIns="91440" bIns="45720">
              <a:spAutoFit/>
            </a:bodyPr>
            <a:lstStyle>
              <a:lvl1pPr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1pPr>
              <a:lvl2pPr marL="742950" indent="-285750"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2pPr>
              <a:lvl3pPr marL="1143000" indent="-228600"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3pPr>
              <a:lvl4pPr marL="1600200" indent="-228600"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4pPr>
              <a:lvl5pPr marL="2057400" indent="-228600"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Helvetica" pitchFamily="-65" charset="0"/>
                  <a:ea typeface="MS PGothic" pitchFamily="34" charset="-128"/>
                </a:defRPr>
              </a:lvl9pPr>
            </a:lstStyle>
            <a:p>
              <a:r>
                <a:rPr lang="en-US" altLang="en-US" dirty="0"/>
                <a:t>1 hour of data with 1 cm thick </a:t>
              </a:r>
              <a:r>
                <a:rPr lang="en-US" altLang="en-US" baseline="30000" dirty="0" err="1"/>
                <a:t>nat</a:t>
              </a:r>
              <a:r>
                <a:rPr lang="en-US" altLang="en-US" dirty="0" err="1"/>
                <a:t>Fe</a:t>
              </a:r>
              <a:r>
                <a:rPr lang="en-US" altLang="en-US" dirty="0"/>
                <a:t> at </a:t>
              </a:r>
              <a:r>
                <a:rPr lang="en-US" altLang="en-US" i="1" dirty="0"/>
                <a:t>I</a:t>
              </a:r>
              <a:r>
                <a:rPr lang="en-US" altLang="en-US" i="1" baseline="-25000" dirty="0"/>
                <a:t>d</a:t>
              </a:r>
              <a:r>
                <a:rPr lang="en-US" altLang="en-US" i="1" dirty="0"/>
                <a:t>=2 </a:t>
              </a:r>
              <a:r>
                <a:rPr lang="en-US" altLang="en-US" i="1" dirty="0" smtClean="0"/>
                <a:t>µA.  </a:t>
              </a:r>
              <a:r>
                <a:rPr lang="en-US" altLang="en-US" dirty="0" smtClean="0"/>
                <a:t>E</a:t>
              </a:r>
              <a:r>
                <a:rPr lang="en-US" altLang="en-US" baseline="-25000" dirty="0" smtClean="0"/>
                <a:t>n</a:t>
              </a:r>
              <a:r>
                <a:rPr lang="en-US" altLang="en-US" dirty="0" smtClean="0">
                  <a:sym typeface="Symbol"/>
                </a:rPr>
                <a:t></a:t>
              </a:r>
              <a:r>
                <a:rPr lang="en-US" altLang="en-US" dirty="0" smtClean="0"/>
                <a:t>3-4 MeV, </a:t>
              </a:r>
              <a:r>
                <a:rPr lang="en-US" altLang="en-US" dirty="0" smtClean="0">
                  <a:sym typeface="Symbol"/>
                </a:rPr>
                <a:t></a:t>
              </a:r>
              <a:r>
                <a:rPr lang="en-US" altLang="en-US" dirty="0" smtClean="0"/>
                <a:t>5000 n/cm</a:t>
              </a:r>
              <a:r>
                <a:rPr lang="en-US" altLang="en-US" baseline="30000" dirty="0" smtClean="0"/>
                <a:t>2</a:t>
              </a:r>
              <a:r>
                <a:rPr lang="en-US" altLang="en-US" dirty="0" smtClean="0"/>
                <a:t>s.</a:t>
              </a:r>
              <a:endParaRPr lang="en-US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747162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8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EGAF Future Plans</a:t>
            </a:r>
            <a:endParaRPr lang="en-US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" y="1219200"/>
            <a:ext cx="8001000" cy="5042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n-US" sz="2000" b="1" dirty="0" smtClean="0"/>
              <a:t>Evaluation of </a:t>
            </a:r>
            <a:r>
              <a:rPr lang="en-US" sz="2000" b="1" dirty="0" err="1" smtClean="0"/>
              <a:t>P</a:t>
            </a:r>
            <a:r>
              <a:rPr lang="en-US" sz="2000" b="1" baseline="-25000" dirty="0" err="1" smtClean="0">
                <a:latin typeface="Symbol" panose="05050102010706020507" pitchFamily="18" charset="2"/>
              </a:rPr>
              <a:t>g</a:t>
            </a:r>
            <a:r>
              <a:rPr lang="en-US" sz="2000" b="1" dirty="0" smtClean="0"/>
              <a:t>, </a:t>
            </a:r>
            <a:r>
              <a:rPr lang="en-US" sz="2000" b="1" dirty="0" err="1" smtClean="0">
                <a:latin typeface="Symbol" panose="05050102010706020507" pitchFamily="18" charset="2"/>
              </a:rPr>
              <a:t>s</a:t>
            </a:r>
            <a:r>
              <a:rPr lang="en-US" sz="2000" b="1" baseline="-25000" dirty="0" err="1" smtClean="0">
                <a:latin typeface="Symbol" panose="05050102010706020507" pitchFamily="18" charset="2"/>
              </a:rPr>
              <a:t>g</a:t>
            </a:r>
            <a:r>
              <a:rPr lang="en-US" sz="2000" b="1" dirty="0" smtClean="0"/>
              <a:t> for all (</a:t>
            </a:r>
            <a:r>
              <a:rPr lang="en-US" sz="2000" b="1" dirty="0" err="1" smtClean="0"/>
              <a:t>n,x</a:t>
            </a:r>
            <a:r>
              <a:rPr lang="en-US" sz="2000" b="1" dirty="0" err="1" smtClean="0">
                <a:latin typeface="Symbol" panose="05050102010706020507" pitchFamily="18" charset="2"/>
              </a:rPr>
              <a:t>g</a:t>
            </a:r>
            <a:r>
              <a:rPr lang="en-US" sz="2000" b="1" dirty="0" smtClean="0"/>
              <a:t>) reactions up to 20 MeV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eV Resonance (</a:t>
            </a:r>
            <a:r>
              <a:rPr lang="en-US" sz="2000" dirty="0" err="1" smtClean="0"/>
              <a:t>n,</a:t>
            </a:r>
            <a:r>
              <a:rPr lang="en-US" sz="2000" dirty="0" err="1" smtClean="0">
                <a:latin typeface="Symbol" panose="05050102010706020507" pitchFamily="18" charset="2"/>
              </a:rPr>
              <a:t>g</a:t>
            </a:r>
            <a:r>
              <a:rPr lang="en-US" sz="2000" dirty="0" smtClean="0"/>
              <a:t>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Average Resonance Capture (ARC)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(</a:t>
            </a:r>
            <a:r>
              <a:rPr lang="en-US" sz="2000" dirty="0" err="1" smtClean="0"/>
              <a:t>n,n’</a:t>
            </a:r>
            <a:r>
              <a:rPr lang="en-US" sz="2000" dirty="0" err="1" smtClean="0">
                <a:latin typeface="Symbol" panose="05050102010706020507" pitchFamily="18" charset="2"/>
              </a:rPr>
              <a:t>g</a:t>
            </a:r>
            <a:r>
              <a:rPr lang="en-US" sz="2000" dirty="0" smtClean="0"/>
              <a:t>) – update the Bagdad Atlas</a:t>
            </a:r>
          </a:p>
          <a:p>
            <a:pPr>
              <a:spcBef>
                <a:spcPts val="1000"/>
              </a:spcBef>
              <a:spcAft>
                <a:spcPts val="1000"/>
              </a:spcAft>
            </a:pPr>
            <a:r>
              <a:rPr lang="en-US" sz="2000" b="1" dirty="0" smtClean="0"/>
              <a:t>Evaluation of ENSDF Adopted Levels, Gammas for all (</a:t>
            </a:r>
            <a:r>
              <a:rPr lang="en-US" sz="2000" b="1" dirty="0" err="1" smtClean="0"/>
              <a:t>n,</a:t>
            </a:r>
            <a:r>
              <a:rPr lang="en-US" sz="2000" b="1" dirty="0" err="1" smtClean="0">
                <a:latin typeface="Symbol" panose="05050102010706020507" pitchFamily="18" charset="2"/>
              </a:rPr>
              <a:t>g</a:t>
            </a:r>
            <a:r>
              <a:rPr lang="en-US" sz="2000" b="1" dirty="0" smtClean="0"/>
              <a:t>) isotopes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Evaluated (</a:t>
            </a:r>
            <a:r>
              <a:rPr lang="en-US" sz="2000" dirty="0" err="1" smtClean="0"/>
              <a:t>n,x</a:t>
            </a:r>
            <a:r>
              <a:rPr lang="en-US" sz="2000" dirty="0" err="1" smtClean="0">
                <a:latin typeface="Symbol" panose="05050102010706020507" pitchFamily="18" charset="2"/>
              </a:rPr>
              <a:t>g</a:t>
            </a:r>
            <a:r>
              <a:rPr lang="en-US" sz="2000" dirty="0" smtClean="0"/>
              <a:t>) datasets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Updated activation datasets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Updated Adopted Levels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RIPL file development</a:t>
            </a:r>
          </a:p>
          <a:p>
            <a:pPr>
              <a:spcBef>
                <a:spcPts val="1000"/>
              </a:spcBef>
              <a:spcAft>
                <a:spcPts val="1000"/>
              </a:spcAft>
            </a:pPr>
            <a:r>
              <a:rPr lang="en-US" sz="2000" b="1" dirty="0" smtClean="0"/>
              <a:t>Evaluation of continuum </a:t>
            </a:r>
            <a:r>
              <a:rPr lang="en-US" sz="2000" b="1" dirty="0" smtClean="0">
                <a:latin typeface="Symbol" panose="05050102010706020507" pitchFamily="18" charset="2"/>
              </a:rPr>
              <a:t>g</a:t>
            </a:r>
            <a:r>
              <a:rPr lang="en-US" sz="2000" b="1" dirty="0" smtClean="0"/>
              <a:t>-ray data (IAEA Collaboration)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Photonuclear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Reaction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Photon strengths and level densities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Development of ENSDF formats</a:t>
            </a:r>
          </a:p>
        </p:txBody>
      </p:sp>
    </p:spTree>
    <p:extLst>
      <p:ext uri="{BB962C8B-B14F-4D97-AF65-F5344CB8AC3E}">
        <p14:creationId xmlns:p14="http://schemas.microsoft.com/office/powerpoint/2010/main" val="3516782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15"/>
          <a:stretch/>
        </p:blipFill>
        <p:spPr bwMode="auto">
          <a:xfrm>
            <a:off x="304800" y="990600"/>
            <a:ext cx="4572000" cy="28955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0886"/>
            <a:ext cx="8229600" cy="979714"/>
          </a:xfrm>
        </p:spPr>
        <p:txBody>
          <a:bodyPr/>
          <a:lstStyle/>
          <a:p>
            <a:r>
              <a:rPr 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New Experimental Facilities</a:t>
            </a:r>
            <a:endParaRPr lang="en-US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88651" y="1700645"/>
            <a:ext cx="457200" cy="323165"/>
          </a:xfrm>
          <a:prstGeom prst="rect">
            <a:avLst/>
          </a:prstGeom>
          <a:noFill/>
        </p:spPr>
        <p:txBody>
          <a:bodyPr wrap="square" lIns="0" tIns="45720" rIns="0" bIns="0" rtlCol="0">
            <a:spAutoFit/>
          </a:bodyPr>
          <a:lstStyle/>
          <a:p>
            <a:r>
              <a:rPr lang="en-US" baseline="30000" dirty="0" smtClean="0"/>
              <a:t>235</a:t>
            </a:r>
            <a:r>
              <a:rPr lang="en-US" dirty="0" smtClean="0"/>
              <a:t>U`</a:t>
            </a:r>
            <a:endParaRPr 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4191001"/>
            <a:ext cx="4090761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5322749"/>
              </p:ext>
            </p:extLst>
          </p:nvPr>
        </p:nvGraphicFramePr>
        <p:xfrm>
          <a:off x="2133600" y="5334000"/>
          <a:ext cx="16510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9" name="Equation" r:id="rId5" imgW="1651000" imgH="927100" progId="Equation.3">
                  <p:embed/>
                </p:oleObj>
              </mc:Choice>
              <mc:Fallback>
                <p:oleObj name="Equation" r:id="rId5" imgW="1651000" imgH="927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33600" y="5334000"/>
                        <a:ext cx="1651000" cy="9271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solidFill>
                          <a:srgbClr val="0000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0" y="4191000"/>
            <a:ext cx="4267199" cy="26670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769970" y="4236768"/>
            <a:ext cx="457200" cy="2198038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300"/>
              </a:spcBef>
            </a:pPr>
            <a:r>
              <a:rPr lang="en-US" sz="1200" dirty="0" smtClean="0">
                <a:latin typeface="Helvetica"/>
                <a:cs typeface="Helvetica"/>
              </a:rPr>
              <a:t>10</a:t>
            </a:r>
            <a:r>
              <a:rPr lang="en-US" sz="1200" baseline="30000" dirty="0" smtClean="0">
                <a:latin typeface="Helvetica"/>
                <a:cs typeface="Helvetica"/>
              </a:rPr>
              <a:t>6</a:t>
            </a:r>
          </a:p>
          <a:p>
            <a:pPr>
              <a:lnSpc>
                <a:spcPct val="150000"/>
              </a:lnSpc>
              <a:spcBef>
                <a:spcPts val="300"/>
              </a:spcBef>
            </a:pPr>
            <a:endParaRPr lang="en-US" sz="1200" baseline="30000" dirty="0" smtClean="0">
              <a:latin typeface="Helvetica"/>
              <a:cs typeface="Helvetica"/>
            </a:endParaRPr>
          </a:p>
          <a:p>
            <a:pPr>
              <a:lnSpc>
                <a:spcPct val="150000"/>
              </a:lnSpc>
              <a:spcBef>
                <a:spcPts val="300"/>
              </a:spcBef>
            </a:pPr>
            <a:r>
              <a:rPr lang="en-US" sz="1200" dirty="0" smtClean="0">
                <a:latin typeface="Helvetica"/>
                <a:cs typeface="Helvetica"/>
              </a:rPr>
              <a:t>10</a:t>
            </a:r>
            <a:r>
              <a:rPr lang="en-US" sz="1200" baseline="30000" dirty="0" smtClean="0">
                <a:latin typeface="Helvetica"/>
                <a:cs typeface="Helvetica"/>
              </a:rPr>
              <a:t>4</a:t>
            </a:r>
          </a:p>
          <a:p>
            <a:pPr>
              <a:lnSpc>
                <a:spcPct val="90000"/>
              </a:lnSpc>
              <a:spcBef>
                <a:spcPts val="300"/>
              </a:spcBef>
            </a:pPr>
            <a:r>
              <a:rPr lang="en-US" sz="1200" dirty="0" smtClean="0">
                <a:latin typeface="Helvetica"/>
                <a:cs typeface="Helvetica"/>
              </a:rPr>
              <a:t> </a:t>
            </a:r>
            <a:endParaRPr lang="en-US" sz="800" baseline="30000" dirty="0" smtClean="0">
              <a:latin typeface="Helvetica"/>
              <a:cs typeface="Helvetica"/>
            </a:endParaRPr>
          </a:p>
          <a:p>
            <a:pPr>
              <a:lnSpc>
                <a:spcPct val="150000"/>
              </a:lnSpc>
              <a:spcBef>
                <a:spcPts val="300"/>
              </a:spcBef>
            </a:pPr>
            <a:r>
              <a:rPr lang="en-US" sz="1200" dirty="0" smtClean="0">
                <a:latin typeface="Helvetica"/>
                <a:cs typeface="Helvetica"/>
              </a:rPr>
              <a:t>10</a:t>
            </a:r>
            <a:r>
              <a:rPr lang="en-US" sz="1200" baseline="30000" dirty="0" smtClean="0">
                <a:latin typeface="Helvetica"/>
                <a:cs typeface="Helvetica"/>
              </a:rPr>
              <a:t>2</a:t>
            </a:r>
          </a:p>
          <a:p>
            <a:pPr>
              <a:lnSpc>
                <a:spcPct val="110000"/>
              </a:lnSpc>
              <a:spcBef>
                <a:spcPts val="300"/>
              </a:spcBef>
            </a:pPr>
            <a:r>
              <a:rPr lang="en-US" sz="1200" dirty="0" smtClean="0">
                <a:latin typeface="Helvetica"/>
                <a:cs typeface="Helvetica"/>
              </a:rPr>
              <a:t> </a:t>
            </a:r>
            <a:endParaRPr lang="en-US" sz="300" baseline="30000" dirty="0" smtClean="0">
              <a:latin typeface="Helvetica"/>
              <a:cs typeface="Helvetica"/>
            </a:endParaRPr>
          </a:p>
          <a:p>
            <a:pPr>
              <a:lnSpc>
                <a:spcPct val="150000"/>
              </a:lnSpc>
              <a:spcBef>
                <a:spcPts val="300"/>
              </a:spcBef>
            </a:pPr>
            <a:r>
              <a:rPr lang="en-US" sz="1200" dirty="0" smtClean="0">
                <a:latin typeface="Helvetica"/>
                <a:cs typeface="Helvetica"/>
              </a:rPr>
              <a:t>10</a:t>
            </a:r>
            <a:r>
              <a:rPr lang="en-US" sz="1200" baseline="30000" dirty="0" smtClean="0">
                <a:latin typeface="Helvetica"/>
                <a:cs typeface="Helvetica"/>
              </a:rPr>
              <a:t>0</a:t>
            </a:r>
            <a:endParaRPr lang="en-US" sz="1200" baseline="30000" dirty="0">
              <a:latin typeface="Helvetica"/>
              <a:cs typeface="Helvetica"/>
            </a:endParaRPr>
          </a:p>
          <a:p>
            <a:pPr>
              <a:lnSpc>
                <a:spcPct val="150000"/>
              </a:lnSpc>
              <a:spcBef>
                <a:spcPts val="300"/>
              </a:spcBef>
            </a:pPr>
            <a:endParaRPr lang="en-US" sz="1200" baseline="30000" dirty="0" smtClean="0">
              <a:latin typeface="Helvetica"/>
              <a:cs typeface="Helvetica"/>
            </a:endParaRPr>
          </a:p>
        </p:txBody>
      </p:sp>
      <p:pic>
        <p:nvPicPr>
          <p:cNvPr id="19" name="Picture 18" descr="image.jpeg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29200" y="990600"/>
            <a:ext cx="3352800" cy="2858190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17" name="TextBox 16"/>
          <p:cNvSpPr txBox="1"/>
          <p:nvPr/>
        </p:nvSpPr>
        <p:spPr>
          <a:xfrm>
            <a:off x="5134937" y="6443818"/>
            <a:ext cx="3628063" cy="215444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1400" dirty="0" smtClean="0">
                <a:latin typeface="Helvetica"/>
                <a:cs typeface="Helvetica"/>
              </a:rPr>
              <a:t>10</a:t>
            </a:r>
            <a:r>
              <a:rPr lang="en-US" sz="1400" baseline="30000" dirty="0" smtClean="0">
                <a:latin typeface="Helvetica"/>
                <a:cs typeface="Helvetica"/>
              </a:rPr>
              <a:t>-9</a:t>
            </a:r>
            <a:r>
              <a:rPr lang="en-US" sz="1400" dirty="0">
                <a:latin typeface="Helvetica"/>
                <a:cs typeface="Helvetica"/>
              </a:rPr>
              <a:t> </a:t>
            </a:r>
            <a:r>
              <a:rPr lang="en-US" sz="1400" dirty="0" smtClean="0">
                <a:latin typeface="Helvetica"/>
                <a:cs typeface="Helvetica"/>
              </a:rPr>
              <a:t>       10</a:t>
            </a:r>
            <a:r>
              <a:rPr lang="en-US" sz="1400" baseline="30000" dirty="0" smtClean="0">
                <a:latin typeface="Helvetica"/>
                <a:cs typeface="Helvetica"/>
              </a:rPr>
              <a:t>-7</a:t>
            </a:r>
            <a:r>
              <a:rPr lang="en-US" sz="1400" dirty="0" smtClean="0">
                <a:latin typeface="Helvetica"/>
                <a:cs typeface="Helvetica"/>
              </a:rPr>
              <a:t>        10</a:t>
            </a:r>
            <a:r>
              <a:rPr lang="en-US" sz="1400" baseline="30000" dirty="0" smtClean="0">
                <a:latin typeface="Helvetica"/>
                <a:cs typeface="Helvetica"/>
              </a:rPr>
              <a:t>-5</a:t>
            </a:r>
            <a:r>
              <a:rPr lang="en-US" sz="1400" dirty="0" smtClean="0">
                <a:latin typeface="Helvetica"/>
                <a:cs typeface="Helvetica"/>
              </a:rPr>
              <a:t>       10</a:t>
            </a:r>
            <a:r>
              <a:rPr lang="en-US" sz="1400" baseline="30000" dirty="0" smtClean="0">
                <a:latin typeface="Helvetica"/>
                <a:cs typeface="Helvetica"/>
              </a:rPr>
              <a:t>-3</a:t>
            </a:r>
            <a:r>
              <a:rPr lang="en-US" sz="1400" dirty="0" smtClean="0">
                <a:latin typeface="Helvetica"/>
                <a:cs typeface="Helvetica"/>
              </a:rPr>
              <a:t>       10</a:t>
            </a:r>
            <a:r>
              <a:rPr lang="en-US" sz="1400" baseline="30000" dirty="0" smtClean="0">
                <a:latin typeface="Helvetica"/>
                <a:cs typeface="Helvetica"/>
              </a:rPr>
              <a:t>-1</a:t>
            </a:r>
            <a:r>
              <a:rPr lang="en-US" sz="1400" dirty="0" smtClean="0">
                <a:latin typeface="Helvetica"/>
                <a:cs typeface="Helvetica"/>
              </a:rPr>
              <a:t>       10</a:t>
            </a:r>
            <a:r>
              <a:rPr lang="en-US" sz="1400" baseline="30000" dirty="0">
                <a:latin typeface="Helvetica"/>
                <a:cs typeface="Helvetica"/>
              </a:rPr>
              <a:t>1</a:t>
            </a:r>
          </a:p>
        </p:txBody>
      </p:sp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7636176"/>
              </p:ext>
            </p:extLst>
          </p:nvPr>
        </p:nvGraphicFramePr>
        <p:xfrm>
          <a:off x="5486400" y="5823720"/>
          <a:ext cx="2819400" cy="4246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0" name="Equation" r:id="rId9" imgW="3035300" imgH="457200" progId="Equation.3">
                  <p:embed/>
                </p:oleObj>
              </mc:Choice>
              <mc:Fallback>
                <p:oleObj name="Equation" r:id="rId9" imgW="3035300" imgH="457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486400" y="5823720"/>
                        <a:ext cx="2819400" cy="424679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solidFill>
                          <a:srgbClr val="0000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1" name="Picture 20" descr="HFNG_Target.jpg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65474" y="990600"/>
            <a:ext cx="1216526" cy="1333501"/>
          </a:xfrm>
          <a:prstGeom prst="rect">
            <a:avLst/>
          </a:prstGeom>
          <a:ln w="38100" cmpd="sng">
            <a:solidFill>
              <a:schemeClr val="bg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7467600" y="3429000"/>
            <a:ext cx="918941" cy="461665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HFNG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869350" y="3445850"/>
            <a:ext cx="1026543" cy="461665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FRM-II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352800" y="4038600"/>
            <a:ext cx="2137199" cy="400110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FFFF"/>
                </a:solidFill>
              </a:rPr>
              <a:t>MCNP simulations</a:t>
            </a:r>
            <a:endParaRPr lang="en-US" sz="20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0206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/>
          <p:cNvSpPr txBox="1">
            <a:spLocks/>
          </p:cNvSpPr>
          <p:nvPr/>
        </p:nvSpPr>
        <p:spPr>
          <a:xfrm>
            <a:off x="457200" y="152400"/>
            <a:ext cx="8229600" cy="639762"/>
          </a:xfrm>
          <a:prstGeom prst="rect">
            <a:avLst/>
          </a:prstGeom>
        </p:spPr>
        <p:txBody>
          <a:bodyPr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Evaluation of X(n,</a:t>
            </a:r>
            <a:r>
              <a:rPr lang="en-US" b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mbol" panose="05050102010706020507" pitchFamily="18" charset="2"/>
              </a:rPr>
              <a:t>g</a:t>
            </a:r>
            <a:r>
              <a:rPr lang="en-US" b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Isotopes</a:t>
            </a:r>
            <a:endParaRPr lang="en-US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685800" y="1289958"/>
            <a:ext cx="7783286" cy="5328557"/>
            <a:chOff x="685800" y="1289958"/>
            <a:chExt cx="7783286" cy="5328557"/>
          </a:xfrm>
        </p:grpSpPr>
        <p:grpSp>
          <p:nvGrpSpPr>
            <p:cNvPr id="4" name="Group 3"/>
            <p:cNvGrpSpPr/>
            <p:nvPr/>
          </p:nvGrpSpPr>
          <p:grpSpPr>
            <a:xfrm>
              <a:off x="685800" y="1289958"/>
              <a:ext cx="7783286" cy="5328557"/>
              <a:chOff x="947057" y="1295400"/>
              <a:chExt cx="7783286" cy="5328557"/>
            </a:xfrm>
          </p:grpSpPr>
          <p:grpSp>
            <p:nvGrpSpPr>
              <p:cNvPr id="7" name="Group 6"/>
              <p:cNvGrpSpPr/>
              <p:nvPr/>
            </p:nvGrpSpPr>
            <p:grpSpPr>
              <a:xfrm>
                <a:off x="947057" y="1295400"/>
                <a:ext cx="7783286" cy="5328557"/>
                <a:chOff x="947057" y="1295400"/>
                <a:chExt cx="7783286" cy="5328557"/>
              </a:xfrm>
            </p:grpSpPr>
            <p:grpSp>
              <p:nvGrpSpPr>
                <p:cNvPr id="10" name="Group 9"/>
                <p:cNvGrpSpPr/>
                <p:nvPr/>
              </p:nvGrpSpPr>
              <p:grpSpPr>
                <a:xfrm>
                  <a:off x="947057" y="2509157"/>
                  <a:ext cx="7783286" cy="4114800"/>
                  <a:chOff x="914400" y="1474233"/>
                  <a:chExt cx="7783286" cy="4114800"/>
                </a:xfrm>
              </p:grpSpPr>
              <p:cxnSp>
                <p:nvCxnSpPr>
                  <p:cNvPr id="13" name="Straight Arrow Connector 12"/>
                  <p:cNvCxnSpPr/>
                  <p:nvPr/>
                </p:nvCxnSpPr>
                <p:spPr>
                  <a:xfrm>
                    <a:off x="5138057" y="2320598"/>
                    <a:ext cx="0" cy="810985"/>
                  </a:xfrm>
                  <a:prstGeom prst="straightConnector1">
                    <a:avLst/>
                  </a:prstGeom>
                  <a:ln w="38100">
                    <a:solidFill>
                      <a:schemeClr val="tx1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14" name="Group 13"/>
                  <p:cNvGrpSpPr/>
                  <p:nvPr/>
                </p:nvGrpSpPr>
                <p:grpSpPr>
                  <a:xfrm>
                    <a:off x="914400" y="1474233"/>
                    <a:ext cx="7783286" cy="4114800"/>
                    <a:chOff x="609600" y="1219200"/>
                    <a:chExt cx="7783286" cy="4114800"/>
                  </a:xfrm>
                </p:grpSpPr>
                <p:sp>
                  <p:nvSpPr>
                    <p:cNvPr id="15" name="Rectangle 14"/>
                    <p:cNvSpPr/>
                    <p:nvPr/>
                  </p:nvSpPr>
                  <p:spPr>
                    <a:xfrm>
                      <a:off x="3581400" y="1219200"/>
                      <a:ext cx="2514600" cy="838200"/>
                    </a:xfrm>
                    <a:prstGeom prst="rect">
                      <a:avLst/>
                    </a:prstGeom>
                    <a:solidFill>
                      <a:schemeClr val="accent3"/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EGAF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" name="Rectangle 15"/>
                    <p:cNvSpPr/>
                    <p:nvPr/>
                  </p:nvSpPr>
                  <p:spPr>
                    <a:xfrm>
                      <a:off x="609600" y="2857500"/>
                      <a:ext cx="2514600" cy="838200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0" rIns="0" rtlCol="0" anchor="ctr"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ENSDF</a:t>
                      </a:r>
                    </a:p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Adopted Levels, 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Symbol" panose="05050102010706020507" pitchFamily="18" charset="2"/>
                        </a:rPr>
                        <a:t>g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’s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7" name="Rectangle 16"/>
                    <p:cNvSpPr/>
                    <p:nvPr/>
                  </p:nvSpPr>
                  <p:spPr>
                    <a:xfrm>
                      <a:off x="3663043" y="2857500"/>
                      <a:ext cx="2514600" cy="838200"/>
                    </a:xfrm>
                    <a:prstGeom prst="rect">
                      <a:avLst/>
                    </a:prstGeom>
                    <a:solidFill>
                      <a:schemeClr val="accent5">
                        <a:lumMod val="60000"/>
                        <a:lumOff val="40000"/>
                      </a:schemeClr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0" rIns="0" rtlCol="0" anchor="ctr"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n,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latin typeface="Symbol" panose="05050102010706020507" pitchFamily="18" charset="2"/>
                        </a:rPr>
                        <a:t>g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),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P</a:t>
                      </a:r>
                      <a:r>
                        <a:rPr lang="en-US" sz="2400" b="1" baseline="-25000" dirty="0" err="1" smtClean="0">
                          <a:solidFill>
                            <a:schemeClr val="tx1"/>
                          </a:solidFill>
                          <a:latin typeface="Symbol" panose="05050102010706020507" pitchFamily="18" charset="2"/>
                        </a:rPr>
                        <a:t>g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latin typeface="Symbol" panose="05050102010706020507" pitchFamily="18" charset="2"/>
                        </a:rPr>
                        <a:t>s</a:t>
                      </a:r>
                      <a:r>
                        <a:rPr lang="en-US" sz="2400" b="1" baseline="-25000" dirty="0" err="1" smtClean="0">
                          <a:solidFill>
                            <a:schemeClr val="tx1"/>
                          </a:solidFill>
                          <a:latin typeface="Symbol" panose="05050102010706020507" pitchFamily="18" charset="2"/>
                        </a:rPr>
                        <a:t>g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Symbol" panose="05050102010706020507" pitchFamily="18" charset="2"/>
                        </a:rPr>
                        <a:t>s</a:t>
                      </a:r>
                      <a:r>
                        <a:rPr lang="en-US" sz="2400" b="1" baseline="-25000" dirty="0" smtClean="0">
                          <a:solidFill>
                            <a:schemeClr val="tx1"/>
                          </a:solidFill>
                          <a:latin typeface="Symbol" panose="05050102010706020507" pitchFamily="18" charset="2"/>
                        </a:rPr>
                        <a:t>0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,    S</a:t>
                      </a:r>
                      <a:r>
                        <a:rPr lang="en-US" sz="2400" b="1" baseline="-25000" dirty="0" smtClean="0">
                          <a:solidFill>
                            <a:schemeClr val="tx1"/>
                          </a:solidFill>
                        </a:rPr>
                        <a:t>n</a:t>
                      </a:r>
                      <a:endParaRPr lang="en-US" sz="2400" b="1" baseline="-25000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" name="Rectangle 17"/>
                    <p:cNvSpPr/>
                    <p:nvPr/>
                  </p:nvSpPr>
                  <p:spPr>
                    <a:xfrm>
                      <a:off x="609600" y="1219200"/>
                      <a:ext cx="2514600" cy="83820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Updated Literature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p:txBody>
                </p:sp>
                <p:cxnSp>
                  <p:nvCxnSpPr>
                    <p:cNvPr id="19" name="Straight Arrow Connector 18"/>
                    <p:cNvCxnSpPr>
                      <a:stCxn id="18" idx="2"/>
                      <a:endCxn id="16" idx="0"/>
                    </p:cNvCxnSpPr>
                    <p:nvPr/>
                  </p:nvCxnSpPr>
                  <p:spPr>
                    <a:xfrm>
                      <a:off x="1866900" y="2057400"/>
                      <a:ext cx="0" cy="800100"/>
                    </a:xfrm>
                    <a:prstGeom prst="straightConnector1">
                      <a:avLst/>
                    </a:prstGeom>
                    <a:ln w="38100">
                      <a:solidFill>
                        <a:schemeClr val="tx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0" name="Straight Arrow Connector 19"/>
                    <p:cNvCxnSpPr/>
                    <p:nvPr/>
                  </p:nvCxnSpPr>
                  <p:spPr>
                    <a:xfrm>
                      <a:off x="2590800" y="2057400"/>
                      <a:ext cx="1072243" cy="800100"/>
                    </a:xfrm>
                    <a:prstGeom prst="straightConnector1">
                      <a:avLst/>
                    </a:prstGeom>
                    <a:ln w="38100">
                      <a:solidFill>
                        <a:schemeClr val="tx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1" name="Straight Arrow Connector 20"/>
                    <p:cNvCxnSpPr>
                      <a:stCxn id="17" idx="1"/>
                      <a:endCxn id="16" idx="3"/>
                    </p:cNvCxnSpPr>
                    <p:nvPr/>
                  </p:nvCxnSpPr>
                  <p:spPr>
                    <a:xfrm flipH="1">
                      <a:off x="3124200" y="3276600"/>
                      <a:ext cx="538843" cy="0"/>
                    </a:xfrm>
                    <a:prstGeom prst="straightConnector1">
                      <a:avLst/>
                    </a:prstGeom>
                    <a:ln w="38100">
                      <a:solidFill>
                        <a:schemeClr val="tx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22" name="Rectangle 21"/>
                    <p:cNvSpPr/>
                    <p:nvPr/>
                  </p:nvSpPr>
                  <p:spPr>
                    <a:xfrm>
                      <a:off x="609600" y="4474029"/>
                      <a:ext cx="2514600" cy="838200"/>
                    </a:xfrm>
                    <a:prstGeom prst="rect">
                      <a:avLst/>
                    </a:prstGeom>
                    <a:solidFill>
                      <a:schemeClr val="accent3"/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RIPL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p:txBody>
                </p:sp>
                <p:cxnSp>
                  <p:nvCxnSpPr>
                    <p:cNvPr id="23" name="Straight Arrow Connector 22"/>
                    <p:cNvCxnSpPr/>
                    <p:nvPr/>
                  </p:nvCxnSpPr>
                  <p:spPr>
                    <a:xfrm>
                      <a:off x="1866900" y="3695700"/>
                      <a:ext cx="0" cy="800100"/>
                    </a:xfrm>
                    <a:prstGeom prst="straightConnector1">
                      <a:avLst/>
                    </a:prstGeom>
                    <a:ln w="38100">
                      <a:solidFill>
                        <a:schemeClr val="tx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4" name="Straight Arrow Connector 23"/>
                    <p:cNvCxnSpPr/>
                    <p:nvPr/>
                  </p:nvCxnSpPr>
                  <p:spPr>
                    <a:xfrm>
                      <a:off x="4838700" y="3695700"/>
                      <a:ext cx="0" cy="800100"/>
                    </a:xfrm>
                    <a:prstGeom prst="straightConnector1">
                      <a:avLst/>
                    </a:prstGeom>
                    <a:ln w="38100">
                      <a:solidFill>
                        <a:schemeClr val="tx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25" name="Rectangle 24"/>
                    <p:cNvSpPr/>
                    <p:nvPr/>
                  </p:nvSpPr>
                  <p:spPr>
                    <a:xfrm>
                      <a:off x="3663043" y="4495800"/>
                      <a:ext cx="2514600" cy="83820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Physical Review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6" name="Rectangle 25"/>
                    <p:cNvSpPr/>
                    <p:nvPr/>
                  </p:nvSpPr>
                  <p:spPr>
                    <a:xfrm>
                      <a:off x="6781800" y="2876550"/>
                      <a:ext cx="1611086" cy="838200"/>
                    </a:xfrm>
                    <a:prstGeom prst="rect">
                      <a:avLst/>
                    </a:prstGeom>
                    <a:solidFill>
                      <a:schemeClr val="accent2">
                        <a:lumMod val="40000"/>
                        <a:lumOff val="60000"/>
                      </a:schemeClr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AMDC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p:txBody>
                </p:sp>
                <p:cxnSp>
                  <p:nvCxnSpPr>
                    <p:cNvPr id="27" name="Straight Arrow Connector 26"/>
                    <p:cNvCxnSpPr/>
                    <p:nvPr/>
                  </p:nvCxnSpPr>
                  <p:spPr>
                    <a:xfrm>
                      <a:off x="6177643" y="3295650"/>
                      <a:ext cx="604157" cy="0"/>
                    </a:xfrm>
                    <a:prstGeom prst="straightConnector1">
                      <a:avLst/>
                    </a:prstGeom>
                    <a:ln w="38100">
                      <a:solidFill>
                        <a:schemeClr val="tx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sp>
              <p:nvSpPr>
                <p:cNvPr id="11" name="Rectangle 10"/>
                <p:cNvSpPr/>
                <p:nvPr/>
              </p:nvSpPr>
              <p:spPr>
                <a:xfrm>
                  <a:off x="2775857" y="1295400"/>
                  <a:ext cx="4337957" cy="609600"/>
                </a:xfrm>
                <a:prstGeom prst="rect">
                  <a:avLst/>
                </a:prstGeom>
                <a:solidFill>
                  <a:srgbClr val="FFC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400" b="1" dirty="0" smtClean="0">
                      <a:solidFill>
                        <a:schemeClr val="tx1"/>
                      </a:solidFill>
                    </a:rPr>
                    <a:t>(</a:t>
                  </a:r>
                  <a:r>
                    <a:rPr lang="en-US" sz="2400" b="1" smtClean="0">
                      <a:solidFill>
                        <a:schemeClr val="tx1"/>
                      </a:solidFill>
                    </a:rPr>
                    <a:t>n,x</a:t>
                  </a:r>
                  <a:r>
                    <a:rPr lang="en-US" sz="2400" b="1" smtClean="0">
                      <a:solidFill>
                        <a:schemeClr val="tx1"/>
                      </a:solidFill>
                      <a:latin typeface="Symbol" panose="05050102010706020507" pitchFamily="18" charset="2"/>
                    </a:rPr>
                    <a:t>g</a:t>
                  </a:r>
                  <a:r>
                    <a:rPr lang="en-US" sz="2400" b="1" dirty="0" smtClean="0">
                      <a:solidFill>
                        <a:schemeClr val="tx1"/>
                      </a:solidFill>
                    </a:rPr>
                    <a:t>), … Experiments</a:t>
                  </a:r>
                  <a:endParaRPr lang="en-US" sz="2400" b="1" dirty="0">
                    <a:solidFill>
                      <a:schemeClr val="tx1"/>
                    </a:solidFill>
                  </a:endParaRPr>
                </a:p>
              </p:txBody>
            </p:sp>
            <p:cxnSp>
              <p:nvCxnSpPr>
                <p:cNvPr id="12" name="Straight Arrow Connector 11"/>
                <p:cNvCxnSpPr>
                  <a:endCxn id="15" idx="0"/>
                </p:cNvCxnSpPr>
                <p:nvPr/>
              </p:nvCxnSpPr>
              <p:spPr>
                <a:xfrm>
                  <a:off x="5170714" y="1905000"/>
                  <a:ext cx="5443" cy="604157"/>
                </a:xfrm>
                <a:prstGeom prst="straightConnector1">
                  <a:avLst/>
                </a:prstGeom>
                <a:ln w="381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" name="Rectangle 7"/>
              <p:cNvSpPr/>
              <p:nvPr/>
            </p:nvSpPr>
            <p:spPr>
              <a:xfrm>
                <a:off x="7119257" y="5747658"/>
                <a:ext cx="1611086" cy="838200"/>
              </a:xfrm>
              <a:prstGeom prst="rect">
                <a:avLst/>
              </a:prstGeom>
              <a:solidFill>
                <a:schemeClr val="accent3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smtClean="0">
                    <a:solidFill>
                      <a:schemeClr val="tx1"/>
                    </a:solidFill>
                  </a:rPr>
                  <a:t>ENDF</a:t>
                </a:r>
                <a:endParaRPr lang="en-US" sz="2400" b="1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9" name="Straight Arrow Connector 8"/>
              <p:cNvCxnSpPr/>
              <p:nvPr/>
            </p:nvCxnSpPr>
            <p:spPr>
              <a:xfrm>
                <a:off x="5978978" y="4963886"/>
                <a:ext cx="1140279" cy="80010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Rectangle 4"/>
            <p:cNvSpPr/>
            <p:nvPr/>
          </p:nvSpPr>
          <p:spPr>
            <a:xfrm>
              <a:off x="6858000" y="2503715"/>
              <a:ext cx="1611086" cy="8382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chemeClr val="tx1"/>
                  </a:solidFill>
                </a:rPr>
                <a:t>DICEBOX</a:t>
              </a:r>
              <a:endParaRPr lang="en-US" sz="2400" b="1" dirty="0">
                <a:solidFill>
                  <a:schemeClr val="tx1"/>
                </a:solidFill>
              </a:endParaRPr>
            </a:p>
          </p:txBody>
        </p:sp>
        <p:cxnSp>
          <p:nvCxnSpPr>
            <p:cNvPr id="6" name="Straight Arrow Connector 5"/>
            <p:cNvCxnSpPr/>
            <p:nvPr/>
          </p:nvCxnSpPr>
          <p:spPr>
            <a:xfrm flipH="1">
              <a:off x="6253843" y="3341915"/>
              <a:ext cx="598714" cy="80010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41135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FRM II Reactor (</a:t>
            </a:r>
            <a:r>
              <a:rPr lang="en-US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Garching</a:t>
            </a:r>
            <a:r>
              <a:rPr 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/Munich)</a:t>
            </a:r>
            <a:endParaRPr lang="en-US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04800" y="3184176"/>
            <a:ext cx="3429000" cy="3598198"/>
            <a:chOff x="261257" y="1444396"/>
            <a:chExt cx="3429000" cy="3598198"/>
          </a:xfrm>
        </p:grpSpPr>
        <p:pic>
          <p:nvPicPr>
            <p:cNvPr id="2050" name="Picture 2" descr="http://www.mlz-garching.de/files/pgaa_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085" y="1444396"/>
              <a:ext cx="2526030" cy="2286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TextBox 2"/>
            <p:cNvSpPr txBox="1"/>
            <p:nvPr/>
          </p:nvSpPr>
          <p:spPr>
            <a:xfrm>
              <a:off x="261257" y="3811488"/>
              <a:ext cx="3429000" cy="123110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dirty="0"/>
                <a:t>20-MW FRM II </a:t>
              </a:r>
              <a:r>
                <a:rPr lang="en-US" sz="2000" dirty="0" smtClean="0"/>
                <a:t>Reactor guide hall.  PGAA target is 51 m from reactor core.  Flux=6×10</a:t>
              </a:r>
              <a:r>
                <a:rPr lang="en-US" sz="2000" baseline="30000" dirty="0" smtClean="0"/>
                <a:t>9</a:t>
              </a:r>
              <a:r>
                <a:rPr lang="en-US" sz="2000" dirty="0" smtClean="0"/>
                <a:t> n/cm</a:t>
              </a:r>
              <a:r>
                <a:rPr lang="en-US" sz="2000" baseline="30000" dirty="0" smtClean="0"/>
                <a:t>2</a:t>
              </a:r>
              <a:r>
                <a:rPr lang="en-US" sz="2000" dirty="0" smtClean="0"/>
                <a:t>s, 25°K.</a:t>
              </a:r>
              <a:endParaRPr lang="en-US" sz="2000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4038600" y="3124200"/>
            <a:ext cx="4648200" cy="3479561"/>
            <a:chOff x="3962400" y="1255257"/>
            <a:chExt cx="4648200" cy="3479561"/>
          </a:xfrm>
        </p:grpSpPr>
        <p:pic>
          <p:nvPicPr>
            <p:cNvPr id="2052" name="Picture 4" descr="http://nmi3.eu/index.php?rex_img_type=content_noresize&amp;rex_img_file=figure3pgaa_instrument_drawing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1000" y="1255257"/>
              <a:ext cx="3671316" cy="22288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3962400" y="3503712"/>
              <a:ext cx="4648200" cy="123110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dirty="0"/>
                <a:t>(</a:t>
              </a:r>
              <a:r>
                <a:rPr lang="en-US" sz="2000" dirty="0" err="1"/>
                <a:t>HPGe</a:t>
              </a:r>
              <a:r>
                <a:rPr lang="en-US" sz="2000" dirty="0"/>
                <a:t>) detector surrounded by </a:t>
              </a:r>
              <a:r>
                <a:rPr lang="en-US" sz="2000" dirty="0" smtClean="0"/>
                <a:t>an Compton suppression annulus (8 </a:t>
              </a:r>
              <a:r>
                <a:rPr lang="en-US" sz="2000" dirty="0"/>
                <a:t>BGO </a:t>
              </a:r>
              <a:r>
                <a:rPr lang="en-US" sz="2000" dirty="0" smtClean="0"/>
                <a:t>scintillators). Lead collimator </a:t>
              </a:r>
              <a:r>
                <a:rPr lang="en-US" sz="2000" dirty="0"/>
                <a:t>was placed in front of the detector to focus </a:t>
              </a:r>
              <a:r>
                <a:rPr lang="en-US" sz="2000" dirty="0" smtClean="0"/>
                <a:t>only </a:t>
              </a:r>
              <a:r>
                <a:rPr lang="en-US" sz="2000" dirty="0" smtClean="0">
                  <a:latin typeface="Symbol" panose="05050102010706020507" pitchFamily="18" charset="2"/>
                </a:rPr>
                <a:t>g</a:t>
              </a:r>
              <a:r>
                <a:rPr lang="en-US" sz="2000" dirty="0" smtClean="0"/>
                <a:t>-rays from the target.</a:t>
              </a:r>
              <a:endParaRPr lang="en-US" sz="2000" dirty="0"/>
            </a:p>
          </p:txBody>
        </p:sp>
      </p:grpSp>
      <p:pic>
        <p:nvPicPr>
          <p:cNvPr id="2054" name="Picture 6" descr="DSC7499 2 Panorama-web-2200-5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1175657"/>
            <a:ext cx="8382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1735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2000"/>
          </a:xfrm>
        </p:spPr>
        <p:txBody>
          <a:bodyPr/>
          <a:lstStyle/>
          <a:p>
            <a:r>
              <a:rPr 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EGAF Collaboration</a:t>
            </a:r>
            <a:endParaRPr lang="en-US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856357"/>
            <a:ext cx="84582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400" b="1" dirty="0" smtClean="0"/>
              <a:t>LBNL</a:t>
            </a:r>
            <a:r>
              <a:rPr lang="en-US" sz="2400" dirty="0" smtClean="0"/>
              <a:t> – R.B. Firestone, S. </a:t>
            </a:r>
            <a:r>
              <a:rPr lang="en-US" sz="2400" dirty="0" err="1" smtClean="0"/>
              <a:t>Basunia</a:t>
            </a:r>
            <a:r>
              <a:rPr lang="en-US" sz="2400" dirty="0" smtClean="0"/>
              <a:t>, A. Hurst</a:t>
            </a:r>
            <a:endParaRPr lang="en-US" sz="2400" dirty="0" smtClean="0">
              <a:solidFill>
                <a:srgbClr val="FF0000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400" b="1" dirty="0" smtClean="0"/>
              <a:t>FRM II</a:t>
            </a:r>
            <a:r>
              <a:rPr lang="en-US" sz="2400" dirty="0" smtClean="0"/>
              <a:t> – </a:t>
            </a:r>
            <a:r>
              <a:rPr lang="en-US" sz="2400" dirty="0" err="1" smtClean="0"/>
              <a:t>Zs</a:t>
            </a:r>
            <a:r>
              <a:rPr lang="en-US" sz="2400" dirty="0" smtClean="0"/>
              <a:t>. </a:t>
            </a:r>
            <a:r>
              <a:rPr lang="en-US" sz="2400" dirty="0" err="1" smtClean="0"/>
              <a:t>Revay</a:t>
            </a:r>
            <a:r>
              <a:rPr lang="en-US" sz="2400" dirty="0" smtClean="0"/>
              <a:t>, P. </a:t>
            </a:r>
            <a:r>
              <a:rPr lang="en-US" sz="2400" dirty="0" err="1" smtClean="0"/>
              <a:t>Kudejova</a:t>
            </a:r>
            <a:endParaRPr lang="en-US" sz="2400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2400" b="1" dirty="0" smtClean="0"/>
              <a:t>Budapest </a:t>
            </a:r>
            <a:r>
              <a:rPr lang="en-US" sz="2400" dirty="0" smtClean="0"/>
              <a:t>– T. </a:t>
            </a:r>
            <a:r>
              <a:rPr lang="en-US" sz="2400" dirty="0" err="1" smtClean="0"/>
              <a:t>Belgya</a:t>
            </a:r>
            <a:r>
              <a:rPr lang="en-US" sz="2400" dirty="0" smtClean="0"/>
              <a:t>, L. </a:t>
            </a:r>
            <a:r>
              <a:rPr lang="en-US" sz="2400" dirty="0" err="1" smtClean="0"/>
              <a:t>Szentmiklosi</a:t>
            </a:r>
            <a:endParaRPr lang="en-US" sz="2400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2400" b="1" dirty="0" smtClean="0"/>
              <a:t>LLNL</a:t>
            </a:r>
            <a:r>
              <a:rPr lang="en-US" sz="2400" dirty="0" smtClean="0"/>
              <a:t> – B. </a:t>
            </a:r>
            <a:r>
              <a:rPr lang="en-US" sz="2400" dirty="0" err="1" smtClean="0"/>
              <a:t>Sleaford</a:t>
            </a:r>
            <a:r>
              <a:rPr lang="en-US" sz="2400" dirty="0" smtClean="0"/>
              <a:t>, N. Summers, J. Escher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b="1" dirty="0" err="1" smtClean="0"/>
              <a:t>Julich</a:t>
            </a:r>
            <a:r>
              <a:rPr lang="en-US" sz="2400" dirty="0" smtClean="0"/>
              <a:t> – </a:t>
            </a:r>
            <a:r>
              <a:rPr lang="en-US" sz="2400" dirty="0" smtClean="0">
                <a:solidFill>
                  <a:srgbClr val="FF0000"/>
                </a:solidFill>
              </a:rPr>
              <a:t>C. </a:t>
            </a:r>
            <a:r>
              <a:rPr lang="en-US" sz="2400" dirty="0" err="1" smtClean="0">
                <a:solidFill>
                  <a:srgbClr val="FF0000"/>
                </a:solidFill>
              </a:rPr>
              <a:t>Genreith</a:t>
            </a:r>
            <a:r>
              <a:rPr lang="en-US" sz="2400" dirty="0" smtClean="0"/>
              <a:t>, M. </a:t>
            </a:r>
            <a:r>
              <a:rPr lang="en-US" sz="2400" dirty="0" err="1" smtClean="0"/>
              <a:t>Rossbach</a:t>
            </a:r>
            <a:endParaRPr lang="en-US" sz="2400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2400" b="1" dirty="0" smtClean="0"/>
              <a:t>Prague</a:t>
            </a:r>
            <a:r>
              <a:rPr lang="en-US" sz="2400" dirty="0" smtClean="0"/>
              <a:t> – M. </a:t>
            </a:r>
            <a:r>
              <a:rPr lang="en-US" sz="2400" dirty="0" err="1" smtClean="0"/>
              <a:t>Krticka</a:t>
            </a:r>
            <a:r>
              <a:rPr lang="en-US" sz="2400" dirty="0" smtClean="0"/>
              <a:t>, F. </a:t>
            </a:r>
            <a:r>
              <a:rPr lang="en-US" sz="2400" dirty="0" err="1" smtClean="0"/>
              <a:t>Becvar</a:t>
            </a:r>
            <a:endParaRPr lang="en-US" sz="2400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2400" b="1" dirty="0" smtClean="0"/>
              <a:t>Ohio State U.</a:t>
            </a:r>
            <a:r>
              <a:rPr lang="en-US" sz="2400" dirty="0" smtClean="0"/>
              <a:t>– </a:t>
            </a:r>
            <a:r>
              <a:rPr lang="en-US" sz="2400" dirty="0" smtClean="0">
                <a:solidFill>
                  <a:srgbClr val="FF0000"/>
                </a:solidFill>
              </a:rPr>
              <a:t>D. </a:t>
            </a:r>
            <a:r>
              <a:rPr lang="en-US" sz="2400" dirty="0" err="1" smtClean="0">
                <a:solidFill>
                  <a:srgbClr val="FF0000"/>
                </a:solidFill>
              </a:rPr>
              <a:t>Turkoghu</a:t>
            </a:r>
            <a:endParaRPr lang="en-US" sz="2400" dirty="0" smtClean="0">
              <a:solidFill>
                <a:srgbClr val="FF0000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400" b="1" dirty="0" smtClean="0"/>
              <a:t>Army ACS </a:t>
            </a:r>
            <a:r>
              <a:rPr lang="en-US" sz="2400" dirty="0" smtClean="0"/>
              <a:t>– </a:t>
            </a:r>
            <a:r>
              <a:rPr lang="en-US" sz="2400" dirty="0" smtClean="0">
                <a:solidFill>
                  <a:srgbClr val="FF0000"/>
                </a:solidFill>
              </a:rPr>
              <a:t>A. </a:t>
            </a:r>
            <a:r>
              <a:rPr lang="en-US" sz="2400" dirty="0" err="1" smtClean="0">
                <a:solidFill>
                  <a:srgbClr val="FF0000"/>
                </a:solidFill>
              </a:rPr>
              <a:t>Lerch</a:t>
            </a:r>
            <a:r>
              <a:rPr lang="en-US" sz="2400" dirty="0" smtClean="0"/>
              <a:t>, J. Carroll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b="1" dirty="0" smtClean="0"/>
              <a:t>UC Berkeley </a:t>
            </a:r>
            <a:r>
              <a:rPr lang="en-US" sz="2400" dirty="0" smtClean="0"/>
              <a:t>– L. Bernstein, </a:t>
            </a:r>
            <a:r>
              <a:rPr lang="en-US" sz="2400" dirty="0"/>
              <a:t>, </a:t>
            </a:r>
            <a:r>
              <a:rPr lang="en-US" sz="2400" dirty="0">
                <a:solidFill>
                  <a:srgbClr val="FF0000"/>
                </a:solidFill>
              </a:rPr>
              <a:t>A. </a:t>
            </a:r>
            <a:r>
              <a:rPr lang="en-US" sz="2400" dirty="0" err="1" smtClean="0">
                <a:solidFill>
                  <a:srgbClr val="FF0000"/>
                </a:solidFill>
              </a:rPr>
              <a:t>Ureche</a:t>
            </a:r>
            <a:r>
              <a:rPr lang="en-US" sz="2400" dirty="0" smtClean="0">
                <a:solidFill>
                  <a:srgbClr val="FF0000"/>
                </a:solidFill>
              </a:rPr>
              <a:t>, L. Kirsch, </a:t>
            </a:r>
            <a:r>
              <a:rPr lang="en-US" sz="2400" dirty="0" smtClean="0"/>
              <a:t>K. van Bibber, K.N. Leung, J. </a:t>
            </a:r>
            <a:r>
              <a:rPr lang="en-US" sz="2400" dirty="0" err="1" smtClean="0"/>
              <a:t>Vujic</a:t>
            </a:r>
            <a:endParaRPr lang="en-US" sz="2400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2400" b="1" dirty="0" smtClean="0"/>
              <a:t> </a:t>
            </a:r>
            <a:r>
              <a:rPr lang="en-US" sz="2400" b="1" dirty="0" err="1" smtClean="0"/>
              <a:t>iThemba</a:t>
            </a:r>
            <a:r>
              <a:rPr lang="en-US" sz="2400" b="1" dirty="0" smtClean="0"/>
              <a:t> </a:t>
            </a:r>
            <a:r>
              <a:rPr lang="en-US" sz="2400" dirty="0" smtClean="0"/>
              <a:t>– M. </a:t>
            </a:r>
            <a:r>
              <a:rPr lang="en-US" sz="2400" dirty="0" err="1" smtClean="0"/>
              <a:t>Wiedekind</a:t>
            </a:r>
            <a:endParaRPr lang="en-US" sz="2400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2400" b="1" dirty="0"/>
              <a:t> </a:t>
            </a:r>
            <a:r>
              <a:rPr lang="en-US" sz="2400" b="1" dirty="0" err="1" smtClean="0"/>
              <a:t>nTOF</a:t>
            </a:r>
            <a:r>
              <a:rPr lang="en-US" sz="2400" dirty="0" smtClean="0"/>
              <a:t> – F. </a:t>
            </a:r>
            <a:r>
              <a:rPr lang="en-US" sz="2400" dirty="0" err="1" smtClean="0"/>
              <a:t>Gunsing</a:t>
            </a:r>
            <a:endParaRPr lang="en-US" sz="2400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2400" b="1" dirty="0" smtClean="0"/>
              <a:t>Jordan</a:t>
            </a:r>
            <a:r>
              <a:rPr lang="en-US" sz="2400" dirty="0" smtClean="0"/>
              <a:t> – K. </a:t>
            </a:r>
            <a:r>
              <a:rPr lang="en-US" sz="2400" dirty="0" err="1" smtClean="0"/>
              <a:t>Abusaleem</a:t>
            </a:r>
            <a:endParaRPr lang="en-US" sz="2400" b="1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2400" b="1" dirty="0" smtClean="0"/>
              <a:t> IAEA</a:t>
            </a:r>
            <a:r>
              <a:rPr lang="en-US" sz="2400" dirty="0" smtClean="0"/>
              <a:t> – V. </a:t>
            </a:r>
            <a:r>
              <a:rPr lang="en-US" sz="2400" dirty="0" err="1" smtClean="0"/>
              <a:t>Zerkin</a:t>
            </a:r>
            <a:r>
              <a:rPr lang="en-US" sz="2400" dirty="0" smtClean="0"/>
              <a:t>, P. </a:t>
            </a:r>
            <a:r>
              <a:rPr lang="en-US" sz="2400" dirty="0" err="1" smtClean="0"/>
              <a:t>Dimitriou</a:t>
            </a:r>
            <a:r>
              <a:rPr lang="en-US" sz="2400" dirty="0" smtClean="0"/>
              <a:t>, R. Capote</a:t>
            </a:r>
          </a:p>
          <a:p>
            <a:pPr lvl="1"/>
            <a:r>
              <a:rPr lang="en-US" sz="2400" dirty="0" smtClean="0">
                <a:solidFill>
                  <a:srgbClr val="FF0000"/>
                </a:solidFill>
              </a:rPr>
              <a:t>* Students are indicated in red</a:t>
            </a:r>
          </a:p>
          <a:p>
            <a:pPr lvl="1"/>
            <a:r>
              <a:rPr lang="en-US" sz="2400" b="1" i="1" dirty="0" smtClean="0"/>
              <a:t>Volunteers are welcome.  Too much data, too little time.</a:t>
            </a:r>
          </a:p>
        </p:txBody>
      </p:sp>
    </p:spTree>
    <p:extLst>
      <p:ext uri="{BB962C8B-B14F-4D97-AF65-F5344CB8AC3E}">
        <p14:creationId xmlns:p14="http://schemas.microsoft.com/office/powerpoint/2010/main" val="423005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1771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Budapest Reactor</a:t>
            </a:r>
            <a:endParaRPr lang="en-US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7" name="Picture 5" descr="http://www.kfki.hu/brr/images/fig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733800"/>
            <a:ext cx="6962775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http://www.kfki.hu/brr/Dokumentumok/lakossagi2005_html_m5e61103f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" y="1143000"/>
            <a:ext cx="32512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http://www.iki.kfki.hu/facilities/images/PGAA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8200" y="1276350"/>
            <a:ext cx="3843338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81000" y="6019800"/>
            <a:ext cx="6324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10 MW reactor, Flux=1.2×10</a:t>
            </a:r>
            <a:r>
              <a:rPr lang="en-US" sz="2000" baseline="30000" dirty="0" smtClean="0"/>
              <a:t>8</a:t>
            </a:r>
            <a:r>
              <a:rPr lang="en-US" sz="2000" dirty="0" smtClean="0"/>
              <a:t> n/cm</a:t>
            </a:r>
            <a:r>
              <a:rPr lang="en-US" sz="2000" baseline="30000" dirty="0" smtClean="0"/>
              <a:t>2</a:t>
            </a:r>
            <a:r>
              <a:rPr lang="en-US" sz="2000" dirty="0" smtClean="0"/>
              <a:t>s, 140°K, target station 35 m from the reactor.</a:t>
            </a: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6694714" y="3603171"/>
            <a:ext cx="2286000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dirty="0" smtClean="0"/>
              <a:t>25% </a:t>
            </a:r>
            <a:r>
              <a:rPr lang="en-US" sz="2000" dirty="0" err="1" smtClean="0"/>
              <a:t>HPGe</a:t>
            </a:r>
            <a:r>
              <a:rPr lang="en-US" sz="2000" dirty="0" smtClean="0"/>
              <a:t> detector with BGO Compton suppression.  Lead collimator.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948083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657"/>
            <a:ext cx="8229600" cy="957943"/>
          </a:xfrm>
        </p:spPr>
        <p:txBody>
          <a:bodyPr/>
          <a:lstStyle/>
          <a:p>
            <a:r>
              <a:rPr 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Standardization</a:t>
            </a:r>
            <a:endParaRPr lang="en-US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990600"/>
            <a:ext cx="8382000" cy="19749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500"/>
              </a:spcAft>
            </a:pPr>
            <a:r>
              <a:rPr lang="en-US" sz="2000" dirty="0" smtClean="0"/>
              <a:t>All cross section measurements are internally standardized using stoichiometric compounds and mixtures containing standard </a:t>
            </a:r>
            <a:r>
              <a:rPr lang="en-US" sz="2000" dirty="0" smtClean="0">
                <a:latin typeface="Symbol" panose="05050102010706020507" pitchFamily="18" charset="2"/>
              </a:rPr>
              <a:t>g</a:t>
            </a:r>
            <a:r>
              <a:rPr lang="en-US" sz="2000" dirty="0" smtClean="0"/>
              <a:t>-rays from H, B, N, Cl, ….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Independent of neutron </a:t>
            </a:r>
            <a:r>
              <a:rPr lang="en-US" sz="2000" dirty="0" smtClean="0"/>
              <a:t>flux and target mass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No corrections for neutron spectrum (1/v isotopes only) or fast neutrons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Repeatable </a:t>
            </a:r>
            <a:r>
              <a:rPr lang="en-US" sz="2000" dirty="0" smtClean="0"/>
              <a:t>variety of calibration standards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Superior to previous methods</a:t>
            </a:r>
            <a:endParaRPr lang="en-US" sz="2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4168" y="2918841"/>
            <a:ext cx="6057900" cy="345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019800" y="6386899"/>
            <a:ext cx="99060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dirty="0" smtClean="0">
                <a:sym typeface="Symbol"/>
              </a:rPr>
              <a:t></a:t>
            </a:r>
            <a:r>
              <a:rPr lang="en-US" baseline="30000" dirty="0" smtClean="0">
                <a:sym typeface="Symbol"/>
              </a:rPr>
              <a:t>2</a:t>
            </a:r>
            <a:r>
              <a:rPr lang="en-US" dirty="0" smtClean="0">
                <a:sym typeface="Symbol"/>
              </a:rPr>
              <a:t>/f=0.71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6609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792162"/>
          </a:xfrm>
        </p:spPr>
        <p:txBody>
          <a:bodyPr/>
          <a:lstStyle/>
          <a:p>
            <a:r>
              <a:rPr 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Statistical Analysis</a:t>
            </a:r>
            <a:endParaRPr lang="en-US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33400" y="1066800"/>
                <a:ext cx="8229600" cy="535967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2000" dirty="0" smtClean="0"/>
                  <a:t>Complete decay schemes can be measured for the light elements.  The total thermal cross section can be determined by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i="1" smtClean="0">
                              <a:latin typeface="Cambria Math"/>
                              <a:ea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</a:rPr>
                        <m:t>= 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0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𝛾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0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/>
                                </a:rPr>
                                <m:t>𝐺𝑆</m:t>
                              </m:r>
                            </m:e>
                          </m:d>
                          <m:r>
                            <a:rPr lang="en-US" sz="2000" b="0" i="1" smtClean="0">
                              <a:latin typeface="Cambria Math"/>
                            </a:rPr>
                            <m:t>=</m:t>
                          </m:r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2000" b="0" i="1" smtClean="0">
                                  <a:latin typeface="Cambria Math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sz="2000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0" i="1" smtClean="0">
                                      <a:latin typeface="Cambria Math"/>
                                      <a:ea typeface="Cambria Math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latin typeface="Cambria Math"/>
                                      <a:ea typeface="Cambria Math"/>
                                    </a:rPr>
                                    <m:t>𝛾</m:t>
                                  </m:r>
                                </m:sub>
                              </m:sSub>
                              <m:r>
                                <a:rPr lang="en-US" sz="2000" b="0" i="1" smtClean="0"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2000" b="0" i="1" smtClean="0">
                                  <a:latin typeface="Cambria Math"/>
                                </a:rPr>
                                <m:t>𝐶𝑆</m:t>
                              </m:r>
                              <m:r>
                                <a:rPr lang="en-US" sz="2000" b="0" i="1" smtClean="0">
                                  <a:latin typeface="Cambria Math"/>
                                </a:rPr>
                                <m:t>)</m:t>
                              </m:r>
                            </m:e>
                          </m:nary>
                        </m:e>
                      </m:nary>
                    </m:oMath>
                  </m:oMathPara>
                </a14:m>
                <a:endParaRPr lang="en-US" sz="2000" dirty="0" smtClean="0"/>
              </a:p>
              <a:p>
                <a:r>
                  <a:rPr lang="en-US" sz="2000" dirty="0" smtClean="0"/>
                  <a:t>Statistical fluctuations will give slightly different values for the ground state (GS) can primary (CS) transitions.</a:t>
                </a:r>
              </a:p>
              <a:p>
                <a:endParaRPr lang="en-US" sz="2000" dirty="0"/>
              </a:p>
              <a:p>
                <a:pPr>
                  <a:spcAft>
                    <a:spcPts val="1000"/>
                  </a:spcAft>
                </a:pPr>
                <a:r>
                  <a:rPr lang="en-US" sz="2000" b="1" dirty="0" smtClean="0"/>
                  <a:t>Solution:  </a:t>
                </a:r>
                <a:r>
                  <a:rPr lang="en-US" sz="2000" dirty="0" smtClean="0"/>
                  <a:t>The neutron capture decay scheme is over determined because it can be constrained by the assumption that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sz="2000" i="1" smtClean="0">
                              <a:latin typeface="Cambria Math"/>
                              <a:ea typeface="Cambria Math"/>
                            </a:rPr>
                            <m:t>𝛾</m:t>
                          </m:r>
                        </m:sub>
                      </m:sSub>
                      <m:d>
                        <m:d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/>
                            </a:rPr>
                            <m:t>feeding</m:t>
                          </m:r>
                        </m:e>
                      </m:d>
                      <m:r>
                        <a:rPr lang="en-US" sz="2000" b="0" i="0" smtClean="0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𝛾</m:t>
                          </m:r>
                        </m:sub>
                      </m:sSub>
                      <m:d>
                        <m:d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𝑑𝑒𝑒𝑥𝑐𝑖𝑡𝑖𝑛𝑔</m:t>
                          </m:r>
                        </m:e>
                      </m:d>
                      <m:r>
                        <a:rPr lang="en-US" sz="2000" b="0" i="1" smtClean="0">
                          <a:latin typeface="Cambria Math"/>
                        </a:rPr>
                        <m:t>=0.0 </m:t>
                      </m:r>
                      <m:r>
                        <a:rPr lang="en-US" sz="2000" b="0" i="0" smtClean="0">
                          <a:latin typeface="Cambria Math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sz="2000" b="0" i="0" smtClean="0">
                          <a:latin typeface="Cambria Math"/>
                        </a:rPr>
                        <m:t>for</m:t>
                      </m:r>
                      <m:r>
                        <a:rPr lang="en-US" sz="2000" b="0" i="0" smtClean="0"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000" b="0" i="0" smtClean="0">
                          <a:latin typeface="Cambria Math"/>
                        </a:rPr>
                        <m:t>intermediary</m:t>
                      </m:r>
                      <m:r>
                        <a:rPr lang="en-US" sz="2000" b="0" i="0" smtClean="0"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000" b="0" i="0" smtClean="0">
                          <a:latin typeface="Cambria Math"/>
                        </a:rPr>
                        <m:t>levels</m:t>
                      </m:r>
                    </m:oMath>
                  </m:oMathPara>
                </a14:m>
                <a:endParaRPr lang="en-US" sz="2000" dirty="0" smtClean="0"/>
              </a:p>
              <a:p>
                <a:pPr>
                  <a:spcAft>
                    <a:spcPts val="10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sz="2000" i="1" smtClean="0">
                              <a:latin typeface="Cambria Math"/>
                              <a:ea typeface="Cambria Math"/>
                            </a:rPr>
                            <m:t>𝛾</m:t>
                          </m:r>
                        </m:sub>
                      </m:sSub>
                      <m:d>
                        <m:d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/>
                            </a:rPr>
                            <m:t>feeding</m:t>
                          </m:r>
                        </m:e>
                      </m:d>
                      <m:r>
                        <a:rPr lang="en-US" sz="2000" b="0" i="0" smtClean="0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𝛾</m:t>
                          </m:r>
                        </m:sub>
                      </m:sSub>
                      <m:d>
                        <m:d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𝑑𝑒𝑒𝑥𝑐𝑖𝑡𝑖𝑛𝑔</m:t>
                          </m:r>
                        </m:e>
                      </m:d>
                      <m:r>
                        <a:rPr lang="en-US" sz="2000" b="0" i="1" smtClean="0">
                          <a:latin typeface="Cambria Math"/>
                        </a:rPr>
                        <m:t>=100 −</m:t>
                      </m:r>
                      <m:r>
                        <m:rPr>
                          <m:sty m:val="p"/>
                        </m:rPr>
                        <a:rPr lang="en-US" sz="2000" b="0" i="0" smtClean="0">
                          <a:latin typeface="Cambria Math"/>
                        </a:rPr>
                        <m:t>for</m:t>
                      </m:r>
                      <m:r>
                        <a:rPr lang="en-US" sz="2000" b="0" i="0" smtClean="0"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000" b="0" i="0" smtClean="0">
                          <a:latin typeface="Cambria Math"/>
                        </a:rPr>
                        <m:t>CS</m:t>
                      </m:r>
                      <m:r>
                        <a:rPr lang="en-US" sz="2000" b="0" i="0" smtClean="0"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000" b="0" i="0" smtClean="0">
                          <a:latin typeface="Cambria Math"/>
                        </a:rPr>
                        <m:t>and</m:t>
                      </m:r>
                      <m:r>
                        <a:rPr lang="en-US" sz="2000" b="0" i="0" smtClean="0"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000" b="0" i="0" smtClean="0">
                          <a:latin typeface="Cambria Math"/>
                        </a:rPr>
                        <m:t>GS</m:t>
                      </m:r>
                    </m:oMath>
                  </m:oMathPara>
                </a14:m>
                <a:endParaRPr lang="en-US" sz="2000" dirty="0" smtClean="0"/>
              </a:p>
              <a:p>
                <a:r>
                  <a:rPr lang="en-US" sz="2000" dirty="0" smtClean="0"/>
                  <a:t>A level scheme with 4 levels + 6 </a:t>
                </a:r>
                <a:r>
                  <a:rPr lang="en-US" sz="2000" dirty="0" smtClean="0">
                    <a:latin typeface="Symbol" panose="05050102010706020507" pitchFamily="18" charset="2"/>
                  </a:rPr>
                  <a:t>g</a:t>
                </a:r>
                <a:r>
                  <a:rPr lang="en-US" sz="2000" dirty="0" smtClean="0"/>
                  <a:t>-rays has 4 constraints on the 6 </a:t>
                </a:r>
                <a:r>
                  <a:rPr lang="en-US" sz="2000" dirty="0" smtClean="0">
                    <a:latin typeface="Symbol" panose="05050102010706020507" pitchFamily="18" charset="2"/>
                  </a:rPr>
                  <a:t>g</a:t>
                </a:r>
                <a:r>
                  <a:rPr lang="en-US" sz="2000" dirty="0" smtClean="0"/>
                  <a:t>-ray feedings.</a:t>
                </a:r>
              </a:p>
              <a:p>
                <a:endParaRPr lang="en-US" sz="2000" dirty="0"/>
              </a:p>
              <a:p>
                <a:r>
                  <a:rPr lang="en-US" sz="2000" dirty="0" smtClean="0"/>
                  <a:t>In this work a weighted least squares fit has been performed with the program SIGFIT to solve for the constrained </a:t>
                </a:r>
                <a:r>
                  <a:rPr lang="en-US" sz="2000" dirty="0" smtClean="0">
                    <a:latin typeface="Symbol" panose="05050102010706020507" pitchFamily="18" charset="2"/>
                  </a:rPr>
                  <a:t>g</a:t>
                </a:r>
                <a:r>
                  <a:rPr lang="en-US" sz="2000" dirty="0" smtClean="0"/>
                  <a:t>-ray  transition probabilities which can be converted to cross sections using the standardization data.</a:t>
                </a:r>
                <a:endParaRPr lang="en-US" sz="20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1066800"/>
                <a:ext cx="8229600" cy="5359672"/>
              </a:xfrm>
              <a:prstGeom prst="rect">
                <a:avLst/>
              </a:prstGeom>
              <a:blipFill rotWithShape="1">
                <a:blip r:embed="rId2"/>
                <a:stretch>
                  <a:fillRect l="-1926" t="-1365" r="-2444" b="-19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95914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Statistic Analysis Example </a:t>
            </a:r>
            <a:r>
              <a:rPr lang="en-US" b="1" baseline="30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</a:t>
            </a:r>
            <a:r>
              <a:rPr 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C(</a:t>
            </a:r>
            <a:r>
              <a:rPr lang="en-US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n,</a:t>
            </a:r>
            <a:r>
              <a:rPr lang="en-US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mbol" panose="05050102010706020507" pitchFamily="18" charset="2"/>
              </a:rPr>
              <a:t>g</a:t>
            </a:r>
            <a:r>
              <a:rPr 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US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838200" y="947855"/>
            <a:ext cx="7586799" cy="5573947"/>
            <a:chOff x="838200" y="947855"/>
            <a:chExt cx="7586799" cy="5573947"/>
          </a:xfrm>
        </p:grpSpPr>
        <p:grpSp>
          <p:nvGrpSpPr>
            <p:cNvPr id="7" name="Group 6"/>
            <p:cNvGrpSpPr/>
            <p:nvPr/>
          </p:nvGrpSpPr>
          <p:grpSpPr>
            <a:xfrm>
              <a:off x="838200" y="947855"/>
              <a:ext cx="7586799" cy="5158740"/>
              <a:chOff x="1502228" y="1436914"/>
              <a:chExt cx="7586799" cy="5158740"/>
            </a:xfrm>
          </p:grpSpPr>
          <p:grpSp>
            <p:nvGrpSpPr>
              <p:cNvPr id="4" name="Group 3"/>
              <p:cNvGrpSpPr/>
              <p:nvPr/>
            </p:nvGrpSpPr>
            <p:grpSpPr>
              <a:xfrm>
                <a:off x="3124200" y="1436914"/>
                <a:ext cx="5929449" cy="2590800"/>
                <a:chOff x="533400" y="1295400"/>
                <a:chExt cx="5929449" cy="2590800"/>
              </a:xfrm>
            </p:grpSpPr>
            <p:sp>
              <p:nvSpPr>
                <p:cNvPr id="3" name="TextBox 2"/>
                <p:cNvSpPr txBox="1"/>
                <p:nvPr/>
              </p:nvSpPr>
              <p:spPr>
                <a:xfrm>
                  <a:off x="3948249" y="2209800"/>
                  <a:ext cx="2514600" cy="141577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r>
                    <a:rPr lang="en-US" sz="1400" b="1" dirty="0"/>
                    <a:t> </a:t>
                  </a:r>
                  <a:r>
                    <a:rPr lang="en-US" sz="1400" b="1" dirty="0" smtClean="0"/>
                    <a:t>  </a:t>
                  </a:r>
                  <a:r>
                    <a:rPr lang="en-US" sz="1400" b="1" dirty="0" err="1" smtClean="0"/>
                    <a:t>P</a:t>
                  </a:r>
                  <a:r>
                    <a:rPr lang="en-US" sz="1400" b="1" baseline="-25000" dirty="0" err="1" smtClean="0">
                      <a:latin typeface="Symbol" panose="05050102010706020507" pitchFamily="18" charset="2"/>
                    </a:rPr>
                    <a:t>g</a:t>
                  </a:r>
                  <a:r>
                    <a:rPr lang="en-US" sz="1400" b="1" dirty="0" smtClean="0"/>
                    <a:t>(in)	</a:t>
                  </a:r>
                  <a:r>
                    <a:rPr lang="en-US" sz="1400" b="1" dirty="0" err="1" smtClean="0"/>
                    <a:t>P</a:t>
                  </a:r>
                  <a:r>
                    <a:rPr lang="en-US" sz="1400" b="1" baseline="-25000" dirty="0" err="1" smtClean="0">
                      <a:latin typeface="Symbol" panose="05050102010706020507" pitchFamily="18" charset="2"/>
                    </a:rPr>
                    <a:t>g</a:t>
                  </a:r>
                  <a:r>
                    <a:rPr lang="en-US" sz="1400" b="1" dirty="0" smtClean="0"/>
                    <a:t>(out)         </a:t>
                  </a:r>
                  <a:r>
                    <a:rPr lang="en-US" sz="1400" b="1" dirty="0" err="1" smtClean="0">
                      <a:latin typeface="Symbol" panose="05050102010706020507" pitchFamily="18" charset="2"/>
                    </a:rPr>
                    <a:t>D</a:t>
                  </a:r>
                  <a:r>
                    <a:rPr lang="en-US" sz="1400" b="1" dirty="0" err="1" smtClean="0"/>
                    <a:t>P</a:t>
                  </a:r>
                  <a:r>
                    <a:rPr lang="en-US" sz="1400" b="1" baseline="-25000" dirty="0" err="1" smtClean="0">
                      <a:latin typeface="Symbol" panose="05050102010706020507" pitchFamily="18" charset="2"/>
                    </a:rPr>
                    <a:t>g</a:t>
                  </a:r>
                  <a:r>
                    <a:rPr lang="en-US" sz="1400" b="1" baseline="-25000" dirty="0" smtClean="0">
                      <a:latin typeface="Symbol" panose="05050102010706020507" pitchFamily="18" charset="2"/>
                    </a:rPr>
                    <a:t>            </a:t>
                  </a:r>
                </a:p>
                <a:p>
                  <a:r>
                    <a:rPr lang="en-US" sz="1400" dirty="0" smtClean="0"/>
                    <a:t>     ---             99.7(15)         ---</a:t>
                  </a:r>
                </a:p>
                <a:p>
                  <a:r>
                    <a:rPr lang="en-US" sz="1400" dirty="0" smtClean="0"/>
                    <a:t>  32.2(8)       31.9(9)        0.3(11)</a:t>
                  </a:r>
                </a:p>
                <a:p>
                  <a:r>
                    <a:rPr lang="en-US" sz="1400" dirty="0" smtClean="0"/>
                    <a:t> 0.408(14)   0.429(21)   0.021(25)</a:t>
                  </a:r>
                </a:p>
                <a:p>
                  <a:endParaRPr lang="en-US" sz="1400" dirty="0"/>
                </a:p>
                <a:p>
                  <a:endParaRPr lang="en-US" sz="800" dirty="0" smtClean="0"/>
                </a:p>
                <a:p>
                  <a:r>
                    <a:rPr lang="en-US" sz="1400" dirty="0" smtClean="0"/>
                    <a:t> 100.0(15)         ---               ---</a:t>
                  </a:r>
                  <a:endParaRPr lang="en-US" sz="1400" dirty="0"/>
                </a:p>
              </p:txBody>
            </p:sp>
            <p:pic>
              <p:nvPicPr>
                <p:cNvPr id="5123" name="Picture 3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3400" y="1295400"/>
                  <a:ext cx="3436620" cy="25908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5" name="Group 4"/>
              <p:cNvGrpSpPr/>
              <p:nvPr/>
            </p:nvGrpSpPr>
            <p:grpSpPr>
              <a:xfrm>
                <a:off x="3156857" y="4103914"/>
                <a:ext cx="5932170" cy="2491740"/>
                <a:chOff x="552450" y="4038600"/>
                <a:chExt cx="5932170" cy="2491740"/>
              </a:xfrm>
            </p:grpSpPr>
            <p:pic>
              <p:nvPicPr>
                <p:cNvPr id="5125" name="Picture 5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2450" y="4038600"/>
                  <a:ext cx="3398520" cy="249174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9" name="TextBox 8"/>
                <p:cNvSpPr txBox="1"/>
                <p:nvPr/>
              </p:nvSpPr>
              <p:spPr>
                <a:xfrm>
                  <a:off x="3970020" y="4846320"/>
                  <a:ext cx="2514600" cy="141577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r>
                    <a:rPr lang="en-US" sz="1400" b="1" dirty="0"/>
                    <a:t> </a:t>
                  </a:r>
                  <a:r>
                    <a:rPr lang="en-US" sz="1400" b="1" dirty="0" smtClean="0"/>
                    <a:t>  </a:t>
                  </a:r>
                  <a:r>
                    <a:rPr lang="en-US" sz="1400" b="1" dirty="0" err="1" smtClean="0"/>
                    <a:t>P</a:t>
                  </a:r>
                  <a:r>
                    <a:rPr lang="en-US" sz="1400" b="1" baseline="-25000" dirty="0" err="1" smtClean="0">
                      <a:latin typeface="Symbol" panose="05050102010706020507" pitchFamily="18" charset="2"/>
                    </a:rPr>
                    <a:t>g</a:t>
                  </a:r>
                  <a:r>
                    <a:rPr lang="en-US" sz="1400" b="1" dirty="0" smtClean="0"/>
                    <a:t>(in)	</a:t>
                  </a:r>
                  <a:r>
                    <a:rPr lang="en-US" sz="1400" b="1" dirty="0" err="1" smtClean="0"/>
                    <a:t>P</a:t>
                  </a:r>
                  <a:r>
                    <a:rPr lang="en-US" sz="1400" b="1" baseline="-25000" dirty="0" err="1" smtClean="0">
                      <a:latin typeface="Symbol" panose="05050102010706020507" pitchFamily="18" charset="2"/>
                    </a:rPr>
                    <a:t>g</a:t>
                  </a:r>
                  <a:r>
                    <a:rPr lang="en-US" sz="1400" b="1" dirty="0" smtClean="0"/>
                    <a:t>(out)         </a:t>
                  </a:r>
                  <a:r>
                    <a:rPr lang="en-US" sz="1400" b="1" dirty="0" err="1" smtClean="0">
                      <a:latin typeface="Symbol" panose="05050102010706020507" pitchFamily="18" charset="2"/>
                    </a:rPr>
                    <a:t>D</a:t>
                  </a:r>
                  <a:r>
                    <a:rPr lang="en-US" sz="1400" b="1" dirty="0" err="1" smtClean="0"/>
                    <a:t>P</a:t>
                  </a:r>
                  <a:r>
                    <a:rPr lang="en-US" sz="1400" b="1" baseline="-25000" dirty="0" err="1" smtClean="0">
                      <a:latin typeface="Symbol" panose="05050102010706020507" pitchFamily="18" charset="2"/>
                    </a:rPr>
                    <a:t>g</a:t>
                  </a:r>
                  <a:r>
                    <a:rPr lang="en-US" sz="1400" b="1" baseline="-25000" dirty="0" smtClean="0">
                      <a:latin typeface="Symbol" panose="05050102010706020507" pitchFamily="18" charset="2"/>
                    </a:rPr>
                    <a:t>            </a:t>
                  </a:r>
                </a:p>
                <a:p>
                  <a:r>
                    <a:rPr lang="en-US" sz="1400" dirty="0" smtClean="0"/>
                    <a:t>     ---             100.0(12)       ---</a:t>
                  </a:r>
                </a:p>
                <a:p>
                  <a:r>
                    <a:rPr lang="en-US" sz="1400" dirty="0" smtClean="0"/>
                    <a:t> 32.6(6)           32.6(6)     0.000(8)</a:t>
                  </a:r>
                </a:p>
                <a:p>
                  <a:r>
                    <a:rPr lang="en-US" sz="1400" dirty="0" smtClean="0"/>
                    <a:t> 0.411(16)   0.411(11)     0.0(19)</a:t>
                  </a:r>
                </a:p>
                <a:p>
                  <a:endParaRPr lang="en-US" sz="1400" dirty="0"/>
                </a:p>
                <a:p>
                  <a:endParaRPr lang="en-US" sz="800" dirty="0" smtClean="0"/>
                </a:p>
                <a:p>
                  <a:r>
                    <a:rPr lang="en-US" sz="1400" dirty="0" smtClean="0"/>
                    <a:t> 100.0(12)         ---               ---</a:t>
                  </a:r>
                  <a:endParaRPr lang="en-US" sz="1400" dirty="0"/>
                </a:p>
              </p:txBody>
            </p:sp>
          </p:grpSp>
          <p:sp>
            <p:nvSpPr>
              <p:cNvPr id="6" name="TextBox 5"/>
              <p:cNvSpPr txBox="1"/>
              <p:nvPr/>
            </p:nvSpPr>
            <p:spPr>
              <a:xfrm>
                <a:off x="1502228" y="2754085"/>
                <a:ext cx="1567543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/>
                  <a:t>Input data</a:t>
                </a:r>
              </a:p>
              <a:p>
                <a:endParaRPr lang="en-US" sz="2400" b="1" dirty="0"/>
              </a:p>
              <a:p>
                <a:endParaRPr lang="en-US" sz="2400" b="1" dirty="0" smtClean="0"/>
              </a:p>
              <a:p>
                <a:endParaRPr lang="en-US" sz="2400" b="1" dirty="0"/>
              </a:p>
              <a:p>
                <a:endParaRPr lang="en-US" sz="2400" b="1" dirty="0" smtClean="0"/>
              </a:p>
              <a:p>
                <a:endParaRPr lang="en-US" sz="2400" b="1" dirty="0"/>
              </a:p>
              <a:p>
                <a:endParaRPr lang="en-US" sz="2400" b="1" dirty="0" smtClean="0"/>
              </a:p>
              <a:p>
                <a:r>
                  <a:rPr lang="en-US" sz="2400" b="1" dirty="0" smtClean="0"/>
                  <a:t>Fitted data</a:t>
                </a:r>
                <a:endParaRPr lang="en-US" sz="2400" b="1" dirty="0"/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1621970" y="6244803"/>
              <a:ext cx="6150429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b="1" dirty="0" smtClean="0">
                  <a:solidFill>
                    <a:srgbClr val="FF0000"/>
                  </a:solidFill>
                  <a:latin typeface="Symbol" panose="05050102010706020507" pitchFamily="18" charset="2"/>
                </a:rPr>
                <a:t>s</a:t>
              </a:r>
              <a:r>
                <a:rPr lang="en-US" b="1" baseline="-25000" dirty="0" smtClean="0">
                  <a:solidFill>
                    <a:srgbClr val="FF0000"/>
                  </a:solidFill>
                  <a:latin typeface="Symbol" panose="05050102010706020507" pitchFamily="18" charset="2"/>
                </a:rPr>
                <a:t>0</a:t>
              </a:r>
              <a:r>
                <a:rPr lang="en-US" b="1" dirty="0" smtClean="0">
                  <a:solidFill>
                    <a:srgbClr val="FF0000"/>
                  </a:solidFill>
                </a:rPr>
                <a:t>(</a:t>
              </a:r>
              <a:r>
                <a:rPr lang="en-US" b="1" baseline="30000" dirty="0" smtClean="0">
                  <a:solidFill>
                    <a:srgbClr val="FF0000"/>
                  </a:solidFill>
                </a:rPr>
                <a:t>12</a:t>
              </a:r>
              <a:r>
                <a:rPr lang="en-US" b="1" dirty="0" smtClean="0">
                  <a:solidFill>
                    <a:srgbClr val="FF0000"/>
                  </a:solidFill>
                </a:rPr>
                <a:t>C)=3.89(9) </a:t>
              </a:r>
              <a:r>
                <a:rPr lang="en-US" b="1" dirty="0" err="1" smtClean="0">
                  <a:solidFill>
                    <a:srgbClr val="FF0000"/>
                  </a:solidFill>
                </a:rPr>
                <a:t>mb</a:t>
              </a:r>
              <a:r>
                <a:rPr lang="en-US" b="1" dirty="0" smtClean="0">
                  <a:solidFill>
                    <a:srgbClr val="FF0000"/>
                  </a:solidFill>
                </a:rPr>
                <a:t> from standardization and natural abundance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4567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baseline="30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H,</a:t>
            </a:r>
            <a:r>
              <a:rPr lang="en-US" b="1" baseline="30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16,17,18</a:t>
            </a:r>
            <a:r>
              <a:rPr 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Cross Sections</a:t>
            </a:r>
            <a:br>
              <a:rPr 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R.B. Firestone and </a:t>
            </a:r>
            <a:r>
              <a:rPr lang="en-US" sz="32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Zs</a:t>
            </a:r>
            <a:r>
              <a:rPr lang="en-US" sz="32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sz="32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Revay</a:t>
            </a:r>
            <a:endParaRPr lang="en-US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1752600"/>
            <a:ext cx="8618220" cy="249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8426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b="1" baseline="30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</a:t>
            </a:r>
            <a:r>
              <a:rPr 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O(</a:t>
            </a:r>
            <a:r>
              <a:rPr lang="en-US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n,</a:t>
            </a:r>
            <a:r>
              <a:rPr lang="en-US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mbol" panose="05050102010706020507" pitchFamily="18" charset="2"/>
              </a:rPr>
              <a:t>g</a:t>
            </a:r>
            <a:r>
              <a:rPr 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US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0" name="Picture 2" descr="C:\LBNL-D\Research\Sigma_ng\Papers\O\Latex\17O.t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0857" y="3771899"/>
            <a:ext cx="3953827" cy="3007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200" y="1143000"/>
            <a:ext cx="7239000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159828" y="4191000"/>
            <a:ext cx="3374571" cy="20313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  Reference	    </a:t>
            </a:r>
            <a:r>
              <a:rPr lang="en-US" sz="2000" b="1" dirty="0" smtClean="0">
                <a:latin typeface="Symbol" panose="05050102010706020507" pitchFamily="18" charset="2"/>
              </a:rPr>
              <a:t>s</a:t>
            </a:r>
            <a:r>
              <a:rPr lang="en-US" sz="2000" b="1" baseline="-25000" dirty="0" smtClean="0">
                <a:latin typeface="Symbol" panose="05050102010706020507" pitchFamily="18" charset="2"/>
              </a:rPr>
              <a:t>0</a:t>
            </a:r>
            <a:r>
              <a:rPr lang="en-US" sz="2000" b="1" dirty="0" smtClean="0"/>
              <a:t>(</a:t>
            </a:r>
            <a:r>
              <a:rPr lang="en-US" sz="2000" b="1" dirty="0" err="1" smtClean="0"/>
              <a:t>mb</a:t>
            </a:r>
            <a:r>
              <a:rPr lang="en-US" sz="2000" b="1" dirty="0" smtClean="0"/>
              <a:t>)</a:t>
            </a:r>
          </a:p>
          <a:p>
            <a:r>
              <a:rPr lang="en-US" sz="2000" dirty="0" err="1" smtClean="0"/>
              <a:t>Jurney</a:t>
            </a:r>
            <a:r>
              <a:rPr lang="en-US" sz="2000" dirty="0" smtClean="0"/>
              <a:t> (1963)	  0.178(25)</a:t>
            </a:r>
          </a:p>
          <a:p>
            <a:r>
              <a:rPr lang="en-US" sz="2000" dirty="0" smtClean="0"/>
              <a:t>McDonald (1973)	  0.185(26)*</a:t>
            </a:r>
          </a:p>
          <a:p>
            <a:r>
              <a:rPr lang="en-US" sz="2000" dirty="0" err="1" smtClean="0"/>
              <a:t>Wuest</a:t>
            </a:r>
            <a:r>
              <a:rPr lang="en-US" sz="2000" dirty="0" smtClean="0"/>
              <a:t>(1977)	  0.187(10)</a:t>
            </a:r>
          </a:p>
          <a:p>
            <a:r>
              <a:rPr lang="en-US" sz="2000" dirty="0" smtClean="0">
                <a:solidFill>
                  <a:srgbClr val="FF0000"/>
                </a:solidFill>
              </a:rPr>
              <a:t>This work</a:t>
            </a:r>
            <a:r>
              <a:rPr lang="en-US" sz="2000" dirty="0">
                <a:solidFill>
                  <a:srgbClr val="FF0000"/>
                </a:solidFill>
              </a:rPr>
              <a:t>	</a:t>
            </a:r>
            <a:r>
              <a:rPr lang="en-US" sz="2000" dirty="0" smtClean="0">
                <a:solidFill>
                  <a:srgbClr val="FF0000"/>
                </a:solidFill>
              </a:rPr>
              <a:t>  0.167(3)</a:t>
            </a:r>
          </a:p>
          <a:p>
            <a:endParaRPr lang="en-US" sz="800" dirty="0">
              <a:solidFill>
                <a:srgbClr val="FF0000"/>
              </a:solidFill>
            </a:endParaRPr>
          </a:p>
          <a:p>
            <a:r>
              <a:rPr lang="en-US" dirty="0" smtClean="0"/>
              <a:t>*Recalibrated to new standard</a:t>
            </a:r>
          </a:p>
        </p:txBody>
      </p:sp>
    </p:spTree>
    <p:extLst>
      <p:ext uri="{BB962C8B-B14F-4D97-AF65-F5344CB8AC3E}">
        <p14:creationId xmlns:p14="http://schemas.microsoft.com/office/powerpoint/2010/main" val="3486831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6470</TotalTime>
  <Words>2033</Words>
  <Application>Microsoft Office PowerPoint</Application>
  <PresentationFormat>On-screen Show (4:3)</PresentationFormat>
  <Paragraphs>279</Paragraphs>
  <Slides>30</Slides>
  <Notes>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2" baseType="lpstr">
      <vt:lpstr>Office Theme</vt:lpstr>
      <vt:lpstr>Equation</vt:lpstr>
      <vt:lpstr>Evaluation of EGAF Neutron Cross Sections for CIELO and Beyond</vt:lpstr>
      <vt:lpstr>Outline</vt:lpstr>
      <vt:lpstr>FRM II Reactor (Garching/Munich)</vt:lpstr>
      <vt:lpstr>Budapest Reactor</vt:lpstr>
      <vt:lpstr>Standardization</vt:lpstr>
      <vt:lpstr>Statistical Analysis</vt:lpstr>
      <vt:lpstr>Statistic Analysis Example 12C(n,g)</vt:lpstr>
      <vt:lpstr>2H,16,17,18O Cross Sections R.B. Firestone and Zs. Revay</vt:lpstr>
      <vt:lpstr>16O(n,g)</vt:lpstr>
      <vt:lpstr>17O(n,g)</vt:lpstr>
      <vt:lpstr>18O(n,g)</vt:lpstr>
      <vt:lpstr>2H(n,g)</vt:lpstr>
      <vt:lpstr>56Fe(n,g) R.B.Firestone, T. Belgya, M. Krticka, L. Szentmilosi, Zs. Revay, and F. Gunsing</vt:lpstr>
      <vt:lpstr>56Fe(n,g)</vt:lpstr>
      <vt:lpstr>235,238U(n,g)</vt:lpstr>
      <vt:lpstr>EGAF Publications to Date</vt:lpstr>
      <vt:lpstr>PowerPoint Presentation</vt:lpstr>
      <vt:lpstr>Summary of Published Cross Sections</vt:lpstr>
      <vt:lpstr>Summary of Published Cross Sections</vt:lpstr>
      <vt:lpstr>180W(n,g) Evaluation in Progress</vt:lpstr>
      <vt:lpstr>PowerPoint Presentation</vt:lpstr>
      <vt:lpstr>PowerPoint Presentation</vt:lpstr>
      <vt:lpstr>PowerPoint Presentation</vt:lpstr>
      <vt:lpstr>Oslo Cyclotron Experiments</vt:lpstr>
      <vt:lpstr>57Fe(3He,ag)56Fe and 57Fe(3He,3He’g)57Fe</vt:lpstr>
      <vt:lpstr>LBNL Cyclotron 56,57Fe(n,n’g)</vt:lpstr>
      <vt:lpstr>EGAF Future Plans</vt:lpstr>
      <vt:lpstr>New Experimental Facilities</vt:lpstr>
      <vt:lpstr>PowerPoint Presentation</vt:lpstr>
      <vt:lpstr>EGAF Collaboration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Evaluation of CIELO Thermal Neutron Cross Sections</dc:title>
  <dc:creator>Richard B. Firestone</dc:creator>
  <cp:lastModifiedBy>Richard B. Firestone</cp:lastModifiedBy>
  <cp:revision>96</cp:revision>
  <dcterms:created xsi:type="dcterms:W3CDTF">2014-10-13T20:40:46Z</dcterms:created>
  <dcterms:modified xsi:type="dcterms:W3CDTF">2014-10-31T18:06:15Z</dcterms:modified>
</cp:coreProperties>
</file>