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0" r:id="rId12"/>
    <p:sldId id="269" r:id="rId13"/>
    <p:sldId id="270" r:id="rId14"/>
    <p:sldId id="271" r:id="rId15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9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079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004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446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613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681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889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314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637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872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012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128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811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3048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Comparison of Calculations of Neutron Cross Sections on Deformed Nuclei Between Hauser-Feshbach and Deformed Hauser-Feshbach Models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447800"/>
          </a:xfrm>
        </p:spPr>
        <p:txBody>
          <a:bodyPr/>
          <a:lstStyle/>
          <a:p>
            <a:r>
              <a:rPr lang="en-US" b="1" dirty="0" smtClean="0"/>
              <a:t>S. M. Grimes</a:t>
            </a:r>
          </a:p>
          <a:p>
            <a:r>
              <a:rPr lang="en-US" b="1" dirty="0" smtClean="0"/>
              <a:t>Ohio University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65106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Calculations have been done for:</a:t>
            </a:r>
            <a:br>
              <a:rPr lang="en-US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n+ </a:t>
                </a:r>
                <a:r>
                  <a:rPr lang="en-US" baseline="30000" dirty="0" smtClean="0"/>
                  <a:t>168</a:t>
                </a:r>
                <a:r>
                  <a:rPr lang="en-US" dirty="0" smtClean="0"/>
                  <a:t>Er</a:t>
                </a:r>
              </a:p>
              <a:p>
                <a:r>
                  <a:rPr lang="en-US" dirty="0" smtClean="0"/>
                  <a:t>n + </a:t>
                </a:r>
                <a:r>
                  <a:rPr lang="en-US" baseline="30000" dirty="0" smtClean="0"/>
                  <a:t>183</a:t>
                </a:r>
                <a:r>
                  <a:rPr lang="en-US" dirty="0" smtClean="0"/>
                  <a:t>W</a:t>
                </a:r>
              </a:p>
              <a:p>
                <a:r>
                  <a:rPr lang="en-US" dirty="0" smtClean="0"/>
                  <a:t>n + </a:t>
                </a:r>
                <a:r>
                  <a:rPr lang="en-US" baseline="30000" dirty="0" smtClean="0"/>
                  <a:t>182</a:t>
                </a:r>
                <a:r>
                  <a:rPr lang="en-US" dirty="0" smtClean="0"/>
                  <a:t>W</a:t>
                </a:r>
              </a:p>
              <a:p>
                <a:r>
                  <a:rPr lang="en-US" dirty="0"/>
                  <a:t>n</a:t>
                </a:r>
                <a:r>
                  <a:rPr lang="en-US" dirty="0" smtClean="0"/>
                  <a:t> + </a:t>
                </a:r>
                <a:r>
                  <a:rPr lang="en-US" baseline="30000" dirty="0" smtClean="0"/>
                  <a:t>25</a:t>
                </a:r>
                <a:r>
                  <a:rPr lang="en-US" dirty="0" smtClean="0"/>
                  <a:t>Mg</a:t>
                </a:r>
              </a:p>
              <a:p>
                <a:r>
                  <a:rPr lang="el-GR" dirty="0">
                    <a:latin typeface="Times New Roman"/>
                    <a:cs typeface="Times New Roman"/>
                  </a:rPr>
                  <a:t>α</a:t>
                </a:r>
                <a:r>
                  <a:rPr lang="en-US" dirty="0" smtClean="0">
                    <a:latin typeface="Times New Roman"/>
                    <a:cs typeface="Times New Roman"/>
                  </a:rPr>
                  <a:t> + </a:t>
                </a:r>
                <a:r>
                  <a:rPr lang="en-US" baseline="30000" dirty="0" smtClean="0">
                    <a:latin typeface="Times New Roman"/>
                    <a:cs typeface="Times New Roman"/>
                  </a:rPr>
                  <a:t>22</a:t>
                </a:r>
                <a:r>
                  <a:rPr lang="en-US" dirty="0" smtClean="0">
                    <a:latin typeface="Times New Roman"/>
                    <a:cs typeface="Times New Roman"/>
                  </a:rPr>
                  <a:t>Ne</a:t>
                </a:r>
                <a:endParaRPr lang="en-US" dirty="0">
                  <a:latin typeface="Times New Roman"/>
                  <a:cs typeface="Times New Roman"/>
                </a:endParaRPr>
              </a:p>
              <a:p>
                <a:r>
                  <a:rPr lang="en-US" dirty="0" smtClean="0">
                    <a:latin typeface="Times New Roman"/>
                    <a:cs typeface="Times New Roman"/>
                  </a:rPr>
                  <a:t>For:  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en-US" dirty="0" smtClean="0">
                    <a:latin typeface="Times New Roman"/>
                    <a:cs typeface="Times New Roman"/>
                  </a:rPr>
                  <a:t>0.5 MeV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  <a:cs typeface="Times New Roman"/>
                      </a:rPr>
                      <m:t>≤</m:t>
                    </m:r>
                    <m:sSub>
                      <m:sSubPr>
                        <m:ctrlPr>
                          <a:rPr lang="en-US" i="1" smtClean="0"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/>
                          </a:rPr>
                          <m:t>𝑛</m:t>
                        </m:r>
                      </m:sub>
                    </m:sSub>
                    <m:r>
                      <a:rPr lang="en-US" i="1" smtClean="0">
                        <a:latin typeface="Cambria Math"/>
                        <a:ea typeface="Cambria Math"/>
                        <a:cs typeface="Times New Roman"/>
                      </a:rPr>
                      <m:t>≤</m:t>
                    </m:r>
                  </m:oMath>
                </a14:m>
                <a:r>
                  <a:rPr lang="en-US" dirty="0" smtClean="0"/>
                  <a:t> 15 MeV and 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3 </m:t>
                    </m:r>
                    <m:r>
                      <a:rPr lang="en-US" b="0" i="1" smtClean="0">
                        <a:latin typeface="Cambria Math"/>
                      </a:rPr>
                      <m:t>𝑀𝑒𝑉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/>
                            <a:ea typeface="Cambria Math"/>
                          </a:rPr>
                          <m:t>α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 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≤15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𝑀𝑒𝑉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28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7676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1" y="229041"/>
            <a:ext cx="9131729" cy="6628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0234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General Trends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Continuum effects small on shape and magnitude.</a:t>
            </a:r>
          </a:p>
          <a:p>
            <a:r>
              <a:rPr lang="en-US" dirty="0" smtClean="0"/>
              <a:t>Average J of continuum states changes by 20-30%</a:t>
            </a:r>
          </a:p>
          <a:p>
            <a:r>
              <a:rPr lang="en-US" dirty="0" smtClean="0"/>
              <a:t>Large J resolved states reduced.</a:t>
            </a:r>
          </a:p>
          <a:p>
            <a:r>
              <a:rPr lang="en-US" dirty="0" smtClean="0"/>
              <a:t>Small J states enhanced.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120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Additional Discovery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90600"/>
                <a:ext cx="8229600" cy="5135563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dirty="0" smtClean="0"/>
                  <a:t>Bethe introduced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sym typeface="Symbol"/>
                      </a:rPr>
                      <m:t></m:t>
                    </m:r>
                    <m:r>
                      <a:rPr lang="en-US" b="0" i="1" smtClean="0">
                        <a:latin typeface="Cambria Math"/>
                        <a:sym typeface="Symbol"/>
                      </a:rPr>
                      <m:t>=&lt;</m:t>
                    </m:r>
                    <m:r>
                      <a:rPr lang="en-US" b="0" i="1" smtClean="0">
                        <a:latin typeface="Cambria Math"/>
                        <a:sym typeface="Symbol"/>
                      </a:rPr>
                      <m:t>𝐽𝑧</m:t>
                    </m:r>
                    <m:r>
                      <a:rPr lang="en-US" b="0" i="1" baseline="30000" smtClean="0">
                        <a:latin typeface="Cambria Math"/>
                        <a:sym typeface="Symbol"/>
                      </a:rPr>
                      <m:t>2</m:t>
                    </m:r>
                    <m:r>
                      <a:rPr lang="en-US" b="0" i="1" smtClean="0">
                        <a:latin typeface="Cambria Math"/>
                        <a:sym typeface="Symbol"/>
                      </a:rPr>
                      <m:t>&gt;</m:t>
                    </m:r>
                    <m:f>
                      <m:fPr>
                        <m:ctrlPr>
                          <a:rPr lang="en-US" b="0" i="1" baseline="30000" smtClean="0">
                            <a:latin typeface="Cambria Math"/>
                            <a:sym typeface="Symbol"/>
                          </a:rPr>
                        </m:ctrlPr>
                      </m:fPr>
                      <m:num>
                        <m:r>
                          <a:rPr lang="en-US" b="0" i="1" baseline="30000" smtClean="0">
                            <a:latin typeface="Cambria Math"/>
                            <a:sym typeface="Symbol"/>
                          </a:rPr>
                          <m:t>1</m:t>
                        </m:r>
                      </m:num>
                      <m:den>
                        <m:r>
                          <a:rPr lang="en-US" b="0" i="1" baseline="30000" smtClean="0">
                            <a:latin typeface="Cambria Math"/>
                            <a:sym typeface="Symbol"/>
                          </a:rPr>
                          <m:t>2</m:t>
                        </m:r>
                      </m:den>
                    </m:f>
                  </m:oMath>
                </a14:m>
                <a:endParaRPr lang="en-US" baseline="30000" dirty="0" smtClean="0"/>
              </a:p>
              <a:p>
                <a:r>
                  <a:rPr lang="en-US" dirty="0" smtClean="0"/>
                  <a:t>Bohr and Mottelson </a:t>
                </a:r>
                <a:r>
                  <a:rPr lang="en-US" dirty="0"/>
                  <a:t> </a:t>
                </a:r>
                <a:r>
                  <a:rPr lang="en-US" dirty="0" smtClean="0"/>
                  <a:t>give: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sym typeface="Symbol"/>
                      </a:rPr>
                      <m:t></m:t>
                    </m:r>
                    <m:r>
                      <a:rPr lang="en-US" b="0" i="1" baseline="-25000" smtClean="0">
                        <a:latin typeface="Cambria Math"/>
                        <a:sym typeface="Symbol"/>
                      </a:rPr>
                      <m:t>𝑑𝑒𝑓</m:t>
                    </m:r>
                  </m:oMath>
                </a14:m>
                <a:r>
                  <a:rPr lang="en-US" baseline="-25000" dirty="0" smtClean="0"/>
                  <a:t> </a:t>
                </a:r>
                <a:r>
                  <a:rPr lang="en-US" dirty="0" smtClean="0"/>
                  <a:t>(u) = </a:t>
                </a:r>
                <a:r>
                  <a:rPr lang="en-US" dirty="0" smtClean="0">
                    <a:sym typeface="Symbol"/>
                  </a:rPr>
                  <a:t></a:t>
                </a:r>
                <a:r>
                  <a:rPr lang="en-US" baseline="-25000" dirty="0" smtClean="0">
                    <a:sym typeface="Symbol"/>
                  </a:rPr>
                  <a:t></a:t>
                </a:r>
                <a:r>
                  <a:rPr lang="en-US" baseline="30000" dirty="0" smtClean="0">
                    <a:sym typeface="Symbol"/>
                  </a:rPr>
                  <a:t>2</a:t>
                </a:r>
                <a:r>
                  <a:rPr lang="en-US" dirty="0" smtClean="0">
                    <a:sym typeface="Symbol"/>
                  </a:rPr>
                  <a:t></a:t>
                </a:r>
                <a:r>
                  <a:rPr lang="en-US" baseline="-25000" dirty="0" smtClean="0">
                    <a:sym typeface="Symbol"/>
                  </a:rPr>
                  <a:t>spherical</a:t>
                </a:r>
                <a:r>
                  <a:rPr lang="en-US" dirty="0" smtClean="0">
                    <a:sym typeface="Symbol"/>
                  </a:rPr>
                  <a:t>(u)</a:t>
                </a:r>
              </a:p>
              <a:p>
                <a:r>
                  <a:rPr lang="en-US" dirty="0" smtClean="0">
                    <a:sym typeface="Symbol"/>
                  </a:rPr>
                  <a:t>This is often used  to determine (u) at the binding energy from the ½</a:t>
                </a:r>
                <a:r>
                  <a:rPr lang="en-US" baseline="30000" dirty="0" smtClean="0">
                    <a:sym typeface="Symbol"/>
                  </a:rPr>
                  <a:t>+</a:t>
                </a:r>
                <a:r>
                  <a:rPr lang="en-US" dirty="0" smtClean="0">
                    <a:sym typeface="Symbol"/>
                  </a:rPr>
                  <a:t> density.</a:t>
                </a:r>
              </a:p>
              <a:p>
                <a:r>
                  <a:rPr lang="en-US" dirty="0" smtClean="0">
                    <a:sym typeface="Symbol"/>
                  </a:rPr>
                  <a:t>Calculations show this is not correct.</a:t>
                </a:r>
              </a:p>
              <a:p>
                <a:r>
                  <a:rPr lang="en-US" dirty="0" smtClean="0">
                    <a:sym typeface="Symbol"/>
                  </a:rPr>
                  <a:t>Adding rotational bands skews the J distribution towards large J.</a:t>
                </a:r>
              </a:p>
              <a:p>
                <a:r>
                  <a:rPr lang="en-US" dirty="0" smtClean="0">
                    <a:sym typeface="Symbol"/>
                  </a:rPr>
                  <a:t>Correct formula is not as simple and form is given in S.M. Grimes, Phys. Rev. C</a:t>
                </a:r>
                <a:r>
                  <a:rPr lang="en-US" b="1" dirty="0" smtClean="0">
                    <a:sym typeface="Symbol"/>
                  </a:rPr>
                  <a:t>88</a:t>
                </a:r>
                <a:r>
                  <a:rPr lang="en-US" dirty="0" smtClean="0">
                    <a:sym typeface="Symbol"/>
                  </a:rPr>
                  <a:t>, 024613 (2013).</a:t>
                </a:r>
              </a:p>
              <a:p>
                <a:r>
                  <a:rPr lang="en-US" dirty="0" smtClean="0">
                    <a:sym typeface="Symbol"/>
                  </a:rPr>
                  <a:t>The correct </a:t>
                </a:r>
                <a:r>
                  <a:rPr lang="en-US" dirty="0">
                    <a:sym typeface="Symbol"/>
                  </a:rPr>
                  <a:t>f</a:t>
                </a:r>
                <a:r>
                  <a:rPr lang="en-US" dirty="0" smtClean="0">
                    <a:sym typeface="Symbol"/>
                  </a:rPr>
                  <a:t>orm can change the ratio </a:t>
                </a:r>
                <a:r>
                  <a:rPr lang="en-US" dirty="0">
                    <a:sym typeface="Symbol"/>
                  </a:rPr>
                  <a:t>(</a:t>
                </a:r>
                <a:r>
                  <a:rPr lang="en-US" dirty="0" smtClean="0">
                    <a:sym typeface="Symbol"/>
                  </a:rPr>
                  <a:t>u,1/2)/ </a:t>
                </a:r>
                <a:r>
                  <a:rPr lang="en-US" dirty="0">
                    <a:sym typeface="Symbol"/>
                  </a:rPr>
                  <a:t>(</a:t>
                </a:r>
                <a:r>
                  <a:rPr lang="en-US" dirty="0" smtClean="0">
                    <a:sym typeface="Symbol"/>
                  </a:rPr>
                  <a:t>u,total) by 30-35%.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90600"/>
                <a:ext cx="8229600" cy="5135563"/>
              </a:xfrm>
              <a:blipFill rotWithShape="1">
                <a:blip r:embed="rId2"/>
                <a:stretch>
                  <a:fillRect l="-1185" t="-3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3666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r>
              <a:rPr lang="en-US" dirty="0" smtClean="0"/>
              <a:t>Comparison of results with no K mixing, moderate K mixing and complete K mixing shows low sensitivity to mixing.</a:t>
            </a:r>
          </a:p>
          <a:p>
            <a:endParaRPr lang="en-US" dirty="0" smtClean="0"/>
          </a:p>
          <a:p>
            <a:r>
              <a:rPr lang="en-US" dirty="0" smtClean="0"/>
              <a:t>Complete K mixing does </a:t>
            </a:r>
            <a:r>
              <a:rPr lang="en-US" b="1" dirty="0" smtClean="0"/>
              <a:t>not </a:t>
            </a:r>
            <a:r>
              <a:rPr lang="en-US" dirty="0" smtClean="0"/>
              <a:t>restore results to traditional Hauser-Feshbach .</a:t>
            </a:r>
          </a:p>
          <a:p>
            <a:endParaRPr lang="en-US" dirty="0" smtClean="0"/>
          </a:p>
          <a:p>
            <a:r>
              <a:rPr lang="en-US" dirty="0" smtClean="0"/>
              <a:t>No calculations have been made yet for fissionable nuclei.</a:t>
            </a:r>
          </a:p>
        </p:txBody>
      </p:sp>
    </p:spTree>
    <p:extLst>
      <p:ext uri="{BB962C8B-B14F-4D97-AF65-F5344CB8AC3E}">
        <p14:creationId xmlns:p14="http://schemas.microsoft.com/office/powerpoint/2010/main" val="421884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 lnSpcReduction="10000"/>
              </a:bodyPr>
              <a:lstStyle/>
              <a:p>
                <a:pPr marL="400050" lvl="1" indent="0">
                  <a:buNone/>
                </a:pPr>
                <a:r>
                  <a:rPr lang="en-US" dirty="0" smtClean="0">
                    <a:latin typeface="Cambria Math"/>
                    <a:sym typeface="Symbol"/>
                  </a:rPr>
                  <a:t>Conventional Hauser-Feshbach </a:t>
                </a:r>
              </a:p>
              <a:p>
                <a:pPr marL="400050" lvl="1" indent="0">
                  <a:buNone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sym typeface="Symbol"/>
                      </a:rPr>
                      <m:t></m:t>
                    </m:r>
                    <m:r>
                      <a:rPr lang="en-US" b="0" i="1" baseline="-25000" smtClean="0">
                        <a:latin typeface="Cambria Math"/>
                        <a:sym typeface="Symbol"/>
                      </a:rPr>
                      <m:t>𝑎𝑏</m:t>
                    </m:r>
                  </m:oMath>
                </a14:m>
                <a:r>
                  <a:rPr lang="en-US" baseline="-25000" dirty="0" smtClean="0"/>
                  <a:t> </a:t>
                </a:r>
                <a:r>
                  <a:rPr lang="en-US" dirty="0" smtClean="0"/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i="1" smtClean="0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 smtClean="0">
                                <a:latin typeface="Cambria Math"/>
                                <a:sym typeface="Symbol"/>
                              </a:rPr>
                              <m:t></m:t>
                            </m:r>
                            <m:r>
                              <a:rPr lang="en-US" b="0" i="1" baseline="30000" smtClean="0">
                                <a:latin typeface="Cambria Math"/>
                                <a:sym typeface="Symbol"/>
                              </a:rPr>
                              <m:t>2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(2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𝐼</m:t>
                            </m:r>
                            <m:r>
                              <a:rPr lang="en-US" b="0" i="1" baseline="-25000" smtClean="0">
                                <a:latin typeface="Cambria Math"/>
                              </a:rPr>
                              <m:t>1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+1)(2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𝐼</m:t>
                            </m:r>
                            <m:r>
                              <a:rPr lang="en-US" b="0" i="1" baseline="-25000" smtClean="0">
                                <a:latin typeface="Cambria Math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+1)</m:t>
                            </m:r>
                          </m:den>
                        </m:f>
                      </m:e>
                    </m:box>
                    <m:nary>
                      <m:naryPr>
                        <m:chr m:val="∑"/>
                        <m:ctrlPr>
                          <a:rPr lang="en-US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/>
                          </a:rPr>
                          <m:t>𝐽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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𝐽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+1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/>
                              </a:rPr>
                              <m:t>𝑇</m:t>
                            </m:r>
                            <m:r>
                              <a:rPr lang="en-US" b="0" i="1" baseline="-25000" smtClean="0">
                                <a:latin typeface="Cambria Math"/>
                              </a:rPr>
                              <m:t>𝑖𝑛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𝑇𝑜𝑢𝑡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 (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/>
                                    <a:sym typeface="Symbol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  <a:sym typeface="Symbol"/>
                                  </a:rPr>
                                  <m:t>𝑈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  <a:sym typeface="Symbol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/>
                                    <a:sym typeface="Symbol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  <a:sym typeface="Symbol"/>
                                  </a:rPr>
                                  <m:t>𝐽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  <a:sym typeface="Symbol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/>
                                    <a:sym typeface="Symbol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  <a:sym typeface="Symbol"/>
                                  </a:rPr>
                                  <m:t>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  <a:sym typeface="Symbol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)</m:t>
                            </m:r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en-US" i="1" smtClean="0">
                                    <a:latin typeface="Cambria Math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en-US" b="0" i="1" baseline="-25000" smtClean="0">
                                    <a:latin typeface="Cambria Math"/>
                                  </a:rPr>
                                  <m:t>𝑜𝑢𝑡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 </m:t>
                                </m:r>
                              </m:e>
                            </m:nary>
                            <m:r>
                              <a:rPr lang="en-US" i="1" smtClean="0">
                                <a:latin typeface="Cambria Math"/>
                                <a:sym typeface="Symbol"/>
                              </a:rPr>
                              <m:t></m:t>
                            </m:r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/>
                                    <a:sym typeface="Symbol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  <a:sym typeface="Symbol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  <a:sym typeface="Symbol"/>
                                  </a:rPr>
                                  <m:t>′′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/>
                                    <a:sym typeface="Symbol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  <a:sym typeface="Symbol"/>
                                  </a:rPr>
                                  <m:t>𝐽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  <a:sym typeface="Symbol"/>
                                  </a:rPr>
                                  <m:t>′′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/>
                                    <a:sym typeface="Symbol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  <a:sym typeface="Symbol"/>
                                  </a:rPr>
                                  <m:t>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  <a:sym typeface="Symbol"/>
                                  </a:rPr>
                                  <m:t>′′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)</m:t>
                            </m:r>
                          </m:den>
                        </m:f>
                      </m:e>
                    </m:nary>
                  </m:oMath>
                </a14:m>
                <a:endParaRPr lang="en-US" dirty="0" smtClean="0"/>
              </a:p>
              <a:p>
                <a:pPr marL="400050" lvl="1" indent="0">
                  <a:buNone/>
                </a:pPr>
                <a:endParaRPr lang="en-US" dirty="0" smtClean="0"/>
              </a:p>
              <a:p>
                <a:pPr marL="857250" lvl="1" indent="-45720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Have sums over the final angular momentum values. </a:t>
                </a:r>
              </a:p>
              <a:p>
                <a:pPr marL="857250" lvl="1" indent="-457200">
                  <a:buFont typeface="Arial" panose="020B0604020202020204" pitchFamily="34" charset="0"/>
                  <a:buChar char="•"/>
                </a:pPr>
                <a:endParaRPr lang="en-US" dirty="0" smtClean="0"/>
              </a:p>
              <a:p>
                <a:pPr marL="857250" lvl="1" indent="-45720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Integrals over outgoing energies.</a:t>
                </a:r>
              </a:p>
              <a:p>
                <a:pPr marL="857250" lvl="1" indent="-457200">
                  <a:buFont typeface="Arial" panose="020B0604020202020204" pitchFamily="34" charset="0"/>
                  <a:buChar char="•"/>
                </a:pPr>
                <a:endParaRPr lang="en-US" dirty="0" smtClean="0"/>
              </a:p>
              <a:p>
                <a:pPr marL="857250" lvl="1" indent="-45720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No allowance for dependence on K </a:t>
                </a:r>
              </a:p>
              <a:p>
                <a:pPr marL="857250" lvl="1" indent="-457200">
                  <a:buFont typeface="Arial" panose="020B0604020202020204" pitchFamily="34" charset="0"/>
                  <a:buChar char="•"/>
                </a:pPr>
                <a:endParaRPr lang="en-US" dirty="0" smtClean="0"/>
              </a:p>
              <a:p>
                <a:pPr marL="857250" lvl="1" indent="-45720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Formalism enforces spherical symmetry even on deformed nuclei.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 rotWithShape="1">
                <a:blip r:embed="rId2"/>
                <a:stretch>
                  <a:fillRect t="-1780" b="-2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3118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US" sz="3800" b="1" u="sng" dirty="0" smtClean="0"/>
                  <a:t>Analogous problem in 1960’s </a:t>
                </a:r>
              </a:p>
              <a:p>
                <a:r>
                  <a:rPr lang="en-US" dirty="0" smtClean="0"/>
                  <a:t>Studies of </a:t>
                </a:r>
                <a:r>
                  <a:rPr lang="en-US" baseline="30000" dirty="0" smtClean="0"/>
                  <a:t>59</a:t>
                </a:r>
                <a:r>
                  <a:rPr lang="en-US" dirty="0" smtClean="0"/>
                  <a:t>Co(p,p’), </a:t>
                </a:r>
                <a:r>
                  <a:rPr lang="en-US" baseline="30000" dirty="0" smtClean="0"/>
                  <a:t>59</a:t>
                </a:r>
                <a:r>
                  <a:rPr lang="en-US" dirty="0" smtClean="0"/>
                  <a:t>Co(</a:t>
                </a:r>
                <a:r>
                  <a:rPr lang="en-US" dirty="0" smtClean="0">
                    <a:sym typeface="Symbol"/>
                  </a:rPr>
                  <a:t>p,</a:t>
                </a:r>
                <a:r>
                  <a:rPr lang="el-GR" dirty="0" smtClean="0">
                    <a:latin typeface="Times New Roman"/>
                    <a:cs typeface="Times New Roman"/>
                    <a:sym typeface="Symbol"/>
                  </a:rPr>
                  <a:t>α</a:t>
                </a:r>
                <a:r>
                  <a:rPr lang="en-US" dirty="0" smtClean="0">
                    <a:sym typeface="Symbol"/>
                  </a:rPr>
                  <a:t>), </a:t>
                </a:r>
                <a:r>
                  <a:rPr lang="en-US" baseline="30000" dirty="0" smtClean="0">
                    <a:sym typeface="Symbol"/>
                  </a:rPr>
                  <a:t>56</a:t>
                </a:r>
                <a:r>
                  <a:rPr lang="en-US" dirty="0" smtClean="0">
                    <a:sym typeface="Symbol"/>
                  </a:rPr>
                  <a:t>Fe(,p), </a:t>
                </a:r>
                <a:r>
                  <a:rPr lang="en-US" baseline="30000" dirty="0" smtClean="0">
                    <a:sym typeface="Symbol"/>
                  </a:rPr>
                  <a:t>56</a:t>
                </a:r>
                <a:r>
                  <a:rPr lang="en-US" dirty="0" smtClean="0">
                    <a:sym typeface="Symbol"/>
                  </a:rPr>
                  <a:t>Fe(,’) at same center of </a:t>
                </a:r>
                <a:r>
                  <a:rPr lang="en-US" dirty="0">
                    <a:sym typeface="Symbol"/>
                  </a:rPr>
                  <a:t>m</a:t>
                </a:r>
                <a:r>
                  <a:rPr lang="en-US" dirty="0" smtClean="0">
                    <a:sym typeface="Symbol"/>
                  </a:rPr>
                  <a:t>ass energy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𝑅</m:t>
                    </m:r>
                    <m:r>
                      <a:rPr lang="en-US" b="0" i="1" smtClean="0">
                        <a:latin typeface="Cambria Math"/>
                      </a:rPr>
                      <m:t> = 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(,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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)(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𝑝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(,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𝑝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)(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𝑝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/>
                            <a:sym typeface="Symbol"/>
                          </a:rPr>
                          <m:t>α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)</m:t>
                        </m:r>
                      </m:den>
                    </m:f>
                  </m:oMath>
                </a14:m>
                <a:endParaRPr lang="en-US" dirty="0" smtClean="0"/>
              </a:p>
              <a:p>
                <a:r>
                  <a:rPr lang="en-US" dirty="0" smtClean="0"/>
                  <a:t>Should be 1 by the independence hypothesis</a:t>
                </a:r>
              </a:p>
              <a:p>
                <a:r>
                  <a:rPr lang="en-US" dirty="0" smtClean="0"/>
                  <a:t>Hauser-Feshbach</a:t>
                </a:r>
                <a:r>
                  <a:rPr lang="en-US" dirty="0"/>
                  <a:t> </a:t>
                </a:r>
                <a:r>
                  <a:rPr lang="en-US" dirty="0" smtClean="0"/>
                  <a:t>results in R= 1.15 change in the </a:t>
                </a:r>
                <a:r>
                  <a:rPr lang="en-US" dirty="0" smtClean="0"/>
                  <a:t>p and </a:t>
                </a:r>
                <a:r>
                  <a:rPr lang="el-GR" dirty="0" smtClean="0">
                    <a:latin typeface="Times New Roman"/>
                    <a:cs typeface="Times New Roman"/>
                  </a:rPr>
                  <a:t>α</a:t>
                </a:r>
                <a:r>
                  <a:rPr lang="en-US" dirty="0" smtClean="0">
                    <a:latin typeface="Times New Roman"/>
                    <a:cs typeface="Times New Roman"/>
                  </a:rPr>
                  <a:t> </a:t>
                </a:r>
                <a:r>
                  <a:rPr lang="en-US" dirty="0" smtClean="0"/>
                  <a:t>branching ratio with </a:t>
                </a:r>
                <a:r>
                  <a:rPr lang="en-US" i="1" dirty="0" smtClean="0"/>
                  <a:t>J</a:t>
                </a:r>
                <a:r>
                  <a:rPr lang="en-US" dirty="0" smtClean="0"/>
                  <a:t>.</a:t>
                </a:r>
                <a:endParaRPr lang="en-US" dirty="0" smtClean="0">
                  <a:latin typeface="Times New Roman"/>
                  <a:cs typeface="Times New Roman"/>
                </a:endParaRPr>
              </a:p>
              <a:p>
                <a:r>
                  <a:rPr lang="en-US" dirty="0" smtClean="0">
                    <a:latin typeface="Times New Roman"/>
                    <a:cs typeface="Times New Roman"/>
                  </a:rPr>
                  <a:t>The </a:t>
                </a:r>
                <a:r>
                  <a:rPr lang="el-GR" dirty="0" smtClean="0">
                    <a:latin typeface="Times New Roman"/>
                    <a:cs typeface="Times New Roman"/>
                  </a:rPr>
                  <a:t>α</a:t>
                </a:r>
                <a:r>
                  <a:rPr lang="en-US" dirty="0" smtClean="0">
                    <a:latin typeface="Times New Roman"/>
                    <a:cs typeface="Times New Roman"/>
                  </a:rPr>
                  <a:t> and proton bombardments give different </a:t>
                </a:r>
                <a:r>
                  <a:rPr lang="en-US" i="1" dirty="0" smtClean="0">
                    <a:latin typeface="Times New Roman"/>
                    <a:cs typeface="Times New Roman"/>
                  </a:rPr>
                  <a:t>J</a:t>
                </a:r>
                <a:r>
                  <a:rPr lang="en-US" dirty="0" smtClean="0">
                    <a:latin typeface="Times New Roman"/>
                    <a:cs typeface="Times New Roman"/>
                  </a:rPr>
                  <a:t> distributions.</a:t>
                </a:r>
              </a:p>
              <a:p>
                <a:r>
                  <a:rPr lang="en-US" dirty="0" smtClean="0">
                    <a:latin typeface="Times New Roman"/>
                    <a:cs typeface="Times New Roman"/>
                  </a:rPr>
                  <a:t>Experiment gave R= 1.4</a:t>
                </a:r>
              </a:p>
              <a:p>
                <a:r>
                  <a:rPr lang="en-US" baseline="30000" dirty="0" smtClean="0">
                    <a:latin typeface="Times New Roman"/>
                    <a:cs typeface="Times New Roman"/>
                  </a:rPr>
                  <a:t>59</a:t>
                </a:r>
                <a:r>
                  <a:rPr lang="en-US" dirty="0" smtClean="0">
                    <a:latin typeface="Times New Roman"/>
                    <a:cs typeface="Times New Roman"/>
                  </a:rPr>
                  <a:t>Co + p gives isospin 2 and 3</a:t>
                </a:r>
              </a:p>
              <a:p>
                <a:r>
                  <a:rPr lang="en-US" baseline="30000" dirty="0" smtClean="0">
                    <a:latin typeface="Times New Roman"/>
                    <a:cs typeface="Times New Roman"/>
                  </a:rPr>
                  <a:t>56</a:t>
                </a:r>
                <a:r>
                  <a:rPr lang="en-US" dirty="0" smtClean="0">
                    <a:latin typeface="Times New Roman"/>
                    <a:cs typeface="Times New Roman"/>
                  </a:rPr>
                  <a:t>Fe + </a:t>
                </a:r>
                <a:r>
                  <a:rPr lang="el-GR" dirty="0" smtClean="0">
                    <a:latin typeface="Times New Roman"/>
                    <a:cs typeface="Times New Roman"/>
                  </a:rPr>
                  <a:t>α</a:t>
                </a:r>
                <a:r>
                  <a:rPr lang="en-US" dirty="0" smtClean="0">
                    <a:latin typeface="Times New Roman"/>
                    <a:cs typeface="Times New Roman"/>
                  </a:rPr>
                  <a:t> gives only isospin 2</a:t>
                </a:r>
              </a:p>
              <a:p>
                <a:r>
                  <a:rPr lang="en-US" dirty="0" smtClean="0">
                    <a:latin typeface="Times New Roman"/>
                    <a:cs typeface="Times New Roman"/>
                  </a:rPr>
                  <a:t>The branching ratio depends on isospin as well as </a:t>
                </a:r>
                <a:r>
                  <a:rPr lang="en-US" i="1" dirty="0" smtClean="0">
                    <a:latin typeface="Times New Roman"/>
                    <a:cs typeface="Times New Roman"/>
                  </a:rPr>
                  <a:t>J</a:t>
                </a:r>
                <a:r>
                  <a:rPr lang="en-US" dirty="0" smtClean="0">
                    <a:latin typeface="Times New Roman"/>
                    <a:cs typeface="Times New Roman"/>
                  </a:rPr>
                  <a:t>.</a:t>
                </a:r>
              </a:p>
              <a:p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 rotWithShape="1">
                <a:blip r:embed="rId2"/>
                <a:stretch>
                  <a:fillRect l="-1852" t="-2827" r="-1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6231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N</a:t>
            </a:r>
            <a:r>
              <a:rPr lang="en-US" dirty="0" smtClean="0"/>
              <a:t>ew </a:t>
            </a:r>
            <a:r>
              <a:rPr lang="en-US" dirty="0" smtClean="0"/>
              <a:t>HF Formulation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Add sum over T</a:t>
            </a:r>
            <a:r>
              <a:rPr lang="en-US" baseline="-25000" dirty="0" smtClean="0"/>
              <a:t>I </a:t>
            </a:r>
            <a:r>
              <a:rPr lang="en-US" dirty="0" smtClean="0"/>
              <a:t>(Compound Nucleus).</a:t>
            </a:r>
          </a:p>
          <a:p>
            <a:r>
              <a:rPr lang="en-US" dirty="0" smtClean="0"/>
              <a:t>Make final level densities a function of final T</a:t>
            </a:r>
            <a:r>
              <a:rPr lang="en-US" baseline="-25000" dirty="0" smtClean="0"/>
              <a:t>I</a:t>
            </a:r>
          </a:p>
          <a:p>
            <a:r>
              <a:rPr lang="en-US" dirty="0" smtClean="0"/>
              <a:t>Sum over Final T</a:t>
            </a:r>
            <a:r>
              <a:rPr lang="en-US" baseline="-25000" dirty="0" smtClean="0"/>
              <a:t>I</a:t>
            </a:r>
          </a:p>
          <a:p>
            <a:r>
              <a:rPr lang="en-US" dirty="0" smtClean="0"/>
              <a:t>Replace Transmission Coefficients with </a:t>
            </a:r>
            <a:endParaRPr lang="en-US" dirty="0"/>
          </a:p>
          <a:p>
            <a:r>
              <a:rPr lang="el-GR" dirty="0" smtClean="0">
                <a:latin typeface="Times New Roman"/>
                <a:cs typeface="Times New Roman"/>
              </a:rPr>
              <a:t>τ</a:t>
            </a:r>
            <a:r>
              <a:rPr lang="en-US" dirty="0" smtClean="0">
                <a:latin typeface="Times New Roman"/>
                <a:cs typeface="Times New Roman"/>
              </a:rPr>
              <a:t> = T&lt;T</a:t>
            </a:r>
            <a:r>
              <a:rPr lang="en-US" baseline="-25000" dirty="0" smtClean="0">
                <a:latin typeface="Times New Roman"/>
                <a:cs typeface="Times New Roman"/>
              </a:rPr>
              <a:t>I1</a:t>
            </a:r>
            <a:r>
              <a:rPr lang="en-US" dirty="0" smtClean="0">
                <a:latin typeface="Times New Roman"/>
                <a:cs typeface="Times New Roman"/>
              </a:rPr>
              <a:t> T</a:t>
            </a:r>
            <a:r>
              <a:rPr lang="en-US" baseline="-25000" dirty="0" smtClean="0">
                <a:latin typeface="Times New Roman"/>
                <a:cs typeface="Times New Roman"/>
              </a:rPr>
              <a:t>I1Z</a:t>
            </a:r>
            <a:r>
              <a:rPr lang="en-US" dirty="0" smtClean="0">
                <a:latin typeface="Times New Roman"/>
                <a:cs typeface="Times New Roman"/>
              </a:rPr>
              <a:t> T</a:t>
            </a:r>
            <a:r>
              <a:rPr lang="en-US" baseline="-25000" dirty="0" smtClean="0">
                <a:latin typeface="Times New Roman"/>
                <a:cs typeface="Times New Roman"/>
              </a:rPr>
              <a:t>I2</a:t>
            </a:r>
            <a:r>
              <a:rPr lang="en-US" dirty="0" smtClean="0">
                <a:latin typeface="Times New Roman"/>
                <a:cs typeface="Times New Roman"/>
              </a:rPr>
              <a:t> T</a:t>
            </a:r>
            <a:r>
              <a:rPr lang="en-US" baseline="-25000" dirty="0" smtClean="0">
                <a:latin typeface="Times New Roman"/>
                <a:cs typeface="Times New Roman"/>
              </a:rPr>
              <a:t>I2Z</a:t>
            </a:r>
            <a:r>
              <a:rPr lang="en-US" dirty="0" smtClean="0">
                <a:latin typeface="Times New Roman"/>
                <a:cs typeface="Times New Roman"/>
              </a:rPr>
              <a:t> | T</a:t>
            </a:r>
            <a:r>
              <a:rPr lang="en-US" baseline="-25000" dirty="0" smtClean="0">
                <a:latin typeface="Times New Roman"/>
                <a:cs typeface="Times New Roman"/>
              </a:rPr>
              <a:t>I3</a:t>
            </a:r>
            <a:r>
              <a:rPr lang="en-US" dirty="0" smtClean="0">
                <a:latin typeface="Times New Roman"/>
                <a:cs typeface="Times New Roman"/>
              </a:rPr>
              <a:t> T</a:t>
            </a:r>
            <a:r>
              <a:rPr lang="en-US" baseline="-25000" dirty="0" smtClean="0">
                <a:latin typeface="Times New Roman"/>
                <a:cs typeface="Times New Roman"/>
              </a:rPr>
              <a:t>I3Z</a:t>
            </a:r>
            <a:r>
              <a:rPr lang="en-US" dirty="0" smtClean="0">
                <a:latin typeface="Times New Roman"/>
                <a:cs typeface="Times New Roman"/>
              </a:rPr>
              <a:t>&gt;</a:t>
            </a:r>
            <a:r>
              <a:rPr lang="en-US" baseline="30000" dirty="0" smtClean="0">
                <a:latin typeface="Times New Roman"/>
                <a:cs typeface="Times New Roman"/>
              </a:rPr>
              <a:t>2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Result:  R=1.65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Can reproduce experimental R= 1.4 by invoking isospin mixing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299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33400"/>
                <a:ext cx="8229600" cy="5592763"/>
              </a:xfrm>
            </p:spPr>
            <p:txBody>
              <a:bodyPr/>
              <a:lstStyle/>
              <a:p>
                <a:r>
                  <a:rPr lang="en-US" dirty="0" smtClean="0"/>
                  <a:t>Density of T</a:t>
                </a:r>
                <a:r>
                  <a:rPr lang="en-US" baseline="-25000" dirty="0" smtClean="0"/>
                  <a:t>I</a:t>
                </a:r>
                <a:r>
                  <a:rPr lang="en-US" dirty="0" smtClean="0"/>
                  <a:t> levels is much larger than T</a:t>
                </a:r>
                <a:r>
                  <a:rPr lang="en-US" baseline="-25000" dirty="0" smtClean="0"/>
                  <a:t>I+1</a:t>
                </a:r>
                <a:r>
                  <a:rPr lang="en-US" dirty="0" smtClean="0"/>
                  <a:t> mixing is one way.</a:t>
                </a:r>
              </a:p>
              <a:p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0 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≤ 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/>
                        <a:ea typeface="Cambria Math"/>
                      </a:rPr>
                      <m:t>μ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≤1  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l-GR" dirty="0" smtClean="0">
                    <a:latin typeface="Times New Roman"/>
                    <a:cs typeface="Times New Roman"/>
                  </a:rPr>
                  <a:t>μ</a:t>
                </a:r>
                <a:r>
                  <a:rPr lang="en-US" dirty="0" smtClean="0">
                    <a:latin typeface="Times New Roman"/>
                    <a:cs typeface="Times New Roman"/>
                  </a:rPr>
                  <a:t> = 1 recovers the no isospin result.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33400"/>
                <a:ext cx="8229600" cy="5592763"/>
              </a:xfrm>
              <a:blipFill rotWithShape="1">
                <a:blip r:embed="rId2"/>
                <a:stretch>
                  <a:fillRect l="-1630" t="-14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0433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Analogous Situation for K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66800"/>
                <a:ext cx="8229600" cy="5059363"/>
              </a:xfrm>
            </p:spPr>
            <p:txBody>
              <a:bodyPr/>
              <a:lstStyle/>
              <a:p>
                <a:pPr marL="514350" indent="-514350">
                  <a:buFont typeface="+mj-lt"/>
                  <a:buAutoNum type="arabicPeriod"/>
                </a:pPr>
                <a:r>
                  <a:rPr lang="en-US" dirty="0" smtClean="0"/>
                  <a:t>Add sum over compound K</a:t>
                </a:r>
              </a:p>
              <a:p>
                <a:pPr marL="514350" indent="-514350">
                  <a:buFont typeface="+mj-lt"/>
                  <a:buAutoNum type="arabicPeriod"/>
                </a:pPr>
                <a:endParaRPr lang="en-US" dirty="0" smtClean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 smtClean="0"/>
                  <a:t>Add sum over final K’.</a:t>
                </a:r>
              </a:p>
              <a:p>
                <a:pPr marL="514350" indent="-514350">
                  <a:buFont typeface="+mj-lt"/>
                  <a:buAutoNum type="arabicPeriod"/>
                </a:pPr>
                <a:endParaRPr lang="en-US" dirty="0" smtClean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 smtClean="0"/>
                  <a:t>Enter level density as a function of K’.</a:t>
                </a:r>
              </a:p>
              <a:p>
                <a:pPr marL="514350" indent="-514350">
                  <a:buFont typeface="+mj-lt"/>
                  <a:buAutoNum type="arabicPeriod"/>
                </a:pPr>
                <a:endParaRPr lang="en-US" dirty="0" smtClean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 smtClean="0"/>
                  <a:t>T is replaced by 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/>
                        </a:rPr>
                        <m:t>τ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𝑇</m:t>
                      </m:r>
                      <m:r>
                        <a:rPr lang="en-US" b="0" i="1" smtClean="0">
                          <a:latin typeface="Cambria Math"/>
                        </a:rPr>
                        <m:t>&lt;</m:t>
                      </m:r>
                      <m:r>
                        <a:rPr lang="en-US" b="0" i="1" smtClean="0">
                          <a:latin typeface="Cambria Math"/>
                        </a:rPr>
                        <m:t>𝐽</m:t>
                      </m:r>
                      <m:r>
                        <a:rPr lang="en-US" b="0" i="1" baseline="-25000" smtClean="0">
                          <a:latin typeface="Cambria Math"/>
                        </a:rPr>
                        <m:t>1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𝐾</m:t>
                      </m:r>
                      <m:r>
                        <a:rPr lang="en-US" b="0" i="1" baseline="-25000" smtClean="0">
                          <a:latin typeface="Cambria Math"/>
                        </a:rPr>
                        <m:t>1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𝐽</m:t>
                      </m:r>
                      <m:r>
                        <a:rPr lang="en-US" b="0" i="1" baseline="-25000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𝐾</m:t>
                      </m:r>
                      <m:r>
                        <a:rPr lang="en-US" b="0" i="1" baseline="-25000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 |</m:t>
                      </m:r>
                      <m:r>
                        <a:rPr lang="en-US" b="0" i="1" smtClean="0">
                          <a:latin typeface="Cambria Math"/>
                        </a:rPr>
                        <m:t>𝐽</m:t>
                      </m:r>
                      <m:r>
                        <a:rPr lang="en-US" b="0" i="1" baseline="-25000" smtClean="0">
                          <a:latin typeface="Cambria Math"/>
                        </a:rPr>
                        <m:t>3</m:t>
                      </m:r>
                      <m:r>
                        <a:rPr lang="en-US" b="0" i="1" smtClean="0">
                          <a:latin typeface="Cambria Math"/>
                        </a:rPr>
                        <m:t>𝐾</m:t>
                      </m:r>
                      <m:r>
                        <a:rPr lang="en-US" b="0" i="1" baseline="-25000" smtClean="0">
                          <a:latin typeface="Cambria Math"/>
                        </a:rPr>
                        <m:t>3</m:t>
                      </m:r>
                      <m:r>
                        <a:rPr lang="en-US" b="0" i="1" smtClean="0">
                          <a:latin typeface="Cambria Math"/>
                        </a:rPr>
                        <m:t>&gt;</m:t>
                      </m:r>
                      <m:r>
                        <a:rPr lang="en-US" b="0" i="1" baseline="30000" smtClean="0"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en-US" baseline="30000" dirty="0" smtClean="0"/>
              </a:p>
              <a:p>
                <a:pPr marL="514350" indent="-514350">
                  <a:buFont typeface="+mj-lt"/>
                  <a:buAutoNum type="arabicPeriod"/>
                </a:pPr>
                <a:endParaRPr lang="en-US" baseline="30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66800"/>
                <a:ext cx="8229600" cy="5059363"/>
              </a:xfrm>
              <a:blipFill rotWithShape="1">
                <a:blip r:embed="rId2"/>
                <a:stretch>
                  <a:fillRect l="-1926" t="-18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5752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Results can be understood to be consequences of: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14350" indent="-514350">
                  <a:buFont typeface="+mj-lt"/>
                  <a:buAutoNum type="arabicPeriod"/>
                </a:pPr>
                <a:r>
                  <a:rPr lang="en-US" dirty="0" smtClean="0"/>
                  <a:t>K selection rules</a:t>
                </a:r>
              </a:p>
              <a:p>
                <a:r>
                  <a:rPr lang="en-US" dirty="0" smtClean="0"/>
                  <a:t>For example in decay from 3</a:t>
                </a:r>
                <a:r>
                  <a:rPr lang="en-US" baseline="30000" dirty="0" smtClean="0"/>
                  <a:t>-</a:t>
                </a:r>
                <a:r>
                  <a:rPr lang="en-US" dirty="0" smtClean="0"/>
                  <a:t> to 2</a:t>
                </a:r>
                <a:r>
                  <a:rPr lang="en-US" baseline="30000" dirty="0" smtClean="0"/>
                  <a:t>+</a:t>
                </a:r>
                <a:r>
                  <a:rPr lang="en-US" dirty="0" smtClean="0"/>
                  <a:t> state</a:t>
                </a:r>
              </a:p>
              <a:p>
                <a:pPr lvl="1">
                  <a:buFont typeface="Courier New" panose="02070309020205020404" pitchFamily="49" charset="0"/>
                  <a:buChar char="o"/>
                </a:pPr>
                <a:r>
                  <a:rPr lang="en-US" dirty="0" smtClean="0"/>
                  <a:t>In spherical basis, E1 decay can occur</a:t>
                </a:r>
              </a:p>
              <a:p>
                <a:pPr lvl="1">
                  <a:buFont typeface="Courier New" panose="02070309020205020404" pitchFamily="49" charset="0"/>
                  <a:buChar char="o"/>
                </a:pPr>
                <a:r>
                  <a:rPr lang="en-US" dirty="0" smtClean="0"/>
                  <a:t>In Deformed Basis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/>
                          </a:rPr>
                          <m:t>Δ</m:t>
                        </m:r>
                        <m:r>
                          <a:rPr lang="en-US" b="0" i="1" smtClean="0">
                            <a:latin typeface="Cambria Math"/>
                          </a:rPr>
                          <m:t>𝐾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≤1</m:t>
                    </m:r>
                  </m:oMath>
                </a14:m>
                <a:r>
                  <a:rPr lang="en-US" dirty="0" smtClean="0"/>
                  <a:t> for E1</a:t>
                </a:r>
              </a:p>
              <a:p>
                <a:pPr marL="914400" lvl="2" indent="0">
                  <a:buNone/>
                </a:pPr>
                <a:r>
                  <a:rPr lang="en-US" dirty="0" smtClean="0"/>
                  <a:t>J = 3</a:t>
                </a:r>
                <a:r>
                  <a:rPr lang="en-US" baseline="30000" dirty="0" smtClean="0"/>
                  <a:t>-</a:t>
                </a:r>
                <a:r>
                  <a:rPr lang="en-US" dirty="0" smtClean="0"/>
                  <a:t> K = 3 level needs E3 to go to J = 2</a:t>
                </a:r>
                <a:r>
                  <a:rPr lang="en-US" baseline="30000" dirty="0" smtClean="0"/>
                  <a:t>+</a:t>
                </a:r>
                <a:r>
                  <a:rPr lang="en-US" dirty="0" smtClean="0"/>
                  <a:t> K = 0 </a:t>
                </a:r>
              </a:p>
              <a:p>
                <a:pPr marL="914400" lvl="2" indent="0">
                  <a:buNone/>
                </a:pPr>
                <a:r>
                  <a:rPr lang="en-US" dirty="0"/>
                  <a:t>J = 3</a:t>
                </a:r>
                <a:r>
                  <a:rPr lang="en-US" baseline="30000" dirty="0"/>
                  <a:t>-</a:t>
                </a:r>
                <a:r>
                  <a:rPr lang="en-US" dirty="0"/>
                  <a:t> K = </a:t>
                </a:r>
                <a:r>
                  <a:rPr lang="en-US" dirty="0" smtClean="0"/>
                  <a:t>3 level could decay to </a:t>
                </a:r>
                <a:r>
                  <a:rPr lang="en-US" dirty="0"/>
                  <a:t>J = 2</a:t>
                </a:r>
                <a:r>
                  <a:rPr lang="en-US" baseline="30000" dirty="0"/>
                  <a:t>+</a:t>
                </a:r>
                <a:r>
                  <a:rPr lang="en-US" dirty="0"/>
                  <a:t> K = </a:t>
                </a:r>
                <a:r>
                  <a:rPr lang="en-US" dirty="0" smtClean="0"/>
                  <a:t>2 level with E1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926" t="-20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5658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</p:spPr>
            <p:txBody>
              <a:bodyPr>
                <a:normAutofit lnSpcReduction="10000"/>
              </a:bodyPr>
              <a:lstStyle/>
              <a:p>
                <a:pPr marL="342900" lvl="2" indent="-342900"/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</a:rPr>
                      <m:t>𝐽</m:t>
                    </m:r>
                    <m:r>
                      <a:rPr lang="en-US" i="1" smtClean="0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5</m:t>
                        </m:r>
                        <m:r>
                          <a:rPr lang="en-US" i="1" baseline="30000">
                            <a:latin typeface="Cambria Math"/>
                          </a:rPr>
                          <m:t>+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level </a:t>
                </a:r>
                <a:r>
                  <a:rPr lang="en-US" dirty="0"/>
                  <a:t>can decay with S wave neutron to 2</a:t>
                </a:r>
                <a:r>
                  <a:rPr lang="en-US" baseline="30000" dirty="0"/>
                  <a:t>+</a:t>
                </a:r>
                <a:r>
                  <a:rPr lang="en-US" dirty="0"/>
                  <a:t> in spherical basis</a:t>
                </a:r>
                <a:r>
                  <a:rPr lang="en-US" dirty="0" smtClean="0"/>
                  <a:t>.</a:t>
                </a:r>
              </a:p>
              <a:p>
                <a:pPr marL="342900" lvl="2" indent="-342900"/>
                <a:endParaRPr lang="en-US" baseline="30000" dirty="0"/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𝐽</m:t>
                    </m:r>
                    <m:r>
                      <a:rPr lang="en-US" sz="2400" i="1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  <m:r>
                          <a:rPr lang="en-US" sz="2400" i="1" baseline="30000">
                            <a:latin typeface="Cambria Math"/>
                          </a:rPr>
                          <m:t>+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/>
                  <a:t> level cannot decay with S wave neutron to J = 2, K = 0 in deformed basis unless K = 1/2.</a:t>
                </a:r>
              </a:p>
              <a:p>
                <a:endParaRPr lang="en-US" sz="2400" dirty="0" smtClean="0"/>
              </a:p>
              <a:p>
                <a:pPr marL="457200" indent="-457200">
                  <a:buFont typeface="+mj-lt"/>
                  <a:buAutoNum type="arabicPeriod" startAt="2"/>
                </a:pPr>
                <a:r>
                  <a:rPr lang="en-US" sz="2400" dirty="0" smtClean="0"/>
                  <a:t>Level of spin J in spherical basis is 2J+1 degenerate,  level of spin J is singly degenerate for K = 0, and doubly degenerate 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𝐾</m:t>
                    </m:r>
                    <m:r>
                      <a:rPr lang="en-US" sz="2400" b="0" i="1" smtClean="0">
                        <a:latin typeface="Cambria Math"/>
                      </a:rPr>
                      <m:t> ≠0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in</m:t>
                    </m:r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a</m:t>
                    </m:r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deformed</m:t>
                    </m:r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basis</m:t>
                    </m:r>
                    <m:r>
                      <a:rPr lang="en-US" sz="2400" b="0" i="1" smtClean="0">
                        <a:latin typeface="Cambria Math"/>
                      </a:rPr>
                      <m:t>.</m:t>
                    </m:r>
                  </m:oMath>
                </a14:m>
                <a:endParaRPr lang="en-US" sz="2400" b="0" dirty="0" smtClean="0">
                  <a:ea typeface="Cambria Math"/>
                </a:endParaRPr>
              </a:p>
              <a:p>
                <a:pPr marL="457200" indent="-457200">
                  <a:buFont typeface="+mj-lt"/>
                  <a:buAutoNum type="arabicPeriod" startAt="2"/>
                </a:pPr>
                <a:endParaRPr lang="en-US" sz="2400" b="0" dirty="0" smtClean="0">
                  <a:ea typeface="Cambria Math"/>
                </a:endParaRPr>
              </a:p>
              <a:p>
                <a:pPr lvl="1" indent="-342900">
                  <a:buFont typeface="Arial" panose="020B0604020202020204" pitchFamily="34" charset="0"/>
                  <a:buChar char="•"/>
                </a:pPr>
                <a:r>
                  <a:rPr lang="en-US" sz="2000" dirty="0" smtClean="0"/>
                  <a:t>	in spherical basis a 4</a:t>
                </a:r>
                <a:r>
                  <a:rPr lang="en-US" sz="2000" baseline="30000" dirty="0" smtClean="0"/>
                  <a:t>+</a:t>
                </a:r>
                <a:r>
                  <a:rPr lang="en-US" sz="2000" dirty="0" smtClean="0"/>
                  <a:t> level has 9 states or ~twice the degeneracy of a 2</a:t>
                </a:r>
                <a:r>
                  <a:rPr lang="en-US" sz="2000" baseline="30000" dirty="0" smtClean="0"/>
                  <a:t>+</a:t>
                </a:r>
                <a:r>
                  <a:rPr lang="en-US" sz="2000" dirty="0" smtClean="0"/>
                  <a:t> level with 5 states (9/5).</a:t>
                </a:r>
              </a:p>
              <a:p>
                <a:pPr lvl="1" indent="-342900">
                  <a:buFont typeface="Arial" panose="020B0604020202020204" pitchFamily="34" charset="0"/>
                  <a:buChar char="•"/>
                </a:pPr>
                <a:endParaRPr lang="en-US" sz="2000" dirty="0" smtClean="0"/>
              </a:p>
              <a:p>
                <a:pPr lvl="1" indent="-342900">
                  <a:buFont typeface="Arial" panose="020B0604020202020204" pitchFamily="34" charset="0"/>
                  <a:buChar char="•"/>
                </a:pPr>
                <a:r>
                  <a:rPr lang="en-US" sz="2000" dirty="0" smtClean="0"/>
                  <a:t>In deformed  basis: the ratio of states between a 4</a:t>
                </a:r>
                <a:r>
                  <a:rPr lang="en-US" sz="2000" baseline="30000" dirty="0" smtClean="0"/>
                  <a:t>+</a:t>
                </a:r>
                <a:r>
                  <a:rPr lang="en-US" sz="2000" dirty="0" smtClean="0"/>
                  <a:t> and 2</a:t>
                </a:r>
                <a:r>
                  <a:rPr lang="en-US" sz="2000" baseline="30000" dirty="0" smtClean="0"/>
                  <a:t>+</a:t>
                </a:r>
                <a:r>
                  <a:rPr lang="en-US" sz="2000" dirty="0" smtClean="0"/>
                  <a:t> can be 1 if the K values are the same.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  <a:blipFill rotWithShape="1">
                <a:blip r:embed="rId2"/>
                <a:stretch>
                  <a:fillRect l="-1111" t="-1274" r="-1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3605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Ratio can be 2 if for 4</a:t>
            </a:r>
            <a:r>
              <a:rPr lang="en-US" baseline="30000" dirty="0" smtClean="0"/>
              <a:t>+</a:t>
            </a:r>
            <a:r>
              <a:rPr lang="en-US" dirty="0" smtClean="0"/>
              <a:t>, K </a:t>
            </a:r>
            <a:r>
              <a:rPr lang="en-US" dirty="0" smtClean="0">
                <a:latin typeface="Times New Roman"/>
                <a:cs typeface="Times New Roman"/>
              </a:rPr>
              <a:t>≠ 0 and 2</a:t>
            </a:r>
            <a:r>
              <a:rPr lang="en-US" baseline="30000" dirty="0" smtClean="0">
                <a:latin typeface="Times New Roman"/>
                <a:cs typeface="Times New Roman"/>
              </a:rPr>
              <a:t>+</a:t>
            </a:r>
            <a:r>
              <a:rPr lang="en-US" dirty="0" smtClean="0">
                <a:latin typeface="Times New Roman"/>
                <a:cs typeface="Times New Roman"/>
              </a:rPr>
              <a:t>, K= 0</a:t>
            </a:r>
          </a:p>
          <a:p>
            <a:r>
              <a:rPr lang="en-US" dirty="0"/>
              <a:t>Ratio can be </a:t>
            </a:r>
            <a:r>
              <a:rPr lang="en-US" dirty="0" smtClean="0"/>
              <a:t>0.5 </a:t>
            </a:r>
            <a:r>
              <a:rPr lang="en-US" dirty="0"/>
              <a:t>if for 4</a:t>
            </a:r>
            <a:r>
              <a:rPr lang="en-US" baseline="30000" dirty="0"/>
              <a:t>+</a:t>
            </a:r>
            <a:r>
              <a:rPr lang="en-US" dirty="0"/>
              <a:t>, K </a:t>
            </a:r>
            <a:r>
              <a:rPr lang="en-US" dirty="0" smtClean="0">
                <a:latin typeface="Times New Roman"/>
                <a:cs typeface="Times New Roman"/>
              </a:rPr>
              <a:t>= </a:t>
            </a:r>
            <a:r>
              <a:rPr lang="en-US" dirty="0">
                <a:latin typeface="Times New Roman"/>
                <a:cs typeface="Times New Roman"/>
              </a:rPr>
              <a:t>0 and </a:t>
            </a:r>
            <a:r>
              <a:rPr lang="en-US" dirty="0" smtClean="0">
                <a:latin typeface="Times New Roman"/>
                <a:cs typeface="Times New Roman"/>
              </a:rPr>
              <a:t>2</a:t>
            </a:r>
            <a:r>
              <a:rPr lang="en-US" baseline="30000" dirty="0" smtClean="0">
                <a:latin typeface="Times New Roman"/>
                <a:cs typeface="Times New Roman"/>
              </a:rPr>
              <a:t>+</a:t>
            </a:r>
            <a:r>
              <a:rPr lang="en-US" dirty="0" smtClean="0">
                <a:latin typeface="Times New Roman"/>
                <a:cs typeface="Times New Roman"/>
              </a:rPr>
              <a:t>, K ≠ 0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Cross sections for nearby levels of same J</a:t>
            </a:r>
            <a:r>
              <a:rPr lang="en-US" baseline="30000" dirty="0" smtClean="0">
                <a:latin typeface="Times New Roman"/>
                <a:cs typeface="Times New Roman"/>
                <a:sym typeface="Symbol"/>
              </a:rPr>
              <a:t> </a:t>
            </a:r>
            <a:r>
              <a:rPr lang="en-US" dirty="0" smtClean="0">
                <a:latin typeface="Times New Roman"/>
                <a:cs typeface="Times New Roman"/>
                <a:sym typeface="Symbol"/>
              </a:rPr>
              <a:t>can differ by a factor of 2 if one has K = 0 and the other has K ≠ 0.</a:t>
            </a:r>
          </a:p>
          <a:p>
            <a:r>
              <a:rPr lang="en-US" dirty="0" smtClean="0">
                <a:latin typeface="Times New Roman"/>
                <a:cs typeface="Times New Roman"/>
                <a:sym typeface="Symbol"/>
              </a:rPr>
              <a:t>For odd A, K = 0 is not allowed.  All degeneracies are equal!</a:t>
            </a:r>
            <a:endParaRPr lang="en-US" baseline="30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699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817</Words>
  <Application>Microsoft Office PowerPoint</Application>
  <PresentationFormat>On-screen Show (4:3)</PresentationFormat>
  <Paragraphs>90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Comparison of Calculations of Neutron Cross Sections on Deformed Nuclei Between Hauser-Feshbach and Deformed Hauser-Feshbach Models</vt:lpstr>
      <vt:lpstr>PowerPoint Presentation</vt:lpstr>
      <vt:lpstr>PowerPoint Presentation</vt:lpstr>
      <vt:lpstr>A New HF Formulation</vt:lpstr>
      <vt:lpstr>PowerPoint Presentation</vt:lpstr>
      <vt:lpstr>Analogous Situation for K</vt:lpstr>
      <vt:lpstr>Results can be understood to be consequences of:</vt:lpstr>
      <vt:lpstr>PowerPoint Presentation</vt:lpstr>
      <vt:lpstr>PowerPoint Presentation</vt:lpstr>
      <vt:lpstr>Calculations have been done for: </vt:lpstr>
      <vt:lpstr>PowerPoint Presentation</vt:lpstr>
      <vt:lpstr>General Trends </vt:lpstr>
      <vt:lpstr>Additional Discovery</vt:lpstr>
      <vt:lpstr>PowerPoint Presentation</vt:lpstr>
    </vt:vector>
  </TitlesOfParts>
  <Company>Ohio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Massey</dc:creator>
  <cp:lastModifiedBy>Massey</cp:lastModifiedBy>
  <cp:revision>32</cp:revision>
  <cp:lastPrinted>2014-10-30T17:33:16Z</cp:lastPrinted>
  <dcterms:created xsi:type="dcterms:W3CDTF">2014-10-29T19:41:19Z</dcterms:created>
  <dcterms:modified xsi:type="dcterms:W3CDTF">2014-10-31T18:16:46Z</dcterms:modified>
</cp:coreProperties>
</file>