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78" r:id="rId6"/>
    <p:sldId id="279" r:id="rId7"/>
    <p:sldId id="280" r:id="rId8"/>
    <p:sldId id="281" r:id="rId9"/>
    <p:sldId id="283" r:id="rId10"/>
    <p:sldId id="261" r:id="rId11"/>
    <p:sldId id="262" r:id="rId12"/>
    <p:sldId id="263" r:id="rId13"/>
    <p:sldId id="282" r:id="rId14"/>
    <p:sldId id="264" r:id="rId15"/>
    <p:sldId id="265" r:id="rId16"/>
    <p:sldId id="266" r:id="rId17"/>
    <p:sldId id="267" r:id="rId18"/>
    <p:sldId id="273" r:id="rId19"/>
    <p:sldId id="274" r:id="rId20"/>
    <p:sldId id="275" r:id="rId21"/>
    <p:sldId id="284" r:id="rId22"/>
    <p:sldId id="268" r:id="rId23"/>
    <p:sldId id="269" r:id="rId24"/>
    <p:sldId id="270" r:id="rId25"/>
    <p:sldId id="271" r:id="rId26"/>
    <p:sldId id="272" r:id="rId27"/>
    <p:sldId id="276" r:id="rId28"/>
    <p:sldId id="277" r:id="rId29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8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079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004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446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613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681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889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314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63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872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01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128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88E74-39CF-4B2E-9424-5DF7AAC38280}" type="datetimeFigureOut">
              <a:rPr lang="en-US" smtClean="0"/>
              <a:t>10/31/2014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CBEF8-4C5B-4F55-86DB-7A4F85A2E7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811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 study of the Absorption Cross Section of Iron using Two Techniques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209800"/>
          </a:xfrm>
        </p:spPr>
        <p:txBody>
          <a:bodyPr/>
          <a:lstStyle/>
          <a:p>
            <a:r>
              <a:rPr lang="en-US" b="1" dirty="0" smtClean="0"/>
              <a:t>S. M. Grimes</a:t>
            </a:r>
          </a:p>
          <a:p>
            <a:r>
              <a:rPr lang="en-US" b="1" dirty="0" smtClean="0"/>
              <a:t>Ohio University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6510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 Results: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71550" lvl="1" indent="-571500">
              <a:buFont typeface="+mj-lt"/>
              <a:buAutoNum type="romanUcPeriod" startAt="5"/>
            </a:pPr>
            <a:r>
              <a:rPr lang="en-US" dirty="0" smtClean="0"/>
              <a:t>Subsequently found angular interpolation method not unambiguous,</a:t>
            </a:r>
          </a:p>
          <a:p>
            <a:pPr marL="971550" lvl="1" indent="-571500">
              <a:buFont typeface="+mj-lt"/>
              <a:buAutoNum type="romanUcPeriod" startAt="5"/>
            </a:pPr>
            <a:r>
              <a:rPr lang="en-US" dirty="0" smtClean="0"/>
              <a:t>Needed more angles on sphere off or better physics ,</a:t>
            </a:r>
          </a:p>
          <a:p>
            <a:pPr marL="971550" lvl="1" indent="-571500">
              <a:buFont typeface="+mj-lt"/>
              <a:buAutoNum type="romanUcPeriod" startAt="5"/>
            </a:pPr>
            <a:r>
              <a:rPr lang="en-US" dirty="0" smtClean="0"/>
              <a:t>Makes “inelastic” comparison more uncertain</a:t>
            </a:r>
          </a:p>
          <a:p>
            <a:pPr marL="971550" lvl="1" indent="-571500">
              <a:buFont typeface="+mj-lt"/>
              <a:buAutoNum type="romanUcPeriod" startAt="5"/>
            </a:pPr>
            <a:r>
              <a:rPr lang="en-US" dirty="0" smtClean="0"/>
              <a:t>Does not have substantial effect on pass-through peak,</a:t>
            </a:r>
          </a:p>
          <a:p>
            <a:pPr marL="971550" lvl="1" indent="-571500">
              <a:buFont typeface="+mj-lt"/>
              <a:buAutoNum type="romanUcPeriod" startAt="5"/>
            </a:pPr>
            <a:r>
              <a:rPr lang="en-US" dirty="0" smtClean="0"/>
              <a:t>Range of energies tested is substantial,</a:t>
            </a:r>
          </a:p>
          <a:p>
            <a:pPr marL="971550" lvl="1" indent="-571500">
              <a:buFont typeface="+mj-lt"/>
              <a:buAutoNum type="romanUcPeriod" startAt="5"/>
            </a:pPr>
            <a:r>
              <a:rPr lang="en-US" dirty="0" smtClean="0"/>
              <a:t>For 10 MeV, range was from 2.5 MeV (back angles) to 10 MeV 0</a:t>
            </a:r>
            <a:r>
              <a:rPr lang="en-US" baseline="30000" dirty="0" smtClean="0"/>
              <a:t>o </a:t>
            </a:r>
            <a:r>
              <a:rPr lang="en-US" dirty="0" smtClean="0"/>
              <a:t>.</a:t>
            </a:r>
          </a:p>
          <a:p>
            <a:pPr marL="571500" indent="-571500">
              <a:buFont typeface="+mj-lt"/>
              <a:buAutoNum type="romanUcPeriod" startAt="5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58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Findings: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r>
              <a:rPr lang="en-US" dirty="0" smtClean="0"/>
              <a:t>The description good for 1 MeV, only has elastic and 2</a:t>
            </a:r>
            <a:r>
              <a:rPr lang="en-US" baseline="30000" dirty="0" smtClean="0"/>
              <a:t>+</a:t>
            </a:r>
            <a:r>
              <a:rPr lang="en-US" dirty="0" smtClean="0"/>
              <a:t> inelastic.</a:t>
            </a:r>
          </a:p>
          <a:p>
            <a:r>
              <a:rPr lang="en-US" dirty="0" smtClean="0"/>
              <a:t>Capture small (n,p) and (n,</a:t>
            </a:r>
            <a:r>
              <a:rPr lang="en-US" dirty="0" smtClean="0">
                <a:sym typeface="Symbol"/>
              </a:rPr>
              <a:t>) small or zero</a:t>
            </a:r>
          </a:p>
          <a:p>
            <a:r>
              <a:rPr lang="en-US" dirty="0" smtClean="0">
                <a:sym typeface="Symbol"/>
              </a:rPr>
              <a:t>Description poor at 6, 8 and 10 MeV.</a:t>
            </a:r>
          </a:p>
          <a:p>
            <a:r>
              <a:rPr lang="en-US" dirty="0" smtClean="0">
                <a:sym typeface="Symbol"/>
              </a:rPr>
              <a:t>Indicates need to lower </a:t>
            </a:r>
            <a:r>
              <a:rPr lang="en-US" baseline="-25000" dirty="0" smtClean="0">
                <a:sym typeface="Symbol"/>
              </a:rPr>
              <a:t>abs </a:t>
            </a:r>
            <a:r>
              <a:rPr lang="en-US" dirty="0" smtClean="0">
                <a:sym typeface="Symbol"/>
              </a:rPr>
              <a:t>for Fe by</a:t>
            </a:r>
            <a:r>
              <a:rPr lang="en-US" dirty="0">
                <a:sym typeface="Symbol"/>
              </a:rPr>
              <a:t> </a:t>
            </a:r>
            <a:r>
              <a:rPr lang="en-US" dirty="0" smtClean="0">
                <a:sym typeface="Symbol"/>
              </a:rPr>
              <a:t>more than 10%.</a:t>
            </a:r>
          </a:p>
          <a:p>
            <a:r>
              <a:rPr lang="en-US" dirty="0" smtClean="0">
                <a:sym typeface="Symbol"/>
              </a:rPr>
              <a:t>Measurements are being repeated with more detailed Sphere-Off (source spectra) characterization.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80880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Ramsauer</a:t>
            </a:r>
            <a:r>
              <a:rPr lang="en-US" dirty="0" smtClean="0"/>
              <a:t> Analysis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14400"/>
                <a:ext cx="8229600" cy="5211763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dirty="0">
                    <a:sym typeface="Symbol"/>
                  </a:rPr>
                  <a:t></a:t>
                </a:r>
                <a:r>
                  <a:rPr lang="en-US" baseline="-25000" dirty="0">
                    <a:sym typeface="Symbol"/>
                  </a:rPr>
                  <a:t>T </a:t>
                </a:r>
                <a:r>
                  <a:rPr lang="en-US" dirty="0">
                    <a:sym typeface="Symbol"/>
                  </a:rPr>
                  <a:t> was measured </a:t>
                </a:r>
                <a:r>
                  <a:rPr lang="en-US" dirty="0" smtClean="0">
                    <a:sym typeface="Symbol"/>
                  </a:rPr>
                  <a:t>for  </a:t>
                </a:r>
                <a:r>
                  <a:rPr lang="en-US" dirty="0">
                    <a:sym typeface="Symbol"/>
                  </a:rPr>
                  <a:t>~25 samples from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sym typeface="Symbol"/>
                      </a:rPr>
                      <m:t>5</m:t>
                    </m:r>
                    <m:r>
                      <a:rPr lang="en-US" i="1">
                        <a:latin typeface="Cambria Math"/>
                        <a:ea typeface="Cambria Math"/>
                        <a:sym typeface="Symbol"/>
                      </a:rPr>
                      <m:t>≤</m:t>
                    </m:r>
                    <m:r>
                      <a:rPr lang="en-US" i="1">
                        <a:latin typeface="Cambria Math"/>
                        <a:ea typeface="Cambria Math"/>
                        <a:sym typeface="Symbol"/>
                      </a:rPr>
                      <m:t>𝐸𝑛</m:t>
                    </m:r>
                    <m:r>
                      <a:rPr lang="en-US" i="1">
                        <a:latin typeface="Cambria Math"/>
                        <a:ea typeface="Cambria Math"/>
                        <a:sym typeface="Symbol"/>
                      </a:rPr>
                      <m:t> ≤400 </m:t>
                    </m:r>
                    <m:r>
                      <a:rPr lang="en-US" i="1">
                        <a:latin typeface="Cambria Math"/>
                        <a:ea typeface="Cambria Math"/>
                        <a:sym typeface="Symbol"/>
                      </a:rPr>
                      <m:t>𝑀𝑒𝑉</m:t>
                    </m:r>
                  </m:oMath>
                </a14:m>
                <a:r>
                  <a:rPr lang="en-US" dirty="0"/>
                  <a:t> at </a:t>
                </a:r>
                <a:r>
                  <a:rPr lang="en-US" dirty="0" smtClean="0"/>
                  <a:t>WNR.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These studies of </a:t>
                </a:r>
                <a:r>
                  <a:rPr lang="en-US" dirty="0" smtClean="0">
                    <a:sym typeface="Symbol"/>
                  </a:rPr>
                  <a:t></a:t>
                </a:r>
                <a:r>
                  <a:rPr lang="en-US" baseline="-25000" dirty="0" smtClean="0">
                    <a:sym typeface="Symbol"/>
                  </a:rPr>
                  <a:t>T  </a:t>
                </a:r>
                <a:r>
                  <a:rPr lang="en-US" dirty="0" smtClean="0">
                    <a:sym typeface="Symbol"/>
                  </a:rPr>
                  <a:t>for neutrons find oscillations with a large period ( ~ 10 MeV).</a:t>
                </a:r>
              </a:p>
              <a:p>
                <a:endParaRPr lang="en-US" dirty="0" smtClean="0">
                  <a:sym typeface="Symbol"/>
                </a:endParaRPr>
              </a:p>
              <a:p>
                <a:r>
                  <a:rPr lang="en-US" dirty="0" smtClean="0">
                    <a:sym typeface="Symbol"/>
                  </a:rPr>
                  <a:t>The change in position with E and A are not consistent with single particle resonances.</a:t>
                </a:r>
              </a:p>
              <a:p>
                <a:endParaRPr lang="en-US" dirty="0" smtClean="0">
                  <a:sym typeface="Symbol"/>
                </a:endParaRPr>
              </a:p>
              <a:p>
                <a:r>
                  <a:rPr lang="en-US" dirty="0" smtClean="0">
                    <a:sym typeface="Symbol"/>
                  </a:rPr>
                  <a:t>There is a correspondence to interference maximum and minima between wave  passing through and around the nucleus.</a:t>
                </a:r>
              </a:p>
              <a:p>
                <a:endParaRPr lang="en-US" dirty="0" smtClean="0">
                  <a:sym typeface="Symbol"/>
                </a:endParaRPr>
              </a:p>
              <a:p>
                <a:r>
                  <a:rPr lang="en-US" dirty="0" smtClean="0">
                    <a:sym typeface="Symbol"/>
                  </a:rPr>
                  <a:t>The model is not applicable for </a:t>
                </a:r>
                <a:r>
                  <a:rPr lang="en-US" dirty="0" err="1" smtClean="0">
                    <a:sym typeface="Symbol"/>
                  </a:rPr>
                  <a:t>E</a:t>
                </a:r>
                <a:r>
                  <a:rPr lang="en-US" baseline="-25000" dirty="0" err="1" smtClean="0">
                    <a:sym typeface="Symbol"/>
                  </a:rPr>
                  <a:t>n</a:t>
                </a:r>
                <a:r>
                  <a:rPr lang="en-US" dirty="0" smtClean="0">
                    <a:sym typeface="Symbol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  <a:sym typeface="Symbol"/>
                      </a:rPr>
                      <m:t>≤</m:t>
                    </m:r>
                  </m:oMath>
                </a14:m>
                <a:r>
                  <a:rPr lang="en-US" dirty="0" smtClean="0"/>
                  <a:t> 5 MeV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Get good fits from ~5 to 100 MeV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14400"/>
                <a:ext cx="8229600" cy="5211763"/>
              </a:xfrm>
              <a:blipFill rotWithShape="1">
                <a:blip r:embed="rId2"/>
                <a:stretch>
                  <a:fillRect l="-815" t="-2105" r="-1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388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Cross Sections at WNR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015615"/>
            <a:ext cx="8915400" cy="5814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31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err="1" smtClean="0"/>
              <a:t>Ramsauer</a:t>
            </a:r>
            <a:r>
              <a:rPr lang="en-US" dirty="0" smtClean="0"/>
              <a:t> Form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95400"/>
                <a:ext cx="8229600" cy="483076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sym typeface="Symbol"/>
                      </a:rPr>
                      <m:t></m:t>
                    </m:r>
                    <m:r>
                      <a:rPr lang="en-US" i="1" baseline="-25000" smtClean="0">
                        <a:latin typeface="Cambria Math"/>
                        <a:sym typeface="Symbol"/>
                      </a:rPr>
                      <m:t>𝑇</m:t>
                    </m:r>
                    <m:r>
                      <a:rPr lang="en-US" i="1" smtClean="0">
                        <a:latin typeface="Cambria Math"/>
                        <a:sym typeface="Symbol"/>
                      </a:rPr>
                      <m:t>=2</m:t>
                    </m:r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dirty="0"/>
                          <m:t>(</m:t>
                        </m:r>
                        <m:r>
                          <m:rPr>
                            <m:nor/>
                          </m:rPr>
                          <a:rPr lang="en-US" dirty="0"/>
                          <m:t>R</m:t>
                        </m:r>
                        <m:r>
                          <m:rPr>
                            <m:nor/>
                          </m:rPr>
                          <a:rPr lang="en-US" dirty="0"/>
                          <m:t> +</m:t>
                        </m:r>
                        <m:r>
                          <a:rPr lang="en-US" i="1" dirty="0">
                            <a:latin typeface="Cambria Math"/>
                            <a:sym typeface="Symbol"/>
                          </a:rPr>
                          <m:t></m:t>
                        </m:r>
                        <m:r>
                          <m:rPr>
                            <m:nor/>
                          </m:rPr>
                          <a:rPr lang="en-US" dirty="0"/>
                          <m:t>)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US" dirty="0"/>
                      <m:t>(1−</m:t>
                    </m:r>
                    <m:func>
                      <m:funcPr>
                        <m:ctrlPr>
                          <a:rPr lang="en-US" i="1" dirty="0" smtClean="0">
                            <a:latin typeface="Cambria Math"/>
                            <a:sym typeface="Symbol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l-GR" i="1" dirty="0" smtClean="0">
                            <a:latin typeface="Cambria Math"/>
                            <a:sym typeface="Symbol"/>
                          </a:rPr>
                          <m:t>α</m:t>
                        </m:r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/>
                            <a:sym typeface="Symbol"/>
                          </a:rPr>
                          <m:t>cos</m:t>
                        </m:r>
                      </m:fName>
                      <m:e>
                        <m:r>
                          <a:rPr lang="en-US" i="1" dirty="0" smtClean="0">
                            <a:latin typeface="Cambria Math"/>
                            <a:sym typeface="Symbol"/>
                          </a:rPr>
                          <m:t></m:t>
                        </m:r>
                      </m:e>
                    </m:func>
                    <m:r>
                      <a:rPr lang="en-US" b="0" i="1" dirty="0" smtClean="0">
                        <a:latin typeface="Cambria Math"/>
                        <a:sym typeface="Symbol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/>
                        </a:rPr>
                        <m:t>α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≈0.1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sym typeface="Symbol"/>
                        </a:rPr>
                        <m:t>=</m:t>
                      </m:r>
                      <m:r>
                        <a:rPr lang="en-US" b="0" i="1" smtClean="0">
                          <a:latin typeface="Cambria Math"/>
                          <a:sym typeface="Symbol"/>
                        </a:rPr>
                        <m:t>𝑐</m:t>
                      </m:r>
                      <m:sSubSup>
                        <m:sSubSupPr>
                          <m:ctrlPr>
                            <a:rPr lang="en-US" i="1" smtClean="0">
                              <a:latin typeface="Cambria Math"/>
                              <a:sym typeface="Symbol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/>
                              <a:sym typeface="Symbol"/>
                            </a:rPr>
                            <m:t>𝐴</m:t>
                          </m:r>
                        </m:e>
                        <m:sub/>
                        <m:sup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  <a:sym typeface="Symbol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  <a:sym typeface="Symbol"/>
                                </a:rPr>
                                <m:t>3</m:t>
                              </m:r>
                            </m:den>
                          </m:f>
                        </m:sup>
                      </m:sSubSup>
                      <m:r>
                        <a:rPr lang="en-US" b="0" i="1" smtClean="0">
                          <a:latin typeface="Cambria Math"/>
                          <a:sym typeface="Symbol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  <a:sym typeface="Symbol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  <a:sym typeface="Symbol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  <a:sym typeface="Symbol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  <a:sym typeface="Symbol"/>
                            </a:rPr>
                            <m:t>𝑏𝐸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  <a:sym typeface="Symbol"/>
                        </a:rPr>
                        <m:t> −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  <a:sym typeface="Symbol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  <a:sym typeface="Symbol"/>
                            </a:rPr>
                            <m:t>𝐸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  <a:sym typeface="Symbol"/>
                        </a:rPr>
                        <m:t>)</m:t>
                      </m:r>
                    </m:oMath>
                  </m:oMathPara>
                </a14:m>
                <a:endParaRPr lang="en-US" baseline="30000" dirty="0" smtClean="0"/>
              </a:p>
              <a:p>
                <a:pPr marL="0" indent="0">
                  <a:buNone/>
                </a:pPr>
                <a:endParaRPr lang="en-US" baseline="30000" dirty="0" smtClean="0"/>
              </a:p>
              <a:p>
                <a:r>
                  <a:rPr lang="en-US" dirty="0" smtClean="0"/>
                  <a:t>Consistently fit to 3%.</a:t>
                </a:r>
              </a:p>
              <a:p>
                <a:r>
                  <a:rPr lang="en-US" dirty="0" smtClean="0"/>
                  <a:t>R.W. Bauer et al., N.S.E. </a:t>
                </a:r>
                <a:r>
                  <a:rPr lang="en-US" b="1" dirty="0" smtClean="0"/>
                  <a:t>130</a:t>
                </a:r>
                <a:r>
                  <a:rPr lang="en-US" dirty="0" smtClean="0"/>
                  <a:t> 348 (1998)</a:t>
                </a:r>
                <a:endParaRPr lang="en-US" dirty="0"/>
              </a:p>
              <a:p>
                <a:r>
                  <a:rPr lang="en-US" dirty="0" err="1" smtClean="0"/>
                  <a:t>Ramsauer</a:t>
                </a:r>
                <a:r>
                  <a:rPr lang="en-US" dirty="0" smtClean="0"/>
                  <a:t> is equivalent to a single phase shift assumption.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95400"/>
                <a:ext cx="8229600" cy="4830763"/>
              </a:xfrm>
              <a:blipFill rotWithShape="1">
                <a:blip r:embed="rId2"/>
                <a:stretch>
                  <a:fillRect l="-1630" r="-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967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09600"/>
                <a:ext cx="8229600" cy="5516563"/>
              </a:xfrm>
            </p:spPr>
            <p:txBody>
              <a:bodyPr/>
              <a:lstStyle/>
              <a:p>
                <a:r>
                  <a:rPr lang="en-US" dirty="0" smtClean="0"/>
                  <a:t>Particularly useful for estimation of </a:t>
                </a:r>
                <a:r>
                  <a:rPr lang="en-US" baseline="30000" dirty="0" smtClean="0"/>
                  <a:t>90</a:t>
                </a:r>
                <a:r>
                  <a:rPr lang="en-US" dirty="0" smtClean="0"/>
                  <a:t>Zr, </a:t>
                </a:r>
                <a:r>
                  <a:rPr lang="en-US" baseline="30000" dirty="0" smtClean="0"/>
                  <a:t>91</a:t>
                </a:r>
                <a:r>
                  <a:rPr lang="en-US" dirty="0" smtClean="0"/>
                  <a:t>Zr, </a:t>
                </a:r>
                <a:r>
                  <a:rPr lang="en-US" baseline="30000" dirty="0" smtClean="0"/>
                  <a:t>92</a:t>
                </a:r>
                <a:r>
                  <a:rPr lang="en-US" dirty="0" smtClean="0"/>
                  <a:t>Zr, </a:t>
                </a:r>
                <a:r>
                  <a:rPr lang="en-US" baseline="30000" dirty="0" smtClean="0"/>
                  <a:t>94</a:t>
                </a:r>
                <a:r>
                  <a:rPr lang="en-US" dirty="0" smtClean="0"/>
                  <a:t>Zr </a:t>
                </a:r>
                <a:r>
                  <a:rPr lang="en-US" baseline="30000" dirty="0" smtClean="0"/>
                  <a:t>96</a:t>
                </a:r>
                <a:r>
                  <a:rPr lang="en-US" dirty="0" smtClean="0"/>
                  <a:t>Zr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sym typeface="Symbol"/>
                      </a:rPr>
                      <m:t></m:t>
                    </m:r>
                    <m:r>
                      <a:rPr lang="en-US" i="1" baseline="-25000">
                        <a:latin typeface="Cambria Math"/>
                        <a:sym typeface="Symbol"/>
                      </a:rPr>
                      <m:t>𝑇</m:t>
                    </m:r>
                  </m:oMath>
                </a14:m>
                <a:r>
                  <a:rPr lang="en-US" dirty="0" smtClean="0"/>
                  <a:t>,  for </a:t>
                </a:r>
                <a:r>
                  <a:rPr lang="en-US" dirty="0" err="1" smtClean="0"/>
                  <a:t>E</a:t>
                </a:r>
                <a:r>
                  <a:rPr lang="en-US" baseline="-25000" dirty="0" err="1" smtClean="0"/>
                  <a:t>n</a:t>
                </a:r>
                <a:r>
                  <a:rPr lang="en-US" dirty="0" smtClean="0"/>
                  <a:t> &gt; 6 MeV from natural Zirconium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sym typeface="Symbol"/>
                      </a:rPr>
                      <m:t></m:t>
                    </m:r>
                    <m:r>
                      <a:rPr lang="en-US" i="1" baseline="-25000">
                        <a:latin typeface="Cambria Math"/>
                        <a:sym typeface="Symbol"/>
                      </a:rPr>
                      <m:t>𝑇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Could also be used to determine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sym typeface="Symbol"/>
                      </a:rPr>
                      <m:t></m:t>
                    </m:r>
                    <m:r>
                      <a:rPr lang="en-US" i="1" baseline="-25000">
                        <a:latin typeface="Cambria Math"/>
                        <a:sym typeface="Symbol"/>
                      </a:rPr>
                      <m:t>𝑇</m:t>
                    </m:r>
                  </m:oMath>
                </a14:m>
                <a:r>
                  <a:rPr lang="en-US" dirty="0" smtClean="0"/>
                  <a:t> for nuclei off the line of stability such as fission products.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09600"/>
                <a:ext cx="8229600" cy="5516563"/>
              </a:xfrm>
              <a:blipFill rotWithShape="1">
                <a:blip r:embed="rId2"/>
                <a:stretch>
                  <a:fillRect l="-1630" t="-1436" r="-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473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Interference effects come from elastic scattering.</a:t>
                </a:r>
              </a:p>
              <a:p>
                <a:r>
                  <a:rPr lang="en-US" dirty="0" smtClean="0"/>
                  <a:t>Possible decomposition of the equation: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sym typeface="Symbol"/>
                      </a:rPr>
                      <m:t></m:t>
                    </m:r>
                    <m:r>
                      <a:rPr lang="en-US" i="1" baseline="-25000">
                        <a:latin typeface="Cambria Math"/>
                        <a:sym typeface="Symbol"/>
                      </a:rPr>
                      <m:t>𝑇</m:t>
                    </m:r>
                    <m:r>
                      <a:rPr lang="en-US" i="1">
                        <a:latin typeface="Cambria Math"/>
                        <a:sym typeface="Symbol"/>
                      </a:rPr>
                      <m:t>=2</m:t>
                    </m:r>
                    <m:r>
                      <m:rPr>
                        <m:nor/>
                      </m:rPr>
                      <a:rPr lang="en-US" dirty="0"/>
                      <m:t>(</m:t>
                    </m:r>
                    <m:r>
                      <m:rPr>
                        <m:nor/>
                      </m:rPr>
                      <a:rPr lang="en-US" dirty="0"/>
                      <m:t>R</m:t>
                    </m:r>
                    <m:r>
                      <m:rPr>
                        <m:nor/>
                      </m:rPr>
                      <a:rPr lang="en-US" dirty="0"/>
                      <m:t> + </m:t>
                    </m:r>
                    <m:r>
                      <a:rPr lang="en-US" b="0" i="1" dirty="0" smtClean="0">
                        <a:latin typeface="Cambria Math"/>
                        <a:sym typeface="Symbol"/>
                      </a:rPr>
                      <m:t></m:t>
                    </m:r>
                    <m:r>
                      <m:rPr>
                        <m:nor/>
                      </m:rPr>
                      <a:rPr lang="en-US" dirty="0"/>
                      <m:t>)</m:t>
                    </m:r>
                    <m:r>
                      <m:rPr>
                        <m:nor/>
                      </m:rPr>
                      <a:rPr lang="en-US" baseline="30000" dirty="0"/>
                      <m:t>2</m:t>
                    </m:r>
                    <m:r>
                      <m:rPr>
                        <m:nor/>
                      </m:rPr>
                      <a:rPr lang="en-US" dirty="0"/>
                      <m:t>(</m:t>
                    </m:r>
                    <m:r>
                      <m:rPr>
                        <m:nor/>
                      </m:rPr>
                      <a:rPr lang="en-US" dirty="0">
                        <a:sym typeface="Symbol"/>
                      </a:rPr>
                      <m:t>1−</m:t>
                    </m:r>
                    <m:func>
                      <m:funcPr>
                        <m:ctrlPr>
                          <a:rPr lang="en-US" i="1" dirty="0">
                            <a:latin typeface="Cambria Math"/>
                            <a:sym typeface="Symbol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l-GR" i="1" dirty="0">
                            <a:latin typeface="Cambria Math"/>
                            <a:sym typeface="Symbol"/>
                          </a:rPr>
                          <m:t>α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/>
                            <a:sym typeface="Symbol"/>
                          </a:rPr>
                          <m:t>cos</m:t>
                        </m:r>
                      </m:fName>
                      <m:e>
                        <m:r>
                          <a:rPr lang="en-US" i="1" dirty="0">
                            <a:latin typeface="Cambria Math"/>
                            <a:sym typeface="Symbol"/>
                          </a:rPr>
                          <m:t></m:t>
                        </m:r>
                      </m:e>
                    </m:func>
                    <m:r>
                      <a:rPr lang="en-US" i="1" dirty="0">
                        <a:latin typeface="Cambria Math"/>
                        <a:sym typeface="Symbol"/>
                      </a:rPr>
                      <m:t>)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Into: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sym typeface="Symbol"/>
                      </a:rPr>
                      <m:t></m:t>
                    </m:r>
                    <m:r>
                      <a:rPr lang="en-US" b="0" i="1" baseline="-25000" smtClean="0">
                        <a:latin typeface="Cambria Math"/>
                        <a:sym typeface="Symbol"/>
                      </a:rPr>
                      <m:t>𝑒𝑙𝑎𝑠𝑡𝑖𝑐</m:t>
                    </m:r>
                    <m:r>
                      <a:rPr lang="en-US" i="1">
                        <a:latin typeface="Cambria Math"/>
                        <a:sym typeface="Symbol"/>
                      </a:rPr>
                      <m:t>=2</m:t>
                    </m:r>
                    <m:r>
                      <m:rPr>
                        <m:nor/>
                      </m:rPr>
                      <a:rPr lang="en-US" dirty="0"/>
                      <m:t>(</m:t>
                    </m:r>
                    <m:r>
                      <m:rPr>
                        <m:nor/>
                      </m:rPr>
                      <a:rPr lang="en-US" dirty="0"/>
                      <m:t>R</m:t>
                    </m:r>
                    <m:r>
                      <m:rPr>
                        <m:nor/>
                      </m:rPr>
                      <a:rPr lang="en-US" dirty="0"/>
                      <m:t> + </m:t>
                    </m:r>
                    <m:r>
                      <a:rPr lang="en-US" i="1" dirty="0">
                        <a:latin typeface="Cambria Math"/>
                        <a:sym typeface="Symbol"/>
                      </a:rPr>
                      <m:t></m:t>
                    </m:r>
                    <m:r>
                      <m:rPr>
                        <m:nor/>
                      </m:rPr>
                      <a:rPr lang="en-US" dirty="0"/>
                      <m:t>)</m:t>
                    </m:r>
                    <m:r>
                      <m:rPr>
                        <m:nor/>
                      </m:rPr>
                      <a:rPr lang="en-US" baseline="30000" dirty="0"/>
                      <m:t>2</m:t>
                    </m:r>
                    <m:r>
                      <m:rPr>
                        <m:nor/>
                      </m:rPr>
                      <a:rPr lang="en-US" dirty="0"/>
                      <m:t>(</m:t>
                    </m:r>
                    <m:r>
                      <m:rPr>
                        <m:nor/>
                      </m:rPr>
                      <a:rPr lang="en-US" dirty="0">
                        <a:sym typeface="Symbol"/>
                      </a:rPr>
                      <m:t>1−</m:t>
                    </m:r>
                    <m:func>
                      <m:funcPr>
                        <m:ctrlPr>
                          <a:rPr lang="en-US" i="1" dirty="0">
                            <a:latin typeface="Cambria Math"/>
                            <a:sym typeface="Symbol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l-GR" i="1" dirty="0">
                            <a:latin typeface="Cambria Math"/>
                            <a:sym typeface="Symbol"/>
                          </a:rPr>
                          <m:t>α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/>
                            <a:sym typeface="Symbol"/>
                          </a:rPr>
                          <m:t>cos</m:t>
                        </m:r>
                      </m:fName>
                      <m:e>
                        <m:r>
                          <a:rPr lang="en-US" i="1" dirty="0">
                            <a:latin typeface="Cambria Math"/>
                            <a:sym typeface="Symbol"/>
                          </a:rPr>
                          <m:t></m:t>
                        </m:r>
                      </m:e>
                    </m:func>
                    <m:r>
                      <a:rPr lang="en-US" i="1" dirty="0">
                        <a:latin typeface="Cambria Math"/>
                        <a:sym typeface="Symbol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sym typeface="Symbol"/>
                      </a:rPr>
                      <m:t></m:t>
                    </m:r>
                    <m:r>
                      <a:rPr lang="en-US" b="0" i="1" baseline="-25000" smtClean="0">
                        <a:latin typeface="Cambria Math"/>
                        <a:sym typeface="Symbol"/>
                      </a:rPr>
                      <m:t>𝑛𝑜𝑛𝑒𝑙𝑎𝑠𝑡𝑖𝑐</m:t>
                    </m:r>
                    <m:r>
                      <a:rPr lang="en-US" i="1">
                        <a:latin typeface="Cambria Math"/>
                        <a:sym typeface="Symbol"/>
                      </a:rPr>
                      <m:t>=2</m:t>
                    </m:r>
                    <m:r>
                      <m:rPr>
                        <m:nor/>
                      </m:rPr>
                      <a:rPr lang="en-US" dirty="0"/>
                      <m:t>(</m:t>
                    </m:r>
                    <m:r>
                      <m:rPr>
                        <m:nor/>
                      </m:rPr>
                      <a:rPr lang="en-US" dirty="0"/>
                      <m:t>R</m:t>
                    </m:r>
                    <m:r>
                      <m:rPr>
                        <m:nor/>
                      </m:rPr>
                      <a:rPr lang="en-US" dirty="0"/>
                      <m:t> + </m:t>
                    </m:r>
                    <m:r>
                      <a:rPr lang="en-US" i="1" dirty="0">
                        <a:latin typeface="Cambria Math"/>
                        <a:sym typeface="Symbol"/>
                      </a:rPr>
                      <m:t></m:t>
                    </m:r>
                    <m:r>
                      <m:rPr>
                        <m:nor/>
                      </m:rPr>
                      <a:rPr lang="en-US" dirty="0"/>
                      <m:t>)</m:t>
                    </m:r>
                    <m:r>
                      <m:rPr>
                        <m:nor/>
                      </m:rPr>
                      <a:rPr lang="en-US" baseline="30000" dirty="0"/>
                      <m:t>2</m:t>
                    </m:r>
                  </m:oMath>
                </a14:m>
                <a:endParaRPr lang="en-US" baseline="30000" dirty="0" smtClean="0"/>
              </a:p>
              <a:p>
                <a:r>
                  <a:rPr lang="en-US" dirty="0" smtClean="0"/>
                  <a:t>Comparison with elastic model indicates 10% consistency 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sym typeface="Symbol"/>
                      </a:rPr>
                      <m:t></m:t>
                    </m:r>
                    <m:r>
                      <a:rPr lang="en-US" i="1" baseline="-25000">
                        <a:latin typeface="Cambria Math"/>
                        <a:sym typeface="Symbol"/>
                      </a:rPr>
                      <m:t>𝑒𝑙𝑎𝑠𝑡𝑖𝑐</m:t>
                    </m:r>
                  </m:oMath>
                </a14:m>
                <a:r>
                  <a:rPr lang="en-US" dirty="0" smtClean="0"/>
                  <a:t> -</a:t>
                </a:r>
                <a:r>
                  <a:rPr lang="en-US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sym typeface="Symbol"/>
                      </a:rPr>
                      <m:t></m:t>
                    </m:r>
                    <m:r>
                      <a:rPr lang="en-US" i="1" baseline="-25000">
                        <a:latin typeface="Cambria Math"/>
                        <a:sym typeface="Symbol"/>
                      </a:rPr>
                      <m:t>𝑛𝑜𝑛𝑒𝑙𝑎𝑠𝑡𝑖𝑐</m:t>
                    </m:r>
                  </m:oMath>
                </a14:m>
                <a:r>
                  <a:rPr lang="en-US" dirty="0" smtClean="0"/>
                  <a:t> breakdown.</a:t>
                </a: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  <a:blipFill rotWithShape="1">
                <a:blip r:embed="rId2"/>
                <a:stretch>
                  <a:fillRect l="-1630" t="-13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602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Alternate Method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62000"/>
                <a:ext cx="8229600" cy="5364163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2800" dirty="0" smtClean="0"/>
                  <a:t>F. S. Dietrich et al., Phys. Rev. C </a:t>
                </a:r>
                <a:r>
                  <a:rPr lang="en-US" sz="2800" b="1" dirty="0" smtClean="0"/>
                  <a:t>68,</a:t>
                </a:r>
                <a:r>
                  <a:rPr lang="en-US" sz="2800" dirty="0" smtClean="0"/>
                  <a:t> 064608 (2003).</a:t>
                </a:r>
              </a:p>
              <a:p>
                <a:r>
                  <a:rPr lang="en-US" dirty="0" smtClean="0"/>
                  <a:t>Wick’s Limit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𝐼𝑚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  <m:r>
                              <a:rPr lang="en-US" b="0" i="1" baseline="30000" smtClean="0">
                                <a:latin typeface="Cambria Math"/>
                              </a:rPr>
                              <m:t>𝑜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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𝑡𝑜𝑡𝑎𝑙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𝑒𝑙𝑎𝑠𝑡𝑖𝑐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0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</a:rPr>
                              <m:t>𝑜</m:t>
                            </m:r>
                          </m:sup>
                        </m:sSup>
                      </m:e>
                    </m:d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|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𝑅𝑒</m:t>
                        </m:r>
                        <m:d>
                          <m:d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2800" i="1" baseline="30000">
                                    <a:latin typeface="Cambria Math"/>
                                  </a:rPr>
                                  <m:t>𝑜</m:t>
                                </m:r>
                              </m:e>
                            </m:d>
                          </m:e>
                        </m:d>
                        <m:r>
                          <a:rPr lang="en-US" sz="2800" b="0" i="1" smtClean="0">
                            <a:latin typeface="Cambria Math"/>
                          </a:rPr>
                          <m:t>|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+ 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|</m:t>
                        </m:r>
                        <m:r>
                          <a:rPr lang="en-US" sz="2800" i="1">
                            <a:latin typeface="Cambria Math"/>
                          </a:rPr>
                          <m:t>𝐼𝑚</m:t>
                        </m:r>
                        <m:d>
                          <m:d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2800" i="1" baseline="30000">
                                    <a:latin typeface="Cambria Math"/>
                                  </a:rPr>
                                  <m:t>𝑜</m:t>
                                </m:r>
                              </m:e>
                            </m:d>
                          </m:e>
                        </m:d>
                        <m:r>
                          <a:rPr lang="en-US" sz="2800" b="0" i="1" smtClean="0">
                            <a:latin typeface="Cambria Math"/>
                          </a:rPr>
                          <m:t>|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  </m:t>
                    </m:r>
                  </m:oMath>
                </a14:m>
                <a:endParaRPr lang="en-US" sz="2800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𝑒𝑙𝑎𝑠𝑡𝑖𝑐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𝑜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baseline="30000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ea typeface="Cambria Math"/>
                      </a:rPr>
                      <m:t>≥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|</m:t>
                        </m:r>
                        <m:r>
                          <a:rPr lang="en-US" i="1">
                            <a:latin typeface="Cambria Math"/>
                          </a:rPr>
                          <m:t>𝐼𝑚</m:t>
                        </m:r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i="1" baseline="30000">
                                    <a:latin typeface="Cambria Math"/>
                                  </a:rPr>
                                  <m:t>𝑜</m:t>
                                </m:r>
                              </m:e>
                            </m:d>
                          </m:e>
                        </m:d>
                        <m:r>
                          <a:rPr lang="en-US" i="1">
                            <a:latin typeface="Cambria Math"/>
                          </a:rPr>
                          <m:t>|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𝑒𝑙𝑎𝑠𝑡𝑖𝑐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𝑜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baseline="30000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ea typeface="Cambria Math"/>
                      </a:rPr>
                      <m:t>≥</m:t>
                    </m:r>
                    <m:sSup>
                      <m:sSupPr>
                        <m:ctrlPr>
                          <a:rPr lang="en-US" i="1" dirty="0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dirty="0"/>
                          <m:t>(</m:t>
                        </m:r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𝑘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4</m:t>
                            </m:r>
                            <m:r>
                              <a:rPr lang="en-US" i="1">
                                <a:latin typeface="Cambria Math"/>
                                <a:sym typeface="Symbol"/>
                              </a:rPr>
                              <m:t>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sym typeface="Symbol"/>
                              </a:rPr>
                              <m:t>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𝑡𝑜𝑡𝑎𝑙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dirty="0"/>
                          <m:t> ) 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0</m:t>
                        </m:r>
                        <m:r>
                          <a:rPr lang="en-US" sz="3000" i="1" baseline="30000">
                            <a:latin typeface="Cambria Math"/>
                          </a:rPr>
                          <m:t>𝑜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000" b="0" i="1" smtClean="0">
                            <a:latin typeface="Cambria Math"/>
                          </a:rPr>
                          <m:t>𝑖𝑘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sz="30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latin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3000" b="0" i="1" smtClean="0">
                                    <a:latin typeface="Cambria Math"/>
                                    <a:sym typeface="Symbol"/>
                                  </a:rPr>
                                  <m:t></m:t>
                                </m:r>
                              </m:sup>
                            </m:sSup>
                            <m:r>
                              <a:rPr lang="en-US" sz="3000" b="0" i="1" smtClean="0">
                                <a:latin typeface="Cambria Math"/>
                              </a:rPr>
                              <m:t> </m:t>
                            </m:r>
                          </m:e>
                        </m:d>
                      </m:num>
                      <m:den>
                        <m:r>
                          <a:rPr lang="en-US" sz="3000" b="0" i="0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sz="3000" b="0" dirty="0" smtClean="0"/>
              </a:p>
              <a:p>
                <a:r>
                  <a:rPr lang="en-US" sz="3000" dirty="0" smtClean="0"/>
                  <a:t>Using  the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0</m:t>
                        </m:r>
                        <m:r>
                          <a:rPr lang="en-US" sz="2800" i="1" baseline="30000">
                            <a:latin typeface="Cambria Math"/>
                          </a:rPr>
                          <m:t>𝑜</m:t>
                        </m:r>
                      </m:e>
                    </m:d>
                  </m:oMath>
                </a14:m>
                <a:r>
                  <a:rPr lang="en-US" sz="3000" b="0" dirty="0" smtClean="0"/>
                  <a:t> equation we recover the </a:t>
                </a:r>
                <a:r>
                  <a:rPr lang="en-US" sz="3000" b="0" dirty="0" err="1" smtClean="0"/>
                  <a:t>Ramsauer</a:t>
                </a:r>
                <a:r>
                  <a:rPr lang="en-US" sz="3000" b="0" dirty="0" smtClean="0"/>
                  <a:t> Equation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</a:rPr>
                          <m:t>𝑡𝑜𝑡𝑎𝑙</m:t>
                        </m:r>
                      </m:sub>
                    </m:sSub>
                    <m:r>
                      <a:rPr lang="en-US" sz="3000" b="0" i="1" smtClean="0">
                        <a:latin typeface="Cambria Math"/>
                      </a:rPr>
                      <m:t>=2</m:t>
                    </m:r>
                    <m:r>
                      <a:rPr lang="en-US" sz="3000" b="0" i="1" smtClean="0">
                        <a:latin typeface="Cambria Math"/>
                        <a:sym typeface="Symbol"/>
                      </a:rPr>
                      <m:t></m:t>
                    </m:r>
                    <m:sSup>
                      <m:sSupPr>
                        <m:ctrlPr>
                          <a:rPr lang="en-US" sz="3000" b="0" i="1" smtClean="0">
                            <a:latin typeface="Cambria Math"/>
                            <a:sym typeface="Symbol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  <a:sym typeface="Symbol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  <a:sym typeface="Symbol"/>
                              </a:rPr>
                              <m:t>𝑅</m:t>
                            </m:r>
                            <m:r>
                              <a:rPr lang="en-US" sz="3000" b="0" i="1" smtClean="0">
                                <a:latin typeface="Cambria Math"/>
                                <a:sym typeface="Symbol"/>
                              </a:rPr>
                              <m:t>+ </m:t>
                            </m:r>
                          </m:e>
                        </m:d>
                      </m:e>
                      <m:sup>
                        <m:r>
                          <a:rPr lang="en-US" sz="3000" b="0" i="1" smtClean="0">
                            <a:latin typeface="Cambria Math"/>
                            <a:sym typeface="Symbol"/>
                          </a:rPr>
                          <m:t>2  </m:t>
                        </m:r>
                      </m:sup>
                    </m:sSup>
                    <m:r>
                      <a:rPr lang="en-US" sz="3000" b="0" i="1" smtClean="0">
                        <a:latin typeface="Cambria Math"/>
                        <a:sym typeface="Symbol"/>
                      </a:rPr>
                      <m:t>(1−</m:t>
                    </m:r>
                    <m:r>
                      <m:rPr>
                        <m:sty m:val="p"/>
                      </m:rPr>
                      <a:rPr lang="el-GR" sz="3000" b="0" i="1" smtClean="0">
                        <a:latin typeface="Cambria Math"/>
                        <a:sym typeface="Symbol"/>
                      </a:rPr>
                      <m:t>α</m:t>
                    </m:r>
                    <m:func>
                      <m:funcPr>
                        <m:ctrlPr>
                          <a:rPr lang="en-US" sz="3000" b="0" i="1" smtClean="0">
                            <a:latin typeface="Cambria Math"/>
                            <a:sym typeface="Symbol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000" b="0" i="0" smtClean="0">
                            <a:latin typeface="Cambria Math"/>
                            <a:sym typeface="Symbol"/>
                          </a:rPr>
                          <m:t>cos</m:t>
                        </m:r>
                      </m:fName>
                      <m:e>
                        <m:r>
                          <a:rPr lang="en-US" sz="3000" b="0" i="1" smtClean="0">
                            <a:latin typeface="Cambria Math"/>
                            <a:sym typeface="Symbol"/>
                          </a:rPr>
                          <m:t>)</m:t>
                        </m:r>
                      </m:e>
                    </m:func>
                  </m:oMath>
                </a14:m>
                <a:endParaRPr lang="en-US" dirty="0" smtClean="0"/>
              </a:p>
              <a:p>
                <a:endParaRPr lang="en-US" baseline="30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62000"/>
                <a:ext cx="8229600" cy="5364163"/>
              </a:xfrm>
              <a:blipFill rotWithShape="1">
                <a:blip r:embed="rId2"/>
                <a:stretch>
                  <a:fillRect l="-1481" t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225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57200"/>
                <a:ext cx="8229600" cy="5668963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Can now calculate </a:t>
                </a:r>
                <a:r>
                  <a:rPr lang="en-US" dirty="0" smtClean="0">
                    <a:sym typeface="Symbol"/>
                  </a:rPr>
                  <a:t></a:t>
                </a:r>
                <a:r>
                  <a:rPr lang="en-US" baseline="-25000" dirty="0" smtClean="0">
                    <a:sym typeface="Symbol"/>
                  </a:rPr>
                  <a:t>T</a:t>
                </a:r>
                <a:r>
                  <a:rPr lang="en-US" dirty="0" smtClean="0">
                    <a:sym typeface="Symbol"/>
                  </a:rPr>
                  <a:t> and </a:t>
                </a:r>
                <a:r>
                  <a:rPr lang="en-US" i="1" dirty="0" err="1" smtClean="0">
                    <a:sym typeface="Symbol"/>
                  </a:rPr>
                  <a:t>im</a:t>
                </a:r>
                <a:r>
                  <a:rPr lang="en-US" i="1" dirty="0" smtClean="0">
                    <a:sym typeface="Symbol"/>
                  </a:rPr>
                  <a:t> f(0</a:t>
                </a:r>
                <a:r>
                  <a:rPr lang="en-US" i="1" baseline="30000" dirty="0" smtClean="0">
                    <a:sym typeface="Symbol"/>
                  </a:rPr>
                  <a:t>o</a:t>
                </a:r>
                <a:r>
                  <a:rPr lang="en-US" i="1" dirty="0" smtClean="0">
                    <a:sym typeface="Symbol"/>
                  </a:rPr>
                  <a:t>) </a:t>
                </a:r>
                <a:r>
                  <a:rPr lang="en-US" i="1" dirty="0">
                    <a:sym typeface="Symbol"/>
                  </a:rPr>
                  <a:t> </a:t>
                </a:r>
                <a:r>
                  <a:rPr lang="en-US" dirty="0" smtClean="0">
                    <a:sym typeface="Symbol"/>
                  </a:rPr>
                  <a:t>to directly check Wick’s Limit</a:t>
                </a:r>
              </a:p>
              <a:p>
                <a:r>
                  <a:rPr lang="en-US" dirty="0" smtClean="0">
                    <a:sym typeface="Symbol"/>
                  </a:rPr>
                  <a:t>Use best fit </a:t>
                </a:r>
                <a:r>
                  <a:rPr lang="el-GR" dirty="0" smtClean="0">
                    <a:latin typeface="Times New Roman"/>
                    <a:cs typeface="Times New Roman"/>
                    <a:sym typeface="Symbol"/>
                  </a:rPr>
                  <a:t>α</a:t>
                </a:r>
                <a:r>
                  <a:rPr lang="en-US" dirty="0" smtClean="0">
                    <a:latin typeface="Times New Roman"/>
                    <a:cs typeface="Times New Roman"/>
                    <a:sym typeface="Symbol"/>
                  </a:rPr>
                  <a:t> and </a:t>
                </a:r>
                <a:r>
                  <a:rPr lang="el-GR" dirty="0" smtClean="0">
                    <a:latin typeface="Times New Roman"/>
                    <a:cs typeface="Times New Roman"/>
                    <a:sym typeface="Symbol"/>
                  </a:rPr>
                  <a:t></a:t>
                </a:r>
                <a:r>
                  <a:rPr lang="en-US" dirty="0" smtClean="0">
                    <a:latin typeface="Times New Roman"/>
                    <a:cs typeface="Times New Roman"/>
                    <a:sym typeface="Symbol"/>
                  </a:rPr>
                  <a:t> parameters and look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Times New Roman"/>
                        <a:sym typeface="Symbol"/>
                      </a:rPr>
                      <m:t>6 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/>
                        <a:sym typeface="Symbol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  <a:cs typeface="Times New Roman"/>
                            <a:sym typeface="Symbol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/>
                            <a:sym typeface="Symbol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/>
                            <a:sym typeface="Symbol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  <a:cs typeface="Times New Roman"/>
                        <a:sym typeface="Symbol"/>
                      </a:rPr>
                      <m:t>≤60 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/>
                        <a:sym typeface="Symbol"/>
                      </a:rPr>
                      <m:t>𝑀𝑒𝑉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Find deviation between 0 and 1.5% over this range</a:t>
                </a:r>
              </a:p>
              <a:p>
                <a:r>
                  <a:rPr lang="en-US" dirty="0" smtClean="0"/>
                  <a:t>Can also use the optical Model (</a:t>
                </a:r>
                <a:r>
                  <a:rPr lang="en-US" dirty="0" err="1"/>
                  <a:t>K</a:t>
                </a:r>
                <a:r>
                  <a:rPr lang="en-US" dirty="0" err="1" smtClean="0"/>
                  <a:t>oning</a:t>
                </a:r>
                <a:r>
                  <a:rPr lang="en-US" dirty="0" smtClean="0"/>
                  <a:t> and Delaroche) to calculate </a:t>
                </a:r>
                <a:r>
                  <a:rPr lang="en-US" dirty="0" smtClean="0">
                    <a:sym typeface="Symbol"/>
                  </a:rPr>
                  <a:t></a:t>
                </a:r>
                <a:r>
                  <a:rPr lang="en-US" baseline="-25000" dirty="0" smtClean="0">
                    <a:sym typeface="Symbol"/>
                  </a:rPr>
                  <a:t>elastic </a:t>
                </a:r>
                <a:r>
                  <a:rPr lang="en-US" dirty="0" smtClean="0">
                    <a:sym typeface="Symbol"/>
                  </a:rPr>
                  <a:t>(0</a:t>
                </a:r>
                <a:r>
                  <a:rPr lang="en-US" baseline="30000" dirty="0" smtClean="0">
                    <a:sym typeface="Symbol"/>
                  </a:rPr>
                  <a:t>o</a:t>
                </a:r>
                <a:r>
                  <a:rPr lang="en-US" dirty="0" smtClean="0">
                    <a:sym typeface="Symbol"/>
                  </a:rPr>
                  <a:t>) and compare to Wick’s Limit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57200"/>
                <a:ext cx="8229600" cy="5668963"/>
              </a:xfrm>
              <a:blipFill rotWithShape="1">
                <a:blip r:embed="rId2"/>
                <a:stretch>
                  <a:fillRect l="-1630" t="-1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181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33400"/>
                <a:ext cx="8229600" cy="5592763"/>
              </a:xfrm>
            </p:spPr>
            <p:txBody>
              <a:bodyPr/>
              <a:lstStyle/>
              <a:p>
                <a:r>
                  <a:rPr lang="en-US" dirty="0" smtClean="0"/>
                  <a:t>For </a:t>
                </a:r>
                <a:r>
                  <a:rPr lang="en-US" baseline="30000" dirty="0" smtClean="0"/>
                  <a:t>56</a:t>
                </a:r>
                <a:r>
                  <a:rPr lang="en-US" dirty="0" smtClean="0"/>
                  <a:t>Fe the deviation is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1%</m:t>
                    </m:r>
                  </m:oMath>
                </a14:m>
                <a:r>
                  <a:rPr lang="en-US" dirty="0" smtClean="0"/>
                  <a:t> for 7-10 MeV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≥</m:t>
                    </m:r>
                  </m:oMath>
                </a14:m>
                <a:r>
                  <a:rPr lang="en-US" dirty="0" smtClean="0"/>
                  <a:t> 5 % for </a:t>
                </a:r>
                <a:r>
                  <a:rPr lang="en-US" dirty="0" err="1" smtClean="0"/>
                  <a:t>E</a:t>
                </a:r>
                <a:r>
                  <a:rPr lang="en-US" baseline="-25000" dirty="0" err="1" smtClean="0"/>
                  <a:t>n</a:t>
                </a:r>
                <a:r>
                  <a:rPr lang="en-US" baseline="-25000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5 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𝑀𝑒𝑉</m:t>
                    </m:r>
                  </m:oMath>
                </a14:m>
                <a:r>
                  <a:rPr lang="en-US" dirty="0" smtClean="0"/>
                  <a:t> or </a:t>
                </a:r>
                <a:r>
                  <a:rPr lang="en-US" dirty="0" err="1" smtClean="0"/>
                  <a:t>E</a:t>
                </a:r>
                <a:r>
                  <a:rPr lang="en-US" baseline="-25000" dirty="0" err="1" smtClean="0"/>
                  <a:t>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50 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𝑀𝑒𝑉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If we have </a:t>
                </a:r>
                <a:r>
                  <a:rPr lang="en-US" dirty="0" smtClean="0">
                    <a:sym typeface="Symbol"/>
                  </a:rPr>
                  <a:t></a:t>
                </a:r>
                <a:r>
                  <a:rPr lang="en-US" baseline="-25000" dirty="0" smtClean="0">
                    <a:sym typeface="Symbol"/>
                  </a:rPr>
                  <a:t>total </a:t>
                </a:r>
                <a:r>
                  <a:rPr lang="en-US" dirty="0" smtClean="0">
                    <a:sym typeface="Symbol"/>
                  </a:rPr>
                  <a:t>accurately over an energy range and find energy where Wick’s limit is an equality, we can get </a:t>
                </a:r>
                <a:r>
                  <a:rPr lang="en-US" baseline="-25000" dirty="0" smtClean="0">
                    <a:sym typeface="Symbol"/>
                  </a:rPr>
                  <a:t>elastic</a:t>
                </a:r>
                <a:r>
                  <a:rPr lang="en-US" dirty="0" smtClean="0">
                    <a:sym typeface="Symbol"/>
                  </a:rPr>
                  <a:t>(0</a:t>
                </a:r>
                <a:r>
                  <a:rPr lang="en-US" baseline="30000" dirty="0" smtClean="0">
                    <a:sym typeface="Symbol"/>
                  </a:rPr>
                  <a:t>o</a:t>
                </a:r>
                <a:r>
                  <a:rPr lang="en-US" dirty="0" smtClean="0">
                    <a:sym typeface="Symbol"/>
                  </a:rPr>
                  <a:t>)</a:t>
                </a:r>
              </a:p>
              <a:p>
                <a:endParaRPr lang="en-US" dirty="0" smtClean="0">
                  <a:sym typeface="Symbol"/>
                </a:endParaRP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dirty="0" smtClean="0">
                    <a:sym typeface="Symbol"/>
                  </a:rPr>
                  <a:t>Renormalize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 smtClean="0">
                            <a:latin typeface="Cambria Math"/>
                            <a:sym typeface="Symbol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i="1" smtClean="0">
                                <a:latin typeface="Cambria Math"/>
                                <a:sym typeface="Symbol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/>
                                <a:sym typeface="Symbol"/>
                              </a:rPr>
                              <m:t>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𝑒𝑙𝑎𝑠𝑡𝑖𝑐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(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0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𝑜</m:t>
                            </m:r>
                          </m:sup>
                        </m:sSup>
                      </m:e>
                    </m:nary>
                    <m:r>
                      <a:rPr lang="en-US" b="0" i="0" smtClean="0">
                        <a:latin typeface="Cambria Math"/>
                        <a:sym typeface="Symbol"/>
                      </a:rPr>
                      <m:t>)</m:t>
                    </m:r>
                    <m:func>
                      <m:funcPr>
                        <m:ctrlPr>
                          <a:rPr lang="en-US" b="0" i="1" smtClean="0">
                            <a:latin typeface="Cambria Math"/>
                            <a:sym typeface="Symbol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  <a:sym typeface="Symbol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 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𝑑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</m:t>
                        </m:r>
                      </m:e>
                    </m:func>
                  </m:oMath>
                </a14:m>
                <a:r>
                  <a:rPr lang="en-US" dirty="0" smtClean="0">
                    <a:sym typeface="Symbol"/>
                  </a:rPr>
                  <a:t> with </a:t>
                </a:r>
              </a:p>
              <a:p>
                <a:pPr marL="457200" lvl="1" indent="0">
                  <a:buNone/>
                </a:pPr>
                <a:r>
                  <a:rPr lang="en-US" dirty="0">
                    <a:sym typeface="Symbol"/>
                  </a:rPr>
                  <a:t>h</a:t>
                </a:r>
                <a:r>
                  <a:rPr lang="en-US" dirty="0" smtClean="0">
                    <a:sym typeface="Symbol"/>
                  </a:rPr>
                  <a:t> =  </a:t>
                </a:r>
                <a:r>
                  <a:rPr lang="en-US" baseline="-25000" dirty="0" smtClean="0">
                    <a:sym typeface="Symbol"/>
                  </a:rPr>
                  <a:t>elastic</a:t>
                </a:r>
                <a:r>
                  <a:rPr lang="en-US" dirty="0" smtClean="0">
                    <a:sym typeface="Symbol"/>
                  </a:rPr>
                  <a:t>(0</a:t>
                </a:r>
                <a:r>
                  <a:rPr lang="en-US" baseline="30000" dirty="0" smtClean="0">
                    <a:sym typeface="Symbol"/>
                  </a:rPr>
                  <a:t>o</a:t>
                </a:r>
                <a:r>
                  <a:rPr lang="en-US" dirty="0" smtClean="0">
                    <a:sym typeface="Symbol"/>
                  </a:rPr>
                  <a:t>)</a:t>
                </a:r>
                <a:r>
                  <a:rPr lang="en-US" baseline="-25000" dirty="0" smtClean="0">
                    <a:sym typeface="Symbol"/>
                  </a:rPr>
                  <a:t>optical</a:t>
                </a:r>
                <a:r>
                  <a:rPr lang="en-US" dirty="0" smtClean="0">
                    <a:sym typeface="Symbol"/>
                  </a:rPr>
                  <a:t>/</a:t>
                </a:r>
                <a:r>
                  <a:rPr lang="en-US" dirty="0">
                    <a:sym typeface="Symbol"/>
                  </a:rPr>
                  <a:t></a:t>
                </a:r>
                <a:r>
                  <a:rPr lang="en-US" baseline="-25000" dirty="0" smtClean="0">
                    <a:sym typeface="Symbol"/>
                  </a:rPr>
                  <a:t>elastic</a:t>
                </a:r>
                <a:r>
                  <a:rPr lang="en-US" dirty="0" smtClean="0">
                    <a:sym typeface="Symbol"/>
                  </a:rPr>
                  <a:t>(0</a:t>
                </a:r>
                <a:r>
                  <a:rPr lang="en-US" baseline="30000" dirty="0" smtClean="0">
                    <a:sym typeface="Symbol"/>
                  </a:rPr>
                  <a:t>o</a:t>
                </a:r>
                <a:r>
                  <a:rPr lang="en-US" dirty="0" smtClean="0">
                    <a:sym typeface="Symbol"/>
                  </a:rPr>
                  <a:t>)</a:t>
                </a:r>
                <a:r>
                  <a:rPr lang="en-US" baseline="-25000" dirty="0" err="1" smtClean="0">
                    <a:sym typeface="Symbol"/>
                  </a:rPr>
                  <a:t>Wick’s_Limit</a:t>
                </a:r>
                <a:endParaRPr lang="en-US" baseline="-25000" dirty="0">
                  <a:sym typeface="Symbol"/>
                </a:endParaRPr>
              </a:p>
              <a:p>
                <a:pPr lvl="1"/>
                <a:endParaRPr lang="en-US" dirty="0">
                  <a:sym typeface="Symbol"/>
                </a:endParaRPr>
              </a:p>
              <a:p>
                <a:pPr lvl="1"/>
                <a:endParaRPr lang="en-US" dirty="0" smtClean="0">
                  <a:sym typeface="Symbol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33400"/>
                <a:ext cx="8229600" cy="5592763"/>
              </a:xfrm>
              <a:blipFill rotWithShape="1">
                <a:blip r:embed="rId2"/>
                <a:stretch>
                  <a:fillRect l="-1630" t="-1418" r="-1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003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Pulsed Sphere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A pair of iron spheres were pulsed with 1,  6 , 8, and 10 MeV neutrons.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Output Neutrons measured at 8 angles from 0</a:t>
            </a:r>
            <a:r>
              <a:rPr lang="en-US" baseline="30000" dirty="0" smtClean="0"/>
              <a:t>o</a:t>
            </a:r>
            <a:r>
              <a:rPr lang="en-US" dirty="0" smtClean="0"/>
              <a:t> to 135</a:t>
            </a:r>
            <a:r>
              <a:rPr lang="en-US" baseline="30000" dirty="0" smtClean="0"/>
              <a:t>o</a:t>
            </a:r>
            <a:r>
              <a:rPr lang="en-US" dirty="0" smtClean="0"/>
              <a:t> 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Due to Multiple scattering the flight path is uncertain.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A Monte Carlo code and cross section library are used to calculate the arrival time of the neutrons.</a:t>
            </a:r>
          </a:p>
          <a:p>
            <a:pPr marL="40005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11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Now get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𝑎𝑏𝑠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𝑡𝑜𝑡𝑎𝑙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 −</m:t>
                    </m:r>
                    <m:r>
                      <a:rPr lang="en-US" b="0" i="1" smtClean="0">
                        <a:latin typeface="Cambria Math"/>
                      </a:rPr>
                      <m:t>h</m:t>
                    </m:r>
                    <m:sSubSup>
                      <m:sSubSupPr>
                        <m:ctrlPr>
                          <a:rPr lang="en-US" b="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</m:t>
                        </m:r>
                        <m:r>
                          <a:rPr lang="en-US" b="0" i="1" baseline="-25000" smtClean="0">
                            <a:latin typeface="Cambria Math"/>
                            <a:sym typeface="Symbol"/>
                          </a:rPr>
                          <m:t>𝑒𝑙𝑎𝑠𝑡𝑖𝑐</m:t>
                        </m:r>
                      </m:e>
                      <m:sub/>
                      <m:sup>
                        <m:r>
                          <a:rPr lang="en-US" b="0" i="1" smtClean="0">
                            <a:latin typeface="Cambria Math"/>
                          </a:rPr>
                          <m:t>𝑜𝑝𝑡𝑖𝑐𝑎𝑙</m:t>
                        </m:r>
                      </m:sup>
                    </m:sSubSup>
                  </m:oMath>
                </a14:m>
                <a:endParaRPr lang="en-US" dirty="0" smtClean="0"/>
              </a:p>
              <a:p>
                <a:r>
                  <a:rPr lang="en-US" dirty="0" smtClean="0"/>
                  <a:t>This value is lower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𝑎𝑏𝑠</m:t>
                        </m:r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 smtClean="0"/>
                  <a:t>from ENDFB/VII by approximately 10% for  6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US" dirty="0" smtClean="0"/>
                  <a:t> E</a:t>
                </a:r>
                <a:r>
                  <a:rPr lang="en-US" baseline="-25000" dirty="0" smtClean="0"/>
                  <a:t>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US" dirty="0" smtClean="0"/>
                  <a:t> 10 MeV.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261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/>
          </p:cNvSpPr>
          <p:nvPr>
            <p:ph type="title"/>
          </p:nvPr>
        </p:nvSpPr>
        <p:spPr>
          <a:xfrm>
            <a:off x="342900" y="401638"/>
            <a:ext cx="8801100" cy="893763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baseline="30000">
                <a:solidFill>
                  <a:srgbClr val="004080"/>
                </a:solidFill>
              </a:rPr>
              <a:t>56</a:t>
            </a:r>
            <a:r>
              <a:rPr sz="2400">
                <a:solidFill>
                  <a:srgbClr val="004080"/>
                </a:solidFill>
              </a:rPr>
              <a:t>Fe: Fast Range - BNL and collaborators…. </a:t>
            </a:r>
          </a:p>
        </p:txBody>
      </p:sp>
      <p:sp>
        <p:nvSpPr>
          <p:cNvPr id="155" name="Shape 155"/>
          <p:cNvSpPr/>
          <p:nvPr/>
        </p:nvSpPr>
        <p:spPr>
          <a:xfrm>
            <a:off x="1241425" y="6438900"/>
            <a:ext cx="7445375" cy="0"/>
          </a:xfrm>
          <a:prstGeom prst="line">
            <a:avLst/>
          </a:prstGeom>
          <a:ln>
            <a:solidFill/>
            <a:round/>
          </a:ln>
        </p:spPr>
        <p:txBody>
          <a:bodyPr lIns="0" tIns="0" rIns="0" bIns="0"/>
          <a:lstStyle/>
          <a:p>
            <a:pPr lvl="0" defTabSz="457200">
              <a:spcBef>
                <a:spcPts val="0"/>
              </a:spcBef>
              <a:buClrTx/>
              <a:buSzTx/>
              <a:buFontTx/>
              <a:buNone/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56" name="Shape 156"/>
          <p:cNvSpPr/>
          <p:nvPr/>
        </p:nvSpPr>
        <p:spPr>
          <a:xfrm>
            <a:off x="463550" y="6438900"/>
            <a:ext cx="298450" cy="0"/>
          </a:xfrm>
          <a:prstGeom prst="line">
            <a:avLst/>
          </a:prstGeom>
          <a:ln>
            <a:solidFill/>
            <a:round/>
          </a:ln>
        </p:spPr>
        <p:txBody>
          <a:bodyPr lIns="0" tIns="0" rIns="0" bIns="0"/>
          <a:lstStyle/>
          <a:p>
            <a:pPr lvl="0" defTabSz="457200">
              <a:spcBef>
                <a:spcPts val="0"/>
              </a:spcBef>
              <a:buClrTx/>
              <a:buSzTx/>
              <a:buFontTx/>
              <a:buNone/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57" name="Shape 157"/>
          <p:cNvSpPr/>
          <p:nvPr/>
        </p:nvSpPr>
        <p:spPr>
          <a:xfrm>
            <a:off x="407987" y="6477000"/>
            <a:ext cx="5334001" cy="202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0"/>
              </a:spcBef>
              <a:buSzTx/>
              <a:buNone/>
              <a:defRPr sz="800"/>
            </a:lvl1pPr>
          </a:lstStyle>
          <a:p>
            <a:pPr lvl="0">
              <a:defRPr sz="1800"/>
            </a:pPr>
            <a:r>
              <a:rPr sz="800"/>
              <a:t>Operated by Los Alamos National Security, LLC for NNSA</a:t>
            </a:r>
          </a:p>
        </p:txBody>
      </p:sp>
      <p:pic>
        <p:nvPicPr>
          <p:cNvPr id="158" name="image4.gif" descr="LaLogo.g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8600" y="5892800"/>
            <a:ext cx="1285240" cy="584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image5.gif" descr="NNSAlogo.g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96200" y="6477000"/>
            <a:ext cx="1009650" cy="2285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Screen Shot 2014-05-15 at 3.12.33 PM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52467" y="2376591"/>
            <a:ext cx="5811956" cy="4024209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Shape 161"/>
          <p:cNvSpPr/>
          <p:nvPr/>
        </p:nvSpPr>
        <p:spPr>
          <a:xfrm>
            <a:off x="630346" y="1519264"/>
            <a:ext cx="7840277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 lvl="0">
              <a:defRPr sz="1800"/>
            </a:pPr>
            <a:r>
              <a:rPr sz="2000"/>
              <a:t> Many issues to work, as a new high energy evaluation is developed</a:t>
            </a:r>
          </a:p>
        </p:txBody>
      </p:sp>
      <p:sp>
        <p:nvSpPr>
          <p:cNvPr id="162" name="Shape 162"/>
          <p:cNvSpPr/>
          <p:nvPr/>
        </p:nvSpPr>
        <p:spPr>
          <a:xfrm>
            <a:off x="651862" y="1968023"/>
            <a:ext cx="8234795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defRPr sz="1800"/>
            </a:pPr>
            <a:r>
              <a:rPr sz="2000"/>
              <a:t> Jing Qian: Conclusions from Ohio experiment on inelastic problematic?</a:t>
            </a:r>
          </a:p>
        </p:txBody>
      </p:sp>
    </p:spTree>
    <p:extLst>
      <p:ext uri="{BB962C8B-B14F-4D97-AF65-F5344CB8AC3E}">
        <p14:creationId xmlns:p14="http://schemas.microsoft.com/office/powerpoint/2010/main" val="417251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3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0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1" y="0"/>
            <a:ext cx="8875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496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1" y="0"/>
            <a:ext cx="8875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4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1" y="0"/>
            <a:ext cx="8875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7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High accuracy total cross section measurements.   </a:t>
            </a:r>
          </a:p>
          <a:p>
            <a:pPr marL="0" indent="0">
              <a:buNone/>
            </a:pPr>
            <a:r>
              <a:rPr lang="en-US" sz="2800" dirty="0" smtClean="0"/>
              <a:t> R. W. Finlay et al., PRC </a:t>
            </a:r>
            <a:r>
              <a:rPr lang="en-US" sz="2800" b="1" dirty="0" smtClean="0"/>
              <a:t>47, 237(1993)</a:t>
            </a:r>
            <a:endParaRPr lang="en-US" sz="28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33" y="1600200"/>
            <a:ext cx="737853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220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Cross Sections at WNR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015615"/>
            <a:ext cx="8915400" cy="5814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70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Two types of information: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through peak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 Good statistics 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Depends on the nonelastic cross section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Some have one elastic scattering.</a:t>
            </a:r>
          </a:p>
          <a:p>
            <a:pPr marL="1314450" lvl="2" indent="-514350">
              <a:buFont typeface="+mj-lt"/>
              <a:buAutoNum type="arabicPeriod"/>
            </a:pPr>
            <a:endParaRPr lang="en-US" dirty="0"/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Have lower energy continuum resulting from (n,n’), (n,2n), (n,pn), (n,</a:t>
            </a:r>
            <a:r>
              <a:rPr lang="en-US" dirty="0" smtClean="0">
                <a:sym typeface="Symbol"/>
              </a:rPr>
              <a:t>n).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6759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Situation Simple at 14 MeV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Cross Section for T(d,n) almost isotropic</a:t>
            </a:r>
          </a:p>
          <a:p>
            <a:pPr marL="514350" indent="-514350">
              <a:buFont typeface="+mj-lt"/>
              <a:buAutoNum type="alphaUcPeriod"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Energy almost independent of angle</a:t>
            </a:r>
          </a:p>
          <a:p>
            <a:pPr marL="514350" indent="-514350">
              <a:buFont typeface="+mj-lt"/>
              <a:buAutoNum type="alphaUcPeriod"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Very small production of neutrons with E</a:t>
            </a:r>
            <a:r>
              <a:rPr lang="en-US" baseline="-25000" dirty="0" smtClean="0"/>
              <a:t>n</a:t>
            </a:r>
            <a:r>
              <a:rPr lang="en-US" dirty="0" smtClean="0"/>
              <a:t> &lt; 14 MeV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5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82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1" y="0"/>
            <a:ext cx="8875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9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1" y="0"/>
            <a:ext cx="8875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0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1" y="0"/>
            <a:ext cx="8875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1 MeV:  used </a:t>
            </a:r>
            <a:r>
              <a:rPr lang="en-US" baseline="30000" dirty="0" smtClean="0"/>
              <a:t>15</a:t>
            </a:r>
            <a:r>
              <a:rPr lang="en-US" dirty="0" smtClean="0"/>
              <a:t>N(p,n)  small cross section except for primary peak.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6, 8, 10 MeV:   used D(d,n) source  </a:t>
            </a:r>
          </a:p>
          <a:p>
            <a:pPr marL="1028700" lvl="1" indent="-571500">
              <a:buFont typeface="+mj-lt"/>
              <a:buAutoNum type="romanUcPeriod"/>
            </a:pPr>
            <a:r>
              <a:rPr lang="en-US" dirty="0" smtClean="0"/>
              <a:t>large change in </a:t>
            </a:r>
            <a:r>
              <a:rPr lang="en-US" dirty="0" smtClean="0">
                <a:sym typeface="Symbol"/>
              </a:rPr>
              <a:t> with angle,</a:t>
            </a:r>
          </a:p>
          <a:p>
            <a:pPr marL="1028700" lvl="1" indent="-571500">
              <a:buFont typeface="+mj-lt"/>
              <a:buAutoNum type="romanUcPeriod"/>
            </a:pPr>
            <a:r>
              <a:rPr lang="en-US" dirty="0" smtClean="0">
                <a:sym typeface="Symbol"/>
              </a:rPr>
              <a:t>large change </a:t>
            </a:r>
            <a:r>
              <a:rPr lang="en-US" dirty="0" smtClean="0"/>
              <a:t>in E</a:t>
            </a:r>
            <a:r>
              <a:rPr lang="en-US" baseline="-25000" dirty="0" smtClean="0"/>
              <a:t>n</a:t>
            </a:r>
            <a:r>
              <a:rPr lang="en-US" dirty="0" smtClean="0"/>
              <a:t> with angle, </a:t>
            </a:r>
          </a:p>
          <a:p>
            <a:pPr marL="1028700" lvl="1" indent="-571500">
              <a:buFont typeface="+mj-lt"/>
              <a:buAutoNum type="romanUcPeriod"/>
            </a:pPr>
            <a:r>
              <a:rPr lang="en-US" dirty="0" smtClean="0"/>
              <a:t> significant break-up in forward direction,</a:t>
            </a:r>
          </a:p>
          <a:p>
            <a:pPr marL="1028700" lvl="1" indent="-571500">
              <a:buFont typeface="+mj-lt"/>
              <a:buAutoNum type="romanUcPeriod"/>
            </a:pPr>
            <a:r>
              <a:rPr lang="en-US" dirty="0" smtClean="0"/>
              <a:t>Sphere Off (source spectrum) measured for 12 angles.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75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1057</Words>
  <Application>Microsoft Office PowerPoint</Application>
  <PresentationFormat>On-screen Show (4:3)</PresentationFormat>
  <Paragraphs>103</Paragraphs>
  <Slides>28</Slides>
  <Notes>0</Notes>
  <HiddenSlides>7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A study of the Absorption Cross Section of Iron using Two Techniques</vt:lpstr>
      <vt:lpstr>PowerPoint Presentation</vt:lpstr>
      <vt:lpstr>PowerPoint Presentation</vt:lpstr>
      <vt:lpstr>Situation Simple at 14 MeV</vt:lpstr>
      <vt:lpstr>PowerPoint Presentation</vt:lpstr>
      <vt:lpstr>PowerPoint Presentation</vt:lpstr>
      <vt:lpstr>PowerPoint Presentation</vt:lpstr>
      <vt:lpstr>PowerPoint Presentation</vt:lpstr>
      <vt:lpstr>Present Results</vt:lpstr>
      <vt:lpstr>Present Results: continued</vt:lpstr>
      <vt:lpstr>Findings:</vt:lpstr>
      <vt:lpstr>Ramsauer Analysis</vt:lpstr>
      <vt:lpstr>Total Cross Sections at WNR</vt:lpstr>
      <vt:lpstr>Ramsauer Form</vt:lpstr>
      <vt:lpstr>PowerPoint Presentation</vt:lpstr>
      <vt:lpstr>PowerPoint Presentation</vt:lpstr>
      <vt:lpstr>Alternate Method</vt:lpstr>
      <vt:lpstr>PowerPoint Presentation</vt:lpstr>
      <vt:lpstr>PowerPoint Presentation</vt:lpstr>
      <vt:lpstr>Conclusion</vt:lpstr>
      <vt:lpstr>56Fe: Fast Range - BNL and collaborators….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Total Cross Sections at WNR</vt:lpstr>
    </vt:vector>
  </TitlesOfParts>
  <Company>Ohio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Massey</dc:creator>
  <cp:lastModifiedBy>Massey</cp:lastModifiedBy>
  <cp:revision>35</cp:revision>
  <cp:lastPrinted>2014-10-31T17:07:14Z</cp:lastPrinted>
  <dcterms:created xsi:type="dcterms:W3CDTF">2014-10-29T19:41:19Z</dcterms:created>
  <dcterms:modified xsi:type="dcterms:W3CDTF">2014-10-31T19:13:39Z</dcterms:modified>
</cp:coreProperties>
</file>