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0"/>
  </p:notesMasterIdLst>
  <p:handoutMasterIdLst>
    <p:handoutMasterId r:id="rId11"/>
  </p:handoutMasterIdLst>
  <p:sldIdLst>
    <p:sldId id="256" r:id="rId2"/>
    <p:sldId id="345" r:id="rId3"/>
    <p:sldId id="358" r:id="rId4"/>
    <p:sldId id="355" r:id="rId5"/>
    <p:sldId id="357" r:id="rId6"/>
    <p:sldId id="350" r:id="rId7"/>
    <p:sldId id="351" r:id="rId8"/>
    <p:sldId id="352" r:id="rId9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6600"/>
    <a:srgbClr val="336600"/>
    <a:srgbClr val="3366FF"/>
    <a:srgbClr val="C0C0C0"/>
    <a:srgbClr val="66CCFF"/>
    <a:srgbClr val="FFFF99"/>
    <a:srgbClr val="CC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6" autoAdjust="0"/>
    <p:restoredTop sz="92322" autoAdjust="0"/>
  </p:normalViewPr>
  <p:slideViewPr>
    <p:cSldViewPr>
      <p:cViewPr>
        <p:scale>
          <a:sx n="75" d="100"/>
          <a:sy n="75" d="100"/>
        </p:scale>
        <p:origin x="-398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5" tIns="45642" rIns="91285" bIns="45642" numCol="1" anchor="t" anchorCtr="0" compatLnSpc="1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endParaRPr 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4463" y="0"/>
            <a:ext cx="304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5" tIns="45642" rIns="91285" bIns="45642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endParaRPr lang="en-US"/>
          </a:p>
        </p:txBody>
      </p:sp>
      <p:sp>
        <p:nvSpPr>
          <p:cNvPr id="51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6500"/>
            <a:ext cx="304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5" tIns="45642" rIns="91285" bIns="45642" numCol="1" anchor="b" anchorCtr="0" compatLnSpc="1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endParaRPr lang="en-US"/>
          </a:p>
        </p:txBody>
      </p:sp>
      <p:sp>
        <p:nvSpPr>
          <p:cNvPr id="51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4463" y="8826500"/>
            <a:ext cx="304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5" tIns="45642" rIns="91285" bIns="45642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fld id="{1B2003C6-459C-440B-9BCA-B83F3571FE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579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09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endParaRPr lang="en-US"/>
          </a:p>
        </p:txBody>
      </p:sp>
      <p:sp>
        <p:nvSpPr>
          <p:cNvPr id="19459" name="Rectangle 4099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endParaRPr lang="en-US"/>
          </a:p>
        </p:txBody>
      </p:sp>
      <p:sp>
        <p:nvSpPr>
          <p:cNvPr id="19460" name="Rectangle 4100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5325"/>
            <a:ext cx="4641850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9461" name="Rectangle 4101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62" name="Rectangle 410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6975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defTabSz="912813">
              <a:defRPr sz="1200"/>
            </a:lvl1pPr>
          </a:lstStyle>
          <a:p>
            <a:endParaRPr lang="en-US"/>
          </a:p>
        </p:txBody>
      </p:sp>
      <p:sp>
        <p:nvSpPr>
          <p:cNvPr id="19463" name="Rectangle 410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816975"/>
            <a:ext cx="30337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/>
            </a:lvl1pPr>
          </a:lstStyle>
          <a:p>
            <a:fld id="{DB0363BC-1691-4F37-8B65-01521F8B81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09781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0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63DD07-32D2-4CDC-98DF-D33605470458}" type="slidenum">
              <a:rPr lang="en-US"/>
              <a:pPr/>
              <a:t>1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363BC-1691-4F37-8B65-01521F8B81B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8552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3559" name="Line 7"/>
          <p:cNvSpPr>
            <a:spLocks noChangeShapeType="1"/>
          </p:cNvSpPr>
          <p:nvPr userDrawn="1"/>
        </p:nvSpPr>
        <p:spPr bwMode="auto">
          <a:xfrm>
            <a:off x="455613" y="914400"/>
            <a:ext cx="8226425" cy="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12813" y="273050"/>
            <a:ext cx="73136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en-US" sz="4000">
              <a:solidFill>
                <a:srgbClr val="FF6600"/>
              </a:solidFill>
            </a:endParaRPr>
          </a:p>
        </p:txBody>
      </p:sp>
      <p:pic>
        <p:nvPicPr>
          <p:cNvPr id="2080" name="Picture 32" descr="bnllogo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20050" y="6400800"/>
            <a:ext cx="1123950" cy="457200"/>
          </a:xfrm>
          <a:prstGeom prst="rect">
            <a:avLst/>
          </a:prstGeom>
          <a:noFill/>
        </p:spPr>
      </p:pic>
      <p:sp>
        <p:nvSpPr>
          <p:cNvPr id="2085" name="Line 37"/>
          <p:cNvSpPr>
            <a:spLocks noChangeShapeType="1"/>
          </p:cNvSpPr>
          <p:nvPr/>
        </p:nvSpPr>
        <p:spPr bwMode="auto">
          <a:xfrm>
            <a:off x="0" y="6397625"/>
            <a:ext cx="7769225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2087" name="Picture 39" descr="aerial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75"/>
            <a:ext cx="9140825" cy="6854825"/>
          </a:xfrm>
          <a:prstGeom prst="rect">
            <a:avLst/>
          </a:prstGeom>
          <a:noFill/>
        </p:spPr>
      </p:pic>
      <p:pic>
        <p:nvPicPr>
          <p:cNvPr id="2089" name="Picture 41" descr="doe_osthumb[1]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475" y="90488"/>
            <a:ext cx="914400" cy="914400"/>
          </a:xfrm>
          <a:prstGeom prst="rect">
            <a:avLst/>
          </a:prstGeom>
          <a:noFill/>
        </p:spPr>
      </p:pic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1600200" y="1371600"/>
            <a:ext cx="69061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sk-SK" sz="4000" b="1" dirty="0" err="1" smtClean="0">
                <a:solidFill>
                  <a:srgbClr val="006600"/>
                </a:solidFill>
              </a:rPr>
              <a:t>Nuclear</a:t>
            </a:r>
            <a:r>
              <a:rPr lang="sk-SK" sz="4000" b="1" dirty="0" smtClean="0">
                <a:solidFill>
                  <a:srgbClr val="006600"/>
                </a:solidFill>
              </a:rPr>
              <a:t> </a:t>
            </a:r>
            <a:r>
              <a:rPr lang="sk-SK" sz="4000" b="1" dirty="0" err="1" smtClean="0">
                <a:solidFill>
                  <a:srgbClr val="006600"/>
                </a:solidFill>
              </a:rPr>
              <a:t>Data</a:t>
            </a:r>
            <a:r>
              <a:rPr lang="sk-SK" sz="4000" b="1" dirty="0" smtClean="0">
                <a:solidFill>
                  <a:srgbClr val="006600"/>
                </a:solidFill>
              </a:rPr>
              <a:t> </a:t>
            </a:r>
            <a:r>
              <a:rPr lang="sk-SK" sz="4000" b="1" dirty="0" err="1" smtClean="0">
                <a:solidFill>
                  <a:srgbClr val="006600"/>
                </a:solidFill>
              </a:rPr>
              <a:t>Sheets</a:t>
            </a:r>
            <a:r>
              <a:rPr lang="sk-SK" sz="4000" b="1" dirty="0" smtClean="0">
                <a:solidFill>
                  <a:srgbClr val="006600"/>
                </a:solidFill>
              </a:rPr>
              <a:t>:</a:t>
            </a:r>
          </a:p>
          <a:p>
            <a:pPr algn="ctr"/>
            <a:r>
              <a:rPr lang="sk-SK" sz="4000" b="1" dirty="0" smtClean="0">
                <a:solidFill>
                  <a:srgbClr val="006600"/>
                </a:solidFill>
              </a:rPr>
              <a:t>10 </a:t>
            </a:r>
            <a:r>
              <a:rPr lang="sk-SK" sz="4000" b="1" dirty="0" err="1" smtClean="0">
                <a:solidFill>
                  <a:srgbClr val="006600"/>
                </a:solidFill>
              </a:rPr>
              <a:t>Years</a:t>
            </a:r>
            <a:r>
              <a:rPr lang="sk-SK" sz="4000" b="1" dirty="0" smtClean="0">
                <a:solidFill>
                  <a:srgbClr val="006600"/>
                </a:solidFill>
              </a:rPr>
              <a:t> </a:t>
            </a:r>
            <a:r>
              <a:rPr lang="sk-SK" sz="4000" b="1" dirty="0" err="1" smtClean="0">
                <a:solidFill>
                  <a:srgbClr val="006600"/>
                </a:solidFill>
              </a:rPr>
              <a:t>of</a:t>
            </a:r>
            <a:r>
              <a:rPr lang="sk-SK" sz="4000" b="1" dirty="0" smtClean="0">
                <a:solidFill>
                  <a:srgbClr val="006600"/>
                </a:solidFill>
              </a:rPr>
              <a:t> </a:t>
            </a:r>
            <a:r>
              <a:rPr lang="sk-SK" sz="4000" b="1" dirty="0" err="1" smtClean="0">
                <a:solidFill>
                  <a:srgbClr val="006600"/>
                </a:solidFill>
              </a:rPr>
              <a:t>Special</a:t>
            </a:r>
            <a:r>
              <a:rPr lang="sk-SK" sz="4000" b="1" dirty="0" smtClean="0">
                <a:solidFill>
                  <a:srgbClr val="006600"/>
                </a:solidFill>
              </a:rPr>
              <a:t> </a:t>
            </a:r>
            <a:r>
              <a:rPr lang="sk-SK" sz="4000" b="1" dirty="0" err="1" smtClean="0">
                <a:solidFill>
                  <a:srgbClr val="006600"/>
                </a:solidFill>
              </a:rPr>
              <a:t>Issues</a:t>
            </a:r>
            <a:r>
              <a:rPr lang="sk-SK" sz="4000" b="1" dirty="0" smtClean="0">
                <a:solidFill>
                  <a:srgbClr val="006600"/>
                </a:solidFill>
              </a:rPr>
              <a:t> on </a:t>
            </a:r>
            <a:r>
              <a:rPr lang="sk-SK" sz="4000" b="1" dirty="0" err="1" smtClean="0">
                <a:solidFill>
                  <a:srgbClr val="006600"/>
                </a:solidFill>
              </a:rPr>
              <a:t>Nuclear</a:t>
            </a:r>
            <a:r>
              <a:rPr lang="sk-SK" sz="4000" b="1" dirty="0" smtClean="0">
                <a:solidFill>
                  <a:srgbClr val="006600"/>
                </a:solidFill>
              </a:rPr>
              <a:t> </a:t>
            </a:r>
            <a:r>
              <a:rPr lang="sk-SK" sz="4000" b="1" dirty="0" err="1" smtClean="0">
                <a:solidFill>
                  <a:srgbClr val="006600"/>
                </a:solidFill>
              </a:rPr>
              <a:t>Reaction</a:t>
            </a:r>
            <a:r>
              <a:rPr lang="sk-SK" sz="4000" b="1" dirty="0" smtClean="0">
                <a:solidFill>
                  <a:srgbClr val="006600"/>
                </a:solidFill>
              </a:rPr>
              <a:t> </a:t>
            </a:r>
            <a:r>
              <a:rPr lang="sk-SK" sz="4000" b="1" dirty="0" err="1" smtClean="0">
                <a:solidFill>
                  <a:srgbClr val="006600"/>
                </a:solidFill>
              </a:rPr>
              <a:t>Data</a:t>
            </a:r>
            <a:r>
              <a:rPr lang="sk-SK" sz="4000" b="1" dirty="0" smtClean="0">
                <a:solidFill>
                  <a:srgbClr val="006600"/>
                </a:solidFill>
              </a:rPr>
              <a:t> </a:t>
            </a:r>
            <a:endParaRPr lang="en-US" sz="4000" b="1" dirty="0">
              <a:solidFill>
                <a:srgbClr val="006600"/>
              </a:solidFill>
            </a:endParaRPr>
          </a:p>
          <a:p>
            <a:pPr algn="ctr"/>
            <a:r>
              <a:rPr lang="en-US" dirty="0"/>
              <a:t> </a:t>
            </a:r>
            <a:endParaRPr lang="en-US" sz="3200" dirty="0">
              <a:solidFill>
                <a:srgbClr val="008000"/>
              </a:solidFill>
            </a:endParaRPr>
          </a:p>
          <a:p>
            <a:pPr algn="ctr"/>
            <a:r>
              <a:rPr lang="en-US" sz="3200" i="1" dirty="0" smtClean="0"/>
              <a:t>P</a:t>
            </a:r>
            <a:r>
              <a:rPr lang="sk-SK" sz="3200" i="1" dirty="0" err="1" smtClean="0"/>
              <a:t>avel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Oblo</a:t>
            </a:r>
            <a:r>
              <a:rPr lang="en-US" sz="3200" i="1" dirty="0" err="1" smtClean="0">
                <a:cs typeface="Arial" charset="0"/>
              </a:rPr>
              <a:t>ž</a:t>
            </a:r>
            <a:r>
              <a:rPr lang="en-US" sz="3200" i="1" dirty="0" err="1" smtClean="0"/>
              <a:t>insk</a:t>
            </a:r>
            <a:r>
              <a:rPr lang="en-US" sz="3200" i="1" dirty="0" err="1" smtClean="0">
                <a:cs typeface="Arial" charset="0"/>
              </a:rPr>
              <a:t>ý</a:t>
            </a:r>
            <a:endParaRPr lang="en-US" sz="1600" i="1" dirty="0">
              <a:cs typeface="Arial" charset="0"/>
            </a:endParaRPr>
          </a:p>
          <a:p>
            <a:pPr algn="ctr"/>
            <a:r>
              <a:rPr lang="sk-SK" sz="2800" i="1" dirty="0" smtClean="0"/>
              <a:t>SAS Bratislava and</a:t>
            </a:r>
          </a:p>
          <a:p>
            <a:pPr algn="ctr"/>
            <a:r>
              <a:rPr lang="en-US" sz="2800" i="1" dirty="0" smtClean="0"/>
              <a:t>Brookhaven National Lab</a:t>
            </a:r>
            <a:r>
              <a:rPr lang="sk-SK" sz="2800" i="1" dirty="0" err="1" smtClean="0"/>
              <a:t>oratory</a:t>
            </a:r>
            <a:endParaRPr lang="en-US" sz="2800" i="1" dirty="0" smtClean="0"/>
          </a:p>
          <a:p>
            <a:pPr algn="ctr"/>
            <a:r>
              <a:rPr lang="en-US" sz="2800" i="1" dirty="0" smtClean="0"/>
              <a:t> </a:t>
            </a:r>
            <a:endParaRPr lang="en-US" sz="2800" i="1" dirty="0"/>
          </a:p>
          <a:p>
            <a:pPr algn="ctr"/>
            <a:endParaRPr lang="en-US" sz="2800" i="1" dirty="0"/>
          </a:p>
          <a:p>
            <a:pPr algn="ctr"/>
            <a:endParaRPr lang="en-US" sz="2400" i="1" dirty="0">
              <a:solidFill>
                <a:srgbClr val="0000FF"/>
              </a:solidFill>
            </a:endParaRPr>
          </a:p>
        </p:txBody>
      </p:sp>
      <p:pic>
        <p:nvPicPr>
          <p:cNvPr id="2095" name="Picture 47" descr="SC-Banner-CMYK-whitethumb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373813"/>
            <a:ext cx="1243013" cy="484187"/>
          </a:xfrm>
          <a:prstGeom prst="rect">
            <a:avLst/>
          </a:prstGeom>
          <a:noFill/>
        </p:spPr>
      </p:pic>
      <p:pic>
        <p:nvPicPr>
          <p:cNvPr id="2097" name="Picture 49" descr="bnllogo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94588" y="6307138"/>
            <a:ext cx="1571625" cy="639762"/>
          </a:xfrm>
          <a:prstGeom prst="rect">
            <a:avLst/>
          </a:prstGeom>
          <a:noFill/>
        </p:spPr>
      </p:pic>
      <p:sp>
        <p:nvSpPr>
          <p:cNvPr id="2098" name="Text Box 50"/>
          <p:cNvSpPr txBox="1">
            <a:spLocks noChangeArrowheads="1"/>
          </p:cNvSpPr>
          <p:nvPr/>
        </p:nvSpPr>
        <p:spPr bwMode="auto">
          <a:xfrm>
            <a:off x="3198813" y="6400800"/>
            <a:ext cx="3308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/>
              <a:t>Brookhaven Science Associates</a:t>
            </a:r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1736725" y="242888"/>
            <a:ext cx="35830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k-SK" dirty="0" smtClean="0"/>
              <a:t>CSEWG </a:t>
            </a:r>
            <a:r>
              <a:rPr lang="sk-SK" dirty="0" smtClean="0"/>
              <a:t>Meeting</a:t>
            </a:r>
            <a:r>
              <a:rPr lang="sk-SK" dirty="0" smtClean="0"/>
              <a:t>, Nov 3-5, 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sahu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410200"/>
          </a:xfrm>
        </p:spPr>
        <p:txBody>
          <a:bodyPr>
            <a:noAutofit/>
          </a:bodyPr>
          <a:lstStyle/>
          <a:p>
            <a:r>
              <a:rPr lang="sk-SK" sz="2000" dirty="0" smtClean="0">
                <a:solidFill>
                  <a:srgbClr val="FF0000"/>
                </a:solidFill>
              </a:rPr>
              <a:t>ENDF/B-VII.0</a:t>
            </a:r>
            <a:r>
              <a:rPr lang="sk-SK" sz="2000" dirty="0" smtClean="0"/>
              <a:t> </a:t>
            </a:r>
            <a:r>
              <a:rPr lang="sk-SK" sz="2000" dirty="0" err="1" smtClean="0"/>
              <a:t>release</a:t>
            </a:r>
            <a:r>
              <a:rPr lang="sk-SK" sz="2000" dirty="0" smtClean="0"/>
              <a:t> </a:t>
            </a:r>
            <a:r>
              <a:rPr lang="sk-SK" sz="2000" dirty="0" err="1" smtClean="0"/>
              <a:t>was</a:t>
            </a:r>
            <a:r>
              <a:rPr lang="sk-SK" sz="2000" dirty="0" smtClean="0"/>
              <a:t> </a:t>
            </a:r>
            <a:r>
              <a:rPr lang="sk-SK" sz="2000" dirty="0" err="1" smtClean="0"/>
              <a:t>underway</a:t>
            </a:r>
            <a:r>
              <a:rPr lang="sk-SK" sz="2000" dirty="0" smtClean="0"/>
              <a:t>, </a:t>
            </a:r>
            <a:r>
              <a:rPr lang="sk-SK" sz="2000" dirty="0" err="1" smtClean="0"/>
              <a:t>desire</a:t>
            </a:r>
            <a:r>
              <a:rPr lang="sk-SK" sz="2000" dirty="0" smtClean="0"/>
              <a:t> to </a:t>
            </a:r>
            <a:r>
              <a:rPr lang="sk-SK" sz="2000" dirty="0" err="1" smtClean="0"/>
              <a:t>document</a:t>
            </a:r>
            <a:r>
              <a:rPr lang="sk-SK" sz="2000" dirty="0" smtClean="0"/>
              <a:t> new </a:t>
            </a:r>
            <a:r>
              <a:rPr lang="sk-SK" sz="2000" dirty="0" err="1" smtClean="0"/>
              <a:t>library</a:t>
            </a:r>
            <a:r>
              <a:rPr lang="sk-SK" sz="2000" dirty="0" smtClean="0"/>
              <a:t> in </a:t>
            </a:r>
            <a:r>
              <a:rPr lang="sk-SK" sz="2000" dirty="0" err="1" smtClean="0"/>
              <a:t>the</a:t>
            </a:r>
            <a:r>
              <a:rPr lang="sk-SK" sz="2000" dirty="0" smtClean="0"/>
              <a:t> </a:t>
            </a:r>
            <a:r>
              <a:rPr lang="sk-SK" sz="2000" dirty="0" err="1" smtClean="0"/>
              <a:t>refereed</a:t>
            </a:r>
            <a:r>
              <a:rPr lang="sk-SK" sz="2000" dirty="0" smtClean="0"/>
              <a:t> </a:t>
            </a:r>
            <a:r>
              <a:rPr lang="sk-SK" sz="2000" dirty="0" err="1" smtClean="0"/>
              <a:t>journal</a:t>
            </a:r>
            <a:r>
              <a:rPr lang="sk-SK" sz="2000" dirty="0" smtClean="0"/>
              <a:t>, </a:t>
            </a:r>
            <a:r>
              <a:rPr lang="sk-SK" sz="2000" dirty="0" err="1" smtClean="0"/>
              <a:t>initial</a:t>
            </a:r>
            <a:r>
              <a:rPr lang="sk-SK" sz="2000" dirty="0" smtClean="0"/>
              <a:t> </a:t>
            </a:r>
            <a:r>
              <a:rPr lang="sk-SK" sz="2000" dirty="0" err="1" smtClean="0"/>
              <a:t>thoughts</a:t>
            </a:r>
            <a:r>
              <a:rPr lang="sk-SK" sz="2000" dirty="0" smtClean="0"/>
              <a:t> </a:t>
            </a:r>
            <a:r>
              <a:rPr lang="sk-SK" sz="2000" dirty="0" err="1" smtClean="0"/>
              <a:t>were</a:t>
            </a:r>
            <a:r>
              <a:rPr lang="sk-SK" sz="2000" dirty="0" smtClean="0"/>
              <a:t> to </a:t>
            </a:r>
            <a:r>
              <a:rPr lang="sk-SK" sz="2000" dirty="0" err="1" smtClean="0"/>
              <a:t>try</a:t>
            </a:r>
            <a:r>
              <a:rPr lang="sk-SK" sz="2000" dirty="0" smtClean="0"/>
              <a:t> NSE or PRC, </a:t>
            </a:r>
            <a:r>
              <a:rPr lang="sk-SK" sz="2000" dirty="0" err="1" smtClean="0"/>
              <a:t>later</a:t>
            </a:r>
            <a:r>
              <a:rPr lang="sk-SK" sz="2000" dirty="0" smtClean="0"/>
              <a:t> </a:t>
            </a:r>
            <a:r>
              <a:rPr lang="sk-SK" sz="2000" dirty="0" err="1" smtClean="0"/>
              <a:t>replaced</a:t>
            </a:r>
            <a:r>
              <a:rPr lang="sk-SK" sz="2000" dirty="0" smtClean="0"/>
              <a:t> by </a:t>
            </a:r>
            <a:r>
              <a:rPr lang="sk-SK" sz="2000" dirty="0" err="1" smtClean="0"/>
              <a:t>innovative</a:t>
            </a:r>
            <a:r>
              <a:rPr lang="sk-SK" sz="2000" dirty="0" smtClean="0"/>
              <a:t> idea to </a:t>
            </a:r>
            <a:r>
              <a:rPr lang="sk-SK" sz="2000" dirty="0" err="1" smtClean="0"/>
              <a:t>publish</a:t>
            </a:r>
            <a:r>
              <a:rPr lang="sk-SK" sz="2000" dirty="0" smtClean="0"/>
              <a:t> in </a:t>
            </a:r>
            <a:r>
              <a:rPr lang="sk-SK" sz="2000" dirty="0" err="1" smtClean="0"/>
              <a:t>Nuclear</a:t>
            </a:r>
            <a:r>
              <a:rPr lang="sk-SK" sz="2000" dirty="0" smtClean="0"/>
              <a:t> </a:t>
            </a:r>
            <a:r>
              <a:rPr lang="sk-SK" sz="2000" dirty="0" err="1" smtClean="0"/>
              <a:t>Data</a:t>
            </a:r>
            <a:r>
              <a:rPr lang="sk-SK" sz="2000" dirty="0" smtClean="0"/>
              <a:t> </a:t>
            </a:r>
            <a:r>
              <a:rPr lang="sk-SK" sz="2000" dirty="0" err="1" smtClean="0"/>
              <a:t>Sheets</a:t>
            </a:r>
            <a:r>
              <a:rPr lang="sk-SK" sz="2000" dirty="0" smtClean="0"/>
              <a:t>.</a:t>
            </a:r>
          </a:p>
          <a:p>
            <a:pPr marL="0" indent="0">
              <a:buNone/>
            </a:pPr>
            <a:endParaRPr lang="sk-SK" sz="800" dirty="0" smtClean="0"/>
          </a:p>
          <a:p>
            <a:r>
              <a:rPr lang="sk-SK" sz="2000" dirty="0" err="1" smtClean="0"/>
              <a:t>Stormy</a:t>
            </a:r>
            <a:r>
              <a:rPr lang="sk-SK" sz="2000" dirty="0" smtClean="0"/>
              <a:t> CSEWG-USNDP </a:t>
            </a:r>
            <a:r>
              <a:rPr lang="sk-SK" sz="2000" dirty="0" err="1" smtClean="0"/>
              <a:t>session</a:t>
            </a:r>
            <a:r>
              <a:rPr lang="sk-SK" sz="2000" dirty="0" smtClean="0"/>
              <a:t> </a:t>
            </a:r>
          </a:p>
          <a:p>
            <a:pPr marL="0" indent="0">
              <a:buNone/>
            </a:pPr>
            <a:r>
              <a:rPr lang="sk-SK" sz="2000" dirty="0"/>
              <a:t> </a:t>
            </a:r>
            <a:r>
              <a:rPr lang="sk-SK" sz="2000" dirty="0" smtClean="0"/>
              <a:t>    in Nov 2006, </a:t>
            </a:r>
            <a:r>
              <a:rPr lang="sk-SK" sz="2000" dirty="0" err="1" smtClean="0"/>
              <a:t>decision</a:t>
            </a:r>
            <a:r>
              <a:rPr lang="sk-SK" sz="2000" dirty="0" smtClean="0"/>
              <a:t> </a:t>
            </a:r>
            <a:r>
              <a:rPr lang="sk-SK" sz="2000" dirty="0" err="1" smtClean="0"/>
              <a:t>was</a:t>
            </a:r>
            <a:r>
              <a:rPr lang="sk-SK" sz="2000" dirty="0" smtClean="0"/>
              <a:t> </a:t>
            </a:r>
            <a:r>
              <a:rPr lang="sk-SK" sz="2000" dirty="0" err="1" smtClean="0"/>
              <a:t>made</a:t>
            </a:r>
            <a:r>
              <a:rPr lang="sk-SK" sz="2000" dirty="0" smtClean="0"/>
              <a:t> </a:t>
            </a:r>
          </a:p>
          <a:p>
            <a:pPr marL="0" indent="0">
              <a:buNone/>
            </a:pPr>
            <a:r>
              <a:rPr lang="sk-SK" sz="2000" dirty="0"/>
              <a:t> </a:t>
            </a:r>
            <a:r>
              <a:rPr lang="sk-SK" sz="2000" dirty="0" smtClean="0"/>
              <a:t>    to </a:t>
            </a:r>
            <a:r>
              <a:rPr lang="sk-SK" sz="2000" dirty="0" err="1" smtClean="0"/>
              <a:t>replace</a:t>
            </a:r>
            <a:r>
              <a:rPr lang="sk-SK" sz="2000" dirty="0" smtClean="0"/>
              <a:t> </a:t>
            </a:r>
            <a:r>
              <a:rPr lang="sk-SK" sz="2000" dirty="0" err="1" smtClean="0"/>
              <a:t>Dec</a:t>
            </a:r>
            <a:r>
              <a:rPr lang="sk-SK" sz="2000" dirty="0" smtClean="0"/>
              <a:t> </a:t>
            </a:r>
            <a:r>
              <a:rPr lang="sk-SK" sz="2000" dirty="0" err="1" smtClean="0"/>
              <a:t>issues</a:t>
            </a:r>
            <a:r>
              <a:rPr lang="sk-SK" sz="2000" dirty="0" smtClean="0"/>
              <a:t> on NSR by </a:t>
            </a:r>
          </a:p>
          <a:p>
            <a:pPr marL="0" indent="0">
              <a:buNone/>
            </a:pPr>
            <a:r>
              <a:rPr lang="sk-SK" sz="2000" dirty="0">
                <a:solidFill>
                  <a:srgbClr val="FF0000"/>
                </a:solidFill>
              </a:rPr>
              <a:t> </a:t>
            </a:r>
            <a:r>
              <a:rPr lang="sk-SK" sz="2000" dirty="0" smtClean="0">
                <a:solidFill>
                  <a:srgbClr val="FF0000"/>
                </a:solidFill>
              </a:rPr>
              <a:t>    </a:t>
            </a:r>
            <a:r>
              <a:rPr lang="sk-SK" sz="2000" dirty="0" err="1" smtClean="0">
                <a:solidFill>
                  <a:srgbClr val="FF0000"/>
                </a:solidFill>
              </a:rPr>
              <a:t>Special</a:t>
            </a:r>
            <a:r>
              <a:rPr lang="sk-SK" sz="2000" dirty="0" smtClean="0">
                <a:solidFill>
                  <a:srgbClr val="FF0000"/>
                </a:solidFill>
              </a:rPr>
              <a:t> </a:t>
            </a:r>
            <a:r>
              <a:rPr lang="sk-SK" sz="2000" dirty="0" err="1" smtClean="0">
                <a:solidFill>
                  <a:srgbClr val="FF0000"/>
                </a:solidFill>
              </a:rPr>
              <a:t>Issues</a:t>
            </a:r>
            <a:r>
              <a:rPr lang="sk-SK" sz="2000" dirty="0" smtClean="0">
                <a:solidFill>
                  <a:srgbClr val="FF0000"/>
                </a:solidFill>
              </a:rPr>
              <a:t> </a:t>
            </a:r>
            <a:r>
              <a:rPr lang="sk-SK" sz="2000" dirty="0" smtClean="0"/>
              <a:t>on </a:t>
            </a:r>
            <a:r>
              <a:rPr lang="sk-SK" sz="2000" dirty="0" err="1" smtClean="0"/>
              <a:t>Nuclear</a:t>
            </a:r>
            <a:r>
              <a:rPr lang="sk-SK" sz="2000" dirty="0" smtClean="0"/>
              <a:t> </a:t>
            </a:r>
            <a:r>
              <a:rPr lang="sk-SK" sz="2000" dirty="0" err="1" smtClean="0"/>
              <a:t>Reaction</a:t>
            </a:r>
            <a:r>
              <a:rPr lang="sk-SK" sz="2000" dirty="0" smtClean="0"/>
              <a:t> </a:t>
            </a:r>
          </a:p>
          <a:p>
            <a:pPr marL="0" indent="0">
              <a:buNone/>
            </a:pPr>
            <a:r>
              <a:rPr lang="sk-SK" sz="2000" dirty="0"/>
              <a:t> </a:t>
            </a:r>
            <a:r>
              <a:rPr lang="sk-SK" sz="2000" dirty="0" smtClean="0"/>
              <a:t>    </a:t>
            </a:r>
            <a:r>
              <a:rPr lang="sk-SK" sz="2000" dirty="0" err="1" smtClean="0"/>
              <a:t>Data</a:t>
            </a:r>
            <a:r>
              <a:rPr lang="sk-SK" sz="2000" dirty="0" smtClean="0"/>
              <a:t>.</a:t>
            </a:r>
          </a:p>
          <a:p>
            <a:pPr marL="0" indent="0">
              <a:buNone/>
            </a:pPr>
            <a:endParaRPr lang="sk-SK" sz="800" dirty="0" smtClean="0"/>
          </a:p>
          <a:p>
            <a:r>
              <a:rPr lang="sk-SK" sz="2000" dirty="0" smtClean="0"/>
              <a:t>1-st </a:t>
            </a:r>
            <a:r>
              <a:rPr lang="sk-SK" sz="2000" dirty="0" err="1" smtClean="0"/>
              <a:t>issue</a:t>
            </a:r>
            <a:r>
              <a:rPr lang="sk-SK" sz="2000" dirty="0" smtClean="0"/>
              <a:t> </a:t>
            </a:r>
            <a:r>
              <a:rPr lang="sk-SK" sz="2000" dirty="0" err="1" smtClean="0"/>
              <a:t>published</a:t>
            </a:r>
            <a:r>
              <a:rPr lang="sk-SK" sz="2000" dirty="0" smtClean="0"/>
              <a:t> in </a:t>
            </a:r>
            <a:r>
              <a:rPr lang="sk-SK" sz="2000" dirty="0" err="1" smtClean="0"/>
              <a:t>Dec</a:t>
            </a:r>
            <a:r>
              <a:rPr lang="sk-SK" sz="2000" dirty="0" smtClean="0"/>
              <a:t> 2006, </a:t>
            </a:r>
          </a:p>
          <a:p>
            <a:pPr marL="0" indent="0">
              <a:buNone/>
            </a:pPr>
            <a:r>
              <a:rPr lang="sk-SK" sz="2000" dirty="0"/>
              <a:t> </a:t>
            </a:r>
            <a:r>
              <a:rPr lang="sk-SK" sz="2000" dirty="0" smtClean="0"/>
              <a:t>    </a:t>
            </a:r>
            <a:r>
              <a:rPr lang="sk-SK" sz="2000" dirty="0" err="1" smtClean="0"/>
              <a:t>very</a:t>
            </a:r>
            <a:r>
              <a:rPr lang="sk-SK" sz="2000" dirty="0" smtClean="0"/>
              <a:t> </a:t>
            </a:r>
            <a:r>
              <a:rPr lang="sk-SK" sz="2000" dirty="0" err="1" smtClean="0"/>
              <a:t>first</a:t>
            </a:r>
            <a:r>
              <a:rPr lang="sk-SK" sz="2000" dirty="0" smtClean="0"/>
              <a:t> </a:t>
            </a:r>
            <a:r>
              <a:rPr lang="sk-SK" sz="2000" dirty="0" err="1" smtClean="0"/>
              <a:t>paper</a:t>
            </a:r>
            <a:r>
              <a:rPr lang="sk-SK" sz="2000" dirty="0"/>
              <a:t> </a:t>
            </a:r>
            <a:r>
              <a:rPr lang="sk-SK" sz="2000" dirty="0" err="1" smtClean="0"/>
              <a:t>was</a:t>
            </a:r>
            <a:r>
              <a:rPr lang="sk-SK" sz="2000" dirty="0" smtClean="0">
                <a:solidFill>
                  <a:srgbClr val="FF0000"/>
                </a:solidFill>
              </a:rPr>
              <a:t> „Big </a:t>
            </a:r>
            <a:r>
              <a:rPr lang="sk-SK" sz="2000" dirty="0" err="1" smtClean="0">
                <a:solidFill>
                  <a:srgbClr val="FF0000"/>
                </a:solidFill>
              </a:rPr>
              <a:t>paper</a:t>
            </a:r>
            <a:r>
              <a:rPr lang="sk-SK" sz="2000" dirty="0" smtClean="0">
                <a:solidFill>
                  <a:srgbClr val="FF0000"/>
                </a:solidFill>
              </a:rPr>
              <a:t>“</a:t>
            </a:r>
            <a:r>
              <a:rPr lang="sk-SK" sz="2000" dirty="0" smtClean="0"/>
              <a:t> </a:t>
            </a:r>
          </a:p>
          <a:p>
            <a:pPr marL="0" indent="0">
              <a:buNone/>
            </a:pPr>
            <a:r>
              <a:rPr lang="sk-SK" sz="2000" dirty="0"/>
              <a:t> </a:t>
            </a:r>
            <a:r>
              <a:rPr lang="sk-SK" sz="2000" dirty="0" smtClean="0"/>
              <a:t>    on ENDF/B-VII.0, by </a:t>
            </a:r>
            <a:r>
              <a:rPr lang="sk-SK" sz="2000" dirty="0" err="1" smtClean="0"/>
              <a:t>far</a:t>
            </a:r>
            <a:r>
              <a:rPr lang="sk-SK" sz="2000" dirty="0" smtClean="0"/>
              <a:t> </a:t>
            </a:r>
            <a:r>
              <a:rPr lang="sk-SK" sz="2000" dirty="0" err="1" smtClean="0"/>
              <a:t>the</a:t>
            </a:r>
            <a:r>
              <a:rPr lang="sk-SK" sz="2000" dirty="0" smtClean="0"/>
              <a:t> most </a:t>
            </a:r>
          </a:p>
          <a:p>
            <a:pPr marL="0" indent="0">
              <a:buNone/>
            </a:pPr>
            <a:r>
              <a:rPr lang="sk-SK" sz="2000" dirty="0"/>
              <a:t> </a:t>
            </a:r>
            <a:r>
              <a:rPr lang="sk-SK" sz="2000" dirty="0" smtClean="0"/>
              <a:t>    </a:t>
            </a:r>
            <a:r>
              <a:rPr lang="sk-SK" sz="2000" dirty="0" err="1" smtClean="0"/>
              <a:t>cited</a:t>
            </a:r>
            <a:r>
              <a:rPr lang="sk-SK" sz="2000" dirty="0" smtClean="0"/>
              <a:t> </a:t>
            </a:r>
            <a:r>
              <a:rPr lang="sk-SK" sz="2000" dirty="0" err="1" smtClean="0"/>
              <a:t>paper</a:t>
            </a:r>
            <a:r>
              <a:rPr lang="sk-SK" sz="2000" dirty="0" smtClean="0"/>
              <a:t> in </a:t>
            </a:r>
            <a:r>
              <a:rPr lang="sk-SK" sz="2000" dirty="0" err="1" smtClean="0"/>
              <a:t>the</a:t>
            </a:r>
            <a:r>
              <a:rPr lang="sk-SK" sz="2000" dirty="0" smtClean="0"/>
              <a:t> </a:t>
            </a:r>
            <a:r>
              <a:rPr lang="sk-SK" sz="2000" dirty="0" err="1" smtClean="0"/>
              <a:t>whole</a:t>
            </a:r>
            <a:r>
              <a:rPr lang="sk-SK" sz="2000" dirty="0" smtClean="0"/>
              <a:t> </a:t>
            </a:r>
            <a:r>
              <a:rPr lang="sk-SK" sz="2000" dirty="0" err="1" smtClean="0"/>
              <a:t>series</a:t>
            </a:r>
            <a:r>
              <a:rPr lang="sk-SK" sz="2000" dirty="0" smtClean="0"/>
              <a:t>.</a:t>
            </a:r>
            <a:endParaRPr lang="sk-SK" sz="20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6272" y="2133600"/>
            <a:ext cx="3920528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990600"/>
          </a:xfrm>
        </p:spPr>
        <p:txBody>
          <a:bodyPr/>
          <a:lstStyle/>
          <a:p>
            <a:r>
              <a:rPr lang="sk-SK" sz="3200" b="1" dirty="0" err="1" smtClean="0">
                <a:solidFill>
                  <a:srgbClr val="006600"/>
                </a:solidFill>
              </a:rPr>
              <a:t>Nuclear</a:t>
            </a:r>
            <a:r>
              <a:rPr lang="sk-SK" sz="3200" b="1" dirty="0" smtClean="0">
                <a:solidFill>
                  <a:srgbClr val="006600"/>
                </a:solidFill>
              </a:rPr>
              <a:t> </a:t>
            </a:r>
            <a:r>
              <a:rPr lang="sk-SK" sz="3200" b="1" dirty="0" err="1" smtClean="0">
                <a:solidFill>
                  <a:srgbClr val="006600"/>
                </a:solidFill>
              </a:rPr>
              <a:t>Data</a:t>
            </a:r>
            <a:r>
              <a:rPr lang="sk-SK" sz="3200" b="1" dirty="0" smtClean="0">
                <a:solidFill>
                  <a:srgbClr val="006600"/>
                </a:solidFill>
              </a:rPr>
              <a:t> </a:t>
            </a:r>
            <a:r>
              <a:rPr lang="sk-SK" sz="3200" b="1" dirty="0" err="1" smtClean="0">
                <a:solidFill>
                  <a:srgbClr val="006600"/>
                </a:solidFill>
              </a:rPr>
              <a:t>Sheets</a:t>
            </a:r>
            <a:r>
              <a:rPr lang="sk-SK" sz="3200" b="1" dirty="0" smtClean="0">
                <a:solidFill>
                  <a:srgbClr val="006600"/>
                </a:solidFill>
              </a:rPr>
              <a:t/>
            </a:r>
            <a:br>
              <a:rPr lang="sk-SK" sz="3200" b="1" dirty="0" smtClean="0">
                <a:solidFill>
                  <a:srgbClr val="006600"/>
                </a:solidFill>
              </a:rPr>
            </a:br>
            <a:r>
              <a:rPr lang="sk-SK" sz="3200" b="1" dirty="0" err="1" smtClean="0">
                <a:solidFill>
                  <a:srgbClr val="006600"/>
                </a:solidFill>
              </a:rPr>
              <a:t>What</a:t>
            </a:r>
            <a:r>
              <a:rPr lang="sk-SK" sz="3200" b="1" dirty="0" smtClean="0">
                <a:solidFill>
                  <a:srgbClr val="006600"/>
                </a:solidFill>
              </a:rPr>
              <a:t> </a:t>
            </a:r>
            <a:r>
              <a:rPr lang="sk-SK" sz="3200" b="1" dirty="0" err="1" smtClean="0">
                <a:solidFill>
                  <a:srgbClr val="006600"/>
                </a:solidFill>
              </a:rPr>
              <a:t>happened</a:t>
            </a:r>
            <a:r>
              <a:rPr lang="sk-SK" sz="3200" b="1" dirty="0" smtClean="0">
                <a:solidFill>
                  <a:srgbClr val="006600"/>
                </a:solidFill>
              </a:rPr>
              <a:t> in 2006?</a:t>
            </a:r>
            <a:endParaRPr lang="sk-SK" sz="32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39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sahu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556260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We publish one issue per year, typically 250 pages</a:t>
            </a:r>
            <a:r>
              <a:rPr lang="en-US" sz="2000" dirty="0" smtClean="0"/>
              <a:t>. </a:t>
            </a:r>
            <a:r>
              <a:rPr lang="sk-SK" sz="2000" dirty="0" smtClean="0"/>
              <a:t>Papers are prepared in </a:t>
            </a:r>
            <a:r>
              <a:rPr lang="sk-SK" sz="2000" dirty="0" smtClean="0">
                <a:solidFill>
                  <a:srgbClr val="FF0000"/>
                </a:solidFill>
              </a:rPr>
              <a:t>LaTeX</a:t>
            </a:r>
            <a:r>
              <a:rPr lang="en-US" sz="2000" dirty="0" smtClean="0"/>
              <a:t> using NDS template, </a:t>
            </a:r>
            <a:r>
              <a:rPr lang="sk-SK" sz="2000" dirty="0" smtClean="0"/>
              <a:t>publishing format is dense.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endParaRPr lang="sk-SK" sz="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</a:t>
            </a:r>
            <a:r>
              <a:rPr lang="sk-SK" sz="2000" dirty="0" smtClean="0"/>
              <a:t>pace for </a:t>
            </a:r>
            <a:r>
              <a:rPr lang="sk-SK" sz="2000" dirty="0" smtClean="0">
                <a:solidFill>
                  <a:srgbClr val="FF0000"/>
                </a:solidFill>
              </a:rPr>
              <a:t>extensive</a:t>
            </a:r>
            <a:r>
              <a:rPr lang="sk-SK" sz="2000" dirty="0" smtClean="0"/>
              <a:t>, in-depth reference papers (often &gt; 100 pages) or </a:t>
            </a:r>
            <a:r>
              <a:rPr lang="sk-SK" sz="2000" dirty="0" smtClean="0">
                <a:solidFill>
                  <a:srgbClr val="FF0000"/>
                </a:solidFill>
              </a:rPr>
              <a:t>co</a:t>
            </a:r>
            <a:r>
              <a:rPr lang="en-US" sz="2000" dirty="0" smtClean="0">
                <a:solidFill>
                  <a:srgbClr val="FF0000"/>
                </a:solidFill>
              </a:rPr>
              <a:t>l</a:t>
            </a:r>
            <a:r>
              <a:rPr lang="sk-SK" sz="2000" dirty="0" smtClean="0">
                <a:solidFill>
                  <a:srgbClr val="FF0000"/>
                </a:solidFill>
              </a:rPr>
              <a:t>lection</a:t>
            </a:r>
            <a:r>
              <a:rPr lang="sk-SK" sz="2000" dirty="0" smtClean="0"/>
              <a:t> of papers on selected topic of considerable interest.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endParaRPr lang="sk-SK" sz="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B</a:t>
            </a:r>
            <a:r>
              <a:rPr lang="sk-SK" sz="2000" dirty="0" smtClean="0"/>
              <a:t>asic policy</a:t>
            </a:r>
            <a:r>
              <a:rPr lang="sk-SK" sz="2000" dirty="0"/>
              <a:t>:</a:t>
            </a:r>
            <a:r>
              <a:rPr lang="sk-SK" sz="2000" dirty="0" smtClean="0"/>
              <a:t> „papers </a:t>
            </a:r>
            <a:r>
              <a:rPr lang="sk-SK" sz="2000" dirty="0"/>
              <a:t>by </a:t>
            </a:r>
            <a:r>
              <a:rPr lang="sk-SK" sz="2000" dirty="0">
                <a:solidFill>
                  <a:srgbClr val="FF0000"/>
                </a:solidFill>
              </a:rPr>
              <a:t>invitation </a:t>
            </a:r>
            <a:r>
              <a:rPr lang="sk-SK" sz="2000" dirty="0" smtClean="0"/>
              <a:t>only“, </a:t>
            </a:r>
            <a:r>
              <a:rPr lang="en-US" sz="2000" dirty="0"/>
              <a:t>with potential for considerable </a:t>
            </a:r>
            <a:r>
              <a:rPr lang="en-US" sz="2000" dirty="0" smtClean="0">
                <a:solidFill>
                  <a:srgbClr val="FF0000"/>
                </a:solidFill>
              </a:rPr>
              <a:t>impact</a:t>
            </a:r>
            <a:r>
              <a:rPr lang="sk-SK" sz="2000" dirty="0" smtClean="0"/>
              <a:t>, selection consulted with leading members of the community</a:t>
            </a:r>
            <a:r>
              <a:rPr lang="en-US" sz="2000" dirty="0" smtClean="0"/>
              <a:t>,</a:t>
            </a:r>
            <a:r>
              <a:rPr lang="sk-SK" sz="2000" dirty="0" smtClean="0"/>
              <a:t> approved by the CSEWG Executive Com</a:t>
            </a:r>
            <a:r>
              <a:rPr lang="en-US" sz="2000" dirty="0" smtClean="0"/>
              <a:t>m</a:t>
            </a:r>
            <a:r>
              <a:rPr lang="sk-SK" sz="2000" dirty="0" smtClean="0"/>
              <a:t>ittee.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endParaRPr lang="sk-SK" sz="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Careful </a:t>
            </a:r>
            <a:r>
              <a:rPr lang="en-US" sz="2000" dirty="0" smtClean="0">
                <a:solidFill>
                  <a:srgbClr val="FF0000"/>
                </a:solidFill>
              </a:rPr>
              <a:t>editorial</a:t>
            </a:r>
            <a:r>
              <a:rPr lang="en-US" sz="2000" dirty="0" smtClean="0"/>
              <a:t> process (editor follows preparation of extensive papers closely, all papers are pre-reviewed before official submittal).</a:t>
            </a:r>
          </a:p>
          <a:p>
            <a:pPr marL="457200" indent="-457200">
              <a:buFont typeface="+mj-lt"/>
              <a:buAutoNum type="arabicPeriod"/>
            </a:pPr>
            <a:endParaRPr lang="en-US" sz="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Careful </a:t>
            </a:r>
            <a:r>
              <a:rPr lang="en-US" sz="2000" dirty="0">
                <a:solidFill>
                  <a:srgbClr val="FF0000"/>
                </a:solidFill>
              </a:rPr>
              <a:t>refereeing</a:t>
            </a:r>
            <a:r>
              <a:rPr lang="en-US" sz="2000" dirty="0"/>
              <a:t> </a:t>
            </a:r>
            <a:r>
              <a:rPr lang="en-US" sz="2000" dirty="0" smtClean="0"/>
              <a:t>process (critical review by 1-3 referees depending on paper complexity, due time for iterations with the authors, virtually every paper is revised before acceptance </a:t>
            </a:r>
            <a:r>
              <a:rPr lang="en-US" sz="2000" dirty="0" smtClean="0">
                <a:sym typeface="Wingdings" pitchFamily="2" charset="2"/>
              </a:rPr>
              <a:t> takes 2-4 months</a:t>
            </a:r>
            <a:r>
              <a:rPr lang="en-US" sz="2000" dirty="0" smtClean="0"/>
              <a:t>).</a:t>
            </a:r>
          </a:p>
          <a:p>
            <a:pPr marL="457200" indent="-457200">
              <a:buFont typeface="+mj-lt"/>
              <a:buAutoNum type="arabicPeriod"/>
            </a:pPr>
            <a:endParaRPr lang="sk-SK" sz="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Photo-ready issue is </a:t>
            </a:r>
            <a:r>
              <a:rPr lang="en-US" sz="2000" dirty="0" smtClean="0">
                <a:solidFill>
                  <a:srgbClr val="FF0000"/>
                </a:solidFill>
              </a:rPr>
              <a:t>assembled</a:t>
            </a:r>
            <a:r>
              <a:rPr lang="en-US" sz="2000" dirty="0" smtClean="0"/>
              <a:t> by the NNDC, inspected and checked by </a:t>
            </a:r>
            <a:r>
              <a:rPr lang="en-US" sz="2000" dirty="0" smtClean="0"/>
              <a:t>the editor </a:t>
            </a:r>
            <a:r>
              <a:rPr lang="en-US" sz="2000" dirty="0" smtClean="0"/>
              <a:t>and other people, then submitted to Elsevier.</a:t>
            </a:r>
          </a:p>
          <a:p>
            <a:pPr marL="457200" indent="-457200">
              <a:buNone/>
            </a:pPr>
            <a:endParaRPr lang="sk-SK" sz="20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Autofit/>
          </a:bodyPr>
          <a:lstStyle/>
          <a:p>
            <a:r>
              <a:rPr lang="sk-SK" sz="3000" b="1" dirty="0" err="1" smtClean="0">
                <a:solidFill>
                  <a:srgbClr val="336600"/>
                </a:solidFill>
              </a:rPr>
              <a:t>Special</a:t>
            </a:r>
            <a:r>
              <a:rPr lang="sk-SK" sz="3000" b="1" dirty="0" smtClean="0">
                <a:solidFill>
                  <a:srgbClr val="336600"/>
                </a:solidFill>
              </a:rPr>
              <a:t> </a:t>
            </a:r>
            <a:r>
              <a:rPr lang="sk-SK" sz="3000" b="1" dirty="0" err="1" smtClean="0">
                <a:solidFill>
                  <a:srgbClr val="336600"/>
                </a:solidFill>
              </a:rPr>
              <a:t>Issues</a:t>
            </a:r>
            <a:r>
              <a:rPr lang="sk-SK" sz="3000" b="1" dirty="0" smtClean="0">
                <a:solidFill>
                  <a:srgbClr val="336600"/>
                </a:solidFill>
              </a:rPr>
              <a:t> </a:t>
            </a:r>
            <a:r>
              <a:rPr lang="sk-SK" sz="3000" b="1" dirty="0" err="1" smtClean="0">
                <a:solidFill>
                  <a:srgbClr val="336600"/>
                </a:solidFill>
              </a:rPr>
              <a:t>of</a:t>
            </a:r>
            <a:r>
              <a:rPr lang="sk-SK" sz="3000" b="1" dirty="0" smtClean="0">
                <a:solidFill>
                  <a:srgbClr val="336600"/>
                </a:solidFill>
              </a:rPr>
              <a:t> </a:t>
            </a:r>
            <a:r>
              <a:rPr lang="sk-SK" sz="3000" b="1" dirty="0" err="1" smtClean="0">
                <a:solidFill>
                  <a:srgbClr val="336600"/>
                </a:solidFill>
              </a:rPr>
              <a:t>Nuclear</a:t>
            </a:r>
            <a:r>
              <a:rPr lang="sk-SK" sz="3000" b="1" dirty="0" smtClean="0">
                <a:solidFill>
                  <a:srgbClr val="336600"/>
                </a:solidFill>
              </a:rPr>
              <a:t> </a:t>
            </a:r>
            <a:r>
              <a:rPr lang="sk-SK" sz="3000" b="1" dirty="0" err="1" smtClean="0">
                <a:solidFill>
                  <a:srgbClr val="336600"/>
                </a:solidFill>
              </a:rPr>
              <a:t>Data</a:t>
            </a:r>
            <a:r>
              <a:rPr lang="sk-SK" sz="3000" b="1" dirty="0" smtClean="0">
                <a:solidFill>
                  <a:srgbClr val="336600"/>
                </a:solidFill>
              </a:rPr>
              <a:t> </a:t>
            </a:r>
            <a:r>
              <a:rPr lang="sk-SK" sz="3000" b="1" dirty="0" err="1" smtClean="0">
                <a:solidFill>
                  <a:srgbClr val="336600"/>
                </a:solidFill>
              </a:rPr>
              <a:t>Sheets</a:t>
            </a:r>
            <a:r>
              <a:rPr lang="sk-SK" sz="3000" b="1" dirty="0" smtClean="0">
                <a:solidFill>
                  <a:srgbClr val="336600"/>
                </a:solidFill>
              </a:rPr>
              <a:t/>
            </a:r>
            <a:br>
              <a:rPr lang="sk-SK" sz="3000" b="1" dirty="0" smtClean="0">
                <a:solidFill>
                  <a:srgbClr val="336600"/>
                </a:solidFill>
              </a:rPr>
            </a:br>
            <a:r>
              <a:rPr lang="sk-SK" sz="3000" b="1" dirty="0" smtClean="0">
                <a:solidFill>
                  <a:srgbClr val="336600"/>
                </a:solidFill>
              </a:rPr>
              <a:t>Profile and modus </a:t>
            </a:r>
            <a:r>
              <a:rPr lang="sk-SK" sz="3000" b="1" dirty="0" err="1" smtClean="0">
                <a:solidFill>
                  <a:srgbClr val="336600"/>
                </a:solidFill>
              </a:rPr>
              <a:t>operandi</a:t>
            </a:r>
            <a:endParaRPr lang="sk-SK" sz="3000" b="1" dirty="0">
              <a:solidFill>
                <a:srgbClr val="33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671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457200" y="-76200"/>
            <a:ext cx="8229600" cy="914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solidFill>
                  <a:srgbClr val="336600"/>
                </a:solidFill>
                <a:latin typeface="+mj-lt"/>
                <a:ea typeface="+mj-ea"/>
                <a:cs typeface="+mj-cs"/>
              </a:rPr>
              <a:t>10 years of </a:t>
            </a:r>
            <a:r>
              <a:rPr kumimoji="0" lang="sk-SK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NDS Special Issues</a:t>
            </a:r>
            <a:br>
              <a:rPr kumimoji="0" lang="sk-SK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sk-SK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Major papers</a:t>
            </a:r>
            <a:endParaRPr kumimoji="0" lang="sk-SK" sz="3000" b="1" i="0" u="none" strike="noStrike" kern="0" cap="none" spc="0" normalizeH="0" baseline="0" noProof="0" dirty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322" y="1295400"/>
            <a:ext cx="8839368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sah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k-SK" sz="2200" dirty="0" smtClean="0">
                <a:solidFill>
                  <a:srgbClr val="FF0000"/>
                </a:solidFill>
              </a:rPr>
              <a:t>Evaluated libraries </a:t>
            </a:r>
            <a:r>
              <a:rPr lang="en-US" sz="2200" dirty="0" smtClean="0">
                <a:solidFill>
                  <a:srgbClr val="FF0000"/>
                </a:solidFill>
              </a:rPr>
              <a:t>&amp;</a:t>
            </a:r>
            <a:r>
              <a:rPr lang="sk-SK" sz="2200" dirty="0" smtClean="0">
                <a:solidFill>
                  <a:srgbClr val="FF0000"/>
                </a:solidFill>
              </a:rPr>
              <a:t> </a:t>
            </a:r>
            <a:r>
              <a:rPr lang="sk-SK" sz="2200" dirty="0" smtClean="0">
                <a:solidFill>
                  <a:srgbClr val="FF0000"/>
                </a:solidFill>
              </a:rPr>
              <a:t>evaluations</a:t>
            </a:r>
            <a:r>
              <a:rPr lang="en-US" sz="2200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en-US" sz="2200" dirty="0" smtClean="0"/>
              <a:t>         (ENDF/B-VII.0, ENDF/B-VII.1, RIPL, Standards, U-</a:t>
            </a:r>
          </a:p>
          <a:p>
            <a:pPr marL="514350" indent="-514350">
              <a:buNone/>
            </a:pPr>
            <a:r>
              <a:rPr lang="en-US" sz="2200" dirty="0" smtClean="0"/>
              <a:t>          evaluations, …)</a:t>
            </a:r>
            <a:endParaRPr lang="sk-SK" sz="2200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sk-SK" sz="2200" dirty="0" smtClean="0">
                <a:solidFill>
                  <a:srgbClr val="FF0000"/>
                </a:solidFill>
              </a:rPr>
              <a:t>Evaluation methods </a:t>
            </a:r>
            <a:r>
              <a:rPr lang="en-US" sz="2200" dirty="0" smtClean="0">
                <a:solidFill>
                  <a:srgbClr val="FF0000"/>
                </a:solidFill>
              </a:rPr>
              <a:t>&amp;</a:t>
            </a:r>
            <a:r>
              <a:rPr lang="sk-SK" sz="2200" dirty="0" smtClean="0">
                <a:solidFill>
                  <a:srgbClr val="FF0000"/>
                </a:solidFill>
              </a:rPr>
              <a:t> </a:t>
            </a:r>
            <a:r>
              <a:rPr lang="sk-SK" sz="2200" dirty="0" smtClean="0">
                <a:solidFill>
                  <a:srgbClr val="FF0000"/>
                </a:solidFill>
              </a:rPr>
              <a:t>tools</a:t>
            </a:r>
            <a:r>
              <a:rPr lang="en-US" sz="2200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en-US" sz="2200" dirty="0" smtClean="0"/>
              <a:t>         (EMPIRE, TALYS, NJOY, Covariance methodology, …)</a:t>
            </a:r>
            <a:endParaRPr lang="sk-SK" sz="2200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sk-SK" sz="2200" dirty="0" smtClean="0">
                <a:solidFill>
                  <a:srgbClr val="FF0000"/>
                </a:solidFill>
              </a:rPr>
              <a:t>Proceedings of important US meetings</a:t>
            </a:r>
            <a:r>
              <a:rPr lang="en-US" sz="2200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en-US" sz="2200" dirty="0" smtClean="0"/>
              <a:t>         (CW2008, ND2013, CW2014)</a:t>
            </a:r>
            <a:endParaRPr lang="sk-SK" sz="2200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sk-SK" sz="2200" dirty="0" err="1" smtClean="0">
                <a:solidFill>
                  <a:srgbClr val="FF0000"/>
                </a:solidFill>
              </a:rPr>
              <a:t>Specific</a:t>
            </a:r>
            <a:r>
              <a:rPr lang="sk-SK" sz="2200" dirty="0" smtClean="0">
                <a:solidFill>
                  <a:srgbClr val="FF0000"/>
                </a:solidFill>
              </a:rPr>
              <a:t> hot </a:t>
            </a:r>
            <a:r>
              <a:rPr lang="sk-SK" sz="2200" dirty="0" err="1" smtClean="0">
                <a:solidFill>
                  <a:srgbClr val="FF0000"/>
                </a:solidFill>
              </a:rPr>
              <a:t>topics</a:t>
            </a:r>
            <a:endParaRPr lang="sk-SK" sz="2200" dirty="0" smtClean="0">
              <a:solidFill>
                <a:srgbClr val="FF0000"/>
              </a:solidFill>
            </a:endParaRPr>
          </a:p>
          <a:p>
            <a:pPr lvl="1" indent="-342900"/>
            <a:r>
              <a:rPr lang="sk-SK" sz="2200" dirty="0" err="1" smtClean="0"/>
              <a:t>Fission</a:t>
            </a:r>
            <a:r>
              <a:rPr lang="sk-SK" sz="2200" dirty="0" smtClean="0"/>
              <a:t> </a:t>
            </a:r>
            <a:r>
              <a:rPr lang="sk-SK" sz="2200" dirty="0" err="1" smtClean="0"/>
              <a:t>product</a:t>
            </a:r>
            <a:r>
              <a:rPr lang="sk-SK" sz="2200" dirty="0" smtClean="0"/>
              <a:t> </a:t>
            </a:r>
            <a:r>
              <a:rPr lang="sk-SK" sz="2200" dirty="0" err="1" smtClean="0"/>
              <a:t>yields</a:t>
            </a:r>
            <a:r>
              <a:rPr lang="sk-SK" sz="2200" dirty="0" smtClean="0"/>
              <a:t> (M. </a:t>
            </a:r>
            <a:r>
              <a:rPr lang="sk-SK" sz="2200" dirty="0" err="1" smtClean="0"/>
              <a:t>Chadwick</a:t>
            </a:r>
            <a:r>
              <a:rPr lang="sk-SK" sz="2200" dirty="0" smtClean="0"/>
              <a:t> </a:t>
            </a:r>
            <a:r>
              <a:rPr lang="sk-SK" sz="2200" dirty="0" err="1" smtClean="0"/>
              <a:t>et</a:t>
            </a:r>
            <a:r>
              <a:rPr lang="sk-SK" sz="2200" dirty="0" smtClean="0"/>
              <a:t> </a:t>
            </a:r>
            <a:r>
              <a:rPr lang="sk-SK" sz="2200" dirty="0" err="1" smtClean="0"/>
              <a:t>al</a:t>
            </a:r>
            <a:r>
              <a:rPr lang="sk-SK" sz="2200" dirty="0" smtClean="0"/>
              <a:t>, 2010)</a:t>
            </a:r>
          </a:p>
          <a:p>
            <a:pPr lvl="1" indent="-342900"/>
            <a:r>
              <a:rPr lang="sk-SK" sz="2200" dirty="0" smtClean="0"/>
              <a:t>Exper</a:t>
            </a:r>
            <a:r>
              <a:rPr lang="en-US" sz="2200" dirty="0" err="1" smtClean="0"/>
              <a:t>imental</a:t>
            </a:r>
            <a:r>
              <a:rPr lang="sk-SK" sz="2200" dirty="0" smtClean="0"/>
              <a:t> covariances (D. </a:t>
            </a:r>
            <a:r>
              <a:rPr lang="sk-SK" sz="2200" dirty="0" err="1" smtClean="0"/>
              <a:t>Smith</a:t>
            </a:r>
            <a:r>
              <a:rPr lang="sk-SK" sz="2200" dirty="0" smtClean="0"/>
              <a:t> </a:t>
            </a:r>
            <a:r>
              <a:rPr lang="sk-SK" sz="2200" dirty="0" err="1" smtClean="0"/>
              <a:t>et</a:t>
            </a:r>
            <a:r>
              <a:rPr lang="sk-SK" sz="2200" dirty="0" smtClean="0"/>
              <a:t> </a:t>
            </a:r>
            <a:r>
              <a:rPr lang="sk-SK" sz="2200" dirty="0" err="1" smtClean="0"/>
              <a:t>al</a:t>
            </a:r>
            <a:r>
              <a:rPr lang="sk-SK" sz="2200" dirty="0" smtClean="0"/>
              <a:t>, 2012)</a:t>
            </a:r>
          </a:p>
        </p:txBody>
      </p:sp>
      <p:sp>
        <p:nvSpPr>
          <p:cNvPr id="7" name="Nadpis 1"/>
          <p:cNvSpPr txBox="1"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dirty="0" smtClean="0">
                <a:solidFill>
                  <a:srgbClr val="336600"/>
                </a:solidFill>
                <a:latin typeface="+mj-lt"/>
                <a:ea typeface="+mj-ea"/>
                <a:cs typeface="+mj-cs"/>
              </a:rPr>
              <a:t>10 years of </a:t>
            </a:r>
            <a:r>
              <a:rPr kumimoji="0" lang="sk-SK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NDS Special Issues</a:t>
            </a:r>
            <a:br>
              <a:rPr kumimoji="0" lang="sk-SK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sk-SK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Major 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topics</a:t>
            </a:r>
            <a:endParaRPr kumimoji="0" lang="sk-SK" sz="3000" b="1" i="0" u="none" strike="noStrike" kern="0" cap="none" spc="0" normalizeH="0" baseline="0" noProof="0" dirty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136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>
                <a:solidFill>
                  <a:srgbClr val="336600"/>
                </a:solidFill>
              </a:rPr>
              <a:t>Most </a:t>
            </a:r>
            <a:r>
              <a:rPr lang="sk-SK" sz="3600" b="1" dirty="0" err="1" smtClean="0">
                <a:solidFill>
                  <a:srgbClr val="336600"/>
                </a:solidFill>
              </a:rPr>
              <a:t>cited</a:t>
            </a:r>
            <a:r>
              <a:rPr lang="sk-SK" sz="3600" b="1" dirty="0" smtClean="0">
                <a:solidFill>
                  <a:srgbClr val="336600"/>
                </a:solidFill>
              </a:rPr>
              <a:t> </a:t>
            </a:r>
            <a:r>
              <a:rPr lang="sk-SK" sz="3600" b="1" dirty="0" err="1" smtClean="0">
                <a:solidFill>
                  <a:srgbClr val="336600"/>
                </a:solidFill>
              </a:rPr>
              <a:t>papers</a:t>
            </a:r>
            <a:r>
              <a:rPr lang="sk-SK" sz="3600" b="1" dirty="0" smtClean="0">
                <a:solidFill>
                  <a:srgbClr val="336600"/>
                </a:solidFill>
              </a:rPr>
              <a:t> (</a:t>
            </a:r>
            <a:r>
              <a:rPr lang="sk-SK" sz="3600" b="1" dirty="0" err="1" smtClean="0">
                <a:solidFill>
                  <a:srgbClr val="336600"/>
                </a:solidFill>
              </a:rPr>
              <a:t>Scopus</a:t>
            </a:r>
            <a:r>
              <a:rPr lang="sk-SK" sz="3600" b="1" dirty="0" smtClean="0">
                <a:solidFill>
                  <a:srgbClr val="336600"/>
                </a:solidFill>
              </a:rPr>
              <a:t>)</a:t>
            </a:r>
            <a:endParaRPr lang="sk-SK" sz="3600" b="1" dirty="0">
              <a:solidFill>
                <a:srgbClr val="336600"/>
              </a:solidFill>
            </a:endParaRPr>
          </a:p>
        </p:txBody>
      </p:sp>
      <p:sp>
        <p:nvSpPr>
          <p:cNvPr id="5" name="Zástupný symbol obsahu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2400" dirty="0" err="1" smtClean="0"/>
              <a:t>Papers</a:t>
            </a:r>
            <a:r>
              <a:rPr lang="sk-SK" sz="2400" dirty="0" smtClean="0"/>
              <a:t> </a:t>
            </a:r>
            <a:r>
              <a:rPr lang="sk-SK" sz="2400" dirty="0" err="1" smtClean="0"/>
              <a:t>can</a:t>
            </a:r>
            <a:r>
              <a:rPr lang="sk-SK" sz="2400" dirty="0" smtClean="0"/>
              <a:t> </a:t>
            </a:r>
            <a:r>
              <a:rPr lang="sk-SK" sz="2400" dirty="0" err="1" smtClean="0"/>
              <a:t>be</a:t>
            </a:r>
            <a:r>
              <a:rPr lang="sk-SK" sz="2400" dirty="0" smtClean="0"/>
              <a:t> </a:t>
            </a:r>
            <a:r>
              <a:rPr lang="sk-SK" sz="2400" dirty="0" err="1" smtClean="0"/>
              <a:t>put</a:t>
            </a:r>
            <a:r>
              <a:rPr lang="sk-SK" sz="2400" dirty="0" smtClean="0"/>
              <a:t> </a:t>
            </a:r>
            <a:r>
              <a:rPr lang="sk-SK" sz="2400" dirty="0" err="1" smtClean="0"/>
              <a:t>into</a:t>
            </a:r>
            <a:r>
              <a:rPr lang="sk-SK" sz="2400" dirty="0" smtClean="0"/>
              <a:t> 5 </a:t>
            </a:r>
            <a:r>
              <a:rPr lang="sk-SK" sz="2400" dirty="0" err="1" smtClean="0"/>
              <a:t>broad</a:t>
            </a:r>
            <a:r>
              <a:rPr lang="sk-SK" sz="2400" dirty="0" smtClean="0"/>
              <a:t> </a:t>
            </a:r>
            <a:r>
              <a:rPr lang="sk-SK" sz="2400" dirty="0" err="1" smtClean="0"/>
              <a:t>categories</a:t>
            </a:r>
            <a:r>
              <a:rPr lang="sk-SK" sz="2400" dirty="0" smtClean="0"/>
              <a:t>:</a:t>
            </a:r>
          </a:p>
          <a:p>
            <a:pPr marL="0" indent="0">
              <a:buNone/>
            </a:pPr>
            <a:endParaRPr lang="sk-SK" sz="800" dirty="0" smtClean="0"/>
          </a:p>
          <a:p>
            <a:pPr marL="514350" indent="-514350">
              <a:buFont typeface="+mj-lt"/>
              <a:buAutoNum type="arabicPeriod"/>
            </a:pPr>
            <a:r>
              <a:rPr lang="sk-SK" sz="2000" dirty="0" smtClean="0">
                <a:solidFill>
                  <a:srgbClr val="FF0000"/>
                </a:solidFill>
              </a:rPr>
              <a:t>ENDF/B-VII.0 </a:t>
            </a:r>
            <a:r>
              <a:rPr lang="sk-SK" sz="2000" dirty="0" err="1" smtClean="0">
                <a:solidFill>
                  <a:srgbClr val="FF0000"/>
                </a:solidFill>
              </a:rPr>
              <a:t>library</a:t>
            </a:r>
            <a:r>
              <a:rPr lang="sk-SK" sz="2000" dirty="0" smtClean="0">
                <a:solidFill>
                  <a:srgbClr val="FF0000"/>
                </a:solidFill>
              </a:rPr>
              <a:t>  (</a:t>
            </a:r>
            <a:r>
              <a:rPr lang="sk-SK" sz="2000" dirty="0" err="1" smtClean="0">
                <a:solidFill>
                  <a:srgbClr val="FF0000"/>
                </a:solidFill>
              </a:rPr>
              <a:t>Chadwick</a:t>
            </a:r>
            <a:r>
              <a:rPr lang="sk-SK" sz="2000" dirty="0" smtClean="0">
                <a:solidFill>
                  <a:srgbClr val="FF0000"/>
                </a:solidFill>
              </a:rPr>
              <a:t>, 2006)     955 </a:t>
            </a:r>
            <a:r>
              <a:rPr lang="sk-SK" sz="2000" dirty="0" err="1" smtClean="0">
                <a:solidFill>
                  <a:srgbClr val="FF0000"/>
                </a:solidFill>
              </a:rPr>
              <a:t>citations</a:t>
            </a:r>
            <a:endParaRPr lang="sk-SK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k-SK" sz="1000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2"/>
            </a:pPr>
            <a:r>
              <a:rPr lang="en-US" sz="2000" dirty="0" smtClean="0">
                <a:solidFill>
                  <a:srgbClr val="006600"/>
                </a:solidFill>
              </a:rPr>
              <a:t>ENDF/B-VII.</a:t>
            </a:r>
            <a:r>
              <a:rPr lang="sk-SK" sz="2000" dirty="0" smtClean="0">
                <a:solidFill>
                  <a:srgbClr val="006600"/>
                </a:solidFill>
              </a:rPr>
              <a:t>1 </a:t>
            </a:r>
            <a:r>
              <a:rPr lang="sk-SK" sz="2000" dirty="0" err="1" smtClean="0">
                <a:solidFill>
                  <a:srgbClr val="006600"/>
                </a:solidFill>
              </a:rPr>
              <a:t>library</a:t>
            </a:r>
            <a:r>
              <a:rPr lang="en-US" sz="2000" dirty="0" smtClean="0">
                <a:solidFill>
                  <a:srgbClr val="006600"/>
                </a:solidFill>
              </a:rPr>
              <a:t> </a:t>
            </a:r>
            <a:r>
              <a:rPr lang="sk-SK" sz="2000" dirty="0" smtClean="0">
                <a:solidFill>
                  <a:srgbClr val="006600"/>
                </a:solidFill>
              </a:rPr>
              <a:t> </a:t>
            </a:r>
            <a:r>
              <a:rPr lang="en-US" sz="2000" dirty="0" smtClean="0">
                <a:solidFill>
                  <a:srgbClr val="006600"/>
                </a:solidFill>
              </a:rPr>
              <a:t>(</a:t>
            </a:r>
            <a:r>
              <a:rPr lang="sk-SK" sz="2000" dirty="0" err="1" smtClean="0">
                <a:solidFill>
                  <a:srgbClr val="006600"/>
                </a:solidFill>
              </a:rPr>
              <a:t>Chadwick</a:t>
            </a:r>
            <a:r>
              <a:rPr lang="sk-SK" sz="2000" dirty="0" smtClean="0">
                <a:solidFill>
                  <a:srgbClr val="006600"/>
                </a:solidFill>
              </a:rPr>
              <a:t>, </a:t>
            </a:r>
            <a:r>
              <a:rPr lang="en-US" sz="2000" dirty="0" smtClean="0">
                <a:solidFill>
                  <a:srgbClr val="006600"/>
                </a:solidFill>
              </a:rPr>
              <a:t>20</a:t>
            </a:r>
            <a:r>
              <a:rPr lang="sk-SK" sz="2000" dirty="0" smtClean="0">
                <a:solidFill>
                  <a:srgbClr val="006600"/>
                </a:solidFill>
              </a:rPr>
              <a:t>11</a:t>
            </a:r>
            <a:r>
              <a:rPr lang="en-US" sz="2000" dirty="0" smtClean="0">
                <a:solidFill>
                  <a:srgbClr val="006600"/>
                </a:solidFill>
              </a:rPr>
              <a:t>)     </a:t>
            </a:r>
            <a:r>
              <a:rPr lang="sk-SK" sz="2000" dirty="0" smtClean="0">
                <a:solidFill>
                  <a:srgbClr val="006600"/>
                </a:solidFill>
              </a:rPr>
              <a:t>280</a:t>
            </a:r>
          </a:p>
          <a:p>
            <a:pPr marL="0" indent="0">
              <a:buNone/>
            </a:pPr>
            <a:r>
              <a:rPr lang="sk-SK" sz="2000" dirty="0" smtClean="0">
                <a:solidFill>
                  <a:srgbClr val="006600"/>
                </a:solidFill>
              </a:rPr>
              <a:t>        RIPL </a:t>
            </a:r>
            <a:r>
              <a:rPr lang="sk-SK" sz="2000" dirty="0" err="1" smtClean="0">
                <a:solidFill>
                  <a:srgbClr val="006600"/>
                </a:solidFill>
              </a:rPr>
              <a:t>library</a:t>
            </a:r>
            <a:r>
              <a:rPr lang="sk-SK" sz="2000" dirty="0" smtClean="0">
                <a:solidFill>
                  <a:srgbClr val="006600"/>
                </a:solidFill>
              </a:rPr>
              <a:t>                (</a:t>
            </a:r>
            <a:r>
              <a:rPr lang="sk-SK" sz="2000" dirty="0" err="1" smtClean="0">
                <a:solidFill>
                  <a:srgbClr val="006600"/>
                </a:solidFill>
              </a:rPr>
              <a:t>Capote</a:t>
            </a:r>
            <a:r>
              <a:rPr lang="sk-SK" sz="2000" dirty="0" smtClean="0">
                <a:solidFill>
                  <a:srgbClr val="006600"/>
                </a:solidFill>
              </a:rPr>
              <a:t>, 2009)         260</a:t>
            </a:r>
          </a:p>
          <a:p>
            <a:pPr marL="0" indent="0">
              <a:buNone/>
            </a:pPr>
            <a:r>
              <a:rPr lang="sk-SK" sz="2000" dirty="0" smtClean="0">
                <a:solidFill>
                  <a:srgbClr val="006600"/>
                </a:solidFill>
              </a:rPr>
              <a:t>        EMPIRE </a:t>
            </a:r>
            <a:r>
              <a:rPr lang="sk-SK" sz="2000" dirty="0" err="1" smtClean="0">
                <a:solidFill>
                  <a:srgbClr val="006600"/>
                </a:solidFill>
              </a:rPr>
              <a:t>code</a:t>
            </a:r>
            <a:r>
              <a:rPr lang="sk-SK" sz="2000" dirty="0" smtClean="0">
                <a:solidFill>
                  <a:srgbClr val="006600"/>
                </a:solidFill>
              </a:rPr>
              <a:t>            (</a:t>
            </a:r>
            <a:r>
              <a:rPr lang="sk-SK" sz="2000" dirty="0" err="1" smtClean="0">
                <a:solidFill>
                  <a:srgbClr val="006600"/>
                </a:solidFill>
              </a:rPr>
              <a:t>Herman</a:t>
            </a:r>
            <a:r>
              <a:rPr lang="sk-SK" sz="2000" dirty="0" smtClean="0">
                <a:solidFill>
                  <a:srgbClr val="006600"/>
                </a:solidFill>
              </a:rPr>
              <a:t>, 2007)        230</a:t>
            </a:r>
          </a:p>
          <a:p>
            <a:pPr marL="0" indent="0">
              <a:buNone/>
            </a:pPr>
            <a:endParaRPr lang="sk-SK" sz="1000" dirty="0" smtClean="0">
              <a:solidFill>
                <a:srgbClr val="006600"/>
              </a:solidFill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sk-SK" sz="2000" dirty="0" smtClean="0"/>
              <a:t>NJOY </a:t>
            </a:r>
            <a:r>
              <a:rPr lang="sk-SK" sz="2000" dirty="0" err="1" smtClean="0"/>
              <a:t>code</a:t>
            </a:r>
            <a:r>
              <a:rPr lang="sk-SK" sz="2000" dirty="0" smtClean="0"/>
              <a:t>                 (</a:t>
            </a:r>
            <a:r>
              <a:rPr lang="sk-SK" sz="2000" dirty="0" err="1" smtClean="0"/>
              <a:t>MacFarlane</a:t>
            </a:r>
            <a:r>
              <a:rPr lang="sk-SK" sz="2000" dirty="0" smtClean="0"/>
              <a:t>, 2010)    70</a:t>
            </a:r>
          </a:p>
          <a:p>
            <a:pPr marL="0" indent="0">
              <a:buNone/>
            </a:pPr>
            <a:r>
              <a:rPr lang="sk-SK" sz="2000" dirty="0" smtClean="0"/>
              <a:t>       </a:t>
            </a:r>
            <a:r>
              <a:rPr lang="sk-SK" sz="2000" dirty="0" err="1" smtClean="0"/>
              <a:t>Standards</a:t>
            </a:r>
            <a:r>
              <a:rPr lang="sk-SK" sz="2000" dirty="0" smtClean="0"/>
              <a:t> </a:t>
            </a:r>
            <a:r>
              <a:rPr lang="sk-SK" sz="2000" dirty="0" err="1" smtClean="0"/>
              <a:t>library</a:t>
            </a:r>
            <a:r>
              <a:rPr lang="sk-SK" sz="2000" dirty="0" smtClean="0"/>
              <a:t>         (</a:t>
            </a:r>
            <a:r>
              <a:rPr lang="sk-SK" sz="2000" dirty="0" err="1" smtClean="0"/>
              <a:t>Carlson</a:t>
            </a:r>
            <a:r>
              <a:rPr lang="sk-SK" sz="2000" dirty="0" smtClean="0"/>
              <a:t>, 2009)          66</a:t>
            </a:r>
          </a:p>
          <a:p>
            <a:pPr marL="0" indent="0">
              <a:buNone/>
            </a:pPr>
            <a:endParaRPr lang="sk-SK" sz="1000" dirty="0"/>
          </a:p>
          <a:p>
            <a:pPr marL="457200" indent="-457200">
              <a:buFont typeface="+mj-lt"/>
              <a:buAutoNum type="arabicPeriod" startAt="4"/>
            </a:pPr>
            <a:r>
              <a:rPr lang="sk-SK" sz="2000" dirty="0" smtClean="0"/>
              <a:t>ENDF/B-VII.0 testing    (vd Marck, 2006)       41</a:t>
            </a:r>
          </a:p>
          <a:p>
            <a:pPr marL="0" indent="0">
              <a:buNone/>
            </a:pPr>
            <a:r>
              <a:rPr lang="sk-SK" sz="2000" dirty="0" smtClean="0"/>
              <a:t>       Low-fi covariances       (Little, 2008)              31</a:t>
            </a:r>
          </a:p>
          <a:p>
            <a:pPr marL="0" indent="0">
              <a:buNone/>
            </a:pPr>
            <a:r>
              <a:rPr lang="sk-SK" sz="2000" dirty="0" smtClean="0"/>
              <a:t>       ENDF/B-VII.1 testing    (Kahler, 2011)           31</a:t>
            </a:r>
          </a:p>
          <a:p>
            <a:pPr marL="0" indent="0">
              <a:buNone/>
            </a:pPr>
            <a:r>
              <a:rPr lang="sk-SK" sz="2000" dirty="0" smtClean="0"/>
              <a:t>       SCALE-6 covariances  (Williams, 2008)        30</a:t>
            </a:r>
          </a:p>
          <a:p>
            <a:pPr marL="0" indent="0">
              <a:buNone/>
            </a:pPr>
            <a:r>
              <a:rPr lang="sk-SK" sz="2000" dirty="0"/>
              <a:t> </a:t>
            </a:r>
            <a:r>
              <a:rPr lang="sk-SK" sz="2000" dirty="0" smtClean="0"/>
              <a:t>      TALYS code                  (Koning, 2012)         </a:t>
            </a:r>
            <a:r>
              <a:rPr lang="en-US" sz="2000" dirty="0" smtClean="0"/>
              <a:t> </a:t>
            </a:r>
            <a:r>
              <a:rPr lang="sk-SK" sz="2000" dirty="0" smtClean="0"/>
              <a:t>26</a:t>
            </a:r>
          </a:p>
          <a:p>
            <a:pPr marL="0" indent="0">
              <a:buNone/>
            </a:pPr>
            <a:endParaRPr lang="sk-SK" sz="1000" dirty="0" smtClean="0"/>
          </a:p>
          <a:p>
            <a:pPr marL="457200" indent="-457200">
              <a:buFont typeface="+mj-lt"/>
              <a:buAutoNum type="arabicPeriod" startAt="5"/>
            </a:pPr>
            <a:r>
              <a:rPr lang="sk-SK" sz="2000" dirty="0" smtClean="0"/>
              <a:t>Other papers                                                 &lt;15</a:t>
            </a:r>
            <a:endParaRPr lang="en-US" sz="2000" dirty="0"/>
          </a:p>
          <a:p>
            <a:pPr marL="514350" indent="-514350">
              <a:buFont typeface="+mj-lt"/>
              <a:buAutoNum type="arabicPeriod" startAt="3"/>
            </a:pPr>
            <a:endParaRPr lang="sk-SK" sz="2800" dirty="0" smtClean="0"/>
          </a:p>
          <a:p>
            <a:pPr marL="0" indent="0">
              <a:buNone/>
            </a:pP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xmlns="" val="244637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>
                <a:solidFill>
                  <a:srgbClr val="336600"/>
                </a:solidFill>
              </a:rPr>
              <a:t>Status and </a:t>
            </a:r>
            <a:r>
              <a:rPr lang="sk-SK" sz="3600" b="1" dirty="0" err="1">
                <a:solidFill>
                  <a:srgbClr val="336600"/>
                </a:solidFill>
              </a:rPr>
              <a:t>f</a:t>
            </a:r>
            <a:r>
              <a:rPr lang="sk-SK" sz="3600" b="1" dirty="0" err="1" smtClean="0">
                <a:solidFill>
                  <a:srgbClr val="336600"/>
                </a:solidFill>
              </a:rPr>
              <a:t>uture</a:t>
            </a:r>
            <a:r>
              <a:rPr lang="sk-SK" sz="3600" b="1" dirty="0" smtClean="0">
                <a:solidFill>
                  <a:srgbClr val="336600"/>
                </a:solidFill>
              </a:rPr>
              <a:t> </a:t>
            </a:r>
            <a:r>
              <a:rPr lang="sk-SK" sz="3600" b="1" dirty="0" err="1" smtClean="0">
                <a:solidFill>
                  <a:srgbClr val="336600"/>
                </a:solidFill>
              </a:rPr>
              <a:t>plans</a:t>
            </a:r>
            <a:endParaRPr lang="sk-SK" sz="3600" b="1" dirty="0">
              <a:solidFill>
                <a:srgbClr val="336600"/>
              </a:solidFill>
            </a:endParaRPr>
          </a:p>
        </p:txBody>
      </p:sp>
      <p:sp>
        <p:nvSpPr>
          <p:cNvPr id="5" name="Zástupný symbol obsahu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4953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k-SK" sz="2400" b="1" dirty="0" smtClean="0"/>
              <a:t>Jan 2015</a:t>
            </a:r>
            <a:r>
              <a:rPr lang="sk-SK" sz="2400" dirty="0"/>
              <a:t>:</a:t>
            </a:r>
            <a:r>
              <a:rPr lang="sk-SK" sz="2400" dirty="0" smtClean="0"/>
              <a:t> </a:t>
            </a:r>
            <a:r>
              <a:rPr lang="sk-SK" sz="2400" dirty="0" smtClean="0">
                <a:solidFill>
                  <a:srgbClr val="FF0000"/>
                </a:solidFill>
              </a:rPr>
              <a:t>CW2014 Proceedings </a:t>
            </a:r>
            <a:r>
              <a:rPr lang="sk-SK" sz="2400" dirty="0" smtClean="0"/>
              <a:t>– </a:t>
            </a:r>
            <a:r>
              <a:rPr lang="en-US" sz="2400" dirty="0" smtClean="0"/>
              <a:t>in pipeline</a:t>
            </a:r>
            <a:r>
              <a:rPr lang="sk-SK" sz="2400" dirty="0" smtClean="0"/>
              <a:t> (processing of papers completed, </a:t>
            </a:r>
            <a:r>
              <a:rPr lang="sk-SK" sz="2400" dirty="0"/>
              <a:t>c</a:t>
            </a:r>
            <a:r>
              <a:rPr lang="sk-SK" sz="2400" dirty="0" smtClean="0"/>
              <a:t>ontents finalized, issue being assembled)</a:t>
            </a:r>
            <a:endParaRPr lang="sk-SK" sz="2400" dirty="0"/>
          </a:p>
          <a:p>
            <a:pPr marL="0" indent="0">
              <a:buNone/>
            </a:pPr>
            <a:endParaRPr lang="sk-SK" sz="1200" dirty="0" smtClean="0"/>
          </a:p>
          <a:p>
            <a:pPr marL="0" indent="0">
              <a:buNone/>
            </a:pPr>
            <a:r>
              <a:rPr lang="sk-SK" sz="2400" b="1" dirty="0" err="1" smtClean="0"/>
              <a:t>Jan</a:t>
            </a:r>
            <a:r>
              <a:rPr lang="sk-SK" sz="2400" b="1" dirty="0" smtClean="0"/>
              <a:t> 2016</a:t>
            </a:r>
            <a:r>
              <a:rPr lang="sk-SK" sz="2400" dirty="0"/>
              <a:t>:</a:t>
            </a:r>
            <a:r>
              <a:rPr lang="sk-SK" sz="2400" dirty="0" smtClean="0"/>
              <a:t> major </a:t>
            </a:r>
            <a:r>
              <a:rPr lang="sk-SK" sz="2400" dirty="0" err="1" smtClean="0"/>
              <a:t>topic</a:t>
            </a:r>
            <a:r>
              <a:rPr lang="sk-SK" sz="2400" dirty="0"/>
              <a:t> </a:t>
            </a:r>
            <a:r>
              <a:rPr lang="sk-SK" sz="2400" dirty="0" err="1" smtClean="0">
                <a:solidFill>
                  <a:srgbClr val="FF0000"/>
                </a:solidFill>
              </a:rPr>
              <a:t>fission</a:t>
            </a:r>
            <a:r>
              <a:rPr lang="sk-SK" sz="2400" dirty="0" smtClean="0">
                <a:solidFill>
                  <a:srgbClr val="FF0000"/>
                </a:solidFill>
              </a:rPr>
              <a:t> </a:t>
            </a:r>
            <a:r>
              <a:rPr lang="sk-SK" sz="2400" dirty="0" smtClean="0"/>
              <a:t>– </a:t>
            </a:r>
            <a:r>
              <a:rPr lang="sk-SK" sz="2400" dirty="0" err="1" smtClean="0"/>
              <a:t>potential</a:t>
            </a:r>
            <a:r>
              <a:rPr lang="sk-SK" sz="2400" dirty="0" smtClean="0"/>
              <a:t> </a:t>
            </a:r>
            <a:r>
              <a:rPr lang="sk-SK" sz="2400" dirty="0" err="1" smtClean="0"/>
              <a:t>papers</a:t>
            </a:r>
            <a:r>
              <a:rPr lang="sk-SK" sz="2400" dirty="0" smtClean="0"/>
              <a:t> </a:t>
            </a:r>
            <a:r>
              <a:rPr lang="sk-SK" sz="2400" dirty="0" err="1" smtClean="0"/>
              <a:t>under</a:t>
            </a:r>
            <a:r>
              <a:rPr lang="sk-SK" sz="2400" dirty="0" smtClean="0"/>
              <a:t> </a:t>
            </a:r>
            <a:r>
              <a:rPr lang="sk-SK" sz="2400" dirty="0" err="1" smtClean="0"/>
              <a:t>discussion</a:t>
            </a:r>
            <a:r>
              <a:rPr lang="sk-SK" sz="2400" dirty="0" smtClean="0"/>
              <a:t>, to </a:t>
            </a:r>
            <a:r>
              <a:rPr lang="sk-SK" sz="2400" dirty="0" err="1" smtClean="0"/>
              <a:t>be</a:t>
            </a:r>
            <a:r>
              <a:rPr lang="sk-SK" sz="2400" dirty="0" smtClean="0"/>
              <a:t> </a:t>
            </a:r>
            <a:r>
              <a:rPr lang="sk-SK" sz="2400" dirty="0" err="1" smtClean="0"/>
              <a:t>blessed</a:t>
            </a:r>
            <a:r>
              <a:rPr lang="sk-SK" sz="2400" dirty="0" smtClean="0"/>
              <a:t> by CSEWG, </a:t>
            </a:r>
            <a:r>
              <a:rPr lang="sk-SK" sz="2400" dirty="0" err="1" smtClean="0"/>
              <a:t>submittal</a:t>
            </a:r>
            <a:r>
              <a:rPr lang="sk-SK" sz="2400" dirty="0" smtClean="0"/>
              <a:t>  </a:t>
            </a:r>
            <a:r>
              <a:rPr lang="sk-SK" sz="2400" dirty="0" err="1" smtClean="0"/>
              <a:t>of</a:t>
            </a:r>
            <a:r>
              <a:rPr lang="sk-SK" sz="2400" dirty="0" smtClean="0"/>
              <a:t> </a:t>
            </a:r>
            <a:r>
              <a:rPr lang="sk-SK" sz="2400" dirty="0" err="1" smtClean="0"/>
              <a:t>papers</a:t>
            </a:r>
            <a:r>
              <a:rPr lang="sk-SK" sz="2400" dirty="0" smtClean="0"/>
              <a:t> in </a:t>
            </a:r>
            <a:r>
              <a:rPr lang="sk-SK" sz="2400" dirty="0" err="1" smtClean="0"/>
              <a:t>summer</a:t>
            </a:r>
            <a:r>
              <a:rPr lang="sk-SK" sz="2400" dirty="0" smtClean="0"/>
              <a:t> 2015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400" dirty="0" smtClean="0"/>
              <a:t>CRP </a:t>
            </a:r>
            <a:r>
              <a:rPr lang="sk-SK" sz="2400" dirty="0" err="1" smtClean="0"/>
              <a:t>results</a:t>
            </a:r>
            <a:r>
              <a:rPr lang="sk-SK" sz="2400" dirty="0" smtClean="0"/>
              <a:t> on PFNS, </a:t>
            </a:r>
            <a:r>
              <a:rPr lang="sk-SK" sz="2400" dirty="0" err="1" smtClean="0"/>
              <a:t>lead</a:t>
            </a:r>
            <a:r>
              <a:rPr lang="sk-SK" sz="2400" dirty="0" smtClean="0"/>
              <a:t> R. </a:t>
            </a:r>
            <a:r>
              <a:rPr lang="sk-SK" sz="2400" dirty="0" err="1" smtClean="0"/>
              <a:t>Capote</a:t>
            </a:r>
            <a:r>
              <a:rPr lang="sk-SK" sz="2400" dirty="0" smtClean="0"/>
              <a:t>, 70 </a:t>
            </a:r>
            <a:r>
              <a:rPr lang="sk-SK" sz="2400" dirty="0" err="1" smtClean="0"/>
              <a:t>pages</a:t>
            </a:r>
            <a:r>
              <a:rPr lang="sk-SK" sz="2400" dirty="0" smtClean="0"/>
              <a:t>, </a:t>
            </a:r>
            <a:r>
              <a:rPr lang="sk-SK" sz="2400" dirty="0" err="1" smtClean="0"/>
              <a:t>confirmed</a:t>
            </a:r>
            <a:endParaRPr lang="sk-SK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sk-SK" sz="2400" dirty="0" smtClean="0"/>
              <a:t>GEF </a:t>
            </a:r>
            <a:r>
              <a:rPr lang="sk-SK" sz="2400" dirty="0" err="1" smtClean="0"/>
              <a:t>code</a:t>
            </a:r>
            <a:r>
              <a:rPr lang="sk-SK" sz="2400" dirty="0" smtClean="0"/>
              <a:t> </a:t>
            </a:r>
            <a:r>
              <a:rPr lang="sk-SK" sz="2400" dirty="0" err="1" smtClean="0"/>
              <a:t>for</a:t>
            </a:r>
            <a:r>
              <a:rPr lang="sk-SK" sz="2400" dirty="0" smtClean="0"/>
              <a:t> </a:t>
            </a:r>
            <a:r>
              <a:rPr lang="sk-SK" sz="2400" dirty="0" err="1"/>
              <a:t>f</a:t>
            </a:r>
            <a:r>
              <a:rPr lang="sk-SK" sz="2400" dirty="0" err="1" smtClean="0"/>
              <a:t>ission</a:t>
            </a:r>
            <a:r>
              <a:rPr lang="sk-SK" sz="2400" dirty="0" smtClean="0"/>
              <a:t> </a:t>
            </a:r>
            <a:r>
              <a:rPr lang="sk-SK" sz="2400" dirty="0" err="1" smtClean="0"/>
              <a:t>observables</a:t>
            </a:r>
            <a:r>
              <a:rPr lang="sk-SK" sz="2400" dirty="0" smtClean="0"/>
              <a:t>, </a:t>
            </a:r>
            <a:r>
              <a:rPr lang="sk-SK" sz="2400" dirty="0" err="1" smtClean="0"/>
              <a:t>lead</a:t>
            </a:r>
            <a:r>
              <a:rPr lang="sk-SK" sz="2400" dirty="0" smtClean="0"/>
              <a:t> KH Schmidt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Bruyeres</a:t>
            </a:r>
            <a:r>
              <a:rPr lang="en-US" sz="2400" dirty="0" smtClean="0"/>
              <a:t>-le-</a:t>
            </a:r>
            <a:r>
              <a:rPr lang="en-US" sz="2400" dirty="0" err="1" smtClean="0"/>
              <a:t>Chatel</a:t>
            </a:r>
            <a:r>
              <a:rPr lang="en-US" sz="2400" dirty="0" smtClean="0"/>
              <a:t> a</a:t>
            </a:r>
            <a:r>
              <a:rPr lang="sk-SK" sz="2400" dirty="0" smtClean="0"/>
              <a:t>ctinide evaluations, lead P</a:t>
            </a:r>
            <a:r>
              <a:rPr lang="en-US" sz="2400" dirty="0" smtClean="0"/>
              <a:t>.</a:t>
            </a:r>
            <a:r>
              <a:rPr lang="sk-SK" sz="2400" dirty="0" smtClean="0"/>
              <a:t> Romain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400" dirty="0" smtClean="0"/>
              <a:t>CCONE </a:t>
            </a:r>
            <a:r>
              <a:rPr lang="sk-SK" sz="2400" dirty="0" err="1"/>
              <a:t>code</a:t>
            </a:r>
            <a:r>
              <a:rPr lang="sk-SK" sz="2400" dirty="0"/>
              <a:t>, </a:t>
            </a:r>
            <a:r>
              <a:rPr lang="sk-SK" sz="2400" dirty="0" err="1" smtClean="0"/>
              <a:t>lead</a:t>
            </a:r>
            <a:r>
              <a:rPr lang="sk-SK" sz="2400" dirty="0" smtClean="0"/>
              <a:t> O. </a:t>
            </a:r>
            <a:r>
              <a:rPr lang="sk-SK" sz="2400" dirty="0" err="1" smtClean="0"/>
              <a:t>Iwamoto</a:t>
            </a:r>
            <a:r>
              <a:rPr lang="sk-SK" sz="2400" dirty="0" smtClean="0"/>
              <a:t>, 25 </a:t>
            </a:r>
            <a:r>
              <a:rPr lang="sk-SK" sz="2400" dirty="0" err="1" smtClean="0"/>
              <a:t>pages</a:t>
            </a:r>
            <a:endParaRPr lang="sk-SK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sk-SK" sz="2400" dirty="0" err="1" smtClean="0"/>
              <a:t>Chi-Nu</a:t>
            </a:r>
            <a:r>
              <a:rPr lang="sk-SK" sz="2400" dirty="0" smtClean="0"/>
              <a:t> </a:t>
            </a:r>
            <a:r>
              <a:rPr lang="sk-SK" sz="2400" dirty="0" err="1" smtClean="0"/>
              <a:t>experimental</a:t>
            </a:r>
            <a:r>
              <a:rPr lang="sk-SK" sz="2400" dirty="0" smtClean="0"/>
              <a:t> </a:t>
            </a:r>
            <a:r>
              <a:rPr lang="sk-SK" sz="2400" dirty="0" err="1" smtClean="0"/>
              <a:t>analysis</a:t>
            </a:r>
            <a:r>
              <a:rPr lang="sk-SK" sz="2400" dirty="0" smtClean="0"/>
              <a:t>, </a:t>
            </a:r>
            <a:r>
              <a:rPr lang="sk-SK" sz="2400" dirty="0" err="1" smtClean="0"/>
              <a:t>lead</a:t>
            </a:r>
            <a:r>
              <a:rPr lang="sk-SK" sz="2400" dirty="0" smtClean="0"/>
              <a:t> D. </a:t>
            </a:r>
            <a:r>
              <a:rPr lang="sk-SK" sz="2400" dirty="0" err="1" smtClean="0"/>
              <a:t>Neudecker</a:t>
            </a:r>
            <a:r>
              <a:rPr lang="sk-SK" sz="2400" dirty="0" smtClean="0"/>
              <a:t>, 25 </a:t>
            </a:r>
            <a:r>
              <a:rPr lang="sk-SK" sz="2400" dirty="0" err="1" smtClean="0"/>
              <a:t>pages</a:t>
            </a:r>
            <a:endParaRPr lang="sk-SK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sk-SK" sz="2400" dirty="0" smtClean="0"/>
              <a:t>TUNL FPY </a:t>
            </a:r>
            <a:r>
              <a:rPr lang="sk-SK" sz="2400" dirty="0" err="1" smtClean="0"/>
              <a:t>measurements</a:t>
            </a:r>
            <a:r>
              <a:rPr lang="sk-SK" sz="2400" dirty="0" smtClean="0"/>
              <a:t>, ...</a:t>
            </a:r>
          </a:p>
          <a:p>
            <a:pPr marL="0" indent="0">
              <a:buNone/>
            </a:pPr>
            <a:endParaRPr lang="sk-SK" sz="1200" dirty="0"/>
          </a:p>
          <a:p>
            <a:pPr marL="0" indent="0">
              <a:buNone/>
            </a:pPr>
            <a:r>
              <a:rPr lang="sk-SK" sz="2400" b="1" dirty="0" smtClean="0"/>
              <a:t>Jan 2017</a:t>
            </a:r>
            <a:r>
              <a:rPr lang="sk-SK" sz="2400" dirty="0"/>
              <a:t>:</a:t>
            </a:r>
            <a:r>
              <a:rPr lang="sk-SK" sz="2400" dirty="0" smtClean="0"/>
              <a:t> major topic </a:t>
            </a:r>
            <a:r>
              <a:rPr lang="sk-SK" sz="2400" dirty="0" smtClean="0">
                <a:solidFill>
                  <a:srgbClr val="FF0000"/>
                </a:solidFill>
              </a:rPr>
              <a:t>CIELO </a:t>
            </a:r>
            <a:r>
              <a:rPr lang="sk-SK" sz="2400" dirty="0" smtClean="0"/>
              <a:t>– </a:t>
            </a:r>
            <a:r>
              <a:rPr lang="en-US" sz="2400" dirty="0" smtClean="0"/>
              <a:t>papers on </a:t>
            </a:r>
            <a:r>
              <a:rPr lang="sk-SK" sz="2400" dirty="0" smtClean="0"/>
              <a:t>evaluations and testing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xmlns="" val="1679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b="1" dirty="0" err="1" smtClean="0">
                <a:solidFill>
                  <a:srgbClr val="006600"/>
                </a:solidFill>
              </a:rPr>
              <a:t>Conclusions</a:t>
            </a:r>
            <a:endParaRPr lang="sk-SK" sz="3600" b="1" dirty="0">
              <a:solidFill>
                <a:srgbClr val="0066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105400"/>
          </a:xfrm>
        </p:spPr>
        <p:txBody>
          <a:bodyPr/>
          <a:lstStyle/>
          <a:p>
            <a:r>
              <a:rPr lang="en-US" sz="2400" dirty="0" smtClean="0"/>
              <a:t>In</a:t>
            </a:r>
            <a:r>
              <a:rPr lang="sk-SK" sz="2400" dirty="0" smtClean="0"/>
              <a:t> 10 years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sk-SK" sz="2400" dirty="0" smtClean="0">
                <a:solidFill>
                  <a:srgbClr val="FF0000"/>
                </a:solidFill>
              </a:rPr>
              <a:t>Nuclear Data Sheets </a:t>
            </a:r>
            <a:r>
              <a:rPr lang="sk-SK" sz="2400" dirty="0" smtClean="0"/>
              <a:t>established itself </a:t>
            </a:r>
            <a:r>
              <a:rPr lang="sk-SK" sz="2400" dirty="0" smtClean="0"/>
              <a:t>as </a:t>
            </a:r>
            <a:r>
              <a:rPr lang="sk-SK" sz="2400" dirty="0" smtClean="0"/>
              <a:t>respected publishing medium for nuclear reaction data community.</a:t>
            </a:r>
          </a:p>
          <a:p>
            <a:endParaRPr lang="sk-SK" sz="800" dirty="0" smtClean="0"/>
          </a:p>
          <a:p>
            <a:r>
              <a:rPr lang="sk-SK" sz="2400" dirty="0" smtClean="0"/>
              <a:t>We have </a:t>
            </a:r>
            <a:r>
              <a:rPr lang="en-US" sz="2400" dirty="0" smtClean="0"/>
              <a:t>solid</a:t>
            </a:r>
            <a:r>
              <a:rPr lang="sk-SK" sz="2400" dirty="0" smtClean="0"/>
              <a:t> plans for near future. </a:t>
            </a:r>
            <a:r>
              <a:rPr lang="sk-SK" sz="2400" dirty="0" err="1" smtClean="0"/>
              <a:t>Longer</a:t>
            </a:r>
            <a:r>
              <a:rPr lang="sk-SK" sz="2400" dirty="0" smtClean="0">
                <a:solidFill>
                  <a:srgbClr val="FF0000"/>
                </a:solidFill>
              </a:rPr>
              <a:t> </a:t>
            </a:r>
            <a:r>
              <a:rPr lang="sk-SK" sz="2400" dirty="0" err="1" smtClean="0">
                <a:solidFill>
                  <a:srgbClr val="FF0000"/>
                </a:solidFill>
              </a:rPr>
              <a:t>perspective</a:t>
            </a:r>
            <a:r>
              <a:rPr lang="sk-SK" sz="2400" dirty="0" smtClean="0">
                <a:solidFill>
                  <a:srgbClr val="FF0000"/>
                </a:solidFill>
              </a:rPr>
              <a:t> </a:t>
            </a:r>
            <a:r>
              <a:rPr lang="sk-SK" sz="2400" dirty="0" err="1" smtClean="0"/>
              <a:t>is</a:t>
            </a:r>
            <a:r>
              <a:rPr lang="sk-SK" sz="2400" dirty="0" smtClean="0"/>
              <a:t> </a:t>
            </a:r>
            <a:r>
              <a:rPr lang="sk-SK" sz="2400" dirty="0" err="1" smtClean="0"/>
              <a:t>under</a:t>
            </a:r>
            <a:r>
              <a:rPr lang="sk-SK" sz="2400" dirty="0" smtClean="0"/>
              <a:t> </a:t>
            </a:r>
            <a:r>
              <a:rPr lang="sk-SK" sz="2400" dirty="0" err="1" smtClean="0"/>
              <a:t>questionmark</a:t>
            </a:r>
            <a:r>
              <a:rPr lang="sk-SK" sz="2400" dirty="0" smtClean="0"/>
              <a:t> </a:t>
            </a:r>
            <a:r>
              <a:rPr lang="sk-SK" sz="2400" dirty="0" err="1" smtClean="0"/>
              <a:t>due</a:t>
            </a:r>
            <a:r>
              <a:rPr lang="sk-SK" sz="2400" dirty="0" smtClean="0"/>
              <a:t> to </a:t>
            </a:r>
            <a:r>
              <a:rPr lang="sk-SK" sz="2400" dirty="0" err="1" smtClean="0"/>
              <a:t>considerable</a:t>
            </a:r>
            <a:r>
              <a:rPr lang="sk-SK" sz="2400" dirty="0" smtClean="0"/>
              <a:t> </a:t>
            </a:r>
            <a:r>
              <a:rPr lang="sk-SK" sz="2400" dirty="0" err="1" smtClean="0"/>
              <a:t>decline</a:t>
            </a:r>
            <a:r>
              <a:rPr lang="sk-SK" sz="2400" dirty="0" smtClean="0"/>
              <a:t> in ENSDF </a:t>
            </a:r>
            <a:r>
              <a:rPr lang="sk-SK" sz="2400" dirty="0" err="1" smtClean="0"/>
              <a:t>evaluations</a:t>
            </a:r>
            <a:r>
              <a:rPr lang="sk-SK" sz="2400" dirty="0" smtClean="0"/>
              <a:t> </a:t>
            </a:r>
            <a:r>
              <a:rPr lang="sk-SK" sz="2400" dirty="0" err="1" smtClean="0"/>
              <a:t>which</a:t>
            </a:r>
            <a:r>
              <a:rPr lang="sk-SK" sz="2400" dirty="0" smtClean="0"/>
              <a:t> </a:t>
            </a:r>
            <a:r>
              <a:rPr lang="sk-SK" sz="2400" dirty="0" err="1" smtClean="0"/>
              <a:t>threatens</a:t>
            </a:r>
            <a:r>
              <a:rPr lang="sk-SK" sz="2400" dirty="0" smtClean="0"/>
              <a:t> </a:t>
            </a:r>
            <a:r>
              <a:rPr lang="sk-SK" sz="2400" dirty="0" err="1" smtClean="0"/>
              <a:t>the</a:t>
            </a:r>
            <a:r>
              <a:rPr lang="sk-SK" sz="2400" dirty="0" smtClean="0"/>
              <a:t> </a:t>
            </a:r>
            <a:r>
              <a:rPr lang="sk-SK" sz="2400" dirty="0" err="1" smtClean="0"/>
              <a:t>very</a:t>
            </a:r>
            <a:r>
              <a:rPr lang="sk-SK" sz="2400" dirty="0" smtClean="0"/>
              <a:t> </a:t>
            </a:r>
            <a:r>
              <a:rPr lang="sk-SK" sz="2400" dirty="0" err="1" smtClean="0"/>
              <a:t>existence</a:t>
            </a:r>
            <a:r>
              <a:rPr lang="sk-SK" sz="2400" dirty="0" smtClean="0"/>
              <a:t> </a:t>
            </a:r>
            <a:r>
              <a:rPr lang="sk-SK" sz="2400" dirty="0" err="1" smtClean="0"/>
              <a:t>of</a:t>
            </a:r>
            <a:r>
              <a:rPr lang="sk-SK" sz="2400" dirty="0" smtClean="0"/>
              <a:t> NDS.</a:t>
            </a:r>
          </a:p>
          <a:p>
            <a:endParaRPr lang="sk-SK" sz="800" dirty="0"/>
          </a:p>
          <a:p>
            <a:r>
              <a:rPr lang="sk-SK" sz="2400" dirty="0" smtClean="0"/>
              <a:t>Before we move into the 2nd decade, broader </a:t>
            </a:r>
            <a:r>
              <a:rPr lang="sk-SK" sz="2400" dirty="0" smtClean="0">
                <a:solidFill>
                  <a:srgbClr val="FF0000"/>
                </a:solidFill>
              </a:rPr>
              <a:t>discussion</a:t>
            </a:r>
            <a:r>
              <a:rPr lang="sk-SK" sz="2400" dirty="0" smtClean="0"/>
              <a:t> about NDS </a:t>
            </a:r>
            <a:r>
              <a:rPr lang="en-US" sz="2400" dirty="0" smtClean="0"/>
              <a:t>Special Issues</a:t>
            </a:r>
            <a:r>
              <a:rPr lang="sk-SK" sz="2400" dirty="0" smtClean="0"/>
              <a:t> </a:t>
            </a:r>
            <a:r>
              <a:rPr lang="sk-SK" sz="2400" dirty="0"/>
              <a:t>(</a:t>
            </a:r>
            <a:r>
              <a:rPr lang="sk-SK" sz="2400" dirty="0" smtClean="0"/>
              <a:t>profile, publishing policy, one issue per year, ...) would be useful.</a:t>
            </a:r>
            <a:endParaRPr lang="en-US" sz="2400" dirty="0" smtClean="0"/>
          </a:p>
          <a:p>
            <a:pPr>
              <a:buNone/>
            </a:pPr>
            <a:endParaRPr lang="sk-SK" sz="1200" dirty="0" smtClean="0"/>
          </a:p>
          <a:p>
            <a:pPr marL="0" indent="0">
              <a:buNone/>
            </a:pPr>
            <a:endParaRPr lang="sk-SK" sz="800" i="1" dirty="0" smtClean="0"/>
          </a:p>
          <a:p>
            <a:pPr marL="0" indent="0">
              <a:buNone/>
            </a:pPr>
            <a:r>
              <a:rPr lang="sk-SK" sz="2400" i="1" dirty="0" smtClean="0"/>
              <a:t>Acknowledgements: Support and assistance of the NNDC staff (J.Tuli, M.Herman</a:t>
            </a:r>
            <a:r>
              <a:rPr lang="en-US" sz="2400" i="1" dirty="0" smtClean="0"/>
              <a:t>,</a:t>
            </a:r>
            <a:r>
              <a:rPr lang="sk-SK" sz="2400" i="1" dirty="0" smtClean="0"/>
              <a:t> B.Pritychenko,...) is appreciated.</a:t>
            </a:r>
            <a:endParaRPr lang="sk-SK" sz="2400" dirty="0" smtClean="0"/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xmlns="" val="81685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38467</TotalTime>
  <Words>725</Words>
  <Application>Microsoft Office PowerPoint</Application>
  <PresentationFormat>On-screen Show (4:3)</PresentationFormat>
  <Paragraphs>88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Custom Design</vt:lpstr>
      <vt:lpstr>Slide 1</vt:lpstr>
      <vt:lpstr>Nuclear Data Sheets What happened in 2006?</vt:lpstr>
      <vt:lpstr>Special Issues of Nuclear Data Sheets Profile and modus operandi</vt:lpstr>
      <vt:lpstr>Slide 4</vt:lpstr>
      <vt:lpstr>10 years of NDS Special Issues Major topics</vt:lpstr>
      <vt:lpstr>Most cited papers (Scopus)</vt:lpstr>
      <vt:lpstr>Status and future plans</vt:lpstr>
      <vt:lpstr>Conclusions</vt:lpstr>
    </vt:vector>
  </TitlesOfParts>
  <Company>BNL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bpeterson</dc:creator>
  <cp:lastModifiedBy>Oblozinsky</cp:lastModifiedBy>
  <cp:revision>1314</cp:revision>
  <dcterms:created xsi:type="dcterms:W3CDTF">2004-09-13T14:51:44Z</dcterms:created>
  <dcterms:modified xsi:type="dcterms:W3CDTF">2014-11-02T22:31:17Z</dcterms:modified>
</cp:coreProperties>
</file>