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7"/>
  </p:notesMasterIdLst>
  <p:sldIdLst>
    <p:sldId id="1436" r:id="rId2"/>
    <p:sldId id="1420" r:id="rId3"/>
    <p:sldId id="1437" r:id="rId4"/>
    <p:sldId id="1441" r:id="rId5"/>
    <p:sldId id="1438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304"/>
    <a:srgbClr val="0D36B6"/>
    <a:srgbClr val="2908DF"/>
    <a:srgbClr val="BE1D1D"/>
    <a:srgbClr val="D5E3CE"/>
    <a:srgbClr val="369BAE"/>
    <a:srgbClr val="22B14C"/>
    <a:srgbClr val="00A5A6"/>
    <a:srgbClr val="1C3CFF"/>
    <a:srgbClr val="0062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94" autoAdjust="0"/>
    <p:restoredTop sz="91201" autoAdjust="0"/>
  </p:normalViewPr>
  <p:slideViewPr>
    <p:cSldViewPr snapToGrid="0" snapToObjects="1">
      <p:cViewPr varScale="1">
        <p:scale>
          <a:sx n="99" d="100"/>
          <a:sy n="99" d="100"/>
        </p:scale>
        <p:origin x="233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48" d="100"/>
          <a:sy n="48" d="100"/>
        </p:scale>
        <p:origin x="2664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F3527-BB28-884B-A511-C22C3DCF5453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BF1341-3AFE-B447-A831-9671D6A70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40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BF1341-3AFE-B447-A831-9671D6A7009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7442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BF1341-3AFE-B447-A831-9671D6A7009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5985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BF1341-3AFE-B447-A831-9671D6A7009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89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BF1341-3AFE-B447-A831-9671D6A7009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03430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BF1341-3AFE-B447-A831-9671D6A7009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010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2827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2941863"/>
            <a:ext cx="4258581" cy="425858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86" y="6232329"/>
            <a:ext cx="1720202" cy="5570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2386" y="505595"/>
            <a:ext cx="7937298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32387" y="1720792"/>
            <a:ext cx="4051834" cy="3246671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200" baseline="0">
                <a:solidFill>
                  <a:schemeClr val="accent1"/>
                </a:solidFill>
                <a:latin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Here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405" y="6459469"/>
            <a:ext cx="407283" cy="2735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909" y="6450042"/>
            <a:ext cx="1629561" cy="273531"/>
          </a:xfrm>
          <a:prstGeom prst="rect">
            <a:avLst/>
          </a:prstGeom>
        </p:spPr>
      </p:pic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06687" y="1725953"/>
            <a:ext cx="4630964" cy="3821639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332387" y="5126730"/>
            <a:ext cx="4051834" cy="42086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Author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333244" y="5611326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DC57488-3539-8349-95E7-E0E3D7B2EDB0}" type="datetime2">
              <a:rPr lang="en-US" smtClean="0"/>
              <a:pPr/>
              <a:t>Friday, June 5, 2020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2827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2941863"/>
            <a:ext cx="4258581" cy="425858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86" y="6232329"/>
            <a:ext cx="1720202" cy="5570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2386" y="505595"/>
            <a:ext cx="5774500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/>
              <a:t>Questions?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405" y="6459469"/>
            <a:ext cx="407283" cy="2735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909" y="6450042"/>
            <a:ext cx="1629561" cy="273531"/>
          </a:xfrm>
          <a:prstGeom prst="rect">
            <a:avLst/>
          </a:prstGeom>
        </p:spPr>
      </p:pic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06687" y="1725953"/>
            <a:ext cx="4630964" cy="3821639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6106886" y="849093"/>
            <a:ext cx="2898321" cy="27758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="0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en-US" dirty="0"/>
              <a:t>Contact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3623451" y="6328296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DC57488-3539-8349-95E7-E0E3D7B2EDB0}" type="datetime2">
              <a:rPr lang="en-US" smtClean="0"/>
              <a:pPr/>
              <a:t>Friday, June 5, 2020</a:t>
            </a:fld>
            <a:endParaRPr lang="en-US" dirty="0"/>
          </a:p>
        </p:txBody>
      </p:sp>
      <p:sp>
        <p:nvSpPr>
          <p:cNvPr id="14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6106886" y="156701"/>
            <a:ext cx="2898321" cy="63200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Author</a:t>
            </a:r>
          </a:p>
          <a:p>
            <a:pPr lvl="0"/>
            <a:r>
              <a:rPr lang="en-US" dirty="0"/>
              <a:t>Title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318638" y="1726357"/>
            <a:ext cx="4098242" cy="3861333"/>
          </a:xfrm>
        </p:spPr>
        <p:txBody>
          <a:bodyPr>
            <a:normAutofit/>
          </a:bodyPr>
          <a:lstStyle>
            <a:lvl1pPr marL="342900" indent="-3429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1pPr>
            <a:lvl2pPr marL="6858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2pPr>
            <a:lvl3pPr marL="11430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3pPr>
            <a:lvl4pPr marL="16002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4pPr>
            <a:lvl5pPr marL="20574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Agenda Topics Covered: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9" y="966055"/>
            <a:ext cx="8464378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8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966055"/>
            <a:ext cx="4148781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686300" y="966055"/>
            <a:ext cx="408699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966055"/>
            <a:ext cx="4148781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623744" y="983116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623744" y="3439834"/>
            <a:ext cx="4148781" cy="2907915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3439833"/>
            <a:ext cx="4148781" cy="2907915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08918" y="983116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623744" y="983116"/>
            <a:ext cx="4148781" cy="5364633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966055"/>
            <a:ext cx="4148781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686300" y="983116"/>
            <a:ext cx="4086225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686300" y="3595166"/>
            <a:ext cx="4086225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4516" y="966055"/>
            <a:ext cx="4148781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08918" y="983116"/>
            <a:ext cx="4086225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308918" y="3595166"/>
            <a:ext cx="4086225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3439833"/>
            <a:ext cx="4148781" cy="2907915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08918" y="983116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623744" y="3439833"/>
            <a:ext cx="4148781" cy="2907916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4623744" y="983116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939512"/>
            <a:ext cx="4148781" cy="2907915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08918" y="3966757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623744" y="939512"/>
            <a:ext cx="4148781" cy="2907916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4623744" y="3966757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DC57488-3539-8349-95E7-E0E3D7B2EDB0}" type="datetime2">
              <a:rPr lang="en-US" smtClean="0"/>
              <a:pPr/>
              <a:t>Friday, June 5,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Jefferson Lab: Present and Future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086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9" r:id="rId3"/>
    <p:sldLayoutId id="2147483672" r:id="rId4"/>
    <p:sldLayoutId id="2147483673" r:id="rId5"/>
    <p:sldLayoutId id="2147483671" r:id="rId6"/>
    <p:sldLayoutId id="2147483675" r:id="rId7"/>
    <p:sldLayoutId id="2147483674" r:id="rId8"/>
    <p:sldLayoutId id="2147483676" r:id="rId9"/>
    <p:sldLayoutId id="2147483678" r:id="rId1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9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ctrTitle"/>
          </p:nvPr>
        </p:nvSpPr>
        <p:spPr>
          <a:xfrm>
            <a:off x="214874" y="198700"/>
            <a:ext cx="8555907" cy="800373"/>
          </a:xfrm>
        </p:spPr>
        <p:txBody>
          <a:bodyPr>
            <a:noAutofit/>
          </a:bodyPr>
          <a:lstStyle/>
          <a:p>
            <a:r>
              <a:rPr lang="en-US" sz="3800" b="0" dirty="0">
                <a:solidFill>
                  <a:schemeClr val="accent1"/>
                </a:solidFill>
                <a:latin typeface="Avenir Roman" panose="02000503020000020003" pitchFamily="2" charset="0"/>
                <a:cs typeface="Avenir Black"/>
              </a:rPr>
              <a:t>PID WG: Path Forward</a:t>
            </a:r>
            <a:endParaRPr lang="en-US" sz="3800" b="0" dirty="0">
              <a:solidFill>
                <a:srgbClr val="FFFFFF"/>
              </a:solidFill>
              <a:latin typeface="Avenir Roman" panose="02000503020000020003" pitchFamily="2" charset="0"/>
              <a:cs typeface="Avenir Black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0" y="6467475"/>
            <a:ext cx="534988" cy="303213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E1C93C-5050-FC42-8F10-D22D4F119D13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F42EB64-9D82-44F1-AE1C-79707422FB5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13572" y="6251076"/>
            <a:ext cx="1456640" cy="627312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426BF735-931C-4EFC-A3EC-02A60E6BA65F}"/>
              </a:ext>
            </a:extLst>
          </p:cNvPr>
          <p:cNvSpPr txBox="1"/>
          <p:nvPr/>
        </p:nvSpPr>
        <p:spPr>
          <a:xfrm>
            <a:off x="6107854" y="4945879"/>
            <a:ext cx="277191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panose="02000503020000020003" pitchFamily="2" charset="0"/>
              </a:rPr>
              <a:t>Thomas K. </a:t>
            </a:r>
            <a:r>
              <a:rPr lang="en-US" sz="2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venir Book" panose="02000503020000020003" pitchFamily="2" charset="0"/>
              </a:rPr>
              <a:t>Hemmick</a:t>
            </a:r>
            <a:endParaRPr lang="en-US" sz="2200" dirty="0">
              <a:solidFill>
                <a:schemeClr val="tx1">
                  <a:lumMod val="50000"/>
                  <a:lumOff val="50000"/>
                </a:schemeClr>
              </a:solidFill>
              <a:latin typeface="Avenir Book" panose="02000503020000020003" pitchFamily="2" charset="0"/>
            </a:endParaRPr>
          </a:p>
          <a:p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panose="02000503020000020003" pitchFamily="2" charset="0"/>
              </a:rPr>
              <a:t>Patrizia Rossi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AE928F4-AA89-C84B-BF0E-87584953E843}"/>
              </a:ext>
            </a:extLst>
          </p:cNvPr>
          <p:cNvGrpSpPr/>
          <p:nvPr/>
        </p:nvGrpSpPr>
        <p:grpSpPr>
          <a:xfrm>
            <a:off x="267494" y="1415252"/>
            <a:ext cx="5840361" cy="4380271"/>
            <a:chOff x="267494" y="1415252"/>
            <a:chExt cx="5840361" cy="438027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D8B2529-0456-474F-8A06-08417C85CCA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7494" y="1415252"/>
              <a:ext cx="5840361" cy="4380271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6881754-3403-D047-8C9E-3C24F86D6F02}"/>
                </a:ext>
              </a:extLst>
            </p:cNvPr>
            <p:cNvSpPr/>
            <p:nvPr/>
          </p:nvSpPr>
          <p:spPr>
            <a:xfrm>
              <a:off x="4336025" y="2521973"/>
              <a:ext cx="1032388" cy="5456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0AE7FB5-3B7D-214B-A0B5-C3B2D6D7EC73}"/>
                </a:ext>
              </a:extLst>
            </p:cNvPr>
            <p:cNvSpPr/>
            <p:nvPr/>
          </p:nvSpPr>
          <p:spPr>
            <a:xfrm>
              <a:off x="1047917" y="2485024"/>
              <a:ext cx="1193837" cy="5826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D2D28C24-CADC-214B-BCD4-353814DA6226}"/>
              </a:ext>
            </a:extLst>
          </p:cNvPr>
          <p:cNvSpPr txBox="1"/>
          <p:nvPr/>
        </p:nvSpPr>
        <p:spPr>
          <a:xfrm>
            <a:off x="1047918" y="5881151"/>
            <a:ext cx="4644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venir Book" panose="02000503020000020003" pitchFamily="2" charset="0"/>
              </a:rPr>
              <a:t>PID WG bi-weekly meeting - June 5, 2020</a:t>
            </a:r>
          </a:p>
        </p:txBody>
      </p:sp>
    </p:spTree>
    <p:extLst>
      <p:ext uri="{BB962C8B-B14F-4D97-AF65-F5344CB8AC3E}">
        <p14:creationId xmlns:p14="http://schemas.microsoft.com/office/powerpoint/2010/main" val="3618393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27"/>
    </mc:Choice>
    <mc:Fallback xmlns="">
      <p:transition spd="slow" advTm="10027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9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0" y="28889"/>
            <a:ext cx="9144000" cy="740705"/>
          </a:xfrm>
        </p:spPr>
        <p:txBody>
          <a:bodyPr>
            <a:noAutofit/>
          </a:bodyPr>
          <a:lstStyle/>
          <a:p>
            <a:r>
              <a:rPr lang="en-US" sz="3800" b="0" dirty="0">
                <a:solidFill>
                  <a:schemeClr val="accent1"/>
                </a:solidFill>
                <a:latin typeface="Avenir Roman" panose="02000503020000020003" pitchFamily="2" charset="0"/>
                <a:cs typeface="Avenir Black"/>
              </a:rPr>
              <a:t>Requests by the Conveners: to All</a:t>
            </a:r>
            <a:endParaRPr lang="en-US" sz="3800" b="0" dirty="0">
              <a:solidFill>
                <a:srgbClr val="FFFFFF"/>
              </a:solidFill>
              <a:latin typeface="Avenir Roman" panose="02000503020000020003" pitchFamily="2" charset="0"/>
              <a:cs typeface="Avenir Black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6444FA2-58FB-9745-AF2B-CFC12A0A6334}"/>
              </a:ext>
            </a:extLst>
          </p:cNvPr>
          <p:cNvSpPr/>
          <p:nvPr/>
        </p:nvSpPr>
        <p:spPr>
          <a:xfrm>
            <a:off x="162233" y="769594"/>
            <a:ext cx="911450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dirty="0">
              <a:latin typeface="Avenir Book" panose="02000503020000020003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>
                <a:latin typeface="Avenir Book" panose="02000503020000020003" pitchFamily="2" charset="0"/>
              </a:rPr>
              <a:t>Review material from PWGs presented at the Pavia meeting. Document  the requirements relevant to your group and any concerns or missing information and present it at our June 15 meeting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400" dirty="0">
              <a:latin typeface="Avenir Book" panose="02000503020000020003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>
                <a:latin typeface="Avenir Book" panose="02000503020000020003" pitchFamily="2" charset="0"/>
              </a:rPr>
              <a:t>Document the current status of yourworking group, e.g. based on the Pavia meeting summaries in the DWG Wiki by June 15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400" dirty="0">
              <a:latin typeface="Avenir Book" panose="02000503020000020003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>
                <a:latin typeface="Avenir Book" panose="02000503020000020003" pitchFamily="2" charset="0"/>
              </a:rPr>
              <a:t>Start thinking about the outline for your YR section and present a scheme at our June 15 meeting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400" dirty="0">
              <a:latin typeface="Avenir Book" panose="02000503020000020003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>
                <a:latin typeface="Avenir Book" panose="02000503020000020003" pitchFamily="2" charset="0"/>
              </a:rPr>
              <a:t>List all suitable technologies for all applicable regions of the detector in the DWG Wiki by June15. </a:t>
            </a:r>
            <a:endParaRPr lang="it-IT" sz="2400" dirty="0">
              <a:effectLst/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038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9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0" y="28889"/>
            <a:ext cx="9144000" cy="740705"/>
          </a:xfrm>
        </p:spPr>
        <p:txBody>
          <a:bodyPr>
            <a:noAutofit/>
          </a:bodyPr>
          <a:lstStyle/>
          <a:p>
            <a:r>
              <a:rPr lang="en-US" sz="3800" b="0" dirty="0">
                <a:solidFill>
                  <a:schemeClr val="accent1"/>
                </a:solidFill>
                <a:latin typeface="Avenir Roman" panose="02000503020000020003" pitchFamily="2" charset="0"/>
                <a:cs typeface="Avenir Black"/>
              </a:rPr>
              <a:t>Requests by the Conveners : to PID</a:t>
            </a:r>
            <a:endParaRPr lang="en-US" sz="3800" b="0" dirty="0">
              <a:solidFill>
                <a:srgbClr val="FFFFFF"/>
              </a:solidFill>
              <a:latin typeface="Avenir Roman" panose="02000503020000020003" pitchFamily="2" charset="0"/>
              <a:cs typeface="Avenir Black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6444FA2-58FB-9745-AF2B-CFC12A0A6334}"/>
              </a:ext>
            </a:extLst>
          </p:cNvPr>
          <p:cNvSpPr/>
          <p:nvPr/>
        </p:nvSpPr>
        <p:spPr>
          <a:xfrm>
            <a:off x="14749" y="894846"/>
            <a:ext cx="911450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C00000"/>
                </a:solidFill>
                <a:latin typeface="Avenir Book" panose="02000503020000020003" pitchFamily="2" charset="0"/>
              </a:rPr>
              <a:t>Continue work in the direction chosen addressing e-pi separation and PID detector space requirements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1000" dirty="0">
              <a:latin typeface="Avenir Book" panose="02000503020000020003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C00000"/>
                </a:solidFill>
                <a:latin typeface="Avenir Book" panose="02000503020000020003" pitchFamily="2" charset="0"/>
              </a:rPr>
              <a:t>Evaluate alternative readout options to minimize the impact on electron detection in the electron endcap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1000" dirty="0">
              <a:latin typeface="Avenir Book" panose="02000503020000020003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C00000"/>
                </a:solidFill>
                <a:latin typeface="Avenir Book" panose="02000503020000020003" pitchFamily="2" charset="0"/>
              </a:rPr>
              <a:t>Determine the impact on electron identification in the central region if there is no help from dE/dx in an all silicon-vertex tracker scenario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400" dirty="0">
              <a:solidFill>
                <a:srgbClr val="C00000"/>
              </a:solidFill>
              <a:latin typeface="Avenir Book" panose="02000503020000020003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>
                <a:latin typeface="Avenir Book" panose="02000503020000020003" pitchFamily="2" charset="0"/>
              </a:rPr>
              <a:t>Estimate quantitatively benefit of vertex shift for technology selection with limited space. Evaluate the cases of additional longitudinal space +25cm, +50cm, and +100cm and the cases of less longitudinal space -25cm. </a:t>
            </a:r>
          </a:p>
          <a:p>
            <a:endParaRPr lang="it-IT" sz="1000" dirty="0">
              <a:latin typeface="Avenir Book" panose="02000503020000020003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>
                <a:latin typeface="Avenir Book" panose="02000503020000020003" pitchFamily="2" charset="0"/>
              </a:rPr>
              <a:t>Determine, as much as possible, the power generated by the readout for all PID technologies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2E39A1-426D-477E-9ACE-CE7419B86627}"/>
              </a:ext>
            </a:extLst>
          </p:cNvPr>
          <p:cNvSpPr txBox="1"/>
          <p:nvPr/>
        </p:nvSpPr>
        <p:spPr>
          <a:xfrm>
            <a:off x="269507" y="6401368"/>
            <a:ext cx="19013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3 of 5 tasks on </a:t>
            </a:r>
            <a:r>
              <a:rPr lang="en-US" dirty="0" err="1">
                <a:solidFill>
                  <a:srgbClr val="C00000"/>
                </a:solidFill>
              </a:rPr>
              <a:t>eID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821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9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E1C93C-5050-FC42-8F10-D22D4F119D13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0" y="28889"/>
            <a:ext cx="9144000" cy="740705"/>
          </a:xfrm>
        </p:spPr>
        <p:txBody>
          <a:bodyPr>
            <a:noAutofit/>
          </a:bodyPr>
          <a:lstStyle/>
          <a:p>
            <a:r>
              <a:rPr lang="en-US" sz="3800" b="0" dirty="0">
                <a:solidFill>
                  <a:schemeClr val="accent1"/>
                </a:solidFill>
                <a:latin typeface="Avenir Roman" panose="02000503020000020003" pitchFamily="2" charset="0"/>
                <a:cs typeface="Avenir Black"/>
              </a:rPr>
              <a:t>Addressing </a:t>
            </a:r>
            <a:r>
              <a:rPr lang="en-US" sz="3800" b="0" dirty="0" err="1">
                <a:solidFill>
                  <a:schemeClr val="accent1"/>
                </a:solidFill>
                <a:latin typeface="Avenir Roman" panose="02000503020000020003" pitchFamily="2" charset="0"/>
                <a:cs typeface="Avenir Black"/>
              </a:rPr>
              <a:t>eID</a:t>
            </a:r>
            <a:endParaRPr lang="en-US" sz="3800" b="0" dirty="0">
              <a:solidFill>
                <a:srgbClr val="FFFFFF"/>
              </a:solidFill>
              <a:latin typeface="Avenir Roman" panose="02000503020000020003" pitchFamily="2" charset="0"/>
              <a:cs typeface="Avenir Black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6444FA2-58FB-9745-AF2B-CFC12A0A6334}"/>
              </a:ext>
            </a:extLst>
          </p:cNvPr>
          <p:cNvSpPr/>
          <p:nvPr/>
        </p:nvSpPr>
        <p:spPr>
          <a:xfrm>
            <a:off x="29498" y="769594"/>
            <a:ext cx="911450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sz="2400" dirty="0">
                <a:solidFill>
                  <a:srgbClr val="000000"/>
                </a:solidFill>
                <a:latin typeface="Avenir Book" panose="02000503020000020003" pitchFamily="2" charset="0"/>
              </a:rPr>
              <a:t>eID is an overlap topic between the PID and calorimetry groups.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sz="2400" dirty="0">
                <a:solidFill>
                  <a:srgbClr val="000000"/>
                </a:solidFill>
                <a:latin typeface="Avenir Book" panose="02000503020000020003" pitchFamily="2" charset="0"/>
              </a:rPr>
              <a:t>The model of a joint meeting of DWG’s within the context of the integration group (every second Wednesday) has worked very well in the past (example PID &amp; tracking joint meeting).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sz="2400" dirty="0">
                <a:solidFill>
                  <a:srgbClr val="000000"/>
                </a:solidFill>
                <a:latin typeface="Avenir Book" panose="02000503020000020003" pitchFamily="2" charset="0"/>
              </a:rPr>
              <a:t>We should work to prepare for such a joint meeting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Calorimetry group made some goals clear:  4 GeV e-pi </a:t>
            </a:r>
            <a:r>
              <a:rPr lang="it-IT" sz="2400" dirty="0">
                <a:solidFill>
                  <a:srgbClr val="000000"/>
                </a:solidFill>
                <a:latin typeface="Avenir Book" panose="02000503020000020003" pitchFamily="2" charset="0"/>
              </a:rPr>
              <a:t>in electron arm and in central arm.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000000"/>
                </a:solidFill>
                <a:latin typeface="Avenir Book" panose="02000503020000020003" pitchFamily="2" charset="0"/>
              </a:rPr>
              <a:t>P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hysics requiring e-pi in the hadron arm for vector meson decay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000000"/>
                </a:solidFill>
                <a:latin typeface="Avenir Book" panose="02000503020000020003" pitchFamily="2" charset="0"/>
              </a:rPr>
              <a:t>Can involve technologies we have discussed (e.g. mRICH).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000000"/>
                </a:solidFill>
                <a:latin typeface="Avenir Book" panose="02000503020000020003" pitchFamily="2" charset="0"/>
              </a:rPr>
              <a:t>Should also explore tech we have not yet discussed </a:t>
            </a:r>
            <a:br>
              <a:rPr lang="it-IT" sz="2400" dirty="0">
                <a:solidFill>
                  <a:srgbClr val="000000"/>
                </a:solidFill>
                <a:latin typeface="Avenir Book" panose="02000503020000020003" pitchFamily="2" charset="0"/>
              </a:rPr>
            </a:br>
            <a:r>
              <a:rPr lang="it-IT" sz="2400" dirty="0">
                <a:solidFill>
                  <a:srgbClr val="000000"/>
                </a:solidFill>
                <a:latin typeface="Avenir Book" panose="02000503020000020003" pitchFamily="2" charset="0"/>
              </a:rPr>
              <a:t>(e.g. threshold cherenov...HBD?)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2E39A1-426D-477E-9ACE-CE7419B86627}"/>
              </a:ext>
            </a:extLst>
          </p:cNvPr>
          <p:cNvSpPr txBox="1"/>
          <p:nvPr/>
        </p:nvSpPr>
        <p:spPr>
          <a:xfrm>
            <a:off x="269507" y="6401368"/>
            <a:ext cx="19013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 of 5 tasks on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eID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8998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9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0" y="28889"/>
            <a:ext cx="9144000" cy="740705"/>
          </a:xfrm>
        </p:spPr>
        <p:txBody>
          <a:bodyPr>
            <a:noAutofit/>
          </a:bodyPr>
          <a:lstStyle/>
          <a:p>
            <a:r>
              <a:rPr lang="en-US" sz="2800" b="0" dirty="0">
                <a:solidFill>
                  <a:schemeClr val="accent1"/>
                </a:solidFill>
                <a:latin typeface="Avenir Roman" panose="02000503020000020003" pitchFamily="2" charset="0"/>
                <a:cs typeface="Avenir Black"/>
              </a:rPr>
              <a:t>Bi-weekly Meetings looking forward</a:t>
            </a:r>
            <a:endParaRPr lang="en-US" sz="2800" b="0" dirty="0">
              <a:solidFill>
                <a:srgbClr val="FFFFFF"/>
              </a:solidFill>
              <a:latin typeface="Avenir Roman" panose="02000503020000020003" pitchFamily="2" charset="0"/>
              <a:cs typeface="Avenir Black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700CAB-9E64-014E-8C30-D30986D7E91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286" t="41505" b="34435"/>
          <a:stretch/>
        </p:blipFill>
        <p:spPr>
          <a:xfrm>
            <a:off x="353217" y="958645"/>
            <a:ext cx="8437566" cy="244823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0C618F4-766D-884E-9D6D-D0003C4670A2}"/>
              </a:ext>
            </a:extLst>
          </p:cNvPr>
          <p:cNvSpPr/>
          <p:nvPr/>
        </p:nvSpPr>
        <p:spPr>
          <a:xfrm>
            <a:off x="2271252" y="2301369"/>
            <a:ext cx="294967" cy="309715"/>
          </a:xfrm>
          <a:prstGeom prst="rect">
            <a:avLst/>
          </a:prstGeom>
          <a:solidFill>
            <a:srgbClr val="BE1D1D">
              <a:alpha val="2588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0F998B5-0A6E-3D4D-86E1-D4FD49ABFA48}"/>
              </a:ext>
            </a:extLst>
          </p:cNvPr>
          <p:cNvSpPr/>
          <p:nvPr/>
        </p:nvSpPr>
        <p:spPr>
          <a:xfrm>
            <a:off x="4994683" y="1854502"/>
            <a:ext cx="294967" cy="309715"/>
          </a:xfrm>
          <a:prstGeom prst="rect">
            <a:avLst/>
          </a:prstGeom>
          <a:solidFill>
            <a:srgbClr val="BE1D1D">
              <a:alpha val="2588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CE6969F-02EC-1249-A811-C5479AFAD307}"/>
              </a:ext>
            </a:extLst>
          </p:cNvPr>
          <p:cNvSpPr/>
          <p:nvPr/>
        </p:nvSpPr>
        <p:spPr>
          <a:xfrm>
            <a:off x="4331369" y="2301369"/>
            <a:ext cx="958282" cy="309715"/>
          </a:xfrm>
          <a:prstGeom prst="rect">
            <a:avLst/>
          </a:prstGeom>
          <a:solidFill>
            <a:srgbClr val="00F304">
              <a:alpha val="2588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9EC912-C7CC-6743-84B2-F80CD735C271}"/>
              </a:ext>
            </a:extLst>
          </p:cNvPr>
          <p:cNvSpPr txBox="1"/>
          <p:nvPr/>
        </p:nvSpPr>
        <p:spPr>
          <a:xfrm>
            <a:off x="281613" y="3544029"/>
            <a:ext cx="815974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>
                <a:latin typeface="Avenir Book" panose="02000503020000020003" pitchFamily="2" charset="0"/>
              </a:rPr>
              <a:t>Proposal: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400" dirty="0">
                <a:latin typeface="Avenir Book" panose="02000503020000020003" pitchFamily="2" charset="0"/>
              </a:rPr>
              <a:t>June 19 we meet on eID to prepare for joint meeting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400" dirty="0">
                <a:latin typeface="Avenir Book" panose="02000503020000020003" pitchFamily="2" charset="0"/>
              </a:rPr>
              <a:t>Integration meeting with calorimetry on June 24.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400" dirty="0">
              <a:latin typeface="Avenir Book" panose="02000503020000020003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>
                <a:latin typeface="Avenir Book" panose="02000503020000020003" pitchFamily="2" charset="0"/>
              </a:rPr>
              <a:t>We will discuss the other bullets in subsequent meetings.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400" dirty="0">
                <a:latin typeface="Avenir Book" panose="02000503020000020003" pitchFamily="2" charset="0"/>
              </a:rPr>
              <a:t>People can begin work now on vertex shift as this is a major challenge task.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EEE35E1-0050-3F46-8F52-73F061B7B83A}"/>
              </a:ext>
            </a:extLst>
          </p:cNvPr>
          <p:cNvSpPr/>
          <p:nvPr/>
        </p:nvSpPr>
        <p:spPr>
          <a:xfrm>
            <a:off x="2271251" y="1854501"/>
            <a:ext cx="294967" cy="309715"/>
          </a:xfrm>
          <a:prstGeom prst="rect">
            <a:avLst/>
          </a:prstGeom>
          <a:solidFill>
            <a:srgbClr val="BE1D1D">
              <a:alpha val="2588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CC704C7-57BC-4943-9808-9B6A76DD775D}"/>
              </a:ext>
            </a:extLst>
          </p:cNvPr>
          <p:cNvSpPr/>
          <p:nvPr/>
        </p:nvSpPr>
        <p:spPr>
          <a:xfrm>
            <a:off x="1561671" y="2544502"/>
            <a:ext cx="294967" cy="309715"/>
          </a:xfrm>
          <a:prstGeom prst="rect">
            <a:avLst/>
          </a:prstGeom>
          <a:solidFill>
            <a:srgbClr val="0D36B6">
              <a:alpha val="2588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82729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JLab Colors">
      <a:dk1>
        <a:srgbClr val="000000"/>
      </a:dk1>
      <a:lt1>
        <a:srgbClr val="FFFFFF"/>
      </a:lt1>
      <a:dk2>
        <a:srgbClr val="5E5E5E"/>
      </a:dk2>
      <a:lt2>
        <a:srgbClr val="EAEAEA"/>
      </a:lt2>
      <a:accent1>
        <a:srgbClr val="BE1D1D"/>
      </a:accent1>
      <a:accent2>
        <a:srgbClr val="D5D5D5"/>
      </a:accent2>
      <a:accent3>
        <a:srgbClr val="C0C0C0"/>
      </a:accent3>
      <a:accent4>
        <a:srgbClr val="A9A9A9"/>
      </a:accent4>
      <a:accent5>
        <a:srgbClr val="929292"/>
      </a:accent5>
      <a:accent6>
        <a:srgbClr val="919191"/>
      </a:accent6>
      <a:hlink>
        <a:srgbClr val="941100"/>
      </a:hlink>
      <a:folHlink>
        <a:srgbClr val="C81B00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LabStandardPPTTemplate" id="{A76DDB89-9485-FD4D-98A9-DF1C06249F3D}" vid="{808B238C-84FF-B441-8654-84F07F73F6B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35078</TotalTime>
  <Words>287</Words>
  <Application>Microsoft Office PowerPoint</Application>
  <PresentationFormat>On-screen Show (4:3)</PresentationFormat>
  <Paragraphs>52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.PingFangSC-Regular</vt:lpstr>
      <vt:lpstr>Arial</vt:lpstr>
      <vt:lpstr>Avenir Book</vt:lpstr>
      <vt:lpstr>Avenir Roman</vt:lpstr>
      <vt:lpstr>Calibri</vt:lpstr>
      <vt:lpstr>PingFangSC-Regular</vt:lpstr>
      <vt:lpstr>Office Theme</vt:lpstr>
      <vt:lpstr>PID WG: Path Forward</vt:lpstr>
      <vt:lpstr>Requests by the Conveners: to All</vt:lpstr>
      <vt:lpstr>Requests by the Conveners : to PID</vt:lpstr>
      <vt:lpstr>Addressing eID</vt:lpstr>
      <vt:lpstr>Bi-weekly Meetings looking forward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Early science results from JLab at 12 GeV and the road to nuclear femtography with EIC </dc:title>
  <dc:creator>Patrizia Rossi</dc:creator>
  <cp:lastModifiedBy>Thomas Hemmick</cp:lastModifiedBy>
  <cp:revision>1252</cp:revision>
  <cp:lastPrinted>2020-05-22T07:41:50Z</cp:lastPrinted>
  <dcterms:created xsi:type="dcterms:W3CDTF">2019-07-21T14:59:33Z</dcterms:created>
  <dcterms:modified xsi:type="dcterms:W3CDTF">2020-06-05T13:10:59Z</dcterms:modified>
</cp:coreProperties>
</file>