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931" r:id="rId2"/>
    <p:sldId id="935" r:id="rId3"/>
    <p:sldId id="934" r:id="rId4"/>
    <p:sldId id="936" r:id="rId5"/>
    <p:sldId id="932" r:id="rId6"/>
    <p:sldId id="933" r:id="rId7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C73DCD"/>
    <a:srgbClr val="2196F3"/>
    <a:srgbClr val="251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89" autoAdjust="0"/>
    <p:restoredTop sz="96642" autoAdjust="0"/>
  </p:normalViewPr>
  <p:slideViewPr>
    <p:cSldViewPr snapToGrid="0" snapToObjects="1">
      <p:cViewPr varScale="1">
        <p:scale>
          <a:sx n="141" d="100"/>
          <a:sy n="141" d="100"/>
        </p:scale>
        <p:origin x="49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808"/>
    </p:cViewPr>
  </p:outlineViewPr>
  <p:notesTextViewPr>
    <p:cViewPr>
      <p:scale>
        <a:sx n="95" d="100"/>
        <a:sy n="95" d="100"/>
      </p:scale>
      <p:origin x="0" y="0"/>
    </p:cViewPr>
  </p:notesTextViewPr>
  <p:sorterViewPr>
    <p:cViewPr varScale="1">
      <p:scale>
        <a:sx n="1" d="1"/>
        <a:sy n="1" d="1"/>
      </p:scale>
      <p:origin x="0" y="-2704"/>
    </p:cViewPr>
  </p:sorterViewPr>
  <p:notesViewPr>
    <p:cSldViewPr snapToGrid="0" snapToObjects="1" showGuides="1">
      <p:cViewPr varScale="1">
        <p:scale>
          <a:sx n="119" d="100"/>
          <a:sy n="119" d="100"/>
        </p:scale>
        <p:origin x="558" y="102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9C02A9FC-7389-AC4A-A3EA-6B3A7C8FAD41}" type="datetime1">
              <a:rPr lang="en-US" smtClean="0"/>
              <a:t>6/22/20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Los Alamos National Laboratory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A3DA938-9C0B-3841-966A-9297D5C04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093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C68BAE5-6365-F241-A078-8FE5D4F3284F}" type="datetime1">
              <a:rPr lang="en-US" smtClean="0"/>
              <a:t>6/22/20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Los Alamos National Laboratory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9B4268CE-33B7-7549-BEF6-7F438D74A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391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268CE-33B7-7549-BEF6-7F438D74AB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89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268CE-33B7-7549-BEF6-7F438D74AB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47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268CE-33B7-7549-BEF6-7F438D74AB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19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268CE-33B7-7549-BEF6-7F438D74AB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23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268CE-33B7-7549-BEF6-7F438D74AB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02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268CE-33B7-7549-BEF6-7F438D74AB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25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N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5093"/>
            <a:ext cx="9144000" cy="55077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"/>
            <a:ext cx="8229600" cy="98509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LA-UR-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31636"/>
            <a:ext cx="8229600" cy="5194128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  <a:lvl2pPr marL="344488" indent="-171450">
              <a:defRPr sz="1800"/>
            </a:lvl2pPr>
            <a:lvl3pPr marL="514350" indent="-173038">
              <a:defRPr sz="1600"/>
            </a:lvl3pPr>
            <a:lvl4pPr marL="688975" indent="-173038">
              <a:defRPr sz="1400"/>
            </a:lvl4pPr>
            <a:lvl5pPr marL="857250" indent="-174625">
              <a:defRPr/>
            </a:lvl5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491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275171"/>
            <a:ext cx="9144000" cy="6308195"/>
          </a:xfrm>
          <a:prstGeom prst="rect">
            <a:avLst/>
          </a:prstGeom>
        </p:spPr>
        <p:txBody>
          <a:bodyPr vert="horz" lIns="91433" tIns="45717" rIns="91433" bIns="45717" anchor="ctr"/>
          <a:lstStyle>
            <a:lvl1pPr marL="0" marR="0" indent="0" algn="ctr" defTabSz="45716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500" smtClean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icon to insert photo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875329" y="3656395"/>
            <a:ext cx="5393342" cy="461659"/>
          </a:xfrm>
          <a:prstGeom prst="rect">
            <a:avLst/>
          </a:prstGeom>
          <a:noFill/>
        </p:spPr>
        <p:txBody>
          <a:bodyPr vert="horz" wrap="square" lIns="91433" tIns="45717" rIns="91433" bIns="45717">
            <a:spAutoFit/>
          </a:bodyPr>
          <a:lstStyle>
            <a:lvl1pPr algn="ctr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statement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-117070" y="1337846"/>
            <a:ext cx="101168" cy="403105"/>
          </a:xfrm>
          <a:prstGeom prst="rect">
            <a:avLst/>
          </a:prstGeom>
          <a:solidFill>
            <a:srgbClr val="2682C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-117070" y="1740950"/>
            <a:ext cx="101168" cy="403105"/>
          </a:xfrm>
          <a:prstGeom prst="rect">
            <a:avLst/>
          </a:prstGeom>
          <a:solidFill>
            <a:srgbClr val="EA772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-117070" y="2144054"/>
            <a:ext cx="101168" cy="403105"/>
          </a:xfrm>
          <a:prstGeom prst="rect">
            <a:avLst/>
          </a:prstGeom>
          <a:solidFill>
            <a:srgbClr val="F448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 userDrawn="1"/>
        </p:nvSpPr>
        <p:spPr>
          <a:xfrm>
            <a:off x="-117070" y="2547159"/>
            <a:ext cx="101168" cy="403105"/>
          </a:xfrm>
          <a:prstGeom prst="rect">
            <a:avLst/>
          </a:prstGeom>
          <a:solidFill>
            <a:srgbClr val="22935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-117070" y="2"/>
            <a:ext cx="101168" cy="403105"/>
          </a:xfrm>
          <a:prstGeom prst="rect">
            <a:avLst/>
          </a:prstGeom>
          <a:solidFill>
            <a:srgbClr val="0D0E2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-117070" y="403106"/>
            <a:ext cx="101168" cy="403105"/>
          </a:xfrm>
          <a:prstGeom prst="rect">
            <a:avLst/>
          </a:prstGeom>
          <a:solidFill>
            <a:srgbClr val="F8B61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-117070" y="872773"/>
            <a:ext cx="101168" cy="4031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58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c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906963"/>
            <a:ext cx="8229600" cy="1219200"/>
          </a:xfrm>
        </p:spPr>
        <p:txBody>
          <a:bodyPr>
            <a:noAutofit/>
          </a:bodyPr>
          <a:lstStyle>
            <a:lvl1pPr marL="0" indent="0">
              <a:buFontTx/>
              <a:buNone/>
              <a:defRPr lang="en-US" sz="2000" i="1" dirty="0" smtClean="0"/>
            </a:lvl1pPr>
            <a:lvl2pPr marL="457200" indent="0">
              <a:buFontTx/>
              <a:buNone/>
              <a:defRPr lang="en-US" sz="2000" dirty="0" smtClean="0"/>
            </a:lvl2pPr>
            <a:lvl3pPr marL="914400" indent="0">
              <a:buFontTx/>
              <a:buNone/>
              <a:defRPr lang="en-US" sz="2000" dirty="0" smtClean="0"/>
            </a:lvl3pPr>
            <a:lvl4pPr marL="1371600" indent="0">
              <a:buFontTx/>
              <a:buNone/>
              <a:defRPr lang="en-US" sz="2000" dirty="0" smtClean="0"/>
            </a:lvl4pPr>
            <a:lvl5pPr marL="1828800" indent="0">
              <a:buFontTx/>
              <a:buNone/>
              <a:defRPr lang="en-US" sz="2000" dirty="0"/>
            </a:lvl5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457200" y="1600200"/>
            <a:ext cx="8229600" cy="3200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768"/>
              </a:spcBef>
              <a:spcAft>
                <a:spcPts val="0"/>
              </a:spcAft>
              <a:buClr>
                <a:srgbClr val="F4B834"/>
              </a:buClr>
              <a:buSzTx/>
              <a:buFontTx/>
              <a:buNone/>
              <a:tabLst/>
              <a:defRPr lang="en-US" sz="2800" i="1" kern="1200" baseline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/>
              <a:t>Slide </a:t>
            </a:r>
            <a:fld id="{23B0729D-0C76-4DC3-9F59-8792B55E40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533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baseline="0">
                <a:solidFill>
                  <a:schemeClr val="tx1"/>
                </a:solidFill>
              </a:defRPr>
            </a:lvl1pPr>
            <a:lvl2pPr marL="690563" marR="0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defRPr>
            </a:lvl2pPr>
            <a:lvl3pPr marL="1031875" marR="0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374775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>
                <a:solidFill>
                  <a:schemeClr val="tx1"/>
                </a:solidFill>
              </a:defRPr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>
                <a:solidFill>
                  <a:schemeClr val="tx1"/>
                </a:solidFill>
              </a:defRPr>
            </a:lvl5pPr>
          </a:lstStyle>
          <a:p>
            <a:pPr marL="3460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itchFamily="34" charset="0"/>
              </a:rPr>
              <a:t>Click to add text </a:t>
            </a:r>
          </a:p>
          <a:p>
            <a:pPr marL="690563" marR="0" lvl="1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Second level text</a:t>
            </a:r>
          </a:p>
          <a:p>
            <a:pPr marL="1031875" marR="0" lvl="2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level text</a:t>
            </a:r>
          </a:p>
          <a:p>
            <a:pPr marL="1374775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 level text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slide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651EAAB-5D0D-473B-859D-C18D817949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749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baseline="0">
                <a:solidFill>
                  <a:schemeClr val="tx1"/>
                </a:solidFill>
              </a:defRPr>
            </a:lvl1pPr>
            <a:lvl2pPr marL="690563" marR="0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defRPr>
            </a:lvl2pPr>
            <a:lvl3pPr marL="1031875" marR="0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374775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>
                <a:solidFill>
                  <a:schemeClr val="tx1"/>
                </a:solidFill>
              </a:defRPr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>
                <a:solidFill>
                  <a:schemeClr val="tx1"/>
                </a:solidFill>
              </a:defRPr>
            </a:lvl5pPr>
          </a:lstStyle>
          <a:p>
            <a:pPr marL="3460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itchFamily="34" charset="0"/>
              </a:rPr>
              <a:t>Click to add text </a:t>
            </a:r>
          </a:p>
          <a:p>
            <a:pPr marL="690563" marR="0" lvl="1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Second level text</a:t>
            </a:r>
          </a:p>
          <a:p>
            <a:pPr marL="1031875" marR="0" lvl="2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level text</a:t>
            </a:r>
          </a:p>
          <a:p>
            <a:pPr marL="1374775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 level text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slide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651EAAB-5D0D-473B-859D-C18D817949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712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6A752-7990-476E-BFFF-A5BA1A3F4D4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654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 - Fanc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4244648" y="1973332"/>
            <a:ext cx="654704" cy="9144000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568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cap="all">
                <a:solidFill>
                  <a:srgbClr val="30A6C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5661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02E54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18321D2-8609-A64D-A523-F976BAACFD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" y="6203296"/>
            <a:ext cx="9144001" cy="1"/>
          </a:xfrm>
          <a:prstGeom prst="line">
            <a:avLst/>
          </a:prstGeom>
          <a:ln>
            <a:solidFill>
              <a:srgbClr val="30A6C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itle.png"/>
          <p:cNvPicPr>
            <a:picLocks noChangeAspect="1"/>
          </p:cNvPicPr>
          <p:nvPr/>
        </p:nvPicPr>
        <p:blipFill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1114637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1" y="6203296"/>
            <a:ext cx="9144001" cy="1"/>
          </a:xfrm>
          <a:prstGeom prst="line">
            <a:avLst/>
          </a:prstGeom>
          <a:ln>
            <a:solidFill>
              <a:srgbClr val="30A6C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title.png"/>
          <p:cNvPicPr>
            <a:picLocks noChangeAspect="1"/>
          </p:cNvPicPr>
          <p:nvPr userDrawn="1"/>
        </p:nvPicPr>
        <p:blipFill>
          <a:blip r:embed="rId3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1114637"/>
          </a:xfrm>
          <a:prstGeom prst="rect">
            <a:avLst/>
          </a:prstGeom>
        </p:spPr>
      </p:pic>
      <p:pic>
        <p:nvPicPr>
          <p:cNvPr id="13" name="Picture 12" descr="SNL_Stacked_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9287" y="330255"/>
            <a:ext cx="1056958" cy="4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05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23837" y="1385118"/>
            <a:ext cx="8562408" cy="499821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>
              <a:buClr>
                <a:schemeClr val="tx2">
                  <a:lumMod val="90000"/>
                  <a:lumOff val="10000"/>
                </a:schemeClr>
              </a:buClr>
              <a:buFont typeface="Wingdings" charset="2"/>
              <a:buChar char="§"/>
              <a:defRPr/>
            </a:lvl1pPr>
            <a:lvl2pPr marL="630238" indent="-173038">
              <a:buClr>
                <a:schemeClr val="accent1"/>
              </a:buClr>
              <a:buFont typeface="Wingdings" charset="2"/>
              <a:buChar char="§"/>
              <a:defRPr/>
            </a:lvl2pPr>
            <a:lvl3pPr marL="1031875" indent="-117475">
              <a:buClr>
                <a:srgbClr val="9D8C78"/>
              </a:buClr>
              <a:buFont typeface="Wingdings" charset="2"/>
              <a:buChar char="§"/>
              <a:defRPr/>
            </a:lvl3pPr>
            <a:lvl4pPr marL="1489075" indent="-117475">
              <a:buFont typeface="Lucida Grande"/>
              <a:buChar char="-"/>
              <a:defRPr/>
            </a:lvl4pPr>
            <a:lvl5pPr marL="1946275" indent="-117475">
              <a:buClrTx/>
              <a:buFont typeface="Lucida Grande"/>
              <a:buChar char="»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459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557EC-DBCB-5547-8D14-57A839D97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34435C-0B87-1C41-9E8F-1534CAC46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33951-952D-E648-99B6-8D2B4611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44037-D0C2-044C-A5BB-8DCAE62A7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LA-UR-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8C03D-B9F4-454D-BD38-DB1D000AC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CA13-5B41-0740-BE7E-41625A40C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97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lk-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1371600" y="0"/>
            <a:ext cx="1371600" cy="2677650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NOTE</a:t>
            </a:r>
            <a:r>
              <a:rPr lang="en-US" sz="1200" b="0" dirty="0">
                <a:solidFill>
                  <a:srgbClr val="000000"/>
                </a:solidFill>
              </a:rPr>
              <a:t>: THIS IS YOUR WALK-IN SLIDE OPTION #1.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Instead of the Title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Slide, display this slide on the venue screen while your audience is arriving.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</a:t>
            </a:r>
            <a:r>
              <a:rPr lang="en-US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title slide. 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309670"/>
            <a:ext cx="9144000" cy="55957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D0C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4572000" y="6647649"/>
            <a:ext cx="45720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Managed by Triad National Security, LLC for the U.S. Department of Energy’s NNSA</a:t>
            </a:r>
          </a:p>
        </p:txBody>
      </p:sp>
      <p:pic>
        <p:nvPicPr>
          <p:cNvPr id="14" name="Picture 13" descr="LANL_allWHITE.ai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21" t="26248" r="27098" b="30198"/>
          <a:stretch/>
        </p:blipFill>
        <p:spPr>
          <a:xfrm>
            <a:off x="545314" y="796040"/>
            <a:ext cx="7542237" cy="3763219"/>
          </a:xfrm>
          <a:prstGeom prst="rect">
            <a:avLst/>
          </a:prstGeom>
        </p:spPr>
      </p:pic>
      <p:pic>
        <p:nvPicPr>
          <p:cNvPr id="15" name="Picture 14" descr="NNSA_80%.ai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16" t="44234" r="25200" b="40485"/>
          <a:stretch/>
        </p:blipFill>
        <p:spPr>
          <a:xfrm>
            <a:off x="8104485" y="6393736"/>
            <a:ext cx="961301" cy="32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1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lk-in slide - Photo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309670"/>
            <a:ext cx="9144000" cy="55957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D0C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4572000" y="6653293"/>
            <a:ext cx="45720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Managed by Triad National Security, LLC for the U.S. Department of Energy’s NNSA</a:t>
            </a:r>
          </a:p>
        </p:txBody>
      </p:sp>
      <p:pic>
        <p:nvPicPr>
          <p:cNvPr id="12" name="Picture 11" descr="NNSA_80%.ai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16" t="44234" r="25200" b="40485"/>
          <a:stretch/>
        </p:blipFill>
        <p:spPr>
          <a:xfrm>
            <a:off x="8087554" y="6326302"/>
            <a:ext cx="961301" cy="385862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0160"/>
            <a:ext cx="5334000" cy="396976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8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icon to insert photo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ight Triangle 4"/>
          <p:cNvSpPr/>
          <p:nvPr userDrawn="1"/>
        </p:nvSpPr>
        <p:spPr>
          <a:xfrm>
            <a:off x="5334000" y="-10160"/>
            <a:ext cx="3810000" cy="6309360"/>
          </a:xfrm>
          <a:custGeom>
            <a:avLst/>
            <a:gdLst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3810000 w 3810000"/>
              <a:gd name="connsiteY2" fmla="*/ 5257800 h 5257800"/>
              <a:gd name="connsiteX3" fmla="*/ 0 w 3810000"/>
              <a:gd name="connsiteY3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37733 w 3810000"/>
              <a:gd name="connsiteY2" fmla="*/ 3302000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37733 w 3810000"/>
              <a:gd name="connsiteY2" fmla="*/ 3302000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37733 w 3810000"/>
              <a:gd name="connsiteY2" fmla="*/ 3302000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46200 w 3810000"/>
              <a:gd name="connsiteY2" fmla="*/ 3852333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46200 w 3810000"/>
              <a:gd name="connsiteY2" fmla="*/ 3852333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0" h="5257800">
                <a:moveTo>
                  <a:pt x="0" y="5257800"/>
                </a:moveTo>
                <a:lnTo>
                  <a:pt x="0" y="0"/>
                </a:lnTo>
                <a:cubicBezTo>
                  <a:pt x="16933" y="708378"/>
                  <a:pt x="59269" y="2737554"/>
                  <a:pt x="1193801" y="3911599"/>
                </a:cubicBezTo>
                <a:cubicBezTo>
                  <a:pt x="1899356" y="4580464"/>
                  <a:pt x="2791178" y="5012267"/>
                  <a:pt x="3810000" y="5257800"/>
                </a:cubicBezTo>
                <a:lnTo>
                  <a:pt x="0" y="5257800"/>
                </a:lnTo>
                <a:close/>
              </a:path>
            </a:pathLst>
          </a:custGeom>
          <a:solidFill>
            <a:srgbClr val="080419">
              <a:alpha val="3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884335" y="3291843"/>
            <a:ext cx="29717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  <a:t>Delivering science and technology</a:t>
            </a:r>
            <a:br>
              <a:rPr lang="en-US" sz="1400" b="0" i="0" baseline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</a:br>
            <a:r>
              <a:rPr lang="en-US" sz="1400" b="0" i="0" baseline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  <a:t>to protect our nation</a:t>
            </a:r>
            <a:br>
              <a:rPr lang="en-US" sz="1400" b="0" i="0" baseline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</a:br>
            <a:r>
              <a:rPr lang="en-US" sz="1400" b="0" i="0" baseline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  <a:t>and promote world stability</a:t>
            </a:r>
          </a:p>
          <a:p>
            <a:pPr algn="ctr"/>
            <a:endParaRPr lang="en-US" sz="1400" dirty="0">
              <a:solidFill>
                <a:srgbClr val="FFFFFF">
                  <a:alpha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439333" y="3"/>
            <a:ext cx="1439333" cy="3231647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NOTE</a:t>
            </a:r>
            <a:r>
              <a:rPr lang="en-US" sz="1200" b="0" dirty="0">
                <a:solidFill>
                  <a:srgbClr val="000000"/>
                </a:solidFill>
              </a:rPr>
              <a:t>: THIS IS YOUR WALK</a:t>
            </a:r>
            <a:r>
              <a:rPr lang="en-US" sz="1200" b="0" baseline="0" dirty="0">
                <a:solidFill>
                  <a:srgbClr val="000000"/>
                </a:solidFill>
              </a:rPr>
              <a:t>-IN </a:t>
            </a:r>
            <a:r>
              <a:rPr lang="en-US" sz="1200" b="0" dirty="0">
                <a:solidFill>
                  <a:srgbClr val="000000"/>
                </a:solidFill>
              </a:rPr>
              <a:t>SLIDE OPTION #2.</a:t>
            </a:r>
            <a:r>
              <a:rPr lang="en-US" sz="1200" b="0" baseline="0" dirty="0">
                <a:solidFill>
                  <a:srgbClr val="000000"/>
                </a:solidFill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Instead of the Title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Slide, display this slide on the venue screen while your audience is arriving.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</a:t>
            </a:r>
            <a:r>
              <a:rPr lang="en-US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title slide. 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US" sz="1200" dirty="0">
                <a:effectLst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only a high-resolution photograph.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6" name="Picture 15" descr="LANL_allWHITE.ai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21" t="26248" r="27098" b="30198"/>
          <a:stretch/>
        </p:blipFill>
        <p:spPr>
          <a:xfrm>
            <a:off x="5582838" y="989895"/>
            <a:ext cx="3055811" cy="15247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52004F-D77C-A346-A75D-CEB64D4975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11711" y="4087692"/>
            <a:ext cx="2139113" cy="149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1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632432"/>
            <a:ext cx="9144000" cy="489749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31524" y="1"/>
            <a:ext cx="5655275" cy="1633361"/>
          </a:xfrm>
          <a:prstGeom prst="rect">
            <a:avLst/>
          </a:prstGeom>
        </p:spPr>
        <p:txBody>
          <a:bodyPr lIns="91433" tIns="45717" rIns="91433" bIns="45717" anchor="b"/>
          <a:lstStyle>
            <a:lvl1pPr algn="r">
              <a:defRPr sz="3200" b="0" i="0">
                <a:solidFill>
                  <a:srgbClr val="FFFFFF"/>
                </a:solidFill>
                <a:latin typeface="+mj-lt"/>
              </a:defRPr>
            </a:lvl1pPr>
          </a:lstStyle>
          <a:p>
            <a:pPr algn="r"/>
            <a:r>
              <a:rPr lang="en-US" b="1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143500" y="3798488"/>
            <a:ext cx="3543300" cy="728290"/>
          </a:xfrm>
          <a:prstGeom prst="rect">
            <a:avLst/>
          </a:prstGeom>
        </p:spPr>
        <p:txBody>
          <a:bodyPr vert="horz" lIns="91433" tIns="45717" rIns="91433" bIns="45717" anchor="t"/>
          <a:lstStyle>
            <a:lvl1pPr marL="0" indent="0" algn="r">
              <a:buNone/>
              <a:defRPr sz="2000" b="0">
                <a:solidFill>
                  <a:schemeClr val="tx1"/>
                </a:solidFill>
              </a:defRPr>
            </a:lvl1pPr>
            <a:lvl2pPr marL="457164" indent="0">
              <a:buNone/>
              <a:defRPr sz="2400" b="1">
                <a:solidFill>
                  <a:schemeClr val="tx1"/>
                </a:solidFill>
              </a:defRPr>
            </a:lvl2pPr>
            <a:lvl3pPr marL="914327" indent="0">
              <a:buNone/>
              <a:defRPr sz="2400" b="1">
                <a:solidFill>
                  <a:schemeClr val="tx1"/>
                </a:solidFill>
              </a:defRPr>
            </a:lvl3pPr>
            <a:lvl4pPr marL="1371491" indent="0">
              <a:buNone/>
              <a:defRPr sz="2400" b="1">
                <a:solidFill>
                  <a:schemeClr val="tx1"/>
                </a:solidFill>
              </a:defRPr>
            </a:lvl4pPr>
            <a:lvl5pPr marL="1828654" indent="0">
              <a:buNone/>
              <a:defRPr sz="2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presenter(s)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143500" y="4527560"/>
            <a:ext cx="3543300" cy="752592"/>
          </a:xfrm>
          <a:prstGeom prst="rect">
            <a:avLst/>
          </a:prstGeom>
        </p:spPr>
        <p:txBody>
          <a:bodyPr vert="horz" lIns="91433" tIns="45717" rIns="91433" bIns="45717"/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031524" y="1632434"/>
            <a:ext cx="5655275" cy="1088908"/>
          </a:xfrm>
          <a:prstGeom prst="rect">
            <a:avLst/>
          </a:prstGeom>
        </p:spPr>
        <p:txBody>
          <a:bodyPr vert="horz" lIns="91433" tIns="45717" rIns="91433" bIns="45717"/>
          <a:lstStyle>
            <a:lvl1pPr marL="0" indent="0" algn="r">
              <a:buNone/>
              <a:defRPr sz="2800" b="0">
                <a:solidFill>
                  <a:schemeClr val="tx1"/>
                </a:solidFill>
              </a:defRPr>
            </a:lvl1pPr>
            <a:lvl2pPr marL="457164" indent="0" algn="r">
              <a:buNone/>
              <a:defRPr sz="3600"/>
            </a:lvl2pPr>
            <a:lvl3pPr marL="914327" indent="0" algn="r">
              <a:buNone/>
              <a:defRPr sz="3600"/>
            </a:lvl3pPr>
            <a:lvl4pPr marL="1371491" indent="0" algn="r">
              <a:buNone/>
              <a:defRPr sz="3600"/>
            </a:lvl4pPr>
            <a:lvl5pPr marL="1828654" indent="0" algn="r">
              <a:buNone/>
              <a:defRPr sz="36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69" y="6529923"/>
            <a:ext cx="1947333" cy="31609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8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add LA-UR# </a:t>
            </a:r>
          </a:p>
        </p:txBody>
      </p:sp>
      <p:pic>
        <p:nvPicPr>
          <p:cNvPr id="22" name="Picture 21" descr="Untitled-1.jpg"/>
          <p:cNvPicPr>
            <a:picLocks noChangeAspect="1"/>
          </p:cNvPicPr>
          <p:nvPr userDrawn="1"/>
        </p:nvPicPr>
        <p:blipFill rotWithShape="1">
          <a:blip r:embed="rId2" cstate="screen">
            <a:alphaModFix amt="5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933" y="3875240"/>
            <a:ext cx="4351867" cy="2191209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4572000" y="6016849"/>
            <a:ext cx="4572000" cy="463742"/>
            <a:chOff x="4572000" y="5026384"/>
            <a:chExt cx="4572000" cy="463742"/>
          </a:xfrm>
        </p:grpSpPr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4572000" y="5305460"/>
              <a:ext cx="457200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</a:rPr>
                <a:t>Managed by Triad National Security, LLC for the U.S. Department of Energy’s NNSA</a:t>
              </a:r>
            </a:p>
          </p:txBody>
        </p:sp>
        <p:pic>
          <p:nvPicPr>
            <p:cNvPr id="25" name="Picture 24" descr="NNSA_80%.ai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116" t="44234" r="25200" b="40485"/>
            <a:stretch/>
          </p:blipFill>
          <p:spPr>
            <a:xfrm>
              <a:off x="8087551" y="5026384"/>
              <a:ext cx="961301" cy="3215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991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5093"/>
            <a:ext cx="9144000" cy="55077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07524" y="2"/>
            <a:ext cx="7179275" cy="985093"/>
          </a:xfrm>
          <a:prstGeom prst="rect">
            <a:avLst/>
          </a:prstGeom>
        </p:spPr>
        <p:txBody>
          <a:bodyPr anchor="ctr"/>
          <a:lstStyle>
            <a:lvl1pPr algn="ctr">
              <a:defRPr sz="3000"/>
            </a:lvl1pPr>
          </a:lstStyle>
          <a:p>
            <a:r>
              <a:rPr lang="en-US" dirty="0"/>
              <a:t>Click to edit agenda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LA-UR-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31268" y="1131636"/>
            <a:ext cx="0" cy="51941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895602" y="1131637"/>
            <a:ext cx="1617663" cy="381074"/>
          </a:xfrm>
          <a:prstGeom prst="rect">
            <a:avLst/>
          </a:prstGeom>
        </p:spPr>
        <p:txBody>
          <a:bodyPr vert="horz"/>
          <a:lstStyle>
            <a:lvl1pPr marL="0" indent="0" algn="r" defTabSz="-741363">
              <a:buFont typeface="Arial"/>
              <a:buNone/>
              <a:tabLst/>
              <a:defRPr sz="1100" b="0"/>
            </a:lvl1pPr>
            <a:lvl2pPr marL="231775" indent="0" defTabSz="-741363">
              <a:buNone/>
              <a:tabLst/>
              <a:defRPr sz="1050"/>
            </a:lvl2pPr>
            <a:lvl3pPr marL="455612" indent="0" defTabSz="-741363">
              <a:buNone/>
              <a:tabLst/>
              <a:defRPr sz="1000"/>
            </a:lvl3pPr>
            <a:lvl4pPr marL="681037" indent="0" defTabSz="-741363">
              <a:buNone/>
              <a:tabLst/>
              <a:defRPr sz="900"/>
            </a:lvl4pPr>
            <a:lvl5pPr marL="912813" indent="0" defTabSz="-741363">
              <a:buNone/>
              <a:tabLst/>
              <a:defRPr sz="900"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895602" y="1862669"/>
            <a:ext cx="1617663" cy="381074"/>
          </a:xfrm>
          <a:prstGeom prst="rect">
            <a:avLst/>
          </a:prstGeom>
        </p:spPr>
        <p:txBody>
          <a:bodyPr vert="horz"/>
          <a:lstStyle>
            <a:lvl1pPr marL="0" indent="0" algn="r" defTabSz="-741363">
              <a:buFont typeface="Arial"/>
              <a:buNone/>
              <a:tabLst/>
              <a:defRPr sz="1100" b="0"/>
            </a:lvl1pPr>
            <a:lvl2pPr marL="231775" indent="0" defTabSz="-741363">
              <a:buNone/>
              <a:tabLst/>
              <a:defRPr sz="1050"/>
            </a:lvl2pPr>
            <a:lvl3pPr marL="455612" indent="0" defTabSz="-741363">
              <a:buNone/>
              <a:tabLst/>
              <a:defRPr sz="1000"/>
            </a:lvl3pPr>
            <a:lvl4pPr marL="681037" indent="0" defTabSz="-741363">
              <a:buNone/>
              <a:tabLst/>
              <a:defRPr sz="900"/>
            </a:lvl4pPr>
            <a:lvl5pPr marL="912813" indent="0" defTabSz="-741363">
              <a:buNone/>
              <a:tabLst/>
              <a:defRPr sz="900"/>
            </a:lvl5pPr>
          </a:lstStyle>
          <a:p>
            <a:pPr lvl="0"/>
            <a:r>
              <a:rPr lang="en-US" dirty="0"/>
              <a:t>Click to edit location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00600" y="1131636"/>
            <a:ext cx="3886200" cy="5194128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  <a:lvl2pPr marL="344488" indent="-171450">
              <a:defRPr sz="1800"/>
            </a:lvl2pPr>
            <a:lvl3pPr marL="514350" indent="-173038">
              <a:defRPr sz="1600"/>
            </a:lvl3pPr>
            <a:lvl4pPr marL="688975" indent="-173038">
              <a:defRPr sz="1400"/>
            </a:lvl4pPr>
            <a:lvl5pPr marL="857250" indent="-174625">
              <a:defRPr/>
            </a:lvl5pPr>
          </a:lstStyle>
          <a:p>
            <a:pPr lvl="0"/>
            <a:r>
              <a:rPr lang="en-US" dirty="0"/>
              <a:t>Click to edit agenda item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8" name="Picture 17" descr="Untitled-1.jpg"/>
          <p:cNvPicPr>
            <a:picLocks noChangeAspect="1"/>
          </p:cNvPicPr>
          <p:nvPr userDrawn="1"/>
        </p:nvPicPr>
        <p:blipFill rotWithShape="1">
          <a:blip r:embed="rId2" cstate="screen">
            <a:alphaModFix amt="5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933" y="3894974"/>
            <a:ext cx="4351867" cy="219120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D3D039E-5BDF-0543-B199-895DAFF6B1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199" y="203200"/>
            <a:ext cx="1167456" cy="56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52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664180"/>
            <a:ext cx="8229600" cy="985093"/>
          </a:xfrm>
          <a:prstGeom prst="rect">
            <a:avLst/>
          </a:prstGeom>
        </p:spPr>
        <p:txBody>
          <a:bodyPr anchor="ctr"/>
          <a:lstStyle>
            <a:lvl1pPr algn="ctr">
              <a:defRPr b="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LA-UR-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628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5093"/>
            <a:ext cx="9144000" cy="55077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"/>
            <a:ext cx="8229600" cy="98509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LA-UR-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31636"/>
            <a:ext cx="8229600" cy="5194128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  <a:lvl2pPr marL="344488" indent="-171450">
              <a:defRPr sz="1800"/>
            </a:lvl2pPr>
            <a:lvl3pPr marL="514350" indent="-173038">
              <a:defRPr sz="1600"/>
            </a:lvl3pPr>
            <a:lvl4pPr marL="688975" indent="-173038">
              <a:defRPr sz="1400"/>
            </a:lvl4pPr>
            <a:lvl5pPr marL="857250" indent="-174625">
              <a:defRPr/>
            </a:lvl5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e Placeholder 8">
            <a:extLst>
              <a:ext uri="{FF2B5EF4-FFF2-40B4-BE49-F238E27FC236}">
                <a16:creationId xmlns:a16="http://schemas.microsoft.com/office/drawing/2014/main" id="{969DA58C-4442-204D-AD3A-B780066F9E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04050" y="6491818"/>
            <a:ext cx="2133600" cy="366182"/>
          </a:xfrm>
        </p:spPr>
        <p:txBody>
          <a:bodyPr/>
          <a:lstStyle/>
          <a:p>
            <a:r>
              <a:rPr lang="en-US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289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-11364"/>
            <a:ext cx="8229600" cy="1143000"/>
          </a:xfrm>
          <a:prstGeom prst="rect">
            <a:avLst/>
          </a:prstGeom>
        </p:spPr>
        <p:txBody>
          <a:bodyPr vert="horz" anchor="ctr"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LA-UR-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31636"/>
            <a:ext cx="8229600" cy="5194128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FFFFFF"/>
                </a:solidFill>
              </a:defRPr>
            </a:lvl1pPr>
            <a:lvl2pPr marL="344488" indent="-168275">
              <a:defRPr sz="1800">
                <a:solidFill>
                  <a:srgbClr val="FFFFFF"/>
                </a:solidFill>
              </a:defRPr>
            </a:lvl2pPr>
            <a:lvl3pPr marL="514350" indent="-173038">
              <a:defRPr sz="1600">
                <a:solidFill>
                  <a:srgbClr val="FFFFFF"/>
                </a:solidFill>
              </a:defRPr>
            </a:lvl3pPr>
            <a:lvl4pPr marL="688975" indent="-173038">
              <a:defRPr sz="1400">
                <a:solidFill>
                  <a:srgbClr val="FFFFFF"/>
                </a:solidFill>
              </a:defRPr>
            </a:lvl4pPr>
            <a:lvl5pPr marL="857250" indent="-174625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0828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83824"/>
            <a:ext cx="9144000" cy="610905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LA-UR-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3822"/>
            <a:ext cx="8229600" cy="601272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31636"/>
            <a:ext cx="8229600" cy="5194128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  <a:lvl2pPr marL="344488" indent="-171450">
              <a:defRPr sz="1800"/>
            </a:lvl2pPr>
            <a:lvl3pPr marL="514350" indent="-173038">
              <a:defRPr sz="1600"/>
            </a:lvl3pPr>
            <a:lvl4pPr marL="688975" indent="-173038">
              <a:defRPr sz="1400"/>
            </a:lvl4pPr>
            <a:lvl5pPr marL="857250" indent="-174625">
              <a:defRPr/>
            </a:lvl5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1998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51D7D"/>
            </a:gs>
            <a:gs pos="100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-1" y="6491818"/>
            <a:ext cx="3310467" cy="366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/>
              <a:t>LA-UR-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004050" y="6491818"/>
            <a:ext cx="2133600" cy="366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/>
              <a:t>2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-117070" y="1486493"/>
            <a:ext cx="101168" cy="447895"/>
          </a:xfrm>
          <a:prstGeom prst="rect">
            <a:avLst/>
          </a:prstGeom>
          <a:solidFill>
            <a:srgbClr val="2682C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-117070" y="1934387"/>
            <a:ext cx="101168" cy="447895"/>
          </a:xfrm>
          <a:prstGeom prst="rect">
            <a:avLst/>
          </a:prstGeom>
          <a:solidFill>
            <a:srgbClr val="EA772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-117070" y="2382281"/>
            <a:ext cx="101168" cy="447895"/>
          </a:xfrm>
          <a:prstGeom prst="rect">
            <a:avLst/>
          </a:prstGeom>
          <a:solidFill>
            <a:srgbClr val="F448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-117070" y="2830175"/>
            <a:ext cx="101168" cy="447895"/>
          </a:xfrm>
          <a:prstGeom prst="rect">
            <a:avLst/>
          </a:prstGeom>
          <a:solidFill>
            <a:srgbClr val="22935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-117070" y="0"/>
            <a:ext cx="101168" cy="447895"/>
          </a:xfrm>
          <a:prstGeom prst="rect">
            <a:avLst/>
          </a:prstGeom>
          <a:solidFill>
            <a:srgbClr val="0D0E2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-117070" y="447894"/>
            <a:ext cx="101168" cy="447895"/>
          </a:xfrm>
          <a:prstGeom prst="rect">
            <a:avLst/>
          </a:prstGeom>
          <a:solidFill>
            <a:srgbClr val="F8B61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-117070" y="969744"/>
            <a:ext cx="101168" cy="4478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-635000" y="-2"/>
            <a:ext cx="51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rgbClr val="0D0C2E"/>
                </a:solidFill>
              </a:rPr>
              <a:t>NOTE:</a:t>
            </a:r>
          </a:p>
          <a:p>
            <a:pPr algn="r"/>
            <a:r>
              <a:rPr lang="en-US" sz="800" dirty="0">
                <a:solidFill>
                  <a:srgbClr val="0D0C2E"/>
                </a:solidFill>
              </a:rPr>
              <a:t>This is</a:t>
            </a:r>
            <a:r>
              <a:rPr lang="en-US" sz="800" baseline="0" dirty="0">
                <a:solidFill>
                  <a:srgbClr val="0D0C2E"/>
                </a:solidFill>
              </a:rPr>
              <a:t> the lab color palette.</a:t>
            </a:r>
            <a:endParaRPr lang="en-US" sz="800" baseline="0" dirty="0">
              <a:solidFill>
                <a:srgbClr val="0D0C2E"/>
              </a:solidFill>
              <a:latin typeface="Wingdings"/>
              <a:ea typeface="Wingdings"/>
              <a:cs typeface="Wingdings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34279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5" r:id="rId2"/>
    <p:sldLayoutId id="2147483676" r:id="rId3"/>
    <p:sldLayoutId id="2147483649" r:id="rId4"/>
    <p:sldLayoutId id="2147483673" r:id="rId5"/>
    <p:sldLayoutId id="2147483671" r:id="rId6"/>
    <p:sldLayoutId id="2147483650" r:id="rId7"/>
    <p:sldLayoutId id="2147483660" r:id="rId8"/>
    <p:sldLayoutId id="2147483674" r:id="rId9"/>
    <p:sldLayoutId id="2147483677" r:id="rId10"/>
    <p:sldLayoutId id="2147483678" r:id="rId11"/>
    <p:sldLayoutId id="2147483679" r:id="rId12"/>
    <p:sldLayoutId id="2147483680" r:id="rId13"/>
    <p:sldLayoutId id="2147483682" r:id="rId14"/>
    <p:sldLayoutId id="2147483683" r:id="rId15"/>
    <p:sldLayoutId id="2147483684" r:id="rId16"/>
    <p:sldLayoutId id="2147483686" r:id="rId17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03225" indent="-1714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73038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54075" indent="-173038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87438" indent="-174625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bnl.gov/eicug/index.php/Yellow_Report_Physics_Common#Kinematic_coverage_fil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hysdiv.jlab.org/DetectorMatrix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bnl.gov/event/7352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E9C1C-4ACC-764F-9976-494DB529B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338" y="2"/>
            <a:ext cx="7491047" cy="985093"/>
          </a:xfrm>
        </p:spPr>
        <p:txBody>
          <a:bodyPr/>
          <a:lstStyle/>
          <a:p>
            <a:pPr defTabSz="914400"/>
            <a:r>
              <a:rPr lang="en-US" sz="3000" dirty="0"/>
              <a:t>Jets and Heavy Flavor WG Meeting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2ABCBC-945E-A74A-81E7-0F2D4DBF5E5D}"/>
              </a:ext>
            </a:extLst>
          </p:cNvPr>
          <p:cNvSpPr txBox="1"/>
          <p:nvPr/>
        </p:nvSpPr>
        <p:spPr>
          <a:xfrm>
            <a:off x="3336893" y="1201794"/>
            <a:ext cx="213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</a:rPr>
              <a:t>June 22, 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888EC6-E44E-F245-82BE-BDBFA0506AB3}"/>
              </a:ext>
            </a:extLst>
          </p:cNvPr>
          <p:cNvSpPr/>
          <p:nvPr/>
        </p:nvSpPr>
        <p:spPr>
          <a:xfrm>
            <a:off x="483315" y="2362997"/>
            <a:ext cx="849923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Talk by Joe Osborne -  update on jet substructure and</a:t>
            </a:r>
          </a:p>
          <a:p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hadronization studies</a:t>
            </a:r>
          </a:p>
          <a:p>
            <a:endParaRPr lang="en-US" sz="800" dirty="0">
              <a:solidFill>
                <a:srgbClr val="000000"/>
              </a:solidFill>
              <a:latin typeface="Helvetica" pitchFamily="2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2. Talk by </a:t>
            </a:r>
            <a:r>
              <a:rPr lang="en-US" sz="2400" dirty="0" err="1">
                <a:solidFill>
                  <a:srgbClr val="000000"/>
                </a:solidFill>
                <a:latin typeface="Helvetica" pitchFamily="2" charset="0"/>
              </a:rPr>
              <a:t>Haitao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Li – transverse energy-energy correlators in DIS, a new observable</a:t>
            </a:r>
          </a:p>
          <a:p>
            <a:endParaRPr lang="en-US" sz="800" dirty="0">
              <a:solidFill>
                <a:srgbClr val="000000"/>
              </a:solidFill>
              <a:latin typeface="Helvetica" pitchFamily="2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3. Post Pavia discussion – collection of kinematic maps, </a:t>
            </a:r>
            <a:r>
              <a:rPr lang="en-US" sz="2400">
                <a:solidFill>
                  <a:srgbClr val="000000"/>
                </a:solidFill>
                <a:latin typeface="Helvetica" pitchFamily="2" charset="0"/>
              </a:rPr>
              <a:t>virtual Miami 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meeting, YR outline </a:t>
            </a:r>
          </a:p>
          <a:p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   </a:t>
            </a:r>
            <a:endParaRPr lang="en-US" sz="800" dirty="0">
              <a:solidFill>
                <a:srgbClr val="000000"/>
              </a:solidFill>
              <a:latin typeface="Helvetica" pitchFamily="2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4. DNP Fall meeting, EIC mini-symposium</a:t>
            </a:r>
            <a:endParaRPr lang="en-US" sz="2400" b="0" i="0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223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E9C1C-4ACC-764F-9976-494DB529B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371" y="2"/>
            <a:ext cx="6164772" cy="985093"/>
          </a:xfrm>
        </p:spPr>
        <p:txBody>
          <a:bodyPr/>
          <a:lstStyle/>
          <a:p>
            <a:pPr defTabSz="914400"/>
            <a:r>
              <a:rPr lang="en-US" sz="3000" dirty="0"/>
              <a:t>Post Pavia Activities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B47E32-884B-1F4C-9F57-2E20159E29C6}"/>
              </a:ext>
            </a:extLst>
          </p:cNvPr>
          <p:cNvSpPr/>
          <p:nvPr/>
        </p:nvSpPr>
        <p:spPr>
          <a:xfrm>
            <a:off x="284037" y="1079161"/>
            <a:ext cx="3436937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800" dirty="0">
                <a:solidFill>
                  <a:srgbClr val="0432FF"/>
                </a:solidFill>
                <a:latin typeface="Helvetica" pitchFamily="2" charset="0"/>
              </a:rPr>
              <a:t>For kinematic maps</a:t>
            </a:r>
          </a:p>
          <a:p>
            <a:pPr>
              <a:spcAft>
                <a:spcPts val="800"/>
              </a:spcAft>
            </a:pPr>
            <a:r>
              <a:rPr lang="en-US" sz="2800" dirty="0">
                <a:solidFill>
                  <a:srgbClr val="0432FF"/>
                </a:solidFill>
                <a:latin typeface="Helvetica" pitchFamily="2" charset="0"/>
              </a:rPr>
              <a:t>provide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7551C2-2EA8-CA47-AEB8-D9406904C46B}"/>
              </a:ext>
            </a:extLst>
          </p:cNvPr>
          <p:cNvSpPr/>
          <p:nvPr/>
        </p:nvSpPr>
        <p:spPr>
          <a:xfrm>
            <a:off x="318410" y="4981749"/>
            <a:ext cx="39348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Had discussion of difficulties of producing such plots uniformly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86E138-952E-1347-B25E-A8963F08846F}"/>
              </a:ext>
            </a:extLst>
          </p:cNvPr>
          <p:cNvSpPr/>
          <p:nvPr/>
        </p:nvSpPr>
        <p:spPr>
          <a:xfrm>
            <a:off x="4499573" y="1160301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omic Sans MS" panose="030F0902030302020204" pitchFamily="66" charset="0"/>
              </a:rPr>
              <a:t>Wiki-page template at:</a:t>
            </a:r>
            <a:endParaRPr lang="en-US"/>
          </a:p>
          <a:p>
            <a:br>
              <a:rPr lang="en-US"/>
            </a:br>
            <a:r>
              <a:rPr lang="en-US" u="sng">
                <a:solidFill>
                  <a:srgbClr val="0097A7"/>
                </a:solidFill>
                <a:latin typeface="Arial" panose="020B0604020202020204" pitchFamily="34" charset="0"/>
                <a:hlinkClick r:id="rId3"/>
              </a:rPr>
              <a:t>https://wiki.bnl.gov/eicug/index.php/Yellow_Report_Physics_Common#Kinematic_coverage_files</a:t>
            </a:r>
            <a:endParaRPr lang="en-US" dirty="0"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435B8F-887F-9140-BCC7-1281D0738440}"/>
              </a:ext>
            </a:extLst>
          </p:cNvPr>
          <p:cNvSpPr/>
          <p:nvPr/>
        </p:nvSpPr>
        <p:spPr>
          <a:xfrm>
            <a:off x="284037" y="2213981"/>
            <a:ext cx="4572000" cy="213904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Species and energies used</a:t>
            </a:r>
            <a:endParaRPr lang="en-US" dirty="0">
              <a:solidFill>
                <a:srgbClr val="000000"/>
              </a:solidFill>
              <a:latin typeface="Noto Sans Symbols"/>
            </a:endParaRPr>
          </a:p>
          <a:p>
            <a:pPr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Generator used </a:t>
            </a:r>
            <a:endParaRPr lang="en-US" dirty="0">
              <a:solidFill>
                <a:srgbClr val="000000"/>
              </a:solidFill>
              <a:latin typeface="Noto Sans Symbols"/>
            </a:endParaRPr>
          </a:p>
          <a:p>
            <a:pPr algn="ctr">
              <a:spcBef>
                <a:spcPts val="600"/>
              </a:spcBef>
            </a:pP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(location if available)</a:t>
            </a:r>
            <a:endParaRPr lang="en-US" dirty="0"/>
          </a:p>
          <a:p>
            <a:pPr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Generator input file</a:t>
            </a:r>
            <a:endParaRPr lang="en-US" dirty="0">
              <a:solidFill>
                <a:srgbClr val="000000"/>
              </a:solidFill>
              <a:latin typeface="Noto Sans Symbols"/>
            </a:endParaRPr>
          </a:p>
          <a:p>
            <a:pPr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ROOT file with tree to produce plots</a:t>
            </a:r>
            <a:endParaRPr lang="en-US" dirty="0">
              <a:solidFill>
                <a:srgbClr val="000000"/>
              </a:solidFill>
              <a:latin typeface="Noto Sans Symbols"/>
            </a:endParaRPr>
          </a:p>
          <a:p>
            <a:pPr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Scripts to produce kinematic plots</a:t>
            </a:r>
            <a:endParaRPr lang="en-US" dirty="0">
              <a:solidFill>
                <a:srgbClr val="000000"/>
              </a:solidFill>
              <a:latin typeface="Noto Sans Symbols"/>
            </a:endParaRPr>
          </a:p>
        </p:txBody>
      </p:sp>
      <p:pic>
        <p:nvPicPr>
          <p:cNvPr id="3074" name="Picture 2" descr="Screen Clipping">
            <a:extLst>
              <a:ext uri="{FF2B5EF4-FFF2-40B4-BE49-F238E27FC236}">
                <a16:creationId xmlns:a16="http://schemas.microsoft.com/office/drawing/2014/main" id="{F5B6372C-18F9-5D40-AE48-B2A2F2DCE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568" y="2726551"/>
            <a:ext cx="3215424" cy="354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930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E9C1C-4ACC-764F-9976-494DB529B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371" y="2"/>
            <a:ext cx="6164772" cy="985093"/>
          </a:xfrm>
        </p:spPr>
        <p:txBody>
          <a:bodyPr/>
          <a:lstStyle/>
          <a:p>
            <a:pPr defTabSz="914400"/>
            <a:r>
              <a:rPr lang="en-US" sz="3000" dirty="0"/>
              <a:t>Some Developments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0DCCAC-1CD1-6C4C-B23D-167C44D0295F}"/>
              </a:ext>
            </a:extLst>
          </p:cNvPr>
          <p:cNvSpPr/>
          <p:nvPr/>
        </p:nvSpPr>
        <p:spPr>
          <a:xfrm>
            <a:off x="717786" y="1526868"/>
            <a:ext cx="8148119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Comic Sans MS" panose="030F0902030302020204" pitchFamily="66" charset="0"/>
              </a:rPr>
              <a:t>During our April 15 meeting, the use of a single tool was requested by the different WGs</a:t>
            </a:r>
            <a:r>
              <a:rPr lang="en-US" sz="1400" dirty="0">
                <a:solidFill>
                  <a:srgbClr val="000000"/>
                </a:solidFill>
                <a:latin typeface="Noto Sans Symbols"/>
              </a:rPr>
              <a:t>  </a:t>
            </a:r>
            <a:r>
              <a:rPr lang="en-US" sz="1400" dirty="0" err="1">
                <a:solidFill>
                  <a:srgbClr val="0432FF"/>
                </a:solidFill>
                <a:latin typeface="Comic Sans MS" panose="030F0902030302020204" pitchFamily="66" charset="0"/>
              </a:rPr>
              <a:t>EICsmear</a:t>
            </a:r>
            <a:r>
              <a:rPr lang="en-US" sz="1400" dirty="0">
                <a:solidFill>
                  <a:srgbClr val="0432FF"/>
                </a:solidFill>
                <a:latin typeface="Comic Sans MS" panose="030F0902030302020204" pitchFamily="66" charset="0"/>
              </a:rPr>
              <a:t> was favored within the PWG</a:t>
            </a:r>
            <a:endParaRPr lang="en-US" sz="1400" dirty="0">
              <a:solidFill>
                <a:srgbClr val="0432FF"/>
              </a:solidFill>
              <a:latin typeface="Noto Sans Symbols"/>
            </a:endParaRPr>
          </a:p>
          <a:p>
            <a:pPr fontAlgn="base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Comic Sans MS" panose="030F0902030302020204" pitchFamily="66" charset="0"/>
              </a:rPr>
              <a:t>The Software WG is fully supporting </a:t>
            </a:r>
            <a:r>
              <a:rPr lang="en-US" sz="14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EICsmear,</a:t>
            </a:r>
            <a:r>
              <a:rPr lang="en-US" sz="1400" dirty="0" err="1">
                <a:solidFill>
                  <a:srgbClr val="000000"/>
                </a:solidFill>
                <a:latin typeface="Noto Sans Symbols"/>
              </a:rPr>
              <a:t>c</a:t>
            </a:r>
            <a:r>
              <a:rPr lang="en-US" sz="14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with</a:t>
            </a:r>
            <a:r>
              <a:rPr lang="en-US" sz="1400" dirty="0">
                <a:solidFill>
                  <a:srgbClr val="000000"/>
                </a:solidFill>
                <a:latin typeface="Comic Sans MS" panose="030F0902030302020204" pitchFamily="66" charset="0"/>
              </a:rPr>
              <a:t> documentation, and (soon) versioning according to the DWG </a:t>
            </a:r>
            <a:r>
              <a:rPr lang="en-US" sz="1400" u="sng" dirty="0">
                <a:solidFill>
                  <a:srgbClr val="0097A7"/>
                </a:solidFill>
                <a:latin typeface="Comic Sans MS" panose="030F0902030302020204" pitchFamily="66" charset="0"/>
                <a:hlinkClick r:id="rId3"/>
              </a:rPr>
              <a:t>detector matrix </a:t>
            </a:r>
            <a:endParaRPr lang="en-US" sz="1400" dirty="0"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E38AEA-CBC6-4D42-AFEC-DD8B24D3E67B}"/>
              </a:ext>
            </a:extLst>
          </p:cNvPr>
          <p:cNvSpPr/>
          <p:nvPr/>
        </p:nvSpPr>
        <p:spPr>
          <a:xfrm>
            <a:off x="837445" y="3648678"/>
            <a:ext cx="7745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Comic Sans MS" panose="030F0902030302020204" pitchFamily="66" charset="0"/>
              </a:rPr>
              <a:t>How are backgrounds being considered/simulated at the moment ?</a:t>
            </a:r>
            <a:r>
              <a:rPr lang="en-US" sz="1400" dirty="0">
                <a:solidFill>
                  <a:srgbClr val="000000"/>
                </a:solidFill>
                <a:latin typeface="Noto Sans Symbols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omic Sans MS" panose="030F0902030302020204" pitchFamily="66" charset="0"/>
              </a:rPr>
              <a:t>Suggestions/ideas for a global strategy ?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FADCCE-B325-D145-9BE4-3057AF62B948}"/>
              </a:ext>
            </a:extLst>
          </p:cNvPr>
          <p:cNvSpPr txBox="1"/>
          <p:nvPr/>
        </p:nvSpPr>
        <p:spPr>
          <a:xfrm>
            <a:off x="327629" y="1059472"/>
            <a:ext cx="2924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Software - guidance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DF78E1-2424-CC4A-B407-CF35D3A0030E}"/>
              </a:ext>
            </a:extLst>
          </p:cNvPr>
          <p:cNvSpPr txBox="1"/>
          <p:nvPr/>
        </p:nvSpPr>
        <p:spPr>
          <a:xfrm>
            <a:off x="416655" y="3026701"/>
            <a:ext cx="508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Backgrounds – suggestions needed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47021B-512C-4A4D-9074-266716FFC810}"/>
              </a:ext>
            </a:extLst>
          </p:cNvPr>
          <p:cNvSpPr/>
          <p:nvPr/>
        </p:nvSpPr>
        <p:spPr>
          <a:xfrm>
            <a:off x="1011828" y="5325778"/>
            <a:ext cx="78719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Optimal detector requirements: coverage, resolution, PID...</a:t>
            </a:r>
            <a:endParaRPr lang="en-US" sz="1400" dirty="0">
              <a:solidFill>
                <a:srgbClr val="000000"/>
              </a:solidFill>
              <a:latin typeface="Noto Sans Symbols"/>
            </a:endParaRPr>
          </a:p>
          <a:p>
            <a:pPr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Minimum detector requirements: when does physics “break”?</a:t>
            </a:r>
            <a:endParaRPr lang="en-US" sz="1400" dirty="0">
              <a:solidFill>
                <a:srgbClr val="000000"/>
              </a:solidFill>
              <a:latin typeface="Noto Sans Symbols"/>
            </a:endParaRPr>
          </a:p>
          <a:p>
            <a:pPr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What will be driving your systematics </a:t>
            </a:r>
            <a:endParaRPr lang="en-US" sz="1400" dirty="0">
              <a:solidFill>
                <a:srgbClr val="000000"/>
              </a:solidFill>
              <a:latin typeface="Noto Sans Symbol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3C3BCE-0306-2B4F-8CE5-BB3239200C41}"/>
              </a:ext>
            </a:extLst>
          </p:cNvPr>
          <p:cNvSpPr txBox="1"/>
          <p:nvPr/>
        </p:nvSpPr>
        <p:spPr>
          <a:xfrm>
            <a:off x="416655" y="4332210"/>
            <a:ext cx="8166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Detector complementarity  – </a:t>
            </a:r>
            <a:r>
              <a:rPr lang="en-US" sz="2400" dirty="0">
                <a:solidFill>
                  <a:srgbClr val="0432FF"/>
                </a:solidFill>
              </a:rPr>
              <a:t>care must be taken in defining the needs</a:t>
            </a:r>
          </a:p>
        </p:txBody>
      </p:sp>
    </p:spTree>
    <p:extLst>
      <p:ext uri="{BB962C8B-B14F-4D97-AF65-F5344CB8AC3E}">
        <p14:creationId xmlns:p14="http://schemas.microsoft.com/office/powerpoint/2010/main" val="2838961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E9C1C-4ACC-764F-9976-494DB529B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371" y="2"/>
            <a:ext cx="6164772" cy="985093"/>
          </a:xfrm>
        </p:spPr>
        <p:txBody>
          <a:bodyPr/>
          <a:lstStyle/>
          <a:p>
            <a:pPr defTabSz="914400"/>
            <a:r>
              <a:rPr lang="en-US" sz="3000" dirty="0"/>
              <a:t>YR Outline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60B6ED-14DC-B647-A77D-C547E4D76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142" y="2925901"/>
            <a:ext cx="4255129" cy="19253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313366-3E2E-AD42-B8CA-74EB1A388F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354" y="1396490"/>
            <a:ext cx="3840205" cy="46602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ACD0D21-0222-CA45-BD5D-D6EF698D1D52}"/>
              </a:ext>
            </a:extLst>
          </p:cNvPr>
          <p:cNvSpPr/>
          <p:nvPr/>
        </p:nvSpPr>
        <p:spPr>
          <a:xfrm>
            <a:off x="4061348" y="801232"/>
            <a:ext cx="49867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solidFill>
                <a:srgbClr val="000000"/>
              </a:solidFill>
              <a:latin typeface="Helvetica" pitchFamily="2" charset="0"/>
            </a:endParaRPr>
          </a:p>
          <a:p>
            <a:endParaRPr lang="en-US" sz="2400" dirty="0">
              <a:solidFill>
                <a:srgbClr val="000000"/>
              </a:solidFill>
              <a:latin typeface="Helvetica" pitchFamily="2" charset="0"/>
            </a:endParaRPr>
          </a:p>
          <a:p>
            <a:endParaRPr lang="en-US" sz="800" dirty="0">
              <a:solidFill>
                <a:srgbClr val="000000"/>
              </a:solidFill>
              <a:latin typeface="Helvetica" pitchFamily="2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Outline exists on the YR website</a:t>
            </a:r>
            <a:endParaRPr lang="en-US" sz="2400" b="0" i="0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B4BB81-8935-0E48-9FE4-366E1089694E}"/>
              </a:ext>
            </a:extLst>
          </p:cNvPr>
          <p:cNvSpPr/>
          <p:nvPr/>
        </p:nvSpPr>
        <p:spPr>
          <a:xfrm>
            <a:off x="3842556" y="4693986"/>
            <a:ext cx="498671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solidFill>
                <a:srgbClr val="000000"/>
              </a:solidFill>
              <a:latin typeface="Helvetica" pitchFamily="2" charset="0"/>
            </a:endParaRPr>
          </a:p>
          <a:p>
            <a:endParaRPr lang="en-US" sz="2400" dirty="0">
              <a:solidFill>
                <a:srgbClr val="000000"/>
              </a:solidFill>
              <a:latin typeface="Helvetica" pitchFamily="2" charset="0"/>
            </a:endParaRPr>
          </a:p>
          <a:p>
            <a:endParaRPr lang="en-US" sz="800" dirty="0">
              <a:solidFill>
                <a:srgbClr val="000000"/>
              </a:solidFill>
              <a:latin typeface="Helvetica" pitchFamily="2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PWG conveners informed us that they will provide some templates</a:t>
            </a:r>
            <a:endParaRPr lang="en-US" sz="2400" b="0" i="0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103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E9C1C-4ACC-764F-9976-494DB529B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371" y="2"/>
            <a:ext cx="6164772" cy="985093"/>
          </a:xfrm>
        </p:spPr>
        <p:txBody>
          <a:bodyPr/>
          <a:lstStyle/>
          <a:p>
            <a:pPr defTabSz="914400"/>
            <a:r>
              <a:rPr lang="en-US" sz="3000" dirty="0"/>
              <a:t>Miami Meeting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D9578A-2DF8-F642-8143-7E763EEE8362}"/>
              </a:ext>
            </a:extLst>
          </p:cNvPr>
          <p:cNvSpPr/>
          <p:nvPr/>
        </p:nvSpPr>
        <p:spPr>
          <a:xfrm>
            <a:off x="5463768" y="156408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dirty="0">
                <a:solidFill>
                  <a:srgbClr val="000000"/>
                </a:solidFill>
                <a:latin typeface="Helvetica" pitchFamily="2" charset="0"/>
                <a:hlinkClick r:id="rId3"/>
              </a:rPr>
            </a:br>
            <a:r>
              <a:rPr lang="en-US" dirty="0">
                <a:solidFill>
                  <a:srgbClr val="000000"/>
                </a:solidFill>
                <a:latin typeface="Helvetica" pitchFamily="2" charset="0"/>
                <a:hlinkClick r:id="rId3"/>
              </a:rPr>
              <a:t>https://indico.bnl.gov/event/7352/</a:t>
            </a:r>
            <a:endParaRPr lang="en-US" dirty="0">
              <a:solidFill>
                <a:srgbClr val="000000"/>
              </a:solidFill>
              <a:latin typeface="Helvetica" pitchFamily="2" charset="0"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9D73A0-536D-B443-AE7C-6660CD8F1367}"/>
              </a:ext>
            </a:extLst>
          </p:cNvPr>
          <p:cNvSpPr/>
          <p:nvPr/>
        </p:nvSpPr>
        <p:spPr>
          <a:xfrm>
            <a:off x="264290" y="277374"/>
            <a:ext cx="683188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solidFill>
                <a:srgbClr val="000000"/>
              </a:solidFill>
              <a:latin typeface="Helvetica" pitchFamily="2" charset="0"/>
            </a:endParaRPr>
          </a:p>
          <a:p>
            <a:endParaRPr lang="en-US" sz="2400" dirty="0">
              <a:solidFill>
                <a:srgbClr val="000000"/>
              </a:solidFill>
              <a:latin typeface="Helvetica" pitchFamily="2" charset="0"/>
            </a:endParaRPr>
          </a:p>
          <a:p>
            <a:endParaRPr lang="en-US" sz="800" dirty="0">
              <a:solidFill>
                <a:srgbClr val="000000"/>
              </a:solidFill>
              <a:latin typeface="Helvetica" pitchFamily="2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On-line meeting – mimics YR meetings, </a:t>
            </a:r>
          </a:p>
          <a:p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“Miami Summer Meeting </a:t>
            </a:r>
            <a:r>
              <a:rPr lang="en-US" sz="2400" dirty="0"/>
              <a:t>July 15-17</a:t>
            </a:r>
            <a:endParaRPr lang="en-US" sz="2400" b="0" i="0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20CC73-0DA2-5345-AA36-60DB0D03D3E7}"/>
              </a:ext>
            </a:extLst>
          </p:cNvPr>
          <p:cNvSpPr/>
          <p:nvPr/>
        </p:nvSpPr>
        <p:spPr>
          <a:xfrm>
            <a:off x="636610" y="2123848"/>
            <a:ext cx="820143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omic Sans MS" panose="030F0902030302020204" pitchFamily="66" charset="0"/>
              </a:rPr>
              <a:t>Day 1 – Plenary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rgbClr val="0070C0"/>
                </a:solidFill>
                <a:latin typeface="Comic Sans MS" panose="030F0902030302020204" pitchFamily="66" charset="0"/>
              </a:rPr>
              <a:t>Day 2 – Institutional board session (10AM-12PM EDT)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rgbClr val="0070C0"/>
                </a:solidFill>
                <a:latin typeface="Comic Sans MS" panose="030F0902030302020204" pitchFamily="66" charset="0"/>
              </a:rPr>
              <a:t>Day 3 – Yellow Report Updates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D7269B-2D74-7C4B-B591-A1AEB51A80B0}"/>
              </a:ext>
            </a:extLst>
          </p:cNvPr>
          <p:cNvSpPr/>
          <p:nvPr/>
        </p:nvSpPr>
        <p:spPr>
          <a:xfrm>
            <a:off x="2736909" y="2123848"/>
            <a:ext cx="76909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rgbClr val="000000"/>
                </a:solidFill>
                <a:latin typeface="Comic Sans MS" panose="030F0902030302020204" pitchFamily="66" charset="0"/>
              </a:rPr>
              <a:t>Morning: 9AM-12PM / 3h</a:t>
            </a:r>
            <a:endParaRPr lang="en-US" sz="1200" dirty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Comic Sans MS" panose="030F0902030302020204" pitchFamily="66" charset="0"/>
              </a:rPr>
              <a:t>Welcome / Status update EICUG / Science</a:t>
            </a:r>
            <a:endParaRPr lang="en-US" sz="1200" dirty="0">
              <a:solidFill>
                <a:srgbClr val="000000"/>
              </a:solidFill>
              <a:latin typeface="Noto Sans Symbols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Comic Sans MS" panose="030F0902030302020204" pitchFamily="66" charset="0"/>
              </a:rPr>
              <a:t>Funding agency presentation: DOE / NSF</a:t>
            </a:r>
            <a:endParaRPr lang="en-US" sz="1200" dirty="0">
              <a:solidFill>
                <a:srgbClr val="000000"/>
              </a:solidFill>
              <a:latin typeface="Noto Sans Symbols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Comic Sans MS" panose="030F0902030302020204" pitchFamily="66" charset="0"/>
              </a:rPr>
              <a:t>Countries / Funding agency representatives: Poland, Germany, Czech Republic, India</a:t>
            </a:r>
            <a:endParaRPr lang="en-US" sz="1200" dirty="0">
              <a:solidFill>
                <a:srgbClr val="000000"/>
              </a:solidFill>
              <a:latin typeface="Noto Sans Symbols"/>
            </a:endParaRPr>
          </a:p>
          <a:p>
            <a:r>
              <a:rPr lang="en-US" sz="1200" i="1" dirty="0">
                <a:solidFill>
                  <a:srgbClr val="000000"/>
                </a:solidFill>
                <a:latin typeface="Comic Sans MS" panose="030F0902030302020204" pitchFamily="66" charset="0"/>
              </a:rPr>
              <a:t>Afternoon: 1-4 PM / 3h</a:t>
            </a:r>
            <a:endParaRPr lang="en-US" sz="1200" dirty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Comic Sans MS" panose="030F0902030302020204" pitchFamily="66" charset="0"/>
              </a:rPr>
              <a:t>Project update</a:t>
            </a:r>
            <a:endParaRPr lang="en-US" sz="1200" dirty="0">
              <a:solidFill>
                <a:srgbClr val="000000"/>
              </a:solidFill>
              <a:latin typeface="Noto Sans Symbols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Comic Sans MS" panose="030F0902030302020204" pitchFamily="66" charset="0"/>
              </a:rPr>
              <a:t>Machine</a:t>
            </a:r>
            <a:endParaRPr lang="en-US" sz="1200" dirty="0">
              <a:solidFill>
                <a:srgbClr val="000000"/>
              </a:solidFill>
              <a:latin typeface="Noto Sans Symbol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1D0DE5-02B9-AE4D-80BC-18BA846844F1}"/>
              </a:ext>
            </a:extLst>
          </p:cNvPr>
          <p:cNvSpPr/>
          <p:nvPr/>
        </p:nvSpPr>
        <p:spPr>
          <a:xfrm>
            <a:off x="636610" y="3921456"/>
            <a:ext cx="63142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Comic Sans MS" panose="030F0902030302020204" pitchFamily="66" charset="0"/>
              </a:rPr>
              <a:t>IB news and updates – C. </a:t>
            </a:r>
            <a:r>
              <a:rPr lang="en-US" sz="12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Aidala</a:t>
            </a:r>
            <a:r>
              <a:rPr lang="en-US" sz="1200" dirty="0">
                <a:solidFill>
                  <a:srgbClr val="000000"/>
                </a:solidFill>
                <a:latin typeface="Comic Sans MS" panose="030F0902030302020204" pitchFamily="66" charset="0"/>
              </a:rPr>
              <a:t> and A. </a:t>
            </a:r>
            <a:r>
              <a:rPr lang="en-US" sz="12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Bressan</a:t>
            </a:r>
            <a:endParaRPr lang="en-US" sz="1200" dirty="0">
              <a:solidFill>
                <a:srgbClr val="000000"/>
              </a:solidFill>
              <a:latin typeface="Noto Sans Symbols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Comic Sans MS" panose="030F0902030302020204" pitchFamily="66" charset="0"/>
              </a:rPr>
              <a:t>Call for Expressions of Interest: Q&amp;A </a:t>
            </a:r>
            <a:endParaRPr lang="en-US" sz="1200" dirty="0">
              <a:solidFill>
                <a:srgbClr val="000000"/>
              </a:solidFill>
              <a:latin typeface="Noto Sans Symbols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Comic Sans MS" panose="030F0902030302020204" pitchFamily="66" charset="0"/>
              </a:rPr>
              <a:t>Expressions of Interest: Contributed presentations</a:t>
            </a:r>
          </a:p>
          <a:p>
            <a:pPr fontAlgn="base"/>
            <a:r>
              <a:rPr lang="en-US" sz="1200" dirty="0">
                <a:solidFill>
                  <a:srgbClr val="000000"/>
                </a:solidFill>
                <a:latin typeface="Comic Sans MS" panose="030F0902030302020204" pitchFamily="66" charset="0"/>
              </a:rPr>
              <a:t> from IB representatives</a:t>
            </a:r>
            <a:endParaRPr lang="en-US" sz="1200" dirty="0">
              <a:solidFill>
                <a:srgbClr val="000000"/>
              </a:solidFill>
              <a:latin typeface="Noto Sans Symbols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Comic Sans MS" panose="030F0902030302020204" pitchFamily="66" charset="0"/>
              </a:rPr>
              <a:t>Towards formation of experimental collaborations</a:t>
            </a:r>
            <a:endParaRPr lang="en-US" sz="1200" dirty="0">
              <a:solidFill>
                <a:srgbClr val="000000"/>
              </a:solidFill>
              <a:latin typeface="Noto Sans Symbol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1A8CCF-DAC0-DA4B-8760-538A15627405}"/>
              </a:ext>
            </a:extLst>
          </p:cNvPr>
          <p:cNvSpPr/>
          <p:nvPr/>
        </p:nvSpPr>
        <p:spPr>
          <a:xfrm>
            <a:off x="636610" y="53897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Comic Sans MS" panose="030F0902030302020204" pitchFamily="66" charset="0"/>
              </a:rPr>
              <a:t>Updates from different WGs</a:t>
            </a:r>
            <a:endParaRPr lang="en-US" sz="1200" dirty="0">
              <a:solidFill>
                <a:srgbClr val="000000"/>
              </a:solidFill>
              <a:latin typeface="Noto Sans Symbols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Comic Sans MS" panose="030F0902030302020204" pitchFamily="66" charset="0"/>
              </a:rPr>
              <a:t>Joint PWG+DWG sessions</a:t>
            </a:r>
            <a:endParaRPr lang="en-US" sz="1200" dirty="0">
              <a:solidFill>
                <a:srgbClr val="000000"/>
              </a:solidFill>
              <a:latin typeface="Noto Sans Symbols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Comic Sans MS" panose="030F0902030302020204" pitchFamily="66" charset="0"/>
              </a:rPr>
              <a:t>Discussion on the YR outline</a:t>
            </a:r>
            <a:endParaRPr lang="en-US" sz="1200" dirty="0">
              <a:solidFill>
                <a:srgbClr val="000000"/>
              </a:solidFill>
              <a:latin typeface="Noto Sans Symbol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205A28-901D-A54C-9B06-A1B868198D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7812" y="4242321"/>
            <a:ext cx="3706176" cy="189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78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E9C1C-4ACC-764F-9976-494DB529B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371" y="2"/>
            <a:ext cx="6164772" cy="985093"/>
          </a:xfrm>
        </p:spPr>
        <p:txBody>
          <a:bodyPr/>
          <a:lstStyle/>
          <a:p>
            <a:pPr defTabSz="914400"/>
            <a:r>
              <a:rPr lang="en-US" sz="3000" dirty="0"/>
              <a:t>DNP Fall meeting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BCC2D5-401F-1047-88C5-11C2A65F20FB}"/>
              </a:ext>
            </a:extLst>
          </p:cNvPr>
          <p:cNvSpPr/>
          <p:nvPr/>
        </p:nvSpPr>
        <p:spPr>
          <a:xfrm>
            <a:off x="573224" y="3351239"/>
            <a:ext cx="423653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Mini-Symposium: A US-based Electron-Ion Collider (EIC): Physics and Detectors</a:t>
            </a:r>
          </a:p>
          <a:p>
            <a:endParaRPr lang="en-US" sz="2400" dirty="0"/>
          </a:p>
          <a:p>
            <a:r>
              <a:rPr lang="en-US" sz="2400" dirty="0"/>
              <a:t>Abstract submission:</a:t>
            </a:r>
          </a:p>
          <a:p>
            <a:r>
              <a:rPr lang="en-US" sz="2400" b="1" dirty="0"/>
              <a:t>June 26, 2020 - Abstract submission deadline! </a:t>
            </a:r>
            <a:endParaRPr lang="en-US" sz="2400" dirty="0"/>
          </a:p>
          <a:p>
            <a:endParaRPr lang="en-US" sz="2400" dirty="0">
              <a:solidFill>
                <a:srgbClr val="000000"/>
              </a:solidFill>
              <a:latin typeface="Helvetica" pitchFamily="2" charset="0"/>
            </a:endParaRPr>
          </a:p>
          <a:p>
            <a:endParaRPr lang="en-US" sz="800" dirty="0">
              <a:solidFill>
                <a:srgbClr val="000000"/>
              </a:solidFill>
              <a:latin typeface="Helvetica" pitchFamily="2" charset="0"/>
            </a:endParaRPr>
          </a:p>
          <a:p>
            <a:endParaRPr lang="en-US" sz="8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A538A1-6609-474E-8EBE-635F55209295}"/>
              </a:ext>
            </a:extLst>
          </p:cNvPr>
          <p:cNvSpPr/>
          <p:nvPr/>
        </p:nvSpPr>
        <p:spPr>
          <a:xfrm>
            <a:off x="593002" y="1238123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/>
              <a:t>2020 Fall Meeting of the APS Division of Nuclear Physics</a:t>
            </a:r>
          </a:p>
          <a:p>
            <a:endParaRPr lang="en-US" sz="2400" b="1" dirty="0"/>
          </a:p>
          <a:p>
            <a:r>
              <a:rPr lang="en-US" sz="2400" dirty="0"/>
              <a:t>October 29-November 1, 2020 </a:t>
            </a:r>
          </a:p>
        </p:txBody>
      </p:sp>
      <p:pic>
        <p:nvPicPr>
          <p:cNvPr id="1026" name="Picture 2" descr="Vacation in New Orleans, Louisiana | Bluegreen Vacations">
            <a:extLst>
              <a:ext uri="{FF2B5EF4-FFF2-40B4-BE49-F238E27FC236}">
                <a16:creationId xmlns:a16="http://schemas.microsoft.com/office/drawing/2014/main" id="{D1D0C537-DB08-8542-A6D3-F78EFEC4B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650" y="1840345"/>
            <a:ext cx="3461491" cy="416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128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ANL 1">
      <a:dk1>
        <a:srgbClr val="3C3C3B"/>
      </a:dk1>
      <a:lt1>
        <a:sysClr val="window" lastClr="FFFFFF"/>
      </a:lt1>
      <a:dk2>
        <a:srgbClr val="636463"/>
      </a:dk2>
      <a:lt2>
        <a:srgbClr val="EFEEED"/>
      </a:lt2>
      <a:accent1>
        <a:srgbClr val="130D1F"/>
      </a:accent1>
      <a:accent2>
        <a:srgbClr val="F8B617"/>
      </a:accent2>
      <a:accent3>
        <a:srgbClr val="2682CF"/>
      </a:accent3>
      <a:accent4>
        <a:srgbClr val="EA7820"/>
      </a:accent4>
      <a:accent5>
        <a:srgbClr val="F4482D"/>
      </a:accent5>
      <a:accent6>
        <a:srgbClr val="229357"/>
      </a:accent6>
      <a:hlink>
        <a:srgbClr val="385AC7"/>
      </a:hlink>
      <a:folHlink>
        <a:srgbClr val="4E13D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DRD-Triad-BluePresentation" id="{AC182F40-A64C-3A46-8AD0-31342ACA0B75}" vid="{5943D0CD-B8F9-2748-8416-267856C37C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LDRD-Triad-BluePresentation-Template[1]</Template>
  <TotalTime>51977</TotalTime>
  <Words>464</Words>
  <Application>Microsoft Macintosh PowerPoint</Application>
  <PresentationFormat>On-screen Show (4:3)</PresentationFormat>
  <Paragraphs>82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Comic Sans MS</vt:lpstr>
      <vt:lpstr>Helvetica</vt:lpstr>
      <vt:lpstr>Lucida Grande</vt:lpstr>
      <vt:lpstr>Noto Sans Symbols</vt:lpstr>
      <vt:lpstr>Wingdings</vt:lpstr>
      <vt:lpstr>Office Theme</vt:lpstr>
      <vt:lpstr>Jets and Heavy Flavor WG Meeting</vt:lpstr>
      <vt:lpstr>Post Pavia Activities</vt:lpstr>
      <vt:lpstr>Some Developments</vt:lpstr>
      <vt:lpstr>YR Outline</vt:lpstr>
      <vt:lpstr>Miami Meeting</vt:lpstr>
      <vt:lpstr>DNP Fall meeting</vt:lpstr>
    </vt:vector>
  </TitlesOfParts>
  <Company>LANL DCS-CSD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LANL’s slide template!</dc:title>
  <dc:creator>Gotches, Kimberly M</dc:creator>
  <cp:lastModifiedBy>Microsoft Office User</cp:lastModifiedBy>
  <cp:revision>1646</cp:revision>
  <cp:lastPrinted>2020-01-29T16:44:29Z</cp:lastPrinted>
  <dcterms:created xsi:type="dcterms:W3CDTF">2019-01-31T20:27:25Z</dcterms:created>
  <dcterms:modified xsi:type="dcterms:W3CDTF">2020-06-22T14:43:02Z</dcterms:modified>
</cp:coreProperties>
</file>