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796" r:id="rId2"/>
    <p:sldId id="798" r:id="rId3"/>
    <p:sldId id="799" r:id="rId4"/>
    <p:sldId id="800" r:id="rId5"/>
    <p:sldId id="794" r:id="rId6"/>
    <p:sldId id="785" r:id="rId7"/>
    <p:sldId id="789" r:id="rId8"/>
    <p:sldId id="803" r:id="rId9"/>
    <p:sldId id="804" r:id="rId10"/>
    <p:sldId id="805" r:id="rId11"/>
    <p:sldId id="806" r:id="rId12"/>
    <p:sldId id="807" r:id="rId13"/>
    <p:sldId id="808" r:id="rId14"/>
    <p:sldId id="809" r:id="rId15"/>
    <p:sldId id="810" r:id="rId16"/>
    <p:sldId id="811" r:id="rId17"/>
    <p:sldId id="802" r:id="rId18"/>
    <p:sldId id="801" r:id="rId19"/>
    <p:sldId id="791" r:id="rId20"/>
    <p:sldId id="797" r:id="rId21"/>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6" autoAdjust="0"/>
    <p:restoredTop sz="99805" autoAdjust="0"/>
  </p:normalViewPr>
  <p:slideViewPr>
    <p:cSldViewPr>
      <p:cViewPr varScale="1">
        <p:scale>
          <a:sx n="176" d="100"/>
          <a:sy n="176" d="100"/>
        </p:scale>
        <p:origin x="-304" y="-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6/16/20</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6/16/20</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3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6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9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52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658" algn="l" defTabSz="914264" rtl="0" eaLnBrk="1" latinLnBrk="0" hangingPunct="1">
      <a:defRPr sz="1200" kern="1200">
        <a:solidFill>
          <a:schemeClr val="tx1"/>
        </a:solidFill>
        <a:latin typeface="+mn-lt"/>
        <a:ea typeface="+mn-ea"/>
        <a:cs typeface="+mn-cs"/>
      </a:defRPr>
    </a:lvl6pPr>
    <a:lvl7pPr marL="2742788"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2" algn="l" defTabSz="91426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6"/>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30"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85"/>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30" indent="0">
              <a:buNone/>
              <a:defRPr sz="1800">
                <a:solidFill>
                  <a:schemeClr val="tx1">
                    <a:tint val="75000"/>
                  </a:schemeClr>
                </a:solidFill>
              </a:defRPr>
            </a:lvl2pPr>
            <a:lvl3pPr marL="914264"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dirty="0"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076334"/>
            <a:ext cx="3008313" cy="351829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30" indent="0">
              <a:buNone/>
              <a:defRPr sz="2800"/>
            </a:lvl2pPr>
            <a:lvl3pPr marL="914264"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pPr lvl="0"/>
            <a:endParaRPr lang="en-US" noProof="0" dirty="0"/>
          </a:p>
        </p:txBody>
      </p:sp>
      <p:sp>
        <p:nvSpPr>
          <p:cNvPr id="4" name="Text Placeholder 3"/>
          <p:cNvSpPr>
            <a:spLocks noGrp="1"/>
          </p:cNvSpPr>
          <p:nvPr>
            <p:ph type="body" sz="half" idx="2"/>
          </p:nvPr>
        </p:nvSpPr>
        <p:spPr>
          <a:xfrm>
            <a:off x="1828800" y="4229108"/>
            <a:ext cx="5486400" cy="60364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6/18/2020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1"/>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7" tIns="45714" rIns="91427" bIns="45714"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6/18/2020</a:t>
            </a:r>
            <a:endParaRPr lang="en-US" altLang="en-US" dirty="0"/>
          </a:p>
        </p:txBody>
      </p:sp>
      <p:sp>
        <p:nvSpPr>
          <p:cNvPr id="5" name="Footer Placeholder 4"/>
          <p:cNvSpPr>
            <a:spLocks noGrp="1"/>
          </p:cNvSpPr>
          <p:nvPr>
            <p:ph type="ftr" sz="quarter" idx="3"/>
          </p:nvPr>
        </p:nvSpPr>
        <p:spPr>
          <a:xfrm>
            <a:off x="3171031" y="4914906"/>
            <a:ext cx="2895600" cy="207169"/>
          </a:xfrm>
          <a:prstGeom prst="rect">
            <a:avLst/>
          </a:prstGeom>
        </p:spPr>
        <p:txBody>
          <a:bodyPr vert="horz" lIns="91427" tIns="45714" rIns="91427" bIns="45714"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dirty="0" smtClean="0"/>
              <a:t>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7" tIns="45714" rIns="91427" bIns="45714"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xmlns="" id="{E21E0E1C-C51F-4944-BAEC-913171417A8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30" algn="ctr" rtl="0" fontAlgn="base">
        <a:spcBef>
          <a:spcPct val="0"/>
        </a:spcBef>
        <a:spcAft>
          <a:spcPct val="0"/>
        </a:spcAft>
        <a:defRPr sz="4400">
          <a:solidFill>
            <a:schemeClr val="tx1"/>
          </a:solidFill>
          <a:latin typeface="Calibri" charset="0"/>
          <a:ea typeface="ＭＳ Ｐゴシック" charset="0"/>
        </a:defRPr>
      </a:lvl6pPr>
      <a:lvl7pPr marL="914264"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29" algn="ctr" rtl="0" fontAlgn="base">
        <a:spcBef>
          <a:spcPct val="0"/>
        </a:spcBef>
        <a:spcAft>
          <a:spcPct val="0"/>
        </a:spcAft>
        <a:defRPr sz="4400">
          <a:solidFill>
            <a:schemeClr val="tx1"/>
          </a:solidFill>
          <a:latin typeface="Calibri" charset="0"/>
          <a:ea typeface="ＭＳ Ｐゴシック" charset="0"/>
        </a:defRPr>
      </a:lvl9pPr>
    </p:titleStyle>
    <p:body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0"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9" algn="l" defTabSz="914264" rtl="0" eaLnBrk="1" latinLnBrk="0" hangingPunct="1">
        <a:defRPr sz="1800" kern="1200">
          <a:solidFill>
            <a:schemeClr val="tx1"/>
          </a:solidFill>
          <a:latin typeface="+mn-lt"/>
          <a:ea typeface="+mn-ea"/>
          <a:cs typeface="+mn-cs"/>
        </a:defRPr>
      </a:lvl5pPr>
      <a:lvl6pPr marL="2285658" algn="l" defTabSz="914264" rtl="0" eaLnBrk="1" latinLnBrk="0" hangingPunct="1">
        <a:defRPr sz="1800" kern="1200">
          <a:solidFill>
            <a:schemeClr val="tx1"/>
          </a:solidFill>
          <a:latin typeface="+mn-lt"/>
          <a:ea typeface="+mn-ea"/>
          <a:cs typeface="+mn-cs"/>
        </a:defRPr>
      </a:lvl6pPr>
      <a:lvl7pPr marL="2742788"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2"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
            <a:ext cx="8229600" cy="546497"/>
          </a:xfrm>
        </p:spPr>
        <p:txBody>
          <a:bodyPr/>
          <a:lstStyle/>
          <a:p>
            <a:r>
              <a:rPr lang="en-US" dirty="0"/>
              <a:t>sPHENIX Project Calendar  </a:t>
            </a:r>
          </a:p>
        </p:txBody>
      </p:sp>
      <p:sp>
        <p:nvSpPr>
          <p:cNvPr id="3" name="Content Placeholder 2"/>
          <p:cNvSpPr>
            <a:spLocks noGrp="1"/>
          </p:cNvSpPr>
          <p:nvPr>
            <p:ph idx="1"/>
          </p:nvPr>
        </p:nvSpPr>
        <p:spPr>
          <a:xfrm>
            <a:off x="152400" y="590550"/>
            <a:ext cx="8991600" cy="4343400"/>
          </a:xfrm>
        </p:spPr>
        <p:txBody>
          <a:bodyPr/>
          <a:lstStyle/>
          <a:p>
            <a:pPr marL="342892" lvl="1" indent="-342892">
              <a:buFont typeface="Arial"/>
              <a:buChar char="•"/>
            </a:pPr>
            <a:r>
              <a:rPr lang="en-US" sz="1800" b="0" dirty="0"/>
              <a:t>PRR Inner HCal Sector Assemblies and End Rings  			Jun 11</a:t>
            </a:r>
          </a:p>
          <a:p>
            <a:pPr marL="285743" lvl="1" indent="-285743">
              <a:buFont typeface="Arial"/>
              <a:buChar char="•"/>
            </a:pPr>
            <a:r>
              <a:rPr lang="en-US" sz="1800" b="0" dirty="0"/>
              <a:t>PRR End Cap/Pole Tip Review					Jun 15</a:t>
            </a:r>
          </a:p>
          <a:p>
            <a:pPr marL="285743" lvl="1" indent="-285743">
              <a:buFont typeface="Arial"/>
              <a:buChar char="•"/>
            </a:pPr>
            <a:r>
              <a:rPr lang="en-US" sz="1800" b="0" dirty="0"/>
              <a:t>PDR AC</a:t>
            </a:r>
            <a:r>
              <a:rPr lang="en-US" sz="1800" b="0" dirty="0"/>
              <a:t>/DC Power </a:t>
            </a:r>
            <a:r>
              <a:rPr lang="en-US" sz="1800" b="0" dirty="0"/>
              <a:t>Distribution </a:t>
            </a:r>
            <a:r>
              <a:rPr lang="en-US" sz="1800" b="0" dirty="0"/>
              <a:t>	</a:t>
            </a:r>
            <a:r>
              <a:rPr lang="en-US" sz="1800" b="0" dirty="0"/>
              <a:t>	</a:t>
            </a:r>
            <a:r>
              <a:rPr lang="en-US" sz="1800" b="0" dirty="0"/>
              <a:t>		</a:t>
            </a:r>
            <a:r>
              <a:rPr lang="en-US" sz="1800" b="0" dirty="0"/>
              <a:t>	Jun 17</a:t>
            </a:r>
          </a:p>
          <a:p>
            <a:pPr marL="285743" lvl="1" indent="-285743">
              <a:buFont typeface="Arial"/>
              <a:buChar char="•"/>
            </a:pPr>
            <a:r>
              <a:rPr lang="en-US" sz="1800" b="0" dirty="0"/>
              <a:t>PRR Cryo Deck Engineering Review					Jun 19</a:t>
            </a:r>
          </a:p>
          <a:p>
            <a:pPr marL="285743" lvl="1" indent="-285743">
              <a:buFont typeface="Arial"/>
              <a:buChar char="•"/>
            </a:pPr>
            <a:r>
              <a:rPr lang="en-US" sz="1800" b="0" dirty="0"/>
              <a:t>DOE Monthly							Jun 24</a:t>
            </a:r>
          </a:p>
          <a:p>
            <a:pPr marL="285743" lvl="1" indent="-285743">
              <a:buFont typeface="Arial"/>
              <a:buChar char="•"/>
            </a:pPr>
            <a:r>
              <a:rPr lang="en-US" sz="1800" b="0" dirty="0"/>
              <a:t>POB								Jun 26</a:t>
            </a:r>
          </a:p>
          <a:p>
            <a:pPr marL="285743" lvl="1" indent="-285743">
              <a:buFont typeface="Arial"/>
              <a:buChar char="•"/>
            </a:pPr>
            <a:r>
              <a:rPr lang="en-US" sz="1800" b="0" dirty="0"/>
              <a:t>Practice for MIE Annual Review					Jul 10</a:t>
            </a:r>
          </a:p>
          <a:p>
            <a:pPr marL="285743" lvl="1" indent="-285743">
              <a:buFont typeface="Arial"/>
              <a:buChar char="•"/>
            </a:pPr>
            <a:r>
              <a:rPr lang="en-US" sz="1800" b="0" dirty="0"/>
              <a:t>FDR Large support rings, Magnet Install &amp; Support, EMCal Install fixture	Jul 22</a:t>
            </a:r>
            <a:endParaRPr lang="en-US" sz="1800" b="0" dirty="0"/>
          </a:p>
          <a:p>
            <a:pPr marL="285743" lvl="1" indent="-285743">
              <a:buFont typeface="Arial"/>
              <a:buChar char="•"/>
            </a:pPr>
            <a:r>
              <a:rPr lang="en-US" sz="1800" b="0" dirty="0"/>
              <a:t>sPHENIX </a:t>
            </a:r>
            <a:r>
              <a:rPr lang="en-US" sz="1800" b="0" dirty="0"/>
              <a:t>MIE Annual review </a:t>
            </a:r>
            <a:r>
              <a:rPr lang="en-US" sz="1800" b="0" dirty="0"/>
              <a:t>	</a:t>
            </a:r>
            <a:r>
              <a:rPr lang="en-US" sz="1800" b="0" dirty="0"/>
              <a:t>			</a:t>
            </a:r>
            <a:r>
              <a:rPr lang="en-US" sz="1800" b="0" dirty="0"/>
              <a:t>	Wk </a:t>
            </a:r>
            <a:r>
              <a:rPr lang="en-US" sz="1800" b="0" dirty="0"/>
              <a:t>of Jul </a:t>
            </a:r>
            <a:r>
              <a:rPr lang="en-US" sz="1800" b="0" dirty="0"/>
              <a:t>27</a:t>
            </a:r>
          </a:p>
          <a:p>
            <a:pPr marL="685732" lvl="2" indent="-285743">
              <a:buFont typeface="Arial"/>
              <a:buChar char="•"/>
            </a:pPr>
            <a:r>
              <a:rPr lang="en-US" b="0" dirty="0" smtClean="0"/>
              <a:t>Expect </a:t>
            </a:r>
            <a:r>
              <a:rPr lang="en-US" b="0" dirty="0" smtClean="0"/>
              <a:t>to have an annual MVTX review in September </a:t>
            </a:r>
            <a:r>
              <a:rPr lang="en-US" b="0" dirty="0" smtClean="0"/>
              <a:t> </a:t>
            </a:r>
            <a:endParaRPr lang="en-US" b="0" dirty="0" smtClean="0"/>
          </a:p>
          <a:p>
            <a:pPr marL="685732" lvl="2" indent="-285743">
              <a:buFont typeface="Arial"/>
              <a:buChar char="•"/>
            </a:pPr>
            <a:r>
              <a:rPr lang="en-US" b="0" dirty="0" smtClean="0"/>
              <a:t>Also anticipate annual I&amp;F review in October/November. </a:t>
            </a:r>
            <a:endParaRPr lang="en-US" b="0" dirty="0" smtClean="0"/>
          </a:p>
          <a:p>
            <a:pPr marL="285743" lvl="1" indent="-285743">
              <a:buFont typeface="Arial"/>
              <a:buChar char="•"/>
            </a:pPr>
            <a:r>
              <a:rPr lang="en-US" b="0" dirty="0" smtClean="0"/>
              <a:t>IHCal Assembly and install fixtures				mid-late Aug</a:t>
            </a:r>
            <a:endParaRPr lang="en-US" b="0" dirty="0"/>
          </a:p>
          <a:p>
            <a:pPr marL="342892" lvl="1" indent="-342892">
              <a:buFont typeface="Arial"/>
              <a:buChar char="•"/>
            </a:pPr>
            <a:endParaRPr lang="en-US" sz="1800" b="0" dirty="0"/>
          </a:p>
          <a:p>
            <a:pPr marL="342848" lvl="1" indent="-342848">
              <a:buFont typeface="Arial" pitchFamily="34" charset="0"/>
              <a:buChar char="•"/>
            </a:pPr>
            <a:endParaRPr lang="en-US" b="0" dirty="0"/>
          </a:p>
          <a:p>
            <a:pPr marL="342848" lvl="1" indent="-342848">
              <a:buFont typeface="Arial" pitchFamily="34" charset="0"/>
              <a:buChar char="•"/>
            </a:pPr>
            <a:endParaRPr lang="en-US" b="0" dirty="0"/>
          </a:p>
          <a:p>
            <a:endParaRPr lang="en-US" sz="2000" dirty="0"/>
          </a:p>
          <a:p>
            <a:endParaRPr lang="en-US" sz="2000" dirty="0"/>
          </a:p>
          <a:p>
            <a:endParaRPr lang="en-US" sz="2000" dirty="0"/>
          </a:p>
          <a:p>
            <a:pPr marL="0" indent="0">
              <a:buNone/>
            </a:pPr>
            <a:r>
              <a:rPr lang="en-US" sz="2000" dirty="0"/>
              <a:t> </a:t>
            </a:r>
            <a:endParaRPr lang="en-US" sz="1600" dirty="0"/>
          </a:p>
          <a:p>
            <a:pPr marL="0" indent="0">
              <a:buNone/>
            </a:pPr>
            <a:r>
              <a:rPr lang="en-US" sz="2000" dirty="0"/>
              <a:t> </a:t>
            </a:r>
            <a:endParaRPr lang="en-US" sz="1600" dirty="0"/>
          </a:p>
          <a:p>
            <a:pPr marL="0" indent="0">
              <a:buNone/>
            </a:pPr>
            <a:endParaRPr lang="en-US" sz="1800" dirty="0"/>
          </a:p>
          <a:p>
            <a:endParaRPr lang="en-US" sz="18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PMG</a:t>
            </a:r>
            <a:endParaRPr lang="en-US" dirty="0"/>
          </a:p>
        </p:txBody>
      </p:sp>
      <p:sp>
        <p:nvSpPr>
          <p:cNvPr id="7" name="Date Placeholder 6"/>
          <p:cNvSpPr>
            <a:spLocks noGrp="1"/>
          </p:cNvSpPr>
          <p:nvPr>
            <p:ph type="dt" sz="half" idx="10"/>
          </p:nvPr>
        </p:nvSpPr>
        <p:spPr>
          <a:xfrm>
            <a:off x="76200" y="4857750"/>
            <a:ext cx="2133600" cy="171450"/>
          </a:xfrm>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5851772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1008 Infra and Facility Upgrade</a:t>
            </a:r>
          </a:p>
        </p:txBody>
      </p:sp>
      <p:grpSp>
        <p:nvGrpSpPr>
          <p:cNvPr id="3" name="Group 2"/>
          <p:cNvGrpSpPr/>
          <p:nvPr/>
        </p:nvGrpSpPr>
        <p:grpSpPr>
          <a:xfrm>
            <a:off x="768515" y="3453393"/>
            <a:ext cx="2431885" cy="1023357"/>
            <a:chOff x="511340" y="4020667"/>
            <a:chExt cx="2431885" cy="1023357"/>
          </a:xfrm>
        </p:grpSpPr>
        <p:sp>
          <p:nvSpPr>
            <p:cNvPr id="7" name="TextBox 6">
              <a:extLst>
                <a:ext uri="{FF2B5EF4-FFF2-40B4-BE49-F238E27FC236}">
                  <a16:creationId xmlns="" xmlns:a16="http://schemas.microsoft.com/office/drawing/2014/main" id="{3F5D4301-D3F7-4152-A349-91E55DAEF760}"/>
                </a:ext>
              </a:extLst>
            </p:cNvPr>
            <p:cNvSpPr txBox="1"/>
            <p:nvPr/>
          </p:nvSpPr>
          <p:spPr>
            <a:xfrm>
              <a:off x="511341" y="4020667"/>
              <a:ext cx="2431884" cy="1023357"/>
            </a:xfrm>
            <a:prstGeom prst="rect">
              <a:avLst/>
            </a:prstGeom>
            <a:noFill/>
          </p:spPr>
          <p:txBody>
            <a:bodyPr wrap="square" lIns="68580" tIns="34290" rIns="68580" bIns="34290" rtlCol="0">
              <a:spAutoFit/>
            </a:bodyPr>
            <a:lstStyle/>
            <a:p>
              <a:r>
                <a:rPr lang="en-US" sz="1100" u="sng" dirty="0"/>
                <a:t>DOE SPI or CPI Value Thresholds</a:t>
              </a:r>
            </a:p>
            <a:p>
              <a:pPr>
                <a:buClr>
                  <a:srgbClr val="00B050"/>
                </a:buClr>
                <a:buSzPct val="150000"/>
              </a:pPr>
              <a:r>
                <a:rPr lang="en-US" sz="1100" dirty="0"/>
                <a:t>      0.90 to 1.15</a:t>
              </a:r>
            </a:p>
            <a:p>
              <a:pPr>
                <a:buClr>
                  <a:srgbClr val="00B050"/>
                </a:buClr>
                <a:buSzPct val="150000"/>
              </a:pPr>
              <a:r>
                <a:rPr lang="en-US" sz="1100" dirty="0"/>
                <a:t>      0.85 to 0.89 or 1.16 to 1.25</a:t>
              </a:r>
            </a:p>
            <a:p>
              <a:pPr>
                <a:buClr>
                  <a:srgbClr val="00B050"/>
                </a:buClr>
                <a:buSzPct val="150000"/>
              </a:pPr>
              <a:r>
                <a:rPr lang="en-US" sz="1100" dirty="0"/>
                <a:t>      &lt;0.85 or &gt;1.25</a:t>
              </a:r>
            </a:p>
            <a:p>
              <a:pPr marL="214313" indent="-214313">
                <a:buFont typeface="Arial" panose="020B0604020202020204" pitchFamily="34" charset="0"/>
                <a:buChar char="•"/>
              </a:pPr>
              <a:endParaRPr lang="en-US"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4244406"/>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4391569"/>
              <a:ext cx="126332" cy="1000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551898"/>
              <a:ext cx="126332" cy="10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2323722888"/>
              </p:ext>
            </p:extLst>
          </p:nvPr>
        </p:nvGraphicFramePr>
        <p:xfrm>
          <a:off x="1149516" y="2861310"/>
          <a:ext cx="2431884" cy="472440"/>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228600">
                <a:tc>
                  <a:txBody>
                    <a:bodyPr/>
                    <a:lstStyle/>
                    <a:p>
                      <a:pPr algn="ctr"/>
                      <a:r>
                        <a:rPr lang="en-US" sz="1100" b="0" dirty="0">
                          <a:solidFill>
                            <a:schemeClr val="tx1"/>
                          </a:solidFill>
                        </a:rPr>
                        <a:t>Cumulative SPI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rPr>
                        <a:t>Cumulative CPI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228600">
                <a:tc>
                  <a:txBody>
                    <a:bodyPr/>
                    <a:lstStyle/>
                    <a:p>
                      <a:pPr algn="ctr"/>
                      <a:r>
                        <a:rPr lang="en-US" sz="1100" b="0" dirty="0">
                          <a:solidFill>
                            <a:schemeClr val="tx1"/>
                          </a:solidFill>
                        </a:rPr>
                        <a:t>0.94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rPr>
                        <a:t>1.05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2731455418"/>
              </p:ext>
            </p:extLst>
          </p:nvPr>
        </p:nvGraphicFramePr>
        <p:xfrm>
          <a:off x="5111916" y="3105150"/>
          <a:ext cx="2431884" cy="834390"/>
        </p:xfrm>
        <a:graphic>
          <a:graphicData uri="http://schemas.openxmlformats.org/drawingml/2006/table">
            <a:tbl>
              <a:tblPr firstRow="1" bandRow="1">
                <a:tableStyleId>{5C22544A-7EE6-4342-B048-85BDC9FD1C3A}</a:tableStyleId>
              </a:tblPr>
              <a:tblGrid>
                <a:gridCol w="1663741">
                  <a:extLst>
                    <a:ext uri="{9D8B030D-6E8A-4147-A177-3AD203B41FA5}">
                      <a16:colId xmlns="" xmlns:a16="http://schemas.microsoft.com/office/drawing/2014/main" val="2785976325"/>
                    </a:ext>
                  </a:extLst>
                </a:gridCol>
                <a:gridCol w="768143">
                  <a:extLst>
                    <a:ext uri="{9D8B030D-6E8A-4147-A177-3AD203B41FA5}">
                      <a16:colId xmlns="" xmlns:a16="http://schemas.microsoft.com/office/drawing/2014/main" val="1842318650"/>
                    </a:ext>
                  </a:extLst>
                </a:gridCol>
              </a:tblGrid>
              <a:tr h="278130">
                <a:tc>
                  <a:txBody>
                    <a:bodyPr/>
                    <a:lstStyle/>
                    <a:p>
                      <a:r>
                        <a:rPr lang="en-US" sz="900" b="0" dirty="0">
                          <a:solidFill>
                            <a:schemeClr val="tx1"/>
                          </a:solidFill>
                        </a:rPr>
                        <a:t>Cumulative BCWS (Scheduled)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$12,469,843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278130">
                <a:tc>
                  <a:txBody>
                    <a:bodyPr/>
                    <a:lstStyle/>
                    <a:p>
                      <a:r>
                        <a:rPr lang="en-US" sz="900" b="0" dirty="0">
                          <a:solidFill>
                            <a:schemeClr val="tx1"/>
                          </a:solidFill>
                        </a:rPr>
                        <a:t>Cumulative BCWP (Performed)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$11,745,215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278130">
                <a:tc>
                  <a:txBody>
                    <a:bodyPr/>
                    <a:lstStyle/>
                    <a:p>
                      <a:r>
                        <a:rPr lang="en-US" sz="900" b="0" dirty="0">
                          <a:solidFill>
                            <a:schemeClr val="tx1"/>
                          </a:solidFill>
                        </a:rPr>
                        <a:t>Cumulative ACWP (Actual)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$11,194,750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985711" y="3157141"/>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6" name="Oval 15">
            <a:extLst>
              <a:ext uri="{FF2B5EF4-FFF2-40B4-BE49-F238E27FC236}">
                <a16:creationId xmlns="" xmlns:a16="http://schemas.microsoft.com/office/drawing/2014/main" id="{6AA8877B-2DFB-48DC-BB5D-6196FC1BF6BC}"/>
              </a:ext>
            </a:extLst>
          </p:cNvPr>
          <p:cNvSpPr/>
          <p:nvPr/>
        </p:nvSpPr>
        <p:spPr>
          <a:xfrm>
            <a:off x="3206917" y="3157141"/>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670153"/>
            <a:ext cx="534194" cy="273844"/>
          </a:xfrm>
        </p:spPr>
        <p:txBody>
          <a:bodyPr/>
          <a:lstStyle/>
          <a:p>
            <a:fld id="{4B932B3A-BA38-40C7-ADEE-2A1902CEB265}" type="slidenum">
              <a:rPr lang="en-US" altLang="en-US" smtClean="0"/>
              <a:pPr/>
              <a:t>10</a:t>
            </a:fld>
            <a:endParaRPr lang="en-US" altLang="en-US" dirty="0"/>
          </a:p>
        </p:txBody>
      </p:sp>
      <p:cxnSp>
        <p:nvCxnSpPr>
          <p:cNvPr id="19" name="Straight Connector 18">
            <a:extLst>
              <a:ext uri="{FF2B5EF4-FFF2-40B4-BE49-F238E27FC236}">
                <a16:creationId xmlns="" xmlns:a16="http://schemas.microsoft.com/office/drawing/2014/main" id="{08B44467-2FFC-4B16-9486-8796274BB846}"/>
              </a:ext>
            </a:extLst>
          </p:cNvPr>
          <p:cNvCxnSpPr/>
          <p:nvPr/>
        </p:nvCxnSpPr>
        <p:spPr>
          <a:xfrm>
            <a:off x="511341" y="571508"/>
            <a:ext cx="8416091" cy="0"/>
          </a:xfrm>
          <a:prstGeom prst="line">
            <a:avLst/>
          </a:prstGeom>
          <a:ln w="19050"/>
        </p:spPr>
        <p:style>
          <a:lnRef idx="1">
            <a:schemeClr val="accent5"/>
          </a:lnRef>
          <a:fillRef idx="0">
            <a:schemeClr val="accent5"/>
          </a:fillRef>
          <a:effectRef idx="0">
            <a:schemeClr val="accent5"/>
          </a:effectRef>
          <a:fontRef idx="minor">
            <a:schemeClr val="tx1"/>
          </a:fontRef>
        </p:style>
      </p:cxnSp>
      <p:pic>
        <p:nvPicPr>
          <p:cNvPr id="33794" name="Picture 2">
            <a:extLst>
              <a:ext uri="{FF2B5EF4-FFF2-40B4-BE49-F238E27FC236}">
                <a16:creationId xmlns="" xmlns:a16="http://schemas.microsoft.com/office/drawing/2014/main" id="{398B50AE-6A98-46C3-9BCE-BD8729DAF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07" y="666750"/>
            <a:ext cx="3501614" cy="2125980"/>
          </a:xfrm>
          <a:prstGeom prst="rect">
            <a:avLst/>
          </a:prstGeom>
          <a:noFill/>
          <a:extLst>
            <a:ext uri="{909E8E84-426E-40dd-AFC4-6F175D3DCCD1}">
              <a14:hiddenFill xmlns:a14="http://schemas.microsoft.com/office/drawing/2010/main">
                <a:solidFill>
                  <a:srgbClr val="FFFFFF"/>
                </a:solidFill>
              </a14:hiddenFill>
            </a:ext>
          </a:extLst>
        </p:spPr>
      </p:pic>
      <p:sp>
        <p:nvSpPr>
          <p:cNvPr id="22" name="Footer Placeholder 2">
            <a:extLst>
              <a:ext uri="{FF2B5EF4-FFF2-40B4-BE49-F238E27FC236}">
                <a16:creationId xmlns="" xmlns:a16="http://schemas.microsoft.com/office/drawing/2014/main" id="{D74F6305-BBB3-4AD5-AF34-2D3C799537EC}"/>
              </a:ext>
            </a:extLst>
          </p:cNvPr>
          <p:cNvSpPr>
            <a:spLocks noGrp="1"/>
          </p:cNvSpPr>
          <p:nvPr>
            <p:ph type="ftr" sz="quarter" idx="11"/>
          </p:nvPr>
        </p:nvSpPr>
        <p:spPr>
          <a:xfrm>
            <a:off x="5334001" y="4936332"/>
            <a:ext cx="3810000" cy="207169"/>
          </a:xfrm>
        </p:spPr>
        <p:txBody>
          <a:bodyPr/>
          <a:lstStyle/>
          <a:p>
            <a:pPr>
              <a:defRPr/>
            </a:pPr>
            <a:r>
              <a:rPr lang="en-US" smtClean="0"/>
              <a:t>PMG</a:t>
            </a:r>
            <a:endParaRPr lang="en-US" dirty="0"/>
          </a:p>
        </p:txBody>
      </p:sp>
      <p:pic>
        <p:nvPicPr>
          <p:cNvPr id="33796" name="Picture 4">
            <a:extLst>
              <a:ext uri="{FF2B5EF4-FFF2-40B4-BE49-F238E27FC236}">
                <a16:creationId xmlns="" xmlns:a16="http://schemas.microsoft.com/office/drawing/2014/main" id="{5F37D426-CB71-42BB-AEEC-F29F29DAC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386" y="666750"/>
            <a:ext cx="3629025" cy="24003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6200" y="4539647"/>
            <a:ext cx="9067800" cy="584776"/>
          </a:xfrm>
          <a:prstGeom prst="rect">
            <a:avLst/>
          </a:prstGeom>
          <a:solidFill>
            <a:srgbClr val="0080FF"/>
          </a:solidFill>
        </p:spPr>
        <p:txBody>
          <a:bodyPr wrap="square" rtlCol="0">
            <a:spAutoFit/>
          </a:bodyPr>
          <a:lstStyle/>
          <a:p>
            <a:r>
              <a:rPr lang="en-US" sz="1600" dirty="0" smtClean="0">
                <a:solidFill>
                  <a:srgbClr val="FFFFFF"/>
                </a:solidFill>
              </a:rPr>
              <a:t>Despite the multi-month pandemic shutdown, the 1008 I&amp;F early completion date has  not slipped as of the May close. There remains 3.5 months schedule contingency to the nominal start of the RHIC 2023 run </a:t>
            </a:r>
            <a:endParaRPr lang="en-US" sz="1600" dirty="0">
              <a:solidFill>
                <a:srgbClr val="FFFFFF"/>
              </a:solidFill>
            </a:endParaRPr>
          </a:p>
        </p:txBody>
      </p:sp>
      <p:sp>
        <p:nvSpPr>
          <p:cNvPr id="4" name="Date Placeholder 3"/>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4116018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A444915-2131-4918-BCF1-8A7041723E5A}"/>
              </a:ext>
            </a:extLst>
          </p:cNvPr>
          <p:cNvPicPr>
            <a:picLocks noChangeAspect="1"/>
          </p:cNvPicPr>
          <p:nvPr/>
        </p:nvPicPr>
        <p:blipFill>
          <a:blip r:embed="rId2"/>
          <a:stretch>
            <a:fillRect/>
          </a:stretch>
        </p:blipFill>
        <p:spPr>
          <a:xfrm>
            <a:off x="152399" y="666750"/>
            <a:ext cx="8904737" cy="3657600"/>
          </a:xfrm>
          <a:prstGeom prst="rect">
            <a:avLst/>
          </a:prstGeom>
        </p:spPr>
      </p:pic>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289928" y="25011"/>
            <a:ext cx="8229600" cy="546497"/>
          </a:xfrm>
        </p:spPr>
        <p:txBody>
          <a:bodyPr/>
          <a:lstStyle/>
          <a:p>
            <a:r>
              <a:rPr lang="en-US" sz="2100" dirty="0"/>
              <a:t>Cost Performance Report (CPR) – 1008 Infra and Facility Upgrade</a:t>
            </a:r>
          </a:p>
        </p:txBody>
      </p:sp>
      <p:grpSp>
        <p:nvGrpSpPr>
          <p:cNvPr id="3" name="Group 2"/>
          <p:cNvGrpSpPr/>
          <p:nvPr/>
        </p:nvGrpSpPr>
        <p:grpSpPr>
          <a:xfrm>
            <a:off x="7257405" y="3950866"/>
            <a:ext cx="1886595" cy="1192634"/>
            <a:chOff x="7257405" y="3950866"/>
            <a:chExt cx="1886595" cy="1192634"/>
          </a:xfrm>
        </p:grpSpPr>
        <p:sp>
          <p:nvSpPr>
            <p:cNvPr id="9" name="TextBox 8">
              <a:extLst>
                <a:ext uri="{FF2B5EF4-FFF2-40B4-BE49-F238E27FC236}">
                  <a16:creationId xmlns="" xmlns:a16="http://schemas.microsoft.com/office/drawing/2014/main" id="{486B556E-4F11-43E1-9E35-BE09EBA3995D}"/>
                </a:ext>
              </a:extLst>
            </p:cNvPr>
            <p:cNvSpPr txBox="1"/>
            <p:nvPr/>
          </p:nvSpPr>
          <p:spPr>
            <a:xfrm>
              <a:off x="7257405" y="3950866"/>
              <a:ext cx="1886595" cy="1192634"/>
            </a:xfrm>
            <a:prstGeom prst="rect">
              <a:avLst/>
            </a:prstGeom>
            <a:solidFill>
              <a:srgbClr val="FFFFFF"/>
            </a:solidFill>
            <a:ln>
              <a:solidFill>
                <a:schemeClr val="tx1"/>
              </a:solidFill>
            </a:ln>
          </p:spPr>
          <p:txBody>
            <a:bodyPr wrap="square" lIns="68580" tIns="34290" rIns="68580" bIns="34290" rtlCol="0">
              <a:spAutoFit/>
            </a:bodyPr>
            <a:lstStyle/>
            <a:p>
              <a:r>
                <a:rPr lang="en-US" sz="1100" u="sng" dirty="0"/>
                <a:t>DOE SPI or CPI Value Thresholds</a:t>
              </a:r>
            </a:p>
            <a:p>
              <a:pPr>
                <a:buClr>
                  <a:srgbClr val="00B050"/>
                </a:buClr>
                <a:buSzPct val="150000"/>
              </a:pPr>
              <a:r>
                <a:rPr lang="en-US" sz="1100" dirty="0"/>
                <a:t>      0.90 to 1.15</a:t>
              </a:r>
            </a:p>
            <a:p>
              <a:pPr>
                <a:buClr>
                  <a:srgbClr val="00B050"/>
                </a:buClr>
                <a:buSzPct val="150000"/>
              </a:pPr>
              <a:r>
                <a:rPr lang="en-US" sz="1100" dirty="0"/>
                <a:t>      0.85 to 0.89 or 1.16 to 1.25</a:t>
              </a:r>
            </a:p>
            <a:p>
              <a:pPr>
                <a:buClr>
                  <a:srgbClr val="00B050"/>
                </a:buClr>
                <a:buSzPct val="150000"/>
              </a:pPr>
              <a:r>
                <a:rPr lang="en-US" sz="1100" dirty="0"/>
                <a:t>      &lt;0.85 or &gt;1.25</a:t>
              </a:r>
            </a:p>
            <a:p>
              <a:pPr marL="214313" indent="-214313">
                <a:buFont typeface="Arial" panose="020B0604020202020204" pitchFamily="34" charset="0"/>
                <a:buChar char="•"/>
              </a:pPr>
              <a:endParaRPr lang="en-US" dirty="0"/>
            </a:p>
          </p:txBody>
        </p:sp>
        <p:sp>
          <p:nvSpPr>
            <p:cNvPr id="10" name="Oval 9">
              <a:extLst>
                <a:ext uri="{FF2B5EF4-FFF2-40B4-BE49-F238E27FC236}">
                  <a16:creationId xmlns="" xmlns:a16="http://schemas.microsoft.com/office/drawing/2014/main" id="{A603BB0E-C5D4-4D9D-9A0B-9C6ED4302350}"/>
                </a:ext>
              </a:extLst>
            </p:cNvPr>
            <p:cNvSpPr/>
            <p:nvPr/>
          </p:nvSpPr>
          <p:spPr>
            <a:xfrm>
              <a:off x="7341268" y="4387092"/>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1" name="Oval 10">
              <a:extLst>
                <a:ext uri="{FF2B5EF4-FFF2-40B4-BE49-F238E27FC236}">
                  <a16:creationId xmlns="" xmlns:a16="http://schemas.microsoft.com/office/drawing/2014/main" id="{F16B8F53-657B-4EA6-8B18-9A57FCEF642B}"/>
                </a:ext>
              </a:extLst>
            </p:cNvPr>
            <p:cNvSpPr/>
            <p:nvPr/>
          </p:nvSpPr>
          <p:spPr>
            <a:xfrm>
              <a:off x="7341268" y="4533744"/>
              <a:ext cx="126332" cy="1000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2" name="Oval 11">
              <a:extLst>
                <a:ext uri="{FF2B5EF4-FFF2-40B4-BE49-F238E27FC236}">
                  <a16:creationId xmlns="" xmlns:a16="http://schemas.microsoft.com/office/drawing/2014/main" id="{6FA953B8-B3C0-4651-A2E3-115D6ABDE3D4}"/>
                </a:ext>
              </a:extLst>
            </p:cNvPr>
            <p:cNvSpPr/>
            <p:nvPr/>
          </p:nvSpPr>
          <p:spPr>
            <a:xfrm>
              <a:off x="7341268" y="4681453"/>
              <a:ext cx="126332" cy="10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11</a:t>
            </a:fld>
            <a:endParaRPr lang="en-US" altLang="en-US" dirty="0"/>
          </a:p>
        </p:txBody>
      </p:sp>
      <p:cxnSp>
        <p:nvCxnSpPr>
          <p:cNvPr id="5" name="Straight Connector 4">
            <a:extLst>
              <a:ext uri="{FF2B5EF4-FFF2-40B4-BE49-F238E27FC236}">
                <a16:creationId xmlns="" xmlns:a16="http://schemas.microsoft.com/office/drawing/2014/main" id="{54DEBCEE-64AC-4883-911D-6C8B25D8385E}"/>
              </a:ext>
            </a:extLst>
          </p:cNvPr>
          <p:cNvCxnSpPr/>
          <p:nvPr/>
        </p:nvCxnSpPr>
        <p:spPr>
          <a:xfrm>
            <a:off x="146742" y="471487"/>
            <a:ext cx="8730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 xmlns:a16="http://schemas.microsoft.com/office/drawing/2014/main" id="{2AF506D1-FF24-48C6-825D-5AB3D6712DDE}"/>
              </a:ext>
            </a:extLst>
          </p:cNvPr>
          <p:cNvSpPr>
            <a:spLocks noGrp="1"/>
          </p:cNvSpPr>
          <p:nvPr>
            <p:ph type="ftr" sz="quarter" idx="11"/>
          </p:nvPr>
        </p:nvSpPr>
        <p:spPr>
          <a:xfrm>
            <a:off x="3429000" y="4936331"/>
            <a:ext cx="3048000" cy="207169"/>
          </a:xfrm>
        </p:spPr>
        <p:txBody>
          <a:bodyPr/>
          <a:lstStyle/>
          <a:p>
            <a:pPr>
              <a:defRPr/>
            </a:pPr>
            <a:r>
              <a:rPr lang="en-US" smtClean="0"/>
              <a:t>PMG</a:t>
            </a:r>
            <a:endParaRPr lang="en-US" dirty="0"/>
          </a:p>
        </p:txBody>
      </p:sp>
      <p:sp>
        <p:nvSpPr>
          <p:cNvPr id="6" name="Date Placeholder 5"/>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1315120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25011"/>
            <a:ext cx="8229600" cy="546497"/>
          </a:xfrm>
        </p:spPr>
        <p:txBody>
          <a:bodyPr/>
          <a:lstStyle/>
          <a:p>
            <a:r>
              <a:rPr lang="en-US" sz="2400" dirty="0"/>
              <a:t>Milestones Status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12</a:t>
            </a:fld>
            <a:endParaRPr lang="en-US" altLang="en-US" dirty="0"/>
          </a:p>
        </p:txBody>
      </p:sp>
      <p:graphicFrame>
        <p:nvGraphicFramePr>
          <p:cNvPr id="2" name="Table 1">
            <a:extLst>
              <a:ext uri="{FF2B5EF4-FFF2-40B4-BE49-F238E27FC236}">
                <a16:creationId xmlns="" xmlns:a16="http://schemas.microsoft.com/office/drawing/2014/main" id="{23CE924D-4A2A-47D5-AD26-D46B2FEFC9E4}"/>
              </a:ext>
            </a:extLst>
          </p:cNvPr>
          <p:cNvGraphicFramePr>
            <a:graphicFrameLocks noGrp="1"/>
          </p:cNvGraphicFramePr>
          <p:nvPr>
            <p:extLst>
              <p:ext uri="{D42A27DB-BD31-4B8C-83A1-F6EECF244321}">
                <p14:modId xmlns:p14="http://schemas.microsoft.com/office/powerpoint/2010/main" val="1607522534"/>
              </p:ext>
            </p:extLst>
          </p:nvPr>
        </p:nvGraphicFramePr>
        <p:xfrm>
          <a:off x="542381" y="687815"/>
          <a:ext cx="7341053" cy="3613464"/>
        </p:xfrm>
        <a:graphic>
          <a:graphicData uri="http://schemas.openxmlformats.org/drawingml/2006/table">
            <a:tbl>
              <a:tblPr/>
              <a:tblGrid>
                <a:gridCol w="206306">
                  <a:extLst>
                    <a:ext uri="{9D8B030D-6E8A-4147-A177-3AD203B41FA5}">
                      <a16:colId xmlns="" xmlns:a16="http://schemas.microsoft.com/office/drawing/2014/main" val="855670355"/>
                    </a:ext>
                  </a:extLst>
                </a:gridCol>
                <a:gridCol w="562652">
                  <a:extLst>
                    <a:ext uri="{9D8B030D-6E8A-4147-A177-3AD203B41FA5}">
                      <a16:colId xmlns="" xmlns:a16="http://schemas.microsoft.com/office/drawing/2014/main" val="2691662168"/>
                    </a:ext>
                  </a:extLst>
                </a:gridCol>
                <a:gridCol w="2966540">
                  <a:extLst>
                    <a:ext uri="{9D8B030D-6E8A-4147-A177-3AD203B41FA5}">
                      <a16:colId xmlns="" xmlns:a16="http://schemas.microsoft.com/office/drawing/2014/main" val="4269476167"/>
                    </a:ext>
                  </a:extLst>
                </a:gridCol>
                <a:gridCol w="666413">
                  <a:extLst>
                    <a:ext uri="{9D8B030D-6E8A-4147-A177-3AD203B41FA5}">
                      <a16:colId xmlns="" xmlns:a16="http://schemas.microsoft.com/office/drawing/2014/main" val="3918215468"/>
                    </a:ext>
                  </a:extLst>
                </a:gridCol>
                <a:gridCol w="633548">
                  <a:extLst>
                    <a:ext uri="{9D8B030D-6E8A-4147-A177-3AD203B41FA5}">
                      <a16:colId xmlns="" xmlns:a16="http://schemas.microsoft.com/office/drawing/2014/main" val="2884198369"/>
                    </a:ext>
                  </a:extLst>
                </a:gridCol>
                <a:gridCol w="587828">
                  <a:extLst>
                    <a:ext uri="{9D8B030D-6E8A-4147-A177-3AD203B41FA5}">
                      <a16:colId xmlns="" xmlns:a16="http://schemas.microsoft.com/office/drawing/2014/main" val="2072390871"/>
                    </a:ext>
                  </a:extLst>
                </a:gridCol>
                <a:gridCol w="542109">
                  <a:extLst>
                    <a:ext uri="{9D8B030D-6E8A-4147-A177-3AD203B41FA5}">
                      <a16:colId xmlns="" xmlns:a16="http://schemas.microsoft.com/office/drawing/2014/main" val="206281245"/>
                    </a:ext>
                  </a:extLst>
                </a:gridCol>
                <a:gridCol w="1175657">
                  <a:extLst>
                    <a:ext uri="{9D8B030D-6E8A-4147-A177-3AD203B41FA5}">
                      <a16:colId xmlns="" xmlns:a16="http://schemas.microsoft.com/office/drawing/2014/main" val="1067836355"/>
                    </a:ext>
                  </a:extLst>
                </a:gridCol>
              </a:tblGrid>
              <a:tr h="282873">
                <a:tc>
                  <a:txBody>
                    <a:bodyPr/>
                    <a:lstStyle/>
                    <a:p>
                      <a:pPr algn="ctr" fontAlgn="ctr"/>
                      <a:r>
                        <a:rPr lang="en-US" sz="600" b="0" i="0" u="none" strike="noStrike" dirty="0">
                          <a:solidFill>
                            <a:srgbClr val="000000"/>
                          </a:solidFill>
                          <a:effectLst/>
                          <a:latin typeface="Calibri" panose="020F0502020204030204" pitchFamily="34" charset="0"/>
                        </a:rPr>
                        <a:t>#</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600" b="0" i="0" u="none" strike="noStrike" dirty="0">
                          <a:solidFill>
                            <a:srgbClr val="000000"/>
                          </a:solidFill>
                          <a:effectLst/>
                          <a:latin typeface="Calibri" panose="020F0502020204030204" pitchFamily="34" charset="0"/>
                        </a:rPr>
                        <a:t>WBS</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600" b="0" i="0" u="none" strike="noStrike" dirty="0">
                          <a:solidFill>
                            <a:srgbClr val="000000"/>
                          </a:solidFill>
                          <a:effectLst/>
                          <a:latin typeface="Calibri" panose="020F0502020204030204" pitchFamily="34" charset="0"/>
                        </a:rPr>
                        <a:t>Milestone Name</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600" b="0" i="0" u="none" strike="noStrike" dirty="0">
                          <a:solidFill>
                            <a:srgbClr val="000000"/>
                          </a:solidFill>
                          <a:effectLst/>
                          <a:latin typeface="Calibri" panose="020F0502020204030204" pitchFamily="34" charset="0"/>
                        </a:rPr>
                        <a:t>Target Milestone Date</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600" b="0" i="0" u="none" strike="noStrike" dirty="0">
                          <a:solidFill>
                            <a:srgbClr val="000000"/>
                          </a:solidFill>
                          <a:effectLst/>
                          <a:latin typeface="Calibri" panose="020F0502020204030204" pitchFamily="34" charset="0"/>
                        </a:rPr>
                        <a:t>Forecast</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600" b="0" i="0" u="none" strike="noStrike" dirty="0">
                          <a:solidFill>
                            <a:srgbClr val="000000"/>
                          </a:solidFill>
                          <a:effectLst/>
                          <a:latin typeface="Calibri" panose="020F0502020204030204" pitchFamily="34" charset="0"/>
                        </a:rPr>
                        <a:t>Actual Finish</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600" b="0" i="0" u="none" strike="noStrike" dirty="0">
                          <a:solidFill>
                            <a:srgbClr val="000000"/>
                          </a:solidFill>
                          <a:effectLst/>
                          <a:latin typeface="Calibri" panose="020F0502020204030204" pitchFamily="34" charset="0"/>
                        </a:rPr>
                        <a:t>Variance </a:t>
                      </a:r>
                      <a:br>
                        <a:rPr lang="en-US" sz="600" b="0" i="0" u="none" strike="noStrike" dirty="0">
                          <a:solidFill>
                            <a:srgbClr val="000000"/>
                          </a:solidFill>
                          <a:effectLst/>
                          <a:latin typeface="Calibri" panose="020F0502020204030204" pitchFamily="34" charset="0"/>
                        </a:rPr>
                      </a:br>
                      <a:r>
                        <a:rPr lang="en-US" sz="600" b="0" i="0" u="none" strike="noStrike" dirty="0">
                          <a:solidFill>
                            <a:srgbClr val="000000"/>
                          </a:solidFill>
                          <a:effectLst/>
                          <a:latin typeface="Calibri" panose="020F0502020204030204" pitchFamily="34" charset="0"/>
                        </a:rPr>
                        <a:t>(in work days)</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600" b="0" i="0" u="none" strike="noStrike" dirty="0">
                          <a:solidFill>
                            <a:srgbClr val="000000"/>
                          </a:solidFill>
                          <a:effectLst/>
                          <a:latin typeface="Calibri" panose="020F0502020204030204" pitchFamily="34" charset="0"/>
                        </a:rPr>
                        <a:t>Comments</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extLst>
                  <a:ext uri="{0D108BD9-81ED-4DB2-BD59-A6C34878D82A}">
                    <a16:rowId xmlns="" xmlns:a16="http://schemas.microsoft.com/office/drawing/2014/main" val="1653986567"/>
                  </a:ext>
                </a:extLst>
              </a:tr>
              <a:tr h="100927">
                <a:tc>
                  <a:txBody>
                    <a:bodyPr/>
                    <a:lstStyle/>
                    <a:p>
                      <a:pPr algn="ctr" fontAlgn="b"/>
                      <a:r>
                        <a:rPr lang="en-US" sz="600" b="0" i="0" u="none" strike="noStrike" dirty="0">
                          <a:solidFill>
                            <a:srgbClr val="000000"/>
                          </a:solidFill>
                          <a:effectLst/>
                          <a:latin typeface="Calibri" panose="020F0502020204030204" pitchFamily="34" charset="0"/>
                        </a:rPr>
                        <a:t>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1.01.01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Approve Project Baseline and Construction PD2/3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30-Sep-19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20-Sep-19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20-Sep-19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85402530"/>
                  </a:ext>
                </a:extLst>
              </a:tr>
              <a:tr h="100927">
                <a:tc>
                  <a:txBody>
                    <a:bodyPr/>
                    <a:lstStyle/>
                    <a:p>
                      <a:pPr algn="ctr" fontAlgn="b"/>
                      <a:r>
                        <a:rPr lang="en-US" sz="600" b="0" i="0" u="none" strike="noStrike" dirty="0">
                          <a:solidFill>
                            <a:srgbClr val="000000"/>
                          </a:solidFill>
                          <a:effectLst/>
                          <a:latin typeface="Calibri" panose="020F0502020204030204" pitchFamily="34" charset="0"/>
                        </a:rPr>
                        <a:t>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1.02.02.02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Production Readiness Review - TPC Module Factories</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31-Dec-19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17-Dec-19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17-Dec-19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28474272"/>
                  </a:ext>
                </a:extLst>
              </a:tr>
              <a:tr h="100927">
                <a:tc>
                  <a:txBody>
                    <a:bodyPr/>
                    <a:lstStyle/>
                    <a:p>
                      <a:pPr algn="ctr" fontAlgn="b"/>
                      <a:r>
                        <a:rPr lang="en-US" sz="600" b="0" i="0" u="none" strike="noStrike" dirty="0">
                          <a:solidFill>
                            <a:srgbClr val="000000"/>
                          </a:solidFill>
                          <a:effectLst/>
                          <a:latin typeface="Calibri" panose="020F0502020204030204" pitchFamily="34" charset="0"/>
                        </a:rPr>
                        <a:t>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1.03.02.03.02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EMCal Preproduction Sector 0 Assembled</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31-Dec-19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25-Nov-19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25-Nov-19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78779214"/>
                  </a:ext>
                </a:extLst>
              </a:tr>
              <a:tr h="100927">
                <a:tc>
                  <a:txBody>
                    <a:bodyPr/>
                    <a:lstStyle/>
                    <a:p>
                      <a:pPr algn="ctr" fontAlgn="b"/>
                      <a:r>
                        <a:rPr lang="en-US" sz="600" b="0" i="0" u="none" strike="noStrike" dirty="0">
                          <a:solidFill>
                            <a:srgbClr val="000000"/>
                          </a:solidFill>
                          <a:effectLst/>
                          <a:latin typeface="Calibri" panose="020F0502020204030204" pitchFamily="34" charset="0"/>
                        </a:rPr>
                        <a:t>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1.02.06.02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Production Readiness Review - TPC DAM</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28-Feb-20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04-Feb-20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4-Feb-20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5514642"/>
                  </a:ext>
                </a:extLst>
              </a:tr>
              <a:tr h="100927">
                <a:tc>
                  <a:txBody>
                    <a:bodyPr/>
                    <a:lstStyle/>
                    <a:p>
                      <a:pPr algn="ctr" fontAlgn="b"/>
                      <a:r>
                        <a:rPr lang="en-US" sz="600" b="0" i="0" u="none" strike="noStrike" dirty="0">
                          <a:solidFill>
                            <a:srgbClr val="000000"/>
                          </a:solidFill>
                          <a:effectLst/>
                          <a:latin typeface="Calibri" panose="020F0502020204030204" pitchFamily="34" charset="0"/>
                        </a:rPr>
                        <a:t>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1.05.02.03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HCal Preproduction FEE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30-Apr-20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22-Jan-20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22-Jan-20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70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08119621"/>
                  </a:ext>
                </a:extLst>
              </a:tr>
              <a:tr h="100927">
                <a:tc>
                  <a:txBody>
                    <a:bodyPr/>
                    <a:lstStyle/>
                    <a:p>
                      <a:pPr algn="ctr" fontAlgn="b"/>
                      <a:r>
                        <a:rPr lang="en-US" sz="600" b="0" i="0" u="none" strike="noStrike" dirty="0">
                          <a:solidFill>
                            <a:srgbClr val="000000"/>
                          </a:solidFill>
                          <a:effectLst/>
                          <a:latin typeface="Calibri" panose="020F0502020204030204" pitchFamily="34" charset="0"/>
                        </a:rPr>
                        <a:t>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1.05.02.01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EMCal Electronics Preproduction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29-May-20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28-May-20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28-May-20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73123657"/>
                  </a:ext>
                </a:extLst>
              </a:tr>
              <a:tr h="100927">
                <a:tc>
                  <a:txBody>
                    <a:bodyPr/>
                    <a:lstStyle/>
                    <a:p>
                      <a:pPr algn="ctr" fontAlgn="b"/>
                      <a:r>
                        <a:rPr lang="en-US" sz="600" b="0" i="0" u="none" strike="noStrike" dirty="0">
                          <a:solidFill>
                            <a:srgbClr val="000000"/>
                          </a:solidFill>
                          <a:effectLst/>
                          <a:latin typeface="Calibri" panose="020F0502020204030204" pitchFamily="34" charset="0"/>
                        </a:rPr>
                        <a:t>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1.03.01.03.01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EMCal W Powder Acquisition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30-Jun-20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15-Jun-20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99016146"/>
                  </a:ext>
                </a:extLst>
              </a:tr>
              <a:tr h="100927">
                <a:tc>
                  <a:txBody>
                    <a:bodyPr/>
                    <a:lstStyle/>
                    <a:p>
                      <a:pPr algn="ctr" fontAlgn="b"/>
                      <a:r>
                        <a:rPr lang="en-US" sz="600" b="0" i="0" u="none" strike="noStrike" dirty="0">
                          <a:solidFill>
                            <a:srgbClr val="000000"/>
                          </a:solidFill>
                          <a:effectLst/>
                          <a:latin typeface="Calibri" panose="020F0502020204030204" pitchFamily="34" charset="0"/>
                        </a:rPr>
                        <a:t>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1.03.02.03.03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EMCal Production Readiness Review Blocks/Modules/Sectors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31-Jul-20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22-Jul-20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44839823"/>
                  </a:ext>
                </a:extLst>
              </a:tr>
              <a:tr h="100927">
                <a:tc>
                  <a:txBody>
                    <a:bodyPr/>
                    <a:lstStyle/>
                    <a:p>
                      <a:pPr algn="ctr" fontAlgn="b"/>
                      <a:r>
                        <a:rPr lang="en-US" sz="600" b="0" i="0" u="none" strike="noStrike" dirty="0">
                          <a:solidFill>
                            <a:srgbClr val="000000"/>
                          </a:solidFill>
                          <a:effectLst/>
                          <a:latin typeface="Calibri" panose="020F0502020204030204" pitchFamily="34" charset="0"/>
                        </a:rPr>
                        <a:t>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1.02.05.03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SAMPA ASIC Performance Accepted</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30-Sep-20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29-May-20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29-May-20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86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90516204"/>
                  </a:ext>
                </a:extLst>
              </a:tr>
              <a:tr h="100927">
                <a:tc>
                  <a:txBody>
                    <a:bodyPr/>
                    <a:lstStyle/>
                    <a:p>
                      <a:pPr algn="ctr" fontAlgn="b"/>
                      <a:r>
                        <a:rPr lang="en-US" sz="600" b="0" i="0" u="none" strike="noStrike" dirty="0">
                          <a:solidFill>
                            <a:srgbClr val="000000"/>
                          </a:solidFill>
                          <a:effectLst/>
                          <a:latin typeface="Calibri" panose="020F0502020204030204" pitchFamily="34" charset="0"/>
                        </a:rPr>
                        <a:t>10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1.05.01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EMCal/HCal SiPM Sensor Procurement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30-Oct-20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28-Feb-20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28-Feb-20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171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79390574"/>
                  </a:ext>
                </a:extLst>
              </a:tr>
              <a:tr h="100927">
                <a:tc>
                  <a:txBody>
                    <a:bodyPr/>
                    <a:lstStyle/>
                    <a:p>
                      <a:pPr algn="ctr" fontAlgn="b"/>
                      <a:r>
                        <a:rPr lang="en-US" sz="600" b="0" i="0" u="none" strike="noStrike" dirty="0">
                          <a:solidFill>
                            <a:srgbClr val="000000"/>
                          </a:solidFill>
                          <a:effectLst/>
                          <a:latin typeface="Calibri" panose="020F0502020204030204" pitchFamily="34" charset="0"/>
                        </a:rPr>
                        <a:t>11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1.05.02.04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HCal SiPM Boards Assembly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30-Nov-20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22-Jul-20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87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97845650"/>
                  </a:ext>
                </a:extLst>
              </a:tr>
              <a:tr h="100927">
                <a:tc>
                  <a:txBody>
                    <a:bodyPr/>
                    <a:lstStyle/>
                    <a:p>
                      <a:pPr algn="ctr" fontAlgn="b"/>
                      <a:r>
                        <a:rPr lang="en-US" sz="600" b="0" i="0" u="none" strike="noStrike" dirty="0">
                          <a:solidFill>
                            <a:srgbClr val="000000"/>
                          </a:solidFill>
                          <a:effectLst/>
                          <a:latin typeface="Calibri" panose="020F0502020204030204" pitchFamily="34" charset="0"/>
                        </a:rPr>
                        <a:t>12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1.02.06.03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TPC DAM Felix 2.0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29-Jan-21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28-May-21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-85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56621033"/>
                  </a:ext>
                </a:extLst>
              </a:tr>
              <a:tr h="100927">
                <a:tc>
                  <a:txBody>
                    <a:bodyPr/>
                    <a:lstStyle/>
                    <a:p>
                      <a:pPr algn="ctr" fontAlgn="b"/>
                      <a:r>
                        <a:rPr lang="en-US" sz="600" b="0" i="0" u="none" strike="noStrike" dirty="0">
                          <a:solidFill>
                            <a:srgbClr val="000000"/>
                          </a:solidFill>
                          <a:effectLst/>
                          <a:latin typeface="Calibri" panose="020F0502020204030204" pitchFamily="34" charset="0"/>
                        </a:rPr>
                        <a:t>13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1.06.02.03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Trigger LL1 Preproduction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26-Feb-21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1-Mar-21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23176552"/>
                  </a:ext>
                </a:extLst>
              </a:tr>
              <a:tr h="100927">
                <a:tc>
                  <a:txBody>
                    <a:bodyPr/>
                    <a:lstStyle/>
                    <a:p>
                      <a:pPr algn="ctr" fontAlgn="b"/>
                      <a:r>
                        <a:rPr lang="en-US" sz="600" b="0" i="0" u="none" strike="noStrike" dirty="0">
                          <a:solidFill>
                            <a:srgbClr val="000000"/>
                          </a:solidFill>
                          <a:effectLst/>
                          <a:latin typeface="Calibri" panose="020F0502020204030204" pitchFamily="34" charset="0"/>
                        </a:rPr>
                        <a:t>14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1.05.02.02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EMCal SiPM Boards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31-Mar-21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9-Sep-20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136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70258588"/>
                  </a:ext>
                </a:extLst>
              </a:tr>
              <a:tr h="100927">
                <a:tc>
                  <a:txBody>
                    <a:bodyPr/>
                    <a:lstStyle/>
                    <a:p>
                      <a:pPr algn="ctr" fontAlgn="b"/>
                      <a:r>
                        <a:rPr lang="en-US" sz="600" b="0" i="0" u="none" strike="noStrike" dirty="0">
                          <a:solidFill>
                            <a:srgbClr val="000000"/>
                          </a:solidFill>
                          <a:effectLst/>
                          <a:latin typeface="Calibri" panose="020F0502020204030204" pitchFamily="34" charset="0"/>
                        </a:rPr>
                        <a:t>15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1.04.04.02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First Outer HCAL Sector and Splice Plates Ready to Install</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30-Apr-21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14-Oct-20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134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9656027"/>
                  </a:ext>
                </a:extLst>
              </a:tr>
              <a:tr h="100927">
                <a:tc>
                  <a:txBody>
                    <a:bodyPr/>
                    <a:lstStyle/>
                    <a:p>
                      <a:pPr algn="ctr" fontAlgn="b"/>
                      <a:r>
                        <a:rPr lang="en-US" sz="600" b="0" i="0" u="none" strike="noStrike" dirty="0">
                          <a:solidFill>
                            <a:srgbClr val="000000"/>
                          </a:solidFill>
                          <a:effectLst/>
                          <a:latin typeface="Calibri" panose="020F0502020204030204" pitchFamily="34" charset="0"/>
                        </a:rPr>
                        <a:t>16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1.04.01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Inner HCAL Support Structure Ready for Installation</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30-Apr-21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5-Mar-21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32843548"/>
                  </a:ext>
                </a:extLst>
              </a:tr>
              <a:tr h="100927">
                <a:tc>
                  <a:txBody>
                    <a:bodyPr/>
                    <a:lstStyle/>
                    <a:p>
                      <a:pPr algn="ctr" fontAlgn="b"/>
                      <a:r>
                        <a:rPr lang="en-US" sz="600" b="0" i="0" u="none" strike="noStrike" dirty="0">
                          <a:solidFill>
                            <a:srgbClr val="000000"/>
                          </a:solidFill>
                          <a:effectLst/>
                          <a:latin typeface="Calibri" panose="020F0502020204030204" pitchFamily="34" charset="0"/>
                        </a:rPr>
                        <a:t>17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1.02.01.06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GEM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31-May-21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19-Nov-20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130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12807128"/>
                  </a:ext>
                </a:extLst>
              </a:tr>
              <a:tr h="100927">
                <a:tc>
                  <a:txBody>
                    <a:bodyPr/>
                    <a:lstStyle/>
                    <a:p>
                      <a:pPr algn="ctr" fontAlgn="b"/>
                      <a:r>
                        <a:rPr lang="en-US" sz="600" b="0" i="0" u="none" strike="noStrike" dirty="0">
                          <a:solidFill>
                            <a:srgbClr val="000000"/>
                          </a:solidFill>
                          <a:effectLst/>
                          <a:latin typeface="Calibri" panose="020F0502020204030204" pitchFamily="34" charset="0"/>
                        </a:rPr>
                        <a:t>18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1.03.01.03.01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EMCal Scintillating Fiber Acquisition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31-May-21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1-Mar-21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64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16393124"/>
                  </a:ext>
                </a:extLst>
              </a:tr>
              <a:tr h="100927">
                <a:tc>
                  <a:txBody>
                    <a:bodyPr/>
                    <a:lstStyle/>
                    <a:p>
                      <a:pPr algn="ctr" fontAlgn="b"/>
                      <a:r>
                        <a:rPr lang="en-US" sz="600" b="0" i="0" u="none" strike="noStrike" dirty="0">
                          <a:solidFill>
                            <a:srgbClr val="000000"/>
                          </a:solidFill>
                          <a:effectLst/>
                          <a:latin typeface="Calibri" panose="020F0502020204030204" pitchFamily="34" charset="0"/>
                        </a:rPr>
                        <a:t>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1.06.01.03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DAQ Production: DAQ Ready for Operation</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31-May-21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8-Oct-21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-92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67578800"/>
                  </a:ext>
                </a:extLst>
              </a:tr>
              <a:tr h="100927">
                <a:tc>
                  <a:txBody>
                    <a:bodyPr/>
                    <a:lstStyle/>
                    <a:p>
                      <a:pPr algn="ctr" fontAlgn="b"/>
                      <a:r>
                        <a:rPr lang="en-US" sz="600" b="0" i="0" u="none" strike="noStrike" dirty="0">
                          <a:solidFill>
                            <a:srgbClr val="000000"/>
                          </a:solidFill>
                          <a:effectLst/>
                          <a:latin typeface="Calibri" panose="020F0502020204030204" pitchFamily="34" charset="0"/>
                        </a:rPr>
                        <a:t>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1.05.02.04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HCal Electronics Complete: Production</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30-Jun-21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16-Feb-21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94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42230417"/>
                  </a:ext>
                </a:extLst>
              </a:tr>
              <a:tr h="100927">
                <a:tc>
                  <a:txBody>
                    <a:bodyPr/>
                    <a:lstStyle/>
                    <a:p>
                      <a:pPr algn="ctr" fontAlgn="b"/>
                      <a:r>
                        <a:rPr lang="en-US" sz="600" b="0" i="0" u="none" strike="noStrike" dirty="0">
                          <a:solidFill>
                            <a:srgbClr val="000000"/>
                          </a:solidFill>
                          <a:effectLst/>
                          <a:latin typeface="Calibri" panose="020F0502020204030204" pitchFamily="34" charset="0"/>
                        </a:rPr>
                        <a: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1.02.05.04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TPC FEE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30-Jul-21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16-Jun-21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37863859"/>
                  </a:ext>
                </a:extLst>
              </a:tr>
              <a:tr h="100927">
                <a:tc>
                  <a:txBody>
                    <a:bodyPr/>
                    <a:lstStyle/>
                    <a:p>
                      <a:pPr algn="ctr" fontAlgn="b"/>
                      <a:r>
                        <a:rPr lang="en-US" sz="600" b="0" i="0" u="none" strike="noStrike" dirty="0">
                          <a:solidFill>
                            <a:srgbClr val="000000"/>
                          </a:solidFill>
                          <a:effectLst/>
                          <a:latin typeface="Calibri" panose="020F0502020204030204" pitchFamily="34" charset="0"/>
                        </a:rPr>
                        <a:t>22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1.05.03.02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Calorimeter Electronics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30-Jul-21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29-Mar-21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86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32878203"/>
                  </a:ext>
                </a:extLst>
              </a:tr>
              <a:tr h="100927">
                <a:tc>
                  <a:txBody>
                    <a:bodyPr/>
                    <a:lstStyle/>
                    <a:p>
                      <a:pPr algn="ctr" fontAlgn="b"/>
                      <a:r>
                        <a:rPr lang="en-US" sz="600" b="0" i="0" u="none" strike="noStrike" dirty="0">
                          <a:solidFill>
                            <a:srgbClr val="000000"/>
                          </a:solidFill>
                          <a:effectLst/>
                          <a:latin typeface="Calibri" panose="020F0502020204030204" pitchFamily="34" charset="0"/>
                        </a:rPr>
                        <a:t>23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1.05.02.02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EMCal Electronics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30-Jul-21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15-Mar-21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96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14950474"/>
                  </a:ext>
                </a:extLst>
              </a:tr>
              <a:tr h="100927">
                <a:tc>
                  <a:txBody>
                    <a:bodyPr/>
                    <a:lstStyle/>
                    <a:p>
                      <a:pPr algn="ctr" fontAlgn="b"/>
                      <a:r>
                        <a:rPr lang="en-US" sz="600" b="0" i="0" u="none" strike="noStrike" dirty="0">
                          <a:solidFill>
                            <a:srgbClr val="000000"/>
                          </a:solidFill>
                          <a:effectLst/>
                          <a:latin typeface="Calibri" panose="020F0502020204030204" pitchFamily="34" charset="0"/>
                        </a:rPr>
                        <a:t>24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MinBias Detector Ready to Install</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30-Sep-21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8-Oct-21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06072706"/>
                  </a:ext>
                </a:extLst>
              </a:tr>
              <a:tr h="100927">
                <a:tc>
                  <a:txBody>
                    <a:bodyPr/>
                    <a:lstStyle/>
                    <a:p>
                      <a:pPr algn="ctr" fontAlgn="b"/>
                      <a:r>
                        <a:rPr lang="en-US" sz="600" b="0" i="0" u="none" strike="noStrike" dirty="0">
                          <a:solidFill>
                            <a:srgbClr val="000000"/>
                          </a:solidFill>
                          <a:effectLst/>
                          <a:latin typeface="Calibri" panose="020F0502020204030204" pitchFamily="34" charset="0"/>
                        </a:rPr>
                        <a:t>25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1.06.03.03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GL1 Ready to Operate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30-Sep-21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14-Oct-21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14682554"/>
                  </a:ext>
                </a:extLst>
              </a:tr>
              <a:tr h="100927">
                <a:tc>
                  <a:txBody>
                    <a:bodyPr/>
                    <a:lstStyle/>
                    <a:p>
                      <a:pPr algn="ctr" fontAlgn="b"/>
                      <a:r>
                        <a:rPr lang="en-US" sz="600" b="0" i="0" u="none" strike="noStrike" dirty="0">
                          <a:solidFill>
                            <a:srgbClr val="000000"/>
                          </a:solidFill>
                          <a:effectLst/>
                          <a:latin typeface="Calibri" panose="020F0502020204030204" pitchFamily="34" charset="0"/>
                        </a:rPr>
                        <a:t>26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1.01.01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Early Project Completion</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19-Nov-21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27153400"/>
                  </a:ext>
                </a:extLst>
              </a:tr>
              <a:tr h="100927">
                <a:tc>
                  <a:txBody>
                    <a:bodyPr/>
                    <a:lstStyle/>
                    <a:p>
                      <a:pPr algn="ctr" fontAlgn="b"/>
                      <a:r>
                        <a:rPr lang="en-US" sz="600" b="0" i="0" u="none" strike="noStrike" dirty="0">
                          <a:solidFill>
                            <a:srgbClr val="000000"/>
                          </a:solidFill>
                          <a:effectLst/>
                          <a:latin typeface="Calibri" panose="020F0502020204030204" pitchFamily="34" charset="0"/>
                        </a:rPr>
                        <a:t>27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1.02.01.08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TPC Ready to Install (Assembly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28-Sep-21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52167516"/>
                  </a:ext>
                </a:extLst>
              </a:tr>
              <a:tr h="100927">
                <a:tc>
                  <a:txBody>
                    <a:bodyPr/>
                    <a:lstStyle/>
                    <a:p>
                      <a:pPr algn="ctr" fontAlgn="b"/>
                      <a:r>
                        <a:rPr lang="en-US" sz="600" b="0" i="0" u="none" strike="noStrike" dirty="0">
                          <a:solidFill>
                            <a:srgbClr val="000000"/>
                          </a:solidFill>
                          <a:effectLst/>
                          <a:latin typeface="Calibri" panose="020F0502020204030204" pitchFamily="34" charset="0"/>
                        </a:rPr>
                        <a:t>28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1.02.06.03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TPC DAM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6-Oct-21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86382037"/>
                  </a:ext>
                </a:extLst>
              </a:tr>
              <a:tr h="100927">
                <a:tc>
                  <a:txBody>
                    <a:bodyPr/>
                    <a:lstStyle/>
                    <a:p>
                      <a:pPr algn="ctr" fontAlgn="b"/>
                      <a:r>
                        <a:rPr lang="en-US" sz="600" b="0" i="0" u="none" strike="noStrike" dirty="0">
                          <a:solidFill>
                            <a:srgbClr val="000000"/>
                          </a:solidFill>
                          <a:effectLst/>
                          <a:latin typeface="Calibri" panose="020F0502020204030204" pitchFamily="34" charset="0"/>
                        </a:rPr>
                        <a:t>29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1.03.02.03.03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EMCal Ready to Install</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18-Nov-21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25703963"/>
                  </a:ext>
                </a:extLst>
              </a:tr>
              <a:tr h="100927">
                <a:tc>
                  <a:txBody>
                    <a:bodyPr/>
                    <a:lstStyle/>
                    <a:p>
                      <a:pPr algn="ctr" fontAlgn="b"/>
                      <a:r>
                        <a:rPr lang="en-US" sz="600" b="0" i="0" u="none" strike="noStrike" dirty="0">
                          <a:solidFill>
                            <a:srgbClr val="000000"/>
                          </a:solidFill>
                          <a:effectLst/>
                          <a:latin typeface="Calibri" panose="020F0502020204030204" pitchFamily="34" charset="0"/>
                        </a:rPr>
                        <a:t>30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1.04.04.02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Last Outer HCAL Sector Ready to Install</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30-Apr-21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125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8720815"/>
                  </a:ext>
                </a:extLst>
              </a:tr>
              <a:tr h="100927">
                <a:tc>
                  <a:txBody>
                    <a:bodyPr/>
                    <a:lstStyle/>
                    <a:p>
                      <a:pPr algn="ctr" fontAlgn="b"/>
                      <a:r>
                        <a:rPr lang="en-US" sz="600" b="0" i="0" u="none" strike="noStrike" dirty="0">
                          <a:solidFill>
                            <a:srgbClr val="000000"/>
                          </a:solidFill>
                          <a:effectLst/>
                          <a:latin typeface="Calibri" panose="020F0502020204030204" pitchFamily="34" charset="0"/>
                        </a:rPr>
                        <a:t>31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1.06.02.04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LL1 Trigger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64830250"/>
                  </a:ext>
                </a:extLst>
              </a:tr>
              <a:tr h="100927">
                <a:tc>
                  <a:txBody>
                    <a:bodyPr/>
                    <a:lstStyle/>
                    <a:p>
                      <a:pPr algn="ctr" fontAlgn="b"/>
                      <a:r>
                        <a:rPr lang="en-US" sz="600" b="0" i="0" u="none" strike="noStrike" dirty="0">
                          <a:solidFill>
                            <a:srgbClr val="000000"/>
                          </a:solidFill>
                          <a:effectLst/>
                          <a:latin typeface="Calibri" panose="020F0502020204030204" pitchFamily="34" charset="0"/>
                        </a:rPr>
                        <a:t>32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1.06.02.04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LL1 Ready to Operate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85530804"/>
                  </a:ext>
                </a:extLst>
              </a:tr>
              <a:tr h="100927">
                <a:tc>
                  <a:txBody>
                    <a:bodyPr/>
                    <a:lstStyle/>
                    <a:p>
                      <a:pPr algn="ctr" fontAlgn="b"/>
                      <a:r>
                        <a:rPr lang="en-US" sz="600" b="0" i="0" u="none" strike="noStrike" dirty="0">
                          <a:solidFill>
                            <a:srgbClr val="000000"/>
                          </a:solidFill>
                          <a:effectLst/>
                          <a:latin typeface="Calibri" panose="020F0502020204030204" pitchFamily="34" charset="0"/>
                        </a:rPr>
                        <a:t>33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1.01.01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Approve Project Closeout PD-4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30-Dec-22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30-Dec-22*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07816453"/>
                  </a:ext>
                </a:extLst>
              </a:tr>
            </a:tbl>
          </a:graphicData>
        </a:graphic>
      </p:graphicFrame>
      <p:sp>
        <p:nvSpPr>
          <p:cNvPr id="9" name="Footer Placeholder 2">
            <a:extLst>
              <a:ext uri="{FF2B5EF4-FFF2-40B4-BE49-F238E27FC236}">
                <a16:creationId xmlns="" xmlns:a16="http://schemas.microsoft.com/office/drawing/2014/main" id="{D7714FE7-AEFF-48F5-BF23-E70B812A5BA8}"/>
              </a:ext>
            </a:extLst>
          </p:cNvPr>
          <p:cNvSpPr>
            <a:spLocks noGrp="1"/>
          </p:cNvSpPr>
          <p:nvPr>
            <p:ph type="ftr" sz="quarter" idx="11"/>
          </p:nvPr>
        </p:nvSpPr>
        <p:spPr>
          <a:xfrm>
            <a:off x="7640053" y="4936332"/>
            <a:ext cx="1503947" cy="207169"/>
          </a:xfrm>
        </p:spPr>
        <p:txBody>
          <a:bodyPr/>
          <a:lstStyle/>
          <a:p>
            <a:pPr>
              <a:defRPr/>
            </a:pPr>
            <a:r>
              <a:rPr lang="en-US" smtClean="0"/>
              <a:t>PMG</a:t>
            </a:r>
            <a:endParaRPr lang="en-US" dirty="0"/>
          </a:p>
        </p:txBody>
      </p:sp>
      <p:sp>
        <p:nvSpPr>
          <p:cNvPr id="3" name="Date Placeholder 2"/>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244344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25011"/>
            <a:ext cx="8229600" cy="546497"/>
          </a:xfrm>
        </p:spPr>
        <p:txBody>
          <a:bodyPr/>
          <a:lstStyle/>
          <a:p>
            <a:r>
              <a:rPr lang="en-US" sz="2400" dirty="0"/>
              <a:t>Milestones Status – 1008 Infra and Facility Upgrade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13</a:t>
            </a:fld>
            <a:endParaRPr lang="en-US" altLang="en-US" dirty="0"/>
          </a:p>
        </p:txBody>
      </p:sp>
      <p:cxnSp>
        <p:nvCxnSpPr>
          <p:cNvPr id="10" name="Straight Connector 9">
            <a:extLst>
              <a:ext uri="{FF2B5EF4-FFF2-40B4-BE49-F238E27FC236}">
                <a16:creationId xmlns="" xmlns:a16="http://schemas.microsoft.com/office/drawing/2014/main" id="{F670B067-67E8-41BA-BE06-21ADFCBF3854}"/>
              </a:ext>
            </a:extLst>
          </p:cNvPr>
          <p:cNvCxnSpPr/>
          <p:nvPr/>
        </p:nvCxnSpPr>
        <p:spPr>
          <a:xfrm>
            <a:off x="198522" y="517358"/>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 xmlns:a16="http://schemas.microsoft.com/office/drawing/2014/main" id="{948263A7-AB41-4418-8CEF-488435773C03}"/>
              </a:ext>
            </a:extLst>
          </p:cNvPr>
          <p:cNvGraphicFramePr>
            <a:graphicFrameLocks noGrp="1"/>
          </p:cNvGraphicFramePr>
          <p:nvPr>
            <p:extLst>
              <p:ext uri="{D42A27DB-BD31-4B8C-83A1-F6EECF244321}">
                <p14:modId xmlns:p14="http://schemas.microsoft.com/office/powerpoint/2010/main" val="1437418175"/>
              </p:ext>
            </p:extLst>
          </p:nvPr>
        </p:nvGraphicFramePr>
        <p:xfrm>
          <a:off x="457200" y="845352"/>
          <a:ext cx="8026041" cy="3603943"/>
        </p:xfrm>
        <a:graphic>
          <a:graphicData uri="http://schemas.openxmlformats.org/drawingml/2006/table">
            <a:tbl>
              <a:tblPr/>
              <a:tblGrid>
                <a:gridCol w="241385">
                  <a:extLst>
                    <a:ext uri="{9D8B030D-6E8A-4147-A177-3AD203B41FA5}">
                      <a16:colId xmlns="" xmlns:a16="http://schemas.microsoft.com/office/drawing/2014/main" val="609812430"/>
                    </a:ext>
                  </a:extLst>
                </a:gridCol>
                <a:gridCol w="633635">
                  <a:extLst>
                    <a:ext uri="{9D8B030D-6E8A-4147-A177-3AD203B41FA5}">
                      <a16:colId xmlns="" xmlns:a16="http://schemas.microsoft.com/office/drawing/2014/main" val="2459765123"/>
                    </a:ext>
                  </a:extLst>
                </a:gridCol>
                <a:gridCol w="3391455">
                  <a:extLst>
                    <a:ext uri="{9D8B030D-6E8A-4147-A177-3AD203B41FA5}">
                      <a16:colId xmlns="" xmlns:a16="http://schemas.microsoft.com/office/drawing/2014/main" val="698440249"/>
                    </a:ext>
                  </a:extLst>
                </a:gridCol>
                <a:gridCol w="567254">
                  <a:extLst>
                    <a:ext uri="{9D8B030D-6E8A-4147-A177-3AD203B41FA5}">
                      <a16:colId xmlns="" xmlns:a16="http://schemas.microsoft.com/office/drawing/2014/main" val="498940646"/>
                    </a:ext>
                  </a:extLst>
                </a:gridCol>
                <a:gridCol w="567254">
                  <a:extLst>
                    <a:ext uri="{9D8B030D-6E8A-4147-A177-3AD203B41FA5}">
                      <a16:colId xmlns="" xmlns:a16="http://schemas.microsoft.com/office/drawing/2014/main" val="340492784"/>
                    </a:ext>
                  </a:extLst>
                </a:gridCol>
                <a:gridCol w="567254">
                  <a:extLst>
                    <a:ext uri="{9D8B030D-6E8A-4147-A177-3AD203B41FA5}">
                      <a16:colId xmlns="" xmlns:a16="http://schemas.microsoft.com/office/drawing/2014/main" val="1633418875"/>
                    </a:ext>
                  </a:extLst>
                </a:gridCol>
                <a:gridCol w="537081">
                  <a:extLst>
                    <a:ext uri="{9D8B030D-6E8A-4147-A177-3AD203B41FA5}">
                      <a16:colId xmlns="" xmlns:a16="http://schemas.microsoft.com/office/drawing/2014/main" val="2994771849"/>
                    </a:ext>
                  </a:extLst>
                </a:gridCol>
                <a:gridCol w="1520723">
                  <a:extLst>
                    <a:ext uri="{9D8B030D-6E8A-4147-A177-3AD203B41FA5}">
                      <a16:colId xmlns="" xmlns:a16="http://schemas.microsoft.com/office/drawing/2014/main" val="1455479679"/>
                    </a:ext>
                  </a:extLst>
                </a:gridCol>
              </a:tblGrid>
              <a:tr h="339447">
                <a:tc>
                  <a:txBody>
                    <a:bodyPr/>
                    <a:lstStyle/>
                    <a:p>
                      <a:pPr algn="ctr" fontAlgn="ctr"/>
                      <a:r>
                        <a:rPr lang="en-US" sz="700" b="0" i="0" u="none" strike="noStrike" dirty="0">
                          <a:solidFill>
                            <a:srgbClr val="000000"/>
                          </a:solidFill>
                          <a:effectLst/>
                          <a:latin typeface="Calibri" panose="020F0502020204030204" pitchFamily="34" charset="0"/>
                        </a:rPr>
                        <a:t>#</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700" b="0" i="0" u="none" strike="noStrike" dirty="0">
                          <a:solidFill>
                            <a:srgbClr val="000000"/>
                          </a:solidFill>
                          <a:effectLst/>
                          <a:latin typeface="Calibri" panose="020F0502020204030204" pitchFamily="34" charset="0"/>
                        </a:rPr>
                        <a:t>WBS</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700" b="0" i="0" u="none" strike="noStrike" dirty="0">
                          <a:solidFill>
                            <a:srgbClr val="000000"/>
                          </a:solidFill>
                          <a:effectLst/>
                          <a:latin typeface="Calibri" panose="020F0502020204030204" pitchFamily="34" charset="0"/>
                        </a:rPr>
                        <a:t>Milestone Name</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700" b="0" i="0" u="none" strike="noStrike" dirty="0">
                          <a:solidFill>
                            <a:srgbClr val="000000"/>
                          </a:solidFill>
                          <a:effectLst/>
                          <a:latin typeface="Calibri" panose="020F0502020204030204" pitchFamily="34" charset="0"/>
                        </a:rPr>
                        <a:t>Target Milestone Date</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700" b="0" i="0" u="none" strike="noStrike" dirty="0">
                          <a:solidFill>
                            <a:srgbClr val="000000"/>
                          </a:solidFill>
                          <a:effectLst/>
                          <a:latin typeface="Calibri" panose="020F0502020204030204" pitchFamily="34" charset="0"/>
                        </a:rPr>
                        <a:t>Forecast</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700" b="0" i="0" u="none" strike="noStrike" dirty="0">
                          <a:solidFill>
                            <a:srgbClr val="000000"/>
                          </a:solidFill>
                          <a:effectLst/>
                          <a:latin typeface="Calibri" panose="020F0502020204030204" pitchFamily="34" charset="0"/>
                        </a:rPr>
                        <a:t>Actual Finish</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700" b="0" i="0" u="none" strike="noStrike" dirty="0">
                          <a:solidFill>
                            <a:srgbClr val="000000"/>
                          </a:solidFill>
                          <a:effectLst/>
                          <a:latin typeface="Calibri" panose="020F0502020204030204" pitchFamily="34" charset="0"/>
                        </a:rPr>
                        <a:t>Variance </a:t>
                      </a:r>
                      <a:br>
                        <a:rPr lang="en-US" sz="700" b="0" i="0" u="none" strike="noStrike" dirty="0">
                          <a:solidFill>
                            <a:srgbClr val="000000"/>
                          </a:solidFill>
                          <a:effectLst/>
                          <a:latin typeface="Calibri" panose="020F0502020204030204" pitchFamily="34" charset="0"/>
                        </a:rPr>
                      </a:br>
                      <a:r>
                        <a:rPr lang="en-US" sz="700" b="0" i="0" u="none" strike="noStrike" dirty="0">
                          <a:solidFill>
                            <a:srgbClr val="000000"/>
                          </a:solidFill>
                          <a:effectLst/>
                          <a:latin typeface="Calibri" panose="020F0502020204030204" pitchFamily="34" charset="0"/>
                        </a:rPr>
                        <a:t>(in work days)</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700" b="0" i="0" u="none" strike="noStrike" dirty="0">
                          <a:solidFill>
                            <a:srgbClr val="000000"/>
                          </a:solidFill>
                          <a:effectLst/>
                          <a:latin typeface="Calibri" panose="020F0502020204030204" pitchFamily="34" charset="0"/>
                        </a:rPr>
                        <a:t>Comments</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extLst>
                  <a:ext uri="{0D108BD9-81ED-4DB2-BD59-A6C34878D82A}">
                    <a16:rowId xmlns="" xmlns:a16="http://schemas.microsoft.com/office/drawing/2014/main" val="187895036"/>
                  </a:ext>
                </a:extLst>
              </a:tr>
              <a:tr h="113149">
                <a:tc>
                  <a:txBody>
                    <a:bodyPr/>
                    <a:lstStyle/>
                    <a:p>
                      <a:pPr algn="ctr" fontAlgn="b"/>
                      <a:r>
                        <a:rPr lang="en-US" sz="700" b="0" i="0" u="none" strike="noStrike" dirty="0">
                          <a:solidFill>
                            <a:srgbClr val="000000"/>
                          </a:solidFill>
                          <a:effectLst/>
                          <a:latin typeface="Calibri" panose="020F0502020204030204" pitchFamily="34" charset="0"/>
                        </a:rPr>
                        <a:t>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2.03.03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Completion of Outer HCAL Sector Mechanical Structure Procurement</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30-Sep-19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03-Sep-19 A</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3-Sep-19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06368413"/>
                  </a:ext>
                </a:extLst>
              </a:tr>
              <a:tr h="113149">
                <a:tc>
                  <a:txBody>
                    <a:bodyPr/>
                    <a:lstStyle/>
                    <a:p>
                      <a:pPr algn="ctr" fontAlgn="b"/>
                      <a:r>
                        <a:rPr lang="en-US" sz="700" b="0" i="0" u="none" strike="noStrike" dirty="0">
                          <a:solidFill>
                            <a:srgbClr val="000000"/>
                          </a:solidFill>
                          <a:effectLst/>
                          <a:latin typeface="Calibri" panose="020F0502020204030204" pitchFamily="34" charset="0"/>
                        </a:rPr>
                        <a:t>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2.02.03.04.01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(Controls Hardware) Power distribution drawings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31-Oct-20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29-Sep-20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80948029"/>
                  </a:ext>
                </a:extLst>
              </a:tr>
              <a:tr h="113149">
                <a:tc>
                  <a:txBody>
                    <a:bodyPr/>
                    <a:lstStyle/>
                    <a:p>
                      <a:pPr algn="ctr" fontAlgn="b"/>
                      <a:r>
                        <a:rPr lang="en-US" sz="700" b="0" i="0" u="none" strike="noStrike" dirty="0">
                          <a:solidFill>
                            <a:srgbClr val="000000"/>
                          </a:solidFill>
                          <a:effectLst/>
                          <a:latin typeface="Calibri" panose="020F0502020204030204" pitchFamily="34" charset="0"/>
                        </a:rPr>
                        <a:t>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2.03.01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Steel Track Modifications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30-Nov-20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8-Oct-20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24055376"/>
                  </a:ext>
                </a:extLst>
              </a:tr>
              <a:tr h="113149">
                <a:tc>
                  <a:txBody>
                    <a:bodyPr/>
                    <a:lstStyle/>
                    <a:p>
                      <a:pPr algn="ctr" fontAlgn="b"/>
                      <a:r>
                        <a:rPr lang="en-US" sz="700" b="0" i="0" u="none" strike="noStrike" dirty="0">
                          <a:solidFill>
                            <a:srgbClr val="000000"/>
                          </a:solidFill>
                          <a:effectLst/>
                          <a:latin typeface="Calibri" panose="020F0502020204030204" pitchFamily="34" charset="0"/>
                        </a:rPr>
                        <a:t>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2.03.02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Magnet Supports Released for Production (Milestone)</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31-Jan-21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23-Nov-20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79718488"/>
                  </a:ext>
                </a:extLst>
              </a:tr>
              <a:tr h="113149">
                <a:tc>
                  <a:txBody>
                    <a:bodyPr/>
                    <a:lstStyle/>
                    <a:p>
                      <a:pPr algn="ctr" fontAlgn="b"/>
                      <a:r>
                        <a:rPr lang="en-US" sz="700" b="0" i="0" u="none" strike="noStrike" dirty="0">
                          <a:solidFill>
                            <a:srgbClr val="000000"/>
                          </a:solidFill>
                          <a:effectLst/>
                          <a:latin typeface="Calibri" panose="020F0502020204030204" pitchFamily="34" charset="0"/>
                        </a:rPr>
                        <a:t>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2.04.02.01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Magnet cryo, electrical and control structural support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31-Mar-21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10-Mar-21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0599207"/>
                  </a:ext>
                </a:extLst>
              </a:tr>
              <a:tr h="113149">
                <a:tc>
                  <a:txBody>
                    <a:bodyPr/>
                    <a:lstStyle/>
                    <a:p>
                      <a:pPr algn="ctr" fontAlgn="b"/>
                      <a:r>
                        <a:rPr lang="en-US" sz="700" b="0" i="0" u="none" strike="noStrike" dirty="0">
                          <a:solidFill>
                            <a:srgbClr val="000000"/>
                          </a:solidFill>
                          <a:effectLst/>
                          <a:latin typeface="Calibri" panose="020F0502020204030204" pitchFamily="34" charset="0"/>
                        </a:rPr>
                        <a:t>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2.03.02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Inner HCal Support Tabs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31-Mar-21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8-Jun-21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12877312"/>
                  </a:ext>
                </a:extLst>
              </a:tr>
              <a:tr h="113149">
                <a:tc>
                  <a:txBody>
                    <a:bodyPr/>
                    <a:lstStyle/>
                    <a:p>
                      <a:pPr algn="ctr" fontAlgn="b"/>
                      <a:r>
                        <a:rPr lang="en-US" sz="700" b="0" i="0" u="none" strike="noStrike" dirty="0">
                          <a:solidFill>
                            <a:srgbClr val="000000"/>
                          </a:solidFill>
                          <a:effectLst/>
                          <a:latin typeface="Calibri" panose="020F0502020204030204" pitchFamily="34" charset="0"/>
                        </a:rPr>
                        <a:t>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2.05.04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Outer HCal Sectors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30-Apr-21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14-Oct-20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134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64494970"/>
                  </a:ext>
                </a:extLst>
              </a:tr>
              <a:tr h="113149">
                <a:tc>
                  <a:txBody>
                    <a:bodyPr/>
                    <a:lstStyle/>
                    <a:p>
                      <a:pPr algn="ctr" fontAlgn="b"/>
                      <a:r>
                        <a:rPr lang="en-US" sz="700" b="0" i="0" u="none" strike="noStrike" dirty="0">
                          <a:solidFill>
                            <a:srgbClr val="000000"/>
                          </a:solidFill>
                          <a:effectLst/>
                          <a:latin typeface="Calibri" panose="020F0502020204030204" pitchFamily="34" charset="0"/>
                        </a:rPr>
                        <a:t>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2.03.01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Carriage Cradle -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31-May-21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24-Feb-21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67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19886590"/>
                  </a:ext>
                </a:extLst>
              </a:tr>
              <a:tr h="113149">
                <a:tc>
                  <a:txBody>
                    <a:bodyPr/>
                    <a:lstStyle/>
                    <a:p>
                      <a:pPr algn="ctr" fontAlgn="b"/>
                      <a:r>
                        <a:rPr lang="en-US" sz="700" b="0" i="0" u="none" strike="noStrike" dirty="0">
                          <a:solidFill>
                            <a:srgbClr val="000000"/>
                          </a:solidFill>
                          <a:effectLst/>
                          <a:latin typeface="Calibri" panose="020F0502020204030204" pitchFamily="34" charset="0"/>
                        </a:rPr>
                        <a:t>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2.03.05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CC Bridge, Mid Platforms &amp; Access -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31-Oct-21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20-May-21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112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5059574"/>
                  </a:ext>
                </a:extLst>
              </a:tr>
              <a:tr h="113149">
                <a:tc>
                  <a:txBody>
                    <a:bodyPr/>
                    <a:lstStyle/>
                    <a:p>
                      <a:pPr algn="ctr" fontAlgn="b"/>
                      <a:r>
                        <a:rPr lang="en-US" sz="700" b="0" i="0" u="none" strike="noStrike" dirty="0">
                          <a:solidFill>
                            <a:srgbClr val="000000"/>
                          </a:solidFill>
                          <a:effectLst/>
                          <a:latin typeface="Calibri" panose="020F0502020204030204" pitchFamily="34" charset="0"/>
                        </a:rPr>
                        <a:t>10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2.02.03.02.04.02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Procure LN2 supply transfer line system - Phase 5 - Shipping - Delivery Acceptance</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62977439"/>
                  </a:ext>
                </a:extLst>
              </a:tr>
              <a:tr h="113149">
                <a:tc>
                  <a:txBody>
                    <a:bodyPr/>
                    <a:lstStyle/>
                    <a:p>
                      <a:pPr algn="ctr" fontAlgn="b"/>
                      <a:r>
                        <a:rPr lang="en-US" sz="700" b="0" i="0" u="none" strike="noStrike" dirty="0">
                          <a:solidFill>
                            <a:srgbClr val="000000"/>
                          </a:solidFill>
                          <a:effectLst/>
                          <a:latin typeface="Calibri" panose="020F0502020204030204" pitchFamily="34" charset="0"/>
                        </a:rPr>
                        <a:t>11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2.05.05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Install SC Magnet on Cradle</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17-Sep-21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76871675"/>
                  </a:ext>
                </a:extLst>
              </a:tr>
              <a:tr h="113149">
                <a:tc>
                  <a:txBody>
                    <a:bodyPr/>
                    <a:lstStyle/>
                    <a:p>
                      <a:pPr algn="ctr" fontAlgn="b"/>
                      <a:r>
                        <a:rPr lang="en-US" sz="700" b="0" i="0" u="none" strike="noStrike" dirty="0">
                          <a:solidFill>
                            <a:srgbClr val="000000"/>
                          </a:solidFill>
                          <a:effectLst/>
                          <a:latin typeface="Calibri" panose="020F0502020204030204" pitchFamily="34" charset="0"/>
                        </a:rPr>
                        <a:t>12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2.04.02.06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Assembly Hall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16-Sep-21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62712130"/>
                  </a:ext>
                </a:extLst>
              </a:tr>
              <a:tr h="113149">
                <a:tc>
                  <a:txBody>
                    <a:bodyPr/>
                    <a:lstStyle/>
                    <a:p>
                      <a:pPr algn="ctr" fontAlgn="b"/>
                      <a:r>
                        <a:rPr lang="en-US" sz="700" b="0" i="0" u="none" strike="noStrike" dirty="0">
                          <a:solidFill>
                            <a:srgbClr val="000000"/>
                          </a:solidFill>
                          <a:effectLst/>
                          <a:latin typeface="Calibri" panose="020F0502020204030204" pitchFamily="34" charset="0"/>
                        </a:rPr>
                        <a:t>13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2.04.01.03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Detector Electronics Racks and Rack generic support systems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6-Jan-22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75735814"/>
                  </a:ext>
                </a:extLst>
              </a:tr>
              <a:tr h="113149">
                <a:tc>
                  <a:txBody>
                    <a:bodyPr/>
                    <a:lstStyle/>
                    <a:p>
                      <a:pPr algn="ctr" fontAlgn="b"/>
                      <a:r>
                        <a:rPr lang="en-US" sz="700" b="0" i="0" u="none" strike="noStrike" dirty="0">
                          <a:solidFill>
                            <a:srgbClr val="000000"/>
                          </a:solidFill>
                          <a:effectLst/>
                          <a:latin typeface="Calibri" panose="020F0502020204030204" pitchFamily="34" charset="0"/>
                        </a:rPr>
                        <a:t>14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2.04.01.05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Detector Safety Subsystems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31-Dec-21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21-Dec-21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95783492"/>
                  </a:ext>
                </a:extLst>
              </a:tr>
              <a:tr h="113149">
                <a:tc>
                  <a:txBody>
                    <a:bodyPr/>
                    <a:lstStyle/>
                    <a:p>
                      <a:pPr algn="ctr" fontAlgn="b"/>
                      <a:r>
                        <a:rPr lang="en-US" sz="700" b="0" i="0" u="none" strike="noStrike" dirty="0">
                          <a:solidFill>
                            <a:srgbClr val="000000"/>
                          </a:solidFill>
                          <a:effectLst/>
                          <a:latin typeface="Calibri" panose="020F0502020204030204" pitchFamily="34" charset="0"/>
                        </a:rPr>
                        <a:t>15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2.02.02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Magnet and Solenoid Valvebox - Reinstall</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31-Jan-22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8-Nov-21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53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18798670"/>
                  </a:ext>
                </a:extLst>
              </a:tr>
              <a:tr h="113149">
                <a:tc>
                  <a:txBody>
                    <a:bodyPr/>
                    <a:lstStyle/>
                    <a:p>
                      <a:pPr algn="ctr" fontAlgn="b"/>
                      <a:r>
                        <a:rPr lang="en-US" sz="700" b="0" i="0" u="none" strike="noStrike" dirty="0">
                          <a:solidFill>
                            <a:srgbClr val="000000"/>
                          </a:solidFill>
                          <a:effectLst/>
                          <a:latin typeface="Calibri" panose="020F0502020204030204" pitchFamily="34" charset="0"/>
                        </a:rPr>
                        <a:t>16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2.05.04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Install Remainder of Outer HCal Sectors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31-Jan-22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16-Nov-21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0953138"/>
                  </a:ext>
                </a:extLst>
              </a:tr>
              <a:tr h="113149">
                <a:tc>
                  <a:txBody>
                    <a:bodyPr/>
                    <a:lstStyle/>
                    <a:p>
                      <a:pPr algn="ctr" fontAlgn="b"/>
                      <a:r>
                        <a:rPr lang="en-US" sz="700" b="0" i="0" u="none" strike="noStrike" dirty="0">
                          <a:solidFill>
                            <a:srgbClr val="000000"/>
                          </a:solidFill>
                          <a:effectLst/>
                          <a:latin typeface="Calibri" panose="020F0502020204030204" pitchFamily="34" charset="0"/>
                        </a:rPr>
                        <a:t>17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Install platforms &amp; access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28-Feb-22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16-Dec-21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99963741"/>
                  </a:ext>
                </a:extLst>
              </a:tr>
              <a:tr h="113149">
                <a:tc>
                  <a:txBody>
                    <a:bodyPr/>
                    <a:lstStyle/>
                    <a:p>
                      <a:pPr algn="ctr" fontAlgn="b"/>
                      <a:r>
                        <a:rPr lang="en-US" sz="700" b="0" i="0" u="none" strike="noStrike" dirty="0">
                          <a:solidFill>
                            <a:srgbClr val="000000"/>
                          </a:solidFill>
                          <a:effectLst/>
                          <a:latin typeface="Calibri" panose="020F0502020204030204" pitchFamily="34" charset="0"/>
                        </a:rPr>
                        <a:t>18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2.05.07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Install EMCal Sectors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31-Mar-22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6-Jan-22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57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55438961"/>
                  </a:ext>
                </a:extLst>
              </a:tr>
              <a:tr h="113149">
                <a:tc>
                  <a:txBody>
                    <a:bodyPr/>
                    <a:lstStyle/>
                    <a:p>
                      <a:pPr algn="ctr" fontAlgn="b"/>
                      <a:r>
                        <a:rPr lang="en-US" sz="700" b="0" i="0" u="none" strike="noStrike" dirty="0">
                          <a:solidFill>
                            <a:srgbClr val="000000"/>
                          </a:solidFill>
                          <a:effectLst/>
                          <a:latin typeface="Calibri" panose="020F0502020204030204" pitchFamily="34" charset="0"/>
                        </a:rPr>
                        <a:t>19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Install Pole Tips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31-May-22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30-Mar-22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67443954"/>
                  </a:ext>
                </a:extLst>
              </a:tr>
              <a:tr h="113149">
                <a:tc>
                  <a:txBody>
                    <a:bodyPr/>
                    <a:lstStyle/>
                    <a:p>
                      <a:pPr algn="ctr" fontAlgn="b"/>
                      <a:r>
                        <a:rPr lang="en-US" sz="700" b="0" i="0" u="none" strike="noStrike" dirty="0">
                          <a:solidFill>
                            <a:srgbClr val="000000"/>
                          </a:solidFill>
                          <a:effectLst/>
                          <a:latin typeface="Calibri" panose="020F0502020204030204" pitchFamily="34" charset="0"/>
                        </a:rPr>
                        <a:t>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2.02.03.01.06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RHIC Helium Interface - Installation complete</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30-Jun-22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4-May-22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12914996"/>
                  </a:ext>
                </a:extLst>
              </a:tr>
              <a:tr h="113149">
                <a:tc>
                  <a:txBody>
                    <a:bodyPr/>
                    <a:lstStyle/>
                    <a:p>
                      <a:pPr algn="ctr" fontAlgn="b"/>
                      <a:r>
                        <a:rPr lang="en-US" sz="700" b="0" i="0" u="none" strike="noStrike" dirty="0">
                          <a:solidFill>
                            <a:srgbClr val="000000"/>
                          </a:solidFill>
                          <a:effectLst/>
                          <a:latin typeface="Calibri" panose="020F0502020204030204" pitchFamily="34" charset="0"/>
                        </a:rPr>
                        <a:t>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2.02.03.04.03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(Cryo Controls Hardware) Hardware Installed</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30-Jun-22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6-Apr-22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59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67802153"/>
                  </a:ext>
                </a:extLst>
              </a:tr>
              <a:tr h="113149">
                <a:tc>
                  <a:txBody>
                    <a:bodyPr/>
                    <a:lstStyle/>
                    <a:p>
                      <a:pPr algn="ctr" fontAlgn="b"/>
                      <a:r>
                        <a:rPr lang="en-US" sz="700" b="0" i="0" u="none" strike="noStrike" dirty="0">
                          <a:solidFill>
                            <a:srgbClr val="000000"/>
                          </a:solidFill>
                          <a:effectLst/>
                          <a:latin typeface="Calibri" panose="020F0502020204030204" pitchFamily="34" charset="0"/>
                        </a:rPr>
                        <a:t>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2.02.01.02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Magnet is operational</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31-Jul-22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15-Jun-22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07244549"/>
                  </a:ext>
                </a:extLst>
              </a:tr>
              <a:tr h="113149">
                <a:tc>
                  <a:txBody>
                    <a:bodyPr/>
                    <a:lstStyle/>
                    <a:p>
                      <a:pPr algn="ctr" fontAlgn="b"/>
                      <a:r>
                        <a:rPr lang="en-US" sz="700" b="0" i="0" u="none" strike="noStrike" dirty="0">
                          <a:solidFill>
                            <a:srgbClr val="000000"/>
                          </a:solidFill>
                          <a:effectLst/>
                          <a:latin typeface="Calibri" panose="020F0502020204030204" pitchFamily="34" charset="0"/>
                        </a:rPr>
                        <a:t>23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2.02.05.03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Magnet Field Measurements: Map Magnetic Field of SC Magnet</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31-Aug-22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7-Jul-22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05215249"/>
                  </a:ext>
                </a:extLst>
              </a:tr>
              <a:tr h="113149">
                <a:tc>
                  <a:txBody>
                    <a:bodyPr/>
                    <a:lstStyle/>
                    <a:p>
                      <a:pPr algn="ctr" fontAlgn="b"/>
                      <a:r>
                        <a:rPr lang="en-US" sz="700" b="0" i="0" u="none" strike="noStrike" dirty="0">
                          <a:solidFill>
                            <a:srgbClr val="000000"/>
                          </a:solidFill>
                          <a:effectLst/>
                          <a:latin typeface="Calibri" panose="020F0502020204030204" pitchFamily="34" charset="0"/>
                        </a:rPr>
                        <a:t>24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2.05.08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Install TPC</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30-Sep-22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26-Jul-22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83500750"/>
                  </a:ext>
                </a:extLst>
              </a:tr>
              <a:tr h="113149">
                <a:tc>
                  <a:txBody>
                    <a:bodyPr/>
                    <a:lstStyle/>
                    <a:p>
                      <a:pPr algn="ctr" fontAlgn="b"/>
                      <a:r>
                        <a:rPr lang="en-US" sz="700" b="0" i="0" u="none" strike="noStrike" dirty="0">
                          <a:solidFill>
                            <a:srgbClr val="000000"/>
                          </a:solidFill>
                          <a:effectLst/>
                          <a:latin typeface="Calibri" panose="020F0502020204030204" pitchFamily="34" charset="0"/>
                        </a:rPr>
                        <a:t>25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2.05.11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Install Min Bias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31-Oct-22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26-Aug-22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6823384"/>
                  </a:ext>
                </a:extLst>
              </a:tr>
              <a:tr h="113149">
                <a:tc>
                  <a:txBody>
                    <a:bodyPr/>
                    <a:lstStyle/>
                    <a:p>
                      <a:pPr algn="ctr" fontAlgn="b"/>
                      <a:r>
                        <a:rPr lang="en-US" sz="700" b="0" i="0" u="none" strike="noStrike" dirty="0">
                          <a:solidFill>
                            <a:srgbClr val="000000"/>
                          </a:solidFill>
                          <a:effectLst/>
                          <a:latin typeface="Calibri" panose="020F0502020204030204" pitchFamily="34" charset="0"/>
                        </a:rPr>
                        <a:t>26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2.05.10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Completed - Install MVTX</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30-Nov-22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4-Oct-22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20025279"/>
                  </a:ext>
                </a:extLst>
              </a:tr>
              <a:tr h="113149">
                <a:tc>
                  <a:txBody>
                    <a:bodyPr/>
                    <a:lstStyle/>
                    <a:p>
                      <a:pPr algn="ctr" fontAlgn="b"/>
                      <a:r>
                        <a:rPr lang="en-US" sz="700" b="0" i="0" u="none" strike="noStrike" dirty="0">
                          <a:solidFill>
                            <a:srgbClr val="000000"/>
                          </a:solidFill>
                          <a:effectLst/>
                          <a:latin typeface="Calibri" panose="020F0502020204030204" pitchFamily="34" charset="0"/>
                        </a:rPr>
                        <a:t>27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2.05.12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sPHENIX Ready for Operations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30-Nov-22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12-Oct-22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31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19420062"/>
                  </a:ext>
                </a:extLst>
              </a:tr>
            </a:tbl>
          </a:graphicData>
        </a:graphic>
      </p:graphicFrame>
      <p:sp>
        <p:nvSpPr>
          <p:cNvPr id="9" name="Footer Placeholder 2">
            <a:extLst>
              <a:ext uri="{FF2B5EF4-FFF2-40B4-BE49-F238E27FC236}">
                <a16:creationId xmlns="" xmlns:a16="http://schemas.microsoft.com/office/drawing/2014/main" id="{02EED812-6EF4-40E2-921B-F4C65054BDBF}"/>
              </a:ext>
            </a:extLst>
          </p:cNvPr>
          <p:cNvSpPr>
            <a:spLocks noGrp="1"/>
          </p:cNvSpPr>
          <p:nvPr>
            <p:ph type="ftr" sz="quarter" idx="11"/>
          </p:nvPr>
        </p:nvSpPr>
        <p:spPr>
          <a:xfrm>
            <a:off x="7640053" y="4936332"/>
            <a:ext cx="1503947" cy="207169"/>
          </a:xfrm>
        </p:spPr>
        <p:txBody>
          <a:bodyPr/>
          <a:lstStyle/>
          <a:p>
            <a:pPr>
              <a:defRPr/>
            </a:pPr>
            <a:r>
              <a:rPr lang="en-US" smtClean="0"/>
              <a:t>PMG</a:t>
            </a:r>
            <a:endParaRPr lang="en-US" dirty="0"/>
          </a:p>
        </p:txBody>
      </p:sp>
      <p:sp>
        <p:nvSpPr>
          <p:cNvPr id="3" name="Date Placeholder 2"/>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2361360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25011"/>
            <a:ext cx="8229600" cy="546497"/>
          </a:xfrm>
        </p:spPr>
        <p:txBody>
          <a:bodyPr/>
          <a:lstStyle/>
          <a:p>
            <a:r>
              <a:rPr lang="en-US" sz="2400" dirty="0"/>
              <a:t>Summary Schedule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14</a:t>
            </a:fld>
            <a:endParaRPr lang="en-US" altLang="en-US" dirty="0"/>
          </a:p>
        </p:txBody>
      </p:sp>
      <p:pic>
        <p:nvPicPr>
          <p:cNvPr id="2" name="Picture 1">
            <a:extLst>
              <a:ext uri="{FF2B5EF4-FFF2-40B4-BE49-F238E27FC236}">
                <a16:creationId xmlns="" xmlns:a16="http://schemas.microsoft.com/office/drawing/2014/main" id="{49CE18A3-6A36-4434-8E64-6685C30621AC}"/>
              </a:ext>
            </a:extLst>
          </p:cNvPr>
          <p:cNvPicPr>
            <a:picLocks noChangeAspect="1"/>
          </p:cNvPicPr>
          <p:nvPr/>
        </p:nvPicPr>
        <p:blipFill>
          <a:blip r:embed="rId2"/>
          <a:stretch>
            <a:fillRect/>
          </a:stretch>
        </p:blipFill>
        <p:spPr>
          <a:xfrm>
            <a:off x="676357" y="845351"/>
            <a:ext cx="7791287" cy="3566160"/>
          </a:xfrm>
          <a:prstGeom prst="rect">
            <a:avLst/>
          </a:prstGeom>
        </p:spPr>
      </p:pic>
      <p:sp>
        <p:nvSpPr>
          <p:cNvPr id="9" name="Footer Placeholder 2">
            <a:extLst>
              <a:ext uri="{FF2B5EF4-FFF2-40B4-BE49-F238E27FC236}">
                <a16:creationId xmlns="" xmlns:a16="http://schemas.microsoft.com/office/drawing/2014/main" id="{7F549861-D594-4FAE-9A55-DFBB0212E612}"/>
              </a:ext>
            </a:extLst>
          </p:cNvPr>
          <p:cNvSpPr>
            <a:spLocks noGrp="1"/>
          </p:cNvSpPr>
          <p:nvPr>
            <p:ph type="ftr" sz="quarter" idx="11"/>
          </p:nvPr>
        </p:nvSpPr>
        <p:spPr>
          <a:xfrm>
            <a:off x="7640053" y="4936332"/>
            <a:ext cx="1503947" cy="207169"/>
          </a:xfrm>
        </p:spPr>
        <p:txBody>
          <a:bodyPr/>
          <a:lstStyle/>
          <a:p>
            <a:pPr>
              <a:defRPr/>
            </a:pPr>
            <a:r>
              <a:rPr lang="en-US" smtClean="0"/>
              <a:t>PMG</a:t>
            </a:r>
            <a:endParaRPr lang="en-US" dirty="0"/>
          </a:p>
        </p:txBody>
      </p:sp>
      <p:sp>
        <p:nvSpPr>
          <p:cNvPr id="3" name="TextBox 2"/>
          <p:cNvSpPr txBox="1"/>
          <p:nvPr/>
        </p:nvSpPr>
        <p:spPr>
          <a:xfrm>
            <a:off x="1219200" y="4552950"/>
            <a:ext cx="6281663" cy="369332"/>
          </a:xfrm>
          <a:prstGeom prst="rect">
            <a:avLst/>
          </a:prstGeom>
          <a:solidFill>
            <a:srgbClr val="0080FF"/>
          </a:solidFill>
        </p:spPr>
        <p:txBody>
          <a:bodyPr wrap="none" rtlCol="0">
            <a:spAutoFit/>
          </a:bodyPr>
          <a:lstStyle/>
          <a:p>
            <a:r>
              <a:rPr lang="en-US" dirty="0" smtClean="0">
                <a:solidFill>
                  <a:srgbClr val="FFFFFF"/>
                </a:solidFill>
              </a:rPr>
              <a:t>MIE Critical path is through the EMCal Block and Sector assembly</a:t>
            </a:r>
            <a:endParaRPr lang="en-US" dirty="0">
              <a:solidFill>
                <a:srgbClr val="FFFFFF"/>
              </a:solidFill>
            </a:endParaRPr>
          </a:p>
        </p:txBody>
      </p:sp>
      <p:sp>
        <p:nvSpPr>
          <p:cNvPr id="4" name="Date Placeholder 3"/>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3841923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0" y="0"/>
            <a:ext cx="8229600" cy="546497"/>
          </a:xfrm>
        </p:spPr>
        <p:txBody>
          <a:bodyPr/>
          <a:lstStyle/>
          <a:p>
            <a:r>
              <a:rPr lang="en-US" sz="2100" dirty="0"/>
              <a:t>Summary Schedule – sPHENIX </a:t>
            </a:r>
            <a:r>
              <a:rPr lang="en-US" sz="2100" dirty="0" smtClean="0"/>
              <a:t>MIE/1008 </a:t>
            </a:r>
            <a:r>
              <a:rPr lang="en-US" sz="2100" dirty="0"/>
              <a:t>Infra </a:t>
            </a:r>
            <a:r>
              <a:rPr lang="en-US" sz="2100" dirty="0"/>
              <a:t>&amp;</a:t>
            </a:r>
            <a:r>
              <a:rPr lang="en-US" sz="2100" dirty="0" smtClean="0"/>
              <a:t> </a:t>
            </a:r>
            <a:r>
              <a:rPr lang="en-US" sz="2100" dirty="0"/>
              <a:t>Facility Upgrade</a:t>
            </a:r>
          </a:p>
        </p:txBody>
      </p:sp>
      <p:sp>
        <p:nvSpPr>
          <p:cNvPr id="11" name="Slide Number Placeholder 10">
            <a:extLst>
              <a:ext uri="{FF2B5EF4-FFF2-40B4-BE49-F238E27FC236}">
                <a16:creationId xmlns="" xmlns:a16="http://schemas.microsoft.com/office/drawing/2014/main" id="{F36AEA68-9766-481A-A7DB-7E2DDE8EE300}"/>
              </a:ext>
            </a:extLst>
          </p:cNvPr>
          <p:cNvSpPr>
            <a:spLocks noGrp="1"/>
          </p:cNvSpPr>
          <p:nvPr>
            <p:ph type="sldNum" sz="quarter" idx="12"/>
          </p:nvPr>
        </p:nvSpPr>
        <p:spPr>
          <a:xfrm>
            <a:off x="8609806" y="4676067"/>
            <a:ext cx="534194" cy="273844"/>
          </a:xfrm>
        </p:spPr>
        <p:txBody>
          <a:bodyPr/>
          <a:lstStyle/>
          <a:p>
            <a:fld id="{4B932B3A-BA38-40C7-ADEE-2A1902CEB265}" type="slidenum">
              <a:rPr lang="en-US" altLang="en-US" smtClean="0"/>
              <a:pPr/>
              <a:t>15</a:t>
            </a:fld>
            <a:endParaRPr lang="en-US" altLang="en-US" dirty="0"/>
          </a:p>
        </p:txBody>
      </p:sp>
      <p:cxnSp>
        <p:nvCxnSpPr>
          <p:cNvPr id="7" name="Straight Connector 6">
            <a:extLst>
              <a:ext uri="{FF2B5EF4-FFF2-40B4-BE49-F238E27FC236}">
                <a16:creationId xmlns="" xmlns:a16="http://schemas.microsoft.com/office/drawing/2014/main" id="{2EA95CDE-3397-44D4-BD4F-72BE3296D1EE}"/>
              </a:ext>
            </a:extLst>
          </p:cNvPr>
          <p:cNvCxnSpPr/>
          <p:nvPr/>
        </p:nvCxnSpPr>
        <p:spPr>
          <a:xfrm>
            <a:off x="198522" y="411480"/>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CA0DE156-1AA0-4723-B8DC-4F6D16FD4224}"/>
              </a:ext>
            </a:extLst>
          </p:cNvPr>
          <p:cNvPicPr>
            <a:picLocks noChangeAspect="1"/>
          </p:cNvPicPr>
          <p:nvPr/>
        </p:nvPicPr>
        <p:blipFill>
          <a:blip r:embed="rId2"/>
          <a:stretch>
            <a:fillRect/>
          </a:stretch>
        </p:blipFill>
        <p:spPr>
          <a:xfrm>
            <a:off x="13229" y="666750"/>
            <a:ext cx="6172200" cy="4318504"/>
          </a:xfrm>
          <a:prstGeom prst="rect">
            <a:avLst/>
          </a:prstGeom>
        </p:spPr>
      </p:pic>
      <p:sp>
        <p:nvSpPr>
          <p:cNvPr id="8" name="Footer Placeholder 2">
            <a:extLst>
              <a:ext uri="{FF2B5EF4-FFF2-40B4-BE49-F238E27FC236}">
                <a16:creationId xmlns="" xmlns:a16="http://schemas.microsoft.com/office/drawing/2014/main" id="{EE2CE514-B105-4947-8C70-6655C683EBCE}"/>
              </a:ext>
            </a:extLst>
          </p:cNvPr>
          <p:cNvSpPr>
            <a:spLocks noGrp="1"/>
          </p:cNvSpPr>
          <p:nvPr>
            <p:ph type="ftr" sz="quarter" idx="11"/>
          </p:nvPr>
        </p:nvSpPr>
        <p:spPr>
          <a:xfrm>
            <a:off x="6781800" y="4781550"/>
            <a:ext cx="2133600" cy="207169"/>
          </a:xfrm>
        </p:spPr>
        <p:txBody>
          <a:bodyPr/>
          <a:lstStyle/>
          <a:p>
            <a:pPr>
              <a:defRPr/>
            </a:pPr>
            <a:r>
              <a:rPr lang="en-US" smtClean="0"/>
              <a:t>PMG</a:t>
            </a:r>
            <a:endParaRPr lang="en-US" dirty="0"/>
          </a:p>
        </p:txBody>
      </p:sp>
      <p:sp>
        <p:nvSpPr>
          <p:cNvPr id="4" name="TextBox 3"/>
          <p:cNvSpPr txBox="1"/>
          <p:nvPr/>
        </p:nvSpPr>
        <p:spPr>
          <a:xfrm>
            <a:off x="6248400" y="1352550"/>
            <a:ext cx="2819400" cy="1477328"/>
          </a:xfrm>
          <a:prstGeom prst="rect">
            <a:avLst/>
          </a:prstGeom>
          <a:solidFill>
            <a:srgbClr val="0080FF"/>
          </a:solidFill>
          <a:ln>
            <a:noFill/>
          </a:ln>
        </p:spPr>
        <p:txBody>
          <a:bodyPr wrap="square" rtlCol="0">
            <a:spAutoFit/>
          </a:bodyPr>
          <a:lstStyle/>
          <a:p>
            <a:r>
              <a:rPr lang="en-US" dirty="0" smtClean="0">
                <a:solidFill>
                  <a:srgbClr val="FFFFFF"/>
                </a:solidFill>
              </a:rPr>
              <a:t>I&amp;F Critical path is fab and assembly of the Carriage/Cradle followed by the serial installation of the detector</a:t>
            </a:r>
            <a:endParaRPr lang="en-US" dirty="0">
              <a:solidFill>
                <a:srgbClr val="FFFFFF"/>
              </a:solidFill>
            </a:endParaRPr>
          </a:p>
        </p:txBody>
      </p:sp>
      <p:sp>
        <p:nvSpPr>
          <p:cNvPr id="5" name="Date Placeholder 4"/>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2041121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a:t>
            </a:r>
            <a:endParaRPr lang="en-US" dirty="0"/>
          </a:p>
        </p:txBody>
      </p:sp>
      <p:sp>
        <p:nvSpPr>
          <p:cNvPr id="3" name="Content Placeholder 2"/>
          <p:cNvSpPr>
            <a:spLocks noGrp="1"/>
          </p:cNvSpPr>
          <p:nvPr>
            <p:ph idx="1"/>
          </p:nvPr>
        </p:nvSpPr>
        <p:spPr>
          <a:xfrm>
            <a:off x="304800" y="819150"/>
            <a:ext cx="8229600" cy="3394472"/>
          </a:xfrm>
        </p:spPr>
        <p:txBody>
          <a:bodyPr/>
          <a:lstStyle/>
          <a:p>
            <a:r>
              <a:rPr lang="en-US" sz="1800" dirty="0" smtClean="0"/>
              <a:t>The buyer assigned to sPHENIX, Emily </a:t>
            </a:r>
            <a:r>
              <a:rPr lang="en-US" sz="1800" dirty="0" err="1" smtClean="0"/>
              <a:t>Mastronardi</a:t>
            </a:r>
            <a:r>
              <a:rPr lang="en-US" sz="1800" dirty="0" smtClean="0"/>
              <a:t>, has been assigned a significant amount of contract work associated with Discovery Park construction. There is a concern that PPM will move her over to that project. She has been working on sPHENIX for  over 2.5 years. We meet with her weekly and she is very knowledgeable about our current and future procurement plans. We want to keep our assigned buyer for the duration of the procurement phase of the MIE and I&amp;F Upgrade, ~ 18 months and are concerned that any change in the person assigned at this critical point in the project would be disruptive.</a:t>
            </a:r>
          </a:p>
          <a:p>
            <a:pPr marL="0" indent="0">
              <a:buNone/>
            </a:pPr>
            <a:endParaRPr lang="en-US" sz="1800" dirty="0" smtClean="0"/>
          </a:p>
          <a:p>
            <a:endParaRPr lang="en-US" sz="1800" dirty="0"/>
          </a:p>
        </p:txBody>
      </p:sp>
      <p:sp>
        <p:nvSpPr>
          <p:cNvPr id="4" name="Date Placeholder 3"/>
          <p:cNvSpPr>
            <a:spLocks noGrp="1"/>
          </p:cNvSpPr>
          <p:nvPr>
            <p:ph type="dt" sz="half" idx="10"/>
          </p:nvPr>
        </p:nvSpPr>
        <p:spPr/>
        <p:txBody>
          <a:bodyPr/>
          <a:lstStyle/>
          <a:p>
            <a:pPr>
              <a:defRPr/>
            </a:pPr>
            <a:r>
              <a:rPr lang="en-US" altLang="en-US" smtClean="0"/>
              <a:t>6/18/2020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16</a:t>
            </a:fld>
            <a:endParaRPr lang="en-US" altLang="en-US" dirty="0"/>
          </a:p>
        </p:txBody>
      </p:sp>
    </p:spTree>
    <p:extLst>
      <p:ext uri="{BB962C8B-B14F-4D97-AF65-F5344CB8AC3E}">
        <p14:creationId xmlns:p14="http://schemas.microsoft.com/office/powerpoint/2010/main" val="1432170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4738" y="633859"/>
            <a:ext cx="9007592" cy="4331642"/>
          </a:xfrm>
        </p:spPr>
        <p:txBody>
          <a:bodyPr/>
          <a:lstStyle/>
          <a:p>
            <a:r>
              <a:rPr lang="en-US" sz="1500" dirty="0"/>
              <a:t>Work continues on sPHENIX at BNL and collaborating </a:t>
            </a:r>
            <a:r>
              <a:rPr lang="en-US" sz="1500" dirty="0"/>
              <a:t>institutions </a:t>
            </a:r>
            <a:r>
              <a:rPr lang="en-US" sz="1500" dirty="0"/>
              <a:t>though </a:t>
            </a:r>
            <a:r>
              <a:rPr lang="en-US" sz="1500" dirty="0"/>
              <a:t>the COVID pandemic paused work at </a:t>
            </a:r>
            <a:r>
              <a:rPr lang="en-US" sz="1500" dirty="0"/>
              <a:t>BNL and many collaborating </a:t>
            </a:r>
            <a:r>
              <a:rPr lang="en-US" sz="1500" dirty="0"/>
              <a:t>institutions.   </a:t>
            </a:r>
            <a:endParaRPr lang="en-US" sz="1500" dirty="0"/>
          </a:p>
          <a:p>
            <a:r>
              <a:rPr lang="en-US" sz="1500" dirty="0"/>
              <a:t>We have a large team of engineers and designers working </a:t>
            </a:r>
            <a:r>
              <a:rPr lang="en-US" sz="1500" dirty="0"/>
              <a:t>remotely on </a:t>
            </a:r>
            <a:r>
              <a:rPr lang="en-US" sz="1500" dirty="0"/>
              <a:t>the design of the sPHENIX </a:t>
            </a:r>
            <a:r>
              <a:rPr lang="en-US" sz="1500" dirty="0"/>
              <a:t>MIE.</a:t>
            </a:r>
            <a:endParaRPr lang="en-US" sz="1500" dirty="0"/>
          </a:p>
          <a:p>
            <a:r>
              <a:rPr lang="en-US" sz="1500" dirty="0"/>
              <a:t>Many sPHENIX </a:t>
            </a:r>
            <a:r>
              <a:rPr lang="en-US" sz="1500" dirty="0"/>
              <a:t>institutions have </a:t>
            </a:r>
            <a:r>
              <a:rPr lang="en-US" sz="1500" dirty="0" smtClean="0"/>
              <a:t>reopened </a:t>
            </a:r>
            <a:r>
              <a:rPr lang="en-US" sz="1500" dirty="0"/>
              <a:t>or </a:t>
            </a:r>
            <a:r>
              <a:rPr lang="en-US" sz="1500" dirty="0"/>
              <a:t>are about to reopen in June.</a:t>
            </a:r>
            <a:endParaRPr lang="en-US" sz="1500" dirty="0"/>
          </a:p>
          <a:p>
            <a:r>
              <a:rPr lang="en-US" sz="1500" dirty="0"/>
              <a:t>Many vendors are considered essential industries and continue to work and produce parts for sPHENIX.</a:t>
            </a:r>
          </a:p>
          <a:p>
            <a:pPr lvl="1"/>
            <a:r>
              <a:rPr lang="en-US" sz="1400" dirty="0"/>
              <a:t>Many critical parts continue to be produced in industry during the pandemic including  OHCal tiles, electronics, </a:t>
            </a:r>
            <a:r>
              <a:rPr lang="en-US" sz="1400" dirty="0"/>
              <a:t> mechanical components produced at machine shops, specialized plastics.</a:t>
            </a:r>
          </a:p>
          <a:p>
            <a:pPr lvl="1"/>
            <a:r>
              <a:rPr lang="en-US" sz="1400" dirty="0"/>
              <a:t>Parts continue to come in and orders continue to be placed.</a:t>
            </a:r>
            <a:endParaRPr lang="en-US" sz="1100" dirty="0"/>
          </a:p>
          <a:p>
            <a:r>
              <a:rPr lang="en-US" sz="1500" dirty="0"/>
              <a:t>We will re-plan the project file  (PCRs) once BNL and collaborating universities reopen. </a:t>
            </a:r>
            <a:r>
              <a:rPr lang="en-US" sz="1500" dirty="0"/>
              <a:t>The </a:t>
            </a:r>
            <a:r>
              <a:rPr lang="en-US" sz="1500" dirty="0" smtClean="0"/>
              <a:t>MIE early </a:t>
            </a:r>
            <a:r>
              <a:rPr lang="en-US" sz="1500" dirty="0"/>
              <a:t>completion </a:t>
            </a:r>
            <a:r>
              <a:rPr lang="en-US" sz="1500" dirty="0" smtClean="0"/>
              <a:t> lost a month in May.  The 1008 I&amp;F early completion date did not change.</a:t>
            </a:r>
            <a:endParaRPr lang="en-US" sz="1500" dirty="0"/>
          </a:p>
          <a:p>
            <a:pPr lvl="1"/>
            <a:r>
              <a:rPr lang="en-US" sz="1400" dirty="0"/>
              <a:t>We will look at ways to regain time to maintain the early completion date. Additional labor or two shifts.</a:t>
            </a:r>
            <a:endParaRPr lang="en-US" sz="1400" dirty="0"/>
          </a:p>
          <a:p>
            <a:r>
              <a:rPr lang="en-US" sz="1500" b="1" dirty="0"/>
              <a:t>PD-4 date </a:t>
            </a:r>
            <a:r>
              <a:rPr lang="en-US" sz="1500" dirty="0"/>
              <a:t>of Dec 2022 </a:t>
            </a:r>
            <a:r>
              <a:rPr lang="en-US" sz="1500" b="1" dirty="0"/>
              <a:t>will be unaffected </a:t>
            </a:r>
            <a:r>
              <a:rPr lang="en-US" sz="1500" dirty="0"/>
              <a:t>due to  the </a:t>
            </a:r>
            <a:r>
              <a:rPr lang="en-US" sz="1500" dirty="0" smtClean="0"/>
              <a:t>13 </a:t>
            </a:r>
            <a:r>
              <a:rPr lang="en-US" sz="1500" dirty="0"/>
              <a:t>months of float between early completion and PD-4.</a:t>
            </a:r>
            <a:endParaRPr lang="en-US" sz="1600" dirty="0"/>
          </a:p>
          <a:p>
            <a:pPr marL="0" indent="0">
              <a:buNone/>
            </a:pPr>
            <a:r>
              <a:rPr lang="en-US" sz="1500" b="1" dirty="0" smtClean="0"/>
              <a:t> </a:t>
            </a:r>
            <a:endParaRPr lang="en-US" sz="1500" dirty="0"/>
          </a:p>
          <a:p>
            <a:endParaRPr lang="en-US" dirty="0"/>
          </a:p>
        </p:txBody>
      </p:sp>
      <p:sp>
        <p:nvSpPr>
          <p:cNvPr id="4" name="Date Placeholder 3"/>
          <p:cNvSpPr>
            <a:spLocks noGrp="1"/>
          </p:cNvSpPr>
          <p:nvPr>
            <p:ph type="dt" sz="half" idx="10"/>
          </p:nvPr>
        </p:nvSpPr>
        <p:spPr/>
        <p:txBody>
          <a:bodyPr/>
          <a:lstStyle/>
          <a:p>
            <a:pPr>
              <a:defRPr/>
            </a:pPr>
            <a:r>
              <a:rPr lang="en-US" altLang="en-US" smtClean="0"/>
              <a:t>6/18/2020</a:t>
            </a:r>
            <a:endParaRPr lang="en-US" alt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17</a:t>
            </a:fld>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21809125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Back Up</a:t>
            </a:r>
            <a:endParaRPr lang="en-US" dirty="0"/>
          </a:p>
        </p:txBody>
      </p:sp>
      <p:sp>
        <p:nvSpPr>
          <p:cNvPr id="3" name="Date Placeholder 2"/>
          <p:cNvSpPr>
            <a:spLocks noGrp="1"/>
          </p:cNvSpPr>
          <p:nvPr>
            <p:ph type="dt" sz="half" idx="10"/>
          </p:nvPr>
        </p:nvSpPr>
        <p:spPr/>
        <p:txBody>
          <a:bodyPr/>
          <a:lstStyle/>
          <a:p>
            <a:pPr>
              <a:defRPr/>
            </a:pPr>
            <a:r>
              <a:rPr lang="en-US" altLang="en-US" smtClean="0"/>
              <a:t>6/18/2020</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18</a:t>
            </a:fld>
            <a:endParaRPr lang="en-US" altLang="en-US" dirty="0"/>
          </a:p>
        </p:txBody>
      </p:sp>
    </p:spTree>
    <p:extLst>
      <p:ext uri="{BB962C8B-B14F-4D97-AF65-F5344CB8AC3E}">
        <p14:creationId xmlns:p14="http://schemas.microsoft.com/office/powerpoint/2010/main" val="1928934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F36360-83C2-4913-8A95-B933CB4304EC}"/>
              </a:ext>
            </a:extLst>
          </p:cNvPr>
          <p:cNvSpPr>
            <a:spLocks noGrp="1"/>
          </p:cNvSpPr>
          <p:nvPr>
            <p:ph type="title"/>
          </p:nvPr>
        </p:nvSpPr>
        <p:spPr>
          <a:xfrm>
            <a:off x="0" y="4"/>
            <a:ext cx="8229600" cy="546497"/>
          </a:xfrm>
        </p:spPr>
        <p:txBody>
          <a:bodyPr/>
          <a:lstStyle/>
          <a:p>
            <a:r>
              <a:rPr lang="en-US" sz="3200" dirty="0"/>
              <a:t>FY20 Milestones Status (FY20 PEMP notable)  </a:t>
            </a:r>
          </a:p>
        </p:txBody>
      </p:sp>
      <p:graphicFrame>
        <p:nvGraphicFramePr>
          <p:cNvPr id="4" name="Table 3">
            <a:extLst>
              <a:ext uri="{FF2B5EF4-FFF2-40B4-BE49-F238E27FC236}">
                <a16:creationId xmlns:a16="http://schemas.microsoft.com/office/drawing/2014/main" xmlns="" id="{2CC92F29-AFD3-4876-AEF2-C75017475CE0}"/>
              </a:ext>
            </a:extLst>
          </p:cNvPr>
          <p:cNvGraphicFramePr>
            <a:graphicFrameLocks noGrp="1"/>
          </p:cNvGraphicFramePr>
          <p:nvPr>
            <p:extLst>
              <p:ext uri="{D42A27DB-BD31-4B8C-83A1-F6EECF244321}">
                <p14:modId xmlns:p14="http://schemas.microsoft.com/office/powerpoint/2010/main" val="3642887530"/>
              </p:ext>
            </p:extLst>
          </p:nvPr>
        </p:nvGraphicFramePr>
        <p:xfrm>
          <a:off x="3" y="724809"/>
          <a:ext cx="6977935" cy="3875470"/>
        </p:xfrm>
        <a:graphic>
          <a:graphicData uri="http://schemas.openxmlformats.org/drawingml/2006/table">
            <a:tbl>
              <a:tblPr>
                <a:effectLst/>
              </a:tblPr>
              <a:tblGrid>
                <a:gridCol w="648930">
                  <a:extLst>
                    <a:ext uri="{9D8B030D-6E8A-4147-A177-3AD203B41FA5}">
                      <a16:colId xmlns:a16="http://schemas.microsoft.com/office/drawing/2014/main" xmlns="" val="2210061582"/>
                    </a:ext>
                  </a:extLst>
                </a:gridCol>
                <a:gridCol w="3581400">
                  <a:extLst>
                    <a:ext uri="{9D8B030D-6E8A-4147-A177-3AD203B41FA5}">
                      <a16:colId xmlns:a16="http://schemas.microsoft.com/office/drawing/2014/main" xmlns="" val="2068968526"/>
                    </a:ext>
                  </a:extLst>
                </a:gridCol>
                <a:gridCol w="753555">
                  <a:extLst>
                    <a:ext uri="{9D8B030D-6E8A-4147-A177-3AD203B41FA5}">
                      <a16:colId xmlns:a16="http://schemas.microsoft.com/office/drawing/2014/main" xmlns="" val="2831232403"/>
                    </a:ext>
                  </a:extLst>
                </a:gridCol>
                <a:gridCol w="927251">
                  <a:extLst>
                    <a:ext uri="{9D8B030D-6E8A-4147-A177-3AD203B41FA5}">
                      <a16:colId xmlns:a16="http://schemas.microsoft.com/office/drawing/2014/main" xmlns="" val="1305822000"/>
                    </a:ext>
                  </a:extLst>
                </a:gridCol>
                <a:gridCol w="1066799">
                  <a:extLst>
                    <a:ext uri="{9D8B030D-6E8A-4147-A177-3AD203B41FA5}">
                      <a16:colId xmlns:a16="http://schemas.microsoft.com/office/drawing/2014/main" xmlns="" val="487066051"/>
                    </a:ext>
                  </a:extLst>
                </a:gridCol>
              </a:tblGrid>
              <a:tr h="678404">
                <a:tc>
                  <a:txBody>
                    <a:bodyPr/>
                    <a:lstStyle/>
                    <a:p>
                      <a:pPr algn="ctr" fontAlgn="ctr"/>
                      <a:r>
                        <a:rPr lang="en-US" sz="1200" b="1" i="0" u="none" strike="noStrike" dirty="0">
                          <a:solidFill>
                            <a:srgbClr val="000000"/>
                          </a:solidFill>
                          <a:effectLst/>
                          <a:latin typeface="Calibri" panose="020F0502020204030204" pitchFamily="34" charset="0"/>
                        </a:rPr>
                        <a:t>WBS</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Milestone Name</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Target Milestone Date</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Actual Finish</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Variance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(in work days)</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3623197586"/>
                  </a:ext>
                </a:extLst>
              </a:tr>
              <a:tr h="320717">
                <a:tc>
                  <a:txBody>
                    <a:bodyPr/>
                    <a:lstStyle/>
                    <a:p>
                      <a:pPr algn="l" fontAlgn="b"/>
                      <a:r>
                        <a:rPr lang="en-US" sz="800" b="0" i="0" u="none" strike="noStrike" dirty="0">
                          <a:solidFill>
                            <a:srgbClr val="000000"/>
                          </a:solidFill>
                          <a:effectLst/>
                          <a:latin typeface="Calibri" panose="020F0502020204030204" pitchFamily="34" charset="0"/>
                        </a:rPr>
                        <a:t>1.01.01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l" fontAlgn="b"/>
                      <a:r>
                        <a:rPr lang="en-US" sz="1200" b="1" i="0" u="none" strike="noStrike" dirty="0">
                          <a:solidFill>
                            <a:srgbClr val="000000"/>
                          </a:solidFill>
                          <a:effectLst/>
                          <a:latin typeface="Calibri" panose="020F0502020204030204" pitchFamily="34" charset="0"/>
                        </a:rPr>
                        <a:t>Approve Project Baseline and Construction PD2/3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30-Sep-19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20-Sep-19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extLst>
                  <a:ext uri="{0D108BD9-81ED-4DB2-BD59-A6C34878D82A}">
                    <a16:rowId xmlns:a16="http://schemas.microsoft.com/office/drawing/2014/main" xmlns="" val="3825392321"/>
                  </a:ext>
                </a:extLst>
              </a:tr>
              <a:tr h="320717">
                <a:tc>
                  <a:txBody>
                    <a:bodyPr/>
                    <a:lstStyle/>
                    <a:p>
                      <a:pPr algn="l" fontAlgn="b"/>
                      <a:r>
                        <a:rPr lang="en-US" sz="800" b="0" i="0" u="none" strike="noStrike" dirty="0">
                          <a:solidFill>
                            <a:srgbClr val="000000"/>
                          </a:solidFill>
                          <a:effectLst/>
                          <a:latin typeface="Calibri" panose="020F0502020204030204" pitchFamily="34" charset="0"/>
                        </a:rPr>
                        <a:t>1.02.02.02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l" fontAlgn="b"/>
                      <a:r>
                        <a:rPr lang="en-US" sz="1200" b="1" i="0" u="none" strike="noStrike" dirty="0">
                          <a:solidFill>
                            <a:srgbClr val="000000"/>
                          </a:solidFill>
                          <a:effectLst/>
                          <a:latin typeface="Calibri" panose="020F0502020204030204" pitchFamily="34" charset="0"/>
                        </a:rPr>
                        <a:t>Production Readiness Review - TPC Module Factories</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31-Dec-19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17-Dec-19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8</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extLst>
                  <a:ext uri="{0D108BD9-81ED-4DB2-BD59-A6C34878D82A}">
                    <a16:rowId xmlns:a16="http://schemas.microsoft.com/office/drawing/2014/main" xmlns="" val="1465961789"/>
                  </a:ext>
                </a:extLst>
              </a:tr>
              <a:tr h="478632">
                <a:tc>
                  <a:txBody>
                    <a:bodyPr/>
                    <a:lstStyle/>
                    <a:p>
                      <a:pPr algn="l" fontAlgn="b"/>
                      <a:r>
                        <a:rPr lang="en-US" sz="800" b="0" i="0" u="none" strike="noStrike" dirty="0">
                          <a:solidFill>
                            <a:srgbClr val="000000"/>
                          </a:solidFill>
                          <a:effectLst/>
                          <a:latin typeface="Calibri" panose="020F0502020204030204" pitchFamily="34" charset="0"/>
                        </a:rPr>
                        <a:t>1.03.02.03.02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l" fontAlgn="b"/>
                      <a:r>
                        <a:rPr lang="en-US" sz="1200" b="1" i="0" u="none" strike="noStrike" dirty="0">
                          <a:solidFill>
                            <a:srgbClr val="000000"/>
                          </a:solidFill>
                          <a:effectLst/>
                          <a:latin typeface="Calibri" panose="020F0502020204030204" pitchFamily="34" charset="0"/>
                        </a:rPr>
                        <a:t>EMCal Preproduction Sector 0 Assembled</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31-Dec-19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25-Nov-19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extLst>
                  <a:ext uri="{0D108BD9-81ED-4DB2-BD59-A6C34878D82A}">
                    <a16:rowId xmlns:a16="http://schemas.microsoft.com/office/drawing/2014/main" xmlns="" val="2244817908"/>
                  </a:ext>
                </a:extLst>
              </a:tr>
              <a:tr h="320717">
                <a:tc>
                  <a:txBody>
                    <a:bodyPr/>
                    <a:lstStyle/>
                    <a:p>
                      <a:pPr algn="l" fontAlgn="b"/>
                      <a:r>
                        <a:rPr lang="en-US" sz="800" b="0" i="0" u="none" strike="noStrike" dirty="0">
                          <a:solidFill>
                            <a:srgbClr val="000000"/>
                          </a:solidFill>
                          <a:effectLst/>
                          <a:latin typeface="Calibri" panose="020F0502020204030204" pitchFamily="34" charset="0"/>
                        </a:rPr>
                        <a:t>1.02.06.02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l" fontAlgn="b"/>
                      <a:r>
                        <a:rPr lang="en-US" sz="1200" b="1" i="0" u="none" strike="noStrike" dirty="0">
                          <a:solidFill>
                            <a:srgbClr val="000000"/>
                          </a:solidFill>
                          <a:effectLst/>
                          <a:latin typeface="Calibri" panose="020F0502020204030204" pitchFamily="34" charset="0"/>
                        </a:rPr>
                        <a:t>Production Readiness Review - TPC DAM</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28-Feb-20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7-Feb-20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14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extLst>
                  <a:ext uri="{0D108BD9-81ED-4DB2-BD59-A6C34878D82A}">
                    <a16:rowId xmlns:a16="http://schemas.microsoft.com/office/drawing/2014/main" xmlns="" val="1008278573"/>
                  </a:ext>
                </a:extLst>
              </a:tr>
              <a:tr h="320717">
                <a:tc>
                  <a:txBody>
                    <a:bodyPr/>
                    <a:lstStyle/>
                    <a:p>
                      <a:pPr algn="l" fontAlgn="b"/>
                      <a:r>
                        <a:rPr lang="en-US" sz="800" b="0" i="0" u="none" strike="noStrike" dirty="0">
                          <a:solidFill>
                            <a:srgbClr val="000000"/>
                          </a:solidFill>
                          <a:effectLst/>
                          <a:latin typeface="Calibri" panose="020F0502020204030204" pitchFamily="34" charset="0"/>
                        </a:rPr>
                        <a:t>1.05.02.03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l" fontAlgn="b"/>
                      <a:r>
                        <a:rPr lang="en-US" sz="1200" b="1" i="0" u="none" strike="noStrike" dirty="0">
                          <a:solidFill>
                            <a:srgbClr val="000000"/>
                          </a:solidFill>
                          <a:effectLst/>
                          <a:latin typeface="Calibri" panose="020F0502020204030204" pitchFamily="34" charset="0"/>
                        </a:rPr>
                        <a:t>HCal Preproduction FEE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30-Apr-20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22-Jan -20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70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extLst>
                  <a:ext uri="{0D108BD9-81ED-4DB2-BD59-A6C34878D82A}">
                    <a16:rowId xmlns:a16="http://schemas.microsoft.com/office/drawing/2014/main" xmlns="" val="3185645872"/>
                  </a:ext>
                </a:extLst>
              </a:tr>
              <a:tr h="320717">
                <a:tc>
                  <a:txBody>
                    <a:bodyPr/>
                    <a:lstStyle/>
                    <a:p>
                      <a:pPr algn="l" fontAlgn="b"/>
                      <a:r>
                        <a:rPr lang="en-US" sz="800" b="0" i="0" u="none" strike="noStrike" dirty="0">
                          <a:solidFill>
                            <a:srgbClr val="000000"/>
                          </a:solidFill>
                          <a:effectLst/>
                          <a:latin typeface="Calibri" panose="020F0502020204030204" pitchFamily="34" charset="0"/>
                        </a:rPr>
                        <a:t>1.05.02.01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l" fontAlgn="b"/>
                      <a:r>
                        <a:rPr lang="en-US" sz="1200" b="1" i="0" u="none" strike="noStrike" dirty="0">
                          <a:solidFill>
                            <a:srgbClr val="000000"/>
                          </a:solidFill>
                          <a:effectLst/>
                          <a:latin typeface="Calibri" panose="020F0502020204030204" pitchFamily="34" charset="0"/>
                        </a:rPr>
                        <a:t>EMCal Electronics Preproduction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29-May-20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smtClean="0">
                          <a:solidFill>
                            <a:srgbClr val="000000"/>
                          </a:solidFill>
                          <a:effectLst/>
                          <a:latin typeface="Calibri" panose="020F0502020204030204" pitchFamily="34" charset="0"/>
                        </a:rPr>
                        <a:t>28-May-20</a:t>
                      </a:r>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smtClean="0">
                          <a:solidFill>
                            <a:srgbClr val="000000"/>
                          </a:solidFill>
                          <a:effectLst/>
                          <a:latin typeface="Calibri" panose="020F0502020204030204" pitchFamily="34" charset="0"/>
                        </a:rPr>
                        <a:t>1 </a:t>
                      </a:r>
                      <a:endParaRPr lang="en-US" sz="1200" b="0" i="0" u="none" strike="noStrike" dirty="0">
                        <a:solidFill>
                          <a:srgbClr val="000000"/>
                        </a:solidFill>
                        <a:effectLst/>
                        <a:latin typeface="Calibri" panose="020F0502020204030204" pitchFamily="34" charset="0"/>
                      </a:endParaRP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xmlns="" val="3169356986"/>
                  </a:ext>
                </a:extLst>
              </a:tr>
              <a:tr h="315500">
                <a:tc>
                  <a:txBody>
                    <a:bodyPr/>
                    <a:lstStyle/>
                    <a:p>
                      <a:pPr algn="l" fontAlgn="b"/>
                      <a:r>
                        <a:rPr lang="en-US" sz="800" b="0" i="0" u="none" strike="noStrike" dirty="0">
                          <a:solidFill>
                            <a:srgbClr val="000000"/>
                          </a:solidFill>
                          <a:effectLst/>
                          <a:latin typeface="Calibri" panose="020F0502020204030204" pitchFamily="34" charset="0"/>
                        </a:rPr>
                        <a:t>1.03.01.03.01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l" fontAlgn="b"/>
                      <a:r>
                        <a:rPr lang="en-US" sz="1200" b="1" i="0" u="none" strike="noStrike" dirty="0">
                          <a:solidFill>
                            <a:srgbClr val="000000"/>
                          </a:solidFill>
                          <a:effectLst/>
                          <a:latin typeface="Calibri" panose="020F0502020204030204" pitchFamily="34" charset="0"/>
                        </a:rPr>
                        <a:t>EMCal W Powder Acquisition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30-Jun-20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smtClean="0">
                          <a:solidFill>
                            <a:srgbClr val="000000"/>
                          </a:solidFill>
                          <a:effectLst/>
                          <a:latin typeface="Calibri" panose="020F0502020204030204" pitchFamily="34" charset="0"/>
                        </a:rPr>
                        <a:t>5-Jun-20</a:t>
                      </a:r>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smtClean="0">
                          <a:solidFill>
                            <a:srgbClr val="000000"/>
                          </a:solidFill>
                          <a:effectLst/>
                          <a:latin typeface="Calibri" panose="020F0502020204030204" pitchFamily="34" charset="0"/>
                        </a:rPr>
                        <a:t>17 </a:t>
                      </a:r>
                      <a:endParaRPr lang="en-US" sz="1200" b="0" i="0" u="none" strike="noStrike" dirty="0">
                        <a:solidFill>
                          <a:srgbClr val="000000"/>
                        </a:solidFill>
                        <a:effectLst/>
                        <a:latin typeface="Calibri" panose="020F0502020204030204" pitchFamily="34" charset="0"/>
                      </a:endParaRP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extLst>
                  <a:ext uri="{0D108BD9-81ED-4DB2-BD59-A6C34878D82A}">
                    <a16:rowId xmlns:a16="http://schemas.microsoft.com/office/drawing/2014/main" xmlns="" val="3333008614"/>
                  </a:ext>
                </a:extLst>
              </a:tr>
              <a:tr h="478632">
                <a:tc>
                  <a:txBody>
                    <a:bodyPr/>
                    <a:lstStyle/>
                    <a:p>
                      <a:pPr algn="l" fontAlgn="b"/>
                      <a:r>
                        <a:rPr lang="en-US" sz="800" b="0" i="0" u="none" strike="noStrike" dirty="0">
                          <a:solidFill>
                            <a:srgbClr val="000000"/>
                          </a:solidFill>
                          <a:effectLst/>
                          <a:latin typeface="Calibri" panose="020F0502020204030204" pitchFamily="34" charset="0"/>
                        </a:rPr>
                        <a:t>1.03.02.03.03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Calibri" panose="020F0502020204030204" pitchFamily="34" charset="0"/>
                        </a:rPr>
                        <a:t>EMCal Prod Readiness Review Blocks/Modules/Sectors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31-Jul-20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2636031"/>
                  </a:ext>
                </a:extLst>
              </a:tr>
              <a:tr h="320717">
                <a:tc>
                  <a:txBody>
                    <a:bodyPr/>
                    <a:lstStyle/>
                    <a:p>
                      <a:pPr algn="l" fontAlgn="b"/>
                      <a:r>
                        <a:rPr lang="en-US" sz="800" b="0" i="0" u="none" strike="noStrike" dirty="0">
                          <a:solidFill>
                            <a:srgbClr val="000000"/>
                          </a:solidFill>
                          <a:effectLst/>
                          <a:latin typeface="Calibri" panose="020F0502020204030204" pitchFamily="34" charset="0"/>
                        </a:rPr>
                        <a:t>1.02.05.03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l" fontAlgn="b"/>
                      <a:r>
                        <a:rPr lang="en-US" sz="1200" b="1" i="0" u="none" strike="noStrike" dirty="0">
                          <a:solidFill>
                            <a:srgbClr val="000000"/>
                          </a:solidFill>
                          <a:effectLst/>
                          <a:latin typeface="Calibri" panose="020F0502020204030204" pitchFamily="34" charset="0"/>
                        </a:rPr>
                        <a:t>SAMPA ASIC Performance Accepted</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a:solidFill>
                            <a:srgbClr val="000000"/>
                          </a:solidFill>
                          <a:effectLst/>
                          <a:latin typeface="Calibri" panose="020F0502020204030204" pitchFamily="34" charset="0"/>
                        </a:rPr>
                        <a:t>30-Sep-20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smtClean="0">
                          <a:solidFill>
                            <a:srgbClr val="000000"/>
                          </a:solidFill>
                          <a:effectLst/>
                          <a:latin typeface="Calibri" panose="020F0502020204030204" pitchFamily="34" charset="0"/>
                        </a:rPr>
                        <a:t>27-My-20</a:t>
                      </a:r>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tc>
                  <a:txBody>
                    <a:bodyPr/>
                    <a:lstStyle/>
                    <a:p>
                      <a:pPr algn="ctr" fontAlgn="b"/>
                      <a:r>
                        <a:rPr lang="en-US" sz="1200" b="0" i="0" u="none" strike="noStrike" dirty="0" smtClean="0">
                          <a:solidFill>
                            <a:srgbClr val="000000"/>
                          </a:solidFill>
                          <a:effectLst/>
                          <a:latin typeface="Calibri" panose="020F0502020204030204" pitchFamily="34" charset="0"/>
                        </a:rPr>
                        <a:t>88</a:t>
                      </a:r>
                      <a:endParaRPr lang="en-US" sz="1200" b="0" i="0" u="none" strike="noStrike" dirty="0">
                        <a:solidFill>
                          <a:srgbClr val="000000"/>
                        </a:solidFill>
                        <a:effectLst/>
                        <a:latin typeface="Calibri" panose="020F0502020204030204" pitchFamily="34" charset="0"/>
                      </a:endParaRP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8001"/>
                    </a:solidFill>
                  </a:tcPr>
                </a:tc>
                <a:extLst>
                  <a:ext uri="{0D108BD9-81ED-4DB2-BD59-A6C34878D82A}">
                    <a16:rowId xmlns:a16="http://schemas.microsoft.com/office/drawing/2014/main" xmlns="" val="598622056"/>
                  </a:ext>
                </a:extLst>
              </a:tr>
            </a:tbl>
          </a:graphicData>
        </a:graphic>
      </p:graphicFrame>
      <p:sp>
        <p:nvSpPr>
          <p:cNvPr id="5" name="Slide Number Placeholder 4"/>
          <p:cNvSpPr>
            <a:spLocks noGrp="1"/>
          </p:cNvSpPr>
          <p:nvPr>
            <p:ph type="sldNum" sz="quarter" idx="12"/>
          </p:nvPr>
        </p:nvSpPr>
        <p:spPr/>
        <p:txBody>
          <a:bodyPr/>
          <a:lstStyle/>
          <a:p>
            <a:fld id="{4B932B3A-BA38-40C7-ADEE-2A1902CEB265}" type="slidenum">
              <a:rPr lang="en-US" altLang="en-US" smtClean="0"/>
              <a:pPr/>
              <a:t>19</a:t>
            </a:fld>
            <a:endParaRPr lang="en-US" altLang="en-US" dirty="0"/>
          </a:p>
        </p:txBody>
      </p:sp>
      <p:sp>
        <p:nvSpPr>
          <p:cNvPr id="10" name="TextBox 9"/>
          <p:cNvSpPr txBox="1"/>
          <p:nvPr/>
        </p:nvSpPr>
        <p:spPr>
          <a:xfrm>
            <a:off x="5029201" y="3943351"/>
            <a:ext cx="3503057" cy="276995"/>
          </a:xfrm>
          <a:prstGeom prst="rect">
            <a:avLst/>
          </a:prstGeom>
          <a:solidFill>
            <a:srgbClr val="FFFFFF"/>
          </a:solidFill>
          <a:ln>
            <a:solidFill>
              <a:srgbClr val="000000"/>
            </a:solidFill>
          </a:ln>
        </p:spPr>
        <p:txBody>
          <a:bodyPr wrap="square" lIns="91434" tIns="45717" rIns="91434" bIns="45717" rtlCol="0">
            <a:spAutoFit/>
          </a:bodyPr>
          <a:lstStyle/>
          <a:p>
            <a:r>
              <a:rPr lang="en-US" sz="1200" dirty="0">
                <a:latin typeface="Calibri"/>
                <a:cs typeface="Calibri"/>
              </a:rPr>
              <a:t>Will evaluate due date when BNL reopens</a:t>
            </a:r>
            <a:endParaRPr lang="en-US" sz="1200" dirty="0">
              <a:latin typeface="Calibri"/>
              <a:cs typeface="Calibri"/>
            </a:endParaRPr>
          </a:p>
        </p:txBody>
      </p:sp>
      <p:sp>
        <p:nvSpPr>
          <p:cNvPr id="2" name="Date Placeholder 1"/>
          <p:cNvSpPr>
            <a:spLocks noGrp="1"/>
          </p:cNvSpPr>
          <p:nvPr>
            <p:ph type="dt" sz="half" idx="10"/>
          </p:nvPr>
        </p:nvSpPr>
        <p:spPr/>
        <p:txBody>
          <a:bodyPr/>
          <a:lstStyle/>
          <a:p>
            <a:pPr>
              <a:defRPr/>
            </a:pPr>
            <a:r>
              <a:rPr lang="en-US" altLang="en-US" smtClean="0"/>
              <a:t>6/18/2020</a:t>
            </a:r>
            <a:endParaRPr lang="en-US" altLang="en-US" dirty="0"/>
          </a:p>
        </p:txBody>
      </p:sp>
      <p:sp>
        <p:nvSpPr>
          <p:cNvPr id="3" name="Footer Placeholder 2"/>
          <p:cNvSpPr>
            <a:spLocks noGrp="1"/>
          </p:cNvSpPr>
          <p:nvPr>
            <p:ph type="ftr" sz="quarter" idx="11"/>
          </p:nvPr>
        </p:nvSpPr>
        <p:spPr/>
        <p:txBody>
          <a:bodyPr/>
          <a:lstStyle/>
          <a:p>
            <a:pPr>
              <a:defRPr/>
            </a:pPr>
            <a:r>
              <a:rPr lang="en-US" dirty="0" smtClean="0"/>
              <a:t>PMG</a:t>
            </a:r>
            <a:endParaRPr lang="en-US" dirty="0"/>
          </a:p>
        </p:txBody>
      </p:sp>
    </p:spTree>
    <p:extLst>
      <p:ext uri="{BB962C8B-B14F-4D97-AF65-F5344CB8AC3E}">
        <p14:creationId xmlns:p14="http://schemas.microsoft.com/office/powerpoint/2010/main" val="2128533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43" y="33565"/>
            <a:ext cx="8229600" cy="546497"/>
          </a:xfrm>
        </p:spPr>
        <p:txBody>
          <a:bodyPr/>
          <a:lstStyle/>
          <a:p>
            <a:r>
              <a:rPr lang="en-US" sz="3200" dirty="0"/>
              <a:t>sPHENIX Status  </a:t>
            </a:r>
            <a:endParaRPr lang="en-US" sz="3200" dirty="0"/>
          </a:p>
        </p:txBody>
      </p:sp>
      <p:sp>
        <p:nvSpPr>
          <p:cNvPr id="3" name="Content Placeholder 2"/>
          <p:cNvSpPr>
            <a:spLocks noGrp="1"/>
          </p:cNvSpPr>
          <p:nvPr>
            <p:ph idx="1"/>
          </p:nvPr>
        </p:nvSpPr>
        <p:spPr>
          <a:xfrm>
            <a:off x="0" y="666750"/>
            <a:ext cx="9144000" cy="4572000"/>
          </a:xfrm>
        </p:spPr>
        <p:txBody>
          <a:bodyPr/>
          <a:lstStyle/>
          <a:p>
            <a:r>
              <a:rPr lang="en-US" sz="1800" dirty="0"/>
              <a:t> sPHENIX Personnel back on-site to work today</a:t>
            </a:r>
            <a:endParaRPr lang="en-US" sz="1600" dirty="0"/>
          </a:p>
          <a:p>
            <a:r>
              <a:rPr lang="en-US" sz="1800" dirty="0"/>
              <a:t>UIUC reopened May for EMCal block factory. New blocks have been sent to BNL this month.</a:t>
            </a:r>
          </a:p>
          <a:p>
            <a:r>
              <a:rPr lang="en-US" sz="1800" dirty="0"/>
              <a:t>SBU research (TPC) opened last week. </a:t>
            </a:r>
          </a:p>
          <a:p>
            <a:r>
              <a:rPr lang="en-US" sz="1800" dirty="0"/>
              <a:t>Vanderbilt (TPC) open</a:t>
            </a:r>
          </a:p>
          <a:p>
            <a:r>
              <a:rPr lang="en-US" sz="1800" dirty="0"/>
              <a:t>Wayne State Univ (TPC) open </a:t>
            </a:r>
            <a:r>
              <a:rPr lang="en-US" sz="1800" dirty="0" smtClean="0"/>
              <a:t> </a:t>
            </a:r>
            <a:endParaRPr lang="en-US" sz="1800" dirty="0"/>
          </a:p>
          <a:p>
            <a:r>
              <a:rPr lang="en-US" sz="1800" dirty="0"/>
              <a:t>Weizmann Inst Science (TPC) open</a:t>
            </a:r>
          </a:p>
          <a:p>
            <a:r>
              <a:rPr lang="en-US" sz="1800" dirty="0"/>
              <a:t>GSU research (HCal tile testing) reopened June 15</a:t>
            </a:r>
          </a:p>
          <a:p>
            <a:r>
              <a:rPr lang="en-US" sz="1800" dirty="0"/>
              <a:t>EMCal W </a:t>
            </a:r>
            <a:r>
              <a:rPr lang="en-US" sz="1800" dirty="0"/>
              <a:t>powder </a:t>
            </a:r>
            <a:r>
              <a:rPr lang="en-US" sz="1800" dirty="0"/>
              <a:t>delivered to UIUC June 5.  Milestone tied to PEMP notable</a:t>
            </a:r>
          </a:p>
          <a:p>
            <a:pPr lvl="1"/>
            <a:r>
              <a:rPr lang="en-US" sz="1600" dirty="0"/>
              <a:t>100% of MIE tungsten powder received.</a:t>
            </a:r>
          </a:p>
          <a:p>
            <a:pPr lvl="1"/>
            <a:r>
              <a:rPr lang="en-US" sz="1600" dirty="0"/>
              <a:t>100% of SiPM received</a:t>
            </a:r>
          </a:p>
          <a:p>
            <a:pPr lvl="1"/>
            <a:r>
              <a:rPr lang="en-US" sz="1600" dirty="0"/>
              <a:t>67% of OHCal tiles received. Balance due at GSU by end of July.</a:t>
            </a:r>
          </a:p>
          <a:p>
            <a:pPr lvl="1"/>
            <a:r>
              <a:rPr lang="en-US" sz="1600" dirty="0"/>
              <a:t>61% of scintillating fiber received</a:t>
            </a:r>
          </a:p>
          <a:p>
            <a:endParaRPr lang="en-US" sz="1800" b="1" dirty="0"/>
          </a:p>
          <a:p>
            <a:pPr marL="0" indent="0">
              <a:buNone/>
            </a:pPr>
            <a:endParaRPr lang="en-US" sz="1800" dirty="0"/>
          </a:p>
          <a:p>
            <a:endParaRPr lang="en-US" sz="1400" dirty="0"/>
          </a:p>
          <a:p>
            <a:endParaRPr lang="en-US" sz="1400" dirty="0"/>
          </a:p>
          <a:p>
            <a:pPr marL="0" indent="0">
              <a:buNone/>
            </a:pPr>
            <a:endParaRPr lang="en-US" sz="1400" dirty="0"/>
          </a:p>
          <a:p>
            <a:pPr marL="0" indent="0">
              <a:buNone/>
            </a:pPr>
            <a:endParaRPr lang="en-US" sz="1800" dirty="0"/>
          </a:p>
          <a:p>
            <a:pPr marL="0" indent="0">
              <a:buNone/>
            </a:pPr>
            <a:endParaRPr 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a:t>
            </a:fld>
            <a:endParaRPr lang="en-US" altLang="en-US" dirty="0"/>
          </a:p>
        </p:txBody>
      </p:sp>
      <p:sp>
        <p:nvSpPr>
          <p:cNvPr id="4" name="Date Placeholder 3"/>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30718280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363" y="1"/>
            <a:ext cx="8229600" cy="546497"/>
          </a:xfrm>
        </p:spPr>
        <p:txBody>
          <a:bodyPr/>
          <a:lstStyle/>
          <a:p>
            <a:r>
              <a:rPr lang="en-US" dirty="0" smtClean="0"/>
              <a:t>Where the 1008 Tracks Need Help</a:t>
            </a:r>
            <a:endParaRPr lang="en-US" dirty="0"/>
          </a:p>
        </p:txBody>
      </p:sp>
      <p:sp>
        <p:nvSpPr>
          <p:cNvPr id="4" name="Date Placeholder 3"/>
          <p:cNvSpPr>
            <a:spLocks noGrp="1"/>
          </p:cNvSpPr>
          <p:nvPr>
            <p:ph type="dt" sz="half" idx="10"/>
          </p:nvPr>
        </p:nvSpPr>
        <p:spPr/>
        <p:txBody>
          <a:bodyPr/>
          <a:lstStyle/>
          <a:p>
            <a:pPr>
              <a:defRPr/>
            </a:pPr>
            <a:r>
              <a:rPr lang="en-US" altLang="en-US" smtClean="0"/>
              <a:t>6/18/2020</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20</a:t>
            </a:fld>
            <a:endParaRPr lang="en-US" altLang="en-US" dirty="0"/>
          </a:p>
        </p:txBody>
      </p:sp>
      <p:pic>
        <p:nvPicPr>
          <p:cNvPr id="8" name="Picture 7" descr="Screen Shot 2020-06-16 at 1.01.48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666750"/>
            <a:ext cx="6400800" cy="4497859"/>
          </a:xfrm>
          <a:prstGeom prst="rect">
            <a:avLst/>
          </a:prstGeom>
        </p:spPr>
      </p:pic>
    </p:spTree>
    <p:extLst>
      <p:ext uri="{BB962C8B-B14F-4D97-AF65-F5344CB8AC3E}">
        <p14:creationId xmlns:p14="http://schemas.microsoft.com/office/powerpoint/2010/main" val="4173448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43" y="33565"/>
            <a:ext cx="8229600" cy="546497"/>
          </a:xfrm>
        </p:spPr>
        <p:txBody>
          <a:bodyPr/>
          <a:lstStyle/>
          <a:p>
            <a:r>
              <a:rPr lang="en-US" sz="3200" dirty="0"/>
              <a:t>sPHENIX </a:t>
            </a:r>
            <a:r>
              <a:rPr lang="en-US" sz="3200" dirty="0" smtClean="0"/>
              <a:t>Status - continued</a:t>
            </a:r>
            <a:endParaRPr lang="en-US" sz="3200" dirty="0"/>
          </a:p>
        </p:txBody>
      </p:sp>
      <p:sp>
        <p:nvSpPr>
          <p:cNvPr id="3" name="Content Placeholder 2"/>
          <p:cNvSpPr>
            <a:spLocks noGrp="1"/>
          </p:cNvSpPr>
          <p:nvPr>
            <p:ph idx="1"/>
          </p:nvPr>
        </p:nvSpPr>
        <p:spPr>
          <a:xfrm>
            <a:off x="0" y="666750"/>
            <a:ext cx="9144000" cy="4572000"/>
          </a:xfrm>
        </p:spPr>
        <p:txBody>
          <a:bodyPr/>
          <a:lstStyle/>
          <a:p>
            <a:r>
              <a:rPr lang="en-US" sz="1800" dirty="0"/>
              <a:t>MVTX </a:t>
            </a:r>
            <a:r>
              <a:rPr lang="en-US" sz="1800" dirty="0"/>
              <a:t>stave production has restarted at </a:t>
            </a:r>
            <a:r>
              <a:rPr lang="en-US" sz="1800" dirty="0" smtClean="0"/>
              <a:t>CERN. </a:t>
            </a:r>
            <a:endParaRPr lang="en-US" sz="1800" dirty="0"/>
          </a:p>
          <a:p>
            <a:r>
              <a:rPr lang="en-US" sz="1800" dirty="0"/>
              <a:t>Preparations underway to ship all 60 MVTX Readout units from CERN to BNL.</a:t>
            </a:r>
          </a:p>
          <a:p>
            <a:r>
              <a:rPr lang="en-US" sz="1800" dirty="0"/>
              <a:t>Plan to place the sPHENIX beam pipe order before the end of June.</a:t>
            </a:r>
            <a:endParaRPr lang="en-US" sz="1800" dirty="0"/>
          </a:p>
          <a:p>
            <a:r>
              <a:rPr lang="en-US" sz="1800" dirty="0"/>
              <a:t>We will continue to hold remote reviews for major </a:t>
            </a:r>
            <a:r>
              <a:rPr lang="en-US" sz="1800" dirty="0"/>
              <a:t>orders</a:t>
            </a:r>
          </a:p>
          <a:p>
            <a:r>
              <a:rPr lang="en-US" sz="1800" dirty="0"/>
              <a:t>Continue monthly status, EV, PCR for both 1.X and 2.</a:t>
            </a:r>
            <a:r>
              <a:rPr lang="en-US" sz="1800" dirty="0"/>
              <a:t>X</a:t>
            </a:r>
          </a:p>
          <a:p>
            <a:r>
              <a:rPr lang="en-US" sz="1800" dirty="0"/>
              <a:t>The April status showed no change in the early completion dates of the 1.X or 2.X  1008. Both the 1.X and 2.X show the early completion dates slip in initial May status report.</a:t>
            </a:r>
            <a:endParaRPr lang="en-US" sz="1800" dirty="0"/>
          </a:p>
          <a:p>
            <a:r>
              <a:rPr lang="en-US" sz="1800" dirty="0" smtClean="0"/>
              <a:t>I</a:t>
            </a:r>
            <a:r>
              <a:rPr lang="en-US" sz="1800" dirty="0"/>
              <a:t>-5/7 job </a:t>
            </a:r>
            <a:r>
              <a:rPr lang="en-US" sz="1800" dirty="0"/>
              <a:t>search continues  </a:t>
            </a:r>
            <a:endParaRPr lang="en-US" sz="1800" dirty="0"/>
          </a:p>
          <a:p>
            <a:pPr marL="0" indent="0">
              <a:buNone/>
            </a:pPr>
            <a:endParaRPr lang="en-US" sz="1800" b="1" dirty="0"/>
          </a:p>
          <a:p>
            <a:endParaRPr lang="en-US" sz="1800" b="1" dirty="0"/>
          </a:p>
          <a:p>
            <a:pPr marL="0" indent="0">
              <a:buNone/>
            </a:pPr>
            <a:r>
              <a:rPr lang="en-US" sz="1400" dirty="0"/>
              <a:t> </a:t>
            </a:r>
            <a:endParaRPr lang="en-US" sz="1400" dirty="0"/>
          </a:p>
          <a:p>
            <a:endParaRPr lang="en-US" sz="1400" dirty="0"/>
          </a:p>
          <a:p>
            <a:endParaRPr lang="en-US" sz="1400" dirty="0"/>
          </a:p>
          <a:p>
            <a:pPr marL="0" indent="0">
              <a:buNone/>
            </a:pPr>
            <a:endParaRPr lang="en-US" sz="1400" dirty="0"/>
          </a:p>
          <a:p>
            <a:pPr marL="0" indent="0">
              <a:buNone/>
            </a:pPr>
            <a:endParaRPr lang="en-US" sz="1800" dirty="0"/>
          </a:p>
          <a:p>
            <a:pPr marL="0" indent="0">
              <a:buNone/>
            </a:pPr>
            <a:endParaRPr 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sp>
        <p:nvSpPr>
          <p:cNvPr id="7" name="Date Placeholder 6"/>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30129655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78" b="6816"/>
          <a:stretch/>
        </p:blipFill>
        <p:spPr>
          <a:xfrm>
            <a:off x="3276601" y="590551"/>
            <a:ext cx="3083399" cy="2396473"/>
          </a:xfrm>
          <a:prstGeom prst="rect">
            <a:avLst/>
          </a:prstGeom>
        </p:spPr>
      </p:pic>
      <p:sp>
        <p:nvSpPr>
          <p:cNvPr id="7" name="Title 6"/>
          <p:cNvSpPr>
            <a:spLocks noGrp="1"/>
          </p:cNvSpPr>
          <p:nvPr>
            <p:ph type="title"/>
          </p:nvPr>
        </p:nvSpPr>
        <p:spPr>
          <a:xfrm>
            <a:off x="0" y="57154"/>
            <a:ext cx="8229600" cy="546497"/>
          </a:xfrm>
        </p:spPr>
        <p:txBody>
          <a:bodyPr>
            <a:noAutofit/>
          </a:bodyPr>
          <a:lstStyle/>
          <a:p>
            <a:r>
              <a:rPr lang="en-US" sz="3200" dirty="0"/>
              <a:t>sPHENIX Accomplishments </a:t>
            </a:r>
            <a:r>
              <a:rPr lang="mr-IN" sz="3200" dirty="0"/>
              <a:t>–</a:t>
            </a:r>
            <a:r>
              <a:rPr lang="en-US" sz="3200" dirty="0"/>
              <a:t> in pictures</a:t>
            </a:r>
            <a:endParaRPr lang="en-US" sz="32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sp>
        <p:nvSpPr>
          <p:cNvPr id="11" name="TextBox 10"/>
          <p:cNvSpPr txBox="1"/>
          <p:nvPr/>
        </p:nvSpPr>
        <p:spPr>
          <a:xfrm>
            <a:off x="1" y="2764987"/>
            <a:ext cx="3293535" cy="311621"/>
          </a:xfrm>
          <a:prstGeom prst="rect">
            <a:avLst/>
          </a:prstGeom>
          <a:noFill/>
        </p:spPr>
        <p:txBody>
          <a:bodyPr wrap="square" lIns="91438" tIns="45719" rIns="91438" bIns="45719" rtlCol="0">
            <a:spAutoFit/>
          </a:bodyPr>
          <a:lstStyle/>
          <a:p>
            <a:r>
              <a:rPr lang="en-US" sz="1400" b="1" dirty="0">
                <a:solidFill>
                  <a:schemeClr val="bg1"/>
                </a:solidFill>
              </a:rPr>
              <a:t>1 of 3240 new SiPM daughter boards</a:t>
            </a:r>
            <a:endParaRPr lang="en-US" sz="1400" b="1" dirty="0">
              <a:solidFill>
                <a:schemeClr val="bg1"/>
              </a:solidFill>
            </a:endParaRPr>
          </a:p>
        </p:txBody>
      </p:sp>
      <p:sp>
        <p:nvSpPr>
          <p:cNvPr id="12" name="TextBox 11"/>
          <p:cNvSpPr txBox="1"/>
          <p:nvPr/>
        </p:nvSpPr>
        <p:spPr>
          <a:xfrm>
            <a:off x="228601" y="971551"/>
            <a:ext cx="2811226" cy="311621"/>
          </a:xfrm>
          <a:prstGeom prst="rect">
            <a:avLst/>
          </a:prstGeom>
          <a:noFill/>
        </p:spPr>
        <p:txBody>
          <a:bodyPr wrap="none" lIns="91438" tIns="45719" rIns="91438" bIns="45719" rtlCol="0">
            <a:spAutoFit/>
          </a:bodyPr>
          <a:lstStyle/>
          <a:p>
            <a:r>
              <a:rPr lang="en-US" sz="1400" b="1" dirty="0">
                <a:solidFill>
                  <a:srgbClr val="FFFFFF"/>
                </a:solidFill>
              </a:rPr>
              <a:t>Mechanics for 1</a:t>
            </a:r>
            <a:r>
              <a:rPr lang="en-US" sz="1400" b="1" baseline="30000" dirty="0">
                <a:solidFill>
                  <a:srgbClr val="FFFFFF"/>
                </a:solidFill>
              </a:rPr>
              <a:t>st</a:t>
            </a:r>
            <a:r>
              <a:rPr lang="en-US" sz="1400" b="1" dirty="0">
                <a:solidFill>
                  <a:srgbClr val="FFFFFF"/>
                </a:solidFill>
              </a:rPr>
              <a:t> 12 EMCal sectors</a:t>
            </a:r>
            <a:endParaRPr lang="en-US" sz="1400" b="1" dirty="0">
              <a:solidFill>
                <a:srgbClr val="FFFFFF"/>
              </a:solidFill>
            </a:endParaRPr>
          </a:p>
        </p:txBody>
      </p:sp>
      <p:sp>
        <p:nvSpPr>
          <p:cNvPr id="2" name="Date Placeholder 1"/>
          <p:cNvSpPr>
            <a:spLocks noGrp="1"/>
          </p:cNvSpPr>
          <p:nvPr>
            <p:ph type="dt" sz="half" idx="10"/>
          </p:nvPr>
        </p:nvSpPr>
        <p:spPr/>
        <p:txBody>
          <a:bodyPr/>
          <a:lstStyle/>
          <a:p>
            <a:pPr>
              <a:defRPr/>
            </a:pPr>
            <a:r>
              <a:rPr lang="en-US" altLang="en-US" smtClean="0"/>
              <a:t>6/18/2020</a:t>
            </a:r>
            <a:endParaRPr lang="en-US" altLang="en-US" dirty="0"/>
          </a:p>
        </p:txBody>
      </p:sp>
      <p:sp>
        <p:nvSpPr>
          <p:cNvPr id="4" name="Footer Placeholder 3"/>
          <p:cNvSpPr>
            <a:spLocks noGrp="1"/>
          </p:cNvSpPr>
          <p:nvPr>
            <p:ph type="ftr" sz="quarter" idx="11"/>
          </p:nvPr>
        </p:nvSpPr>
        <p:spPr>
          <a:xfrm>
            <a:off x="2895600" y="4933950"/>
            <a:ext cx="2895600" cy="216694"/>
          </a:xfrm>
        </p:spPr>
        <p:txBody>
          <a:bodyPr/>
          <a:lstStyle/>
          <a:p>
            <a:pPr>
              <a:defRPr/>
            </a:pPr>
            <a:r>
              <a:rPr lang="en-US" smtClean="0"/>
              <a:t>PMG</a:t>
            </a:r>
            <a:endParaRPr lang="en-US" dirty="0"/>
          </a:p>
        </p:txBody>
      </p:sp>
      <p:pic>
        <p:nvPicPr>
          <p:cNvPr id="5" name="Picture 4" descr="Screen Shot 2020-06-10 at 2.06.00 PM.png"/>
          <p:cNvPicPr>
            <a:picLocks noChangeAspect="1"/>
          </p:cNvPicPr>
          <p:nvPr/>
        </p:nvPicPr>
        <p:blipFill rotWithShape="1">
          <a:blip r:embed="rId3">
            <a:extLst>
              <a:ext uri="{28A0092B-C50C-407E-A947-70E740481C1C}">
                <a14:useLocalDpi xmlns:a14="http://schemas.microsoft.com/office/drawing/2010/main" val="0"/>
              </a:ext>
            </a:extLst>
          </a:blip>
          <a:srcRect l="10948" r="5627"/>
          <a:stretch/>
        </p:blipFill>
        <p:spPr>
          <a:xfrm>
            <a:off x="6420446" y="1123951"/>
            <a:ext cx="2571155" cy="3540497"/>
          </a:xfrm>
          <a:prstGeom prst="rect">
            <a:avLst/>
          </a:prstGeom>
        </p:spPr>
      </p:pic>
      <p:sp>
        <p:nvSpPr>
          <p:cNvPr id="14" name="TextBox 13"/>
          <p:cNvSpPr txBox="1"/>
          <p:nvPr/>
        </p:nvSpPr>
        <p:spPr>
          <a:xfrm>
            <a:off x="6705600" y="2952750"/>
            <a:ext cx="1901436" cy="530912"/>
          </a:xfrm>
          <a:prstGeom prst="rect">
            <a:avLst/>
          </a:prstGeom>
          <a:noFill/>
        </p:spPr>
        <p:txBody>
          <a:bodyPr wrap="square" lIns="91438" tIns="45719" rIns="91438" bIns="45719" rtlCol="0">
            <a:spAutoFit/>
          </a:bodyPr>
          <a:lstStyle/>
          <a:p>
            <a:pPr algn="ctr"/>
            <a:r>
              <a:rPr lang="en-US" sz="1400" b="1" dirty="0">
                <a:solidFill>
                  <a:srgbClr val="FFFFFF"/>
                </a:solidFill>
              </a:rPr>
              <a:t>96 new EMCal blocks from UIUC</a:t>
            </a:r>
            <a:endParaRPr lang="en-US" sz="1400" b="1" dirty="0">
              <a:solidFill>
                <a:srgbClr val="FFFFFF"/>
              </a:solidFill>
            </a:endParaRPr>
          </a:p>
        </p:txBody>
      </p:sp>
      <p:pic>
        <p:nvPicPr>
          <p:cNvPr id="15" name="Picture 14" descr="Screen Shot 2020-06-16 at 12.22.52 AM.png"/>
          <p:cNvPicPr>
            <a:picLocks noChangeAspect="1"/>
          </p:cNvPicPr>
          <p:nvPr/>
        </p:nvPicPr>
        <p:blipFill rotWithShape="1">
          <a:blip r:embed="rId4">
            <a:extLst>
              <a:ext uri="{28A0092B-C50C-407E-A947-70E740481C1C}">
                <a14:useLocalDpi xmlns:a14="http://schemas.microsoft.com/office/drawing/2010/main" val="0"/>
              </a:ext>
            </a:extLst>
          </a:blip>
          <a:srcRect t="7160"/>
          <a:stretch/>
        </p:blipFill>
        <p:spPr>
          <a:xfrm>
            <a:off x="26898" y="590550"/>
            <a:ext cx="3200400" cy="2406834"/>
          </a:xfrm>
          <a:prstGeom prst="rect">
            <a:avLst/>
          </a:prstGeom>
        </p:spPr>
      </p:pic>
      <p:sp>
        <p:nvSpPr>
          <p:cNvPr id="10" name="TextBox 9"/>
          <p:cNvSpPr txBox="1"/>
          <p:nvPr/>
        </p:nvSpPr>
        <p:spPr>
          <a:xfrm>
            <a:off x="152401" y="2419351"/>
            <a:ext cx="3113000" cy="311621"/>
          </a:xfrm>
          <a:prstGeom prst="rect">
            <a:avLst/>
          </a:prstGeom>
          <a:noFill/>
        </p:spPr>
        <p:txBody>
          <a:bodyPr wrap="none" lIns="91438" tIns="45719" rIns="91438" bIns="45719" rtlCol="0">
            <a:spAutoFit/>
          </a:bodyPr>
          <a:lstStyle/>
          <a:p>
            <a:r>
              <a:rPr lang="en-US" sz="1400" b="1" dirty="0">
                <a:solidFill>
                  <a:srgbClr val="FFFFFF"/>
                </a:solidFill>
              </a:rPr>
              <a:t>TPC Big Wheel w/ all GEM strongbacks</a:t>
            </a:r>
          </a:p>
        </p:txBody>
      </p:sp>
      <p:pic>
        <p:nvPicPr>
          <p:cNvPr id="16" name="Picture 15" descr="Screen Shot 2020-06-16 at 12.26.20 AM.png"/>
          <p:cNvPicPr>
            <a:picLocks noChangeAspect="1"/>
          </p:cNvPicPr>
          <p:nvPr/>
        </p:nvPicPr>
        <p:blipFill rotWithShape="1">
          <a:blip r:embed="rId5" cstate="print">
            <a:extLst>
              <a:ext uri="{28A0092B-C50C-407E-A947-70E740481C1C}">
                <a14:useLocalDpi xmlns:a14="http://schemas.microsoft.com/office/drawing/2010/main" val="0"/>
              </a:ext>
            </a:extLst>
          </a:blip>
          <a:srcRect t="5688" b="1"/>
          <a:stretch/>
        </p:blipFill>
        <p:spPr>
          <a:xfrm>
            <a:off x="0" y="3011921"/>
            <a:ext cx="6378556" cy="2144717"/>
          </a:xfrm>
          <a:prstGeom prst="rect">
            <a:avLst/>
          </a:prstGeom>
        </p:spPr>
      </p:pic>
      <p:sp>
        <p:nvSpPr>
          <p:cNvPr id="19" name="TextBox 18"/>
          <p:cNvSpPr txBox="1"/>
          <p:nvPr/>
        </p:nvSpPr>
        <p:spPr>
          <a:xfrm>
            <a:off x="3352800" y="2571751"/>
            <a:ext cx="3124200" cy="311621"/>
          </a:xfrm>
          <a:prstGeom prst="rect">
            <a:avLst/>
          </a:prstGeom>
          <a:noFill/>
        </p:spPr>
        <p:txBody>
          <a:bodyPr wrap="square" lIns="91438" tIns="45719" rIns="91438" bIns="45719" rtlCol="0">
            <a:spAutoFit/>
          </a:bodyPr>
          <a:lstStyle/>
          <a:p>
            <a:r>
              <a:rPr lang="en-US" sz="1400" b="1" dirty="0">
                <a:solidFill>
                  <a:srgbClr val="FFFFFF"/>
                </a:solidFill>
              </a:rPr>
              <a:t>Mechanics for 1</a:t>
            </a:r>
            <a:r>
              <a:rPr lang="en-US" sz="1400" b="1" baseline="30000" dirty="0">
                <a:solidFill>
                  <a:srgbClr val="FFFFFF"/>
                </a:solidFill>
              </a:rPr>
              <a:t>st</a:t>
            </a:r>
            <a:r>
              <a:rPr lang="en-US" sz="1400" b="1" dirty="0">
                <a:solidFill>
                  <a:srgbClr val="FFFFFF"/>
                </a:solidFill>
              </a:rPr>
              <a:t> 12 EMCal sectors</a:t>
            </a:r>
            <a:endParaRPr lang="en-US" sz="1400" b="1" dirty="0">
              <a:solidFill>
                <a:srgbClr val="FFFFFF"/>
              </a:solidFill>
            </a:endParaRPr>
          </a:p>
        </p:txBody>
      </p:sp>
      <p:sp>
        <p:nvSpPr>
          <p:cNvPr id="20" name="TextBox 19"/>
          <p:cNvSpPr txBox="1"/>
          <p:nvPr/>
        </p:nvSpPr>
        <p:spPr>
          <a:xfrm>
            <a:off x="1905001" y="4835724"/>
            <a:ext cx="2374625" cy="311621"/>
          </a:xfrm>
          <a:prstGeom prst="rect">
            <a:avLst/>
          </a:prstGeom>
          <a:noFill/>
        </p:spPr>
        <p:txBody>
          <a:bodyPr wrap="none" lIns="91438" tIns="45719" rIns="91438" bIns="45719" rtlCol="0">
            <a:spAutoFit/>
          </a:bodyPr>
          <a:lstStyle/>
          <a:p>
            <a:r>
              <a:rPr lang="en-US" sz="1400" b="1" dirty="0">
                <a:solidFill>
                  <a:srgbClr val="FFFFFF"/>
                </a:solidFill>
              </a:rPr>
              <a:t>1300 New OHCal tiles at GSU</a:t>
            </a:r>
          </a:p>
        </p:txBody>
      </p:sp>
    </p:spTree>
    <p:extLst>
      <p:ext uri="{BB962C8B-B14F-4D97-AF65-F5344CB8AC3E}">
        <p14:creationId xmlns:p14="http://schemas.microsoft.com/office/powerpoint/2010/main" val="9957616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6" y="1"/>
            <a:ext cx="8229600" cy="546497"/>
          </a:xfrm>
        </p:spPr>
        <p:txBody>
          <a:bodyPr/>
          <a:lstStyle/>
          <a:p>
            <a:r>
              <a:rPr lang="en-US" dirty="0" smtClean="0"/>
              <a:t>sPHENIX Plans for BNL Reopening</a:t>
            </a:r>
            <a:endParaRPr lang="en-US" dirty="0"/>
          </a:p>
        </p:txBody>
      </p:sp>
      <p:sp>
        <p:nvSpPr>
          <p:cNvPr id="4" name="Date Placeholder 3"/>
          <p:cNvSpPr>
            <a:spLocks noGrp="1"/>
          </p:cNvSpPr>
          <p:nvPr>
            <p:ph type="dt" sz="half" idx="10"/>
          </p:nvPr>
        </p:nvSpPr>
        <p:spPr/>
        <p:txBody>
          <a:bodyPr/>
          <a:lstStyle/>
          <a:p>
            <a:pPr>
              <a:defRPr/>
            </a:pPr>
            <a:r>
              <a:rPr lang="en-US" altLang="en-US" smtClean="0"/>
              <a:t>6/18/2020</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pic>
        <p:nvPicPr>
          <p:cNvPr id="9" name="Picture 8" descr="Screen Shot 2020-06-09 at 12.34.23 AM.png"/>
          <p:cNvPicPr>
            <a:picLocks noChangeAspect="1"/>
          </p:cNvPicPr>
          <p:nvPr/>
        </p:nvPicPr>
        <p:blipFill rotWithShape="1">
          <a:blip r:embed="rId2">
            <a:extLst>
              <a:ext uri="{28A0092B-C50C-407E-A947-70E740481C1C}">
                <a14:useLocalDpi xmlns:a14="http://schemas.microsoft.com/office/drawing/2010/main" val="0"/>
              </a:ext>
            </a:extLst>
          </a:blip>
          <a:srcRect t="4899" b="3994"/>
          <a:stretch/>
        </p:blipFill>
        <p:spPr>
          <a:xfrm>
            <a:off x="1" y="590551"/>
            <a:ext cx="7567448" cy="4571999"/>
          </a:xfrm>
          <a:prstGeom prst="rect">
            <a:avLst/>
          </a:prstGeom>
        </p:spPr>
      </p:pic>
      <p:sp>
        <p:nvSpPr>
          <p:cNvPr id="10" name="TextBox 9"/>
          <p:cNvSpPr txBox="1"/>
          <p:nvPr/>
        </p:nvSpPr>
        <p:spPr>
          <a:xfrm>
            <a:off x="7599989" y="819150"/>
            <a:ext cx="1561245" cy="1569660"/>
          </a:xfrm>
          <a:prstGeom prst="rect">
            <a:avLst/>
          </a:prstGeom>
          <a:solidFill>
            <a:srgbClr val="0099FF"/>
          </a:solidFill>
        </p:spPr>
        <p:txBody>
          <a:bodyPr wrap="none" lIns="91438" tIns="45719" rIns="91438" bIns="45719" rtlCol="0">
            <a:spAutoFit/>
          </a:bodyPr>
          <a:lstStyle/>
          <a:p>
            <a:r>
              <a:rPr lang="en-US" sz="1600" b="1" dirty="0">
                <a:solidFill>
                  <a:schemeClr val="bg1"/>
                </a:solidFill>
              </a:rPr>
              <a:t>Day 1 = June 4</a:t>
            </a:r>
            <a:endParaRPr lang="en-US" sz="1600" b="1" dirty="0">
              <a:solidFill>
                <a:schemeClr val="bg1"/>
              </a:solidFill>
            </a:endParaRPr>
          </a:p>
          <a:p>
            <a:r>
              <a:rPr lang="en-US" sz="1600" b="1" dirty="0">
                <a:solidFill>
                  <a:schemeClr val="bg1"/>
                </a:solidFill>
              </a:rPr>
              <a:t>Day 15= June 18</a:t>
            </a:r>
          </a:p>
          <a:p>
            <a:r>
              <a:rPr lang="en-US" sz="1600" b="1" dirty="0">
                <a:solidFill>
                  <a:schemeClr val="bg1"/>
                </a:solidFill>
              </a:rPr>
              <a:t>Day 29 = July 2</a:t>
            </a:r>
          </a:p>
          <a:p>
            <a:r>
              <a:rPr lang="en-US" sz="1600" b="1" dirty="0">
                <a:solidFill>
                  <a:schemeClr val="bg1"/>
                </a:solidFill>
              </a:rPr>
              <a:t>Day 43 = July 16</a:t>
            </a:r>
          </a:p>
          <a:p>
            <a:r>
              <a:rPr lang="en-US" sz="1600" b="1" dirty="0">
                <a:solidFill>
                  <a:schemeClr val="bg1"/>
                </a:solidFill>
              </a:rPr>
              <a:t>Day 57 = July 30</a:t>
            </a:r>
          </a:p>
          <a:p>
            <a:r>
              <a:rPr lang="en-US" sz="1600" b="1" dirty="0">
                <a:solidFill>
                  <a:schemeClr val="bg1"/>
                </a:solidFill>
              </a:rPr>
              <a:t>Day 71 = Aug 13</a:t>
            </a:r>
          </a:p>
        </p:txBody>
      </p:sp>
    </p:spTree>
    <p:extLst>
      <p:ext uri="{BB962C8B-B14F-4D97-AF65-F5344CB8AC3E}">
        <p14:creationId xmlns:p14="http://schemas.microsoft.com/office/powerpoint/2010/main" val="14504293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sPHENIX Restart</a:t>
            </a:r>
            <a:r>
              <a:rPr lang="en-US" dirty="0" smtClean="0"/>
              <a:t>  </a:t>
            </a:r>
            <a:endParaRPr lang="en-US" dirty="0"/>
          </a:p>
        </p:txBody>
      </p:sp>
      <p:sp>
        <p:nvSpPr>
          <p:cNvPr id="3" name="Content Placeholder 2"/>
          <p:cNvSpPr>
            <a:spLocks noGrp="1"/>
          </p:cNvSpPr>
          <p:nvPr>
            <p:ph idx="1"/>
          </p:nvPr>
        </p:nvSpPr>
        <p:spPr>
          <a:xfrm>
            <a:off x="0" y="571500"/>
            <a:ext cx="9144000" cy="4572000"/>
          </a:xfrm>
        </p:spPr>
        <p:txBody>
          <a:bodyPr/>
          <a:lstStyle/>
          <a:p>
            <a:pPr marL="0" indent="0">
              <a:buNone/>
            </a:pPr>
            <a:r>
              <a:rPr lang="en-US" sz="1800" b="1" dirty="0"/>
              <a:t>sPHENIX will get 5 FTEs on site as part of the phase-1 stage-2 re-start, </a:t>
            </a:r>
            <a:r>
              <a:rPr lang="en-US" sz="1800" b="1" dirty="0" smtClean="0"/>
              <a:t>today, Thurs </a:t>
            </a:r>
            <a:r>
              <a:rPr lang="en-US" sz="1800" b="1" dirty="0"/>
              <a:t>June 18. </a:t>
            </a:r>
          </a:p>
          <a:p>
            <a:pPr marL="0" indent="0">
              <a:buNone/>
            </a:pPr>
            <a:r>
              <a:rPr lang="en-US" sz="1800" b="1" dirty="0"/>
              <a:t>Our </a:t>
            </a:r>
            <a:r>
              <a:rPr lang="en-US" sz="1800" b="1" dirty="0"/>
              <a:t>priority upon BNL reopening </a:t>
            </a:r>
            <a:r>
              <a:rPr lang="en-US" sz="1800" b="1" dirty="0"/>
              <a:t>is:</a:t>
            </a:r>
          </a:p>
          <a:p>
            <a:pPr marL="457133" lvl="1" indent="0">
              <a:buNone/>
            </a:pPr>
            <a:r>
              <a:rPr lang="en-US" sz="1800" dirty="0"/>
              <a:t>Phase-1, Stage-2</a:t>
            </a:r>
          </a:p>
          <a:p>
            <a:pPr lvl="1"/>
            <a:r>
              <a:rPr lang="en-US" sz="1600" dirty="0"/>
              <a:t>T</a:t>
            </a:r>
            <a:r>
              <a:rPr lang="en-US" sz="1600" dirty="0"/>
              <a:t>esting </a:t>
            </a:r>
            <a:r>
              <a:rPr lang="en-US" sz="1600" dirty="0"/>
              <a:t>of electronics, especially the EMCal SiPM daughter </a:t>
            </a:r>
            <a:r>
              <a:rPr lang="en-US" sz="1600" dirty="0"/>
              <a:t>cards</a:t>
            </a:r>
          </a:p>
          <a:p>
            <a:pPr lvl="1"/>
            <a:r>
              <a:rPr lang="en-US" sz="1600" dirty="0"/>
              <a:t>Restart </a:t>
            </a:r>
            <a:r>
              <a:rPr lang="en-US" sz="1600" dirty="0"/>
              <a:t>of the </a:t>
            </a:r>
            <a:r>
              <a:rPr lang="en-US" sz="1600" dirty="0"/>
              <a:t>EMCal factory.</a:t>
            </a:r>
          </a:p>
          <a:p>
            <a:pPr marL="457133" lvl="1" indent="0">
              <a:buNone/>
            </a:pPr>
            <a:r>
              <a:rPr lang="en-US" sz="1800" dirty="0"/>
              <a:t>Phase-2, Stage-1</a:t>
            </a:r>
          </a:p>
          <a:p>
            <a:pPr lvl="1"/>
            <a:r>
              <a:rPr lang="en-US" sz="1600" dirty="0"/>
              <a:t>Restart of the HCal factory</a:t>
            </a:r>
          </a:p>
          <a:p>
            <a:pPr lvl="1"/>
            <a:r>
              <a:rPr lang="en-US" sz="1600" dirty="0"/>
              <a:t>TPC cooling tests, TPC electronics tests</a:t>
            </a:r>
          </a:p>
          <a:p>
            <a:pPr marL="457133" lvl="1" indent="0">
              <a:buNone/>
            </a:pPr>
            <a:r>
              <a:rPr lang="en-US" sz="1800" dirty="0"/>
              <a:t>Phase-2, Stage-2</a:t>
            </a:r>
          </a:p>
          <a:p>
            <a:pPr lvl="1"/>
            <a:r>
              <a:rPr lang="en-US" sz="1600" dirty="0"/>
              <a:t>DAQ/Trigger tests</a:t>
            </a:r>
          </a:p>
          <a:p>
            <a:pPr lvl="1"/>
            <a:r>
              <a:rPr lang="en-US" sz="1600" dirty="0"/>
              <a:t>Cable production, build prototype crates</a:t>
            </a:r>
          </a:p>
          <a:p>
            <a:pPr marL="457133" lvl="1" indent="0">
              <a:buNone/>
            </a:pPr>
            <a:r>
              <a:rPr lang="en-US" sz="1800" dirty="0"/>
              <a:t>Phase -3</a:t>
            </a:r>
          </a:p>
          <a:p>
            <a:pPr marL="457133" lvl="1" indent="0">
              <a:buNone/>
            </a:pPr>
            <a:r>
              <a:rPr lang="en-US" sz="1800" dirty="0"/>
              <a:t>Even </a:t>
            </a:r>
            <a:r>
              <a:rPr lang="en-US" sz="1800" dirty="0"/>
              <a:t>if most of </a:t>
            </a:r>
            <a:r>
              <a:rPr lang="en-US" sz="1800" dirty="0"/>
              <a:t>the </a:t>
            </a:r>
            <a:r>
              <a:rPr lang="en-US" sz="1800" dirty="0"/>
              <a:t>group is allowed </a:t>
            </a:r>
            <a:r>
              <a:rPr lang="en-US" sz="1800" dirty="0"/>
              <a:t>access to BNL, most </a:t>
            </a:r>
            <a:r>
              <a:rPr lang="en-US" sz="1800" dirty="0"/>
              <a:t>will be encouraged to work remotely whenever possible. </a:t>
            </a:r>
            <a:endParaRPr lang="en-US" sz="1800" dirty="0"/>
          </a:p>
          <a:p>
            <a:pPr marL="0" indent="0">
              <a:buNone/>
            </a:pPr>
            <a:endParaRPr lang="en-US" sz="1600" dirty="0"/>
          </a:p>
          <a:p>
            <a:pPr marL="914264" lvl="2" indent="0">
              <a:buNone/>
            </a:pPr>
            <a:endParaRPr lang="en-US" sz="1600" b="0" dirty="0"/>
          </a:p>
          <a:p>
            <a:endParaRPr lang="en-US" sz="1400" dirty="0"/>
          </a:p>
          <a:p>
            <a:pPr marL="0" indent="0">
              <a:buNone/>
            </a:pPr>
            <a:endParaRPr lang="en-US" sz="1800" dirty="0"/>
          </a:p>
          <a:p>
            <a:endParaRPr lang="en-US" dirty="0"/>
          </a:p>
        </p:txBody>
      </p:sp>
      <p:sp>
        <p:nvSpPr>
          <p:cNvPr id="4" name="Date Placeholder 3"/>
          <p:cNvSpPr>
            <a:spLocks noGrp="1"/>
          </p:cNvSpPr>
          <p:nvPr>
            <p:ph type="dt" sz="half" idx="10"/>
          </p:nvPr>
        </p:nvSpPr>
        <p:spPr/>
        <p:txBody>
          <a:bodyPr/>
          <a:lstStyle/>
          <a:p>
            <a:pPr>
              <a:defRPr/>
            </a:pPr>
            <a:r>
              <a:rPr lang="en-US" altLang="en-US" smtClean="0"/>
              <a:t>6/18/2020</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spTree>
    <p:extLst>
      <p:ext uri="{BB962C8B-B14F-4D97-AF65-F5344CB8AC3E}">
        <p14:creationId xmlns:p14="http://schemas.microsoft.com/office/powerpoint/2010/main" val="6305971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15540"/>
            <a:ext cx="7391400" cy="546497"/>
          </a:xfrm>
        </p:spPr>
        <p:txBody>
          <a:bodyPr/>
          <a:lstStyle/>
          <a:p>
            <a:r>
              <a:rPr lang="en-US" sz="3200" dirty="0"/>
              <a:t>Plans for Continuation of RHIC 2020 Run</a:t>
            </a:r>
            <a:endParaRPr lang="en-US" sz="3200" dirty="0"/>
          </a:p>
        </p:txBody>
      </p:sp>
      <p:sp>
        <p:nvSpPr>
          <p:cNvPr id="7" name="Content Placeholder 6"/>
          <p:cNvSpPr>
            <a:spLocks noGrp="1"/>
          </p:cNvSpPr>
          <p:nvPr>
            <p:ph idx="1"/>
          </p:nvPr>
        </p:nvSpPr>
        <p:spPr>
          <a:xfrm>
            <a:off x="228600" y="666750"/>
            <a:ext cx="8458200" cy="2895600"/>
          </a:xfrm>
        </p:spPr>
        <p:txBody>
          <a:bodyPr/>
          <a:lstStyle/>
          <a:p>
            <a:r>
              <a:rPr lang="en-US" sz="1800" dirty="0"/>
              <a:t>RHIC Run2020B is  starting this week</a:t>
            </a:r>
          </a:p>
          <a:p>
            <a:r>
              <a:rPr lang="en-US" sz="1800" dirty="0"/>
              <a:t>Expect Run2020B to last until mid to late September.</a:t>
            </a:r>
            <a:endParaRPr lang="en-US" sz="1800" dirty="0"/>
          </a:p>
          <a:p>
            <a:pPr lvl="1"/>
            <a:r>
              <a:rPr lang="en-US" sz="1600" b="0" dirty="0"/>
              <a:t>T</a:t>
            </a:r>
            <a:r>
              <a:rPr lang="en-US" sz="1600" b="0" dirty="0"/>
              <a:t>his </a:t>
            </a:r>
            <a:r>
              <a:rPr lang="en-US" sz="1600" b="0" dirty="0"/>
              <a:t>will impact time available for sPHENIX to work in the 1008 IR between now and 2023.</a:t>
            </a:r>
          </a:p>
          <a:p>
            <a:pPr marL="1257155" lvl="2" indent="-342892">
              <a:buFont typeface="+mj-lt"/>
              <a:buAutoNum type="arabicParenR"/>
            </a:pPr>
            <a:r>
              <a:rPr lang="en-US" sz="1600" b="0" dirty="0"/>
              <a:t>Tying in the He system in 1008B to RHIC </a:t>
            </a:r>
            <a:r>
              <a:rPr lang="en-US" sz="1600" b="0" dirty="0">
                <a:solidFill>
                  <a:srgbClr val="0080FF"/>
                </a:solidFill>
              </a:rPr>
              <a:t>2021 shutdown ( 8 weeks)</a:t>
            </a:r>
          </a:p>
          <a:p>
            <a:pPr marL="1257155" lvl="2" indent="-342892">
              <a:buFont typeface="+mj-lt"/>
              <a:buAutoNum type="arabicParenR"/>
            </a:pPr>
            <a:r>
              <a:rPr lang="en-US" sz="1600" b="0" dirty="0"/>
              <a:t>Hanging the helium transfer lines on the 1008 west wall </a:t>
            </a:r>
            <a:r>
              <a:rPr lang="en-US" sz="1600" b="0" dirty="0">
                <a:solidFill>
                  <a:srgbClr val="0080FF"/>
                </a:solidFill>
              </a:rPr>
              <a:t>2020 shutdown (12 weeks)</a:t>
            </a:r>
          </a:p>
          <a:p>
            <a:pPr marL="1257155" lvl="2" indent="-342892">
              <a:buFont typeface="+mj-lt"/>
              <a:buAutoNum type="arabicParenR"/>
            </a:pPr>
            <a:r>
              <a:rPr lang="en-US" sz="1600" b="0" dirty="0"/>
              <a:t>Installing cryo lines between 1008B and 1008 </a:t>
            </a:r>
            <a:r>
              <a:rPr lang="en-US" sz="1600" b="0" dirty="0">
                <a:solidFill>
                  <a:srgbClr val="0080FF"/>
                </a:solidFill>
              </a:rPr>
              <a:t>2020 shutdown (12 weeks)</a:t>
            </a:r>
          </a:p>
          <a:p>
            <a:pPr marL="1257155" lvl="2" indent="-342892">
              <a:buFont typeface="+mj-lt"/>
              <a:buAutoNum type="arabicParenR"/>
            </a:pPr>
            <a:r>
              <a:rPr lang="en-US" sz="1600" b="0" dirty="0"/>
              <a:t>Concrete work on 1008 IR tracks </a:t>
            </a:r>
            <a:r>
              <a:rPr lang="en-US" sz="1600" b="0" dirty="0">
                <a:solidFill>
                  <a:srgbClr val="0080FF"/>
                </a:solidFill>
              </a:rPr>
              <a:t>2020 shutdown (12 weeks</a:t>
            </a:r>
            <a:r>
              <a:rPr lang="en-US" sz="1600" b="0" dirty="0" smtClean="0">
                <a:solidFill>
                  <a:srgbClr val="0080FF"/>
                </a:solidFill>
              </a:rPr>
              <a:t>)</a:t>
            </a:r>
          </a:p>
          <a:p>
            <a:pPr marL="857166" lvl="1" indent="-342892"/>
            <a:r>
              <a:rPr lang="en-US" sz="1600" b="0" dirty="0" smtClean="0"/>
              <a:t>Recent assessment by independent engineering firm is that the reinforcement of the IR and assembly hall tracks will take 24 weeks. This makes the optimization of the schedule and work plan to enable cryo installation and track reinforcement to go on in parallel even more imperative.</a:t>
            </a:r>
            <a:endParaRPr lang="en-US" sz="1600" b="0" dirty="0"/>
          </a:p>
          <a:p>
            <a:pPr marL="400025" indent="-285743"/>
            <a:r>
              <a:rPr lang="en-US" sz="1800" dirty="0">
                <a:solidFill>
                  <a:srgbClr val="000000"/>
                </a:solidFill>
              </a:rPr>
              <a:t>We have asked BNL Management for 34 weeks of access to the IR  to complete these 4 tasks. The 34 weeks would include one contiguous 24 weeks period after the 2020 run, and 10 weeks between the 2021 and 2022 run.</a:t>
            </a:r>
          </a:p>
          <a:p>
            <a:pPr marL="400025" indent="-285743"/>
            <a:r>
              <a:rPr lang="en-US" sz="1800" dirty="0"/>
              <a:t>Need to set the Run 2020B, 2021, 2022 schedule with CAD </a:t>
            </a:r>
            <a:r>
              <a:rPr lang="en-US" sz="1800" dirty="0" smtClean="0"/>
              <a:t> and ALD</a:t>
            </a:r>
            <a:endParaRPr lang="en-US" sz="1800" dirty="0"/>
          </a:p>
        </p:txBody>
      </p:sp>
      <p:sp>
        <p:nvSpPr>
          <p:cNvPr id="3" name="Date Placeholder 2"/>
          <p:cNvSpPr>
            <a:spLocks noGrp="1"/>
          </p:cNvSpPr>
          <p:nvPr>
            <p:ph type="dt" sz="half" idx="10"/>
          </p:nvPr>
        </p:nvSpPr>
        <p:spPr/>
        <p:txBody>
          <a:bodyPr/>
          <a:lstStyle/>
          <a:p>
            <a:pPr>
              <a:defRPr/>
            </a:pPr>
            <a:r>
              <a:rPr lang="en-US" altLang="en-US" smtClean="0"/>
              <a:t>6/18/2020</a:t>
            </a:r>
            <a:endParaRPr lang="en-US" altLang="en-US" dirty="0"/>
          </a:p>
        </p:txBody>
      </p:sp>
      <p:sp>
        <p:nvSpPr>
          <p:cNvPr id="4" name="Footer Placeholder 3"/>
          <p:cNvSpPr>
            <a:spLocks noGrp="1"/>
          </p:cNvSpPr>
          <p:nvPr>
            <p:ph type="ftr" sz="quarter" idx="11"/>
          </p:nvPr>
        </p:nvSpPr>
        <p:spPr/>
        <p:txBody>
          <a:bodyPr/>
          <a:lstStyle/>
          <a:p>
            <a:pPr>
              <a:defRPr/>
            </a:pPr>
            <a:r>
              <a:rPr lang="en-US" dirty="0"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7</a:t>
            </a:fld>
            <a:endParaRPr lang="en-US" altLang="en-US" dirty="0"/>
          </a:p>
        </p:txBody>
      </p:sp>
    </p:spTree>
    <p:extLst>
      <p:ext uri="{BB962C8B-B14F-4D97-AF65-F5344CB8AC3E}">
        <p14:creationId xmlns:p14="http://schemas.microsoft.com/office/powerpoint/2010/main" val="19724449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sPHENIX MIE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228601" y="3790950"/>
            <a:ext cx="2431884" cy="1023357"/>
          </a:xfrm>
          <a:prstGeom prst="rect">
            <a:avLst/>
          </a:prstGeom>
          <a:noFill/>
        </p:spPr>
        <p:txBody>
          <a:bodyPr wrap="square" lIns="68580" tIns="34290" rIns="68580" bIns="34290" rtlCol="0">
            <a:spAutoFit/>
          </a:bodyPr>
          <a:lstStyle/>
          <a:p>
            <a:r>
              <a:rPr lang="en-US" sz="1100" u="sng" dirty="0"/>
              <a:t>DOE SPI or CPI Value Thresholds</a:t>
            </a:r>
          </a:p>
          <a:p>
            <a:pPr>
              <a:buClr>
                <a:srgbClr val="00B050"/>
              </a:buClr>
              <a:buSzPct val="150000"/>
            </a:pPr>
            <a:r>
              <a:rPr lang="en-US" sz="1100" dirty="0"/>
              <a:t>      0.90 to 1.15</a:t>
            </a:r>
          </a:p>
          <a:p>
            <a:pPr>
              <a:buClr>
                <a:srgbClr val="00B050"/>
              </a:buClr>
              <a:buSzPct val="150000"/>
            </a:pPr>
            <a:r>
              <a:rPr lang="en-US" sz="1100" dirty="0"/>
              <a:t>      0.85 to 0.89 or 1.16 to 1.25</a:t>
            </a:r>
          </a:p>
          <a:p>
            <a:pPr>
              <a:buClr>
                <a:srgbClr val="00B050"/>
              </a:buClr>
              <a:buSzPct val="150000"/>
            </a:pPr>
            <a:r>
              <a:rPr lang="en-US" sz="1100" dirty="0"/>
              <a:t>      &lt;0.85 or &gt;1.25</a:t>
            </a:r>
          </a:p>
          <a:p>
            <a:pPr marL="214313" indent="-214313">
              <a:buFont typeface="Arial" panose="020B0604020202020204" pitchFamily="34" charset="0"/>
              <a:buChar char="•"/>
            </a:pPr>
            <a:endParaRPr lang="en-US" dirty="0"/>
          </a:p>
        </p:txBody>
      </p:sp>
      <p:sp>
        <p:nvSpPr>
          <p:cNvPr id="9" name="Oval 8">
            <a:extLst>
              <a:ext uri="{FF2B5EF4-FFF2-40B4-BE49-F238E27FC236}">
                <a16:creationId xmlns="" xmlns:a16="http://schemas.microsoft.com/office/drawing/2014/main" id="{C50F335E-82B0-441A-8DED-50C1D0D22B78}"/>
              </a:ext>
            </a:extLst>
          </p:cNvPr>
          <p:cNvSpPr/>
          <p:nvPr/>
        </p:nvSpPr>
        <p:spPr>
          <a:xfrm>
            <a:off x="228602" y="4014689"/>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2" name="Oval 11">
            <a:extLst>
              <a:ext uri="{FF2B5EF4-FFF2-40B4-BE49-F238E27FC236}">
                <a16:creationId xmlns="" xmlns:a16="http://schemas.microsoft.com/office/drawing/2014/main" id="{3AAAA70B-D131-43A7-90FA-0B360C8DD32D}"/>
              </a:ext>
            </a:extLst>
          </p:cNvPr>
          <p:cNvSpPr/>
          <p:nvPr/>
        </p:nvSpPr>
        <p:spPr>
          <a:xfrm>
            <a:off x="228602" y="4161852"/>
            <a:ext cx="126332" cy="1000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3" name="Oval 12">
            <a:extLst>
              <a:ext uri="{FF2B5EF4-FFF2-40B4-BE49-F238E27FC236}">
                <a16:creationId xmlns="" xmlns:a16="http://schemas.microsoft.com/office/drawing/2014/main" id="{298FED93-97FA-4BCA-AAC6-BFAFA8C7CFD7}"/>
              </a:ext>
            </a:extLst>
          </p:cNvPr>
          <p:cNvSpPr/>
          <p:nvPr/>
        </p:nvSpPr>
        <p:spPr>
          <a:xfrm>
            <a:off x="228600" y="4322181"/>
            <a:ext cx="126332" cy="10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1124070820"/>
              </p:ext>
            </p:extLst>
          </p:nvPr>
        </p:nvGraphicFramePr>
        <p:xfrm>
          <a:off x="511341" y="3181350"/>
          <a:ext cx="2431884" cy="472440"/>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228600">
                <a:tc>
                  <a:txBody>
                    <a:bodyPr/>
                    <a:lstStyle/>
                    <a:p>
                      <a:pPr algn="ctr"/>
                      <a:r>
                        <a:rPr lang="en-US" sz="1100" b="0" dirty="0">
                          <a:solidFill>
                            <a:schemeClr val="tx1"/>
                          </a:solidFill>
                        </a:rPr>
                        <a:t>Cumulative SPI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rPr>
                        <a:t>Cumulative CPI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228600">
                <a:tc>
                  <a:txBody>
                    <a:bodyPr/>
                    <a:lstStyle/>
                    <a:p>
                      <a:pPr algn="ctr"/>
                      <a:r>
                        <a:rPr lang="en-US" sz="1100" b="0" dirty="0">
                          <a:solidFill>
                            <a:schemeClr val="tx1"/>
                          </a:solidFill>
                        </a:rPr>
                        <a:t>0.91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rPr>
                        <a:t>1.04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248720791"/>
              </p:ext>
            </p:extLst>
          </p:nvPr>
        </p:nvGraphicFramePr>
        <p:xfrm>
          <a:off x="5155199" y="3333750"/>
          <a:ext cx="2541001" cy="834390"/>
        </p:xfrm>
        <a:graphic>
          <a:graphicData uri="http://schemas.openxmlformats.org/drawingml/2006/table">
            <a:tbl>
              <a:tblPr firstRow="1" bandRow="1">
                <a:tableStyleId>{5C22544A-7EE6-4342-B048-85BDC9FD1C3A}</a:tableStyleId>
              </a:tblPr>
              <a:tblGrid>
                <a:gridCol w="1805039">
                  <a:extLst>
                    <a:ext uri="{9D8B030D-6E8A-4147-A177-3AD203B41FA5}">
                      <a16:colId xmlns="" xmlns:a16="http://schemas.microsoft.com/office/drawing/2014/main" val="2785976325"/>
                    </a:ext>
                  </a:extLst>
                </a:gridCol>
                <a:gridCol w="735962">
                  <a:extLst>
                    <a:ext uri="{9D8B030D-6E8A-4147-A177-3AD203B41FA5}">
                      <a16:colId xmlns="" xmlns:a16="http://schemas.microsoft.com/office/drawing/2014/main" val="1842318650"/>
                    </a:ext>
                  </a:extLst>
                </a:gridCol>
              </a:tblGrid>
              <a:tr h="278130">
                <a:tc>
                  <a:txBody>
                    <a:bodyPr/>
                    <a:lstStyle/>
                    <a:p>
                      <a:r>
                        <a:rPr lang="en-US" sz="900" b="0" dirty="0">
                          <a:solidFill>
                            <a:schemeClr val="tx1"/>
                          </a:solidFill>
                        </a:rPr>
                        <a:t>Cumulative BCWS (Scheduled)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$11,355,488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278130">
                <a:tc>
                  <a:txBody>
                    <a:bodyPr/>
                    <a:lstStyle/>
                    <a:p>
                      <a:r>
                        <a:rPr lang="en-US" sz="900" b="0" dirty="0">
                          <a:solidFill>
                            <a:schemeClr val="tx1"/>
                          </a:solidFill>
                        </a:rPr>
                        <a:t>Cumulative BCWP (Performed)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$10,296,583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278130">
                <a:tc>
                  <a:txBody>
                    <a:bodyPr/>
                    <a:lstStyle/>
                    <a:p>
                      <a:r>
                        <a:rPr lang="en-US" sz="900" b="0" dirty="0">
                          <a:solidFill>
                            <a:schemeClr val="tx1"/>
                          </a:solidFill>
                        </a:rPr>
                        <a:t>Cumulative ACWP (Actual)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$9,912,716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71600" y="3486150"/>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6" name="Oval 15">
            <a:extLst>
              <a:ext uri="{FF2B5EF4-FFF2-40B4-BE49-F238E27FC236}">
                <a16:creationId xmlns="" xmlns:a16="http://schemas.microsoft.com/office/drawing/2014/main" id="{6AA8877B-2DFB-48DC-BB5D-6196FC1BF6BC}"/>
              </a:ext>
            </a:extLst>
          </p:cNvPr>
          <p:cNvSpPr/>
          <p:nvPr/>
        </p:nvSpPr>
        <p:spPr>
          <a:xfrm>
            <a:off x="2590800" y="3486150"/>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670153"/>
            <a:ext cx="534194" cy="273844"/>
          </a:xfrm>
        </p:spPr>
        <p:txBody>
          <a:bodyPr/>
          <a:lstStyle/>
          <a:p>
            <a:fld id="{4B932B3A-BA38-40C7-ADEE-2A1902CEB265}" type="slidenum">
              <a:rPr lang="en-US" altLang="en-US" smtClean="0"/>
              <a:pPr/>
              <a:t>8</a:t>
            </a:fld>
            <a:endParaRPr lang="en-US" altLang="en-US" dirty="0"/>
          </a:p>
        </p:txBody>
      </p:sp>
      <p:pic>
        <p:nvPicPr>
          <p:cNvPr id="5" name="Picture 4">
            <a:extLst>
              <a:ext uri="{FF2B5EF4-FFF2-40B4-BE49-F238E27FC236}">
                <a16:creationId xmlns="" xmlns:a16="http://schemas.microsoft.com/office/drawing/2014/main" id="{DB039DD9-CCA6-46EF-89D6-53337E16AFA8}"/>
              </a:ext>
            </a:extLst>
          </p:cNvPr>
          <p:cNvPicPr>
            <a:picLocks noChangeAspect="1"/>
          </p:cNvPicPr>
          <p:nvPr/>
        </p:nvPicPr>
        <p:blipFill>
          <a:blip r:embed="rId2"/>
          <a:stretch>
            <a:fillRect/>
          </a:stretch>
        </p:blipFill>
        <p:spPr>
          <a:xfrm>
            <a:off x="4847073" y="819150"/>
            <a:ext cx="3483784" cy="2331720"/>
          </a:xfrm>
          <a:prstGeom prst="rect">
            <a:avLst/>
          </a:prstGeom>
        </p:spPr>
      </p:pic>
      <p:pic>
        <p:nvPicPr>
          <p:cNvPr id="6" name="Picture 5">
            <a:extLst>
              <a:ext uri="{FF2B5EF4-FFF2-40B4-BE49-F238E27FC236}">
                <a16:creationId xmlns="" xmlns:a16="http://schemas.microsoft.com/office/drawing/2014/main" id="{B5440E50-FFA9-4D49-8CCD-18FCC4207D75}"/>
              </a:ext>
            </a:extLst>
          </p:cNvPr>
          <p:cNvPicPr>
            <a:picLocks noChangeAspect="1"/>
          </p:cNvPicPr>
          <p:nvPr/>
        </p:nvPicPr>
        <p:blipFill>
          <a:blip r:embed="rId3"/>
          <a:stretch>
            <a:fillRect/>
          </a:stretch>
        </p:blipFill>
        <p:spPr>
          <a:xfrm>
            <a:off x="511341" y="819150"/>
            <a:ext cx="3552625" cy="2125980"/>
          </a:xfrm>
          <a:prstGeom prst="rect">
            <a:avLst/>
          </a:prstGeom>
        </p:spPr>
      </p:pic>
      <p:sp>
        <p:nvSpPr>
          <p:cNvPr id="18" name="Footer Placeholder 2">
            <a:extLst>
              <a:ext uri="{FF2B5EF4-FFF2-40B4-BE49-F238E27FC236}">
                <a16:creationId xmlns="" xmlns:a16="http://schemas.microsoft.com/office/drawing/2014/main" id="{FA7B9959-5A39-435E-9BF6-494F226D48E6}"/>
              </a:ext>
            </a:extLst>
          </p:cNvPr>
          <p:cNvSpPr>
            <a:spLocks noGrp="1"/>
          </p:cNvSpPr>
          <p:nvPr>
            <p:ph type="ftr" sz="quarter" idx="11"/>
          </p:nvPr>
        </p:nvSpPr>
        <p:spPr>
          <a:xfrm>
            <a:off x="6019801" y="4936332"/>
            <a:ext cx="3124200" cy="207169"/>
          </a:xfrm>
        </p:spPr>
        <p:txBody>
          <a:bodyPr/>
          <a:lstStyle/>
          <a:p>
            <a:pPr>
              <a:defRPr/>
            </a:pPr>
            <a:r>
              <a:rPr lang="en-US" smtClean="0"/>
              <a:t>PMG</a:t>
            </a:r>
            <a:endParaRPr lang="en-US" dirty="0"/>
          </a:p>
        </p:txBody>
      </p:sp>
      <p:sp>
        <p:nvSpPr>
          <p:cNvPr id="3" name="TextBox 2"/>
          <p:cNvSpPr txBox="1"/>
          <p:nvPr/>
        </p:nvSpPr>
        <p:spPr>
          <a:xfrm>
            <a:off x="228600" y="4536467"/>
            <a:ext cx="8839200" cy="584776"/>
          </a:xfrm>
          <a:prstGeom prst="rect">
            <a:avLst/>
          </a:prstGeom>
          <a:solidFill>
            <a:srgbClr val="0080FF"/>
          </a:solidFill>
        </p:spPr>
        <p:txBody>
          <a:bodyPr wrap="square" rtlCol="0">
            <a:spAutoFit/>
          </a:bodyPr>
          <a:lstStyle/>
          <a:p>
            <a:r>
              <a:rPr lang="en-US" sz="1600" dirty="0" smtClean="0">
                <a:solidFill>
                  <a:srgbClr val="FFFFFF"/>
                </a:solidFill>
              </a:rPr>
              <a:t>Despite the multi-month pandemic shutdown, the MIE early completion date has only slipped 1 month as of the May close. There remains 13 months schedule contingency to PD-4</a:t>
            </a:r>
            <a:endParaRPr lang="en-US" sz="1600" dirty="0">
              <a:solidFill>
                <a:srgbClr val="FFFFFF"/>
              </a:solidFill>
            </a:endParaRPr>
          </a:p>
        </p:txBody>
      </p:sp>
      <p:sp>
        <p:nvSpPr>
          <p:cNvPr id="4" name="Date Placeholder 3"/>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1385242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Cost Performance Report (CPR) – sPHENIX MIE</a:t>
            </a:r>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9</a:t>
            </a:fld>
            <a:endParaRPr lang="en-US" altLang="en-US" dirty="0"/>
          </a:p>
        </p:txBody>
      </p:sp>
      <p:sp>
        <p:nvSpPr>
          <p:cNvPr id="14" name="Footer Placeholder 2">
            <a:extLst>
              <a:ext uri="{FF2B5EF4-FFF2-40B4-BE49-F238E27FC236}">
                <a16:creationId xmlns="" xmlns:a16="http://schemas.microsoft.com/office/drawing/2014/main" id="{935F8DDE-8580-4BF5-9E45-0431E74773D1}"/>
              </a:ext>
            </a:extLst>
          </p:cNvPr>
          <p:cNvSpPr>
            <a:spLocks noGrp="1"/>
          </p:cNvSpPr>
          <p:nvPr>
            <p:ph type="ftr" sz="quarter" idx="11"/>
          </p:nvPr>
        </p:nvSpPr>
        <p:spPr>
          <a:xfrm>
            <a:off x="3352800" y="4927037"/>
            <a:ext cx="3733800" cy="207169"/>
          </a:xfrm>
        </p:spPr>
        <p:txBody>
          <a:bodyPr/>
          <a:lstStyle/>
          <a:p>
            <a:pPr>
              <a:defRPr/>
            </a:pPr>
            <a:r>
              <a:rPr lang="en-US" smtClean="0"/>
              <a:t>PMG</a:t>
            </a:r>
            <a:endParaRPr lang="en-US" dirty="0"/>
          </a:p>
        </p:txBody>
      </p:sp>
      <p:pic>
        <p:nvPicPr>
          <p:cNvPr id="5" name="Picture 4">
            <a:extLst>
              <a:ext uri="{FF2B5EF4-FFF2-40B4-BE49-F238E27FC236}">
                <a16:creationId xmlns="" xmlns:a16="http://schemas.microsoft.com/office/drawing/2014/main" id="{1FC881D2-43F1-4B0E-A04C-0A7D6A266248}"/>
              </a:ext>
            </a:extLst>
          </p:cNvPr>
          <p:cNvPicPr>
            <a:picLocks noChangeAspect="1"/>
          </p:cNvPicPr>
          <p:nvPr/>
        </p:nvPicPr>
        <p:blipFill>
          <a:blip r:embed="rId2"/>
          <a:stretch>
            <a:fillRect/>
          </a:stretch>
        </p:blipFill>
        <p:spPr>
          <a:xfrm>
            <a:off x="3006" y="742950"/>
            <a:ext cx="8932543" cy="3733800"/>
          </a:xfrm>
          <a:prstGeom prst="rect">
            <a:avLst/>
          </a:prstGeom>
        </p:spPr>
      </p:pic>
      <p:sp>
        <p:nvSpPr>
          <p:cNvPr id="9" name="TextBox 8">
            <a:extLst>
              <a:ext uri="{FF2B5EF4-FFF2-40B4-BE49-F238E27FC236}">
                <a16:creationId xmlns="" xmlns:a16="http://schemas.microsoft.com/office/drawing/2014/main" id="{486B556E-4F11-43E1-9E35-BE09EBA3995D}"/>
              </a:ext>
            </a:extLst>
          </p:cNvPr>
          <p:cNvSpPr txBox="1"/>
          <p:nvPr/>
        </p:nvSpPr>
        <p:spPr>
          <a:xfrm>
            <a:off x="7246306" y="3817516"/>
            <a:ext cx="1886595" cy="1192634"/>
          </a:xfrm>
          <a:prstGeom prst="rect">
            <a:avLst/>
          </a:prstGeom>
          <a:solidFill>
            <a:schemeClr val="bg1"/>
          </a:solidFill>
          <a:ln>
            <a:solidFill>
              <a:schemeClr val="tx1"/>
            </a:solidFill>
          </a:ln>
        </p:spPr>
        <p:txBody>
          <a:bodyPr wrap="square" lIns="68580" tIns="34290" rIns="68580" bIns="34290" rtlCol="0">
            <a:spAutoFit/>
          </a:bodyPr>
          <a:lstStyle/>
          <a:p>
            <a:r>
              <a:rPr lang="en-US" sz="1100" u="sng" dirty="0"/>
              <a:t>DOE SPI or CPI Value Thresholds</a:t>
            </a:r>
          </a:p>
          <a:p>
            <a:pPr>
              <a:buClr>
                <a:srgbClr val="00B050"/>
              </a:buClr>
              <a:buSzPct val="150000"/>
            </a:pPr>
            <a:r>
              <a:rPr lang="en-US" sz="1100" dirty="0"/>
              <a:t>      0.90 to 1.15</a:t>
            </a:r>
          </a:p>
          <a:p>
            <a:pPr>
              <a:buClr>
                <a:srgbClr val="00B050"/>
              </a:buClr>
              <a:buSzPct val="150000"/>
            </a:pPr>
            <a:r>
              <a:rPr lang="en-US" sz="1100" dirty="0"/>
              <a:t>      0.85 to 0.89 or 1.16 to 1.25</a:t>
            </a:r>
          </a:p>
          <a:p>
            <a:pPr>
              <a:buClr>
                <a:srgbClr val="00B050"/>
              </a:buClr>
              <a:buSzPct val="150000"/>
            </a:pPr>
            <a:r>
              <a:rPr lang="en-US" sz="1100" dirty="0"/>
              <a:t>      &lt;0.85 or &gt;1.25</a:t>
            </a:r>
          </a:p>
          <a:p>
            <a:pPr marL="214313" indent="-214313">
              <a:buFont typeface="Arial" panose="020B0604020202020204" pitchFamily="34" charset="0"/>
              <a:buChar char="•"/>
            </a:pPr>
            <a:endParaRPr lang="en-US" dirty="0"/>
          </a:p>
        </p:txBody>
      </p:sp>
      <p:sp>
        <p:nvSpPr>
          <p:cNvPr id="10" name="Oval 9">
            <a:extLst>
              <a:ext uri="{FF2B5EF4-FFF2-40B4-BE49-F238E27FC236}">
                <a16:creationId xmlns="" xmlns:a16="http://schemas.microsoft.com/office/drawing/2014/main" id="{A603BB0E-C5D4-4D9D-9A0B-9C6ED4302350}"/>
              </a:ext>
            </a:extLst>
          </p:cNvPr>
          <p:cNvSpPr/>
          <p:nvPr/>
        </p:nvSpPr>
        <p:spPr>
          <a:xfrm>
            <a:off x="7315200" y="4248150"/>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1" name="Oval 10">
            <a:extLst>
              <a:ext uri="{FF2B5EF4-FFF2-40B4-BE49-F238E27FC236}">
                <a16:creationId xmlns="" xmlns:a16="http://schemas.microsoft.com/office/drawing/2014/main" id="{F16B8F53-657B-4EA6-8B18-9A57FCEF642B}"/>
              </a:ext>
            </a:extLst>
          </p:cNvPr>
          <p:cNvSpPr/>
          <p:nvPr/>
        </p:nvSpPr>
        <p:spPr>
          <a:xfrm>
            <a:off x="7315200" y="4400550"/>
            <a:ext cx="126332" cy="1000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2" name="Oval 11">
            <a:extLst>
              <a:ext uri="{FF2B5EF4-FFF2-40B4-BE49-F238E27FC236}">
                <a16:creationId xmlns="" xmlns:a16="http://schemas.microsoft.com/office/drawing/2014/main" id="{6FA953B8-B3C0-4651-A2E3-115D6ABDE3D4}"/>
              </a:ext>
            </a:extLst>
          </p:cNvPr>
          <p:cNvSpPr/>
          <p:nvPr/>
        </p:nvSpPr>
        <p:spPr>
          <a:xfrm>
            <a:off x="7315200" y="4552950"/>
            <a:ext cx="126332" cy="10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3" name="Date Placeholder 2"/>
          <p:cNvSpPr>
            <a:spLocks noGrp="1"/>
          </p:cNvSpPr>
          <p:nvPr>
            <p:ph type="dt" sz="half" idx="10"/>
          </p:nvPr>
        </p:nvSpPr>
        <p:spPr/>
        <p:txBody>
          <a:bodyPr/>
          <a:lstStyle/>
          <a:p>
            <a:pPr>
              <a:defRPr/>
            </a:pPr>
            <a:r>
              <a:rPr lang="en-US" altLang="en-US" smtClean="0"/>
              <a:t>6/18/2020</a:t>
            </a:r>
            <a:endParaRPr lang="en-US" altLang="en-US" dirty="0"/>
          </a:p>
        </p:txBody>
      </p:sp>
    </p:spTree>
    <p:extLst>
      <p:ext uri="{BB962C8B-B14F-4D97-AF65-F5344CB8AC3E}">
        <p14:creationId xmlns:p14="http://schemas.microsoft.com/office/powerpoint/2010/main" val="2602703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51082</TotalTime>
  <Words>2854</Words>
  <Application>Microsoft Macintosh PowerPoint</Application>
  <PresentationFormat>On-screen Show (16:9)</PresentationFormat>
  <Paragraphs>766</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sPHENIX Project Calendar  </vt:lpstr>
      <vt:lpstr>sPHENIX Status  </vt:lpstr>
      <vt:lpstr>sPHENIX Status - continued</vt:lpstr>
      <vt:lpstr>sPHENIX Accomplishments – in pictures</vt:lpstr>
      <vt:lpstr>sPHENIX Plans for BNL Reopening</vt:lpstr>
      <vt:lpstr>sPHENIX Restart  </vt:lpstr>
      <vt:lpstr>Plans for Continuation of RHIC 2020 Run</vt:lpstr>
      <vt:lpstr>Performance Indices – sPHENIX MIE</vt:lpstr>
      <vt:lpstr>Cost Performance Report (CPR) – sPHENIX MIE</vt:lpstr>
      <vt:lpstr>Performance Indices – 1008 Infra and Facility Upgrade</vt:lpstr>
      <vt:lpstr>Cost Performance Report (CPR) – 1008 Infra and Facility Upgrade</vt:lpstr>
      <vt:lpstr>Milestones Status – sPHENIX MIE</vt:lpstr>
      <vt:lpstr>Milestones Status – 1008 Infra and Facility Upgrade</vt:lpstr>
      <vt:lpstr>Summary Schedule – sPHENIX MIE</vt:lpstr>
      <vt:lpstr>Summary Schedule – sPHENIX MIE/1008 Infra &amp; Facility Upgrade</vt:lpstr>
      <vt:lpstr>Issues</vt:lpstr>
      <vt:lpstr>Summary</vt:lpstr>
      <vt:lpstr>Back Up</vt:lpstr>
      <vt:lpstr>FY20 Milestones Status (FY20 PEMP notable)  </vt:lpstr>
      <vt:lpstr>Where the 1008 Tracks Need Help</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901</cp:revision>
  <cp:lastPrinted>2017-10-23T16:33:50Z</cp:lastPrinted>
  <dcterms:created xsi:type="dcterms:W3CDTF">2015-10-24T00:32:43Z</dcterms:created>
  <dcterms:modified xsi:type="dcterms:W3CDTF">2020-06-18T05:56:16Z</dcterms:modified>
</cp:coreProperties>
</file>