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989"/>
    <p:restoredTop sz="94694"/>
  </p:normalViewPr>
  <p:slideViewPr>
    <p:cSldViewPr snapToGrid="0" snapToObjects="1">
      <p:cViewPr varScale="1">
        <p:scale>
          <a:sx n="88" d="100"/>
          <a:sy n="88" d="100"/>
        </p:scale>
        <p:origin x="208" y="1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91864-CD95-DE4B-B9FD-DA858D7B7EC4}" type="datetimeFigureOut">
              <a:rPr lang="en-US" smtClean="0"/>
              <a:t>6/18/20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823AD-C535-C045-A68B-9CB54EE17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6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827" y="987611"/>
            <a:ext cx="11118573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827" y="3467286"/>
            <a:ext cx="11118573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845504"/>
            <a:ext cx="10972800" cy="39206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337102"/>
            <a:ext cx="2743200" cy="365125"/>
          </a:xfrm>
          <a:prstGeom prst="rect">
            <a:avLst/>
          </a:prstGeom>
        </p:spPr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857500" cy="52849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365125"/>
            <a:ext cx="7962900" cy="52849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337102"/>
            <a:ext cx="2743200" cy="365125"/>
          </a:xfrm>
          <a:prstGeom prst="rect">
            <a:avLst/>
          </a:prstGeom>
        </p:spPr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826C5-EB78-5E46-8315-42994FE412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De Stefano -- RACF/SDCC -- 18 Jun 2020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73" y="1709740"/>
            <a:ext cx="1113182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573" y="4589465"/>
            <a:ext cx="11131827" cy="12348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337102"/>
            <a:ext cx="2743200" cy="365125"/>
          </a:xfrm>
          <a:prstGeom prst="rect">
            <a:avLst/>
          </a:prstGeom>
        </p:spPr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079" y="1825625"/>
            <a:ext cx="54864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4864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24400" y="6337102"/>
            <a:ext cx="2743200" cy="365125"/>
          </a:xfrm>
          <a:prstGeom prst="rect">
            <a:avLst/>
          </a:prstGeom>
        </p:spPr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79" y="365127"/>
            <a:ext cx="1087830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079" y="1681163"/>
            <a:ext cx="5486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079" y="2505075"/>
            <a:ext cx="548640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486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48640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724400" y="6337102"/>
            <a:ext cx="2743200" cy="365125"/>
          </a:xfrm>
          <a:prstGeom prst="rect">
            <a:avLst/>
          </a:prstGeom>
        </p:spPr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724400" y="6337102"/>
            <a:ext cx="2743200" cy="365125"/>
          </a:xfrm>
          <a:prstGeom prst="rect">
            <a:avLst/>
          </a:prstGeom>
        </p:spPr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337102"/>
            <a:ext cx="2743200" cy="365125"/>
          </a:xfrm>
          <a:prstGeom prst="rect">
            <a:avLst/>
          </a:prstGeom>
        </p:spPr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7" y="457200"/>
            <a:ext cx="430819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987427"/>
            <a:ext cx="63992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7" y="2057400"/>
            <a:ext cx="430819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24400" y="6337102"/>
            <a:ext cx="2743200" cy="365125"/>
          </a:xfrm>
          <a:prstGeom prst="rect">
            <a:avLst/>
          </a:prstGeom>
        </p:spPr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987427"/>
            <a:ext cx="6399212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24400" y="6337102"/>
            <a:ext cx="2743200" cy="365125"/>
          </a:xfrm>
          <a:prstGeom prst="rect">
            <a:avLst/>
          </a:prstGeom>
        </p:spPr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3827" y="457200"/>
            <a:ext cx="430819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7" y="2057400"/>
            <a:ext cx="430819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7080" y="365127"/>
            <a:ext cx="1110532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080" y="1825625"/>
            <a:ext cx="11105321" cy="3929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9823A97-AB17-F740-93E4-29205B9A9D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De Stefano -- RACF/SDCC -- 18 Jun 2020</a:t>
            </a:r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pos="7296" userDrawn="1">
          <p15:clr>
            <a:srgbClr val="F26B43"/>
          </p15:clr>
        </p15:guide>
        <p15:guide id="5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acfjira.atlassian.net/" TargetMode="External"/><Relationship Id="rId2" Type="http://schemas.openxmlformats.org/officeDocument/2006/relationships/hyperlink" Target="https://www.atlassian.com/software/jira/cor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RT-RACF-UserAccounts@bnl.gov" TargetMode="External"/><Relationship Id="rId4" Type="http://schemas.openxmlformats.org/officeDocument/2006/relationships/hyperlink" Target="https://www.racf.bnl.gov/docs/r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Jira at RACF/SDCC</a:t>
            </a:r>
            <a:br>
              <a:rPr lang="en-US" dirty="0"/>
            </a:br>
            <a:r>
              <a:rPr lang="en-US" dirty="0"/>
              <a:t>An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John Steven De Stefano Jr</a:t>
            </a:r>
            <a:br>
              <a:rPr lang="en-US" dirty="0"/>
            </a:br>
            <a:r>
              <a:rPr lang="en-US" dirty="0"/>
              <a:t>RACF/SDCC at BNL</a:t>
            </a:r>
            <a:br>
              <a:rPr lang="en-US" dirty="0"/>
            </a:br>
            <a:r>
              <a:rPr lang="en-US" dirty="0"/>
              <a:t>18 Jun 2020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6CC8C-C3B2-AF48-84BC-8A20E5EE8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A8C00-2A3B-374B-805A-6AA4745A8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Atlassian’s Jira Core page</a:t>
            </a:r>
            <a:br>
              <a:rPr lang="en-US" dirty="0"/>
            </a:br>
            <a:r>
              <a:rPr lang="en-US" dirty="0">
                <a:hlinkClick r:id="rId2"/>
              </a:rPr>
              <a:t>https://www.atlassian.com/software/jira/core</a:t>
            </a:r>
            <a:endParaRPr lang="en-US" dirty="0"/>
          </a:p>
          <a:p>
            <a:r>
              <a:rPr lang="en-US" b="1" dirty="0"/>
              <a:t>RACF/SDCC Jira instance </a:t>
            </a:r>
            <a:r>
              <a:rPr lang="en-US" dirty="0"/>
              <a:t>(protected)</a:t>
            </a:r>
            <a:br>
              <a:rPr lang="en-US" dirty="0"/>
            </a:br>
            <a:r>
              <a:rPr lang="en-US" dirty="0">
                <a:hlinkClick r:id="rId3"/>
              </a:rPr>
              <a:t>https://racfjira.atlassian.net</a:t>
            </a:r>
            <a:endParaRPr lang="en-US" dirty="0"/>
          </a:p>
          <a:p>
            <a:r>
              <a:rPr lang="en-US" b="1" dirty="0"/>
              <a:t>Request an RACF/SDCC Jira account</a:t>
            </a:r>
            <a:br>
              <a:rPr lang="en-US" dirty="0"/>
            </a:br>
            <a:r>
              <a:rPr lang="en-US" dirty="0"/>
              <a:t>Please create a Help Request: </a:t>
            </a:r>
            <a:r>
              <a:rPr lang="en-US" dirty="0">
                <a:hlinkClick r:id="rId4"/>
              </a:rPr>
              <a:t>https://www.racf.bnl.gov/docs/rt</a:t>
            </a:r>
            <a:br>
              <a:rPr lang="en-US" dirty="0"/>
            </a:br>
            <a:r>
              <a:rPr lang="en-US" dirty="0"/>
              <a:t> in the </a:t>
            </a:r>
            <a:r>
              <a:rPr lang="en-US" dirty="0" err="1"/>
              <a:t>UserAccounts</a:t>
            </a:r>
            <a:r>
              <a:rPr lang="en-US" dirty="0"/>
              <a:t> queue: </a:t>
            </a:r>
            <a:r>
              <a:rPr lang="en-US" dirty="0">
                <a:hlinkClick r:id="rId5"/>
              </a:rPr>
              <a:t>RT-RACF-UserAccounts@bnl.gov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1776D-7043-F343-9F4E-932A26B516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De Stefano -- RACF/SDCC -- 18 Jun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235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family of products built to help teams manage their work</a:t>
            </a:r>
          </a:p>
          <a:p>
            <a:r>
              <a:rPr lang="en-US" dirty="0"/>
              <a:t>A platform for work planning, assignment, tracking, reporting, and management</a:t>
            </a:r>
          </a:p>
          <a:p>
            <a:r>
              <a:rPr lang="en-US" dirty="0"/>
              <a:t>Integration of agile software development and customer support aspects into a single platform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01601BE-D7F6-ED4B-94DC-B669393CF0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68964" y="6111433"/>
            <a:ext cx="4121552" cy="600062"/>
          </a:xfrm>
        </p:spPr>
        <p:txBody>
          <a:bodyPr/>
          <a:lstStyle/>
          <a:p>
            <a:r>
              <a:rPr lang="en-US"/>
              <a:t>De Stefano -- RACF/SDCC -- 18 Jun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214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25461-E969-F84B-89A2-BAF08B0E7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Jira product options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2C068D-2612-3248-9AC8-AE51956BDF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906" y="1944546"/>
            <a:ext cx="11033667" cy="3203786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F93654-F895-BF44-87EA-C36CD8F387BC}"/>
              </a:ext>
            </a:extLst>
          </p:cNvPr>
          <p:cNvCxnSpPr/>
          <p:nvPr/>
        </p:nvCxnSpPr>
        <p:spPr>
          <a:xfrm>
            <a:off x="8160152" y="2488557"/>
            <a:ext cx="1516283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58A46071-6ABC-3D44-BFC4-E1FE7403AB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68963" y="5856790"/>
            <a:ext cx="4121552" cy="600062"/>
          </a:xfrm>
        </p:spPr>
        <p:txBody>
          <a:bodyPr/>
          <a:lstStyle/>
          <a:p>
            <a:r>
              <a:rPr lang="en-US"/>
              <a:t>De Stefano -- RACF/SDCC -- 18 Jun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262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ED6FA-F1F7-B943-8567-9DCF94FEF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Jira hosting options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07B3B2-11F4-2B4F-B64A-C8A4E15D3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471" y="1331090"/>
            <a:ext cx="8344537" cy="4539346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B182CB8-8D59-774F-8DC0-FB02CAC0CEB1}"/>
              </a:ext>
            </a:extLst>
          </p:cNvPr>
          <p:cNvCxnSpPr/>
          <p:nvPr/>
        </p:nvCxnSpPr>
        <p:spPr>
          <a:xfrm>
            <a:off x="1857471" y="2951544"/>
            <a:ext cx="90887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9143F0-9489-D443-954B-D500F2DDEA66}"/>
              </a:ext>
            </a:extLst>
          </p:cNvPr>
          <p:cNvCxnSpPr/>
          <p:nvPr/>
        </p:nvCxnSpPr>
        <p:spPr>
          <a:xfrm>
            <a:off x="4602600" y="2951544"/>
            <a:ext cx="90887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05A736A-392D-7843-AE39-1F69F59E40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De Stefano -- RACF/SDCC -- 18 Jun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02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986B1-2493-1246-992B-0E361D7F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Jira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0B448-C422-7E4C-A0E7-64611E05B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Issue</a:t>
            </a:r>
            <a:br>
              <a:rPr lang="en-US" dirty="0"/>
            </a:br>
            <a:r>
              <a:rPr lang="en-US" dirty="0"/>
              <a:t>A single work item of any type or size that is tracked from creation to completion (i.e., request, ticket, task)</a:t>
            </a:r>
          </a:p>
          <a:p>
            <a:r>
              <a:rPr lang="en-US" b="1" dirty="0"/>
              <a:t>Project</a:t>
            </a:r>
            <a:br>
              <a:rPr lang="en-US" dirty="0"/>
            </a:br>
            <a:r>
              <a:rPr lang="en-US" dirty="0"/>
              <a:t>A collection of issues related by a single purpose or context</a:t>
            </a:r>
          </a:p>
          <a:p>
            <a:r>
              <a:rPr lang="en-US" b="1" dirty="0"/>
              <a:t>Workflow</a:t>
            </a:r>
            <a:br>
              <a:rPr lang="en-US" dirty="0"/>
            </a:br>
            <a:r>
              <a:rPr lang="en-US" dirty="0"/>
              <a:t>A sequential path that an issue follows from inception to completion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9BB35-CEB9-6645-B98A-BD6EDFA252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De Stefano -- RACF/SDCC -- 18 Jun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097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4F667-866B-FD48-BD3A-09EFF471B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Jira issue workflow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5C96694-F0C9-D245-9EB8-B4EA297EF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580" y="1597307"/>
            <a:ext cx="10960319" cy="3723029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DF1CCAD-B6C9-5343-A36F-F44F575F8D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De Stefano -- RACF/SDCC -- 18 Jun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348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05C1F-3EF1-EC4E-9CBE-967CD6E7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Jira Core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25E8A-DEE3-C044-A604-4B628A85B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80" y="1215342"/>
            <a:ext cx="11141417" cy="2592729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details</a:t>
            </a:r>
            <a:r>
              <a:rPr lang="en-US" dirty="0"/>
              <a:t> of every issue, plus comments, attachments, and due dates, are stored in one place</a:t>
            </a:r>
          </a:p>
          <a:p>
            <a:r>
              <a:rPr lang="en-US" i="1" dirty="0"/>
              <a:t>@user </a:t>
            </a:r>
            <a:r>
              <a:rPr lang="en-US" dirty="0"/>
              <a:t>targets a specific team member with detailed </a:t>
            </a:r>
            <a:r>
              <a:rPr lang="en-US" b="1" dirty="0"/>
              <a:t>notifications</a:t>
            </a:r>
          </a:p>
          <a:p>
            <a:r>
              <a:rPr lang="en-US" b="1" dirty="0"/>
              <a:t>Search</a:t>
            </a:r>
            <a:r>
              <a:rPr lang="en-US" dirty="0"/>
              <a:t> for issue specifics: a due date, last update, or outstanding tasks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1BA8B4-4A1D-844A-81D2-DE0AC564B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740" y="3482811"/>
            <a:ext cx="3775437" cy="2329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D1C372-C2B1-DF4B-A21F-7A7DB90CC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836" y="3482811"/>
            <a:ext cx="3810161" cy="2350950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AC35999-C199-4644-8726-195FE35F99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De Stefano -- RACF/SDCC -- 18 Jun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189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72DC1-35A7-2144-940B-E319FFBAB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Jira Core in practice at RACF/SDCC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9FFBF9-B3B6-BF4F-B709-F9A414813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797" y="1027908"/>
            <a:ext cx="6433886" cy="471479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467A6-F86E-D64E-8B53-9CE968F0A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7571" y="5583196"/>
            <a:ext cx="7104338" cy="628208"/>
          </a:xfrm>
        </p:spPr>
        <p:txBody>
          <a:bodyPr/>
          <a:lstStyle/>
          <a:p>
            <a:r>
              <a:rPr lang="en-US" dirty="0"/>
              <a:t>1669 issues/tasks/subtasks in 48 projects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FE13CB-6716-014A-8EE8-111D4A8DFA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De Stefano -- RACF/SDCC -- 18 Jun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865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CA68F-BF38-0D49-A41A-B20677808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Jira Core in practice at RACF/SDCC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2D3209-3304-AD4B-8827-D15CAF3594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6952" y="1825625"/>
            <a:ext cx="7706334" cy="392906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F72A47-744E-9D48-9009-C993F234DA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De Stefano -- RACF/SDCC -- 18 Jun 2020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A828A4-E5F9-F448-B3BD-7BB774F8A6FE}"/>
              </a:ext>
            </a:extLst>
          </p:cNvPr>
          <p:cNvSpPr txBox="1"/>
          <p:nvPr/>
        </p:nvSpPr>
        <p:spPr>
          <a:xfrm>
            <a:off x="2368032" y="5849552"/>
            <a:ext cx="7323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Alexandr</a:t>
            </a:r>
            <a:r>
              <a:rPr lang="en-US" dirty="0"/>
              <a:t> </a:t>
            </a:r>
            <a:r>
              <a:rPr lang="en-US" dirty="0" err="1"/>
              <a:t>Zaytsev</a:t>
            </a:r>
            <a:r>
              <a:rPr lang="en-US" dirty="0"/>
              <a:t>, SDCC Datacenter B515/B725 Transition (CY20-23)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8D5247-C4CA-6549-B4F5-C3C094DF9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464" y="1271684"/>
            <a:ext cx="8899071" cy="453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40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CB9F08A4-7CC0-9845-BC4C-943F93F1CDDE}" vid="{2B5ADC0D-1333-0E4B-AC98-A7C86B1168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382</Words>
  <Application>Microsoft Macintosh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Jira at RACF/SDCC An Overview</vt:lpstr>
      <vt:lpstr>What is it?</vt:lpstr>
      <vt:lpstr>Jira product options</vt:lpstr>
      <vt:lpstr>Jira hosting options</vt:lpstr>
      <vt:lpstr>Jira concepts</vt:lpstr>
      <vt:lpstr>Sample Jira issue workflow</vt:lpstr>
      <vt:lpstr>Jira Core features</vt:lpstr>
      <vt:lpstr>Jira Core in practice at RACF/SDCC</vt:lpstr>
      <vt:lpstr>Jira Core in practice at RACF/SDCC</vt:lpstr>
      <vt:lpstr>More information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Jira: An Overview</dc:title>
  <dc:subject/>
  <dc:creator>John S. De Stefano Jr.</dc:creator>
  <cp:keywords/>
  <dc:description/>
  <cp:lastModifiedBy>John S. De Stefano Jr.</cp:lastModifiedBy>
  <cp:revision>23</cp:revision>
  <dcterms:created xsi:type="dcterms:W3CDTF">2020-06-18T13:27:02Z</dcterms:created>
  <dcterms:modified xsi:type="dcterms:W3CDTF">2020-06-18T15:54:15Z</dcterms:modified>
  <cp:category/>
</cp:coreProperties>
</file>