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1436" r:id="rId2"/>
    <p:sldId id="1420" r:id="rId3"/>
    <p:sldId id="1443" r:id="rId4"/>
    <p:sldId id="1437" r:id="rId5"/>
    <p:sldId id="1441" r:id="rId6"/>
    <p:sldId id="1445" r:id="rId7"/>
    <p:sldId id="144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00F304"/>
    <a:srgbClr val="0D36B6"/>
    <a:srgbClr val="2908DF"/>
    <a:srgbClr val="D5E3CE"/>
    <a:srgbClr val="369BAE"/>
    <a:srgbClr val="22B14C"/>
    <a:srgbClr val="00A5A6"/>
    <a:srgbClr val="1C3CFF"/>
    <a:srgbClr val="006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01" autoAdjust="0"/>
  </p:normalViewPr>
  <p:slideViewPr>
    <p:cSldViewPr snapToGrid="0" snapToObjects="1"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4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June 19,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June 19,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June 19,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Yellow_Report_Detector_P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14874" y="198700"/>
            <a:ext cx="8555907" cy="800373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WG: Path Forward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42EB64-9D82-44F1-AE1C-79707422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3572" y="6251076"/>
            <a:ext cx="1456640" cy="6273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6BF735-931C-4EFC-A3EC-02A60E6BA65F}"/>
              </a:ext>
            </a:extLst>
          </p:cNvPr>
          <p:cNvSpPr txBox="1"/>
          <p:nvPr/>
        </p:nvSpPr>
        <p:spPr>
          <a:xfrm>
            <a:off x="6107854" y="4945879"/>
            <a:ext cx="2771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Thomas K.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Hemmick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Patrizia Rossi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928F4-AA89-C84B-BF0E-87584953E843}"/>
              </a:ext>
            </a:extLst>
          </p:cNvPr>
          <p:cNvGrpSpPr/>
          <p:nvPr/>
        </p:nvGrpSpPr>
        <p:grpSpPr>
          <a:xfrm>
            <a:off x="267494" y="1415252"/>
            <a:ext cx="5840361" cy="4380271"/>
            <a:chOff x="267494" y="1415252"/>
            <a:chExt cx="5840361" cy="4380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8B2529-0456-474F-8A06-08417C85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94" y="1415252"/>
              <a:ext cx="5840361" cy="43802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81754-3403-D047-8C9E-3C24F86D6F02}"/>
                </a:ext>
              </a:extLst>
            </p:cNvPr>
            <p:cNvSpPr/>
            <p:nvPr/>
          </p:nvSpPr>
          <p:spPr>
            <a:xfrm>
              <a:off x="4336025" y="2521973"/>
              <a:ext cx="1032388" cy="545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AE7FB5-3B7D-214B-A0B5-C3B2D6D7EC73}"/>
                </a:ext>
              </a:extLst>
            </p:cNvPr>
            <p:cNvSpPr/>
            <p:nvPr/>
          </p:nvSpPr>
          <p:spPr>
            <a:xfrm>
              <a:off x="1047917" y="2485024"/>
              <a:ext cx="1193837" cy="58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D28C24-CADC-214B-BCD4-353814DA6226}"/>
              </a:ext>
            </a:extLst>
          </p:cNvPr>
          <p:cNvSpPr txBox="1"/>
          <p:nvPr/>
        </p:nvSpPr>
        <p:spPr>
          <a:xfrm>
            <a:off x="1047918" y="5881151"/>
            <a:ext cx="464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PID WG bi-weekly meeting - June 19, 2020</a:t>
            </a:r>
          </a:p>
        </p:txBody>
      </p:sp>
    </p:spTree>
    <p:extLst>
      <p:ext uri="{BB962C8B-B14F-4D97-AF65-F5344CB8AC3E}">
        <p14:creationId xmlns:p14="http://schemas.microsoft.com/office/powerpoint/2010/main" val="3618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"/>
    </mc:Choice>
    <mc:Fallback xmlns="">
      <p:transition spd="slow" advTm="100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Requests by the Conveners: to All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162233" y="769594"/>
            <a:ext cx="91145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Review material from PWGs presented at the Pavia meeting. Document  the requirements relevant to your group and any concerns or missing information and present it at our June 15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Document the current status of yourworking group, e.g. based on the Pavia meeting summaries in the DWG Wiki by June 15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Start thinking about the outline for your YR section and present a scheme at our June 15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List all suitable technologies for all applicable regions of the detector in the DWG Wiki by June15. </a:t>
            </a:r>
            <a:endParaRPr lang="it-IT" sz="24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C9C3B-C254-402F-9980-BFAAA1F908FC}"/>
              </a:ext>
            </a:extLst>
          </p:cNvPr>
          <p:cNvSpPr txBox="1"/>
          <p:nvPr/>
        </p:nvSpPr>
        <p:spPr>
          <a:xfrm>
            <a:off x="0" y="6473949"/>
            <a:ext cx="36894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Information to be Delivered by Wiki…</a:t>
            </a:r>
          </a:p>
        </p:txBody>
      </p:sp>
    </p:spTree>
    <p:extLst>
      <p:ext uri="{BB962C8B-B14F-4D97-AF65-F5344CB8AC3E}">
        <p14:creationId xmlns:p14="http://schemas.microsoft.com/office/powerpoint/2010/main" val="14480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Group Wiki (…a good start…)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14749" y="602541"/>
            <a:ext cx="9114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sz="2400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hlinkClick r:id="rId3"/>
              </a:rPr>
              <a:t>https://wiki.bnl.gov/eicug/index.php/Yellow_Report_Detector_PID</a:t>
            </a:r>
            <a:endParaRPr lang="it-IT" sz="2400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C58B7-0EB3-4D9F-B46F-CC09CE6A8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1639"/>
            <a:ext cx="9144000" cy="4134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766F0-9DB4-43B7-8B7D-5613571DEBB4}"/>
              </a:ext>
            </a:extLst>
          </p:cNvPr>
          <p:cNvSpPr txBox="1"/>
          <p:nvPr/>
        </p:nvSpPr>
        <p:spPr>
          <a:xfrm>
            <a:off x="14749" y="6479180"/>
            <a:ext cx="24939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Switch to live overview…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509BB-3445-4C2F-8F8B-DF7DAA3CA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23" y="3543667"/>
            <a:ext cx="4126428" cy="28443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57E79-5C71-4B84-914F-8DEF63456C79}"/>
              </a:ext>
            </a:extLst>
          </p:cNvPr>
          <p:cNvSpPr/>
          <p:nvPr/>
        </p:nvSpPr>
        <p:spPr>
          <a:xfrm>
            <a:off x="6664569" y="3938954"/>
            <a:ext cx="509954" cy="650631"/>
          </a:xfrm>
          <a:prstGeom prst="roundRect">
            <a:avLst/>
          </a:prstGeom>
          <a:noFill/>
          <a:ln w="38100">
            <a:solidFill>
              <a:srgbClr val="BE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CAD4C-2C19-4783-B516-9BDE437DEE67}"/>
              </a:ext>
            </a:extLst>
          </p:cNvPr>
          <p:cNvSpPr txBox="1"/>
          <p:nvPr/>
        </p:nvSpPr>
        <p:spPr>
          <a:xfrm>
            <a:off x="6919546" y="2513251"/>
            <a:ext cx="2081334" cy="923330"/>
          </a:xfrm>
          <a:prstGeom prst="rect">
            <a:avLst/>
          </a:prstGeom>
          <a:noFill/>
          <a:ln w="19050">
            <a:solidFill>
              <a:srgbClr val="BE1D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Empty page links.</a:t>
            </a:r>
          </a:p>
          <a:p>
            <a:pPr algn="ctr"/>
            <a:r>
              <a:rPr lang="en-US" dirty="0">
                <a:solidFill>
                  <a:srgbClr val="BE1D1D"/>
                </a:solidFill>
              </a:rPr>
              <a:t>Experts: please fill in these pages!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FA6767-15D4-4D21-A484-764D1AB11A5B}"/>
              </a:ext>
            </a:extLst>
          </p:cNvPr>
          <p:cNvCxnSpPr/>
          <p:nvPr/>
        </p:nvCxnSpPr>
        <p:spPr>
          <a:xfrm flipH="1">
            <a:off x="7270954" y="3491346"/>
            <a:ext cx="589085" cy="77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Requests by the Conveners : to PID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14749" y="894846"/>
            <a:ext cx="91145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Continue work in the direction chosen addressing </a:t>
            </a:r>
            <a:b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e-pi separation and PID detector space requirements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Evaluate alternative readout options to minimize the </a:t>
            </a:r>
            <a:b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impact on electron detection in the electron endcap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Determine the impact on electron identification in the central region if there is no help from dE/dx in an all silicon-vertex tracker scenario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Estimate quantitatively benefit of vertex shift for technology selection with limited space. Evaluate the cases of additional longitudinal space +25cm, +50cm, and +100cm and the cases of less longitudinal space -25cm. </a:t>
            </a:r>
          </a:p>
          <a:p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Determine, as much as possible, the power generated by the readout for all PID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6ECC5-E870-45D8-93E0-257F393FF1DD}"/>
              </a:ext>
            </a:extLst>
          </p:cNvPr>
          <p:cNvSpPr txBox="1"/>
          <p:nvPr/>
        </p:nvSpPr>
        <p:spPr>
          <a:xfrm>
            <a:off x="14749" y="6468571"/>
            <a:ext cx="16755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Status updates?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235E-86C3-4820-9A4F-14F10D498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787" y="894846"/>
            <a:ext cx="2005164" cy="188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E11E8F-A3E4-47CF-853F-6BF0CC09F559}"/>
              </a:ext>
            </a:extLst>
          </p:cNvPr>
          <p:cNvSpPr txBox="1"/>
          <p:nvPr/>
        </p:nvSpPr>
        <p:spPr>
          <a:xfrm>
            <a:off x="8012369" y="129246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2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Addressing </a:t>
            </a:r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eID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29498" y="769594"/>
            <a:ext cx="911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Proposal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442BC-9757-45A3-9D29-9059A9CE5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6" t="41505" b="34435"/>
          <a:stretch/>
        </p:blipFill>
        <p:spPr>
          <a:xfrm>
            <a:off x="353217" y="1386968"/>
            <a:ext cx="8437566" cy="2448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D3B8FB-AE8E-4C29-A45F-3F52C08379AB}"/>
              </a:ext>
            </a:extLst>
          </p:cNvPr>
          <p:cNvSpPr/>
          <p:nvPr/>
        </p:nvSpPr>
        <p:spPr>
          <a:xfrm>
            <a:off x="2271252" y="2729692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52A70-035E-4B2F-87E0-0622B7B5B63C}"/>
              </a:ext>
            </a:extLst>
          </p:cNvPr>
          <p:cNvSpPr/>
          <p:nvPr/>
        </p:nvSpPr>
        <p:spPr>
          <a:xfrm>
            <a:off x="4994683" y="2282825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F889F-6054-4FE3-BDC8-55F254D8D734}"/>
              </a:ext>
            </a:extLst>
          </p:cNvPr>
          <p:cNvSpPr/>
          <p:nvPr/>
        </p:nvSpPr>
        <p:spPr>
          <a:xfrm>
            <a:off x="4331369" y="2729692"/>
            <a:ext cx="958282" cy="309715"/>
          </a:xfrm>
          <a:prstGeom prst="rect">
            <a:avLst/>
          </a:prstGeom>
          <a:solidFill>
            <a:srgbClr val="00F30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0A25A4-214C-46A4-8407-F61DAF60BEF2}"/>
              </a:ext>
            </a:extLst>
          </p:cNvPr>
          <p:cNvSpPr/>
          <p:nvPr/>
        </p:nvSpPr>
        <p:spPr>
          <a:xfrm>
            <a:off x="2271251" y="2282824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4C90F-ADA1-4075-AA3B-BA917B234E5A}"/>
              </a:ext>
            </a:extLst>
          </p:cNvPr>
          <p:cNvSpPr/>
          <p:nvPr/>
        </p:nvSpPr>
        <p:spPr>
          <a:xfrm>
            <a:off x="4369776" y="2523825"/>
            <a:ext cx="217997" cy="225300"/>
          </a:xfrm>
          <a:prstGeom prst="rect">
            <a:avLst/>
          </a:prstGeom>
          <a:solidFill>
            <a:srgbClr val="0D36B6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5AB2-6F06-4711-A547-221A7F1BDEE3}"/>
              </a:ext>
            </a:extLst>
          </p:cNvPr>
          <p:cNvSpPr txBox="1"/>
          <p:nvPr/>
        </p:nvSpPr>
        <p:spPr>
          <a:xfrm>
            <a:off x="353217" y="4050588"/>
            <a:ext cx="815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Proposal: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Integration meeting with calorimetry on </a:t>
            </a:r>
            <a:r>
              <a:rPr lang="it-IT" sz="2400" strike="sngStrike" dirty="0">
                <a:latin typeface="Avenir Book" panose="02000503020000020003" pitchFamily="2" charset="0"/>
              </a:rPr>
              <a:t>June 24 </a:t>
            </a:r>
            <a:r>
              <a:rPr lang="it-IT" sz="2400" dirty="0">
                <a:latin typeface="Avenir Book" panose="02000503020000020003" pitchFamily="2" charset="0"/>
              </a:rPr>
              <a:t>July 8.</a:t>
            </a:r>
          </a:p>
        </p:txBody>
      </p:sp>
    </p:spTree>
    <p:extLst>
      <p:ext uri="{BB962C8B-B14F-4D97-AF65-F5344CB8AC3E}">
        <p14:creationId xmlns:p14="http://schemas.microsoft.com/office/powerpoint/2010/main" val="397899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News of Importance to Us</a:t>
            </a:r>
            <a:endParaRPr lang="en-US" sz="2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79629-63A3-4BD0-BDFB-6018A2CFD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903"/>
          <a:stretch/>
        </p:blipFill>
        <p:spPr>
          <a:xfrm>
            <a:off x="51854" y="77418"/>
            <a:ext cx="6534026" cy="481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F9CDE-F5F8-45A9-A15A-BAB615A53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1378"/>
            <a:ext cx="5477608" cy="30816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B49102-7F22-4F18-9C1C-AA679F2FF7F0}"/>
              </a:ext>
            </a:extLst>
          </p:cNvPr>
          <p:cNvSpPr/>
          <p:nvPr/>
        </p:nvSpPr>
        <p:spPr>
          <a:xfrm>
            <a:off x="65270" y="2074479"/>
            <a:ext cx="5412338" cy="246185"/>
          </a:xfrm>
          <a:prstGeom prst="roundRect">
            <a:avLst/>
          </a:prstGeom>
          <a:solidFill>
            <a:srgbClr val="BE1D1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67C44-E867-4436-8D6C-CDA3EB272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93" y="2456525"/>
            <a:ext cx="5662192" cy="3191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722CE9-D877-45D6-8AF5-6D7B227B2098}"/>
              </a:ext>
            </a:extLst>
          </p:cNvPr>
          <p:cNvSpPr/>
          <p:nvPr/>
        </p:nvSpPr>
        <p:spPr>
          <a:xfrm>
            <a:off x="1403233" y="3619294"/>
            <a:ext cx="5412338" cy="246185"/>
          </a:xfrm>
          <a:prstGeom prst="roundRect">
            <a:avLst/>
          </a:prstGeom>
          <a:solidFill>
            <a:srgbClr val="BE1D1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9328B-5D65-4E37-ACB3-DBCAF53594E8}"/>
              </a:ext>
            </a:extLst>
          </p:cNvPr>
          <p:cNvSpPr txBox="1"/>
          <p:nvPr/>
        </p:nvSpPr>
        <p:spPr>
          <a:xfrm>
            <a:off x="7462654" y="2456525"/>
            <a:ext cx="1408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 of the </a:t>
            </a:r>
            <a:br>
              <a:rPr lang="en-US" dirty="0"/>
            </a:br>
            <a:r>
              <a:rPr lang="en-US" dirty="0"/>
              <a:t>Rolling Stone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86EA12-58A8-4382-8225-36BC11064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385" y="1078050"/>
            <a:ext cx="1023322" cy="1378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270ED8-673D-427E-98D1-72B8252DA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858" y="4007595"/>
            <a:ext cx="5022141" cy="282151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8CE102-5F0C-42CC-A711-8657864D8562}"/>
              </a:ext>
            </a:extLst>
          </p:cNvPr>
          <p:cNvSpPr/>
          <p:nvPr/>
        </p:nvSpPr>
        <p:spPr>
          <a:xfrm>
            <a:off x="4205835" y="5076677"/>
            <a:ext cx="4854186" cy="246185"/>
          </a:xfrm>
          <a:prstGeom prst="roundRect">
            <a:avLst/>
          </a:prstGeom>
          <a:solidFill>
            <a:srgbClr val="BE1D1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2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Delphes</a:t>
            </a:r>
            <a:endParaRPr lang="en-US" sz="2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9E17F-F138-4BC1-9ADF-CDA1C783A7E9}"/>
              </a:ext>
            </a:extLst>
          </p:cNvPr>
          <p:cNvSpPr txBox="1"/>
          <p:nvPr/>
        </p:nvSpPr>
        <p:spPr>
          <a:xfrm>
            <a:off x="351451" y="3839573"/>
            <a:ext cx="8159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A few PID afficionados have been migrating some of our parameterization code to Delphes.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We should know a little more about this: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Understand what it is about.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Is this a complement or competitor to other frameworks?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Invite Delphes contact to future </a:t>
            </a:r>
            <a:r>
              <a:rPr lang="it-IT" sz="2400">
                <a:latin typeface="Avenir Book" panose="02000503020000020003" pitchFamily="2" charset="0"/>
              </a:rPr>
              <a:t>meeting.</a:t>
            </a:r>
            <a:endParaRPr lang="it-IT" sz="2400" dirty="0"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055BB-EC89-44B5-A34D-83D8445F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706"/>
            <a:ext cx="9144000" cy="24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37695</TotalTime>
  <Words>240</Words>
  <Application>Microsoft Office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.PingFangSC-Regular</vt:lpstr>
      <vt:lpstr>Arial</vt:lpstr>
      <vt:lpstr>Avenir Book</vt:lpstr>
      <vt:lpstr>Avenir Roman</vt:lpstr>
      <vt:lpstr>Calibri</vt:lpstr>
      <vt:lpstr>PingFangSC-Regular</vt:lpstr>
      <vt:lpstr>Office Theme</vt:lpstr>
      <vt:lpstr>PID WG: Path Forward</vt:lpstr>
      <vt:lpstr>Requests by the Conveners: to All</vt:lpstr>
      <vt:lpstr>PID Group Wiki (…a good start…)</vt:lpstr>
      <vt:lpstr>Requests by the Conveners : to PID</vt:lpstr>
      <vt:lpstr>Addressing eID</vt:lpstr>
      <vt:lpstr>News of Importance to Us</vt:lpstr>
      <vt:lpstr>Delphes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</dc:title>
  <dc:creator>Patrizia Rossi</dc:creator>
  <cp:lastModifiedBy>Thomas Hemmick</cp:lastModifiedBy>
  <cp:revision>1260</cp:revision>
  <cp:lastPrinted>2020-05-22T07:41:50Z</cp:lastPrinted>
  <dcterms:created xsi:type="dcterms:W3CDTF">2019-07-21T14:59:33Z</dcterms:created>
  <dcterms:modified xsi:type="dcterms:W3CDTF">2020-06-19T13:55:25Z</dcterms:modified>
</cp:coreProperties>
</file>