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50406300"/>
  <p:notesSz cx="6953250" cy="9010650"/>
  <p:defaultTextStyle>
    <a:defPPr>
      <a:defRPr lang="en-US"/>
    </a:defPPr>
    <a:lvl1pPr algn="l" defTabSz="4464050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1pPr>
    <a:lvl2pPr marL="2232025" indent="-1774825" algn="l" defTabSz="4464050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2pPr>
    <a:lvl3pPr marL="4464050" indent="-3549650" algn="l" defTabSz="4464050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3pPr>
    <a:lvl4pPr marL="6696075" indent="-5324475" algn="l" defTabSz="4464050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4pPr>
    <a:lvl5pPr marL="8928100" indent="-7099300" algn="l" defTabSz="4464050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97140" autoAdjust="0"/>
  </p:normalViewPr>
  <p:slideViewPr>
    <p:cSldViewPr>
      <p:cViewPr>
        <p:scale>
          <a:sx n="50" d="100"/>
          <a:sy n="50" d="100"/>
        </p:scale>
        <p:origin x="2160" y="12208"/>
      </p:cViewPr>
      <p:guideLst>
        <p:guide orient="horz" pos="15876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100" cy="450396"/>
          </a:xfrm>
          <a:prstGeom prst="rect">
            <a:avLst/>
          </a:prstGeom>
        </p:spPr>
        <p:txBody>
          <a:bodyPr vert="horz" lIns="20422" tIns="10211" rIns="20422" bIns="10211" rtlCol="0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651" y="0"/>
            <a:ext cx="3013100" cy="450396"/>
          </a:xfrm>
          <a:prstGeom prst="rect">
            <a:avLst/>
          </a:prstGeom>
        </p:spPr>
        <p:txBody>
          <a:bodyPr vert="horz" lIns="20422" tIns="10211" rIns="20422" bIns="10211" rtlCol="0"/>
          <a:lstStyle>
            <a:lvl1pPr algn="r">
              <a:defRPr sz="300"/>
            </a:lvl1pPr>
          </a:lstStyle>
          <a:p>
            <a:fld id="{F4310558-2702-4290-A3C1-70B6A86EEFF0}" type="datetimeFigureOut">
              <a:rPr lang="en-US" smtClean="0"/>
              <a:pPr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0775" y="676275"/>
            <a:ext cx="21717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0422" tIns="10211" rIns="20422" bIns="102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75" y="4280127"/>
            <a:ext cx="5562300" cy="4054588"/>
          </a:xfrm>
          <a:prstGeom prst="rect">
            <a:avLst/>
          </a:prstGeom>
        </p:spPr>
        <p:txBody>
          <a:bodyPr vert="horz" lIns="20422" tIns="10211" rIns="20422" bIns="102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8551"/>
            <a:ext cx="3013100" cy="450396"/>
          </a:xfrm>
          <a:prstGeom prst="rect">
            <a:avLst/>
          </a:prstGeom>
        </p:spPr>
        <p:txBody>
          <a:bodyPr vert="horz" lIns="20422" tIns="10211" rIns="20422" bIns="10211" rtlCol="0" anchor="b"/>
          <a:lstStyle>
            <a:lvl1pPr algn="l">
              <a:defRPr sz="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651" y="8558551"/>
            <a:ext cx="3013100" cy="450396"/>
          </a:xfrm>
          <a:prstGeom prst="rect">
            <a:avLst/>
          </a:prstGeom>
        </p:spPr>
        <p:txBody>
          <a:bodyPr vert="horz" lIns="20422" tIns="10211" rIns="20422" bIns="10211" rtlCol="0" anchor="b"/>
          <a:lstStyle>
            <a:lvl1pPr algn="r">
              <a:defRPr sz="300"/>
            </a:lvl1pPr>
          </a:lstStyle>
          <a:p>
            <a:fld id="{1BC2603F-31F0-48C0-B57C-1E7150BA6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9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603F-31F0-48C0-B57C-1E7150BA6A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4204815"/>
            <a:ext cx="27543443" cy="9801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5911598"/>
            <a:ext cx="22682835" cy="116856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3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6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9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2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6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39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62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85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09C9-D00B-4C81-AAA0-6AFCA77A5F7B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C3CC-FE9F-429A-994A-EA22C4E8E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923C-E4A7-432E-8AF8-8D9D704D9D10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C604-5ABD-44D1-B3D1-B8A4383AB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19700" y="2445095"/>
            <a:ext cx="5468186" cy="520137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5154" y="2445095"/>
            <a:ext cx="15864485" cy="520137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86A1-CC25-4F81-9E27-ECE2F9421AD6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6FFC-6F05-4964-B1C0-FDEC81CD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C0DB-703D-4D56-BCEC-DAE017177734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946B-2FC2-4FF9-A1BE-0BB03E1B5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8" y="29383416"/>
            <a:ext cx="27543443" cy="9081761"/>
          </a:xfrm>
        </p:spPr>
        <p:txBody>
          <a:bodyPr anchor="t"/>
          <a:lstStyle>
            <a:lvl1pPr algn="l">
              <a:defRPr sz="1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8" y="19380784"/>
            <a:ext cx="27543443" cy="10002634"/>
          </a:xfrm>
        </p:spPr>
        <p:txBody>
          <a:bodyPr anchor="b"/>
          <a:lstStyle>
            <a:lvl1pPr marL="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1pPr>
            <a:lvl2pPr marL="2232279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46455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69683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92911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16139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39367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625953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85823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FE62-0EB7-4FF5-B257-6AA235B26B72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FDCD-B699-41A5-B8FB-7FE7E4368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5154" y="14225978"/>
            <a:ext cx="10666333" cy="40232842"/>
          </a:xfrm>
        </p:spPr>
        <p:txBody>
          <a:bodyPr/>
          <a:lstStyle>
            <a:lvl1pPr>
              <a:defRPr sz="13700"/>
            </a:lvl1pPr>
            <a:lvl2pPr>
              <a:defRPr sz="117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21555" y="14225978"/>
            <a:ext cx="10666333" cy="40232842"/>
          </a:xfrm>
        </p:spPr>
        <p:txBody>
          <a:bodyPr/>
          <a:lstStyle>
            <a:lvl1pPr>
              <a:defRPr sz="13700"/>
            </a:lvl1pPr>
            <a:lvl2pPr>
              <a:defRPr sz="117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6D99-DACA-4A79-AC52-F8CAD3926317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951E-8208-4B57-ABAF-F592FC7EE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1831174"/>
            <a:ext cx="29163645" cy="76210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5" y="10235507"/>
            <a:ext cx="14317416" cy="4265672"/>
          </a:xfrm>
        </p:spPr>
        <p:txBody>
          <a:bodyPr anchor="b"/>
          <a:lstStyle>
            <a:lvl1pPr marL="0" indent="0">
              <a:buNone/>
              <a:defRPr sz="11700" b="1"/>
            </a:lvl1pPr>
            <a:lvl2pPr marL="2232279" indent="0">
              <a:buNone/>
              <a:defRPr sz="9800" b="1"/>
            </a:lvl2pPr>
            <a:lvl3pPr marL="4464558" indent="0">
              <a:buNone/>
              <a:defRPr sz="8800" b="1"/>
            </a:lvl3pPr>
            <a:lvl4pPr marL="6696837" indent="0">
              <a:buNone/>
              <a:defRPr sz="7800" b="1"/>
            </a:lvl4pPr>
            <a:lvl5pPr marL="8929116" indent="0">
              <a:buNone/>
              <a:defRPr sz="7800" b="1"/>
            </a:lvl5pPr>
            <a:lvl6pPr marL="11161395" indent="0">
              <a:buNone/>
              <a:defRPr sz="7800" b="1"/>
            </a:lvl6pPr>
            <a:lvl7pPr marL="13393674" indent="0">
              <a:buNone/>
              <a:defRPr sz="7800" b="1"/>
            </a:lvl7pPr>
            <a:lvl8pPr marL="15625953" indent="0">
              <a:buNone/>
              <a:defRPr sz="7800" b="1"/>
            </a:lvl8pPr>
            <a:lvl9pPr marL="17858232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5" y="14501179"/>
            <a:ext cx="14317416" cy="26345579"/>
          </a:xfrm>
        </p:spPr>
        <p:txBody>
          <a:bodyPr/>
          <a:lstStyle>
            <a:lvl1pPr>
              <a:defRPr sz="11700"/>
            </a:lvl1pPr>
            <a:lvl2pPr>
              <a:defRPr sz="98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11" y="10235507"/>
            <a:ext cx="14323039" cy="4265672"/>
          </a:xfrm>
        </p:spPr>
        <p:txBody>
          <a:bodyPr anchor="b"/>
          <a:lstStyle>
            <a:lvl1pPr marL="0" indent="0">
              <a:buNone/>
              <a:defRPr sz="11700" b="1"/>
            </a:lvl1pPr>
            <a:lvl2pPr marL="2232279" indent="0">
              <a:buNone/>
              <a:defRPr sz="9800" b="1"/>
            </a:lvl2pPr>
            <a:lvl3pPr marL="4464558" indent="0">
              <a:buNone/>
              <a:defRPr sz="8800" b="1"/>
            </a:lvl3pPr>
            <a:lvl4pPr marL="6696837" indent="0">
              <a:buNone/>
              <a:defRPr sz="7800" b="1"/>
            </a:lvl4pPr>
            <a:lvl5pPr marL="8929116" indent="0">
              <a:buNone/>
              <a:defRPr sz="7800" b="1"/>
            </a:lvl5pPr>
            <a:lvl6pPr marL="11161395" indent="0">
              <a:buNone/>
              <a:defRPr sz="7800" b="1"/>
            </a:lvl6pPr>
            <a:lvl7pPr marL="13393674" indent="0">
              <a:buNone/>
              <a:defRPr sz="7800" b="1"/>
            </a:lvl7pPr>
            <a:lvl8pPr marL="15625953" indent="0">
              <a:buNone/>
              <a:defRPr sz="7800" b="1"/>
            </a:lvl8pPr>
            <a:lvl9pPr marL="17858232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11" y="14501179"/>
            <a:ext cx="14323039" cy="26345579"/>
          </a:xfrm>
        </p:spPr>
        <p:txBody>
          <a:bodyPr/>
          <a:lstStyle>
            <a:lvl1pPr>
              <a:defRPr sz="11700"/>
            </a:lvl1pPr>
            <a:lvl2pPr>
              <a:defRPr sz="98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1005-1862-4617-B4BE-41C25B12B227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F15-6662-465C-A380-CDE9D2819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7FD2-989E-41E9-A3FA-A10EA9BBC7D1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2474-164A-4DF6-A394-4F9A90ED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CF44-A5C2-4B60-8F07-C720E329E0A4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FF8A-3F3B-4572-98B5-0ECC0B76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5" y="1820588"/>
            <a:ext cx="10660710" cy="7748076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4" y="1820590"/>
            <a:ext cx="18114766" cy="39026175"/>
          </a:xfrm>
        </p:spPr>
        <p:txBody>
          <a:bodyPr/>
          <a:lstStyle>
            <a:lvl1pPr>
              <a:defRPr sz="15600"/>
            </a:lvl1pPr>
            <a:lvl2pPr>
              <a:defRPr sz="13700"/>
            </a:lvl2pPr>
            <a:lvl3pPr>
              <a:defRPr sz="117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5" y="9568666"/>
            <a:ext cx="10660710" cy="31278099"/>
          </a:xfrm>
        </p:spPr>
        <p:txBody>
          <a:bodyPr/>
          <a:lstStyle>
            <a:lvl1pPr marL="0" indent="0">
              <a:buNone/>
              <a:defRPr sz="6800"/>
            </a:lvl1pPr>
            <a:lvl2pPr marL="2232279" indent="0">
              <a:buNone/>
              <a:defRPr sz="5900"/>
            </a:lvl2pPr>
            <a:lvl3pPr marL="4464558" indent="0">
              <a:buNone/>
              <a:defRPr sz="4900"/>
            </a:lvl3pPr>
            <a:lvl4pPr marL="6696837" indent="0">
              <a:buNone/>
              <a:defRPr sz="4400"/>
            </a:lvl4pPr>
            <a:lvl5pPr marL="8929116" indent="0">
              <a:buNone/>
              <a:defRPr sz="4400"/>
            </a:lvl5pPr>
            <a:lvl6pPr marL="11161395" indent="0">
              <a:buNone/>
              <a:defRPr sz="4400"/>
            </a:lvl6pPr>
            <a:lvl7pPr marL="13393674" indent="0">
              <a:buNone/>
              <a:defRPr sz="4400"/>
            </a:lvl7pPr>
            <a:lvl8pPr marL="15625953" indent="0">
              <a:buNone/>
              <a:defRPr sz="4400"/>
            </a:lvl8pPr>
            <a:lvl9pPr marL="17858232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C033-6C52-4E24-965F-C0DDD7FE5018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17D6-F562-4A54-B918-8E35C3E83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32008447"/>
            <a:ext cx="19442430" cy="3778780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4085732"/>
            <a:ext cx="19442430" cy="27435810"/>
          </a:xfrm>
        </p:spPr>
        <p:txBody>
          <a:bodyPr rtlCol="0">
            <a:normAutofit/>
          </a:bodyPr>
          <a:lstStyle>
            <a:lvl1pPr marL="0" indent="0">
              <a:buNone/>
              <a:defRPr sz="15600"/>
            </a:lvl1pPr>
            <a:lvl2pPr marL="2232279" indent="0">
              <a:buNone/>
              <a:defRPr sz="13700"/>
            </a:lvl2pPr>
            <a:lvl3pPr marL="4464558" indent="0">
              <a:buNone/>
              <a:defRPr sz="11700"/>
            </a:lvl3pPr>
            <a:lvl4pPr marL="6696837" indent="0">
              <a:buNone/>
              <a:defRPr sz="9800"/>
            </a:lvl4pPr>
            <a:lvl5pPr marL="8929116" indent="0">
              <a:buNone/>
              <a:defRPr sz="9800"/>
            </a:lvl5pPr>
            <a:lvl6pPr marL="11161395" indent="0">
              <a:buNone/>
              <a:defRPr sz="9800"/>
            </a:lvl6pPr>
            <a:lvl7pPr marL="13393674" indent="0">
              <a:buNone/>
              <a:defRPr sz="9800"/>
            </a:lvl7pPr>
            <a:lvl8pPr marL="15625953" indent="0">
              <a:buNone/>
              <a:defRPr sz="9800"/>
            </a:lvl8pPr>
            <a:lvl9pPr marL="17858232" indent="0">
              <a:buNone/>
              <a:defRPr sz="9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35787227"/>
            <a:ext cx="19442430" cy="5366490"/>
          </a:xfrm>
        </p:spPr>
        <p:txBody>
          <a:bodyPr/>
          <a:lstStyle>
            <a:lvl1pPr marL="0" indent="0">
              <a:buNone/>
              <a:defRPr sz="6800"/>
            </a:lvl1pPr>
            <a:lvl2pPr marL="2232279" indent="0">
              <a:buNone/>
              <a:defRPr sz="5900"/>
            </a:lvl2pPr>
            <a:lvl3pPr marL="4464558" indent="0">
              <a:buNone/>
              <a:defRPr sz="4900"/>
            </a:lvl3pPr>
            <a:lvl4pPr marL="6696837" indent="0">
              <a:buNone/>
              <a:defRPr sz="4400"/>
            </a:lvl4pPr>
            <a:lvl5pPr marL="8929116" indent="0">
              <a:buNone/>
              <a:defRPr sz="4400"/>
            </a:lvl5pPr>
            <a:lvl6pPr marL="11161395" indent="0">
              <a:buNone/>
              <a:defRPr sz="4400"/>
            </a:lvl6pPr>
            <a:lvl7pPr marL="13393674" indent="0">
              <a:buNone/>
              <a:defRPr sz="4400"/>
            </a:lvl7pPr>
            <a:lvl8pPr marL="15625953" indent="0">
              <a:buNone/>
              <a:defRPr sz="4400"/>
            </a:lvl8pPr>
            <a:lvl9pPr marL="17858232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416A-9A1F-4ED0-81BD-B631BDD69F7D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E5D8-190F-4D1D-9ED3-6C004DA47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20838" y="2017713"/>
            <a:ext cx="29162375" cy="84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6456" tIns="223228" rIns="446456" bIns="2232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0838" y="11761788"/>
            <a:ext cx="29162375" cy="332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6456" tIns="223228" rIns="446456" bIns="223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838" y="46718538"/>
            <a:ext cx="7559675" cy="2684462"/>
          </a:xfrm>
          <a:prstGeom prst="rect">
            <a:avLst/>
          </a:prstGeom>
        </p:spPr>
        <p:txBody>
          <a:bodyPr vert="horz" lIns="446456" tIns="223228" rIns="446456" bIns="223228" rtlCol="0" anchor="ctr"/>
          <a:lstStyle>
            <a:lvl1pPr algn="l" defTabSz="4464558" fontAlgn="auto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43D4BA-FA84-4FBF-A350-D8610C42EB89}" type="datetimeFigureOut">
              <a:rPr lang="en-US"/>
              <a:pPr>
                <a:defRPr/>
              </a:pPr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225" y="46718538"/>
            <a:ext cx="10261600" cy="2684462"/>
          </a:xfrm>
          <a:prstGeom prst="rect">
            <a:avLst/>
          </a:prstGeom>
        </p:spPr>
        <p:txBody>
          <a:bodyPr vert="horz" lIns="446456" tIns="223228" rIns="446456" bIns="223228" rtlCol="0" anchor="ctr"/>
          <a:lstStyle>
            <a:lvl1pPr algn="ctr" defTabSz="4464558" fontAlgn="auto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3538" y="46718538"/>
            <a:ext cx="7559675" cy="2684462"/>
          </a:xfrm>
          <a:prstGeom prst="rect">
            <a:avLst/>
          </a:prstGeom>
        </p:spPr>
        <p:txBody>
          <a:bodyPr vert="horz" lIns="446456" tIns="223228" rIns="446456" bIns="223228" rtlCol="0" anchor="ctr"/>
          <a:lstStyle>
            <a:lvl1pPr algn="r" defTabSz="4464558" fontAlgn="auto">
              <a:spcBef>
                <a:spcPts val="0"/>
              </a:spcBef>
              <a:spcAft>
                <a:spcPts val="0"/>
              </a:spcAft>
              <a:defRPr sz="5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713777-7E25-4FE8-A23D-7E661A31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4050" rtl="0" eaLnBrk="0" fontAlgn="base" hangingPunct="0">
        <a:spcBef>
          <a:spcPct val="0"/>
        </a:spcBef>
        <a:spcAft>
          <a:spcPct val="0"/>
        </a:spcAft>
        <a:defRPr sz="21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4050" rtl="0" eaLnBrk="0" fontAlgn="base" hangingPunct="0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2pPr>
      <a:lvl3pPr algn="ctr" defTabSz="4464050" rtl="0" eaLnBrk="0" fontAlgn="base" hangingPunct="0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3pPr>
      <a:lvl4pPr algn="ctr" defTabSz="4464050" rtl="0" eaLnBrk="0" fontAlgn="base" hangingPunct="0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4pPr>
      <a:lvl5pPr algn="ctr" defTabSz="4464050" rtl="0" eaLnBrk="0" fontAlgn="base" hangingPunct="0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5pPr>
      <a:lvl6pPr marL="457200" algn="ctr" defTabSz="4464050" rtl="0" fontAlgn="base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6pPr>
      <a:lvl7pPr marL="914400" algn="ctr" defTabSz="4464050" rtl="0" fontAlgn="base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7pPr>
      <a:lvl8pPr marL="1371600" algn="ctr" defTabSz="4464050" rtl="0" fontAlgn="base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8pPr>
      <a:lvl9pPr marL="1828800" algn="ctr" defTabSz="4464050" rtl="0" fontAlgn="base">
        <a:spcBef>
          <a:spcPct val="0"/>
        </a:spcBef>
        <a:spcAft>
          <a:spcPct val="0"/>
        </a:spcAft>
        <a:defRPr sz="21500">
          <a:solidFill>
            <a:schemeClr val="tx1"/>
          </a:solidFill>
          <a:latin typeface="Calibri" pitchFamily="34" charset="0"/>
        </a:defRPr>
      </a:lvl9pPr>
    </p:titleStyle>
    <p:bodyStyle>
      <a:lvl1pPr marL="1673225" indent="-1673225" algn="l" defTabSz="4464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600" kern="1200">
          <a:solidFill>
            <a:schemeClr val="tx1"/>
          </a:solidFill>
          <a:latin typeface="+mn-lt"/>
          <a:ea typeface="+mn-ea"/>
          <a:cs typeface="+mn-cs"/>
        </a:defRPr>
      </a:lvl1pPr>
      <a:lvl2pPr marL="3627438" indent="-1393825" algn="l" defTabSz="4464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700" kern="1200">
          <a:solidFill>
            <a:schemeClr val="tx1"/>
          </a:solidFill>
          <a:latin typeface="+mn-lt"/>
          <a:ea typeface="+mn-ea"/>
          <a:cs typeface="+mn-cs"/>
        </a:defRPr>
      </a:lvl2pPr>
      <a:lvl3pPr marL="5580063" indent="-1116013" algn="l" defTabSz="4464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700" kern="1200">
          <a:solidFill>
            <a:schemeClr val="tx1"/>
          </a:solidFill>
          <a:latin typeface="+mn-lt"/>
          <a:ea typeface="+mn-ea"/>
          <a:cs typeface="+mn-cs"/>
        </a:defRPr>
      </a:lvl3pPr>
      <a:lvl4pPr marL="7812088" indent="-1116013" algn="l" defTabSz="4464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44113" indent="-1116013" algn="l" defTabSz="44640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277535" indent="-1116140" algn="l" defTabSz="4464558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09814" indent="-1116140" algn="l" defTabSz="4464558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6742093" indent="-1116140" algn="l" defTabSz="4464558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8974372" indent="-1116140" algn="l" defTabSz="4464558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32279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64558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696837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29116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61395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393674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25953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858232" algn="l" defTabSz="4464558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emf"/><Relationship Id="rId22" Type="http://schemas.openxmlformats.org/officeDocument/2006/relationships/image" Target="../media/image20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12"/>
          <p:cNvSpPr txBox="1">
            <a:spLocks noChangeArrowheads="1"/>
          </p:cNvSpPr>
          <p:nvPr/>
        </p:nvSpPr>
        <p:spPr bwMode="auto">
          <a:xfrm>
            <a:off x="2088457" y="5400951"/>
            <a:ext cx="29019224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 defTabSz="4572000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MOONS instrument [1] features spectrographs with simultaneous wavelength coverage between 0.64 and 1.8 µm.   </a:t>
            </a:r>
          </a:p>
          <a:p>
            <a:pPr algn="just" defTabSz="4572000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achieve the </a:t>
            </a:r>
            <a:r>
              <a:rPr lang="en-US" sz="3200" b="1" dirty="0" smtClean="0">
                <a:solidFill>
                  <a:srgbClr val="FF0000"/>
                </a:solidFill>
              </a:rPr>
              <a:t>highest </a:t>
            </a:r>
            <a:r>
              <a:rPr lang="en-US" sz="3200" b="1" u="sng" dirty="0" smtClean="0">
                <a:solidFill>
                  <a:srgbClr val="FF0000"/>
                </a:solidFill>
              </a:rPr>
              <a:t>sensitivity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the red wavelength range of </a:t>
            </a:r>
            <a:r>
              <a:rPr lang="en-US" sz="3200" b="1" dirty="0" smtClean="0">
                <a:solidFill>
                  <a:srgbClr val="FF0000"/>
                </a:solidFill>
              </a:rPr>
              <a:t>0.64 to 0.95 </a:t>
            </a:r>
            <a:r>
              <a:rPr lang="en-US" sz="3200" dirty="0" smtClean="0">
                <a:solidFill>
                  <a:srgbClr val="FF0000"/>
                </a:solidFill>
              </a:rPr>
              <a:t>µ</a:t>
            </a:r>
            <a:r>
              <a:rPr lang="en-US" sz="3200" b="1" dirty="0" smtClean="0">
                <a:solidFill>
                  <a:srgbClr val="FF0000"/>
                </a:solidFill>
              </a:rPr>
              <a:t>m,  optical CCDs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 be used to complement the infrared detectors.</a:t>
            </a:r>
          </a:p>
          <a:p>
            <a:pPr algn="just" defTabSz="4572000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paper describes critical points and some open questions on the quest for the </a:t>
            </a:r>
            <a:r>
              <a:rPr lang="en-US" sz="3200" b="1" dirty="0" smtClean="0">
                <a:solidFill>
                  <a:srgbClr val="FF0000"/>
                </a:solidFill>
              </a:rPr>
              <a:t>best available (fully depleted) detector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which is required to have the following key parameters: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a.) format of 4k x 4k pixels with 15 µm </a:t>
            </a:r>
            <a:r>
              <a:rPr lang="en-US" sz="3200" b="1" dirty="0" err="1" smtClean="0">
                <a:solidFill>
                  <a:srgbClr val="FF0000"/>
                </a:solidFill>
              </a:rPr>
              <a:t>pixelsize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b.) illuminated by an F1 camera optics;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c.) flat to less than 10 µm (peak to valley);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d.) operate at around 143 K to minimize radiation;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e.) have an RON of less than 3 e-, preferably even lower;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f.) optimized </a:t>
            </a:r>
            <a:r>
              <a:rPr lang="en-US" sz="3200" b="1" dirty="0" err="1" smtClean="0">
                <a:solidFill>
                  <a:srgbClr val="FF0000"/>
                </a:solidFill>
              </a:rPr>
              <a:t>PSF</a:t>
            </a:r>
            <a:r>
              <a:rPr lang="en-US" sz="3200" b="1" dirty="0" smtClean="0">
                <a:solidFill>
                  <a:srgbClr val="FF0000"/>
                </a:solidFill>
              </a:rPr>
              <a:t> properties such that charge diffusion is minimized;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g.) reflectivity of less than 2%; and</a:t>
            </a:r>
          </a:p>
          <a:p>
            <a:pPr algn="just" defTabSz="4572000"/>
            <a:r>
              <a:rPr lang="en-US" sz="3200" b="1" dirty="0" smtClean="0">
                <a:solidFill>
                  <a:srgbClr val="FF0000"/>
                </a:solidFill>
              </a:rPr>
              <a:t>h.) minimized side effects with respect to conventional detectors</a:t>
            </a:r>
          </a:p>
          <a:p>
            <a:pPr algn="just" defTabSz="4572000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Feedback of the audience is appreciated to contribute to this selection and the associated trade-offs, especially in view of optical divergence of the F1 beam in thick silicon and electrical effects intrinsic to fully depleted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CCDs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053" name="Rectangle 213"/>
          <p:cNvSpPr>
            <a:spLocks noGrp="1" noChangeArrowheads="1"/>
          </p:cNvSpPr>
          <p:nvPr/>
        </p:nvSpPr>
        <p:spPr bwMode="auto">
          <a:xfrm>
            <a:off x="14761865" y="4824886"/>
            <a:ext cx="42148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algn="ctr" defTabSz="4572000"/>
            <a:r>
              <a:rPr lang="en-GB" sz="4200" b="1" dirty="0" smtClean="0">
                <a:solidFill>
                  <a:schemeClr val="accent1"/>
                </a:solidFill>
              </a:rPr>
              <a:t>ABSTRACT</a:t>
            </a:r>
            <a:endParaRPr lang="en-GB" sz="4200" dirty="0">
              <a:solidFill>
                <a:schemeClr val="accent1"/>
              </a:solidFill>
            </a:endParaRPr>
          </a:p>
        </p:txBody>
      </p:sp>
      <p:sp>
        <p:nvSpPr>
          <p:cNvPr id="2054" name="Rectangle 210"/>
          <p:cNvSpPr>
            <a:spLocks noChangeArrowheads="1"/>
          </p:cNvSpPr>
          <p:nvPr/>
        </p:nvSpPr>
        <p:spPr bwMode="auto">
          <a:xfrm>
            <a:off x="1656409" y="3600750"/>
            <a:ext cx="2794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>
            <a:spAutoFit/>
          </a:bodyPr>
          <a:lstStyle/>
          <a:p>
            <a:r>
              <a:rPr lang="en-GB" sz="3600" b="1" dirty="0" smtClean="0"/>
              <a:t>Olaf Iwert,  European Southern Observatory (</a:t>
            </a:r>
            <a:r>
              <a:rPr lang="en-GB" sz="3600" b="1" dirty="0" err="1" smtClean="0"/>
              <a:t>ESO</a:t>
            </a:r>
            <a:r>
              <a:rPr lang="en-GB" sz="3600" b="1" dirty="0" smtClean="0"/>
              <a:t>),  </a:t>
            </a:r>
            <a:r>
              <a:rPr lang="de-DE" sz="3600" b="1" dirty="0" smtClean="0"/>
              <a:t>Karl-Schwarzschild-Str</a:t>
            </a:r>
            <a:r>
              <a:rPr lang="de-DE" sz="3600" b="1" dirty="0"/>
              <a:t>. 2, </a:t>
            </a:r>
            <a:r>
              <a:rPr lang="de-DE" sz="3600" b="1" dirty="0" smtClean="0"/>
              <a:t> 85748 </a:t>
            </a:r>
            <a:r>
              <a:rPr lang="de-DE" sz="3600" b="1" dirty="0"/>
              <a:t>Garching,  Germany</a:t>
            </a:r>
            <a:endParaRPr lang="en-GB" sz="3600" b="1" dirty="0"/>
          </a:p>
          <a:p>
            <a:endParaRPr lang="en-GB" sz="2000" b="1" dirty="0">
              <a:cs typeface="Times New Roman" pitchFamily="18" charset="0"/>
            </a:endParaRPr>
          </a:p>
        </p:txBody>
      </p:sp>
      <p:sp>
        <p:nvSpPr>
          <p:cNvPr id="2055" name="Rectangle 225"/>
          <p:cNvSpPr>
            <a:spLocks noGrp="1" noChangeArrowheads="1"/>
          </p:cNvSpPr>
          <p:nvPr/>
        </p:nvSpPr>
        <p:spPr bwMode="auto">
          <a:xfrm>
            <a:off x="648297" y="13177814"/>
            <a:ext cx="13537504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4200" b="1" u="sng" dirty="0" smtClean="0"/>
              <a:t>THE  MOONS  SPECTROGRAPH  AT  THE  </a:t>
            </a:r>
            <a:r>
              <a:rPr lang="en-GB" sz="4200" b="1" u="sng" dirty="0" err="1" smtClean="0"/>
              <a:t>VLT</a:t>
            </a:r>
            <a:endParaRPr lang="en-GB" sz="4200" b="1" u="sng" dirty="0" smtClean="0"/>
          </a:p>
          <a:p>
            <a:pPr defTabSz="4572000"/>
            <a:r>
              <a:rPr lang="en-GB" sz="4200" b="1" u="sng" dirty="0" smtClean="0"/>
              <a:t> </a:t>
            </a:r>
            <a:r>
              <a:rPr lang="en-GB" sz="2800" b="1" u="sng" dirty="0" smtClean="0"/>
              <a:t>(3</a:t>
            </a:r>
            <a:r>
              <a:rPr lang="en-GB" sz="2800" b="1" u="sng" baseline="30000" dirty="0" smtClean="0"/>
              <a:t>rd</a:t>
            </a:r>
            <a:r>
              <a:rPr lang="en-GB" sz="2800" b="1" u="sng" dirty="0" smtClean="0"/>
              <a:t> Gen. Instrumentation)</a:t>
            </a:r>
            <a:endParaRPr lang="en-GB" sz="2800" b="1" u="sng" dirty="0"/>
          </a:p>
        </p:txBody>
      </p:sp>
      <p:sp>
        <p:nvSpPr>
          <p:cNvPr id="2058" name="Rectangle 225"/>
          <p:cNvSpPr>
            <a:spLocks noGrp="1" noChangeArrowheads="1"/>
          </p:cNvSpPr>
          <p:nvPr/>
        </p:nvSpPr>
        <p:spPr bwMode="auto">
          <a:xfrm>
            <a:off x="24050897" y="47309606"/>
            <a:ext cx="623294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ACKNOWLEDGMENTS</a:t>
            </a:r>
            <a:endParaRPr lang="en-GB" sz="3600" b="1" dirty="0"/>
          </a:p>
        </p:txBody>
      </p:sp>
      <p:sp>
        <p:nvSpPr>
          <p:cNvPr id="2059" name="Text Box 216"/>
          <p:cNvSpPr txBox="1">
            <a:spLocks noChangeArrowheads="1"/>
          </p:cNvSpPr>
          <p:nvPr/>
        </p:nvSpPr>
        <p:spPr bwMode="auto">
          <a:xfrm>
            <a:off x="22394713" y="47957678"/>
            <a:ext cx="986509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2800" dirty="0" smtClean="0"/>
              <a:t>This poster would have not been possible without the </a:t>
            </a:r>
          </a:p>
          <a:p>
            <a:pPr algn="just"/>
            <a:r>
              <a:rPr lang="en-US" sz="2800" dirty="0" smtClean="0"/>
              <a:t>requirements of the MOONS system, as well as the </a:t>
            </a:r>
          </a:p>
          <a:p>
            <a:pPr algn="just"/>
            <a:r>
              <a:rPr lang="en-US" sz="2800" dirty="0" smtClean="0"/>
              <a:t>experience and material developed by the referenced </a:t>
            </a:r>
          </a:p>
          <a:p>
            <a:pPr algn="just"/>
            <a:r>
              <a:rPr lang="en-US" sz="2800" dirty="0" smtClean="0"/>
              <a:t>experts.</a:t>
            </a:r>
          </a:p>
        </p:txBody>
      </p:sp>
      <p:sp>
        <p:nvSpPr>
          <p:cNvPr id="2065" name="Text Box 216"/>
          <p:cNvSpPr txBox="1">
            <a:spLocks noChangeArrowheads="1"/>
          </p:cNvSpPr>
          <p:nvPr/>
        </p:nvSpPr>
        <p:spPr bwMode="auto">
          <a:xfrm>
            <a:off x="1800425" y="17498294"/>
            <a:ext cx="633670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r>
              <a:rPr lang="en-US" sz="2800" dirty="0" smtClean="0"/>
              <a:t>Figure 2: </a:t>
            </a:r>
          </a:p>
          <a:p>
            <a:r>
              <a:rPr lang="en-US" sz="2800" dirty="0" smtClean="0"/>
              <a:t>(Top) MOONS features simultaneous spectroscopy in low/medium and high resolution in the sketched wavelength bands with optical CCDs up to 950 nm. </a:t>
            </a:r>
          </a:p>
          <a:p>
            <a:r>
              <a:rPr lang="en-US" sz="2800" dirty="0" smtClean="0"/>
              <a:t>Infrared detectors serve the upper bands.</a:t>
            </a:r>
          </a:p>
          <a:p>
            <a:r>
              <a:rPr lang="en-US" sz="2800" dirty="0" smtClean="0"/>
              <a:t>   (Right) Artistic Impression of the</a:t>
            </a:r>
          </a:p>
          <a:p>
            <a:r>
              <a:rPr lang="en-US" sz="2800" dirty="0" smtClean="0"/>
              <a:t>               MOONS instrument on</a:t>
            </a:r>
          </a:p>
          <a:p>
            <a:r>
              <a:rPr lang="en-US" sz="2800" dirty="0" smtClean="0"/>
              <a:t>               the VLT [3]</a:t>
            </a:r>
            <a:endParaRPr lang="en-US" sz="2800" dirty="0"/>
          </a:p>
        </p:txBody>
      </p:sp>
      <p:pic>
        <p:nvPicPr>
          <p:cNvPr id="2069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1097" y="648422"/>
            <a:ext cx="200856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Text Box 43"/>
          <p:cNvSpPr txBox="1">
            <a:spLocks noChangeArrowheads="1"/>
          </p:cNvSpPr>
          <p:nvPr/>
        </p:nvSpPr>
        <p:spPr bwMode="auto">
          <a:xfrm>
            <a:off x="10133013" y="47767875"/>
            <a:ext cx="54213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/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1656409" y="648422"/>
            <a:ext cx="23998361" cy="280076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chemeClr val="bg1"/>
                </a:solidFill>
              </a:rPr>
              <a:t>The MOONS quest for the best red sensitive optical detector, illuminated by an F1 optics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225"/>
          <p:cNvSpPr>
            <a:spLocks noGrp="1" noChangeArrowheads="1"/>
          </p:cNvSpPr>
          <p:nvPr/>
        </p:nvSpPr>
        <p:spPr bwMode="auto">
          <a:xfrm>
            <a:off x="17210137" y="13249822"/>
            <a:ext cx="145458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4200" b="1" u="sng" dirty="0" smtClean="0"/>
              <a:t>SIDE-EFFECTS  OF  FULLY  DEPLETED  </a:t>
            </a:r>
            <a:r>
              <a:rPr lang="en-GB" sz="4200" b="1" u="sng" dirty="0" err="1" smtClean="0"/>
              <a:t>CCDs</a:t>
            </a:r>
            <a:r>
              <a:rPr lang="en-GB" sz="4200" b="1" u="sng" dirty="0" smtClean="0"/>
              <a:t>  </a:t>
            </a:r>
            <a:r>
              <a:rPr lang="en-GB" sz="4200" b="1" u="sng" dirty="0" smtClean="0">
                <a:solidFill>
                  <a:srgbClr val="FF0000"/>
                </a:solidFill>
              </a:rPr>
              <a:t>and OPEN  QUESTIONS  FOR  MOONS  (Spectroscopy)</a:t>
            </a:r>
            <a:endParaRPr lang="en-GB" sz="4200" b="1" u="sng" dirty="0">
              <a:solidFill>
                <a:srgbClr val="FF0000"/>
              </a:solidFill>
            </a:endParaRPr>
          </a:p>
        </p:txBody>
      </p:sp>
      <p:sp>
        <p:nvSpPr>
          <p:cNvPr id="113" name="Text Box 216"/>
          <p:cNvSpPr txBox="1">
            <a:spLocks noChangeArrowheads="1"/>
          </p:cNvSpPr>
          <p:nvPr/>
        </p:nvSpPr>
        <p:spPr bwMode="auto">
          <a:xfrm>
            <a:off x="18002225" y="41981014"/>
            <a:ext cx="92170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1800" dirty="0" smtClean="0"/>
              <a:t>Figure 9:        </a:t>
            </a:r>
            <a:r>
              <a:rPr lang="en-US" sz="2800" dirty="0" smtClean="0"/>
              <a:t>[10]                  [11]                   [11]</a:t>
            </a:r>
          </a:p>
          <a:p>
            <a:pPr algn="just"/>
            <a:r>
              <a:rPr lang="en-US" sz="1800" dirty="0" smtClean="0"/>
              <a:t>Tape bumps / glowing edge;.          Edge roll-off;                 Midline Effect  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36329" y="41692982"/>
            <a:ext cx="16705856" cy="3600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? Any feedback for our detector selection ?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? Which side-effects of fully depleted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CCDs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have I overlooked for spectroscopy ?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? Which ones would you like to eliminate for spectroscopy from a user point of view ?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? Which ones do not matter for spectroscopy, or can be easily calibrated out ?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? What about a thick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HyViSi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Detector in comparison ?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Please contact:    oiwert@eso.org </a:t>
            </a:r>
          </a:p>
        </p:txBody>
      </p:sp>
      <p:sp>
        <p:nvSpPr>
          <p:cNvPr id="155" name="TextBox 154"/>
          <p:cNvSpPr txBox="1"/>
          <p:nvPr/>
        </p:nvSpPr>
        <p:spPr>
          <a:xfrm rot="10800000" flipV="1">
            <a:off x="21026561" y="38380614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2016449" y="48389726"/>
            <a:ext cx="6336704" cy="0"/>
          </a:xfrm>
          <a:prstGeom prst="straightConnector1">
            <a:avLst/>
          </a:prstGeom>
          <a:ln w="101600">
            <a:solidFill>
              <a:schemeClr val="bg1">
                <a:alpha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roe.ac.uk/~ciras/MOONS_on_Nasmyth_new.jpg"/>
          <p:cNvPicPr>
            <a:picLocks noChangeAspect="1" noChangeArrowheads="1"/>
          </p:cNvPicPr>
          <p:nvPr/>
        </p:nvPicPr>
        <p:blipFill>
          <a:blip r:embed="rId4" cstate="print"/>
          <a:srcRect r="13194" b="10260"/>
          <a:stretch>
            <a:fillRect/>
          </a:stretch>
        </p:blipFill>
        <p:spPr bwMode="auto">
          <a:xfrm>
            <a:off x="8137129" y="16202150"/>
            <a:ext cx="8157156" cy="6264696"/>
          </a:xfrm>
          <a:prstGeom prst="rect">
            <a:avLst/>
          </a:prstGeom>
          <a:noFill/>
        </p:spPr>
      </p:pic>
      <p:sp>
        <p:nvSpPr>
          <p:cNvPr id="75" name="Text Box 216"/>
          <p:cNvSpPr txBox="1">
            <a:spLocks noChangeArrowheads="1"/>
          </p:cNvSpPr>
          <p:nvPr/>
        </p:nvSpPr>
        <p:spPr bwMode="auto">
          <a:xfrm>
            <a:off x="24987002" y="33412062"/>
            <a:ext cx="7200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Difference for </a:t>
            </a:r>
            <a:r>
              <a:rPr lang="en-US" sz="2800" dirty="0" err="1" smtClean="0">
                <a:solidFill>
                  <a:srgbClr val="FF0000"/>
                </a:solidFill>
              </a:rPr>
              <a:t>PSF</a:t>
            </a:r>
            <a:r>
              <a:rPr lang="en-US" sz="2800" dirty="0" smtClean="0">
                <a:solidFill>
                  <a:srgbClr val="FF0000"/>
                </a:solidFill>
              </a:rPr>
              <a:t> between imaging and </a:t>
            </a:r>
            <a:r>
              <a:rPr lang="en-US" sz="2800" dirty="0" err="1" smtClean="0">
                <a:solidFill>
                  <a:srgbClr val="FF0000"/>
                </a:solidFill>
              </a:rPr>
              <a:t>spectrosopy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is the practical experience as function of wavelength 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Is the detector always ‘telling’ us the optimum focusing itself 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Can the wavelength range of a spectrograph be covered with identical focus ?</a:t>
            </a:r>
          </a:p>
        </p:txBody>
      </p:sp>
      <p:sp>
        <p:nvSpPr>
          <p:cNvPr id="37" name="Rectangle 225"/>
          <p:cNvSpPr>
            <a:spLocks noGrp="1" noChangeArrowheads="1"/>
          </p:cNvSpPr>
          <p:nvPr/>
        </p:nvSpPr>
        <p:spPr bwMode="auto">
          <a:xfrm>
            <a:off x="648297" y="22610862"/>
            <a:ext cx="14401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r>
              <a:rPr lang="en-GB" sz="3600" b="1" dirty="0" smtClean="0"/>
              <a:t>MOONS Optical Layout </a:t>
            </a:r>
            <a:r>
              <a:rPr lang="en-US" sz="2400" dirty="0" smtClean="0"/>
              <a:t> </a:t>
            </a:r>
            <a:endParaRPr lang="en-GB" sz="2400" b="1" dirty="0" smtClean="0"/>
          </a:p>
        </p:txBody>
      </p:sp>
      <p:pic>
        <p:nvPicPr>
          <p:cNvPr id="2" name="Picture 2" descr="http://www.roe.ac.uk/%7Eciras/MOONS/Documents_files/moon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11337" y="648422"/>
            <a:ext cx="2880318" cy="2880320"/>
          </a:xfrm>
          <a:prstGeom prst="rect">
            <a:avLst/>
          </a:prstGeom>
          <a:noFill/>
        </p:spPr>
      </p:pic>
      <p:sp>
        <p:nvSpPr>
          <p:cNvPr id="36" name="Rectangle 225"/>
          <p:cNvSpPr>
            <a:spLocks noGrp="1" noChangeArrowheads="1"/>
          </p:cNvSpPr>
          <p:nvPr/>
        </p:nvSpPr>
        <p:spPr bwMode="auto">
          <a:xfrm>
            <a:off x="648297" y="29739654"/>
            <a:ext cx="1576975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Schmidt Camera       Light incidence                Example Spectrum</a:t>
            </a:r>
          </a:p>
          <a:p>
            <a:pPr defTabSz="4572000"/>
            <a:r>
              <a:rPr lang="en-GB" sz="3600" b="1" dirty="0" smtClean="0"/>
              <a:t>                                  angle on detector                    </a:t>
            </a:r>
          </a:p>
          <a:p>
            <a:pPr defTabSz="4572000"/>
            <a:r>
              <a:rPr lang="en-GB" sz="3600" b="1" dirty="0" smtClean="0"/>
              <a:t> </a:t>
            </a:r>
          </a:p>
        </p:txBody>
      </p:sp>
      <p:sp>
        <p:nvSpPr>
          <p:cNvPr id="38" name="Rectangle 225"/>
          <p:cNvSpPr>
            <a:spLocks noGrp="1" noChangeArrowheads="1"/>
          </p:cNvSpPr>
          <p:nvPr/>
        </p:nvSpPr>
        <p:spPr bwMode="auto">
          <a:xfrm>
            <a:off x="17426161" y="19658534"/>
            <a:ext cx="14905881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Internal Reflection on front-side components of fully depleted detector,  </a:t>
            </a:r>
            <a:r>
              <a:rPr lang="en-GB" sz="3600" dirty="0" smtClean="0">
                <a:solidFill>
                  <a:srgbClr val="FF0000"/>
                </a:solidFill>
              </a:rPr>
              <a:t>(but spec. &lt; 2 %)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305" y="23546966"/>
            <a:ext cx="73818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77289" y="30459734"/>
            <a:ext cx="701888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225"/>
          <p:cNvSpPr>
            <a:spLocks noGrp="1" noChangeArrowheads="1"/>
          </p:cNvSpPr>
          <p:nvPr/>
        </p:nvSpPr>
        <p:spPr bwMode="auto">
          <a:xfrm>
            <a:off x="17426161" y="14473958"/>
            <a:ext cx="14401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Absorption depth /  Optimum thickness of MOONS detector  ? </a:t>
            </a:r>
            <a:endParaRPr lang="en-GB" sz="3600" b="1" dirty="0"/>
          </a:p>
        </p:txBody>
      </p:sp>
      <p:sp>
        <p:nvSpPr>
          <p:cNvPr id="51" name="Text Box 216"/>
          <p:cNvSpPr txBox="1">
            <a:spLocks noChangeArrowheads="1"/>
          </p:cNvSpPr>
          <p:nvPr/>
        </p:nvSpPr>
        <p:spPr bwMode="auto">
          <a:xfrm>
            <a:off x="18002225" y="15122030"/>
            <a:ext cx="113772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2800" dirty="0" smtClean="0"/>
              <a:t>The requirement  for very high QE at 950 nm implies </a:t>
            </a:r>
          </a:p>
          <a:p>
            <a:pPr algn="just"/>
            <a:r>
              <a:rPr lang="en-US" sz="2800" dirty="0" smtClean="0"/>
              <a:t>the use of a detector with 100 to 250 µm thickness </a:t>
            </a:r>
          </a:p>
          <a:p>
            <a:pPr algn="just"/>
            <a:r>
              <a:rPr lang="en-US" sz="2800" dirty="0" smtClean="0"/>
              <a:t>and full depletion (with / without backside voltage).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Which parameters are decisive for the optimum thickness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What are negative side effects of the backside bias voltage ? </a:t>
            </a:r>
            <a:endParaRPr lang="en-US" sz="2800" dirty="0" smtClean="0"/>
          </a:p>
        </p:txBody>
      </p:sp>
      <p:sp>
        <p:nvSpPr>
          <p:cNvPr id="53" name="Rectangle 225"/>
          <p:cNvSpPr>
            <a:spLocks noGrp="1" noChangeArrowheads="1"/>
          </p:cNvSpPr>
          <p:nvPr/>
        </p:nvSpPr>
        <p:spPr bwMode="auto">
          <a:xfrm>
            <a:off x="17426161" y="27507406"/>
            <a:ext cx="146178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Brighter fatter effect / effective change in </a:t>
            </a:r>
            <a:r>
              <a:rPr lang="en-GB" sz="3600" b="1" dirty="0" err="1" smtClean="0"/>
              <a:t>pixelsize</a:t>
            </a:r>
            <a:r>
              <a:rPr lang="en-GB" sz="3600" b="1" dirty="0" smtClean="0"/>
              <a:t> and </a:t>
            </a:r>
            <a:r>
              <a:rPr lang="en-GB" sz="3600" b="1" dirty="0" err="1" smtClean="0"/>
              <a:t>PSF</a:t>
            </a:r>
            <a:endParaRPr lang="en-GB" sz="3600" b="1" dirty="0" smtClean="0"/>
          </a:p>
        </p:txBody>
      </p:sp>
      <p:sp>
        <p:nvSpPr>
          <p:cNvPr id="54" name="Rectangle 225"/>
          <p:cNvSpPr>
            <a:spLocks noGrp="1" noChangeArrowheads="1"/>
          </p:cNvSpPr>
          <p:nvPr/>
        </p:nvSpPr>
        <p:spPr bwMode="auto">
          <a:xfrm>
            <a:off x="17642185" y="43277158"/>
            <a:ext cx="67687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Tree-ring effect</a:t>
            </a:r>
          </a:p>
        </p:txBody>
      </p:sp>
      <p:sp>
        <p:nvSpPr>
          <p:cNvPr id="55" name="Rectangle 225"/>
          <p:cNvSpPr>
            <a:spLocks noGrp="1" noChangeArrowheads="1"/>
          </p:cNvSpPr>
          <p:nvPr/>
        </p:nvSpPr>
        <p:spPr bwMode="auto">
          <a:xfrm>
            <a:off x="17570177" y="38524630"/>
            <a:ext cx="146176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Tape bumps / Edge glow &amp; </a:t>
            </a:r>
            <a:r>
              <a:rPr lang="en-GB" sz="3600" b="1" dirty="0" err="1" smtClean="0"/>
              <a:t>rolloff</a:t>
            </a:r>
            <a:r>
              <a:rPr lang="en-GB" sz="3600" b="1" dirty="0" smtClean="0"/>
              <a:t> / Useful area / Midline Effects</a:t>
            </a:r>
          </a:p>
        </p:txBody>
      </p:sp>
      <p:sp>
        <p:nvSpPr>
          <p:cNvPr id="56" name="Rectangle 225"/>
          <p:cNvSpPr>
            <a:spLocks noGrp="1" noChangeArrowheads="1"/>
          </p:cNvSpPr>
          <p:nvPr/>
        </p:nvSpPr>
        <p:spPr bwMode="auto">
          <a:xfrm>
            <a:off x="17426161" y="17570302"/>
            <a:ext cx="11449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err="1" smtClean="0"/>
              <a:t>PSF</a:t>
            </a:r>
            <a:r>
              <a:rPr lang="en-GB" sz="3600" b="1" dirty="0" smtClean="0"/>
              <a:t>  versus backside bias voltage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36329" y="28227486"/>
            <a:ext cx="1569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Figure 3: </a:t>
            </a:r>
            <a:r>
              <a:rPr lang="en-US" sz="2800" dirty="0" smtClean="0"/>
              <a:t>Medium-resolution</a:t>
            </a:r>
            <a:r>
              <a:rPr lang="en-US" sz="2800" dirty="0" smtClean="0">
                <a:solidFill>
                  <a:prstClr val="black"/>
                </a:solidFill>
              </a:rPr>
              <a:t> spectrograph</a:t>
            </a:r>
            <a:r>
              <a:rPr lang="en-US" sz="2800" dirty="0" smtClean="0"/>
              <a:t>         [4]             High-resolution spectrograph </a:t>
            </a:r>
            <a:endParaRPr lang="en-US" sz="2800" dirty="0"/>
          </a:p>
        </p:txBody>
      </p:sp>
      <p:sp>
        <p:nvSpPr>
          <p:cNvPr id="44" name="Rectangle 225"/>
          <p:cNvSpPr>
            <a:spLocks noGrp="1" noChangeArrowheads="1"/>
          </p:cNvSpPr>
          <p:nvPr/>
        </p:nvSpPr>
        <p:spPr bwMode="auto">
          <a:xfrm>
            <a:off x="720305" y="47669646"/>
            <a:ext cx="23186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r>
              <a:rPr lang="en-GB" sz="3600" b="1" dirty="0" smtClean="0"/>
              <a:t>References:</a:t>
            </a:r>
            <a:r>
              <a:rPr lang="en-US" sz="3600" b="1" dirty="0" smtClean="0"/>
              <a:t> </a:t>
            </a:r>
          </a:p>
          <a:p>
            <a:r>
              <a:rPr lang="en-US" sz="2000" dirty="0" smtClean="0"/>
              <a:t>[1]     http://www.roe.ac.uk/~ciras/MOONS/VLT-MOONS.html</a:t>
            </a:r>
          </a:p>
          <a:p>
            <a:r>
              <a:rPr lang="en-US" sz="2000" dirty="0" smtClean="0"/>
              <a:t>[2]     Data provided by e2v: </a:t>
            </a:r>
            <a:r>
              <a:rPr lang="en-US" sz="2000" dirty="0" err="1" smtClean="0"/>
              <a:t>Q.E.</a:t>
            </a:r>
            <a:r>
              <a:rPr lang="en-US" sz="2000" dirty="0" smtClean="0"/>
              <a:t> curves modeled,  reflection data especially for </a:t>
            </a:r>
            <a:r>
              <a:rPr lang="en-US" sz="2000" dirty="0" err="1" smtClean="0"/>
              <a:t>frontside</a:t>
            </a:r>
            <a:r>
              <a:rPr lang="en-US" sz="2000" dirty="0" smtClean="0"/>
              <a:t> modeled only preliminary</a:t>
            </a:r>
          </a:p>
          <a:p>
            <a:r>
              <a:rPr lang="en-US" sz="2000" dirty="0" smtClean="0"/>
              <a:t>[3]     Credit </a:t>
            </a:r>
            <a:r>
              <a:rPr lang="en-US" sz="2000" dirty="0" err="1" smtClean="0"/>
              <a:t>STFC</a:t>
            </a:r>
            <a:endParaRPr lang="en-US" sz="2000" dirty="0" smtClean="0"/>
          </a:p>
          <a:p>
            <a:r>
              <a:rPr lang="en-US" sz="2000" dirty="0" smtClean="0"/>
              <a:t>[4]     M. </a:t>
            </a:r>
            <a:r>
              <a:rPr lang="en-US" sz="2000" dirty="0" err="1" smtClean="0"/>
              <a:t>Cirasuolo</a:t>
            </a:r>
            <a:r>
              <a:rPr lang="en-US" sz="2000" dirty="0" smtClean="0"/>
              <a:t> et al.: “MOONS: the Multi-Object Optical and Near-infrared Spectrograph for the </a:t>
            </a:r>
            <a:r>
              <a:rPr lang="en-US" sz="2000" dirty="0" err="1" smtClean="0"/>
              <a:t>VLT</a:t>
            </a:r>
            <a:r>
              <a:rPr lang="en-US" sz="2000" dirty="0" smtClean="0"/>
              <a:t>”</a:t>
            </a:r>
            <a:r>
              <a:rPr lang="en-GB" sz="2000" dirty="0" smtClean="0"/>
              <a:t>, </a:t>
            </a:r>
            <a:r>
              <a:rPr lang="en-GB" sz="2000" dirty="0" err="1" smtClean="0"/>
              <a:t>SPIE</a:t>
            </a:r>
            <a:r>
              <a:rPr lang="en-GB" sz="2000" dirty="0" smtClean="0"/>
              <a:t> Vol. 9147, 2014</a:t>
            </a:r>
          </a:p>
          <a:p>
            <a:r>
              <a:rPr lang="en-US" sz="2000" dirty="0" smtClean="0"/>
              <a:t>[5]     E. </a:t>
            </a:r>
            <a:r>
              <a:rPr lang="en-US" sz="2000" dirty="0" err="1" smtClean="0"/>
              <a:t>Oliva</a:t>
            </a:r>
            <a:r>
              <a:rPr lang="en-US" sz="2000" dirty="0" smtClean="0"/>
              <a:t> et al.: “Updated optical design and trade-off study for MOONS, the Multi-Object Optical and Near-infrared spectrometer for the </a:t>
            </a:r>
            <a:r>
              <a:rPr lang="en-US" sz="2000" dirty="0" err="1" smtClean="0"/>
              <a:t>VLT</a:t>
            </a:r>
            <a:r>
              <a:rPr lang="en-US" sz="2000" dirty="0" smtClean="0"/>
              <a:t>”</a:t>
            </a:r>
            <a:r>
              <a:rPr lang="en-GB" sz="2000" dirty="0" smtClean="0"/>
              <a:t>, </a:t>
            </a:r>
            <a:r>
              <a:rPr lang="en-GB" sz="2000" dirty="0" err="1" smtClean="0"/>
              <a:t>SPIE</a:t>
            </a:r>
            <a:r>
              <a:rPr lang="en-GB" sz="2000" dirty="0" smtClean="0"/>
              <a:t> Vol. 9147, 2014</a:t>
            </a:r>
          </a:p>
          <a:p>
            <a:r>
              <a:rPr lang="en-US" sz="2000" dirty="0" smtClean="0"/>
              <a:t>[6]     G. Li </a:t>
            </a:r>
            <a:r>
              <a:rPr lang="en-US" sz="2000" dirty="0" err="1" smtClean="0"/>
              <a:t>Causi</a:t>
            </a:r>
            <a:r>
              <a:rPr lang="en-US" sz="2000" dirty="0" smtClean="0"/>
              <a:t> et al.: “Virtual MOONS, a focal plane simulator for the MOONS thousand –fiber </a:t>
            </a:r>
            <a:r>
              <a:rPr lang="en-US" sz="2000" dirty="0" err="1" smtClean="0"/>
              <a:t>NIR</a:t>
            </a:r>
            <a:r>
              <a:rPr lang="en-US" sz="2000" dirty="0" smtClean="0"/>
              <a:t> spectrograph”</a:t>
            </a:r>
            <a:r>
              <a:rPr lang="en-GB" sz="2000" dirty="0" smtClean="0"/>
              <a:t>, </a:t>
            </a:r>
            <a:r>
              <a:rPr lang="en-GB" sz="2000" dirty="0" err="1" smtClean="0"/>
              <a:t>SPIE</a:t>
            </a:r>
            <a:r>
              <a:rPr lang="en-GB" sz="2000" dirty="0" smtClean="0"/>
              <a:t> Vol. 9147, 2014</a:t>
            </a:r>
          </a:p>
          <a:p>
            <a:r>
              <a:rPr lang="en-GB" sz="2000" dirty="0" smtClean="0"/>
              <a:t>[7]     P. </a:t>
            </a:r>
            <a:r>
              <a:rPr lang="en-GB" sz="2000" dirty="0" err="1" smtClean="0"/>
              <a:t>Astier</a:t>
            </a:r>
            <a:r>
              <a:rPr lang="en-GB" sz="2000" dirty="0" smtClean="0"/>
              <a:t> et al.: “The brighter fatter effect and pixel correlations”, </a:t>
            </a:r>
            <a:r>
              <a:rPr lang="en-GB" sz="2000" dirty="0" err="1" smtClean="0"/>
              <a:t>BNL</a:t>
            </a:r>
            <a:r>
              <a:rPr lang="en-GB" sz="2000" dirty="0" smtClean="0"/>
              <a:t> Workshop Nov. 2013</a:t>
            </a:r>
          </a:p>
          <a:p>
            <a:r>
              <a:rPr lang="en-GB" sz="2000" dirty="0" smtClean="0"/>
              <a:t>[8]      A. Rasmussen: “</a:t>
            </a:r>
            <a:r>
              <a:rPr lang="en-GB" sz="2000" dirty="0" err="1" smtClean="0"/>
              <a:t>LSST</a:t>
            </a:r>
            <a:r>
              <a:rPr lang="en-GB" sz="2000" dirty="0" smtClean="0"/>
              <a:t> Sensors: How will dark energy be constrained with </a:t>
            </a:r>
            <a:r>
              <a:rPr lang="en-GB" sz="2000" dirty="0" err="1" smtClean="0"/>
              <a:t>lensed</a:t>
            </a:r>
            <a:r>
              <a:rPr lang="en-GB" sz="2000" dirty="0" smtClean="0"/>
              <a:t> photo-conversions ?”, </a:t>
            </a:r>
            <a:r>
              <a:rPr lang="en-GB" sz="2000" dirty="0" err="1" smtClean="0"/>
              <a:t>BNL</a:t>
            </a:r>
            <a:r>
              <a:rPr lang="en-GB" sz="2000" dirty="0" smtClean="0"/>
              <a:t> Workshop Nov. 2013</a:t>
            </a:r>
          </a:p>
          <a:p>
            <a:r>
              <a:rPr lang="en-GB" sz="2000" dirty="0" smtClean="0"/>
              <a:t>[9]     J. Guy, “Spectral extraction of BOSS fully depleted </a:t>
            </a:r>
            <a:r>
              <a:rPr lang="en-GB" sz="2000" dirty="0" err="1" smtClean="0"/>
              <a:t>CCD</a:t>
            </a:r>
            <a:r>
              <a:rPr lang="en-GB" sz="2000" dirty="0" smtClean="0"/>
              <a:t> data”, </a:t>
            </a:r>
            <a:r>
              <a:rPr lang="en-GB" sz="2000" dirty="0" err="1" smtClean="0"/>
              <a:t>BNL</a:t>
            </a:r>
            <a:r>
              <a:rPr lang="en-GB" sz="2000" dirty="0" smtClean="0"/>
              <a:t> Workshop Nov. 2013</a:t>
            </a:r>
          </a:p>
          <a:p>
            <a:r>
              <a:rPr lang="en-GB" sz="2000" dirty="0" smtClean="0"/>
              <a:t>[10]   A. </a:t>
            </a:r>
            <a:r>
              <a:rPr lang="en-GB" sz="2000" dirty="0" err="1" smtClean="0"/>
              <a:t>Malagon</a:t>
            </a:r>
            <a:r>
              <a:rPr lang="en-GB" sz="2000" dirty="0" smtClean="0"/>
              <a:t>, “Transverse Electric Field effects in </a:t>
            </a:r>
            <a:r>
              <a:rPr lang="en-GB" sz="2000" dirty="0" err="1" smtClean="0"/>
              <a:t>DECam</a:t>
            </a:r>
            <a:r>
              <a:rPr lang="en-GB" sz="2000" dirty="0" smtClean="0"/>
              <a:t> devices”,  </a:t>
            </a:r>
            <a:r>
              <a:rPr lang="en-GB" sz="2000" dirty="0" err="1" smtClean="0"/>
              <a:t>BNL</a:t>
            </a:r>
            <a:r>
              <a:rPr lang="en-GB" sz="2000" dirty="0" smtClean="0"/>
              <a:t> Workshop Nov. 2013</a:t>
            </a:r>
          </a:p>
          <a:p>
            <a:r>
              <a:rPr lang="en-GB" sz="2000" dirty="0" smtClean="0"/>
              <a:t>[11]    P. O’Connor, “Spot Scan Probe of Edge and Midline Effects in Fully-Depleted </a:t>
            </a:r>
            <a:r>
              <a:rPr lang="en-GB" sz="2000" dirty="0" err="1" smtClean="0"/>
              <a:t>CCDs</a:t>
            </a:r>
            <a:r>
              <a:rPr lang="en-GB" sz="2000" dirty="0" smtClean="0"/>
              <a:t>”, </a:t>
            </a:r>
            <a:r>
              <a:rPr lang="en-GB" sz="2000" dirty="0" err="1" smtClean="0"/>
              <a:t>BNL</a:t>
            </a:r>
            <a:r>
              <a:rPr lang="en-GB" sz="2000" dirty="0" smtClean="0"/>
              <a:t> Workshop Nov. 2013</a:t>
            </a:r>
          </a:p>
          <a:p>
            <a:r>
              <a:rPr lang="en-GB" sz="2800" dirty="0" smtClean="0"/>
              <a:t>    </a:t>
            </a:r>
          </a:p>
          <a:p>
            <a:endParaRPr lang="en-GB" sz="28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9721305" y="3153985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600 nm &lt;&lt;         &gt;&gt; 1000 nm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for the optical channels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52353" y="35500294"/>
            <a:ext cx="15409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Figure 4: (Left) Schmidt Camera with detector [5];   (Middle) Scaled-up light incidence angle on detector;   (Right) Simulation of a MOONS spectrum on the detector, spectra are dispersed in horizontal direction (three </a:t>
            </a:r>
            <a:r>
              <a:rPr lang="en-US" sz="2800" dirty="0" err="1" smtClean="0">
                <a:solidFill>
                  <a:prstClr val="black"/>
                </a:solidFill>
              </a:rPr>
              <a:t>CCD</a:t>
            </a:r>
            <a:r>
              <a:rPr lang="en-US" sz="2800" dirty="0" smtClean="0">
                <a:solidFill>
                  <a:prstClr val="black"/>
                </a:solidFill>
              </a:rPr>
              <a:t> lines per </a:t>
            </a:r>
            <a:r>
              <a:rPr lang="en-US" sz="2800" dirty="0" err="1" smtClean="0">
                <a:solidFill>
                  <a:prstClr val="black"/>
                </a:solidFill>
              </a:rPr>
              <a:t>fibre</a:t>
            </a:r>
            <a:r>
              <a:rPr lang="en-US" sz="2800" dirty="0" smtClean="0">
                <a:solidFill>
                  <a:prstClr val="black"/>
                </a:solidFill>
              </a:rPr>
              <a:t> signal with five lines gap to the next). </a:t>
            </a:r>
            <a:r>
              <a:rPr lang="en-US" sz="2800" dirty="0" smtClean="0"/>
              <a:t>[6]</a:t>
            </a:r>
            <a:endParaRPr lang="en-US" sz="2800" dirty="0"/>
          </a:p>
        </p:txBody>
      </p:sp>
      <p:pic>
        <p:nvPicPr>
          <p:cNvPr id="3" name="Picture 2" descr="View More Most Want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53753" y="8281270"/>
            <a:ext cx="6048672" cy="2016224"/>
          </a:xfrm>
          <a:prstGeom prst="rect">
            <a:avLst/>
          </a:prstGeom>
          <a:noFill/>
          <a:scene3d>
            <a:camera prst="orthographicFront">
              <a:rot lat="0" lon="0" rev="19499999"/>
            </a:camera>
            <a:lightRig rig="threePt" dir="t"/>
          </a:scene3d>
        </p:spPr>
      </p:pic>
      <p:sp>
        <p:nvSpPr>
          <p:cNvPr id="57" name="Rectangle 225"/>
          <p:cNvSpPr>
            <a:spLocks noGrp="1" noChangeArrowheads="1"/>
          </p:cNvSpPr>
          <p:nvPr/>
        </p:nvSpPr>
        <p:spPr bwMode="auto">
          <a:xfrm>
            <a:off x="648297" y="37228486"/>
            <a:ext cx="146896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Optical Detector Candidates / Operational Aspects</a:t>
            </a:r>
          </a:p>
        </p:txBody>
      </p:sp>
      <p:sp>
        <p:nvSpPr>
          <p:cNvPr id="58" name="Text Box 216"/>
          <p:cNvSpPr txBox="1">
            <a:spLocks noChangeArrowheads="1"/>
          </p:cNvSpPr>
          <p:nvPr/>
        </p:nvSpPr>
        <p:spPr bwMode="auto">
          <a:xfrm>
            <a:off x="936329" y="37732542"/>
            <a:ext cx="1497766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2800" dirty="0" smtClean="0"/>
              <a:t>2k x 4k   or    4k x 4k   detectors of suppliers (alphabetical order): </a:t>
            </a:r>
          </a:p>
          <a:p>
            <a:pPr algn="just"/>
            <a:r>
              <a:rPr lang="en-US" sz="2800" dirty="0" smtClean="0"/>
              <a:t>e2v, Hamamatsu, </a:t>
            </a:r>
            <a:r>
              <a:rPr lang="en-US" sz="2800" dirty="0" err="1" smtClean="0"/>
              <a:t>LBNL</a:t>
            </a:r>
            <a:r>
              <a:rPr lang="en-US" sz="2800" dirty="0" smtClean="0"/>
              <a:t>, MIT, </a:t>
            </a:r>
            <a:r>
              <a:rPr lang="en-US" sz="2800" dirty="0" err="1" smtClean="0"/>
              <a:t>STA</a:t>
            </a:r>
            <a:r>
              <a:rPr lang="en-US" sz="2800" dirty="0" smtClean="0"/>
              <a:t>    of 100 to 250 µm thickness with and without  backside bias voltage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Mosaic versus monolithic ? (flatness spec.)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n versus p material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Voltage ranges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Increased vulnerability to </a:t>
            </a:r>
            <a:r>
              <a:rPr lang="en-US" sz="2800" dirty="0" err="1" smtClean="0">
                <a:solidFill>
                  <a:srgbClr val="FF0000"/>
                </a:solidFill>
              </a:rPr>
              <a:t>ESD</a:t>
            </a:r>
            <a:r>
              <a:rPr lang="en-US" sz="2800" dirty="0" smtClean="0">
                <a:solidFill>
                  <a:srgbClr val="FF0000"/>
                </a:solidFill>
              </a:rPr>
              <a:t> ?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Damage through over – illumination ?</a:t>
            </a:r>
            <a:endParaRPr lang="en-US" sz="2400" dirty="0" smtClean="0"/>
          </a:p>
        </p:txBody>
      </p:sp>
      <p:sp>
        <p:nvSpPr>
          <p:cNvPr id="59" name="Text Box 216"/>
          <p:cNvSpPr txBox="1">
            <a:spLocks noChangeArrowheads="1"/>
          </p:cNvSpPr>
          <p:nvPr/>
        </p:nvSpPr>
        <p:spPr bwMode="auto">
          <a:xfrm>
            <a:off x="24483620" y="28371502"/>
            <a:ext cx="792043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How important is this effect in spectroscopy versus direct imaging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Would a subtraction of calibration data in spectroscopy lead to similar problems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Correction for spectroscopy ?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586400" y="7181588"/>
            <a:ext cx="7560841" cy="437042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62265" y="20810662"/>
            <a:ext cx="6928172" cy="374441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27075233" y="8497294"/>
            <a:ext cx="5040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Figure 1:  Expected QE difference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between 100 and 200 </a:t>
            </a:r>
            <a:r>
              <a:rPr lang="en-US" sz="2400" dirty="0" smtClean="0"/>
              <a:t>µ</a:t>
            </a:r>
            <a:r>
              <a:rPr lang="en-US" sz="2400" dirty="0" smtClean="0">
                <a:solidFill>
                  <a:prstClr val="black"/>
                </a:solidFill>
              </a:rPr>
              <a:t>m thick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devices [2]</a:t>
            </a:r>
            <a:endParaRPr lang="en-US" dirty="0"/>
          </a:p>
        </p:txBody>
      </p:sp>
      <p:sp>
        <p:nvSpPr>
          <p:cNvPr id="62" name="Text Box 216"/>
          <p:cNvSpPr txBox="1">
            <a:spLocks noChangeArrowheads="1"/>
          </p:cNvSpPr>
          <p:nvPr/>
        </p:nvSpPr>
        <p:spPr bwMode="auto">
          <a:xfrm>
            <a:off x="17788483" y="18218374"/>
            <a:ext cx="13105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Can the “normal” </a:t>
            </a:r>
            <a:r>
              <a:rPr lang="en-US" sz="2800" dirty="0" err="1" smtClean="0">
                <a:solidFill>
                  <a:srgbClr val="FF0000"/>
                </a:solidFill>
              </a:rPr>
              <a:t>PSF</a:t>
            </a:r>
            <a:r>
              <a:rPr lang="en-US" sz="2800" dirty="0" smtClean="0">
                <a:solidFill>
                  <a:srgbClr val="FF0000"/>
                </a:solidFill>
              </a:rPr>
              <a:t> degradation of fully depleted </a:t>
            </a:r>
            <a:r>
              <a:rPr lang="en-US" sz="2800" dirty="0" err="1" smtClean="0">
                <a:solidFill>
                  <a:srgbClr val="FF0000"/>
                </a:solidFill>
              </a:rPr>
              <a:t>CCDs</a:t>
            </a:r>
            <a:r>
              <a:rPr lang="en-US" sz="2800" dirty="0" smtClean="0">
                <a:solidFill>
                  <a:srgbClr val="FF0000"/>
                </a:solidFill>
              </a:rPr>
              <a:t> for shorter wavelengths always be compensated by a sufficient backside bias voltage ?</a:t>
            </a:r>
            <a:endParaRPr lang="en-US" sz="2800" dirty="0" smtClean="0"/>
          </a:p>
        </p:txBody>
      </p:sp>
      <p:pic>
        <p:nvPicPr>
          <p:cNvPr id="1026" name="Picture 3" descr="slide picture for Olaf.png"/>
          <p:cNvPicPr>
            <a:picLocks noChangeAspect="1"/>
          </p:cNvPicPr>
          <p:nvPr/>
        </p:nvPicPr>
        <p:blipFill>
          <a:blip r:embed="rId11" cstate="print"/>
          <a:srcRect t="1572" r="19974" b="11818"/>
          <a:stretch>
            <a:fillRect/>
          </a:stretch>
        </p:blipFill>
        <p:spPr bwMode="auto">
          <a:xfrm>
            <a:off x="25563065" y="20450622"/>
            <a:ext cx="63367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18146241" y="24699094"/>
            <a:ext cx="13897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829300" algn="l"/>
              </a:tabLst>
            </a:pPr>
            <a:r>
              <a:rPr lang="en-US" sz="2800" dirty="0" smtClean="0">
                <a:solidFill>
                  <a:srgbClr val="FF0000"/>
                </a:solidFill>
              </a:rPr>
              <a:t>How to minimize reflection on the device </a:t>
            </a:r>
            <a:r>
              <a:rPr lang="en-US" sz="2800" u="sng" dirty="0" err="1" smtClean="0">
                <a:solidFill>
                  <a:srgbClr val="FF0000"/>
                </a:solidFill>
              </a:rPr>
              <a:t>front</a:t>
            </a:r>
            <a:r>
              <a:rPr lang="en-US" sz="2800" dirty="0" err="1" smtClean="0">
                <a:solidFill>
                  <a:srgbClr val="FF0000"/>
                </a:solidFill>
              </a:rPr>
              <a:t>side</a:t>
            </a:r>
            <a:r>
              <a:rPr lang="en-US" sz="2800" dirty="0" smtClean="0">
                <a:solidFill>
                  <a:srgbClr val="FF0000"/>
                </a:solidFill>
              </a:rPr>
              <a:t> to help the internal </a:t>
            </a:r>
            <a:r>
              <a:rPr lang="en-US" sz="2800" dirty="0" err="1" smtClean="0">
                <a:solidFill>
                  <a:srgbClr val="FF0000"/>
                </a:solidFill>
              </a:rPr>
              <a:t>straylight</a:t>
            </a:r>
            <a:r>
              <a:rPr lang="en-US" sz="2800" dirty="0" smtClean="0">
                <a:solidFill>
                  <a:srgbClr val="FF0000"/>
                </a:solidFill>
              </a:rPr>
              <a:t> / </a:t>
            </a:r>
            <a:r>
              <a:rPr lang="en-US" sz="2800" dirty="0" err="1" smtClean="0">
                <a:solidFill>
                  <a:srgbClr val="FF0000"/>
                </a:solidFill>
              </a:rPr>
              <a:t>PSF</a:t>
            </a:r>
            <a:r>
              <a:rPr lang="en-US" sz="2800" dirty="0" smtClean="0">
                <a:solidFill>
                  <a:srgbClr val="FF0000"/>
                </a:solidFill>
              </a:rPr>
              <a:t> ?      Or is this an effect which is “welcome” to increase the QE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Has anyone experimented with </a:t>
            </a:r>
            <a:r>
              <a:rPr lang="en-US" sz="2800" dirty="0" err="1" smtClean="0">
                <a:solidFill>
                  <a:srgbClr val="FF0000"/>
                </a:solidFill>
              </a:rPr>
              <a:t>frontside</a:t>
            </a:r>
            <a:r>
              <a:rPr lang="en-US" sz="2800" dirty="0" smtClean="0">
                <a:solidFill>
                  <a:srgbClr val="FF0000"/>
                </a:solidFill>
              </a:rPr>
              <a:t> coatings or different glues to prevent long wavelengths to pass through the 100um / 250 µm thick </a:t>
            </a:r>
            <a:r>
              <a:rPr lang="en-US" sz="2800" dirty="0" err="1" smtClean="0">
                <a:solidFill>
                  <a:srgbClr val="FF0000"/>
                </a:solidFill>
              </a:rPr>
              <a:t>CCD</a:t>
            </a:r>
            <a:r>
              <a:rPr lang="en-US" sz="2800" dirty="0" smtClean="0">
                <a:solidFill>
                  <a:srgbClr val="FF0000"/>
                </a:solidFill>
              </a:rPr>
              <a:t> and being bounced off by the glue or the substrate wafer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Is there a relation to the brighter / fatter effect ?</a:t>
            </a:r>
          </a:p>
        </p:txBody>
      </p:sp>
      <p:sp>
        <p:nvSpPr>
          <p:cNvPr id="65" name="Rectangle 225"/>
          <p:cNvSpPr>
            <a:spLocks noGrp="1" noChangeArrowheads="1"/>
          </p:cNvSpPr>
          <p:nvPr/>
        </p:nvSpPr>
        <p:spPr bwMode="auto">
          <a:xfrm>
            <a:off x="17426161" y="32043910"/>
            <a:ext cx="1497788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rIns="457200" bIns="228600" anchor="ctr"/>
          <a:lstStyle/>
          <a:p>
            <a:pPr defTabSz="4572000"/>
            <a:r>
              <a:rPr lang="en-GB" sz="3600" b="1" dirty="0" smtClean="0"/>
              <a:t>Light incidence angle, wavelength dependent conversion depth, collection and wavelength dependent focussing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55353" y="15122030"/>
            <a:ext cx="3456384" cy="264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216"/>
          <p:cNvSpPr txBox="1">
            <a:spLocks noChangeArrowheads="1"/>
          </p:cNvSpPr>
          <p:nvPr/>
        </p:nvSpPr>
        <p:spPr bwMode="auto">
          <a:xfrm>
            <a:off x="25635074" y="39388726"/>
            <a:ext cx="67689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Edge Roll-off versus Edge glowing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Are all the edge effects tolerable, if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the useful area is limited to a smaller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detector format than physically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available 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How are midline effects generated /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suppressed 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8209" y="32980014"/>
            <a:ext cx="7344816" cy="55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 t="7652" b="518"/>
          <a:stretch>
            <a:fillRect/>
          </a:stretch>
        </p:blipFill>
        <p:spPr bwMode="auto">
          <a:xfrm>
            <a:off x="936329" y="14473958"/>
            <a:ext cx="110012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15" cstate="print"/>
          <a:srcRect l="30788" t="41044" r="31612" b="40455"/>
          <a:stretch>
            <a:fillRect/>
          </a:stretch>
        </p:blipFill>
        <p:spPr bwMode="auto">
          <a:xfrm>
            <a:off x="5544841" y="31827886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 cstate="print"/>
          <a:srcRect t="26424" b="2604"/>
          <a:stretch>
            <a:fillRect/>
          </a:stretch>
        </p:blipFill>
        <p:spPr bwMode="auto">
          <a:xfrm>
            <a:off x="936329" y="30243710"/>
            <a:ext cx="4104456" cy="51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74433" y="42845110"/>
            <a:ext cx="2769059" cy="55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8" cstate="print"/>
          <a:srcRect r="4052" b="29752"/>
          <a:stretch>
            <a:fillRect/>
          </a:stretch>
        </p:blipFill>
        <p:spPr bwMode="auto">
          <a:xfrm>
            <a:off x="18506281" y="3946073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216"/>
          <p:cNvSpPr txBox="1">
            <a:spLocks noChangeArrowheads="1"/>
          </p:cNvSpPr>
          <p:nvPr/>
        </p:nvSpPr>
        <p:spPr bwMode="auto">
          <a:xfrm>
            <a:off x="25275033" y="44069246"/>
            <a:ext cx="597666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 this effect always removable </a:t>
            </a:r>
            <a:r>
              <a:rPr lang="en-US" sz="2800" smtClean="0">
                <a:solidFill>
                  <a:srgbClr val="FF0000"/>
                </a:solidFill>
              </a:rPr>
              <a:t>through flat-fielding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 tree-rings matter for spectroscopy 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570177" y="28155478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0" cstate="print"/>
          <a:srcRect t="2750" r="55393" b="13294"/>
          <a:stretch>
            <a:fillRect/>
          </a:stretch>
        </p:blipFill>
        <p:spPr bwMode="auto">
          <a:xfrm>
            <a:off x="21314593" y="39460734"/>
            <a:ext cx="2664296" cy="25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20" cstate="print"/>
          <a:srcRect l="48392" t="2345" r="24164" b="6658"/>
          <a:stretch>
            <a:fillRect/>
          </a:stretch>
        </p:blipFill>
        <p:spPr bwMode="auto">
          <a:xfrm>
            <a:off x="24194913" y="39460734"/>
            <a:ext cx="1512168" cy="25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034673" y="28299494"/>
            <a:ext cx="2653246" cy="318064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569177" y="23330942"/>
            <a:ext cx="77438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Straight Arrow Connector 76"/>
          <p:cNvCxnSpPr/>
          <p:nvPr/>
        </p:nvCxnSpPr>
        <p:spPr>
          <a:xfrm>
            <a:off x="16994113" y="10369502"/>
            <a:ext cx="72008" cy="31323480"/>
          </a:xfrm>
          <a:prstGeom prst="straightConnector1">
            <a:avLst/>
          </a:prstGeom>
          <a:ln w="825500">
            <a:solidFill>
              <a:srgbClr val="FF0000">
                <a:alpha val="43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1746641" y="3103579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[7]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8587401" y="23618974"/>
            <a:ext cx="360040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5829300" algn="l"/>
              </a:tabLst>
            </a:pPr>
            <a:endParaRPr lang="en-US" sz="1400" dirty="0" smtClean="0"/>
          </a:p>
          <a:p>
            <a:pPr algn="just">
              <a:tabLst>
                <a:tab pos="5829300" algn="l"/>
              </a:tabLst>
            </a:pPr>
            <a:r>
              <a:rPr lang="en-US" sz="1400" dirty="0" smtClean="0"/>
              <a:t>Figure 6:</a:t>
            </a:r>
          </a:p>
          <a:p>
            <a:pPr algn="just">
              <a:tabLst>
                <a:tab pos="5829300" algn="l"/>
              </a:tabLst>
            </a:pPr>
            <a:r>
              <a:rPr lang="en-US" sz="1400" dirty="0" smtClean="0"/>
              <a:t>Simplified </a:t>
            </a:r>
            <a:r>
              <a:rPr lang="en-US" sz="1400" dirty="0" err="1" smtClean="0"/>
              <a:t>ESO</a:t>
            </a:r>
            <a:r>
              <a:rPr lang="en-US" sz="1400" dirty="0" smtClean="0"/>
              <a:t> simulation at 1000 nm: </a:t>
            </a:r>
          </a:p>
          <a:p>
            <a:pPr algn="just">
              <a:tabLst>
                <a:tab pos="5829300" algn="l"/>
              </a:tabLst>
            </a:pPr>
            <a:r>
              <a:rPr lang="en-US" sz="1400" dirty="0" smtClean="0"/>
              <a:t>14   % for 100 µm silicon thickness</a:t>
            </a:r>
          </a:p>
          <a:p>
            <a:pPr algn="just">
              <a:tabLst>
                <a:tab pos="5829300" algn="l"/>
              </a:tabLst>
            </a:pPr>
            <a:r>
              <a:rPr lang="en-US" sz="1400" dirty="0" smtClean="0"/>
              <a:t>  6   % for 250 µm silicon thickness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4554953" y="24051022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[2]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1314593" y="37660534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[9]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4698969" y="3103579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[8]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4194913" y="44429286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[10]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8443385" y="17786326"/>
            <a:ext cx="2808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Figure 5:  Absorption Depth</a:t>
            </a:r>
            <a:endParaRPr lang="en-US" sz="1600" dirty="0"/>
          </a:p>
        </p:txBody>
      </p:sp>
      <p:sp>
        <p:nvSpPr>
          <p:cNvPr id="80" name="Rectangle 79"/>
          <p:cNvSpPr/>
          <p:nvPr/>
        </p:nvSpPr>
        <p:spPr>
          <a:xfrm>
            <a:off x="25275033" y="30963790"/>
            <a:ext cx="633670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5829300" algn="l"/>
              </a:tabLst>
            </a:pPr>
            <a:endParaRPr lang="en-US" sz="1400" dirty="0" smtClean="0"/>
          </a:p>
          <a:p>
            <a:pPr algn="just">
              <a:tabLst>
                <a:tab pos="5829300" algn="l"/>
              </a:tabLst>
            </a:pPr>
            <a:r>
              <a:rPr lang="en-US" sz="1600" dirty="0" smtClean="0"/>
              <a:t>Figure 7: Brighter fatter effect: Effective </a:t>
            </a:r>
            <a:r>
              <a:rPr lang="en-US" sz="1600" dirty="0" err="1" smtClean="0"/>
              <a:t>Pixelgrid</a:t>
            </a:r>
            <a:r>
              <a:rPr lang="en-US" sz="1600" dirty="0" smtClean="0"/>
              <a:t> / Correlation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5419049" y="37516518"/>
            <a:ext cx="633670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tabLst>
                <a:tab pos="5829300" algn="l"/>
              </a:tabLst>
            </a:pPr>
            <a:endParaRPr lang="en-US" sz="1400" dirty="0" smtClean="0"/>
          </a:p>
          <a:p>
            <a:pPr algn="just">
              <a:tabLst>
                <a:tab pos="5829300" algn="l"/>
              </a:tabLst>
            </a:pPr>
            <a:r>
              <a:rPr lang="en-US" sz="1600" dirty="0" smtClean="0"/>
              <a:t>Figure 8: Incidence Angle and wavelength dependent collection</a:t>
            </a:r>
          </a:p>
        </p:txBody>
      </p:sp>
      <p:sp>
        <p:nvSpPr>
          <p:cNvPr id="84" name="Text Box 216"/>
          <p:cNvSpPr txBox="1">
            <a:spLocks noChangeArrowheads="1"/>
          </p:cNvSpPr>
          <p:nvPr/>
        </p:nvSpPr>
        <p:spPr bwMode="auto">
          <a:xfrm>
            <a:off x="23618849" y="46085470"/>
            <a:ext cx="4032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228600" rIns="457200" bIns="228600">
            <a:spAutoFit/>
          </a:bodyPr>
          <a:lstStyle/>
          <a:p>
            <a:pPr algn="just"/>
            <a:r>
              <a:rPr lang="en-US" sz="1800" dirty="0" smtClean="0"/>
              <a:t>Figure 10: </a:t>
            </a:r>
          </a:p>
          <a:p>
            <a:pPr algn="just"/>
            <a:r>
              <a:rPr lang="en-US" sz="1800" dirty="0" smtClean="0"/>
              <a:t>Tree-ring effect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12944</TotalTime>
  <Words>1163</Words>
  <Application>Microsoft Macintosh PowerPoint</Application>
  <PresentationFormat>Custom</PresentationFormat>
  <Paragraphs>121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European Organisation for Astronomical Research in the Southern Hemisphere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 Manescau</dc:creator>
  <cp:lastModifiedBy>Andrei Nomerotski</cp:lastModifiedBy>
  <cp:revision>1435</cp:revision>
  <dcterms:created xsi:type="dcterms:W3CDTF">2007-07-25T11:09:35Z</dcterms:created>
  <dcterms:modified xsi:type="dcterms:W3CDTF">2014-12-05T21:15:35Z</dcterms:modified>
</cp:coreProperties>
</file>