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handoutMasterIdLst>
    <p:handoutMasterId r:id="rId30"/>
  </p:handoutMasterIdLst>
  <p:sldIdLst>
    <p:sldId id="411" r:id="rId4"/>
    <p:sldId id="410" r:id="rId5"/>
    <p:sldId id="413" r:id="rId6"/>
    <p:sldId id="442" r:id="rId7"/>
    <p:sldId id="443" r:id="rId8"/>
    <p:sldId id="444" r:id="rId9"/>
    <p:sldId id="417" r:id="rId10"/>
    <p:sldId id="418" r:id="rId11"/>
    <p:sldId id="423" r:id="rId12"/>
    <p:sldId id="440" r:id="rId13"/>
    <p:sldId id="446" r:id="rId14"/>
    <p:sldId id="436" r:id="rId15"/>
    <p:sldId id="448" r:id="rId16"/>
    <p:sldId id="427" r:id="rId17"/>
    <p:sldId id="424" r:id="rId18"/>
    <p:sldId id="428" r:id="rId19"/>
    <p:sldId id="429" r:id="rId20"/>
    <p:sldId id="430" r:id="rId21"/>
    <p:sldId id="451" r:id="rId22"/>
    <p:sldId id="438" r:id="rId23"/>
    <p:sldId id="452" r:id="rId24"/>
    <p:sldId id="449" r:id="rId25"/>
    <p:sldId id="453" r:id="rId26"/>
    <p:sldId id="450" r:id="rId27"/>
    <p:sldId id="454" r:id="rId28"/>
  </p:sldIdLst>
  <p:sldSz cx="9144000" cy="6858000" type="screen4x3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A905"/>
    <a:srgbClr val="66FFFF"/>
    <a:srgbClr val="FF00FF"/>
    <a:srgbClr val="B9F030"/>
    <a:srgbClr val="FF99FF"/>
    <a:srgbClr val="C7C7C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0" autoAdjust="0"/>
    <p:restoredTop sz="89918" autoAdjust="0"/>
  </p:normalViewPr>
  <p:slideViewPr>
    <p:cSldViewPr>
      <p:cViewPr>
        <p:scale>
          <a:sx n="90" d="100"/>
          <a:sy n="90" d="100"/>
        </p:scale>
        <p:origin x="-101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3672" y="-120"/>
      </p:cViewPr>
      <p:guideLst>
        <p:guide orient="horz" pos="2141"/>
        <p:guide pos="311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027" y="0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58308-C646-431F-A38E-7D47FDBF63D8}" type="datetimeFigureOut">
              <a:rPr lang="en-GB" smtClean="0"/>
              <a:t>05/12/2014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027" y="6456699"/>
            <a:ext cx="4279918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E93FF-C0A9-429E-81BE-103E22D18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91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5" y="0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B1DB3-B2BE-4488-9E7C-DF98EF16F943}" type="datetimeFigureOut">
              <a:rPr lang="en-US" smtClean="0"/>
              <a:pPr/>
              <a:t>12/5/2014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6" y="3228896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9A974-12C1-4F00-A777-AD14DAF96A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6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9A974-12C1-4F00-A777-AD14DAF96A6A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971800" y="648866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Neil Murray, December 5</a:t>
            </a:r>
            <a:r>
              <a:rPr lang="en-GB" baseline="30000" dirty="0" smtClean="0"/>
              <a:t>th</a:t>
            </a:r>
            <a:r>
              <a:rPr lang="en-GB" dirty="0" smtClean="0"/>
              <a:t>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0161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4080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94718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0634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3453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8521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4872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0375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424680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74352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77788"/>
            <a:ext cx="2071687" cy="60150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77788"/>
            <a:ext cx="6067425" cy="60150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1407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mainhea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e2v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210300"/>
            <a:ext cx="23336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68313" y="333375"/>
            <a:ext cx="6048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750" y="1341438"/>
            <a:ext cx="8064500" cy="2808287"/>
          </a:xfrm>
        </p:spPr>
        <p:txBody>
          <a:bodyPr/>
          <a:lstStyle>
            <a:lvl1pPr algn="ctr"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95288" y="333375"/>
            <a:ext cx="6308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>
                <a:solidFill>
                  <a:srgbClr val="004084"/>
                </a:solidFill>
              </a:rPr>
              <a:t>e2v centre for electronic imaging</a:t>
            </a:r>
            <a:endParaRPr lang="en-US" sz="3600">
              <a:solidFill>
                <a:srgbClr val="004084"/>
              </a:solidFill>
            </a:endParaRPr>
          </a:p>
        </p:txBody>
      </p:sp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130175" y="6200775"/>
          <a:ext cx="8270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" r:id="rId5" imgW="1587302" imgH="1117460" progId="">
                  <p:embed/>
                </p:oleObj>
              </mc:Choice>
              <mc:Fallback>
                <p:oleObj r:id="rId5" imgW="1587302" imgH="11174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6200775"/>
                        <a:ext cx="8270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218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2116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977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9563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00674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2431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8325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06355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08714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715279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77788"/>
            <a:ext cx="2071687" cy="6015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77788"/>
            <a:ext cx="6067425" cy="6015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67671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mainheader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468313" y="333375"/>
            <a:ext cx="6048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e2v centre for electronic imaging</a:t>
            </a:r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06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mainheader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"/>
            <a:ext cx="876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8313" y="333375"/>
            <a:ext cx="604837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e2v centre for electronic imaging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70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4084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gi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gi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gi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10" name="Picture 9" descr="mainhead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0560"/>
            <a:ext cx="8763000" cy="952500"/>
          </a:xfrm>
          <a:prstGeom prst="rect">
            <a:avLst/>
          </a:prstGeom>
        </p:spPr>
      </p:pic>
      <p:pic>
        <p:nvPicPr>
          <p:cNvPr id="11" name="Picture 10" descr="mainheader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7468" r="13175" b="8956"/>
          <a:stretch/>
        </p:blipFill>
        <p:spPr>
          <a:xfrm>
            <a:off x="467430" y="332570"/>
            <a:ext cx="6563606" cy="7960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4060" y="1844780"/>
            <a:ext cx="38885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tx2"/>
                </a:solidFill>
              </a:rPr>
              <a:t>Neil </a:t>
            </a:r>
            <a:r>
              <a:rPr lang="en-GB" sz="4000" dirty="0">
                <a:solidFill>
                  <a:schemeClr val="tx2"/>
                </a:solidFill>
              </a:rPr>
              <a:t>Murray </a:t>
            </a:r>
            <a:r>
              <a:rPr lang="en-GB" sz="3200" dirty="0" smtClean="0">
                <a:solidFill>
                  <a:schemeClr val="tx2"/>
                </a:solidFill>
              </a:rPr>
              <a:t>Comparison of PSF in p- and n-channel CCDs</a:t>
            </a:r>
            <a:endParaRPr lang="en-GB" sz="3200" dirty="0">
              <a:solidFill>
                <a:schemeClr val="tx2"/>
              </a:solidFill>
            </a:endParaRPr>
          </a:p>
          <a:p>
            <a:endParaRPr lang="en-GB" sz="3200" dirty="0" smtClean="0">
              <a:solidFill>
                <a:schemeClr val="tx2"/>
              </a:solidFill>
            </a:endParaRPr>
          </a:p>
          <a:p>
            <a:r>
              <a:rPr lang="en-GB" sz="2400" dirty="0" smtClean="0">
                <a:solidFill>
                  <a:schemeClr val="tx2"/>
                </a:solidFill>
              </a:rPr>
              <a:t>With thanks </a:t>
            </a:r>
            <a:r>
              <a:rPr lang="en-GB" sz="2400" dirty="0">
                <a:solidFill>
                  <a:schemeClr val="tx2"/>
                </a:solidFill>
              </a:rPr>
              <a:t>to Edgar </a:t>
            </a:r>
            <a:r>
              <a:rPr lang="en-GB" sz="2400" dirty="0" smtClean="0">
                <a:solidFill>
                  <a:schemeClr val="tx2"/>
                </a:solidFill>
              </a:rPr>
              <a:t>Allanwood, Ben Dryer,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r>
              <a:rPr lang="en-GB" sz="2400" dirty="0" smtClean="0">
                <a:solidFill>
                  <a:schemeClr val="tx2"/>
                </a:solidFill>
              </a:rPr>
              <a:t>Daniel Weatherill, Konstantin Stefanov and David Smith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15" name="Picture 5" descr="IMG_64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90" y="1412720"/>
            <a:ext cx="4680650" cy="459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0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49504"/>
            <a:ext cx="6628344" cy="584775"/>
          </a:xfrm>
          <a:prstGeom prst="rect">
            <a:avLst/>
          </a:prstGeom>
          <a:solidFill>
            <a:schemeClr val="bg1"/>
          </a:solidFill>
        </p:spPr>
        <p:txBody>
          <a:bodyPr wrap="none" rIns="72000" rtlCol="0">
            <a:spAutoFit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Knowledge Transfer – ESA ESAC		</a:t>
            </a:r>
            <a:endParaRPr lang="en-GB" sz="2000" dirty="0">
              <a:solidFill>
                <a:srgbClr val="1F497D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2966138"/>
            <a:ext cx="3816530" cy="2839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21" y="4158382"/>
            <a:ext cx="4463789" cy="1955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410" y="2564880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September 2013</a:t>
            </a:r>
            <a:endParaRPr lang="en-GB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9990" y="3789050"/>
            <a:ext cx="167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November 2013</a:t>
            </a:r>
            <a:endParaRPr lang="en-GB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3410" y="1484730"/>
            <a:ext cx="784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Charge redistribution also observed in GAIA-type laboratory devices by Ralf Kohley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00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332570"/>
            <a:ext cx="73661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Low Cost Test Equipment – </a:t>
            </a:r>
            <a:r>
              <a:rPr lang="en-GB" sz="3600" dirty="0">
                <a:solidFill>
                  <a:srgbClr val="1F497D"/>
                </a:solidFill>
              </a:rPr>
              <a:t>$</a:t>
            </a:r>
            <a:r>
              <a:rPr lang="en-GB" sz="3600" dirty="0" smtClean="0">
                <a:solidFill>
                  <a:srgbClr val="1F497D"/>
                </a:solidFill>
              </a:rPr>
              <a:t>76k </a:t>
            </a:r>
            <a:r>
              <a:rPr lang="en-GB" sz="2400" dirty="0" smtClean="0">
                <a:solidFill>
                  <a:srgbClr val="1F497D"/>
                </a:solidFill>
              </a:rPr>
              <a:t>ex. CCD!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90" y="1293406"/>
            <a:ext cx="4658658" cy="29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99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20" y="4437140"/>
            <a:ext cx="2520350" cy="16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G_9946 -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847" y="4437140"/>
            <a:ext cx="2516343" cy="167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MG_64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50" y="4437140"/>
            <a:ext cx="1728240" cy="169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068" y="1268700"/>
            <a:ext cx="4054552" cy="30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4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r="860"/>
          <a:stretch/>
        </p:blipFill>
        <p:spPr bwMode="auto">
          <a:xfrm>
            <a:off x="3870273" y="1196690"/>
            <a:ext cx="5238357" cy="223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32570"/>
            <a:ext cx="65305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PSF Test Devices – e2v CCD204-22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380" y="1174122"/>
            <a:ext cx="7662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 smtClean="0"/>
              <a:t>  Full frame 4,096 × 1,064 (49.2 × 12.8 mm)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en-GB" sz="1600" dirty="0" smtClean="0"/>
              <a:t> 12 µm square pixels (4+2+4+2 µm)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1600" dirty="0" smtClean="0"/>
              <a:t>Back illuminated, 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thinned to 70 µm</a:t>
            </a:r>
            <a:r>
              <a:rPr lang="en-GB" sz="1600" b="1" dirty="0" smtClean="0"/>
              <a:t>/</a:t>
            </a:r>
            <a:r>
              <a:rPr lang="en-GB" sz="1600" b="1" dirty="0" smtClean="0">
                <a:solidFill>
                  <a:schemeClr val="accent5"/>
                </a:solidFill>
              </a:rPr>
              <a:t>40 µm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Low noise output (8 e</a:t>
            </a:r>
            <a:r>
              <a:rPr lang="en-GB" sz="1600" baseline="30000" dirty="0" smtClean="0"/>
              <a:t>-</a:t>
            </a:r>
            <a:r>
              <a:rPr lang="en-GB" sz="1600" dirty="0" smtClean="0"/>
              <a:t> r.m.s. @ 1MHz)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Gated dump drain from serial register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Parallel </a:t>
            </a:r>
            <a:r>
              <a:rPr lang="en-GB" sz="1600" dirty="0"/>
              <a:t>charge-injection </a:t>
            </a:r>
            <a:r>
              <a:rPr lang="en-GB" sz="1600" dirty="0" smtClean="0"/>
              <a:t>structure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50 </a:t>
            </a:r>
            <a:r>
              <a:rPr lang="en-GB" sz="1600" dirty="0"/>
              <a:t>µm buried channel in serial register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/>
              <a:t>  8 µm buried channel in imaging </a:t>
            </a:r>
            <a:r>
              <a:rPr lang="en-GB" sz="1600" dirty="0" smtClean="0"/>
              <a:t>area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Typically </a:t>
            </a:r>
            <a:r>
              <a:rPr lang="en-GB" sz="1600" dirty="0"/>
              <a:t>230 </a:t>
            </a:r>
            <a:r>
              <a:rPr lang="en-GB" sz="1600" dirty="0" err="1"/>
              <a:t>mW</a:t>
            </a:r>
            <a:r>
              <a:rPr lang="en-GB" sz="1600" dirty="0"/>
              <a:t> during readout @ 1MHz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Split serial register to two, 2-stage outputs with dummies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Summing Wells and register elements sized to allow 2×2 binning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/>
              <a:t>  Fabricated </a:t>
            </a:r>
            <a:r>
              <a:rPr lang="en-GB" sz="1600" dirty="0"/>
              <a:t>on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bulk n</a:t>
            </a:r>
            <a:r>
              <a:rPr lang="en-GB" sz="16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 Si (&gt;5,000 ohm-cm)</a:t>
            </a:r>
            <a:r>
              <a:rPr lang="en-GB" sz="1600" b="1" dirty="0"/>
              <a:t>/</a:t>
            </a:r>
            <a:r>
              <a:rPr lang="en-GB" sz="1600" b="1" dirty="0">
                <a:solidFill>
                  <a:schemeClr val="accent5"/>
                </a:solidFill>
              </a:rPr>
              <a:t>epitaxial p</a:t>
            </a:r>
            <a:r>
              <a:rPr lang="en-GB" sz="1600" b="1" baseline="30000" dirty="0">
                <a:solidFill>
                  <a:schemeClr val="accent5"/>
                </a:solidFill>
              </a:rPr>
              <a:t>+</a:t>
            </a:r>
            <a:r>
              <a:rPr lang="en-GB" sz="1600" b="1" dirty="0">
                <a:solidFill>
                  <a:schemeClr val="accent5"/>
                </a:solidFill>
              </a:rPr>
              <a:t> Si (1,500 ohm-cm</a:t>
            </a:r>
            <a:r>
              <a:rPr lang="en-GB" sz="1600" b="1" dirty="0" smtClean="0">
                <a:solidFill>
                  <a:schemeClr val="accent5"/>
                </a:solidFill>
              </a:rPr>
              <a:t>)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30" y="1196690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GB" sz="28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800" dirty="0" smtClean="0"/>
              <a:t>/</a:t>
            </a:r>
            <a:r>
              <a:rPr lang="en-GB" sz="2800" b="1" dirty="0" smtClean="0">
                <a:solidFill>
                  <a:schemeClr val="accent5"/>
                </a:solidFill>
              </a:rPr>
              <a:t>n</a:t>
            </a:r>
            <a:r>
              <a:rPr lang="en-GB" sz="2800" dirty="0" smtClean="0">
                <a:solidFill>
                  <a:schemeClr val="accent5"/>
                </a:solidFill>
              </a:rPr>
              <a:t>-</a:t>
            </a:r>
            <a:endParaRPr lang="en-GB" sz="2800" dirty="0">
              <a:solidFill>
                <a:schemeClr val="accent5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5" b="12848"/>
          <a:stretch/>
        </p:blipFill>
        <p:spPr bwMode="auto">
          <a:xfrm>
            <a:off x="5015733" y="4293120"/>
            <a:ext cx="3876867" cy="190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28912" y="3284980"/>
            <a:ext cx="177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Device architecture</a:t>
            </a:r>
            <a:endParaRPr lang="en-GB" sz="1600" i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5" b="12848"/>
          <a:stretch/>
        </p:blipFill>
        <p:spPr bwMode="auto">
          <a:xfrm>
            <a:off x="911160" y="4293120"/>
            <a:ext cx="3876870" cy="190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9895" y="6165380"/>
            <a:ext cx="3954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p-channel CCD204, BI, red-enhanced coating</a:t>
            </a:r>
            <a:endParaRPr lang="en-GB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899490" y="6165380"/>
            <a:ext cx="3954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n-channel CCD204, BI, red-enhanced coating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910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85430"/>
            <a:ext cx="65461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Point Spread Function – PSF</a:t>
            </a:r>
            <a:r>
              <a:rPr lang="en-GB" sz="2800" baseline="-25000" dirty="0" smtClean="0">
                <a:solidFill>
                  <a:srgbClr val="1F497D"/>
                </a:solidFill>
              </a:rPr>
              <a:t>O</a:t>
            </a:r>
            <a:r>
              <a:rPr lang="en-GB" sz="2800" dirty="0">
                <a:solidFill>
                  <a:srgbClr val="1F497D"/>
                </a:solidFill>
              </a:rPr>
              <a:t> </a:t>
            </a:r>
            <a:r>
              <a:rPr lang="en-GB" sz="2800" dirty="0" smtClean="0">
                <a:solidFill>
                  <a:srgbClr val="1F497D"/>
                </a:solidFill>
              </a:rPr>
              <a:t>Measurement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2" b="12998"/>
          <a:stretch/>
        </p:blipFill>
        <p:spPr bwMode="auto">
          <a:xfrm>
            <a:off x="3851899" y="1466187"/>
            <a:ext cx="5184721" cy="131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388" y="1196690"/>
            <a:ext cx="36725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The Point Spread Function (PSF) is the response of an imaging system to a point source. </a:t>
            </a:r>
            <a:endParaRPr lang="en-GB" sz="2000" dirty="0" smtClean="0"/>
          </a:p>
          <a:p>
            <a:endParaRPr lang="en-GB" sz="1000" dirty="0"/>
          </a:p>
          <a:p>
            <a:r>
              <a:rPr lang="en-GB" sz="2000" dirty="0"/>
              <a:t>PSF</a:t>
            </a:r>
            <a:r>
              <a:rPr lang="en-GB" sz="2000" baseline="-25000" dirty="0"/>
              <a:t>OD</a:t>
            </a:r>
            <a:r>
              <a:rPr lang="en-GB" sz="2000" dirty="0"/>
              <a:t> – Total system PSF sampled by the CCD</a:t>
            </a:r>
          </a:p>
          <a:p>
            <a:r>
              <a:rPr lang="en-GB" sz="2000" dirty="0"/>
              <a:t>PSF</a:t>
            </a:r>
            <a:r>
              <a:rPr lang="en-GB" sz="2000" baseline="-25000" dirty="0"/>
              <a:t>O</a:t>
            </a:r>
            <a:r>
              <a:rPr lang="en-GB" sz="2000" dirty="0"/>
              <a:t> – Optical component of PSF, including projection and vacuum chamber window</a:t>
            </a:r>
          </a:p>
          <a:p>
            <a:r>
              <a:rPr lang="en-GB" sz="2000" dirty="0"/>
              <a:t>PSF</a:t>
            </a:r>
            <a:r>
              <a:rPr lang="en-GB" sz="2000" baseline="-25000" dirty="0"/>
              <a:t>D</a:t>
            </a:r>
            <a:r>
              <a:rPr lang="en-GB" sz="2000" dirty="0"/>
              <a:t> – Charge diffusion component of PSF introduced by the </a:t>
            </a:r>
            <a:r>
              <a:rPr lang="en-GB" sz="2000" dirty="0" smtClean="0"/>
              <a:t>CCD</a:t>
            </a:r>
          </a:p>
          <a:p>
            <a:endParaRPr lang="en-GB" sz="1000" dirty="0"/>
          </a:p>
          <a:p>
            <a:r>
              <a:rPr lang="en-GB" sz="2000" dirty="0"/>
              <a:t>Measurements </a:t>
            </a:r>
            <a:r>
              <a:rPr lang="en-GB" sz="2000" dirty="0" smtClean="0"/>
              <a:t>were </a:t>
            </a:r>
            <a:r>
              <a:rPr lang="en-GB" sz="2000" dirty="0"/>
              <a:t>taken for incident light of 450 nm and 700 nm to assess the wavelength dependence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31" y="3212970"/>
            <a:ext cx="4572849" cy="26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90" y="3284980"/>
            <a:ext cx="120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Edge after focus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6660290" y="4149100"/>
            <a:ext cx="136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Edge before focus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6660290" y="5085230"/>
            <a:ext cx="120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Edge at focus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0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25" y="1861581"/>
            <a:ext cx="6312725" cy="4735859"/>
            <a:chOff x="1355705" y="1861581"/>
            <a:chExt cx="6312725" cy="4735859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705" y="1861581"/>
              <a:ext cx="6312725" cy="473585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000111" y="1897053"/>
              <a:ext cx="20922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Knife edge at beam waist  </a:t>
              </a:r>
              <a:endParaRPr lang="en-GB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9640" y="1897053"/>
              <a:ext cx="24929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Knife edge beyond beam waist  </a:t>
              </a:r>
              <a:endParaRPr lang="en-GB" sz="1400" dirty="0"/>
            </a:p>
          </p:txBody>
        </p:sp>
      </p:grpSp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85430"/>
            <a:ext cx="65461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Point Spread Function – PSF</a:t>
            </a:r>
            <a:r>
              <a:rPr lang="en-GB" sz="2800" baseline="-25000" dirty="0" smtClean="0">
                <a:solidFill>
                  <a:srgbClr val="1F497D"/>
                </a:solidFill>
              </a:rPr>
              <a:t>O</a:t>
            </a:r>
            <a:r>
              <a:rPr lang="en-GB" sz="2800" dirty="0">
                <a:solidFill>
                  <a:srgbClr val="1F497D"/>
                </a:solidFill>
              </a:rPr>
              <a:t> </a:t>
            </a:r>
            <a:r>
              <a:rPr lang="en-GB" sz="2800" dirty="0" smtClean="0">
                <a:solidFill>
                  <a:srgbClr val="1F497D"/>
                </a:solidFill>
              </a:rPr>
              <a:t>Measurement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" y="1198449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beam is translated over the knife edge in known steps and total flux seen in the CCD is</a:t>
            </a:r>
          </a:p>
          <a:p>
            <a:r>
              <a:rPr lang="en-GB" dirty="0" smtClean="0"/>
              <a:t>measured, this gives the optical PSF.</a:t>
            </a:r>
            <a:endParaRPr lang="en-GB" dirty="0"/>
          </a:p>
        </p:txBody>
      </p:sp>
      <p:pic>
        <p:nvPicPr>
          <p:cNvPr id="16" name="Picture 4" descr="C:\Users\Neil Murray\Desktop\P-Channel\IMG_77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2"/>
          <a:stretch/>
        </p:blipFill>
        <p:spPr bwMode="auto">
          <a:xfrm>
            <a:off x="6374466" y="1700760"/>
            <a:ext cx="2302104" cy="23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09" y="4293120"/>
            <a:ext cx="2881441" cy="194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7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7" y="2420860"/>
            <a:ext cx="5384379" cy="351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92" y="4221110"/>
            <a:ext cx="3308321" cy="22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44839" r="10546" b="34912"/>
          <a:stretch/>
        </p:blipFill>
        <p:spPr bwMode="auto">
          <a:xfrm>
            <a:off x="205310" y="1230558"/>
            <a:ext cx="5376346" cy="108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778328" y="2086211"/>
            <a:ext cx="225732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62663" y="191679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8 µm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r="5229"/>
          <a:stretch/>
        </p:blipFill>
        <p:spPr bwMode="auto">
          <a:xfrm>
            <a:off x="5756393" y="1124680"/>
            <a:ext cx="3352237" cy="280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82022" y="1772770"/>
            <a:ext cx="2110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PSF</a:t>
            </a:r>
            <a:r>
              <a:rPr lang="en-GB" sz="1400" i="1" baseline="-25000" dirty="0" smtClean="0"/>
              <a:t>OD</a:t>
            </a:r>
            <a:r>
              <a:rPr lang="en-GB" sz="1400" i="1" dirty="0" smtClean="0"/>
              <a:t> Y-axis measurement</a:t>
            </a:r>
            <a:endParaRPr lang="en-GB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08263" y="3933070"/>
            <a:ext cx="3128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Example measurement at z=-33.104 mm</a:t>
            </a:r>
            <a:endParaRPr lang="en-GB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91850" y="1248963"/>
            <a:ext cx="181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Example of knife edge</a:t>
            </a:r>
            <a:endParaRPr lang="en-GB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5420" y="385430"/>
            <a:ext cx="65461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Point Spread Function – PSF</a:t>
            </a:r>
            <a:r>
              <a:rPr lang="en-GB" sz="2800" baseline="-25000" dirty="0" smtClean="0">
                <a:solidFill>
                  <a:srgbClr val="1F497D"/>
                </a:solidFill>
              </a:rPr>
              <a:t>O</a:t>
            </a:r>
            <a:r>
              <a:rPr lang="en-GB" sz="2800" dirty="0">
                <a:solidFill>
                  <a:srgbClr val="1F497D"/>
                </a:solidFill>
              </a:rPr>
              <a:t> </a:t>
            </a:r>
            <a:r>
              <a:rPr lang="en-GB" sz="2800" dirty="0" smtClean="0">
                <a:solidFill>
                  <a:srgbClr val="1F497D"/>
                </a:solidFill>
              </a:rPr>
              <a:t>Measurement</a:t>
            </a:r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530" y="6021360"/>
            <a:ext cx="424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PSF</a:t>
            </a:r>
            <a:r>
              <a:rPr lang="en-GB" baseline="-25000" dirty="0" smtClean="0">
                <a:solidFill>
                  <a:srgbClr val="0000FF"/>
                </a:solidFill>
              </a:rPr>
              <a:t>O</a:t>
            </a:r>
            <a:r>
              <a:rPr lang="en-GB" dirty="0" smtClean="0">
                <a:solidFill>
                  <a:srgbClr val="0000FF"/>
                </a:solidFill>
              </a:rPr>
              <a:t>450nm = 5.6 µm FWHM (</a:t>
            </a:r>
            <a:r>
              <a:rPr lang="el-GR" dirty="0" smtClean="0">
                <a:solidFill>
                  <a:srgbClr val="0000FF"/>
                </a:solidFill>
              </a:rPr>
              <a:t>σ</a:t>
            </a:r>
            <a:r>
              <a:rPr lang="en-GB" dirty="0" smtClean="0">
                <a:solidFill>
                  <a:srgbClr val="0000FF"/>
                </a:solidFill>
              </a:rPr>
              <a:t> = 0.2 </a:t>
            </a:r>
            <a:r>
              <a:rPr lang="en-GB" dirty="0" err="1" smtClean="0">
                <a:solidFill>
                  <a:srgbClr val="0000FF"/>
                </a:solidFill>
              </a:rPr>
              <a:t>pix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PSF</a:t>
            </a:r>
            <a:r>
              <a:rPr lang="en-GB" baseline="-25000" dirty="0" smtClean="0">
                <a:solidFill>
                  <a:schemeClr val="accent2"/>
                </a:solidFill>
              </a:rPr>
              <a:t>O</a:t>
            </a:r>
            <a:r>
              <a:rPr lang="en-GB" dirty="0" smtClean="0">
                <a:solidFill>
                  <a:schemeClr val="accent2"/>
                </a:solidFill>
              </a:rPr>
              <a:t>700nm = 10.5 µm FWHM (</a:t>
            </a:r>
            <a:r>
              <a:rPr lang="el-GR" dirty="0" smtClean="0">
                <a:solidFill>
                  <a:schemeClr val="accent2"/>
                </a:solidFill>
              </a:rPr>
              <a:t>σ</a:t>
            </a:r>
            <a:r>
              <a:rPr lang="en-GB" dirty="0" smtClean="0">
                <a:solidFill>
                  <a:schemeClr val="accent2"/>
                </a:solidFill>
              </a:rPr>
              <a:t> = 0.37 </a:t>
            </a:r>
            <a:r>
              <a:rPr lang="en-GB" dirty="0" err="1" smtClean="0">
                <a:solidFill>
                  <a:schemeClr val="accent2"/>
                </a:solidFill>
              </a:rPr>
              <a:t>pix</a:t>
            </a:r>
            <a:r>
              <a:rPr lang="en-GB" dirty="0" smtClean="0">
                <a:solidFill>
                  <a:schemeClr val="accent2"/>
                </a:solidFill>
              </a:rPr>
              <a:t>)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420" y="385430"/>
            <a:ext cx="66936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Point Spread Function – PSF</a:t>
            </a:r>
            <a:r>
              <a:rPr lang="en-GB" sz="2800" baseline="-25000" dirty="0" smtClean="0">
                <a:solidFill>
                  <a:srgbClr val="1F497D"/>
                </a:solidFill>
              </a:rPr>
              <a:t>OD</a:t>
            </a:r>
            <a:r>
              <a:rPr lang="en-GB" sz="2800" dirty="0" smtClean="0">
                <a:solidFill>
                  <a:srgbClr val="1F497D"/>
                </a:solidFill>
              </a:rPr>
              <a:t> Measurement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" y="2060810"/>
            <a:ext cx="4635466" cy="3477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0" y="1988800"/>
            <a:ext cx="4752660" cy="3565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" y="128150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spot is scanned in x and y in known steps, using the flux seen in each pixel either binned in x or y, we sample the PSF</a:t>
            </a:r>
            <a:r>
              <a:rPr lang="en-GB" baseline="-25000" dirty="0" smtClean="0"/>
              <a:t>OD</a:t>
            </a:r>
            <a:r>
              <a:rPr lang="en-GB" dirty="0" smtClean="0"/>
              <a:t> as seen by multiple pixels, resulting in a highly sampled measurement</a:t>
            </a:r>
            <a:endParaRPr lang="en-GB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323411" y="5661310"/>
            <a:ext cx="8497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i="1" dirty="0" smtClean="0"/>
              <a:t>Also using this technique to measure effective pixel pitch within stitch blocks</a:t>
            </a:r>
          </a:p>
          <a:p>
            <a:pPr algn="r"/>
            <a:r>
              <a:rPr lang="en-GB" sz="2000" b="1" i="1" dirty="0" smtClean="0"/>
              <a:t>– could this be used to measure tree ring distortions?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78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420" y="385430"/>
            <a:ext cx="60971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Point Spread Function – PSF</a:t>
            </a:r>
            <a:r>
              <a:rPr lang="en-GB" sz="2800" baseline="-25000" dirty="0" smtClean="0">
                <a:solidFill>
                  <a:srgbClr val="1F497D"/>
                </a:solidFill>
              </a:rPr>
              <a:t>D</a:t>
            </a:r>
            <a:r>
              <a:rPr lang="en-GB" sz="2800" dirty="0" smtClean="0">
                <a:solidFill>
                  <a:srgbClr val="1F497D"/>
                </a:solidFill>
              </a:rPr>
              <a:t> Calculation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10" name="Picture 3" descr="R:\myaa_temp_screendum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638" r="51174" b="6459"/>
          <a:stretch/>
        </p:blipFill>
        <p:spPr bwMode="auto">
          <a:xfrm>
            <a:off x="179390" y="1193305"/>
            <a:ext cx="3672510" cy="50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14055"/>
              </p:ext>
            </p:extLst>
          </p:nvPr>
        </p:nvGraphicFramePr>
        <p:xfrm>
          <a:off x="4099794" y="2370230"/>
          <a:ext cx="4785615" cy="2729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18"/>
                <a:gridCol w="573405"/>
                <a:gridCol w="1002919"/>
                <a:gridCol w="1370330"/>
                <a:gridCol w="1063943"/>
              </a:tblGrid>
              <a:tr h="504070">
                <a:tc>
                  <a:txBody>
                    <a:bodyPr/>
                    <a:lstStyle/>
                    <a:p>
                      <a:r>
                        <a:rPr lang="el-GR" sz="1600" dirty="0" smtClean="0"/>
                        <a:t>λ</a:t>
                      </a:r>
                      <a:r>
                        <a:rPr lang="en-GB" sz="1600" dirty="0" smtClean="0"/>
                        <a:t> (nm)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CCD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Direction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PSF</a:t>
                      </a:r>
                      <a:r>
                        <a:rPr lang="en-GB" sz="1600" baseline="-25000" dirty="0" smtClean="0"/>
                        <a:t>D</a:t>
                      </a:r>
                      <a:r>
                        <a:rPr lang="en-GB" sz="1600" baseline="0" dirty="0" smtClean="0"/>
                        <a:t> (FWHM)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PSF</a:t>
                      </a:r>
                      <a:r>
                        <a:rPr lang="en-GB" sz="1600" baseline="-25000" dirty="0" smtClean="0"/>
                        <a:t>D</a:t>
                      </a:r>
                      <a:r>
                        <a:rPr lang="en-GB" sz="1600" dirty="0" smtClean="0"/>
                        <a:t> (</a:t>
                      </a:r>
                      <a:r>
                        <a:rPr lang="el-GR" sz="1600" dirty="0" smtClean="0"/>
                        <a:t>σ</a:t>
                      </a:r>
                      <a:r>
                        <a:rPr lang="en-GB" sz="1600" baseline="-25000" dirty="0" smtClean="0"/>
                        <a:t>PIX</a:t>
                      </a:r>
                      <a:r>
                        <a:rPr lang="en-GB" sz="1600" dirty="0" smtClean="0"/>
                        <a:t>)</a:t>
                      </a:r>
                      <a:endParaRPr lang="en-GB" sz="16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450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N-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Column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11.4 µm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0.40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450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N-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Row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11.4</a:t>
                      </a:r>
                      <a:r>
                        <a:rPr lang="en-GB" sz="1600" baseline="0" dirty="0" smtClean="0">
                          <a:solidFill>
                            <a:srgbClr val="0000FF"/>
                          </a:solidFill>
                        </a:rPr>
                        <a:t> µm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0000FF"/>
                          </a:solidFill>
                        </a:rPr>
                        <a:t>0.40</a:t>
                      </a:r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450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P-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12.3 µm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0.44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450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P-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9.11 µm 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0000FF"/>
                          </a:solidFill>
                        </a:rPr>
                        <a:t>0.32</a:t>
                      </a: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N-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9.4 µm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0.33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700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N-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9.9</a:t>
                      </a:r>
                      <a:r>
                        <a:rPr lang="en-GB" sz="1600" baseline="0" dirty="0" smtClean="0">
                          <a:solidFill>
                            <a:schemeClr val="accent2"/>
                          </a:solidFill>
                        </a:rPr>
                        <a:t> µm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accent2"/>
                          </a:solidFill>
                        </a:rPr>
                        <a:t>0.35</a:t>
                      </a:r>
                      <a:endParaRPr lang="en-GB" sz="16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68180" y="5661310"/>
            <a:ext cx="238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Measured at ~10k e</a:t>
            </a:r>
            <a:r>
              <a:rPr lang="en-GB" baseline="30000" dirty="0" smtClean="0"/>
              <a:t>-</a:t>
            </a:r>
            <a:r>
              <a:rPr lang="en-GB" dirty="0" smtClean="0"/>
              <a:t>/h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6240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Spot Aspect Ratios				</a:t>
            </a:r>
            <a:endParaRPr lang="en-GB" sz="2400" dirty="0">
              <a:solidFill>
                <a:srgbClr val="1F497D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1" y="1348015"/>
            <a:ext cx="8864505" cy="474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3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Mitigation Strategies			</a:t>
            </a:r>
            <a:endParaRPr lang="en-GB" sz="2400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30" y="1143688"/>
            <a:ext cx="820914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Model it and ‘correct’ for in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Optimise the pixel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Gates biased during integration</a:t>
            </a:r>
          </a:p>
          <a:p>
            <a:pPr lvl="2"/>
            <a:r>
              <a:rPr lang="en-GB" sz="2800" dirty="0" smtClean="0"/>
              <a:t>4-phase (+9 options)</a:t>
            </a:r>
          </a:p>
          <a:p>
            <a:pPr lvl="2"/>
            <a:r>
              <a:rPr lang="en-GB" sz="2800" dirty="0" smtClean="0"/>
              <a:t>3-phase (5 options)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Gate bias levels during integration (previous slide)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800" dirty="0"/>
          </a:p>
          <a:p>
            <a:pPr lvl="1">
              <a:spcAft>
                <a:spcPts val="1200"/>
              </a:spcAft>
            </a:pPr>
            <a:endParaRPr lang="en-GB" sz="8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Investigate alternate pixel </a:t>
            </a:r>
            <a:r>
              <a:rPr lang="en-GB" sz="2800" dirty="0" smtClean="0"/>
              <a:t>designs</a:t>
            </a: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81" y="3877720"/>
            <a:ext cx="6714289" cy="207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Outline						</a:t>
            </a:r>
            <a:endParaRPr lang="en-GB" sz="2400" dirty="0">
              <a:solidFill>
                <a:srgbClr val="1F497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135" y="1484730"/>
            <a:ext cx="835316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Charge redistribution in red-enhanced CCDs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dirty="0" smtClean="0"/>
              <a:t>Flat-field charge sharing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dirty="0" smtClean="0"/>
              <a:t>Recommendations for further study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dirty="0" smtClean="0"/>
              <a:t>Strange Behaviour observed in ‘single’ pixel PTCs</a:t>
            </a:r>
            <a:endParaRPr lang="en-GB" dirty="0"/>
          </a:p>
          <a:p>
            <a:pPr marL="800100" lvl="1" indent="-342900">
              <a:spcAft>
                <a:spcPts val="1800"/>
              </a:spcAft>
              <a:buFont typeface="+mj-lt"/>
              <a:buAutoNum type="alphaLcParenR"/>
            </a:pPr>
            <a:r>
              <a:rPr lang="en-GB" dirty="0" smtClean="0"/>
              <a:t>Line redistribution experiments at OU and ESA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Test equipment and devices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PSF measurements in p- and n-channel CCD</a:t>
            </a:r>
            <a:endParaRPr lang="en-GB" sz="20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Aspect ratio measurements</a:t>
            </a:r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Optimising signal dependant </a:t>
            </a:r>
            <a:r>
              <a:rPr lang="en-GB" sz="2000" dirty="0"/>
              <a:t>PSF through </a:t>
            </a:r>
            <a:r>
              <a:rPr lang="en-GB" sz="2000" dirty="0" smtClean="0"/>
              <a:t>biasing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GB" dirty="0" smtClean="0"/>
              <a:t>Volts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lphaLcParenR"/>
            </a:pPr>
            <a:r>
              <a:rPr lang="en-GB" dirty="0" smtClean="0"/>
              <a:t>Electrodes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Optimising signal dependant </a:t>
            </a:r>
            <a:r>
              <a:rPr lang="en-GB" sz="2000" dirty="0"/>
              <a:t>PSF through </a:t>
            </a:r>
            <a:r>
              <a:rPr lang="en-GB" sz="2000" dirty="0" smtClean="0"/>
              <a:t>device design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00115" y="1807652"/>
            <a:ext cx="1203150" cy="420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 Nov 2012</a:t>
            </a:r>
          </a:p>
          <a:p>
            <a:endParaRPr lang="en-GB" dirty="0"/>
          </a:p>
          <a:p>
            <a:r>
              <a:rPr lang="en-GB" dirty="0" smtClean="0"/>
              <a:t>- Jan 2013</a:t>
            </a:r>
          </a:p>
          <a:p>
            <a:r>
              <a:rPr lang="en-GB" dirty="0" smtClean="0"/>
              <a:t>- Aug 2013</a:t>
            </a:r>
          </a:p>
          <a:p>
            <a:endParaRPr lang="en-GB" dirty="0"/>
          </a:p>
          <a:p>
            <a:pPr>
              <a:spcAft>
                <a:spcPts val="600"/>
              </a:spcAft>
            </a:pPr>
            <a:r>
              <a:rPr lang="en-GB" dirty="0" smtClean="0"/>
              <a:t>- Aug 2014</a:t>
            </a:r>
          </a:p>
          <a:p>
            <a:r>
              <a:rPr lang="en-GB" dirty="0" smtClean="0"/>
              <a:t>- Nov 2014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1050" dirty="0"/>
          </a:p>
          <a:p>
            <a:endParaRPr lang="en-GB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71125" y="3068950"/>
            <a:ext cx="84494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420" y="332570"/>
            <a:ext cx="681334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N- vs. P-channel PSF</a:t>
            </a:r>
            <a:r>
              <a:rPr lang="en-GB" sz="3600" baseline="-25000" dirty="0" smtClean="0">
                <a:solidFill>
                  <a:srgbClr val="1F497D"/>
                </a:solidFill>
              </a:rPr>
              <a:t>OD</a:t>
            </a:r>
            <a:r>
              <a:rPr lang="en-GB" sz="3600" dirty="0" smtClean="0">
                <a:solidFill>
                  <a:srgbClr val="1F497D"/>
                </a:solidFill>
              </a:rPr>
              <a:t> vs. Gate Bias</a:t>
            </a:r>
            <a:endParaRPr lang="en-GB" sz="2400" dirty="0">
              <a:solidFill>
                <a:srgbClr val="1F497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4458" r="8387" b="5696"/>
          <a:stretch/>
        </p:blipFill>
        <p:spPr bwMode="auto">
          <a:xfrm>
            <a:off x="55838" y="1192914"/>
            <a:ext cx="8980782" cy="497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7806" y="6284103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~10k e-/h+ in centre pixel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420" y="332570"/>
            <a:ext cx="65394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Spot Aspect Ratios vs. Gate Biases</a:t>
            </a:r>
            <a:endParaRPr lang="en-GB" sz="2400" dirty="0">
              <a:solidFill>
                <a:srgbClr val="1F497D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89" y="1196690"/>
            <a:ext cx="3703232" cy="48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3" y="1196690"/>
            <a:ext cx="3698829" cy="48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4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ounded Rectangle 113"/>
          <p:cNvSpPr/>
          <p:nvPr/>
        </p:nvSpPr>
        <p:spPr>
          <a:xfrm>
            <a:off x="7903841" y="3933070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ounded Rectangle 114"/>
          <p:cNvSpPr/>
          <p:nvPr/>
        </p:nvSpPr>
        <p:spPr>
          <a:xfrm>
            <a:off x="7903841" y="5153424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ounded Rectangle 115"/>
          <p:cNvSpPr/>
          <p:nvPr/>
        </p:nvSpPr>
        <p:spPr>
          <a:xfrm>
            <a:off x="7903841" y="2708900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3254638" y="2708900"/>
            <a:ext cx="432060" cy="29472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ounded Rectangle 53"/>
          <p:cNvSpPr/>
          <p:nvPr/>
        </p:nvSpPr>
        <p:spPr>
          <a:xfrm>
            <a:off x="5455501" y="5153424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ounded Rectangle 54"/>
          <p:cNvSpPr/>
          <p:nvPr/>
        </p:nvSpPr>
        <p:spPr>
          <a:xfrm>
            <a:off x="6679671" y="3933070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/>
          <p:cNvSpPr/>
          <p:nvPr/>
        </p:nvSpPr>
        <p:spPr>
          <a:xfrm>
            <a:off x="6679671" y="5153424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/>
          <p:cNvSpPr/>
          <p:nvPr/>
        </p:nvSpPr>
        <p:spPr>
          <a:xfrm>
            <a:off x="6679671" y="2708900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52"/>
          <p:cNvSpPr/>
          <p:nvPr/>
        </p:nvSpPr>
        <p:spPr>
          <a:xfrm>
            <a:off x="5455501" y="3929254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5455501" y="2705084"/>
            <a:ext cx="504070" cy="507886"/>
          </a:xfrm>
          <a:prstGeom prst="roundRect">
            <a:avLst>
              <a:gd name="adj" fmla="val 44592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Optimising Pixel Design			</a:t>
            </a:r>
            <a:endParaRPr lang="en-GB" sz="2800" dirty="0">
              <a:solidFill>
                <a:srgbClr val="1F497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461" y="2708900"/>
            <a:ext cx="432060" cy="295241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974764" y="2714032"/>
            <a:ext cx="432060" cy="29472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95420" y="3068072"/>
            <a:ext cx="3651327" cy="4003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67430" y="3685290"/>
            <a:ext cx="3651327" cy="390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23411" y="4076212"/>
            <a:ext cx="3651327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51400" y="3468382"/>
            <a:ext cx="3651327" cy="2169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23411" y="2852042"/>
            <a:ext cx="3652624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259541" y="3144776"/>
            <a:ext cx="576080" cy="864120"/>
          </a:xfrm>
          <a:prstGeom prst="roundRect">
            <a:avLst>
              <a:gd name="adj" fmla="val 37243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95420" y="4293120"/>
            <a:ext cx="3651327" cy="4003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67430" y="4910338"/>
            <a:ext cx="3651328" cy="390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23411" y="5301260"/>
            <a:ext cx="3651327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51400" y="4693430"/>
            <a:ext cx="3651327" cy="2169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1259541" y="4369824"/>
            <a:ext cx="576080" cy="864120"/>
          </a:xfrm>
          <a:prstGeom prst="roundRect">
            <a:avLst>
              <a:gd name="adj" fmla="val 37243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/>
          <p:cNvSpPr/>
          <p:nvPr/>
        </p:nvSpPr>
        <p:spPr>
          <a:xfrm>
            <a:off x="5887560" y="3144776"/>
            <a:ext cx="864119" cy="864120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/>
          <p:cNvSpPr/>
          <p:nvPr/>
        </p:nvSpPr>
        <p:spPr>
          <a:xfrm>
            <a:off x="5887561" y="4365130"/>
            <a:ext cx="864119" cy="864120"/>
          </a:xfrm>
          <a:prstGeom prst="roundRect">
            <a:avLst>
              <a:gd name="adj" fmla="val 47531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06191" y="2060810"/>
            <a:ext cx="18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Column isolations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59321" y="4005080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A1 = 0 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59321" y="4318521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A2 = 8 V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59321" y="4626954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A3 = 8 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59321" y="4931928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A4 = 8 V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59321" y="5219968"/>
            <a:ext cx="870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A1 = 0 V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28561" y="2430142"/>
            <a:ext cx="0" cy="206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745608" y="2430142"/>
            <a:ext cx="306043" cy="206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707172" y="2060810"/>
            <a:ext cx="168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Isolation islands</a:t>
            </a:r>
            <a:endParaRPr lang="en-GB" dirty="0"/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7164360" y="2430142"/>
            <a:ext cx="144020" cy="274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7740440" y="2430142"/>
            <a:ext cx="163401" cy="283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2534538" y="3140960"/>
            <a:ext cx="576080" cy="864120"/>
          </a:xfrm>
          <a:prstGeom prst="roundRect">
            <a:avLst>
              <a:gd name="adj" fmla="val 37243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ounded Rectangle 85"/>
          <p:cNvSpPr/>
          <p:nvPr/>
        </p:nvSpPr>
        <p:spPr>
          <a:xfrm>
            <a:off x="2534538" y="4365130"/>
            <a:ext cx="576080" cy="864120"/>
          </a:xfrm>
          <a:prstGeom prst="roundRect">
            <a:avLst>
              <a:gd name="adj" fmla="val 37243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 rot="5400000">
            <a:off x="6607660" y="4077089"/>
            <a:ext cx="3096430" cy="21603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ounded Rectangle 117"/>
          <p:cNvSpPr/>
          <p:nvPr/>
        </p:nvSpPr>
        <p:spPr>
          <a:xfrm>
            <a:off x="7111731" y="3140960"/>
            <a:ext cx="864119" cy="864120"/>
          </a:xfrm>
          <a:prstGeom prst="roundRect">
            <a:avLst>
              <a:gd name="adj" fmla="val 50000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ounded Rectangle 118"/>
          <p:cNvSpPr/>
          <p:nvPr/>
        </p:nvSpPr>
        <p:spPr>
          <a:xfrm>
            <a:off x="7111732" y="4361314"/>
            <a:ext cx="864119" cy="864120"/>
          </a:xfrm>
          <a:prstGeom prst="roundRect">
            <a:avLst>
              <a:gd name="adj" fmla="val 47531"/>
            </a:avLst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TextBox 143"/>
          <p:cNvSpPr txBox="1"/>
          <p:nvPr/>
        </p:nvSpPr>
        <p:spPr>
          <a:xfrm>
            <a:off x="5018552" y="1916790"/>
            <a:ext cx="149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Column Gates</a:t>
            </a:r>
            <a:endParaRPr lang="en-GB" dirty="0"/>
          </a:p>
        </p:txBody>
      </p:sp>
      <p:cxnSp>
        <p:nvCxnSpPr>
          <p:cNvPr id="145" name="Straight Arrow Connector 144"/>
          <p:cNvCxnSpPr>
            <a:stCxn id="144" idx="2"/>
          </p:cNvCxnSpPr>
          <p:nvPr/>
        </p:nvCxnSpPr>
        <p:spPr>
          <a:xfrm flipH="1">
            <a:off x="5722028" y="2286122"/>
            <a:ext cx="45383" cy="2814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6084210" y="2286122"/>
            <a:ext cx="667470" cy="285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3460" y="1340710"/>
            <a:ext cx="319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 smtClean="0"/>
              <a:t>‘Typical’ Pixel Design</a:t>
            </a:r>
            <a:endParaRPr lang="en-GB" sz="2800" u="sng" dirty="0"/>
          </a:p>
        </p:txBody>
      </p:sp>
      <p:sp>
        <p:nvSpPr>
          <p:cNvPr id="150" name="TextBox 149"/>
          <p:cNvSpPr txBox="1"/>
          <p:nvPr/>
        </p:nvSpPr>
        <p:spPr>
          <a:xfrm>
            <a:off x="5076070" y="1340710"/>
            <a:ext cx="338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 smtClean="0"/>
              <a:t>Proposed Pixel Design</a:t>
            </a:r>
            <a:endParaRPr lang="en-GB" sz="2800" u="sng" dirty="0"/>
          </a:p>
        </p:txBody>
      </p:sp>
      <p:sp>
        <p:nvSpPr>
          <p:cNvPr id="152" name="TextBox 151"/>
          <p:cNvSpPr txBox="1"/>
          <p:nvPr/>
        </p:nvSpPr>
        <p:spPr>
          <a:xfrm>
            <a:off x="3379237" y="5928383"/>
            <a:ext cx="70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Pixels</a:t>
            </a:r>
            <a:endParaRPr lang="en-GB" dirty="0"/>
          </a:p>
        </p:txBody>
      </p:sp>
      <p:sp>
        <p:nvSpPr>
          <p:cNvPr id="59" name="Rectangle 58"/>
          <p:cNvSpPr/>
          <p:nvPr/>
        </p:nvSpPr>
        <p:spPr>
          <a:xfrm rot="5400000">
            <a:off x="4159322" y="4077089"/>
            <a:ext cx="3096430" cy="21603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 rot="5400000">
            <a:off x="5383490" y="4077089"/>
            <a:ext cx="3096430" cy="21603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5095451" y="5300382"/>
            <a:ext cx="3601797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5095451" y="4076212"/>
            <a:ext cx="3601797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5095451" y="2852042"/>
            <a:ext cx="3601797" cy="216908"/>
          </a:xfrm>
          <a:prstGeom prst="rect">
            <a:avLst/>
          </a:prstGeom>
          <a:pattFill prst="wdUp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5167461" y="4292242"/>
            <a:ext cx="3600500" cy="4003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5239471" y="4909460"/>
            <a:ext cx="3600500" cy="390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5023441" y="4692552"/>
            <a:ext cx="3600500" cy="2169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167461" y="3068072"/>
            <a:ext cx="3600500" cy="4003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5239471" y="3685290"/>
            <a:ext cx="3600500" cy="3909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5023441" y="3468382"/>
            <a:ext cx="3600500" cy="2169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1F497D"/>
                </a:solidFill>
              </a:rPr>
              <a:t>e</a:t>
            </a:r>
            <a:r>
              <a:rPr lang="en-GB" sz="3600" dirty="0" smtClean="0">
                <a:solidFill>
                  <a:srgbClr val="1F497D"/>
                </a:solidFill>
              </a:rPr>
              <a:t>2v Test Structures				</a:t>
            </a:r>
            <a:endParaRPr lang="en-GB" sz="2800" dirty="0">
              <a:solidFill>
                <a:srgbClr val="1F497D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4182" b="9105"/>
          <a:stretch/>
        </p:blipFill>
        <p:spPr bwMode="auto">
          <a:xfrm>
            <a:off x="6216576" y="1268700"/>
            <a:ext cx="2687508" cy="319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r="11426"/>
          <a:stretch/>
        </p:blipFill>
        <p:spPr bwMode="auto">
          <a:xfrm>
            <a:off x="4283960" y="1268700"/>
            <a:ext cx="1831023" cy="319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0" y="4626110"/>
            <a:ext cx="7745720" cy="175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327" y="1215941"/>
            <a:ext cx="39166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Two variants at Open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15 µm wide × 10 µm high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200 × 1,200 pixels (3 mm × 12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A – 70 </a:t>
            </a:r>
            <a:r>
              <a:rPr lang="en-GB" dirty="0" err="1" smtClean="0"/>
              <a:t>ke</a:t>
            </a:r>
            <a:r>
              <a:rPr lang="en-GB" baseline="30000" dirty="0" smtClean="0"/>
              <a:t>- </a:t>
            </a:r>
            <a:r>
              <a:rPr lang="en-GB" dirty="0" smtClean="0"/>
              <a:t>well capacity (+10 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Type </a:t>
            </a:r>
            <a:r>
              <a:rPr lang="en-GB" dirty="0" smtClean="0"/>
              <a:t>B – 45 </a:t>
            </a:r>
            <a:r>
              <a:rPr lang="en-GB" dirty="0" err="1"/>
              <a:t>ke</a:t>
            </a:r>
            <a:r>
              <a:rPr lang="en-GB" baseline="30000" dirty="0"/>
              <a:t>- </a:t>
            </a:r>
            <a:r>
              <a:rPr lang="en-GB" dirty="0"/>
              <a:t>well capacity (+10 V)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Charge injection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Cooled to 173K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Proton irradiation in Jan 2015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“High-rho-able design”</a:t>
            </a:r>
            <a:endParaRPr lang="en-GB" dirty="0"/>
          </a:p>
          <a:p>
            <a:r>
              <a:rPr lang="en-GB" dirty="0" smtClean="0"/>
              <a:t>Devices only received 14</a:t>
            </a:r>
            <a:r>
              <a:rPr lang="en-GB" baseline="30000" dirty="0" smtClean="0"/>
              <a:t>th</a:t>
            </a:r>
            <a:r>
              <a:rPr lang="en-GB" dirty="0" smtClean="0"/>
              <a:t> November – limited data so far!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75570" y="4654929"/>
            <a:ext cx="302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Image with charge injection at room temperature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0550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1" y="1340710"/>
            <a:ext cx="8861398" cy="474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42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Spot Aspect Ratio Comparison	</a:t>
            </a:r>
            <a:endParaRPr lang="en-GB" sz="2400" dirty="0">
              <a:solidFill>
                <a:srgbClr val="1F497D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20090" y="2636890"/>
            <a:ext cx="1584220" cy="12961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77680" y="3789050"/>
            <a:ext cx="179889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 Sample – manual</a:t>
            </a:r>
          </a:p>
          <a:p>
            <a:r>
              <a:rPr lang="en-GB" sz="1600" b="1" dirty="0" smtClean="0">
                <a:solidFill>
                  <a:srgbClr val="0000FF"/>
                </a:solidFill>
              </a:rPr>
              <a:t>10 Samples – ATE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20090" y="4509150"/>
            <a:ext cx="3600500" cy="10081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1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33257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rgbClr val="1F497D"/>
                </a:solidFill>
              </a:rPr>
              <a:t>Summary						</a:t>
            </a:r>
            <a:endParaRPr lang="en-GB" sz="2800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1" y="1271733"/>
            <a:ext cx="8763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spcAft>
                <a:spcPts val="600"/>
              </a:spcAft>
            </a:pPr>
            <a:r>
              <a:rPr lang="en-GB" sz="2400" dirty="0" smtClean="0"/>
              <a:t>1.  Achromatic </a:t>
            </a:r>
            <a:r>
              <a:rPr lang="en-GB" sz="2400" dirty="0"/>
              <a:t>behaviour in PTC – take </a:t>
            </a:r>
            <a:r>
              <a:rPr lang="en-GB" sz="2400" dirty="0" smtClean="0"/>
              <a:t>care with </a:t>
            </a:r>
            <a:r>
              <a:rPr lang="en-GB" sz="2400" dirty="0"/>
              <a:t>what signal level you test </a:t>
            </a:r>
            <a:r>
              <a:rPr lang="en-GB" sz="2400" dirty="0" smtClean="0"/>
              <a:t>PRNU</a:t>
            </a:r>
          </a:p>
          <a:p>
            <a:pPr marL="449263" indent="-449263">
              <a:spcAft>
                <a:spcPts val="600"/>
              </a:spcAft>
            </a:pPr>
            <a:r>
              <a:rPr lang="en-GB" sz="2400" dirty="0" smtClean="0"/>
              <a:t>2.  Signal dependence of PSF shape observed in n- and p-channel CCDs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Greater in the column direction than the row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Can mask wavelength dependence of PSF/MTF – also take care what signal level you test at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Higher the gate bias, deeper the well, lower the effect – but can lead to other problems </a:t>
            </a:r>
            <a:r>
              <a:rPr lang="en-GB" sz="2000" i="1" dirty="0" smtClean="0"/>
              <a:t>i.e.</a:t>
            </a:r>
            <a:r>
              <a:rPr lang="en-GB" sz="2000" dirty="0" smtClean="0"/>
              <a:t> persistence</a:t>
            </a:r>
          </a:p>
          <a:p>
            <a:pPr marL="355600" indent="-355600">
              <a:spcAft>
                <a:spcPts val="600"/>
              </a:spcAft>
            </a:pPr>
            <a:r>
              <a:rPr lang="en-GB" sz="2400" dirty="0" smtClean="0"/>
              <a:t>3.  May be possible to correlate tree rings in flats to physical distortion through spot-scans</a:t>
            </a:r>
          </a:p>
          <a:p>
            <a:pPr marL="355600" indent="-355600"/>
            <a:r>
              <a:rPr lang="en-GB" sz="2400" dirty="0" smtClean="0"/>
              <a:t>4.  More electrically uniform pixel CCDs are available for study for use in future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15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(Nov 2012)</a:t>
            </a:r>
            <a:endParaRPr lang="en-GB" sz="2000" dirty="0">
              <a:solidFill>
                <a:srgbClr val="1F497D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6421592"/>
            <a:ext cx="755650" cy="319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410" y="237505"/>
            <a:ext cx="5400750" cy="86177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Signal Linear, </a:t>
            </a:r>
            <a:r>
              <a:rPr lang="en-GB" sz="2800" dirty="0">
                <a:solidFill>
                  <a:srgbClr val="1F497D"/>
                </a:solidFill>
              </a:rPr>
              <a:t>R</a:t>
            </a:r>
            <a:r>
              <a:rPr lang="en-GB" sz="2800" dirty="0" smtClean="0">
                <a:solidFill>
                  <a:srgbClr val="1F497D"/>
                </a:solidFill>
              </a:rPr>
              <a:t>esponse Non-Linear in thick CCDs??</a:t>
            </a:r>
            <a:endParaRPr lang="en-GB" sz="2000" dirty="0">
              <a:solidFill>
                <a:srgbClr val="1F497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2915" r="1178" b="5128"/>
          <a:stretch/>
        </p:blipFill>
        <p:spPr bwMode="auto">
          <a:xfrm>
            <a:off x="251400" y="1416148"/>
            <a:ext cx="6264870" cy="338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70" y="1290196"/>
            <a:ext cx="3214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M. Downing SPIE 2006, 2009</a:t>
            </a:r>
            <a:endParaRPr lang="en-GB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580140" y="2755410"/>
            <a:ext cx="32404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Image area response under flat-field illumination does not follow shot noise for signal &gt; 40 </a:t>
            </a:r>
            <a:r>
              <a:rPr lang="en-GB" sz="1400" dirty="0" err="1" smtClean="0"/>
              <a:t>ke</a:t>
            </a:r>
            <a:r>
              <a:rPr lang="en-GB" sz="1400" dirty="0" smtClean="0"/>
              <a:t>-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Effect is </a:t>
            </a:r>
            <a:r>
              <a:rPr lang="en-GB" sz="1400" b="1" dirty="0" smtClean="0"/>
              <a:t>independent of wavelength </a:t>
            </a:r>
            <a:r>
              <a:rPr lang="en-GB" sz="1400" dirty="0" smtClean="0"/>
              <a:t>– not charge diffusion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Parallel binning in some cases can mitigate the effect, suggesting a columnar charge sharing mechanism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59379" y="1772770"/>
            <a:ext cx="2488451" cy="230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40105" y="2192056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[ADU]</a:t>
            </a:r>
            <a:r>
              <a:rPr lang="en-GB" sz="1200" b="1" baseline="30000" dirty="0" smtClean="0"/>
              <a:t>2</a:t>
            </a:r>
            <a:endParaRPr lang="en-GB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107380" y="4846875"/>
            <a:ext cx="885723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Are potential wells collapsing under high signal, or is there some electrostatic repulsion that is smoothening </a:t>
            </a:r>
            <a:r>
              <a:rPr lang="en-GB" sz="1400" dirty="0"/>
              <a:t>out the </a:t>
            </a:r>
            <a:r>
              <a:rPr lang="en-GB" sz="1400" dirty="0" smtClean="0"/>
              <a:t>shot noise arising from pixel boundaries, </a:t>
            </a:r>
            <a:r>
              <a:rPr lang="en-GB" sz="1400" dirty="0"/>
              <a:t>leading to a </a:t>
            </a:r>
            <a:r>
              <a:rPr lang="en-GB" sz="1400" dirty="0" smtClean="0"/>
              <a:t>reduced </a:t>
            </a:r>
            <a:r>
              <a:rPr lang="en-GB" sz="1400" dirty="0"/>
              <a:t>gradient in the Mean Variance </a:t>
            </a:r>
            <a:r>
              <a:rPr lang="en-GB" sz="1400" dirty="0" smtClean="0"/>
              <a:t>curve?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1400" dirty="0" smtClean="0"/>
              <a:t>As this </a:t>
            </a:r>
            <a:r>
              <a:rPr lang="en-GB" sz="1400" b="1" dirty="0" smtClean="0"/>
              <a:t>seems to be dominate in the column direction</a:t>
            </a:r>
            <a:r>
              <a:rPr lang="en-GB" sz="1400" dirty="0" smtClean="0"/>
              <a:t>, could </a:t>
            </a:r>
            <a:r>
              <a:rPr lang="en-GB" sz="1400" dirty="0"/>
              <a:t>such an effect </a:t>
            </a:r>
            <a:r>
              <a:rPr lang="en-GB" sz="1400" b="1" dirty="0"/>
              <a:t>impose a bias to the </a:t>
            </a:r>
            <a:r>
              <a:rPr lang="en-GB" sz="1400" b="1" dirty="0" smtClean="0"/>
              <a:t>PSF</a:t>
            </a:r>
            <a:r>
              <a:rPr lang="en-GB" sz="1400" dirty="0" smtClean="0"/>
              <a:t>, </a:t>
            </a:r>
            <a:r>
              <a:rPr lang="en-GB" sz="1400" dirty="0"/>
              <a:t>leading to </a:t>
            </a:r>
            <a:r>
              <a:rPr lang="en-GB" sz="1400" dirty="0" smtClean="0"/>
              <a:t>elipticity as a function of signal?  Perhaps we are already seeing this in BI-CCD273 PSF/MTF measurements and may also be concealing the expected wavelength dependence of such measurements?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804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0" y="1268700"/>
            <a:ext cx="7921100" cy="487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26218" y="130256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(N-channel)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076070" y="3861060"/>
            <a:ext cx="2733088" cy="156966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Since then we understand effect is continuous across the dynamic range.  Stefanov 2014, “A </a:t>
            </a:r>
            <a:r>
              <a:rPr lang="en-GB" sz="1600" dirty="0"/>
              <a:t>statistical model for signal-dependent charge sharing in image </a:t>
            </a:r>
            <a:r>
              <a:rPr lang="en-GB" sz="1600" dirty="0" smtClean="0"/>
              <a:t>sensors” IEEE 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410" y="416207"/>
            <a:ext cx="5400750" cy="4924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3200" dirty="0" smtClean="0">
                <a:solidFill>
                  <a:srgbClr val="1F497D"/>
                </a:solidFill>
              </a:rPr>
              <a:t>Open University Measurement</a:t>
            </a:r>
            <a:endParaRPr lang="en-GB" sz="2400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(Nov 2012)</a:t>
            </a:r>
            <a:endParaRPr lang="en-GB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89708"/>
            <a:ext cx="57246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1F497D"/>
                </a:solidFill>
              </a:rPr>
              <a:t>Impact on PSF			</a:t>
            </a:r>
            <a:endParaRPr lang="en-GB" sz="3200" dirty="0">
              <a:solidFill>
                <a:srgbClr val="1F497D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9439" y="1656453"/>
            <a:ext cx="79931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In some data it appears it can be corrected by binning (3-phase devices so far)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Is there a mechanism occurring during collection that allows wells to collect some charge otherwise meant for their higher signal neighbour?  i.e. a well collapse that smoothens </a:t>
            </a:r>
            <a:r>
              <a:rPr lang="en-GB" sz="2000" dirty="0"/>
              <a:t>out the </a:t>
            </a:r>
            <a:r>
              <a:rPr lang="en-GB" sz="2000" dirty="0" smtClean="0"/>
              <a:t>positional shot noise, leading to a smaller gradient in the Mean Variance curve.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dirty="0" smtClean="0"/>
              <a:t>However a Simple Silvaco model does not support this theory – we only a 2 </a:t>
            </a:r>
            <a:r>
              <a:rPr lang="el-GR" sz="2000" dirty="0" smtClean="0"/>
              <a:t>μ</a:t>
            </a:r>
            <a:r>
              <a:rPr lang="en-GB" sz="2000" dirty="0" smtClean="0"/>
              <a:t>m reduction and depletion at full well.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1" dirty="0" smtClean="0"/>
              <a:t>Could such an effect impose a bias to the PSF, leading to elipticity?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000" b="1" dirty="0"/>
              <a:t>Effect appears to be independent of </a:t>
            </a:r>
            <a:r>
              <a:rPr lang="en-GB" sz="2000" b="1" dirty="0" smtClean="0"/>
              <a:t>wavelength.  However such an effect may be dominating PSF measurements subduing the wavelength dependence. 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(Nov 2012)</a:t>
            </a:r>
            <a:endParaRPr lang="en-GB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37505"/>
            <a:ext cx="5206434" cy="86177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Suggested</a:t>
            </a:r>
            <a:r>
              <a:rPr lang="en-GB" sz="2800" dirty="0">
                <a:solidFill>
                  <a:srgbClr val="1F497D"/>
                </a:solidFill>
              </a:rPr>
              <a:t> </a:t>
            </a:r>
            <a:r>
              <a:rPr lang="en-GB" sz="2800" dirty="0" smtClean="0">
                <a:solidFill>
                  <a:srgbClr val="1F497D"/>
                </a:solidFill>
              </a:rPr>
              <a:t>Experiments to</a:t>
            </a:r>
          </a:p>
          <a:p>
            <a:r>
              <a:rPr lang="en-GB" sz="2800" dirty="0" smtClean="0">
                <a:solidFill>
                  <a:srgbClr val="1F497D"/>
                </a:solidFill>
              </a:rPr>
              <a:t>LSST Group</a:t>
            </a:r>
            <a:endParaRPr lang="en-GB" sz="2000" dirty="0">
              <a:solidFill>
                <a:srgbClr val="1F497D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36762" y="3356990"/>
            <a:ext cx="0" cy="2520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36762" y="5877340"/>
            <a:ext cx="53287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77462" y="3356990"/>
            <a:ext cx="0" cy="2520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34150" y="43626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Variance (e</a:t>
            </a:r>
            <a:r>
              <a:rPr lang="en-GB" baseline="30000" dirty="0" smtClean="0"/>
              <a:t>-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781032" y="587734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Signal (e</a:t>
            </a:r>
            <a:r>
              <a:rPr lang="en-GB" baseline="30000" dirty="0" smtClean="0"/>
              <a:t>-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157362" y="3645030"/>
            <a:ext cx="0" cy="22323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4638922" y="5234338"/>
            <a:ext cx="71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Full Well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709022" y="3933070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Shot noise</a:t>
            </a:r>
            <a:endParaRPr lang="en-GB" sz="1200" dirty="0"/>
          </a:p>
        </p:txBody>
      </p:sp>
      <p:sp>
        <p:nvSpPr>
          <p:cNvPr id="29" name="Freeform 28"/>
          <p:cNvSpPr/>
          <p:nvPr/>
        </p:nvSpPr>
        <p:spPr>
          <a:xfrm>
            <a:off x="822693" y="3870336"/>
            <a:ext cx="4840941" cy="2000923"/>
          </a:xfrm>
          <a:custGeom>
            <a:avLst/>
            <a:gdLst>
              <a:gd name="connsiteX0" fmla="*/ 0 w 4840941"/>
              <a:gd name="connsiteY0" fmla="*/ 2000923 h 2000923"/>
              <a:gd name="connsiteX1" fmla="*/ 1333948 w 4840941"/>
              <a:gd name="connsiteY1" fmla="*/ 1032735 h 2000923"/>
              <a:gd name="connsiteX2" fmla="*/ 1807284 w 4840941"/>
              <a:gd name="connsiteY2" fmla="*/ 785309 h 2000923"/>
              <a:gd name="connsiteX3" fmla="*/ 2883049 w 4840941"/>
              <a:gd name="connsiteY3" fmla="*/ 376518 h 2000923"/>
              <a:gd name="connsiteX4" fmla="*/ 3948056 w 4840941"/>
              <a:gd name="connsiteY4" fmla="*/ 43031 h 2000923"/>
              <a:gd name="connsiteX5" fmla="*/ 4173967 w 4840941"/>
              <a:gd name="connsiteY5" fmla="*/ 0 h 2000923"/>
              <a:gd name="connsiteX6" fmla="*/ 4346089 w 4840941"/>
              <a:gd name="connsiteY6" fmla="*/ 10758 h 2000923"/>
              <a:gd name="connsiteX7" fmla="*/ 4485938 w 4840941"/>
              <a:gd name="connsiteY7" fmla="*/ 118335 h 2000923"/>
              <a:gd name="connsiteX8" fmla="*/ 4690334 w 4840941"/>
              <a:gd name="connsiteY8" fmla="*/ 580913 h 2000923"/>
              <a:gd name="connsiteX9" fmla="*/ 4787153 w 4840941"/>
              <a:gd name="connsiteY9" fmla="*/ 1398495 h 2000923"/>
              <a:gd name="connsiteX10" fmla="*/ 4840941 w 4840941"/>
              <a:gd name="connsiteY10" fmla="*/ 2000923 h 200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40941" h="2000923">
                <a:moveTo>
                  <a:pt x="0" y="2000923"/>
                </a:moveTo>
                <a:lnTo>
                  <a:pt x="1333948" y="1032735"/>
                </a:lnTo>
                <a:lnTo>
                  <a:pt x="1807284" y="785309"/>
                </a:lnTo>
                <a:lnTo>
                  <a:pt x="2883049" y="376518"/>
                </a:lnTo>
                <a:lnTo>
                  <a:pt x="3948056" y="43031"/>
                </a:lnTo>
                <a:lnTo>
                  <a:pt x="4173967" y="0"/>
                </a:lnTo>
                <a:lnTo>
                  <a:pt x="4346089" y="10758"/>
                </a:lnTo>
                <a:lnTo>
                  <a:pt x="4485938" y="118335"/>
                </a:lnTo>
                <a:lnTo>
                  <a:pt x="4690334" y="580913"/>
                </a:lnTo>
                <a:lnTo>
                  <a:pt x="4787153" y="1398495"/>
                </a:lnTo>
                <a:lnTo>
                  <a:pt x="4840941" y="2000923"/>
                </a:lnTo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340832" y="3573020"/>
            <a:ext cx="4248590" cy="1512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6762" y="4221110"/>
            <a:ext cx="2232310" cy="16562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00240" y="3489969"/>
            <a:ext cx="36005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60290" y="3356990"/>
            <a:ext cx="1906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Flat-field Mean vs. Variance</a:t>
            </a:r>
            <a:endParaRPr lang="en-GB" sz="1200" dirty="0"/>
          </a:p>
        </p:txBody>
      </p:sp>
      <p:sp>
        <p:nvSpPr>
          <p:cNvPr id="34" name="Oval 33"/>
          <p:cNvSpPr/>
          <p:nvPr/>
        </p:nvSpPr>
        <p:spPr>
          <a:xfrm>
            <a:off x="1340832" y="544528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980782" y="573332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700882" y="515724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988922" y="501322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420982" y="472518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2853042" y="450915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285102" y="436513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3789172" y="414910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4293242" y="400508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4941332" y="386106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5085352" y="386106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5157362" y="386106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5229372" y="393307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5301382" y="400508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5373392" y="414910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5445402" y="436513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4797312" y="386106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6444260" y="3705999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6660290" y="3645030"/>
            <a:ext cx="1640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Spot Mean vs. Variance</a:t>
            </a:r>
            <a:endParaRPr lang="en-GB" sz="1200" dirty="0"/>
          </a:p>
        </p:txBody>
      </p:sp>
      <p:sp>
        <p:nvSpPr>
          <p:cNvPr id="53" name="Oval 52"/>
          <p:cNvSpPr/>
          <p:nvPr/>
        </p:nvSpPr>
        <p:spPr>
          <a:xfrm>
            <a:off x="2276962" y="479719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2565002" y="465317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709022" y="458116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132942" y="4877580"/>
            <a:ext cx="72010" cy="72010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400" y="1360790"/>
            <a:ext cx="8641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GB" dirty="0" smtClean="0"/>
              <a:t>Measure both the flat-field and single pixel response </a:t>
            </a:r>
            <a:r>
              <a:rPr lang="en-GB" dirty="0"/>
              <a:t>as a function of </a:t>
            </a:r>
            <a:r>
              <a:rPr lang="en-GB" dirty="0" smtClean="0"/>
              <a:t>signal, wavelength and configuration </a:t>
            </a:r>
            <a:r>
              <a:rPr lang="en-GB" dirty="0"/>
              <a:t>of integration clock </a:t>
            </a:r>
            <a:r>
              <a:rPr lang="en-GB" dirty="0" smtClean="0"/>
              <a:t>phases.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/>
              <a:t>Additionally check for any elipticity in the PSF by measuring both the horizontal and vertical dimension of the PSF using the virtual knife edge technique, again as a function of signal, wavelength and integrating clocks. 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 rot="16200000">
            <a:off x="5550993" y="4457004"/>
            <a:ext cx="9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Elipticity</a:t>
            </a:r>
            <a:endParaRPr lang="en-GB" dirty="0"/>
          </a:p>
        </p:txBody>
      </p:sp>
      <p:sp>
        <p:nvSpPr>
          <p:cNvPr id="58" name="Oval 57"/>
          <p:cNvSpPr/>
          <p:nvPr/>
        </p:nvSpPr>
        <p:spPr>
          <a:xfrm>
            <a:off x="98613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134618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170623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199427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213829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2282310" y="580533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2426330" y="573332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2570350" y="566131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2714370" y="558930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2858390" y="551729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3290450" y="515724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3794520" y="472518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298590" y="422111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4802660" y="371704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4946680" y="3573020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6442230" y="4001354"/>
            <a:ext cx="72010" cy="720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6665575" y="3933070"/>
            <a:ext cx="1955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Vertical elipticity function ??</a:t>
            </a:r>
            <a:endParaRPr lang="en-GB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6665599" y="4221110"/>
            <a:ext cx="2129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Horizontal elipticity function ??</a:t>
            </a:r>
            <a:endParaRPr lang="en-GB" sz="1200" dirty="0"/>
          </a:p>
        </p:txBody>
      </p:sp>
      <p:sp>
        <p:nvSpPr>
          <p:cNvPr id="5" name="Isosceles Triangle 4"/>
          <p:cNvSpPr/>
          <p:nvPr/>
        </p:nvSpPr>
        <p:spPr>
          <a:xfrm>
            <a:off x="98613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Isosceles Triangle 77"/>
          <p:cNvSpPr/>
          <p:nvPr/>
        </p:nvSpPr>
        <p:spPr>
          <a:xfrm>
            <a:off x="134618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Isosceles Triangle 78"/>
          <p:cNvSpPr/>
          <p:nvPr/>
        </p:nvSpPr>
        <p:spPr>
          <a:xfrm>
            <a:off x="170623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Isosceles Triangle 79"/>
          <p:cNvSpPr/>
          <p:nvPr/>
        </p:nvSpPr>
        <p:spPr>
          <a:xfrm>
            <a:off x="199427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Isosceles Triangle 80"/>
          <p:cNvSpPr/>
          <p:nvPr/>
        </p:nvSpPr>
        <p:spPr>
          <a:xfrm>
            <a:off x="214446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Isosceles Triangle 81"/>
          <p:cNvSpPr/>
          <p:nvPr/>
        </p:nvSpPr>
        <p:spPr>
          <a:xfrm>
            <a:off x="228848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Isosceles Triangle 82"/>
          <p:cNvSpPr/>
          <p:nvPr/>
        </p:nvSpPr>
        <p:spPr>
          <a:xfrm>
            <a:off x="243364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Isosceles Triangle 83"/>
          <p:cNvSpPr/>
          <p:nvPr/>
        </p:nvSpPr>
        <p:spPr>
          <a:xfrm>
            <a:off x="258498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Isosceles Triangle 84"/>
          <p:cNvSpPr/>
          <p:nvPr/>
        </p:nvSpPr>
        <p:spPr>
          <a:xfrm>
            <a:off x="273631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Isosceles Triangle 85"/>
          <p:cNvSpPr/>
          <p:nvPr/>
        </p:nvSpPr>
        <p:spPr>
          <a:xfrm>
            <a:off x="289382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Isosceles Triangle 86"/>
          <p:cNvSpPr/>
          <p:nvPr/>
        </p:nvSpPr>
        <p:spPr>
          <a:xfrm>
            <a:off x="330508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Isosceles Triangle 87"/>
          <p:cNvSpPr/>
          <p:nvPr/>
        </p:nvSpPr>
        <p:spPr>
          <a:xfrm>
            <a:off x="380915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Isosceles Triangle 88"/>
          <p:cNvSpPr/>
          <p:nvPr/>
        </p:nvSpPr>
        <p:spPr>
          <a:xfrm>
            <a:off x="4334025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Isosceles Triangle 89"/>
          <p:cNvSpPr/>
          <p:nvPr/>
        </p:nvSpPr>
        <p:spPr>
          <a:xfrm>
            <a:off x="486004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Isosceles Triangle 90"/>
          <p:cNvSpPr/>
          <p:nvPr/>
        </p:nvSpPr>
        <p:spPr>
          <a:xfrm>
            <a:off x="5004060" y="5805330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Isosceles Triangle 91"/>
          <p:cNvSpPr/>
          <p:nvPr/>
        </p:nvSpPr>
        <p:spPr>
          <a:xfrm>
            <a:off x="6449545" y="4296709"/>
            <a:ext cx="72010" cy="7201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TextBox 92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(Nov 2012)</a:t>
            </a:r>
            <a:endParaRPr lang="en-GB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39352"/>
            <a:ext cx="5122939" cy="86177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Aspect ratio evolution with signal in e2v FI-CCD273</a:t>
            </a:r>
            <a:endParaRPr lang="en-GB" sz="1600" dirty="0">
              <a:solidFill>
                <a:srgbClr val="1F497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(Jan 2013)</a:t>
            </a:r>
            <a:endParaRPr lang="en-GB" sz="2000" dirty="0">
              <a:solidFill>
                <a:srgbClr val="1F497D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/>
          <a:stretch/>
        </p:blipFill>
        <p:spPr bwMode="auto">
          <a:xfrm>
            <a:off x="4932050" y="1260746"/>
            <a:ext cx="3960549" cy="23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0" y="1260746"/>
            <a:ext cx="4536630" cy="396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51400" y="5252041"/>
            <a:ext cx="4680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Here FI-CCD273 response to spot projection is shown at many signal levels.  The aspect ratio begins to become visibly altered at ~95 </a:t>
            </a:r>
            <a:r>
              <a:rPr lang="en-GB" sz="1400" dirty="0" err="1" smtClean="0"/>
              <a:t>ke</a:t>
            </a:r>
            <a:r>
              <a:rPr lang="en-GB" sz="1400" baseline="30000" dirty="0" smtClean="0"/>
              <a:t>-</a:t>
            </a:r>
            <a:r>
              <a:rPr lang="en-GB" sz="1400" dirty="0" smtClean="0"/>
              <a:t>, however our PTC is clearly not demonstrating signs of full well.</a:t>
            </a:r>
            <a:endParaRPr lang="en-GB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3635870" y="2924930"/>
            <a:ext cx="576080" cy="57608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8316520" y="1470100"/>
            <a:ext cx="0" cy="18722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3"/>
          </p:cNvCxnSpPr>
          <p:nvPr/>
        </p:nvCxnSpPr>
        <p:spPr>
          <a:xfrm flipV="1">
            <a:off x="4211950" y="3212970"/>
            <a:ext cx="4104570" cy="1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40" y="3717040"/>
            <a:ext cx="4176580" cy="267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2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" y="190500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1" y="237505"/>
            <a:ext cx="5308762" cy="86177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Is </a:t>
            </a:r>
            <a:r>
              <a:rPr lang="en-GB" sz="2800" dirty="0">
                <a:solidFill>
                  <a:srgbClr val="1F497D"/>
                </a:solidFill>
              </a:rPr>
              <a:t>c</a:t>
            </a:r>
            <a:r>
              <a:rPr lang="en-GB" sz="2800" dirty="0" smtClean="0">
                <a:solidFill>
                  <a:srgbClr val="1F497D"/>
                </a:solidFill>
              </a:rPr>
              <a:t>harge sharing reducing the variance?</a:t>
            </a:r>
            <a:endParaRPr lang="en-GB" sz="2000" dirty="0">
              <a:solidFill>
                <a:srgbClr val="1F497D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2096" y="1263624"/>
            <a:ext cx="86505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 smtClean="0"/>
              <a:t>Is there a mechanism occurring during collection that allows wells to collect some charge otherwise meant for their higher signal neighbour?  </a:t>
            </a:r>
            <a:r>
              <a:rPr lang="en-GB" sz="1400" i="1" dirty="0" smtClean="0"/>
              <a:t>i.e.</a:t>
            </a:r>
            <a:r>
              <a:rPr lang="en-GB" sz="1400" dirty="0" smtClean="0"/>
              <a:t> smoothening </a:t>
            </a:r>
            <a:r>
              <a:rPr lang="en-GB" sz="1400" dirty="0"/>
              <a:t>out the </a:t>
            </a:r>
            <a:r>
              <a:rPr lang="en-GB" sz="1400" dirty="0" smtClean="0"/>
              <a:t>sampled positional shot noise, leading to a reduced gradient in the Mean Variance curve.</a:t>
            </a:r>
          </a:p>
          <a:p>
            <a:pPr>
              <a:spcAft>
                <a:spcPts val="600"/>
              </a:spcAft>
            </a:pPr>
            <a:endParaRPr lang="en-GB" sz="24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>
              <a:spcAft>
                <a:spcPts val="60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endParaRPr lang="en-GB" sz="1200" dirty="0"/>
          </a:p>
          <a:p>
            <a:pPr algn="r">
              <a:spcAft>
                <a:spcPts val="600"/>
              </a:spcAft>
            </a:pPr>
            <a:r>
              <a:rPr lang="en-GB" b="1" dirty="0" smtClean="0"/>
              <a:t>Could such an effect impose a bias to the PSF leading to elipticity? 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179390" y="2118380"/>
            <a:ext cx="8465891" cy="3758960"/>
            <a:chOff x="-911166" y="1772770"/>
            <a:chExt cx="10055172" cy="446462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7379" y="2204830"/>
              <a:ext cx="8569191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91850" y="220483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20090" y="220483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763610" y="220483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948330" y="220483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07381" y="3573020"/>
              <a:ext cx="85691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eft Bracket 41"/>
            <p:cNvSpPr/>
            <p:nvPr/>
          </p:nvSpPr>
          <p:spPr>
            <a:xfrm rot="16200000">
              <a:off x="2231675" y="2528873"/>
              <a:ext cx="864121" cy="936131"/>
            </a:xfrm>
            <a:prstGeom prst="leftBracket">
              <a:avLst>
                <a:gd name="adj" fmla="val 459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Left Bracket 59"/>
            <p:cNvSpPr/>
            <p:nvPr/>
          </p:nvSpPr>
          <p:spPr>
            <a:xfrm rot="16200000">
              <a:off x="3959915" y="2528876"/>
              <a:ext cx="864120" cy="936130"/>
            </a:xfrm>
            <a:prstGeom prst="leftBracket">
              <a:avLst>
                <a:gd name="adj" fmla="val 459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Left Bracket 60"/>
            <p:cNvSpPr/>
            <p:nvPr/>
          </p:nvSpPr>
          <p:spPr>
            <a:xfrm rot="16200000">
              <a:off x="5688158" y="2528874"/>
              <a:ext cx="864119" cy="936131"/>
            </a:xfrm>
            <a:prstGeom prst="leftBracket">
              <a:avLst>
                <a:gd name="adj" fmla="val 459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3179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A1</a:t>
              </a:r>
              <a:endParaRPr lang="en-GB" sz="800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83562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226768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269974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313180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356386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399592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442798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486004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529210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572416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615622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/>
            <p:cNvGrpSpPr/>
            <p:nvPr/>
          </p:nvGrpSpPr>
          <p:grpSpPr>
            <a:xfrm>
              <a:off x="658828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2699740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A2</a:t>
              </a:r>
              <a:endParaRPr lang="en-GB" sz="8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67680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A3</a:t>
              </a:r>
              <a:endParaRPr lang="en-GB" sz="8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83561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A4</a:t>
              </a:r>
              <a:endParaRPr lang="en-GB" sz="8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86003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A1</a:t>
              </a:r>
              <a:endParaRPr lang="en-GB" sz="8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2797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A2</a:t>
              </a:r>
              <a:endParaRPr lang="en-GB" sz="8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995920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A3</a:t>
              </a:r>
              <a:endParaRPr lang="en-GB" sz="8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56385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A4</a:t>
              </a:r>
              <a:endParaRPr lang="en-GB" sz="8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8827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A1</a:t>
              </a:r>
              <a:endParaRPr lang="en-GB" sz="8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15621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A2</a:t>
              </a:r>
              <a:endParaRPr lang="en-GB" sz="8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72415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A3</a:t>
              </a:r>
              <a:endParaRPr lang="en-GB" sz="8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9209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A4</a:t>
              </a:r>
              <a:endParaRPr lang="en-GB" sz="800" dirty="0"/>
            </a:p>
          </p:txBody>
        </p:sp>
        <p:sp>
          <p:nvSpPr>
            <p:cNvPr id="123" name="Left Bracket 122"/>
            <p:cNvSpPr/>
            <p:nvPr/>
          </p:nvSpPr>
          <p:spPr>
            <a:xfrm rot="16200000">
              <a:off x="7416398" y="2528875"/>
              <a:ext cx="864120" cy="936131"/>
            </a:xfrm>
            <a:prstGeom prst="leftBracket">
              <a:avLst>
                <a:gd name="adj" fmla="val 459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702034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/>
            <p:cNvGrpSpPr/>
            <p:nvPr/>
          </p:nvGrpSpPr>
          <p:grpSpPr>
            <a:xfrm>
              <a:off x="745240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/>
            <p:cNvGrpSpPr/>
            <p:nvPr/>
          </p:nvGrpSpPr>
          <p:grpSpPr>
            <a:xfrm>
              <a:off x="788446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/>
            <p:cNvGrpSpPr/>
            <p:nvPr/>
          </p:nvGrpSpPr>
          <p:grpSpPr>
            <a:xfrm>
              <a:off x="831652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TextBox 135"/>
            <p:cNvSpPr txBox="1"/>
            <p:nvPr/>
          </p:nvSpPr>
          <p:spPr>
            <a:xfrm>
              <a:off x="831651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A1</a:t>
              </a:r>
              <a:endParaRPr lang="en-GB" sz="8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88445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A2</a:t>
              </a:r>
              <a:endParaRPr lang="en-GB" sz="8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452400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A3</a:t>
              </a:r>
              <a:endParaRPr lang="en-GB" sz="8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20338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A4</a:t>
              </a:r>
              <a:endParaRPr lang="en-GB" sz="800" dirty="0"/>
            </a:p>
          </p:txBody>
        </p:sp>
        <p:sp>
          <p:nvSpPr>
            <p:cNvPr id="144" name="Left Bracket 143"/>
            <p:cNvSpPr/>
            <p:nvPr/>
          </p:nvSpPr>
          <p:spPr>
            <a:xfrm rot="16200000">
              <a:off x="503436" y="2528874"/>
              <a:ext cx="864120" cy="936131"/>
            </a:xfrm>
            <a:prstGeom prst="leftBracket">
              <a:avLst>
                <a:gd name="adj" fmla="val 459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0738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>
              <a:off x="53944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97150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>
              <a:off x="1403560" y="1988800"/>
              <a:ext cx="360050" cy="144020"/>
              <a:chOff x="1691600" y="3284980"/>
              <a:chExt cx="360050" cy="144020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/>
            <p:cNvSpPr txBox="1"/>
            <p:nvPr/>
          </p:nvSpPr>
          <p:spPr>
            <a:xfrm>
              <a:off x="140355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A1</a:t>
              </a:r>
              <a:endParaRPr lang="en-GB" sz="800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97149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A2</a:t>
              </a:r>
              <a:endParaRPr lang="en-GB" sz="800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39440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A3</a:t>
              </a:r>
              <a:endParaRPr lang="en-GB" sz="800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7379" y="1772770"/>
              <a:ext cx="360051" cy="25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 smtClean="0"/>
                <a:t>A4</a:t>
              </a:r>
              <a:endParaRPr lang="en-GB" sz="800" dirty="0"/>
            </a:p>
          </p:txBody>
        </p:sp>
        <p:sp>
          <p:nvSpPr>
            <p:cNvPr id="163" name="Left Bracket 162"/>
            <p:cNvSpPr/>
            <p:nvPr/>
          </p:nvSpPr>
          <p:spPr>
            <a:xfrm rot="16200000" flipH="1">
              <a:off x="1655598" y="202480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Left Bracket 164"/>
            <p:cNvSpPr/>
            <p:nvPr/>
          </p:nvSpPr>
          <p:spPr>
            <a:xfrm rot="16200000" flipH="1">
              <a:off x="3383838" y="2024806"/>
              <a:ext cx="288040" cy="792107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Left Bracket 165"/>
            <p:cNvSpPr/>
            <p:nvPr/>
          </p:nvSpPr>
          <p:spPr>
            <a:xfrm rot="16200000" flipH="1">
              <a:off x="5112072" y="202480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Left Bracket 166"/>
            <p:cNvSpPr/>
            <p:nvPr/>
          </p:nvSpPr>
          <p:spPr>
            <a:xfrm rot="16200000" flipH="1">
              <a:off x="6840312" y="2024803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Left Bracket 168"/>
            <p:cNvSpPr/>
            <p:nvPr/>
          </p:nvSpPr>
          <p:spPr>
            <a:xfrm rot="16200000" flipH="1">
              <a:off x="-72648" y="202480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Left Bracket 169"/>
            <p:cNvSpPr/>
            <p:nvPr/>
          </p:nvSpPr>
          <p:spPr>
            <a:xfrm rot="16200000" flipH="1">
              <a:off x="8568558" y="202480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-324685" y="2204830"/>
              <a:ext cx="432066" cy="43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8676570" y="2204830"/>
              <a:ext cx="467430" cy="43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8820590" y="2204830"/>
              <a:ext cx="0" cy="122417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 rot="16200000">
              <a:off x="8373138" y="2692233"/>
              <a:ext cx="1209376" cy="27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dirty="0" smtClean="0"/>
                <a:t>~36 µm depletion</a:t>
              </a:r>
              <a:endParaRPr lang="en-GB" sz="900" dirty="0"/>
            </a:p>
          </p:txBody>
        </p:sp>
        <p:sp>
          <p:nvSpPr>
            <p:cNvPr id="210" name="Left Bracket 209"/>
            <p:cNvSpPr/>
            <p:nvPr/>
          </p:nvSpPr>
          <p:spPr>
            <a:xfrm rot="16200000">
              <a:off x="4265958" y="2222833"/>
              <a:ext cx="252034" cy="936130"/>
            </a:xfrm>
            <a:prstGeom prst="leftBracket">
              <a:avLst>
                <a:gd name="adj" fmla="val 142239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4" name="Group 253"/>
            <p:cNvGrpSpPr/>
            <p:nvPr/>
          </p:nvGrpSpPr>
          <p:grpSpPr>
            <a:xfrm>
              <a:off x="251400" y="3645030"/>
              <a:ext cx="7929480" cy="360050"/>
              <a:chOff x="251400" y="4941210"/>
              <a:chExt cx="7929480" cy="792110"/>
            </a:xfrm>
          </p:grpSpPr>
          <p:cxnSp>
            <p:nvCxnSpPr>
              <p:cNvPr id="212" name="Straight Arrow Connector 211"/>
              <p:cNvCxnSpPr/>
              <p:nvPr/>
            </p:nvCxnSpPr>
            <p:spPr>
              <a:xfrm flipV="1">
                <a:off x="363587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flipV="1">
                <a:off x="385190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 flipV="1">
                <a:off x="449999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V="1">
                <a:off x="478803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flipV="1">
                <a:off x="507607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flipV="1">
                <a:off x="212366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flipV="1">
                <a:off x="277175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flipV="1">
                <a:off x="305979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flipV="1">
                <a:off x="25140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 flipV="1">
                <a:off x="75547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/>
              <p:cNvCxnSpPr/>
              <p:nvPr/>
            </p:nvCxnSpPr>
            <p:spPr>
              <a:xfrm flipV="1">
                <a:off x="125954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flipV="1">
                <a:off x="140356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flipV="1">
                <a:off x="738039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/>
              <p:cNvCxnSpPr/>
              <p:nvPr/>
            </p:nvCxnSpPr>
            <p:spPr>
              <a:xfrm flipV="1">
                <a:off x="802848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flipV="1">
                <a:off x="522009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flipV="1">
                <a:off x="766843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/>
              <p:cNvCxnSpPr/>
              <p:nvPr/>
            </p:nvCxnSpPr>
            <p:spPr>
              <a:xfrm flipV="1">
                <a:off x="622823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 flipV="1">
                <a:off x="637225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 flipV="1">
                <a:off x="818088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Arc 255"/>
            <p:cNvSpPr/>
            <p:nvPr/>
          </p:nvSpPr>
          <p:spPr>
            <a:xfrm flipH="1">
              <a:off x="3635868" y="3068950"/>
              <a:ext cx="972135" cy="864120"/>
            </a:xfrm>
            <a:prstGeom prst="arc">
              <a:avLst>
                <a:gd name="adj1" fmla="val 16024782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Arc 256"/>
            <p:cNvSpPr/>
            <p:nvPr/>
          </p:nvSpPr>
          <p:spPr>
            <a:xfrm flipH="1">
              <a:off x="3851898" y="3212970"/>
              <a:ext cx="972135" cy="576080"/>
            </a:xfrm>
            <a:prstGeom prst="arc">
              <a:avLst>
                <a:gd name="adj1" fmla="val 17925423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Arc 257"/>
            <p:cNvSpPr/>
            <p:nvPr/>
          </p:nvSpPr>
          <p:spPr>
            <a:xfrm>
              <a:off x="3781187" y="3140960"/>
              <a:ext cx="1294883" cy="648090"/>
            </a:xfrm>
            <a:prstGeom prst="arc">
              <a:avLst>
                <a:gd name="adj1" fmla="val 18559394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Arc 258"/>
            <p:cNvSpPr/>
            <p:nvPr/>
          </p:nvSpPr>
          <p:spPr>
            <a:xfrm>
              <a:off x="4247955" y="3068950"/>
              <a:ext cx="972135" cy="792110"/>
            </a:xfrm>
            <a:prstGeom prst="arc">
              <a:avLst>
                <a:gd name="adj1" fmla="val 15670492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Arc 259"/>
            <p:cNvSpPr/>
            <p:nvPr/>
          </p:nvSpPr>
          <p:spPr>
            <a:xfrm>
              <a:off x="3491850" y="3212970"/>
              <a:ext cx="1294883" cy="576080"/>
            </a:xfrm>
            <a:prstGeom prst="arc">
              <a:avLst>
                <a:gd name="adj1" fmla="val 20099169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Arc 260"/>
            <p:cNvSpPr/>
            <p:nvPr/>
          </p:nvSpPr>
          <p:spPr>
            <a:xfrm>
              <a:off x="3205107" y="3212970"/>
              <a:ext cx="1294883" cy="504070"/>
            </a:xfrm>
            <a:prstGeom prst="arc">
              <a:avLst>
                <a:gd name="adj1" fmla="val 21136775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Left Bracket 261"/>
            <p:cNvSpPr/>
            <p:nvPr/>
          </p:nvSpPr>
          <p:spPr>
            <a:xfrm rot="16200000">
              <a:off x="2339689" y="2420859"/>
              <a:ext cx="648090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Left Bracket 262"/>
            <p:cNvSpPr/>
            <p:nvPr/>
          </p:nvSpPr>
          <p:spPr>
            <a:xfrm rot="16200000">
              <a:off x="5724160" y="2492870"/>
              <a:ext cx="792109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Left Bracket 263"/>
            <p:cNvSpPr/>
            <p:nvPr/>
          </p:nvSpPr>
          <p:spPr>
            <a:xfrm rot="16200000">
              <a:off x="710465" y="2321846"/>
              <a:ext cx="450063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Left Bracket 264"/>
            <p:cNvSpPr/>
            <p:nvPr/>
          </p:nvSpPr>
          <p:spPr>
            <a:xfrm rot="16200000">
              <a:off x="7623423" y="2321846"/>
              <a:ext cx="450063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6" name="Straight Connector 265"/>
            <p:cNvCxnSpPr/>
            <p:nvPr/>
          </p:nvCxnSpPr>
          <p:spPr>
            <a:xfrm>
              <a:off x="35370" y="2821854"/>
              <a:ext cx="8569189" cy="0"/>
            </a:xfrm>
            <a:prstGeom prst="line">
              <a:avLst/>
            </a:prstGeom>
            <a:ln w="952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35371" y="3356990"/>
              <a:ext cx="8569189" cy="0"/>
            </a:xfrm>
            <a:prstGeom prst="line">
              <a:avLst/>
            </a:prstGeom>
            <a:ln w="952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/>
            <p:cNvCxnSpPr/>
            <p:nvPr/>
          </p:nvCxnSpPr>
          <p:spPr>
            <a:xfrm>
              <a:off x="-36640" y="2816915"/>
              <a:ext cx="0" cy="54007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TextBox 269"/>
            <p:cNvSpPr txBox="1"/>
            <p:nvPr/>
          </p:nvSpPr>
          <p:spPr>
            <a:xfrm>
              <a:off x="-911166" y="2951360"/>
              <a:ext cx="904748" cy="30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Variance </a:t>
              </a:r>
              <a:r>
                <a:rPr lang="en-GB" sz="1000" i="1" dirty="0" smtClean="0"/>
                <a:t>a</a:t>
              </a:r>
              <a:endParaRPr lang="en-GB" sz="1000" i="1" dirty="0"/>
            </a:p>
          </p:txBody>
        </p:sp>
        <p:cxnSp>
          <p:nvCxnSpPr>
            <p:cNvPr id="271" name="Straight Connector 270"/>
            <p:cNvCxnSpPr/>
            <p:nvPr/>
          </p:nvCxnSpPr>
          <p:spPr>
            <a:xfrm>
              <a:off x="107387" y="4437140"/>
              <a:ext cx="85691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3491856" y="443714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5220096" y="443714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1763616" y="443714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6948336" y="4437140"/>
              <a:ext cx="0" cy="1368190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107387" y="5805330"/>
              <a:ext cx="85691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183562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82" name="Straight Connector 281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4" name="Group 283"/>
            <p:cNvGrpSpPr/>
            <p:nvPr/>
          </p:nvGrpSpPr>
          <p:grpSpPr>
            <a:xfrm>
              <a:off x="226768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85" name="Straight Connector 284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7" name="Group 286"/>
            <p:cNvGrpSpPr/>
            <p:nvPr/>
          </p:nvGrpSpPr>
          <p:grpSpPr>
            <a:xfrm>
              <a:off x="269974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88" name="Straight Connector 287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0" name="Group 289"/>
            <p:cNvGrpSpPr/>
            <p:nvPr/>
          </p:nvGrpSpPr>
          <p:grpSpPr>
            <a:xfrm>
              <a:off x="313180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91" name="Straight Connector 290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oup 292"/>
            <p:cNvGrpSpPr/>
            <p:nvPr/>
          </p:nvGrpSpPr>
          <p:grpSpPr>
            <a:xfrm>
              <a:off x="356386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94" name="Straight Connector 293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 295"/>
            <p:cNvGrpSpPr/>
            <p:nvPr/>
          </p:nvGrpSpPr>
          <p:grpSpPr>
            <a:xfrm>
              <a:off x="399592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297" name="Straight Connector 296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442798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00" name="Straight Connector 299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486004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03" name="Straight Connector 302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5" name="Group 304"/>
            <p:cNvGrpSpPr/>
            <p:nvPr/>
          </p:nvGrpSpPr>
          <p:grpSpPr>
            <a:xfrm>
              <a:off x="529210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 307"/>
            <p:cNvGrpSpPr/>
            <p:nvPr/>
          </p:nvGrpSpPr>
          <p:grpSpPr>
            <a:xfrm>
              <a:off x="572416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09" name="Straight Connector 308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1" name="Group 310"/>
            <p:cNvGrpSpPr/>
            <p:nvPr/>
          </p:nvGrpSpPr>
          <p:grpSpPr>
            <a:xfrm>
              <a:off x="615622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12" name="Straight Connector 311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4" name="Group 313"/>
            <p:cNvGrpSpPr/>
            <p:nvPr/>
          </p:nvGrpSpPr>
          <p:grpSpPr>
            <a:xfrm>
              <a:off x="658828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15" name="Straight Connector 314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9" name="Group 328"/>
            <p:cNvGrpSpPr/>
            <p:nvPr/>
          </p:nvGrpSpPr>
          <p:grpSpPr>
            <a:xfrm>
              <a:off x="702034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30" name="Straight Connector 329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2" name="Group 331"/>
            <p:cNvGrpSpPr/>
            <p:nvPr/>
          </p:nvGrpSpPr>
          <p:grpSpPr>
            <a:xfrm>
              <a:off x="745240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33" name="Straight Connector 332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5" name="Group 334"/>
            <p:cNvGrpSpPr/>
            <p:nvPr/>
          </p:nvGrpSpPr>
          <p:grpSpPr>
            <a:xfrm>
              <a:off x="788446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36" name="Straight Connector 335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8" name="Group 337"/>
            <p:cNvGrpSpPr/>
            <p:nvPr/>
          </p:nvGrpSpPr>
          <p:grpSpPr>
            <a:xfrm>
              <a:off x="831652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39" name="Straight Connector 338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6" name="Group 345"/>
            <p:cNvGrpSpPr/>
            <p:nvPr/>
          </p:nvGrpSpPr>
          <p:grpSpPr>
            <a:xfrm>
              <a:off x="10738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47" name="Straight Connector 346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53944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50" name="Straight Connector 349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351"/>
            <p:cNvGrpSpPr/>
            <p:nvPr/>
          </p:nvGrpSpPr>
          <p:grpSpPr>
            <a:xfrm>
              <a:off x="97150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53" name="Straight Connector 352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5" name="Group 354"/>
            <p:cNvGrpSpPr/>
            <p:nvPr/>
          </p:nvGrpSpPr>
          <p:grpSpPr>
            <a:xfrm>
              <a:off x="1403566" y="4221110"/>
              <a:ext cx="360050" cy="144020"/>
              <a:chOff x="1691600" y="3284980"/>
              <a:chExt cx="360050" cy="144020"/>
            </a:xfrm>
          </p:grpSpPr>
          <p:cxnSp>
            <p:nvCxnSpPr>
              <p:cNvPr id="356" name="Straight Connector 355"/>
              <p:cNvCxnSpPr/>
              <p:nvPr/>
            </p:nvCxnSpPr>
            <p:spPr>
              <a:xfrm>
                <a:off x="1691600" y="3429000"/>
                <a:ext cx="360050" cy="0"/>
              </a:xfrm>
              <a:prstGeom prst="line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>
                <a:off x="1871625" y="3284980"/>
                <a:ext cx="0" cy="144020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2" name="Left Bracket 361"/>
            <p:cNvSpPr/>
            <p:nvPr/>
          </p:nvSpPr>
          <p:spPr>
            <a:xfrm rot="16200000" flipH="1">
              <a:off x="1655604" y="425711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3" name="Left Bracket 362"/>
            <p:cNvSpPr/>
            <p:nvPr/>
          </p:nvSpPr>
          <p:spPr>
            <a:xfrm rot="16200000" flipH="1">
              <a:off x="3383844" y="4257116"/>
              <a:ext cx="288040" cy="792107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4" name="Left Bracket 363"/>
            <p:cNvSpPr/>
            <p:nvPr/>
          </p:nvSpPr>
          <p:spPr>
            <a:xfrm rot="16200000" flipH="1">
              <a:off x="5112078" y="425711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5" name="Left Bracket 364"/>
            <p:cNvSpPr/>
            <p:nvPr/>
          </p:nvSpPr>
          <p:spPr>
            <a:xfrm rot="16200000" flipH="1">
              <a:off x="6840318" y="4257113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6" name="Left Bracket 365"/>
            <p:cNvSpPr/>
            <p:nvPr/>
          </p:nvSpPr>
          <p:spPr>
            <a:xfrm rot="16200000" flipH="1">
              <a:off x="-72642" y="425711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7" name="Left Bracket 366"/>
            <p:cNvSpPr/>
            <p:nvPr/>
          </p:nvSpPr>
          <p:spPr>
            <a:xfrm rot="16200000" flipH="1">
              <a:off x="8568564" y="4257112"/>
              <a:ext cx="288040" cy="792116"/>
            </a:xfrm>
            <a:prstGeom prst="leftBracket">
              <a:avLst>
                <a:gd name="adj" fmla="val 18333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-324679" y="4437140"/>
              <a:ext cx="432066" cy="43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8676576" y="4437140"/>
              <a:ext cx="467430" cy="43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0" name="Straight Arrow Connector 369"/>
            <p:cNvCxnSpPr/>
            <p:nvPr/>
          </p:nvCxnSpPr>
          <p:spPr>
            <a:xfrm>
              <a:off x="8820596" y="4437140"/>
              <a:ext cx="0" cy="122417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Box 370"/>
            <p:cNvSpPr txBox="1"/>
            <p:nvPr/>
          </p:nvSpPr>
          <p:spPr>
            <a:xfrm rot="16200000">
              <a:off x="8373144" y="4924543"/>
              <a:ext cx="1209376" cy="27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dirty="0" smtClean="0"/>
                <a:t>~36 µm depletion</a:t>
              </a:r>
              <a:endParaRPr lang="en-GB" sz="900" dirty="0"/>
            </a:p>
          </p:txBody>
        </p:sp>
        <p:sp>
          <p:nvSpPr>
            <p:cNvPr id="372" name="Left Bracket 371"/>
            <p:cNvSpPr/>
            <p:nvPr/>
          </p:nvSpPr>
          <p:spPr>
            <a:xfrm rot="16200000">
              <a:off x="4265964" y="4455143"/>
              <a:ext cx="252034" cy="936130"/>
            </a:xfrm>
            <a:prstGeom prst="leftBracket">
              <a:avLst>
                <a:gd name="adj" fmla="val 14223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3" name="Group 372"/>
            <p:cNvGrpSpPr/>
            <p:nvPr/>
          </p:nvGrpSpPr>
          <p:grpSpPr>
            <a:xfrm>
              <a:off x="467430" y="5877340"/>
              <a:ext cx="8137130" cy="360050"/>
              <a:chOff x="467424" y="4941210"/>
              <a:chExt cx="8137130" cy="792110"/>
            </a:xfrm>
          </p:grpSpPr>
          <p:cxnSp>
            <p:nvCxnSpPr>
              <p:cNvPr id="374" name="Straight Arrow Connector 373"/>
              <p:cNvCxnSpPr/>
              <p:nvPr/>
            </p:nvCxnSpPr>
            <p:spPr>
              <a:xfrm flipV="1">
                <a:off x="3563854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Arrow Connector 375"/>
              <p:cNvCxnSpPr/>
              <p:nvPr/>
            </p:nvCxnSpPr>
            <p:spPr>
              <a:xfrm flipV="1">
                <a:off x="4355964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Arrow Connector 377"/>
              <p:cNvCxnSpPr/>
              <p:nvPr/>
            </p:nvCxnSpPr>
            <p:spPr>
              <a:xfrm flipV="1">
                <a:off x="5076070" y="4941210"/>
                <a:ext cx="0" cy="79211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Arrow Connector 378"/>
              <p:cNvCxnSpPr/>
              <p:nvPr/>
            </p:nvCxnSpPr>
            <p:spPr>
              <a:xfrm flipV="1">
                <a:off x="212366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Arrow Connector 379"/>
              <p:cNvCxnSpPr/>
              <p:nvPr/>
            </p:nvCxnSpPr>
            <p:spPr>
              <a:xfrm flipV="1">
                <a:off x="277175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Arrow Connector 381"/>
              <p:cNvCxnSpPr/>
              <p:nvPr/>
            </p:nvCxnSpPr>
            <p:spPr>
              <a:xfrm flipV="1">
                <a:off x="46742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Arrow Connector 382"/>
              <p:cNvCxnSpPr/>
              <p:nvPr/>
            </p:nvCxnSpPr>
            <p:spPr>
              <a:xfrm flipV="1">
                <a:off x="104350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Arrow Connector 383"/>
              <p:cNvCxnSpPr/>
              <p:nvPr/>
            </p:nvCxnSpPr>
            <p:spPr>
              <a:xfrm flipV="1">
                <a:off x="61144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Arrow Connector 385"/>
              <p:cNvCxnSpPr/>
              <p:nvPr/>
            </p:nvCxnSpPr>
            <p:spPr>
              <a:xfrm flipV="1">
                <a:off x="716435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Arrow Connector 386"/>
              <p:cNvCxnSpPr/>
              <p:nvPr/>
            </p:nvCxnSpPr>
            <p:spPr>
              <a:xfrm flipV="1">
                <a:off x="795646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Arrow Connector 388"/>
              <p:cNvCxnSpPr/>
              <p:nvPr/>
            </p:nvCxnSpPr>
            <p:spPr>
              <a:xfrm flipV="1">
                <a:off x="774043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Arrow Connector 389"/>
              <p:cNvCxnSpPr/>
              <p:nvPr/>
            </p:nvCxnSpPr>
            <p:spPr>
              <a:xfrm flipV="1">
                <a:off x="586817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Arrow Connector 390"/>
              <p:cNvCxnSpPr/>
              <p:nvPr/>
            </p:nvCxnSpPr>
            <p:spPr>
              <a:xfrm flipV="1">
                <a:off x="6372250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accent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Arrow Connector 391"/>
              <p:cNvCxnSpPr/>
              <p:nvPr/>
            </p:nvCxnSpPr>
            <p:spPr>
              <a:xfrm flipV="1">
                <a:off x="8604554" y="4941210"/>
                <a:ext cx="0" cy="792110"/>
              </a:xfrm>
              <a:prstGeom prst="straightConnector1">
                <a:avLst/>
              </a:prstGeom>
              <a:ln w="15875">
                <a:solidFill>
                  <a:schemeClr val="bg1">
                    <a:lumMod val="6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9" name="Left Bracket 398"/>
            <p:cNvSpPr/>
            <p:nvPr/>
          </p:nvSpPr>
          <p:spPr>
            <a:xfrm rot="16200000">
              <a:off x="2339697" y="4653170"/>
              <a:ext cx="648087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0" name="Left Bracket 399"/>
            <p:cNvSpPr/>
            <p:nvPr/>
          </p:nvSpPr>
          <p:spPr>
            <a:xfrm rot="16200000">
              <a:off x="5724166" y="4725180"/>
              <a:ext cx="792109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1" name="Left Bracket 400"/>
            <p:cNvSpPr/>
            <p:nvPr/>
          </p:nvSpPr>
          <p:spPr>
            <a:xfrm rot="16200000">
              <a:off x="710471" y="4554156"/>
              <a:ext cx="450063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2" name="Left Bracket 401"/>
            <p:cNvSpPr/>
            <p:nvPr/>
          </p:nvSpPr>
          <p:spPr>
            <a:xfrm rot="16200000">
              <a:off x="7623429" y="4554156"/>
              <a:ext cx="450063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 flipH="1">
              <a:off x="-36640" y="5049225"/>
              <a:ext cx="6" cy="22096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Left Bracket 407"/>
            <p:cNvSpPr/>
            <p:nvPr/>
          </p:nvSpPr>
          <p:spPr>
            <a:xfrm rot="16200000">
              <a:off x="2452208" y="4540653"/>
              <a:ext cx="423056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9" name="Left Bracket 408"/>
            <p:cNvSpPr/>
            <p:nvPr/>
          </p:nvSpPr>
          <p:spPr>
            <a:xfrm rot="16200000">
              <a:off x="5886183" y="4563158"/>
              <a:ext cx="468065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0" name="Left Bracket 409"/>
            <p:cNvSpPr/>
            <p:nvPr/>
          </p:nvSpPr>
          <p:spPr>
            <a:xfrm rot="16200000">
              <a:off x="816231" y="4448395"/>
              <a:ext cx="238535" cy="936124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1" name="Left Bracket 410"/>
            <p:cNvSpPr/>
            <p:nvPr/>
          </p:nvSpPr>
          <p:spPr>
            <a:xfrm rot="16200000">
              <a:off x="7650427" y="4527154"/>
              <a:ext cx="396057" cy="936131"/>
            </a:xfrm>
            <a:prstGeom prst="leftBracket">
              <a:avLst>
                <a:gd name="adj" fmla="val 142239"/>
              </a:avLst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2" name="Left Bracket 411"/>
            <p:cNvSpPr/>
            <p:nvPr/>
          </p:nvSpPr>
          <p:spPr>
            <a:xfrm rot="16200000">
              <a:off x="4288772" y="4432329"/>
              <a:ext cx="206406" cy="936130"/>
            </a:xfrm>
            <a:prstGeom prst="leftBracket">
              <a:avLst>
                <a:gd name="adj" fmla="val 142239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3" name="Straight Connector 402"/>
            <p:cNvCxnSpPr/>
            <p:nvPr/>
          </p:nvCxnSpPr>
          <p:spPr>
            <a:xfrm>
              <a:off x="35376" y="4999572"/>
              <a:ext cx="8569189" cy="0"/>
            </a:xfrm>
            <a:prstGeom prst="line">
              <a:avLst/>
            </a:prstGeom>
            <a:ln w="9525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>
              <a:off x="35377" y="5270194"/>
              <a:ext cx="8569189" cy="0"/>
            </a:xfrm>
            <a:prstGeom prst="line">
              <a:avLst/>
            </a:prstGeom>
            <a:ln w="9525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Arrow Connector 412"/>
            <p:cNvCxnSpPr/>
            <p:nvPr/>
          </p:nvCxnSpPr>
          <p:spPr>
            <a:xfrm flipV="1">
              <a:off x="1763610" y="5877340"/>
              <a:ext cx="0" cy="360050"/>
            </a:xfrm>
            <a:prstGeom prst="straightConnector1">
              <a:avLst/>
            </a:prstGeom>
            <a:ln w="15875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6" name="Arc 395"/>
            <p:cNvSpPr/>
            <p:nvPr/>
          </p:nvSpPr>
          <p:spPr>
            <a:xfrm>
              <a:off x="2195683" y="5229250"/>
              <a:ext cx="1368178" cy="945133"/>
            </a:xfrm>
            <a:prstGeom prst="arc">
              <a:avLst>
                <a:gd name="adj1" fmla="val 16166020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5" name="Straight Arrow Connector 414"/>
            <p:cNvCxnSpPr>
              <a:endCxn id="412" idx="1"/>
            </p:cNvCxnSpPr>
            <p:nvPr/>
          </p:nvCxnSpPr>
          <p:spPr>
            <a:xfrm flipV="1">
              <a:off x="4355970" y="5003597"/>
              <a:ext cx="36005" cy="72972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Arc 394"/>
            <p:cNvSpPr/>
            <p:nvPr/>
          </p:nvSpPr>
          <p:spPr>
            <a:xfrm flipH="1">
              <a:off x="5077364" y="5373270"/>
              <a:ext cx="1690939" cy="648090"/>
            </a:xfrm>
            <a:prstGeom prst="arc">
              <a:avLst>
                <a:gd name="adj1" fmla="val 16212121"/>
                <a:gd name="adj2" fmla="val 202187"/>
              </a:avLst>
            </a:prstGeom>
            <a:ln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" name="TextBox 419"/>
            <p:cNvSpPr txBox="1"/>
            <p:nvPr/>
          </p:nvSpPr>
          <p:spPr>
            <a:xfrm>
              <a:off x="-911166" y="5039650"/>
              <a:ext cx="904748" cy="30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smtClean="0"/>
                <a:t>Variance </a:t>
              </a:r>
              <a:r>
                <a:rPr lang="en-GB" sz="1000" i="1" dirty="0" smtClean="0"/>
                <a:t>b</a:t>
              </a:r>
              <a:endParaRPr lang="en-GB" sz="1000" i="1" dirty="0"/>
            </a:p>
          </p:txBody>
        </p:sp>
      </p:grpSp>
      <p:sp>
        <p:nvSpPr>
          <p:cNvPr id="269" name="TextBox 268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(Jan 2013)</a:t>
            </a:r>
            <a:endParaRPr lang="en-GB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uwor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7925"/>
            <a:ext cx="742950" cy="600075"/>
          </a:xfrm>
          <a:prstGeom prst="rect">
            <a:avLst/>
          </a:prstGeom>
        </p:spPr>
      </p:pic>
      <p:pic>
        <p:nvPicPr>
          <p:cNvPr id="8" name="Picture 7" descr="mainhead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9485"/>
            <a:ext cx="8763000" cy="952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420" y="222418"/>
            <a:ext cx="5724644" cy="86177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GB" sz="2800" dirty="0" smtClean="0">
                <a:solidFill>
                  <a:srgbClr val="1F497D"/>
                </a:solidFill>
              </a:rPr>
              <a:t>Charge Redistribution in CCDs</a:t>
            </a:r>
          </a:p>
          <a:p>
            <a:r>
              <a:rPr lang="en-GB" sz="2800" dirty="0" smtClean="0">
                <a:solidFill>
                  <a:srgbClr val="1F497D"/>
                </a:solidFill>
              </a:rPr>
              <a:t>Edgar Allanwood, SPIE 2013		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7646" r="3372" b="5659"/>
          <a:stretch/>
        </p:blipFill>
        <p:spPr bwMode="auto">
          <a:xfrm>
            <a:off x="1187530" y="5348527"/>
            <a:ext cx="4550834" cy="1227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80140" y="334329"/>
            <a:ext cx="22323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 smtClean="0">
                <a:solidFill>
                  <a:srgbClr val="1F497D"/>
                </a:solidFill>
              </a:rPr>
              <a:t>(Aug 2013)</a:t>
            </a:r>
            <a:endParaRPr lang="en-GB" sz="20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272" y="1196690"/>
            <a:ext cx="879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line of charge created by forward-clocking a flat field until the last row, then back clocking (first image) followed by a subsequent LED illumination (second image).</a:t>
            </a:r>
            <a:endParaRPr lang="en-GB" b="1" dirty="0"/>
          </a:p>
        </p:txBody>
      </p:sp>
      <p:pic>
        <p:nvPicPr>
          <p:cNvPr id="12" name="Picture 2" descr="C:\Users\Edgar\Downloads\photo (1)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5" b="28301"/>
          <a:stretch/>
        </p:blipFill>
        <p:spPr bwMode="auto">
          <a:xfrm>
            <a:off x="539440" y="1913763"/>
            <a:ext cx="3707904" cy="14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Edgar\Downloads\photo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9" b="31986"/>
          <a:stretch/>
        </p:blipFill>
        <p:spPr bwMode="auto">
          <a:xfrm>
            <a:off x="4932040" y="1916791"/>
            <a:ext cx="3707903" cy="148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7304" y="1916790"/>
            <a:ext cx="369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Line inserted midway into CCD imaging array using line injection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smtClean="0">
                <a:solidFill>
                  <a:schemeClr val="bg1"/>
                </a:solidFill>
              </a:rPr>
              <a:t>technique.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39" y="1877903"/>
            <a:ext cx="370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Same line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smtClean="0">
                <a:solidFill>
                  <a:schemeClr val="bg1"/>
                </a:solidFill>
              </a:rPr>
              <a:t>– with subsequent flat field. Charge is being redistributed from line!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0" y="3645030"/>
            <a:ext cx="8238730" cy="15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120064" y="5589300"/>
            <a:ext cx="270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Also shown at SDW2013 by Andrew Holland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203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om astronomy to synchrotron research - improving our understanding of radiation monitoring SHORT">
  <a:themeElements>
    <a:clrScheme name="From astronomy to synchrotron research - improving our understanding of radiation monitoring SHO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om astronomy to synchrotron research - improving our understanding of radiation monitoring SHORT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rom astronomy to synchrotron research - improving our understanding of radiation monitoring SHO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m astronomy to synchrotron research - improving our understanding of radiation monitoring SHO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20581</TotalTime>
  <Words>1566</Words>
  <Application>Microsoft Office PowerPoint</Application>
  <PresentationFormat>On-screen Show (4:3)</PresentationFormat>
  <Paragraphs>275</Paragraphs>
  <Slides>25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Default Design</vt:lpstr>
      <vt:lpstr>From astronomy to synchrotron research - improving our understanding of radiation monitoring SHORT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nm4788</dc:creator>
  <cp:lastModifiedBy>Neil Murray</cp:lastModifiedBy>
  <cp:revision>2576</cp:revision>
  <cp:lastPrinted>2013-01-16T11:55:56Z</cp:lastPrinted>
  <dcterms:created xsi:type="dcterms:W3CDTF">2006-08-16T00:00:00Z</dcterms:created>
  <dcterms:modified xsi:type="dcterms:W3CDTF">2014-12-05T13:11:16Z</dcterms:modified>
</cp:coreProperties>
</file>