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2" r:id="rId2"/>
    <p:sldId id="356" r:id="rId3"/>
    <p:sldId id="370" r:id="rId4"/>
    <p:sldId id="385" r:id="rId5"/>
    <p:sldId id="357" r:id="rId6"/>
    <p:sldId id="358" r:id="rId7"/>
    <p:sldId id="311" r:id="rId8"/>
    <p:sldId id="315" r:id="rId9"/>
    <p:sldId id="313" r:id="rId10"/>
    <p:sldId id="343" r:id="rId11"/>
    <p:sldId id="270" r:id="rId12"/>
    <p:sldId id="372" r:id="rId13"/>
    <p:sldId id="375" r:id="rId14"/>
    <p:sldId id="359" r:id="rId15"/>
    <p:sldId id="378" r:id="rId16"/>
    <p:sldId id="379" r:id="rId17"/>
    <p:sldId id="381" r:id="rId18"/>
    <p:sldId id="382" r:id="rId19"/>
    <p:sldId id="373" r:id="rId20"/>
    <p:sldId id="361" r:id="rId21"/>
    <p:sldId id="362" r:id="rId22"/>
    <p:sldId id="364" r:id="rId23"/>
    <p:sldId id="374" r:id="rId24"/>
    <p:sldId id="377" r:id="rId25"/>
    <p:sldId id="366" r:id="rId26"/>
    <p:sldId id="386" r:id="rId27"/>
    <p:sldId id="363" r:id="rId28"/>
    <p:sldId id="380" r:id="rId29"/>
    <p:sldId id="360" r:id="rId30"/>
    <p:sldId id="25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7"/>
    <p:restoredTop sz="85350"/>
  </p:normalViewPr>
  <p:slideViewPr>
    <p:cSldViewPr>
      <p:cViewPr>
        <p:scale>
          <a:sx n="159" d="100"/>
          <a:sy n="159" d="100"/>
        </p:scale>
        <p:origin x="76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4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2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238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225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25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500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77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88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47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59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65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26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1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2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06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err="1"/>
              <a:t>PandaX</a:t>
            </a:r>
            <a:r>
              <a:rPr lang="fr-FR" dirty="0"/>
              <a:t>-III meeting at Saclay| 01 July 2015</a:t>
            </a:r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err="1"/>
              <a:t>PandaX</a:t>
            </a:r>
            <a:r>
              <a:rPr lang="fr-FR" dirty="0"/>
              <a:t>-III meeting at Saclay| 01 July 2015</a:t>
            </a:r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/>
              <a:t> Graphique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Café du SEDI | Vendredi 13 Mai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FD8C-29B1-40AD-9F68-02E4A6B87B7F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D3D5-6BBB-4C5C-AD14-EC37C5AB4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59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799" y="3229606"/>
            <a:ext cx="1454622" cy="12564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370" y="1850698"/>
            <a:ext cx="1528545" cy="1365065"/>
          </a:xfrm>
          <a:prstGeom prst="rect">
            <a:avLst/>
          </a:prstGeom>
        </p:spPr>
      </p:pic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0048" y="775168"/>
            <a:ext cx="4788464" cy="925640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318979"/>
            <a:ext cx="871831" cy="3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3718162" y="3678344"/>
            <a:ext cx="7473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DREAM</a:t>
            </a: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5409750" y="2562597"/>
            <a:ext cx="61266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AGET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799" y="1850698"/>
            <a:ext cx="1454622" cy="13650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276" y="3229605"/>
            <a:ext cx="1408912" cy="1257957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790170" y="2529458"/>
            <a:ext cx="69762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5234331" y="3719316"/>
            <a:ext cx="70564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ASTRE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A5EC5B8-E194-0148-BCCB-C2659BA3E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864" y="1846362"/>
            <a:ext cx="686354" cy="136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50866A-49A3-DD43-A717-804FEC952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043" y="3229607"/>
            <a:ext cx="2338655" cy="125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FADAC7-FF81-A548-B722-9C8FEF90D8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85759" y="3718175"/>
            <a:ext cx="69762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OWB-1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B15FEA-CB6A-F241-AFAF-546244DBF0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1701" y="2562596"/>
            <a:ext cx="7825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SAMPIC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/>
              <a:t>Café du SEDI | Vendredi 13 Mai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err="1"/>
              <a:t>PandaX</a:t>
            </a:r>
            <a:r>
              <a:rPr lang="fr-FR" dirty="0"/>
              <a:t>-III meeting at Saclay| 01 July 2015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052445" y="6489497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fr-FR" dirty="0" err="1"/>
              <a:t>PandaX</a:t>
            </a:r>
            <a:r>
              <a:rPr lang="fr-FR" dirty="0"/>
              <a:t>-III meeting at Saclay| 01 July 2015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>
          <a:xfrm>
            <a:off x="8027617" y="6489497"/>
            <a:ext cx="1118696" cy="365125"/>
          </a:xfrm>
        </p:spPr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>
          <a:xfrm>
            <a:off x="2054033" y="6491091"/>
            <a:ext cx="5939824" cy="365125"/>
          </a:xfrm>
        </p:spPr>
        <p:txBody>
          <a:bodyPr/>
          <a:lstStyle/>
          <a:p>
            <a:r>
              <a:rPr lang="fr-FR" dirty="0" err="1"/>
              <a:t>PandaX</a:t>
            </a:r>
            <a:r>
              <a:rPr lang="fr-FR" dirty="0"/>
              <a:t>-III meeting at Saclay| 01 July 2015</a:t>
            </a:r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dirty="0" err="1"/>
              <a:t>PandaX</a:t>
            </a:r>
            <a:r>
              <a:rPr lang="fr-FR" dirty="0"/>
              <a:t>-III meeting at Saclay| 01 July 2015</a:t>
            </a:r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err="1"/>
              <a:t>PandaX</a:t>
            </a:r>
            <a:r>
              <a:rPr lang="fr-FR" dirty="0"/>
              <a:t>-III meeting at Saclay| 01 July 2015</a:t>
            </a:r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err="1"/>
              <a:t>PandaX</a:t>
            </a:r>
            <a:r>
              <a:rPr lang="fr-FR" dirty="0"/>
              <a:t>-III meeting at Saclay| 01 July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6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29" Type="http://schemas.openxmlformats.org/officeDocument/2006/relationships/image" Target="../media/image4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31" Type="http://schemas.openxmlformats.org/officeDocument/2006/relationships/image" Target="../media/image46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29" Type="http://schemas.openxmlformats.org/officeDocument/2006/relationships/image" Target="../media/image4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31" Type="http://schemas.openxmlformats.org/officeDocument/2006/relationships/image" Target="../media/image46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29" Type="http://schemas.openxmlformats.org/officeDocument/2006/relationships/image" Target="../media/image4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31" Type="http://schemas.openxmlformats.org/officeDocument/2006/relationships/image" Target="../media/image46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jpe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548680"/>
            <a:ext cx="5544616" cy="648072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400" cap="none" dirty="0">
                <a:solidFill>
                  <a:prstClr val="black"/>
                </a:solidFill>
              </a:rPr>
              <a:t>Dream and other Saclay chips</a:t>
            </a:r>
          </a:p>
        </p:txBody>
      </p:sp>
      <p:sp>
        <p:nvSpPr>
          <p:cNvPr id="5" name="Sous-titre 7">
            <a:extLst>
              <a:ext uri="{FF2B5EF4-FFF2-40B4-BE49-F238E27FC236}">
                <a16:creationId xmlns:a16="http://schemas.microsoft.com/office/drawing/2014/main" id="{9775D9FF-7312-4441-AE37-DC6A8973FC08}"/>
              </a:ext>
            </a:extLst>
          </p:cNvPr>
          <p:cNvSpPr txBox="1">
            <a:spLocks/>
          </p:cNvSpPr>
          <p:nvPr/>
        </p:nvSpPr>
        <p:spPr bwMode="auto">
          <a:xfrm>
            <a:off x="3203848" y="4941168"/>
            <a:ext cx="7550573" cy="100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400" b="0" i="0" spc="300" dirty="0">
                <a:latin typeface="+mj-lt"/>
              </a:rPr>
              <a:t>O. Gevin</a:t>
            </a:r>
          </a:p>
          <a:p>
            <a:pPr algn="l"/>
            <a:endParaRPr lang="en-US" sz="1400" b="0" i="0" spc="300" dirty="0">
              <a:latin typeface="+mj-lt"/>
            </a:endParaRPr>
          </a:p>
          <a:p>
            <a:pPr algn="l"/>
            <a:r>
              <a:rPr lang="en-US" sz="1400" b="0" i="0" spc="300" dirty="0">
                <a:latin typeface="+mj-lt"/>
              </a:rPr>
              <a:t>IRFU, CEA, </a:t>
            </a:r>
            <a:r>
              <a:rPr lang="en-US" sz="1400" b="0" i="0" spc="300" dirty="0" err="1">
                <a:latin typeface="+mj-lt"/>
              </a:rPr>
              <a:t>Université</a:t>
            </a:r>
            <a:r>
              <a:rPr lang="en-US" sz="1400" b="0" i="0" spc="300" dirty="0">
                <a:latin typeface="+mj-lt"/>
              </a:rPr>
              <a:t> Paris-Saclay.</a:t>
            </a:r>
          </a:p>
          <a:p>
            <a:pPr algn="l"/>
            <a:r>
              <a:rPr lang="en-US" sz="1100" b="0" i="0" spc="300" dirty="0">
                <a:latin typeface="+mj-lt"/>
              </a:rPr>
              <a:t> </a:t>
            </a:r>
          </a:p>
          <a:p>
            <a:pPr algn="l"/>
            <a:r>
              <a:rPr lang="en-US" sz="1200" b="0" i="0" spc="300" dirty="0">
                <a:latin typeface="+mj-lt"/>
              </a:rPr>
              <a:t>Slides from I. </a:t>
            </a:r>
            <a:r>
              <a:rPr lang="en-US" sz="1200" b="0" i="0" spc="300" dirty="0" err="1">
                <a:latin typeface="+mj-lt"/>
              </a:rPr>
              <a:t>Mandavidze</a:t>
            </a:r>
            <a:r>
              <a:rPr lang="en-US" sz="1200" b="0" i="0" spc="300" dirty="0">
                <a:latin typeface="+mj-lt"/>
              </a:rPr>
              <a:t>, P. Baron,</a:t>
            </a:r>
          </a:p>
          <a:p>
            <a:pPr algn="l"/>
            <a:r>
              <a:rPr lang="en-US" sz="1200" b="0" i="0" spc="300" dirty="0">
                <a:latin typeface="+mj-lt"/>
              </a:rPr>
              <a:t> F. </a:t>
            </a:r>
            <a:r>
              <a:rPr lang="en-US" sz="1200" b="0" i="0" spc="300" dirty="0" err="1">
                <a:latin typeface="+mj-lt"/>
              </a:rPr>
              <a:t>Bouyjou</a:t>
            </a:r>
            <a:r>
              <a:rPr lang="en-US" sz="1200" b="0" i="0" spc="300" dirty="0">
                <a:latin typeface="+mj-lt"/>
              </a:rPr>
              <a:t>, F. </a:t>
            </a:r>
            <a:r>
              <a:rPr lang="en-US" sz="1200" b="0" i="0" spc="300" dirty="0" err="1">
                <a:latin typeface="+mj-lt"/>
              </a:rPr>
              <a:t>Guilloux</a:t>
            </a:r>
            <a:r>
              <a:rPr lang="en-US" sz="1200" b="0" i="0" spc="300" dirty="0">
                <a:latin typeface="+mj-lt"/>
              </a:rPr>
              <a:t>, E. </a:t>
            </a:r>
            <a:r>
              <a:rPr lang="en-US" sz="1200" b="0" i="0" spc="300" dirty="0" err="1">
                <a:latin typeface="+mj-lt"/>
              </a:rPr>
              <a:t>Delagnes</a:t>
            </a:r>
            <a:r>
              <a:rPr lang="en-US" sz="1200" b="0" i="0" spc="300" dirty="0">
                <a:latin typeface="+mj-lt"/>
              </a:rPr>
              <a:t>...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2FCAA-5D9A-EE44-B56F-024A7DB52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61472"/>
            <a:ext cx="8640960" cy="5682483"/>
          </a:xfrm>
          <a:prstGeom prst="rect">
            <a:avLst/>
          </a:prstGeom>
        </p:spPr>
      </p:pic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9093810-0940-404B-B708-B144A1CCFD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</p:spTree>
    <p:extLst>
      <p:ext uri="{BB962C8B-B14F-4D97-AF65-F5344CB8AC3E}">
        <p14:creationId xmlns:p14="http://schemas.microsoft.com/office/powerpoint/2010/main" val="26470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Bricks for Evolution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Café du SEDI | Vendredi 13 Mai 2014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GO TO DIGITAL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65" name="Espace réservé du pied de page 9">
            <a:extLst>
              <a:ext uri="{FF2B5EF4-FFF2-40B4-BE49-F238E27FC236}">
                <a16:creationId xmlns:a16="http://schemas.microsoft.com/office/drawing/2014/main" id="{7A59D49E-F712-9F40-93D2-09604F5F8E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pic>
        <p:nvPicPr>
          <p:cNvPr id="579" name="Image 578">
            <a:extLst>
              <a:ext uri="{FF2B5EF4-FFF2-40B4-BE49-F238E27FC236}">
                <a16:creationId xmlns:a16="http://schemas.microsoft.com/office/drawing/2014/main" id="{D438D1F6-7E39-A64E-8DAD-207ADD232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398" y="5557223"/>
            <a:ext cx="1527048" cy="896113"/>
          </a:xfrm>
          <a:prstGeom prst="rect">
            <a:avLst/>
          </a:prstGeom>
        </p:spPr>
      </p:pic>
      <p:pic>
        <p:nvPicPr>
          <p:cNvPr id="580" name="Image 579">
            <a:extLst>
              <a:ext uri="{FF2B5EF4-FFF2-40B4-BE49-F238E27FC236}">
                <a16:creationId xmlns:a16="http://schemas.microsoft.com/office/drawing/2014/main" id="{BD29522E-C0D0-4847-9BE2-269C2DB102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15"/>
          <a:stretch/>
        </p:blipFill>
        <p:spPr>
          <a:xfrm>
            <a:off x="5000102" y="5508338"/>
            <a:ext cx="1567602" cy="944998"/>
          </a:xfrm>
          <a:prstGeom prst="rect">
            <a:avLst/>
          </a:prstGeom>
        </p:spPr>
      </p:pic>
      <p:pic>
        <p:nvPicPr>
          <p:cNvPr id="581" name="Image 580">
            <a:extLst>
              <a:ext uri="{FF2B5EF4-FFF2-40B4-BE49-F238E27FC236}">
                <a16:creationId xmlns:a16="http://schemas.microsoft.com/office/drawing/2014/main" id="{418F19B7-BA68-4F48-8875-97ACC2781A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4738" y="5574694"/>
            <a:ext cx="1481328" cy="878642"/>
          </a:xfrm>
          <a:prstGeom prst="rect">
            <a:avLst/>
          </a:prstGeom>
        </p:spPr>
      </p:pic>
      <p:pic>
        <p:nvPicPr>
          <p:cNvPr id="583" name="Image 582">
            <a:extLst>
              <a:ext uri="{FF2B5EF4-FFF2-40B4-BE49-F238E27FC236}">
                <a16:creationId xmlns:a16="http://schemas.microsoft.com/office/drawing/2014/main" id="{E23A07EB-9BFB-994E-95B8-AB2E52BC1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117" y="5462650"/>
            <a:ext cx="587428" cy="99068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E8ACCA06-B8D0-5C48-BF97-83B05822C52A}"/>
              </a:ext>
            </a:extLst>
          </p:cNvPr>
          <p:cNvGrpSpPr/>
          <p:nvPr/>
        </p:nvGrpSpPr>
        <p:grpSpPr>
          <a:xfrm>
            <a:off x="1371249" y="1002229"/>
            <a:ext cx="5805055" cy="2410086"/>
            <a:chOff x="1371249" y="3068960"/>
            <a:chExt cx="5805055" cy="2410086"/>
          </a:xfrm>
        </p:grpSpPr>
        <p:pic>
          <p:nvPicPr>
            <p:cNvPr id="430" name="Image 429">
              <a:extLst>
                <a:ext uri="{FF2B5EF4-FFF2-40B4-BE49-F238E27FC236}">
                  <a16:creationId xmlns:a16="http://schemas.microsoft.com/office/drawing/2014/main" id="{524DE44A-00CA-084B-A078-940960B3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1249" y="4145430"/>
              <a:ext cx="887331" cy="1333616"/>
            </a:xfrm>
            <a:prstGeom prst="rect">
              <a:avLst/>
            </a:prstGeom>
          </p:spPr>
        </p:pic>
        <p:sp>
          <p:nvSpPr>
            <p:cNvPr id="431" name="Rectangle à coins arrondis 138">
              <a:extLst>
                <a:ext uri="{FF2B5EF4-FFF2-40B4-BE49-F238E27FC236}">
                  <a16:creationId xmlns:a16="http://schemas.microsoft.com/office/drawing/2014/main" id="{47A8CF15-F9ED-764E-9B23-AB73659FDC20}"/>
                </a:ext>
              </a:extLst>
            </p:cNvPr>
            <p:cNvSpPr/>
            <p:nvPr/>
          </p:nvSpPr>
          <p:spPr bwMode="auto">
            <a:xfrm>
              <a:off x="2305360" y="3573016"/>
              <a:ext cx="774916" cy="1152000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2" name="Rectangle à coins arrondis 139">
              <a:extLst>
                <a:ext uri="{FF2B5EF4-FFF2-40B4-BE49-F238E27FC236}">
                  <a16:creationId xmlns:a16="http://schemas.microsoft.com/office/drawing/2014/main" id="{3F421825-7931-B541-B94D-AFA3AD022B1F}"/>
                </a:ext>
              </a:extLst>
            </p:cNvPr>
            <p:cNvSpPr/>
            <p:nvPr/>
          </p:nvSpPr>
          <p:spPr bwMode="auto">
            <a:xfrm>
              <a:off x="3087724" y="3573017"/>
              <a:ext cx="1732358" cy="1152000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0" name="Line 948">
              <a:extLst>
                <a:ext uri="{FF2B5EF4-FFF2-40B4-BE49-F238E27FC236}">
                  <a16:creationId xmlns:a16="http://schemas.microsoft.com/office/drawing/2014/main" id="{1DE75504-86FD-4541-ADAC-EA3B99B9F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2545" y="3759628"/>
              <a:ext cx="215504" cy="1913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" name="Line 101">
              <a:extLst>
                <a:ext uri="{FF2B5EF4-FFF2-40B4-BE49-F238E27FC236}">
                  <a16:creationId xmlns:a16="http://schemas.microsoft.com/office/drawing/2014/main" id="{36F2DA52-2B7B-C542-80D0-B1E4F4363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360" y="4206716"/>
              <a:ext cx="254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2" name="AutoShape 102">
              <a:extLst>
                <a:ext uri="{FF2B5EF4-FFF2-40B4-BE49-F238E27FC236}">
                  <a16:creationId xmlns:a16="http://schemas.microsoft.com/office/drawing/2014/main" id="{6E9628CE-3000-5F4A-A87B-12AFA3633A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03962" y="4061583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3" name="Line 103">
              <a:extLst>
                <a:ext uri="{FF2B5EF4-FFF2-40B4-BE49-F238E27FC236}">
                  <a16:creationId xmlns:a16="http://schemas.microsoft.com/office/drawing/2014/main" id="{C796558B-A6B8-AC40-8DA8-27CE44BCB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2670" y="386043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4" name="Line 104">
              <a:extLst>
                <a:ext uri="{FF2B5EF4-FFF2-40B4-BE49-F238E27FC236}">
                  <a16:creationId xmlns:a16="http://schemas.microsoft.com/office/drawing/2014/main" id="{1EF9885A-176E-B944-8E02-B6208A508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670" y="3860433"/>
              <a:ext cx="211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5" name="Line 105">
              <a:extLst>
                <a:ext uri="{FF2B5EF4-FFF2-40B4-BE49-F238E27FC236}">
                  <a16:creationId xmlns:a16="http://schemas.microsoft.com/office/drawing/2014/main" id="{A5F97CE2-3272-C04E-9666-FA83F039C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003" y="380441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6" name="Line 106">
              <a:extLst>
                <a:ext uri="{FF2B5EF4-FFF2-40B4-BE49-F238E27FC236}">
                  <a16:creationId xmlns:a16="http://schemas.microsoft.com/office/drawing/2014/main" id="{6A269834-F712-134A-A24F-01BF9B5ED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7659" y="380441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7" name="Line 107">
              <a:extLst>
                <a:ext uri="{FF2B5EF4-FFF2-40B4-BE49-F238E27FC236}">
                  <a16:creationId xmlns:a16="http://schemas.microsoft.com/office/drawing/2014/main" id="{858D70B5-B3CD-DD4B-AB8C-429B59F5E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7659" y="3860433"/>
              <a:ext cx="1807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8" name="Line 108">
              <a:extLst>
                <a:ext uri="{FF2B5EF4-FFF2-40B4-BE49-F238E27FC236}">
                  <a16:creationId xmlns:a16="http://schemas.microsoft.com/office/drawing/2014/main" id="{9374CDF8-3578-184A-BEB9-51B585710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438" y="386043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9" name="Line 109">
              <a:extLst>
                <a:ext uri="{FF2B5EF4-FFF2-40B4-BE49-F238E27FC236}">
                  <a16:creationId xmlns:a16="http://schemas.microsoft.com/office/drawing/2014/main" id="{046190F6-4FD7-2647-9F4C-D1D5AFEAC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791" y="4206716"/>
              <a:ext cx="393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0" name="Rectangle 100">
              <a:extLst>
                <a:ext uri="{FF2B5EF4-FFF2-40B4-BE49-F238E27FC236}">
                  <a16:creationId xmlns:a16="http://schemas.microsoft.com/office/drawing/2014/main" id="{1C210C7C-016A-8D42-AA39-2748A94B9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324" y="4135278"/>
              <a:ext cx="141288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" name="Text Box 177">
              <a:extLst>
                <a:ext uri="{FF2B5EF4-FFF2-40B4-BE49-F238E27FC236}">
                  <a16:creationId xmlns:a16="http://schemas.microsoft.com/office/drawing/2014/main" id="{B87AEC9A-A448-594F-B16B-C2FFA5ED1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55" y="3582716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grpSp>
          <p:nvGrpSpPr>
            <p:cNvPr id="482" name="Groupe 481">
              <a:extLst>
                <a:ext uri="{FF2B5EF4-FFF2-40B4-BE49-F238E27FC236}">
                  <a16:creationId xmlns:a16="http://schemas.microsoft.com/office/drawing/2014/main" id="{15F3103D-7865-6745-ACD6-200F271FAD25}"/>
                </a:ext>
              </a:extLst>
            </p:cNvPr>
            <p:cNvGrpSpPr/>
            <p:nvPr/>
          </p:nvGrpSpPr>
          <p:grpSpPr>
            <a:xfrm>
              <a:off x="3245953" y="4149426"/>
              <a:ext cx="63656" cy="114580"/>
              <a:chOff x="6401512" y="3573363"/>
              <a:chExt cx="63656" cy="114580"/>
            </a:xfrm>
          </p:grpSpPr>
          <p:sp>
            <p:nvSpPr>
              <p:cNvPr id="483" name="Line 105">
                <a:extLst>
                  <a:ext uri="{FF2B5EF4-FFF2-40B4-BE49-F238E27FC236}">
                    <a16:creationId xmlns:a16="http://schemas.microsoft.com/office/drawing/2014/main" id="{EA389EF7-2D62-8949-B336-76F665059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1512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" name="Line 106">
                <a:extLst>
                  <a:ext uri="{FF2B5EF4-FFF2-40B4-BE49-F238E27FC236}">
                    <a16:creationId xmlns:a16="http://schemas.microsoft.com/office/drawing/2014/main" id="{AE1EBCAE-8794-7C44-BCD8-3EEAD2A3A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5168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85" name="Line 109">
              <a:extLst>
                <a:ext uri="{FF2B5EF4-FFF2-40B4-BE49-F238E27FC236}">
                  <a16:creationId xmlns:a16="http://schemas.microsoft.com/office/drawing/2014/main" id="{A3967923-1260-9B49-8CCB-6BE2DB17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491" y="4208879"/>
              <a:ext cx="319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86" name="Groupe 485">
              <a:extLst>
                <a:ext uri="{FF2B5EF4-FFF2-40B4-BE49-F238E27FC236}">
                  <a16:creationId xmlns:a16="http://schemas.microsoft.com/office/drawing/2014/main" id="{1B0CC906-60A2-0B43-A3D2-C1C1FD97B4DF}"/>
                </a:ext>
              </a:extLst>
            </p:cNvPr>
            <p:cNvGrpSpPr/>
            <p:nvPr/>
          </p:nvGrpSpPr>
          <p:grpSpPr>
            <a:xfrm>
              <a:off x="3442837" y="4208879"/>
              <a:ext cx="72001" cy="324055"/>
              <a:chOff x="6598396" y="3632816"/>
              <a:chExt cx="72001" cy="324055"/>
            </a:xfrm>
          </p:grpSpPr>
          <p:sp>
            <p:nvSpPr>
              <p:cNvPr id="487" name="Rectangle 100">
                <a:extLst>
                  <a:ext uri="{FF2B5EF4-FFF2-40B4-BE49-F238E27FC236}">
                    <a16:creationId xmlns:a16="http://schemas.microsoft.com/office/drawing/2014/main" id="{C0C37798-8D9F-0B49-BE45-37035F470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8396" y="3723406"/>
                <a:ext cx="72000" cy="1428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488" name="Connecteur droit 487">
                <a:extLst>
                  <a:ext uri="{FF2B5EF4-FFF2-40B4-BE49-F238E27FC236}">
                    <a16:creationId xmlns:a16="http://schemas.microsoft.com/office/drawing/2014/main" id="{D251C01D-B5BD-7946-BA03-2E4279508152}"/>
                  </a:ext>
                </a:extLst>
              </p:cNvPr>
              <p:cNvCxnSpPr/>
              <p:nvPr/>
            </p:nvCxnSpPr>
            <p:spPr bwMode="auto">
              <a:xfrm flipH="1">
                <a:off x="6634396" y="3632816"/>
                <a:ext cx="1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9" name="Connecteur droit 488">
                <a:extLst>
                  <a:ext uri="{FF2B5EF4-FFF2-40B4-BE49-F238E27FC236}">
                    <a16:creationId xmlns:a16="http://schemas.microsoft.com/office/drawing/2014/main" id="{3CB8D54D-785C-E847-A01E-FBEE7BAD0DBB}"/>
                  </a:ext>
                </a:extLst>
              </p:cNvPr>
              <p:cNvCxnSpPr/>
              <p:nvPr/>
            </p:nvCxnSpPr>
            <p:spPr bwMode="auto">
              <a:xfrm>
                <a:off x="6634396" y="3866281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0" name="Line 109">
                <a:extLst>
                  <a:ext uri="{FF2B5EF4-FFF2-40B4-BE49-F238E27FC236}">
                    <a16:creationId xmlns:a16="http://schemas.microsoft.com/office/drawing/2014/main" id="{0F856B00-C57B-5448-BA1D-BBD1984AB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8396" y="3956871"/>
                <a:ext cx="72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91" name="AutoShape 102">
              <a:extLst>
                <a:ext uri="{FF2B5EF4-FFF2-40B4-BE49-F238E27FC236}">
                  <a16:creationId xmlns:a16="http://schemas.microsoft.com/office/drawing/2014/main" id="{BB349688-744E-A04B-8E5B-04F2F8251D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71153" y="4061583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2" name="Line 109">
              <a:extLst>
                <a:ext uri="{FF2B5EF4-FFF2-40B4-BE49-F238E27FC236}">
                  <a16:creationId xmlns:a16="http://schemas.microsoft.com/office/drawing/2014/main" id="{81EE081C-B0B1-A94E-8EA5-5261DD2A5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9982" y="4206716"/>
              <a:ext cx="988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3" name="Rectangle 100">
              <a:extLst>
                <a:ext uri="{FF2B5EF4-FFF2-40B4-BE49-F238E27FC236}">
                  <a16:creationId xmlns:a16="http://schemas.microsoft.com/office/drawing/2014/main" id="{E4CCEDAC-B955-6745-8B01-EA80452C5A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54072" y="4138921"/>
              <a:ext cx="72000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4" name="Line 109">
              <a:extLst>
                <a:ext uri="{FF2B5EF4-FFF2-40B4-BE49-F238E27FC236}">
                  <a16:creationId xmlns:a16="http://schemas.microsoft.com/office/drawing/2014/main" id="{67B321BB-94AD-8842-83D1-D324B9736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1510" y="4208879"/>
              <a:ext cx="170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95" name="Groupe 494">
              <a:extLst>
                <a:ext uri="{FF2B5EF4-FFF2-40B4-BE49-F238E27FC236}">
                  <a16:creationId xmlns:a16="http://schemas.microsoft.com/office/drawing/2014/main" id="{8102ACA0-5083-A140-BFC5-4AEF419D766D}"/>
                </a:ext>
              </a:extLst>
            </p:cNvPr>
            <p:cNvGrpSpPr/>
            <p:nvPr/>
          </p:nvGrpSpPr>
          <p:grpSpPr>
            <a:xfrm>
              <a:off x="4244017" y="4208879"/>
              <a:ext cx="180000" cy="244836"/>
              <a:chOff x="7473279" y="3632816"/>
              <a:chExt cx="180000" cy="244836"/>
            </a:xfrm>
          </p:grpSpPr>
          <p:grpSp>
            <p:nvGrpSpPr>
              <p:cNvPr id="496" name="Groupe 495">
                <a:extLst>
                  <a:ext uri="{FF2B5EF4-FFF2-40B4-BE49-F238E27FC236}">
                    <a16:creationId xmlns:a16="http://schemas.microsoft.com/office/drawing/2014/main" id="{DF0A531C-AE73-9D4A-9325-AE9D61083A76}"/>
                  </a:ext>
                </a:extLst>
              </p:cNvPr>
              <p:cNvGrpSpPr/>
              <p:nvPr/>
            </p:nvGrpSpPr>
            <p:grpSpPr>
              <a:xfrm rot="5400000">
                <a:off x="7526589" y="3697944"/>
                <a:ext cx="63656" cy="114580"/>
                <a:chOff x="6401512" y="3573363"/>
                <a:chExt cx="63656" cy="114580"/>
              </a:xfrm>
            </p:grpSpPr>
            <p:sp>
              <p:nvSpPr>
                <p:cNvPr id="501" name="Line 105">
                  <a:extLst>
                    <a:ext uri="{FF2B5EF4-FFF2-40B4-BE49-F238E27FC236}">
                      <a16:creationId xmlns:a16="http://schemas.microsoft.com/office/drawing/2014/main" id="{F29CA9E0-1CD0-6546-BF33-6A26F48369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1512" y="3573363"/>
                  <a:ext cx="0" cy="114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" name="Line 106">
                  <a:extLst>
                    <a:ext uri="{FF2B5EF4-FFF2-40B4-BE49-F238E27FC236}">
                      <a16:creationId xmlns:a16="http://schemas.microsoft.com/office/drawing/2014/main" id="{F543242C-9A79-CF46-A0EC-CDB272624A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65168" y="3573363"/>
                  <a:ext cx="0" cy="114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497" name="Connecteur droit 496">
                <a:extLst>
                  <a:ext uri="{FF2B5EF4-FFF2-40B4-BE49-F238E27FC236}">
                    <a16:creationId xmlns:a16="http://schemas.microsoft.com/office/drawing/2014/main" id="{F117AF1B-7D86-9741-A2E2-04119829DFD8}"/>
                  </a:ext>
                </a:extLst>
              </p:cNvPr>
              <p:cNvCxnSpPr/>
              <p:nvPr/>
            </p:nvCxnSpPr>
            <p:spPr bwMode="auto">
              <a:xfrm>
                <a:off x="7558417" y="3632816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8" name="Connecteur droit 497">
                <a:extLst>
                  <a:ext uri="{FF2B5EF4-FFF2-40B4-BE49-F238E27FC236}">
                    <a16:creationId xmlns:a16="http://schemas.microsoft.com/office/drawing/2014/main" id="{03FDA522-B13C-C441-8A04-585A453AC92D}"/>
                  </a:ext>
                </a:extLst>
              </p:cNvPr>
              <p:cNvCxnSpPr/>
              <p:nvPr/>
            </p:nvCxnSpPr>
            <p:spPr bwMode="auto">
              <a:xfrm>
                <a:off x="7558417" y="3787062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9" name="Line 109">
                <a:extLst>
                  <a:ext uri="{FF2B5EF4-FFF2-40B4-BE49-F238E27FC236}">
                    <a16:creationId xmlns:a16="http://schemas.microsoft.com/office/drawing/2014/main" id="{50324233-2256-B64F-ADCB-9EF102791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2417" y="3877652"/>
                <a:ext cx="72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" name="Line 109">
                <a:extLst>
                  <a:ext uri="{FF2B5EF4-FFF2-40B4-BE49-F238E27FC236}">
                    <a16:creationId xmlns:a16="http://schemas.microsoft.com/office/drawing/2014/main" id="{C4239C12-BB1D-B745-B347-A16C52CE3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3279" y="3632816"/>
                <a:ext cx="18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3" name="AutoShape 102">
              <a:extLst>
                <a:ext uri="{FF2B5EF4-FFF2-40B4-BE49-F238E27FC236}">
                  <a16:creationId xmlns:a16="http://schemas.microsoft.com/office/drawing/2014/main" id="{1E821D41-A9A2-E643-B76C-F0F622DCC9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63241" y="4063626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4" name="Text Box 177">
              <a:extLst>
                <a:ext uri="{FF2B5EF4-FFF2-40B4-BE49-F238E27FC236}">
                  <a16:creationId xmlns:a16="http://schemas.microsoft.com/office/drawing/2014/main" id="{6356610B-831B-1A45-8494-0F5922A8E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883" y="3975072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05" name="Text Box 177">
              <a:extLst>
                <a:ext uri="{FF2B5EF4-FFF2-40B4-BE49-F238E27FC236}">
                  <a16:creationId xmlns:a16="http://schemas.microsoft.com/office/drawing/2014/main" id="{56F2EC3E-CF47-2442-8A08-8EDF0A47F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491" y="4278153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506" name="Text Box 177">
              <a:extLst>
                <a:ext uri="{FF2B5EF4-FFF2-40B4-BE49-F238E27FC236}">
                  <a16:creationId xmlns:a16="http://schemas.microsoft.com/office/drawing/2014/main" id="{F383455A-A3D2-4D4E-B437-54043C791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424" y="4248753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07" name="Text Box 177">
              <a:extLst>
                <a:ext uri="{FF2B5EF4-FFF2-40B4-BE49-F238E27FC236}">
                  <a16:creationId xmlns:a16="http://schemas.microsoft.com/office/drawing/2014/main" id="{A7812E72-4758-1E46-A511-303E1DC61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274" y="4003020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508" name="Line 109">
              <a:extLst>
                <a:ext uri="{FF2B5EF4-FFF2-40B4-BE49-F238E27FC236}">
                  <a16:creationId xmlns:a16="http://schemas.microsoft.com/office/drawing/2014/main" id="{590F0586-3829-D349-819A-623BCA035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070" y="4206716"/>
              <a:ext cx="470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509" name="Image 508">
              <a:extLst>
                <a:ext uri="{FF2B5EF4-FFF2-40B4-BE49-F238E27FC236}">
                  <a16:creationId xmlns:a16="http://schemas.microsoft.com/office/drawing/2014/main" id="{BAFE5090-B1CA-AA42-A1D1-CF9698CCB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970" r="21932"/>
            <a:stretch/>
          </p:blipFill>
          <p:spPr>
            <a:xfrm>
              <a:off x="6080222" y="3713854"/>
              <a:ext cx="1096082" cy="540000"/>
            </a:xfrm>
            <a:prstGeom prst="rect">
              <a:avLst/>
            </a:prstGeom>
          </p:spPr>
        </p:pic>
        <p:grpSp>
          <p:nvGrpSpPr>
            <p:cNvPr id="511" name="Groupe 510">
              <a:extLst>
                <a:ext uri="{FF2B5EF4-FFF2-40B4-BE49-F238E27FC236}">
                  <a16:creationId xmlns:a16="http://schemas.microsoft.com/office/drawing/2014/main" id="{6FEE377B-9356-D346-AD92-C7BE387DA46F}"/>
                </a:ext>
              </a:extLst>
            </p:cNvPr>
            <p:cNvGrpSpPr/>
            <p:nvPr/>
          </p:nvGrpSpPr>
          <p:grpSpPr>
            <a:xfrm>
              <a:off x="5000102" y="3664212"/>
              <a:ext cx="1047866" cy="1020291"/>
              <a:chOff x="8451490" y="1363948"/>
              <a:chExt cx="1047866" cy="1020291"/>
            </a:xfrm>
          </p:grpSpPr>
          <p:sp>
            <p:nvSpPr>
              <p:cNvPr id="512" name="AutoShape 813">
                <a:extLst>
                  <a:ext uri="{FF2B5EF4-FFF2-40B4-BE49-F238E27FC236}">
                    <a16:creationId xmlns:a16="http://schemas.microsoft.com/office/drawing/2014/main" id="{7ED737A7-6606-694F-8972-7158FFD233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51490" y="1363948"/>
                <a:ext cx="1033429" cy="1020291"/>
              </a:xfrm>
              <a:prstGeom prst="can">
                <a:avLst>
                  <a:gd name="adj" fmla="val 25000"/>
                </a:avLst>
              </a:prstGeom>
              <a:pattFill prst="ltVert">
                <a:fgClr>
                  <a:srgbClr val="FFFF99"/>
                </a:fgClr>
                <a:bgClr>
                  <a:schemeClr val="hlink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513" name="Group 814">
                <a:extLst>
                  <a:ext uri="{FF2B5EF4-FFF2-40B4-BE49-F238E27FC236}">
                    <a16:creationId xmlns:a16="http://schemas.microsoft.com/office/drawing/2014/main" id="{0555B23C-0615-2540-9695-B6F927C875C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451490" y="1497505"/>
                <a:ext cx="372209" cy="880165"/>
                <a:chOff x="2879" y="792"/>
                <a:chExt cx="573" cy="1354"/>
              </a:xfrm>
            </p:grpSpPr>
            <p:sp>
              <p:nvSpPr>
                <p:cNvPr id="567" name="Freeform 815">
                  <a:extLst>
                    <a:ext uri="{FF2B5EF4-FFF2-40B4-BE49-F238E27FC236}">
                      <a16:creationId xmlns:a16="http://schemas.microsoft.com/office/drawing/2014/main" id="{D679299C-AA1A-354F-AA00-D677270F55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79" y="792"/>
                  <a:ext cx="52" cy="1235"/>
                </a:xfrm>
                <a:custGeom>
                  <a:avLst/>
                  <a:gdLst>
                    <a:gd name="T0" fmla="*/ 1 w 52"/>
                    <a:gd name="T1" fmla="*/ 0 h 1235"/>
                    <a:gd name="T2" fmla="*/ 1 w 52"/>
                    <a:gd name="T3" fmla="*/ 648 h 1235"/>
                    <a:gd name="T4" fmla="*/ 0 w 52"/>
                    <a:gd name="T5" fmla="*/ 1175 h 1235"/>
                    <a:gd name="T6" fmla="*/ 12 w 52"/>
                    <a:gd name="T7" fmla="*/ 1203 h 1235"/>
                    <a:gd name="T8" fmla="*/ 34 w 52"/>
                    <a:gd name="T9" fmla="*/ 1221 h 1235"/>
                    <a:gd name="T10" fmla="*/ 52 w 52"/>
                    <a:gd name="T11" fmla="*/ 1235 h 1235"/>
                    <a:gd name="T12" fmla="*/ 52 w 52"/>
                    <a:gd name="T13" fmla="*/ 59 h 1235"/>
                    <a:gd name="T14" fmla="*/ 37 w 52"/>
                    <a:gd name="T15" fmla="*/ 48 h 1235"/>
                    <a:gd name="T16" fmla="*/ 19 w 52"/>
                    <a:gd name="T17" fmla="*/ 29 h 1235"/>
                    <a:gd name="T18" fmla="*/ 1 w 52"/>
                    <a:gd name="T19" fmla="*/ 0 h 12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35"/>
                    <a:gd name="T32" fmla="*/ 52 w 52"/>
                    <a:gd name="T33" fmla="*/ 1235 h 12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3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2" y="1203"/>
                      </a:lnTo>
                      <a:lnTo>
                        <a:pt x="34" y="1221"/>
                      </a:lnTo>
                      <a:lnTo>
                        <a:pt x="52" y="1235"/>
                      </a:lnTo>
                      <a:lnTo>
                        <a:pt x="52" y="59"/>
                      </a:lnTo>
                      <a:lnTo>
                        <a:pt x="37" y="48"/>
                      </a:lnTo>
                      <a:lnTo>
                        <a:pt x="19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mpd="sng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816">
                  <a:extLst>
                    <a:ext uri="{FF2B5EF4-FFF2-40B4-BE49-F238E27FC236}">
                      <a16:creationId xmlns:a16="http://schemas.microsoft.com/office/drawing/2014/main" id="{6F662770-86FC-CF46-8BEB-5927A2D709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2" y="847"/>
                  <a:ext cx="52" cy="1208"/>
                </a:xfrm>
                <a:custGeom>
                  <a:avLst/>
                  <a:gdLst>
                    <a:gd name="T0" fmla="*/ 1 w 52"/>
                    <a:gd name="T1" fmla="*/ 0 h 1208"/>
                    <a:gd name="T2" fmla="*/ 1 w 52"/>
                    <a:gd name="T3" fmla="*/ 648 h 1208"/>
                    <a:gd name="T4" fmla="*/ 0 w 52"/>
                    <a:gd name="T5" fmla="*/ 1175 h 1208"/>
                    <a:gd name="T6" fmla="*/ 16 w 52"/>
                    <a:gd name="T7" fmla="*/ 1190 h 1208"/>
                    <a:gd name="T8" fmla="*/ 32 w 52"/>
                    <a:gd name="T9" fmla="*/ 1199 h 1208"/>
                    <a:gd name="T10" fmla="*/ 52 w 52"/>
                    <a:gd name="T11" fmla="*/ 1208 h 1208"/>
                    <a:gd name="T12" fmla="*/ 52 w 52"/>
                    <a:gd name="T13" fmla="*/ 29 h 1208"/>
                    <a:gd name="T14" fmla="*/ 34 w 52"/>
                    <a:gd name="T15" fmla="*/ 22 h 1208"/>
                    <a:gd name="T16" fmla="*/ 16 w 52"/>
                    <a:gd name="T17" fmla="*/ 13 h 1208"/>
                    <a:gd name="T18" fmla="*/ 1 w 52"/>
                    <a:gd name="T19" fmla="*/ 0 h 12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08"/>
                    <a:gd name="T32" fmla="*/ 52 w 52"/>
                    <a:gd name="T33" fmla="*/ 1208 h 12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08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6" y="1190"/>
                      </a:lnTo>
                      <a:lnTo>
                        <a:pt x="32" y="1199"/>
                      </a:lnTo>
                      <a:lnTo>
                        <a:pt x="52" y="1208"/>
                      </a:lnTo>
                      <a:lnTo>
                        <a:pt x="52" y="29"/>
                      </a:lnTo>
                      <a:lnTo>
                        <a:pt x="34" y="22"/>
                      </a:lnTo>
                      <a:lnTo>
                        <a:pt x="16" y="1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Freeform 817">
                  <a:extLst>
                    <a:ext uri="{FF2B5EF4-FFF2-40B4-BE49-F238E27FC236}">
                      <a16:creationId xmlns:a16="http://schemas.microsoft.com/office/drawing/2014/main" id="{BD956A61-B246-A945-BE4F-3FDB7E98CD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83" y="877"/>
                  <a:ext cx="52" cy="1195"/>
                </a:xfrm>
                <a:custGeom>
                  <a:avLst/>
                  <a:gdLst>
                    <a:gd name="T0" fmla="*/ 1 w 52"/>
                    <a:gd name="T1" fmla="*/ 0 h 1195"/>
                    <a:gd name="T2" fmla="*/ 1 w 52"/>
                    <a:gd name="T3" fmla="*/ 648 h 1195"/>
                    <a:gd name="T4" fmla="*/ 0 w 52"/>
                    <a:gd name="T5" fmla="*/ 1175 h 1195"/>
                    <a:gd name="T6" fmla="*/ 14 w 52"/>
                    <a:gd name="T7" fmla="*/ 1181 h 1195"/>
                    <a:gd name="T8" fmla="*/ 32 w 52"/>
                    <a:gd name="T9" fmla="*/ 1189 h 1195"/>
                    <a:gd name="T10" fmla="*/ 52 w 52"/>
                    <a:gd name="T11" fmla="*/ 1195 h 1195"/>
                    <a:gd name="T12" fmla="*/ 52 w 52"/>
                    <a:gd name="T13" fmla="*/ 20 h 1195"/>
                    <a:gd name="T14" fmla="*/ 32 w 52"/>
                    <a:gd name="T15" fmla="*/ 14 h 1195"/>
                    <a:gd name="T16" fmla="*/ 16 w 52"/>
                    <a:gd name="T17" fmla="*/ 8 h 1195"/>
                    <a:gd name="T18" fmla="*/ 1 w 52"/>
                    <a:gd name="T19" fmla="*/ 0 h 11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5"/>
                    <a:gd name="T32" fmla="*/ 52 w 52"/>
                    <a:gd name="T33" fmla="*/ 1195 h 11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2" y="1189"/>
                      </a:lnTo>
                      <a:lnTo>
                        <a:pt x="52" y="1195"/>
                      </a:lnTo>
                      <a:lnTo>
                        <a:pt x="52" y="20"/>
                      </a:lnTo>
                      <a:lnTo>
                        <a:pt x="32" y="14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Freeform 818">
                  <a:extLst>
                    <a:ext uri="{FF2B5EF4-FFF2-40B4-BE49-F238E27FC236}">
                      <a16:creationId xmlns:a16="http://schemas.microsoft.com/office/drawing/2014/main" id="{0734A4FF-3BFA-5848-ABDB-1154289442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5" y="897"/>
                  <a:ext cx="52" cy="1193"/>
                </a:xfrm>
                <a:custGeom>
                  <a:avLst/>
                  <a:gdLst>
                    <a:gd name="T0" fmla="*/ 1 w 52"/>
                    <a:gd name="T1" fmla="*/ 0 h 1193"/>
                    <a:gd name="T2" fmla="*/ 1 w 52"/>
                    <a:gd name="T3" fmla="*/ 648 h 1193"/>
                    <a:gd name="T4" fmla="*/ 0 w 52"/>
                    <a:gd name="T5" fmla="*/ 1175 h 1193"/>
                    <a:gd name="T6" fmla="*/ 14 w 52"/>
                    <a:gd name="T7" fmla="*/ 1181 h 1193"/>
                    <a:gd name="T8" fmla="*/ 33 w 52"/>
                    <a:gd name="T9" fmla="*/ 1187 h 1193"/>
                    <a:gd name="T10" fmla="*/ 51 w 52"/>
                    <a:gd name="T11" fmla="*/ 1193 h 1193"/>
                    <a:gd name="T12" fmla="*/ 52 w 52"/>
                    <a:gd name="T13" fmla="*/ 17 h 1193"/>
                    <a:gd name="T14" fmla="*/ 33 w 52"/>
                    <a:gd name="T15" fmla="*/ 11 h 1193"/>
                    <a:gd name="T16" fmla="*/ 16 w 52"/>
                    <a:gd name="T17" fmla="*/ 8 h 1193"/>
                    <a:gd name="T18" fmla="*/ 1 w 52"/>
                    <a:gd name="T19" fmla="*/ 0 h 1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3"/>
                    <a:gd name="T32" fmla="*/ 52 w 52"/>
                    <a:gd name="T33" fmla="*/ 1193 h 11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3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3" y="1187"/>
                      </a:lnTo>
                      <a:lnTo>
                        <a:pt x="51" y="1193"/>
                      </a:lnTo>
                      <a:lnTo>
                        <a:pt x="52" y="17"/>
                      </a:lnTo>
                      <a:lnTo>
                        <a:pt x="33" y="11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1" name="Freeform 819">
                  <a:extLst>
                    <a:ext uri="{FF2B5EF4-FFF2-40B4-BE49-F238E27FC236}">
                      <a16:creationId xmlns:a16="http://schemas.microsoft.com/office/drawing/2014/main" id="{71F0F62B-DC90-2742-95B0-41D17A2E7D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914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2" name="Freeform 820">
                  <a:extLst>
                    <a:ext uri="{FF2B5EF4-FFF2-40B4-BE49-F238E27FC236}">
                      <a16:creationId xmlns:a16="http://schemas.microsoft.com/office/drawing/2014/main" id="{85A17220-3B8C-164F-9075-F1760AEDD8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35" y="925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3" name="Freeform 821">
                  <a:extLst>
                    <a:ext uri="{FF2B5EF4-FFF2-40B4-BE49-F238E27FC236}">
                      <a16:creationId xmlns:a16="http://schemas.microsoft.com/office/drawing/2014/main" id="{9D290E39-C486-D94D-91E8-C693DC9D33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86" y="936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4" name="Freeform 822">
                  <a:extLst>
                    <a:ext uri="{FF2B5EF4-FFF2-40B4-BE49-F238E27FC236}">
                      <a16:creationId xmlns:a16="http://schemas.microsoft.com/office/drawing/2014/main" id="{929063DE-CEA9-8140-BA2C-538BC39D1A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6" y="945"/>
                  <a:ext cx="54" cy="1182"/>
                </a:xfrm>
                <a:custGeom>
                  <a:avLst/>
                  <a:gdLst>
                    <a:gd name="T0" fmla="*/ 1 w 54"/>
                    <a:gd name="T1" fmla="*/ 0 h 1182"/>
                    <a:gd name="T2" fmla="*/ 1 w 54"/>
                    <a:gd name="T3" fmla="*/ 648 h 1182"/>
                    <a:gd name="T4" fmla="*/ 0 w 54"/>
                    <a:gd name="T5" fmla="*/ 1175 h 1182"/>
                    <a:gd name="T6" fmla="*/ 13 w 54"/>
                    <a:gd name="T7" fmla="*/ 1179 h 1182"/>
                    <a:gd name="T8" fmla="*/ 32 w 54"/>
                    <a:gd name="T9" fmla="*/ 1182 h 1182"/>
                    <a:gd name="T10" fmla="*/ 54 w 54"/>
                    <a:gd name="T11" fmla="*/ 1182 h 1182"/>
                    <a:gd name="T12" fmla="*/ 54 w 54"/>
                    <a:gd name="T13" fmla="*/ 8 h 1182"/>
                    <a:gd name="T14" fmla="*/ 32 w 54"/>
                    <a:gd name="T15" fmla="*/ 6 h 1182"/>
                    <a:gd name="T16" fmla="*/ 14 w 54"/>
                    <a:gd name="T17" fmla="*/ 3 h 1182"/>
                    <a:gd name="T18" fmla="*/ 1 w 54"/>
                    <a:gd name="T19" fmla="*/ 0 h 11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182"/>
                    <a:gd name="T32" fmla="*/ 54 w 54"/>
                    <a:gd name="T33" fmla="*/ 1182 h 11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182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4" y="1182"/>
                      </a:lnTo>
                      <a:lnTo>
                        <a:pt x="54" y="8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5" name="Freeform 823">
                  <a:extLst>
                    <a:ext uri="{FF2B5EF4-FFF2-40B4-BE49-F238E27FC236}">
                      <a16:creationId xmlns:a16="http://schemas.microsoft.com/office/drawing/2014/main" id="{D53F2581-E1E2-B743-9F65-82C69960AD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88" y="953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6" name="Freeform 824">
                  <a:extLst>
                    <a:ext uri="{FF2B5EF4-FFF2-40B4-BE49-F238E27FC236}">
                      <a16:creationId xmlns:a16="http://schemas.microsoft.com/office/drawing/2014/main" id="{2959AECA-4E13-2B42-8D3A-046F0F945E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43" y="961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Freeform 825">
                  <a:extLst>
                    <a:ext uri="{FF2B5EF4-FFF2-40B4-BE49-F238E27FC236}">
                      <a16:creationId xmlns:a16="http://schemas.microsoft.com/office/drawing/2014/main" id="{FBDA5068-CAC3-B142-BED9-74F3F0BB00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7" y="966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4" name="Group 826">
                <a:extLst>
                  <a:ext uri="{FF2B5EF4-FFF2-40B4-BE49-F238E27FC236}">
                    <a16:creationId xmlns:a16="http://schemas.microsoft.com/office/drawing/2014/main" id="{ABDDDF11-E25E-B048-84F9-84F0CA95F15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9112709" y="1497505"/>
                <a:ext cx="372209" cy="882355"/>
                <a:chOff x="2879" y="792"/>
                <a:chExt cx="573" cy="1354"/>
              </a:xfrm>
            </p:grpSpPr>
            <p:sp>
              <p:nvSpPr>
                <p:cNvPr id="556" name="Freeform 827">
                  <a:extLst>
                    <a:ext uri="{FF2B5EF4-FFF2-40B4-BE49-F238E27FC236}">
                      <a16:creationId xmlns:a16="http://schemas.microsoft.com/office/drawing/2014/main" id="{93F98F06-7718-E949-85AE-6DD53D7650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79" y="792"/>
                  <a:ext cx="52" cy="1235"/>
                </a:xfrm>
                <a:custGeom>
                  <a:avLst/>
                  <a:gdLst>
                    <a:gd name="T0" fmla="*/ 1 w 52"/>
                    <a:gd name="T1" fmla="*/ 0 h 1235"/>
                    <a:gd name="T2" fmla="*/ 1 w 52"/>
                    <a:gd name="T3" fmla="*/ 648 h 1235"/>
                    <a:gd name="T4" fmla="*/ 0 w 52"/>
                    <a:gd name="T5" fmla="*/ 1175 h 1235"/>
                    <a:gd name="T6" fmla="*/ 12 w 52"/>
                    <a:gd name="T7" fmla="*/ 1203 h 1235"/>
                    <a:gd name="T8" fmla="*/ 34 w 52"/>
                    <a:gd name="T9" fmla="*/ 1221 h 1235"/>
                    <a:gd name="T10" fmla="*/ 52 w 52"/>
                    <a:gd name="T11" fmla="*/ 1235 h 1235"/>
                    <a:gd name="T12" fmla="*/ 52 w 52"/>
                    <a:gd name="T13" fmla="*/ 59 h 1235"/>
                    <a:gd name="T14" fmla="*/ 37 w 52"/>
                    <a:gd name="T15" fmla="*/ 48 h 1235"/>
                    <a:gd name="T16" fmla="*/ 19 w 52"/>
                    <a:gd name="T17" fmla="*/ 29 h 1235"/>
                    <a:gd name="T18" fmla="*/ 1 w 52"/>
                    <a:gd name="T19" fmla="*/ 0 h 12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35"/>
                    <a:gd name="T32" fmla="*/ 52 w 52"/>
                    <a:gd name="T33" fmla="*/ 1235 h 12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3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2" y="1203"/>
                      </a:lnTo>
                      <a:lnTo>
                        <a:pt x="34" y="1221"/>
                      </a:lnTo>
                      <a:lnTo>
                        <a:pt x="52" y="1235"/>
                      </a:lnTo>
                      <a:lnTo>
                        <a:pt x="52" y="59"/>
                      </a:lnTo>
                      <a:lnTo>
                        <a:pt x="37" y="48"/>
                      </a:lnTo>
                      <a:lnTo>
                        <a:pt x="19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mpd="sng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7" name="Freeform 828">
                  <a:extLst>
                    <a:ext uri="{FF2B5EF4-FFF2-40B4-BE49-F238E27FC236}">
                      <a16:creationId xmlns:a16="http://schemas.microsoft.com/office/drawing/2014/main" id="{B9BBD6EF-76CC-2F44-960E-FBB13E2BFF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2" y="847"/>
                  <a:ext cx="52" cy="1208"/>
                </a:xfrm>
                <a:custGeom>
                  <a:avLst/>
                  <a:gdLst>
                    <a:gd name="T0" fmla="*/ 1 w 52"/>
                    <a:gd name="T1" fmla="*/ 0 h 1208"/>
                    <a:gd name="T2" fmla="*/ 1 w 52"/>
                    <a:gd name="T3" fmla="*/ 648 h 1208"/>
                    <a:gd name="T4" fmla="*/ 0 w 52"/>
                    <a:gd name="T5" fmla="*/ 1175 h 1208"/>
                    <a:gd name="T6" fmla="*/ 16 w 52"/>
                    <a:gd name="T7" fmla="*/ 1190 h 1208"/>
                    <a:gd name="T8" fmla="*/ 32 w 52"/>
                    <a:gd name="T9" fmla="*/ 1199 h 1208"/>
                    <a:gd name="T10" fmla="*/ 52 w 52"/>
                    <a:gd name="T11" fmla="*/ 1208 h 1208"/>
                    <a:gd name="T12" fmla="*/ 52 w 52"/>
                    <a:gd name="T13" fmla="*/ 29 h 1208"/>
                    <a:gd name="T14" fmla="*/ 34 w 52"/>
                    <a:gd name="T15" fmla="*/ 22 h 1208"/>
                    <a:gd name="T16" fmla="*/ 16 w 52"/>
                    <a:gd name="T17" fmla="*/ 13 h 1208"/>
                    <a:gd name="T18" fmla="*/ 1 w 52"/>
                    <a:gd name="T19" fmla="*/ 0 h 12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08"/>
                    <a:gd name="T32" fmla="*/ 52 w 52"/>
                    <a:gd name="T33" fmla="*/ 1208 h 12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08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6" y="1190"/>
                      </a:lnTo>
                      <a:lnTo>
                        <a:pt x="32" y="1199"/>
                      </a:lnTo>
                      <a:lnTo>
                        <a:pt x="52" y="1208"/>
                      </a:lnTo>
                      <a:lnTo>
                        <a:pt x="52" y="29"/>
                      </a:lnTo>
                      <a:lnTo>
                        <a:pt x="34" y="22"/>
                      </a:lnTo>
                      <a:lnTo>
                        <a:pt x="16" y="1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8" name="Freeform 829">
                  <a:extLst>
                    <a:ext uri="{FF2B5EF4-FFF2-40B4-BE49-F238E27FC236}">
                      <a16:creationId xmlns:a16="http://schemas.microsoft.com/office/drawing/2014/main" id="{EA700E2C-BCEE-6E4F-B9D5-A11371EA35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83" y="877"/>
                  <a:ext cx="52" cy="1195"/>
                </a:xfrm>
                <a:custGeom>
                  <a:avLst/>
                  <a:gdLst>
                    <a:gd name="T0" fmla="*/ 1 w 52"/>
                    <a:gd name="T1" fmla="*/ 0 h 1195"/>
                    <a:gd name="T2" fmla="*/ 1 w 52"/>
                    <a:gd name="T3" fmla="*/ 648 h 1195"/>
                    <a:gd name="T4" fmla="*/ 0 w 52"/>
                    <a:gd name="T5" fmla="*/ 1175 h 1195"/>
                    <a:gd name="T6" fmla="*/ 14 w 52"/>
                    <a:gd name="T7" fmla="*/ 1181 h 1195"/>
                    <a:gd name="T8" fmla="*/ 32 w 52"/>
                    <a:gd name="T9" fmla="*/ 1189 h 1195"/>
                    <a:gd name="T10" fmla="*/ 52 w 52"/>
                    <a:gd name="T11" fmla="*/ 1195 h 1195"/>
                    <a:gd name="T12" fmla="*/ 52 w 52"/>
                    <a:gd name="T13" fmla="*/ 20 h 1195"/>
                    <a:gd name="T14" fmla="*/ 32 w 52"/>
                    <a:gd name="T15" fmla="*/ 14 h 1195"/>
                    <a:gd name="T16" fmla="*/ 16 w 52"/>
                    <a:gd name="T17" fmla="*/ 8 h 1195"/>
                    <a:gd name="T18" fmla="*/ 1 w 52"/>
                    <a:gd name="T19" fmla="*/ 0 h 11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5"/>
                    <a:gd name="T32" fmla="*/ 52 w 52"/>
                    <a:gd name="T33" fmla="*/ 1195 h 11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2" y="1189"/>
                      </a:lnTo>
                      <a:lnTo>
                        <a:pt x="52" y="1195"/>
                      </a:lnTo>
                      <a:lnTo>
                        <a:pt x="52" y="20"/>
                      </a:lnTo>
                      <a:lnTo>
                        <a:pt x="32" y="14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9" name="Freeform 830">
                  <a:extLst>
                    <a:ext uri="{FF2B5EF4-FFF2-40B4-BE49-F238E27FC236}">
                      <a16:creationId xmlns:a16="http://schemas.microsoft.com/office/drawing/2014/main" id="{82E82620-DD0F-1549-B314-F59CCED6B1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5" y="897"/>
                  <a:ext cx="52" cy="1193"/>
                </a:xfrm>
                <a:custGeom>
                  <a:avLst/>
                  <a:gdLst>
                    <a:gd name="T0" fmla="*/ 1 w 52"/>
                    <a:gd name="T1" fmla="*/ 0 h 1193"/>
                    <a:gd name="T2" fmla="*/ 1 w 52"/>
                    <a:gd name="T3" fmla="*/ 648 h 1193"/>
                    <a:gd name="T4" fmla="*/ 0 w 52"/>
                    <a:gd name="T5" fmla="*/ 1175 h 1193"/>
                    <a:gd name="T6" fmla="*/ 14 w 52"/>
                    <a:gd name="T7" fmla="*/ 1181 h 1193"/>
                    <a:gd name="T8" fmla="*/ 33 w 52"/>
                    <a:gd name="T9" fmla="*/ 1187 h 1193"/>
                    <a:gd name="T10" fmla="*/ 51 w 52"/>
                    <a:gd name="T11" fmla="*/ 1193 h 1193"/>
                    <a:gd name="T12" fmla="*/ 52 w 52"/>
                    <a:gd name="T13" fmla="*/ 17 h 1193"/>
                    <a:gd name="T14" fmla="*/ 33 w 52"/>
                    <a:gd name="T15" fmla="*/ 11 h 1193"/>
                    <a:gd name="T16" fmla="*/ 16 w 52"/>
                    <a:gd name="T17" fmla="*/ 8 h 1193"/>
                    <a:gd name="T18" fmla="*/ 1 w 52"/>
                    <a:gd name="T19" fmla="*/ 0 h 1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3"/>
                    <a:gd name="T32" fmla="*/ 52 w 52"/>
                    <a:gd name="T33" fmla="*/ 1193 h 11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3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3" y="1187"/>
                      </a:lnTo>
                      <a:lnTo>
                        <a:pt x="51" y="1193"/>
                      </a:lnTo>
                      <a:lnTo>
                        <a:pt x="52" y="17"/>
                      </a:lnTo>
                      <a:lnTo>
                        <a:pt x="33" y="11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0" name="Freeform 831">
                  <a:extLst>
                    <a:ext uri="{FF2B5EF4-FFF2-40B4-BE49-F238E27FC236}">
                      <a16:creationId xmlns:a16="http://schemas.microsoft.com/office/drawing/2014/main" id="{6DA776B9-65D8-274B-AEEA-E793B5DDAF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914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1" name="Freeform 832">
                  <a:extLst>
                    <a:ext uri="{FF2B5EF4-FFF2-40B4-BE49-F238E27FC236}">
                      <a16:creationId xmlns:a16="http://schemas.microsoft.com/office/drawing/2014/main" id="{E67BE5DA-B372-414A-968A-426D16B341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35" y="925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2" name="Freeform 833">
                  <a:extLst>
                    <a:ext uri="{FF2B5EF4-FFF2-40B4-BE49-F238E27FC236}">
                      <a16:creationId xmlns:a16="http://schemas.microsoft.com/office/drawing/2014/main" id="{CF891A73-3474-1E4A-97FA-0645D2B5D7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86" y="936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3" name="Freeform 834">
                  <a:extLst>
                    <a:ext uri="{FF2B5EF4-FFF2-40B4-BE49-F238E27FC236}">
                      <a16:creationId xmlns:a16="http://schemas.microsoft.com/office/drawing/2014/main" id="{D9768AC2-5D1C-D143-A43F-E237605721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6" y="945"/>
                  <a:ext cx="54" cy="1182"/>
                </a:xfrm>
                <a:custGeom>
                  <a:avLst/>
                  <a:gdLst>
                    <a:gd name="T0" fmla="*/ 1 w 54"/>
                    <a:gd name="T1" fmla="*/ 0 h 1182"/>
                    <a:gd name="T2" fmla="*/ 1 w 54"/>
                    <a:gd name="T3" fmla="*/ 648 h 1182"/>
                    <a:gd name="T4" fmla="*/ 0 w 54"/>
                    <a:gd name="T5" fmla="*/ 1175 h 1182"/>
                    <a:gd name="T6" fmla="*/ 13 w 54"/>
                    <a:gd name="T7" fmla="*/ 1179 h 1182"/>
                    <a:gd name="T8" fmla="*/ 32 w 54"/>
                    <a:gd name="T9" fmla="*/ 1182 h 1182"/>
                    <a:gd name="T10" fmla="*/ 54 w 54"/>
                    <a:gd name="T11" fmla="*/ 1182 h 1182"/>
                    <a:gd name="T12" fmla="*/ 54 w 54"/>
                    <a:gd name="T13" fmla="*/ 8 h 1182"/>
                    <a:gd name="T14" fmla="*/ 32 w 54"/>
                    <a:gd name="T15" fmla="*/ 6 h 1182"/>
                    <a:gd name="T16" fmla="*/ 14 w 54"/>
                    <a:gd name="T17" fmla="*/ 3 h 1182"/>
                    <a:gd name="T18" fmla="*/ 1 w 54"/>
                    <a:gd name="T19" fmla="*/ 0 h 11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182"/>
                    <a:gd name="T32" fmla="*/ 54 w 54"/>
                    <a:gd name="T33" fmla="*/ 1182 h 11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182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4" y="1182"/>
                      </a:lnTo>
                      <a:lnTo>
                        <a:pt x="54" y="8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Freeform 835">
                  <a:extLst>
                    <a:ext uri="{FF2B5EF4-FFF2-40B4-BE49-F238E27FC236}">
                      <a16:creationId xmlns:a16="http://schemas.microsoft.com/office/drawing/2014/main" id="{4CB54EE0-A0A2-234B-AD8F-8915F8DB15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88" y="953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Freeform 836">
                  <a:extLst>
                    <a:ext uri="{FF2B5EF4-FFF2-40B4-BE49-F238E27FC236}">
                      <a16:creationId xmlns:a16="http://schemas.microsoft.com/office/drawing/2014/main" id="{5C39A982-7181-BA4D-A792-8EE9E13ABC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43" y="961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Freeform 837">
                  <a:extLst>
                    <a:ext uri="{FF2B5EF4-FFF2-40B4-BE49-F238E27FC236}">
                      <a16:creationId xmlns:a16="http://schemas.microsoft.com/office/drawing/2014/main" id="{A3086D2A-1557-DD44-BDC6-CB8B0B9824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7" y="966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5" name="Freeform 838">
                <a:extLst>
                  <a:ext uri="{FF2B5EF4-FFF2-40B4-BE49-F238E27FC236}">
                    <a16:creationId xmlns:a16="http://schemas.microsoft.com/office/drawing/2014/main" id="{5F12FD01-A67C-8146-86D5-EA517D4871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1510" y="1613547"/>
                <a:ext cx="37221" cy="766313"/>
              </a:xfrm>
              <a:custGeom>
                <a:avLst/>
                <a:gdLst>
                  <a:gd name="T0" fmla="*/ 1 w 57"/>
                  <a:gd name="T1" fmla="*/ 0 h 1177"/>
                  <a:gd name="T2" fmla="*/ 3 w 57"/>
                  <a:gd name="T3" fmla="*/ 646 h 1177"/>
                  <a:gd name="T4" fmla="*/ 0 w 57"/>
                  <a:gd name="T5" fmla="*/ 1176 h 1177"/>
                  <a:gd name="T6" fmla="*/ 21 w 57"/>
                  <a:gd name="T7" fmla="*/ 1177 h 1177"/>
                  <a:gd name="T8" fmla="*/ 39 w 57"/>
                  <a:gd name="T9" fmla="*/ 1177 h 1177"/>
                  <a:gd name="T10" fmla="*/ 57 w 57"/>
                  <a:gd name="T11" fmla="*/ 1177 h 1177"/>
                  <a:gd name="T12" fmla="*/ 57 w 57"/>
                  <a:gd name="T13" fmla="*/ 3 h 1177"/>
                  <a:gd name="T14" fmla="*/ 35 w 57"/>
                  <a:gd name="T15" fmla="*/ 3 h 1177"/>
                  <a:gd name="T16" fmla="*/ 16 w 57"/>
                  <a:gd name="T17" fmla="*/ 1 h 1177"/>
                  <a:gd name="T18" fmla="*/ 1 w 57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177"/>
                  <a:gd name="T32" fmla="*/ 57 w 57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177">
                    <a:moveTo>
                      <a:pt x="1" y="0"/>
                    </a:moveTo>
                    <a:lnTo>
                      <a:pt x="3" y="646"/>
                    </a:lnTo>
                    <a:lnTo>
                      <a:pt x="0" y="1176"/>
                    </a:lnTo>
                    <a:lnTo>
                      <a:pt x="21" y="1177"/>
                    </a:lnTo>
                    <a:lnTo>
                      <a:pt x="39" y="1177"/>
                    </a:lnTo>
                    <a:lnTo>
                      <a:pt x="57" y="1177"/>
                    </a:lnTo>
                    <a:lnTo>
                      <a:pt x="57" y="3"/>
                    </a:lnTo>
                    <a:lnTo>
                      <a:pt x="35" y="3"/>
                    </a:lnTo>
                    <a:lnTo>
                      <a:pt x="1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" name="Freeform 839">
                <a:extLst>
                  <a:ext uri="{FF2B5EF4-FFF2-40B4-BE49-F238E27FC236}">
                    <a16:creationId xmlns:a16="http://schemas.microsoft.com/office/drawing/2014/main" id="{D855DE15-25C7-A44A-A74F-18CB888082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8731" y="1615737"/>
                <a:ext cx="37221" cy="766313"/>
              </a:xfrm>
              <a:custGeom>
                <a:avLst/>
                <a:gdLst>
                  <a:gd name="T0" fmla="*/ 1 w 57"/>
                  <a:gd name="T1" fmla="*/ 0 h 1177"/>
                  <a:gd name="T2" fmla="*/ 3 w 57"/>
                  <a:gd name="T3" fmla="*/ 646 h 1177"/>
                  <a:gd name="T4" fmla="*/ 0 w 57"/>
                  <a:gd name="T5" fmla="*/ 1176 h 1177"/>
                  <a:gd name="T6" fmla="*/ 21 w 57"/>
                  <a:gd name="T7" fmla="*/ 1177 h 1177"/>
                  <a:gd name="T8" fmla="*/ 39 w 57"/>
                  <a:gd name="T9" fmla="*/ 1177 h 1177"/>
                  <a:gd name="T10" fmla="*/ 57 w 57"/>
                  <a:gd name="T11" fmla="*/ 1177 h 1177"/>
                  <a:gd name="T12" fmla="*/ 57 w 57"/>
                  <a:gd name="T13" fmla="*/ 3 h 1177"/>
                  <a:gd name="T14" fmla="*/ 35 w 57"/>
                  <a:gd name="T15" fmla="*/ 3 h 1177"/>
                  <a:gd name="T16" fmla="*/ 16 w 57"/>
                  <a:gd name="T17" fmla="*/ 1 h 1177"/>
                  <a:gd name="T18" fmla="*/ 1 w 57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177"/>
                  <a:gd name="T32" fmla="*/ 57 w 57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177">
                    <a:moveTo>
                      <a:pt x="1" y="0"/>
                    </a:moveTo>
                    <a:lnTo>
                      <a:pt x="3" y="646"/>
                    </a:lnTo>
                    <a:lnTo>
                      <a:pt x="0" y="1176"/>
                    </a:lnTo>
                    <a:lnTo>
                      <a:pt x="21" y="1177"/>
                    </a:lnTo>
                    <a:lnTo>
                      <a:pt x="39" y="1177"/>
                    </a:lnTo>
                    <a:lnTo>
                      <a:pt x="57" y="1177"/>
                    </a:lnTo>
                    <a:lnTo>
                      <a:pt x="57" y="3"/>
                    </a:lnTo>
                    <a:lnTo>
                      <a:pt x="35" y="3"/>
                    </a:lnTo>
                    <a:lnTo>
                      <a:pt x="1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" name="Freeform 840">
                <a:extLst>
                  <a:ext uri="{FF2B5EF4-FFF2-40B4-BE49-F238E27FC236}">
                    <a16:creationId xmlns:a16="http://schemas.microsoft.com/office/drawing/2014/main" id="{A99B18BC-D94B-C143-8293-8839412B44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3762" y="1617926"/>
                <a:ext cx="37221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" name="Freeform 841">
                <a:extLst>
                  <a:ext uri="{FF2B5EF4-FFF2-40B4-BE49-F238E27FC236}">
                    <a16:creationId xmlns:a16="http://schemas.microsoft.com/office/drawing/2014/main" id="{2D3731E9-95DA-BB4F-B69F-797A5DFDA3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8794" y="1617926"/>
                <a:ext cx="37221" cy="764124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" name="Freeform 842">
                <a:extLst>
                  <a:ext uri="{FF2B5EF4-FFF2-40B4-BE49-F238E27FC236}">
                    <a16:creationId xmlns:a16="http://schemas.microsoft.com/office/drawing/2014/main" id="{DF4F8559-0C9C-7F4C-8B6A-01FE881AE9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3825" y="1615737"/>
                <a:ext cx="39410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Freeform 843">
                <a:extLst>
                  <a:ext uri="{FF2B5EF4-FFF2-40B4-BE49-F238E27FC236}">
                    <a16:creationId xmlns:a16="http://schemas.microsoft.com/office/drawing/2014/main" id="{4AF8B5B8-F791-4649-8B1E-6E64B3F5C3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1046" y="1617926"/>
                <a:ext cx="37221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Freeform 844">
                <a:extLst>
                  <a:ext uri="{FF2B5EF4-FFF2-40B4-BE49-F238E27FC236}">
                    <a16:creationId xmlns:a16="http://schemas.microsoft.com/office/drawing/2014/main" id="{CEAB33F2-4414-114D-89BE-D7CC0A3555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6078" y="1617926"/>
                <a:ext cx="39410" cy="764124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Freeform 845">
                <a:extLst>
                  <a:ext uri="{FF2B5EF4-FFF2-40B4-BE49-F238E27FC236}">
                    <a16:creationId xmlns:a16="http://schemas.microsoft.com/office/drawing/2014/main" id="{A736026D-D086-474D-A995-895788EB9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73299" y="1615737"/>
                <a:ext cx="39410" cy="766313"/>
              </a:xfrm>
              <a:custGeom>
                <a:avLst/>
                <a:gdLst>
                  <a:gd name="T0" fmla="*/ 1 w 61"/>
                  <a:gd name="T1" fmla="*/ 3 h 1179"/>
                  <a:gd name="T2" fmla="*/ 5 w 61"/>
                  <a:gd name="T3" fmla="*/ 647 h 1179"/>
                  <a:gd name="T4" fmla="*/ 0 w 61"/>
                  <a:gd name="T5" fmla="*/ 1179 h 1179"/>
                  <a:gd name="T6" fmla="*/ 21 w 61"/>
                  <a:gd name="T7" fmla="*/ 1177 h 1179"/>
                  <a:gd name="T8" fmla="*/ 40 w 61"/>
                  <a:gd name="T9" fmla="*/ 1177 h 1179"/>
                  <a:gd name="T10" fmla="*/ 61 w 61"/>
                  <a:gd name="T11" fmla="*/ 1174 h 1179"/>
                  <a:gd name="T12" fmla="*/ 60 w 61"/>
                  <a:gd name="T13" fmla="*/ 0 h 1179"/>
                  <a:gd name="T14" fmla="*/ 40 w 61"/>
                  <a:gd name="T15" fmla="*/ 1 h 1179"/>
                  <a:gd name="T16" fmla="*/ 21 w 61"/>
                  <a:gd name="T17" fmla="*/ 3 h 1179"/>
                  <a:gd name="T18" fmla="*/ 1 w 61"/>
                  <a:gd name="T19" fmla="*/ 3 h 1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179"/>
                  <a:gd name="T32" fmla="*/ 61 w 61"/>
                  <a:gd name="T33" fmla="*/ 1179 h 11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179">
                    <a:moveTo>
                      <a:pt x="1" y="3"/>
                    </a:moveTo>
                    <a:lnTo>
                      <a:pt x="5" y="647"/>
                    </a:lnTo>
                    <a:lnTo>
                      <a:pt x="0" y="1179"/>
                    </a:lnTo>
                    <a:lnTo>
                      <a:pt x="21" y="1177"/>
                    </a:lnTo>
                    <a:lnTo>
                      <a:pt x="40" y="1177"/>
                    </a:lnTo>
                    <a:lnTo>
                      <a:pt x="61" y="1174"/>
                    </a:lnTo>
                    <a:lnTo>
                      <a:pt x="60" y="0"/>
                    </a:lnTo>
                    <a:lnTo>
                      <a:pt x="40" y="1"/>
                    </a:lnTo>
                    <a:lnTo>
                      <a:pt x="2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" name="Freeform 846">
                <a:extLst>
                  <a:ext uri="{FF2B5EF4-FFF2-40B4-BE49-F238E27FC236}">
                    <a16:creationId xmlns:a16="http://schemas.microsoft.com/office/drawing/2014/main" id="{5FF6CDB0-76D7-5F48-90F8-704BA2EAA8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18605" y="2244113"/>
                <a:ext cx="37221" cy="129178"/>
              </a:xfrm>
              <a:custGeom>
                <a:avLst/>
                <a:gdLst>
                  <a:gd name="T0" fmla="*/ 0 w 57"/>
                  <a:gd name="T1" fmla="*/ 188 h 198"/>
                  <a:gd name="T2" fmla="*/ 0 w 57"/>
                  <a:gd name="T3" fmla="*/ 0 h 198"/>
                  <a:gd name="T4" fmla="*/ 25 w 57"/>
                  <a:gd name="T5" fmla="*/ 2 h 198"/>
                  <a:gd name="T6" fmla="*/ 39 w 57"/>
                  <a:gd name="T7" fmla="*/ 2 h 198"/>
                  <a:gd name="T8" fmla="*/ 55 w 57"/>
                  <a:gd name="T9" fmla="*/ 2 h 198"/>
                  <a:gd name="T10" fmla="*/ 57 w 57"/>
                  <a:gd name="T11" fmla="*/ 198 h 198"/>
                  <a:gd name="T12" fmla="*/ 34 w 57"/>
                  <a:gd name="T13" fmla="*/ 194 h 198"/>
                  <a:gd name="T14" fmla="*/ 19 w 57"/>
                  <a:gd name="T15" fmla="*/ 192 h 198"/>
                  <a:gd name="T16" fmla="*/ 0 w 57"/>
                  <a:gd name="T17" fmla="*/ 188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98"/>
                  <a:gd name="T29" fmla="*/ 57 w 57"/>
                  <a:gd name="T30" fmla="*/ 198 h 1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98">
                    <a:moveTo>
                      <a:pt x="0" y="18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39" y="2"/>
                    </a:lnTo>
                    <a:lnTo>
                      <a:pt x="55" y="2"/>
                    </a:lnTo>
                    <a:lnTo>
                      <a:pt x="57" y="198"/>
                    </a:lnTo>
                    <a:lnTo>
                      <a:pt x="34" y="194"/>
                    </a:lnTo>
                    <a:lnTo>
                      <a:pt x="19" y="192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Freeform 847">
                <a:extLst>
                  <a:ext uri="{FF2B5EF4-FFF2-40B4-BE49-F238E27FC236}">
                    <a16:creationId xmlns:a16="http://schemas.microsoft.com/office/drawing/2014/main" id="{6BB9B060-AF32-1941-9D0F-8404F53EBC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53636" y="2230976"/>
                <a:ext cx="37221" cy="146694"/>
              </a:xfrm>
              <a:custGeom>
                <a:avLst/>
                <a:gdLst>
                  <a:gd name="T0" fmla="*/ 2 w 58"/>
                  <a:gd name="T1" fmla="*/ 216 h 224"/>
                  <a:gd name="T2" fmla="*/ 0 w 58"/>
                  <a:gd name="T3" fmla="*/ 0 h 224"/>
                  <a:gd name="T4" fmla="*/ 26 w 58"/>
                  <a:gd name="T5" fmla="*/ 2 h 224"/>
                  <a:gd name="T6" fmla="*/ 41 w 58"/>
                  <a:gd name="T7" fmla="*/ 2 h 224"/>
                  <a:gd name="T8" fmla="*/ 54 w 58"/>
                  <a:gd name="T9" fmla="*/ 2 h 224"/>
                  <a:gd name="T10" fmla="*/ 58 w 58"/>
                  <a:gd name="T11" fmla="*/ 224 h 224"/>
                  <a:gd name="T12" fmla="*/ 37 w 58"/>
                  <a:gd name="T13" fmla="*/ 222 h 224"/>
                  <a:gd name="T14" fmla="*/ 21 w 58"/>
                  <a:gd name="T15" fmla="*/ 221 h 224"/>
                  <a:gd name="T16" fmla="*/ 2 w 58"/>
                  <a:gd name="T17" fmla="*/ 216 h 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24"/>
                  <a:gd name="T29" fmla="*/ 58 w 58"/>
                  <a:gd name="T30" fmla="*/ 224 h 2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24">
                    <a:moveTo>
                      <a:pt x="2" y="21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41" y="2"/>
                    </a:lnTo>
                    <a:lnTo>
                      <a:pt x="54" y="2"/>
                    </a:lnTo>
                    <a:lnTo>
                      <a:pt x="58" y="224"/>
                    </a:lnTo>
                    <a:lnTo>
                      <a:pt x="37" y="222"/>
                    </a:lnTo>
                    <a:lnTo>
                      <a:pt x="21" y="221"/>
                    </a:lnTo>
                    <a:lnTo>
                      <a:pt x="2" y="21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5" name="Freeform 848">
                <a:extLst>
                  <a:ext uri="{FF2B5EF4-FFF2-40B4-BE49-F238E27FC236}">
                    <a16:creationId xmlns:a16="http://schemas.microsoft.com/office/drawing/2014/main" id="{52E7D4FA-4780-7C48-9357-8DFD7B11F7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88668" y="2143398"/>
                <a:ext cx="37221" cy="236462"/>
              </a:xfrm>
              <a:custGeom>
                <a:avLst/>
                <a:gdLst>
                  <a:gd name="T0" fmla="*/ 3 w 57"/>
                  <a:gd name="T1" fmla="*/ 275 h 278"/>
                  <a:gd name="T2" fmla="*/ 0 w 57"/>
                  <a:gd name="T3" fmla="*/ 0 h 278"/>
                  <a:gd name="T4" fmla="*/ 17 w 57"/>
                  <a:gd name="T5" fmla="*/ 0 h 278"/>
                  <a:gd name="T6" fmla="*/ 36 w 57"/>
                  <a:gd name="T7" fmla="*/ 0 h 278"/>
                  <a:gd name="T8" fmla="*/ 53 w 57"/>
                  <a:gd name="T9" fmla="*/ 0 h 278"/>
                  <a:gd name="T10" fmla="*/ 57 w 57"/>
                  <a:gd name="T11" fmla="*/ 278 h 278"/>
                  <a:gd name="T12" fmla="*/ 39 w 57"/>
                  <a:gd name="T13" fmla="*/ 276 h 278"/>
                  <a:gd name="T14" fmla="*/ 21 w 57"/>
                  <a:gd name="T15" fmla="*/ 276 h 278"/>
                  <a:gd name="T16" fmla="*/ 3 w 57"/>
                  <a:gd name="T17" fmla="*/ 275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278"/>
                  <a:gd name="T29" fmla="*/ 57 w 57"/>
                  <a:gd name="T30" fmla="*/ 278 h 278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3072 h 13072"/>
                  <a:gd name="connsiteX3" fmla="*/ 6316 w 10000"/>
                  <a:gd name="connsiteY3" fmla="*/ 3072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3072 h 13072"/>
                  <a:gd name="connsiteX3" fmla="*/ 6316 w 10000"/>
                  <a:gd name="connsiteY3" fmla="*/ 1620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2164 h 13072"/>
                  <a:gd name="connsiteX3" fmla="*/ 6316 w 10000"/>
                  <a:gd name="connsiteY3" fmla="*/ 1620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3072">
                    <a:moveTo>
                      <a:pt x="526" y="12964"/>
                    </a:moveTo>
                    <a:cubicBezTo>
                      <a:pt x="351" y="9667"/>
                      <a:pt x="175" y="6369"/>
                      <a:pt x="0" y="3072"/>
                    </a:cubicBezTo>
                    <a:lnTo>
                      <a:pt x="2982" y="2164"/>
                    </a:lnTo>
                    <a:lnTo>
                      <a:pt x="6316" y="1620"/>
                    </a:lnTo>
                    <a:lnTo>
                      <a:pt x="9298" y="0"/>
                    </a:lnTo>
                    <a:lnTo>
                      <a:pt x="10000" y="13072"/>
                    </a:lnTo>
                    <a:lnTo>
                      <a:pt x="6842" y="13000"/>
                    </a:lnTo>
                    <a:lnTo>
                      <a:pt x="3684" y="13000"/>
                    </a:lnTo>
                    <a:lnTo>
                      <a:pt x="526" y="1296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" name="Freeform 849">
                <a:extLst>
                  <a:ext uri="{FF2B5EF4-FFF2-40B4-BE49-F238E27FC236}">
                    <a16:creationId xmlns:a16="http://schemas.microsoft.com/office/drawing/2014/main" id="{8751EDCE-6668-1F47-BAAE-079A05EC08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5889" y="1981377"/>
                <a:ext cx="35031" cy="400672"/>
              </a:xfrm>
              <a:custGeom>
                <a:avLst/>
                <a:gdLst>
                  <a:gd name="T0" fmla="*/ 1 w 56"/>
                  <a:gd name="T1" fmla="*/ 454 h 460"/>
                  <a:gd name="T2" fmla="*/ 0 w 56"/>
                  <a:gd name="T3" fmla="*/ 3 h 460"/>
                  <a:gd name="T4" fmla="*/ 15 w 56"/>
                  <a:gd name="T5" fmla="*/ 3 h 460"/>
                  <a:gd name="T6" fmla="*/ 40 w 56"/>
                  <a:gd name="T7" fmla="*/ 3 h 460"/>
                  <a:gd name="T8" fmla="*/ 55 w 56"/>
                  <a:gd name="T9" fmla="*/ 0 h 460"/>
                  <a:gd name="T10" fmla="*/ 56 w 56"/>
                  <a:gd name="T11" fmla="*/ 460 h 460"/>
                  <a:gd name="T12" fmla="*/ 35 w 56"/>
                  <a:gd name="T13" fmla="*/ 458 h 460"/>
                  <a:gd name="T14" fmla="*/ 19 w 56"/>
                  <a:gd name="T15" fmla="*/ 457 h 460"/>
                  <a:gd name="T16" fmla="*/ 1 w 56"/>
                  <a:gd name="T17" fmla="*/ 454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60"/>
                  <a:gd name="T29" fmla="*/ 56 w 56"/>
                  <a:gd name="T30" fmla="*/ 460 h 460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3459 h 13394"/>
                  <a:gd name="connsiteX3" fmla="*/ 7143 w 10000"/>
                  <a:gd name="connsiteY3" fmla="*/ 3459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3459 h 13394"/>
                  <a:gd name="connsiteX3" fmla="*/ 5268 w 10000"/>
                  <a:gd name="connsiteY3" fmla="*/ 2142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2800 h 13394"/>
                  <a:gd name="connsiteX3" fmla="*/ 5268 w 10000"/>
                  <a:gd name="connsiteY3" fmla="*/ 2142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3394">
                    <a:moveTo>
                      <a:pt x="179" y="13264"/>
                    </a:moveTo>
                    <a:cubicBezTo>
                      <a:pt x="119" y="9996"/>
                      <a:pt x="60" y="6727"/>
                      <a:pt x="0" y="3459"/>
                    </a:cubicBezTo>
                    <a:lnTo>
                      <a:pt x="2679" y="2800"/>
                    </a:lnTo>
                    <a:lnTo>
                      <a:pt x="5268" y="2142"/>
                    </a:lnTo>
                    <a:lnTo>
                      <a:pt x="9821" y="0"/>
                    </a:lnTo>
                    <a:cubicBezTo>
                      <a:pt x="9881" y="4465"/>
                      <a:pt x="9940" y="8929"/>
                      <a:pt x="10000" y="13394"/>
                    </a:cubicBezTo>
                    <a:lnTo>
                      <a:pt x="6250" y="13351"/>
                    </a:lnTo>
                    <a:lnTo>
                      <a:pt x="3393" y="13329"/>
                    </a:lnTo>
                    <a:lnTo>
                      <a:pt x="179" y="13264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" name="Freeform 850">
                <a:extLst>
                  <a:ext uri="{FF2B5EF4-FFF2-40B4-BE49-F238E27FC236}">
                    <a16:creationId xmlns:a16="http://schemas.microsoft.com/office/drawing/2014/main" id="{DCC0D814-EA7F-D745-A04B-BC106C6CBA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8731" y="1860957"/>
                <a:ext cx="37221" cy="521093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2">
                    <a:moveTo>
                      <a:pt x="2" y="801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56" y="802"/>
                    </a:lnTo>
                    <a:lnTo>
                      <a:pt x="34" y="801"/>
                    </a:lnTo>
                    <a:lnTo>
                      <a:pt x="19" y="801"/>
                    </a:lnTo>
                    <a:lnTo>
                      <a:pt x="2" y="801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" name="Freeform 851">
                <a:extLst>
                  <a:ext uri="{FF2B5EF4-FFF2-40B4-BE49-F238E27FC236}">
                    <a16:creationId xmlns:a16="http://schemas.microsoft.com/office/drawing/2014/main" id="{887D4233-90B1-924C-90E0-5DDD3537DA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3762" y="1913504"/>
                <a:ext cx="37221" cy="470735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000"/>
                  <a:gd name="connsiteY0" fmla="*/ 9976 h 9988"/>
                  <a:gd name="connsiteX1" fmla="*/ 0 w 10000"/>
                  <a:gd name="connsiteY1" fmla="*/ 0 h 9988"/>
                  <a:gd name="connsiteX2" fmla="*/ 2679 w 10000"/>
                  <a:gd name="connsiteY2" fmla="*/ 0 h 9988"/>
                  <a:gd name="connsiteX3" fmla="*/ 7143 w 10000"/>
                  <a:gd name="connsiteY3" fmla="*/ 0 h 9988"/>
                  <a:gd name="connsiteX4" fmla="*/ 8236 w 10000"/>
                  <a:gd name="connsiteY4" fmla="*/ 3197 h 9988"/>
                  <a:gd name="connsiteX5" fmla="*/ 10000 w 10000"/>
                  <a:gd name="connsiteY5" fmla="*/ 9988 h 9988"/>
                  <a:gd name="connsiteX6" fmla="*/ 6071 w 10000"/>
                  <a:gd name="connsiteY6" fmla="*/ 9976 h 9988"/>
                  <a:gd name="connsiteX7" fmla="*/ 3393 w 10000"/>
                  <a:gd name="connsiteY7" fmla="*/ 9976 h 9988"/>
                  <a:gd name="connsiteX8" fmla="*/ 357 w 10000"/>
                  <a:gd name="connsiteY8" fmla="*/ 9976 h 9988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7143 w 10000"/>
                  <a:gd name="connsiteY3" fmla="*/ 0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488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488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57" y="9988"/>
                    </a:moveTo>
                    <a:lnTo>
                      <a:pt x="0" y="0"/>
                    </a:lnTo>
                    <a:lnTo>
                      <a:pt x="2679" y="488"/>
                    </a:lnTo>
                    <a:cubicBezTo>
                      <a:pt x="3285" y="1186"/>
                      <a:pt x="3890" y="1325"/>
                      <a:pt x="4496" y="1744"/>
                    </a:cubicBezTo>
                    <a:lnTo>
                      <a:pt x="8236" y="3550"/>
                    </a:lnTo>
                    <a:lnTo>
                      <a:pt x="10000" y="10000"/>
                    </a:lnTo>
                    <a:lnTo>
                      <a:pt x="6071" y="9988"/>
                    </a:lnTo>
                    <a:lnTo>
                      <a:pt x="3393" y="9988"/>
                    </a:lnTo>
                    <a:lnTo>
                      <a:pt x="357" y="99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Freeform 852">
                <a:extLst>
                  <a:ext uri="{FF2B5EF4-FFF2-40B4-BE49-F238E27FC236}">
                    <a16:creationId xmlns:a16="http://schemas.microsoft.com/office/drawing/2014/main" id="{9CCDB514-908A-F14C-B912-43FEBC4EA8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8794" y="2071145"/>
                <a:ext cx="37221" cy="313094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000"/>
                  <a:gd name="connsiteY0" fmla="*/ 9976 h 9988"/>
                  <a:gd name="connsiteX1" fmla="*/ 0 w 10000"/>
                  <a:gd name="connsiteY1" fmla="*/ 0 h 9988"/>
                  <a:gd name="connsiteX2" fmla="*/ 2679 w 10000"/>
                  <a:gd name="connsiteY2" fmla="*/ 0 h 9988"/>
                  <a:gd name="connsiteX3" fmla="*/ 7143 w 10000"/>
                  <a:gd name="connsiteY3" fmla="*/ 0 h 9988"/>
                  <a:gd name="connsiteX4" fmla="*/ 10000 w 10000"/>
                  <a:gd name="connsiteY4" fmla="*/ 3030 h 9988"/>
                  <a:gd name="connsiteX5" fmla="*/ 10000 w 10000"/>
                  <a:gd name="connsiteY5" fmla="*/ 9988 h 9988"/>
                  <a:gd name="connsiteX6" fmla="*/ 6071 w 10000"/>
                  <a:gd name="connsiteY6" fmla="*/ 9976 h 9988"/>
                  <a:gd name="connsiteX7" fmla="*/ 3393 w 10000"/>
                  <a:gd name="connsiteY7" fmla="*/ 9976 h 9988"/>
                  <a:gd name="connsiteX8" fmla="*/ 357 w 10000"/>
                  <a:gd name="connsiteY8" fmla="*/ 9976 h 9988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5378 w 10000"/>
                  <a:gd name="connsiteY3" fmla="*/ 1364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524 h 10000"/>
                  <a:gd name="connsiteX3" fmla="*/ 5378 w 10000"/>
                  <a:gd name="connsiteY3" fmla="*/ 1364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524 h 10000"/>
                  <a:gd name="connsiteX3" fmla="*/ 5378 w 10000"/>
                  <a:gd name="connsiteY3" fmla="*/ 1889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57" y="9988"/>
                    </a:moveTo>
                    <a:lnTo>
                      <a:pt x="0" y="0"/>
                    </a:lnTo>
                    <a:lnTo>
                      <a:pt x="2679" y="524"/>
                    </a:lnTo>
                    <a:lnTo>
                      <a:pt x="5378" y="1889"/>
                    </a:lnTo>
                    <a:lnTo>
                      <a:pt x="10000" y="3034"/>
                    </a:lnTo>
                    <a:lnTo>
                      <a:pt x="10000" y="10000"/>
                    </a:lnTo>
                    <a:lnTo>
                      <a:pt x="6071" y="9988"/>
                    </a:lnTo>
                    <a:lnTo>
                      <a:pt x="3393" y="9988"/>
                    </a:lnTo>
                    <a:lnTo>
                      <a:pt x="357" y="998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Freeform 853">
                <a:extLst>
                  <a:ext uri="{FF2B5EF4-FFF2-40B4-BE49-F238E27FC236}">
                    <a16:creationId xmlns:a16="http://schemas.microsoft.com/office/drawing/2014/main" id="{385A9727-955A-BA4D-B4FA-71B6836A15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6015" y="2174050"/>
                <a:ext cx="39410" cy="210189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882"/>
                  <a:gd name="connsiteY0" fmla="*/ 9976 h 9988"/>
                  <a:gd name="connsiteX1" fmla="*/ 0 w 10882"/>
                  <a:gd name="connsiteY1" fmla="*/ 0 h 9988"/>
                  <a:gd name="connsiteX2" fmla="*/ 2679 w 10882"/>
                  <a:gd name="connsiteY2" fmla="*/ 0 h 9988"/>
                  <a:gd name="connsiteX3" fmla="*/ 7143 w 10882"/>
                  <a:gd name="connsiteY3" fmla="*/ 0 h 9988"/>
                  <a:gd name="connsiteX4" fmla="*/ 10882 w 10882"/>
                  <a:gd name="connsiteY4" fmla="*/ 2332 h 9988"/>
                  <a:gd name="connsiteX5" fmla="*/ 10000 w 10882"/>
                  <a:gd name="connsiteY5" fmla="*/ 9988 h 9988"/>
                  <a:gd name="connsiteX6" fmla="*/ 6071 w 10882"/>
                  <a:gd name="connsiteY6" fmla="*/ 9976 h 9988"/>
                  <a:gd name="connsiteX7" fmla="*/ 3393 w 10882"/>
                  <a:gd name="connsiteY7" fmla="*/ 9976 h 9988"/>
                  <a:gd name="connsiteX8" fmla="*/ 357 w 10882"/>
                  <a:gd name="connsiteY8" fmla="*/ 9976 h 9988"/>
                  <a:gd name="connsiteX0" fmla="*/ 328 w 10000"/>
                  <a:gd name="connsiteY0" fmla="*/ 9988 h 10000"/>
                  <a:gd name="connsiteX1" fmla="*/ 0 w 10000"/>
                  <a:gd name="connsiteY1" fmla="*/ 0 h 10000"/>
                  <a:gd name="connsiteX2" fmla="*/ 2462 w 10000"/>
                  <a:gd name="connsiteY2" fmla="*/ 0 h 10000"/>
                  <a:gd name="connsiteX3" fmla="*/ 5731 w 10000"/>
                  <a:gd name="connsiteY3" fmla="*/ 938 h 10000"/>
                  <a:gd name="connsiteX4" fmla="*/ 10000 w 10000"/>
                  <a:gd name="connsiteY4" fmla="*/ 2335 h 10000"/>
                  <a:gd name="connsiteX5" fmla="*/ 9189 w 10000"/>
                  <a:gd name="connsiteY5" fmla="*/ 10000 h 10000"/>
                  <a:gd name="connsiteX6" fmla="*/ 5579 w 10000"/>
                  <a:gd name="connsiteY6" fmla="*/ 9988 h 10000"/>
                  <a:gd name="connsiteX7" fmla="*/ 3118 w 10000"/>
                  <a:gd name="connsiteY7" fmla="*/ 9988 h 10000"/>
                  <a:gd name="connsiteX8" fmla="*/ 328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28" y="9988"/>
                    </a:moveTo>
                    <a:cubicBezTo>
                      <a:pt x="219" y="6659"/>
                      <a:pt x="109" y="3329"/>
                      <a:pt x="0" y="0"/>
                    </a:cubicBezTo>
                    <a:lnTo>
                      <a:pt x="2462" y="0"/>
                    </a:lnTo>
                    <a:lnTo>
                      <a:pt x="5731" y="938"/>
                    </a:lnTo>
                    <a:lnTo>
                      <a:pt x="10000" y="2335"/>
                    </a:lnTo>
                    <a:cubicBezTo>
                      <a:pt x="9730" y="4890"/>
                      <a:pt x="9459" y="7445"/>
                      <a:pt x="9189" y="10000"/>
                    </a:cubicBezTo>
                    <a:lnTo>
                      <a:pt x="5579" y="9988"/>
                    </a:lnTo>
                    <a:lnTo>
                      <a:pt x="3118" y="9988"/>
                    </a:lnTo>
                    <a:lnTo>
                      <a:pt x="328" y="9988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" name="Freeform 854">
                <a:extLst>
                  <a:ext uri="{FF2B5EF4-FFF2-40B4-BE49-F238E27FC236}">
                    <a16:creationId xmlns:a16="http://schemas.microsoft.com/office/drawing/2014/main" id="{880F2692-CEDA-B24D-9D39-031E08AAC1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1046" y="2220029"/>
                <a:ext cx="37221" cy="164210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2">
                    <a:moveTo>
                      <a:pt x="2" y="801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56" y="802"/>
                    </a:lnTo>
                    <a:lnTo>
                      <a:pt x="34" y="801"/>
                    </a:lnTo>
                    <a:lnTo>
                      <a:pt x="19" y="801"/>
                    </a:lnTo>
                    <a:lnTo>
                      <a:pt x="2" y="801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" name="Freeform 855">
                <a:extLst>
                  <a:ext uri="{FF2B5EF4-FFF2-40B4-BE49-F238E27FC236}">
                    <a16:creationId xmlns:a16="http://schemas.microsoft.com/office/drawing/2014/main" id="{9B1C12EC-A324-1740-9C84-2DDF3FEFC0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8267" y="2246303"/>
                <a:ext cx="37221" cy="137936"/>
              </a:xfrm>
              <a:custGeom>
                <a:avLst/>
                <a:gdLst>
                  <a:gd name="T0" fmla="*/ 2 w 58"/>
                  <a:gd name="T1" fmla="*/ 211 h 211"/>
                  <a:gd name="T2" fmla="*/ 0 w 58"/>
                  <a:gd name="T3" fmla="*/ 0 h 211"/>
                  <a:gd name="T4" fmla="*/ 15 w 58"/>
                  <a:gd name="T5" fmla="*/ 0 h 211"/>
                  <a:gd name="T6" fmla="*/ 40 w 58"/>
                  <a:gd name="T7" fmla="*/ 0 h 211"/>
                  <a:gd name="T8" fmla="*/ 56 w 58"/>
                  <a:gd name="T9" fmla="*/ 0 h 211"/>
                  <a:gd name="T10" fmla="*/ 58 w 58"/>
                  <a:gd name="T11" fmla="*/ 210 h 211"/>
                  <a:gd name="T12" fmla="*/ 34 w 58"/>
                  <a:gd name="T13" fmla="*/ 211 h 211"/>
                  <a:gd name="T14" fmla="*/ 19 w 58"/>
                  <a:gd name="T15" fmla="*/ 211 h 211"/>
                  <a:gd name="T16" fmla="*/ 2 w 58"/>
                  <a:gd name="T17" fmla="*/ 211 h 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11"/>
                  <a:gd name="T29" fmla="*/ 58 w 58"/>
                  <a:gd name="T30" fmla="*/ 211 h 2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11">
                    <a:moveTo>
                      <a:pt x="2" y="21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6" y="0"/>
                    </a:lnTo>
                    <a:lnTo>
                      <a:pt x="58" y="210"/>
                    </a:lnTo>
                    <a:lnTo>
                      <a:pt x="34" y="211"/>
                    </a:lnTo>
                    <a:lnTo>
                      <a:pt x="19" y="211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" name="Freeform 856">
                <a:extLst>
                  <a:ext uri="{FF2B5EF4-FFF2-40B4-BE49-F238E27FC236}">
                    <a16:creationId xmlns:a16="http://schemas.microsoft.com/office/drawing/2014/main" id="{1F1E9629-BF70-AE42-AA78-7E1F0DFFBA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73299" y="2255061"/>
                <a:ext cx="41600" cy="126989"/>
              </a:xfrm>
              <a:custGeom>
                <a:avLst/>
                <a:gdLst>
                  <a:gd name="T0" fmla="*/ 2 w 61"/>
                  <a:gd name="T1" fmla="*/ 194 h 195"/>
                  <a:gd name="T2" fmla="*/ 0 w 61"/>
                  <a:gd name="T3" fmla="*/ 0 h 195"/>
                  <a:gd name="T4" fmla="*/ 15 w 61"/>
                  <a:gd name="T5" fmla="*/ 0 h 195"/>
                  <a:gd name="T6" fmla="*/ 40 w 61"/>
                  <a:gd name="T7" fmla="*/ 0 h 195"/>
                  <a:gd name="T8" fmla="*/ 58 w 61"/>
                  <a:gd name="T9" fmla="*/ 0 h 195"/>
                  <a:gd name="T10" fmla="*/ 61 w 61"/>
                  <a:gd name="T11" fmla="*/ 189 h 195"/>
                  <a:gd name="T12" fmla="*/ 35 w 61"/>
                  <a:gd name="T13" fmla="*/ 195 h 195"/>
                  <a:gd name="T14" fmla="*/ 19 w 61"/>
                  <a:gd name="T15" fmla="*/ 194 h 195"/>
                  <a:gd name="T16" fmla="*/ 2 w 61"/>
                  <a:gd name="T17" fmla="*/ 194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95"/>
                  <a:gd name="T29" fmla="*/ 61 w 61"/>
                  <a:gd name="T30" fmla="*/ 195 h 1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95">
                    <a:moveTo>
                      <a:pt x="2" y="19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61" y="189"/>
                    </a:lnTo>
                    <a:lnTo>
                      <a:pt x="35" y="195"/>
                    </a:lnTo>
                    <a:lnTo>
                      <a:pt x="19" y="194"/>
                    </a:lnTo>
                    <a:lnTo>
                      <a:pt x="2" y="1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34" name="Group 857">
                <a:extLst>
                  <a:ext uri="{FF2B5EF4-FFF2-40B4-BE49-F238E27FC236}">
                    <a16:creationId xmlns:a16="http://schemas.microsoft.com/office/drawing/2014/main" id="{E54610BD-D334-A748-A3CC-AC8C52FC5F0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112709" y="2198134"/>
                <a:ext cx="306525" cy="181726"/>
                <a:chOff x="3897" y="1868"/>
                <a:chExt cx="473" cy="280"/>
              </a:xfrm>
            </p:grpSpPr>
            <p:sp>
              <p:nvSpPr>
                <p:cNvPr id="547" name="Freeform 858">
                  <a:extLst>
                    <a:ext uri="{FF2B5EF4-FFF2-40B4-BE49-F238E27FC236}">
                      <a16:creationId xmlns:a16="http://schemas.microsoft.com/office/drawing/2014/main" id="{6E135266-E0CC-B44D-815A-55471BC365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97" y="1960"/>
                  <a:ext cx="58" cy="188"/>
                </a:xfrm>
                <a:custGeom>
                  <a:avLst/>
                  <a:gdLst>
                    <a:gd name="T0" fmla="*/ 2 w 58"/>
                    <a:gd name="T1" fmla="*/ 194 h 194"/>
                    <a:gd name="T2" fmla="*/ 0 w 58"/>
                    <a:gd name="T3" fmla="*/ 0 h 194"/>
                    <a:gd name="T4" fmla="*/ 15 w 58"/>
                    <a:gd name="T5" fmla="*/ 0 h 194"/>
                    <a:gd name="T6" fmla="*/ 40 w 58"/>
                    <a:gd name="T7" fmla="*/ 0 h 194"/>
                    <a:gd name="T8" fmla="*/ 56 w 58"/>
                    <a:gd name="T9" fmla="*/ 0 h 194"/>
                    <a:gd name="T10" fmla="*/ 58 w 58"/>
                    <a:gd name="T11" fmla="*/ 190 h 194"/>
                    <a:gd name="T12" fmla="*/ 35 w 58"/>
                    <a:gd name="T13" fmla="*/ 192 h 194"/>
                    <a:gd name="T14" fmla="*/ 19 w 58"/>
                    <a:gd name="T15" fmla="*/ 194 h 194"/>
                    <a:gd name="T16" fmla="*/ 2 w 58"/>
                    <a:gd name="T17" fmla="*/ 194 h 1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4"/>
                    <a:gd name="T29" fmla="*/ 58 w 58"/>
                    <a:gd name="T30" fmla="*/ 194 h 1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4">
                      <a:moveTo>
                        <a:pt x="2" y="194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0" y="0"/>
                      </a:lnTo>
                      <a:lnTo>
                        <a:pt x="56" y="0"/>
                      </a:lnTo>
                      <a:lnTo>
                        <a:pt x="58" y="190"/>
                      </a:lnTo>
                      <a:lnTo>
                        <a:pt x="35" y="192"/>
                      </a:lnTo>
                      <a:lnTo>
                        <a:pt x="19" y="194"/>
                      </a:lnTo>
                      <a:lnTo>
                        <a:pt x="2" y="194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8" name="Freeform 859">
                  <a:extLst>
                    <a:ext uri="{FF2B5EF4-FFF2-40B4-BE49-F238E27FC236}">
                      <a16:creationId xmlns:a16="http://schemas.microsoft.com/office/drawing/2014/main" id="{19258C6D-ED3C-694D-BFC8-4C01DECA9E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51" y="1953"/>
                  <a:ext cx="57" cy="191"/>
                </a:xfrm>
                <a:custGeom>
                  <a:avLst/>
                  <a:gdLst>
                    <a:gd name="T0" fmla="*/ 2 w 57"/>
                    <a:gd name="T1" fmla="*/ 191 h 191"/>
                    <a:gd name="T2" fmla="*/ 0 w 57"/>
                    <a:gd name="T3" fmla="*/ 6 h 191"/>
                    <a:gd name="T4" fmla="*/ 15 w 57"/>
                    <a:gd name="T5" fmla="*/ 6 h 191"/>
                    <a:gd name="T6" fmla="*/ 39 w 57"/>
                    <a:gd name="T7" fmla="*/ 2 h 191"/>
                    <a:gd name="T8" fmla="*/ 54 w 57"/>
                    <a:gd name="T9" fmla="*/ 0 h 191"/>
                    <a:gd name="T10" fmla="*/ 57 w 57"/>
                    <a:gd name="T11" fmla="*/ 182 h 191"/>
                    <a:gd name="T12" fmla="*/ 36 w 57"/>
                    <a:gd name="T13" fmla="*/ 186 h 191"/>
                    <a:gd name="T14" fmla="*/ 17 w 57"/>
                    <a:gd name="T15" fmla="*/ 188 h 191"/>
                    <a:gd name="T16" fmla="*/ 2 w 57"/>
                    <a:gd name="T17" fmla="*/ 191 h 1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191"/>
                    <a:gd name="T29" fmla="*/ 57 w 57"/>
                    <a:gd name="T30" fmla="*/ 191 h 1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191">
                      <a:moveTo>
                        <a:pt x="2" y="191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39" y="2"/>
                      </a:lnTo>
                      <a:lnTo>
                        <a:pt x="54" y="0"/>
                      </a:lnTo>
                      <a:lnTo>
                        <a:pt x="57" y="182"/>
                      </a:lnTo>
                      <a:lnTo>
                        <a:pt x="36" y="186"/>
                      </a:lnTo>
                      <a:lnTo>
                        <a:pt x="17" y="188"/>
                      </a:lnTo>
                      <a:lnTo>
                        <a:pt x="2" y="191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9" name="Freeform 860">
                  <a:extLst>
                    <a:ext uri="{FF2B5EF4-FFF2-40B4-BE49-F238E27FC236}">
                      <a16:creationId xmlns:a16="http://schemas.microsoft.com/office/drawing/2014/main" id="{D339F40B-3929-6E42-9702-BBB6F02F55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04" y="1946"/>
                  <a:ext cx="58" cy="192"/>
                </a:xfrm>
                <a:custGeom>
                  <a:avLst/>
                  <a:gdLst>
                    <a:gd name="T0" fmla="*/ 3 w 58"/>
                    <a:gd name="T1" fmla="*/ 192 h 192"/>
                    <a:gd name="T2" fmla="*/ 0 w 58"/>
                    <a:gd name="T3" fmla="*/ 7 h 192"/>
                    <a:gd name="T4" fmla="*/ 18 w 58"/>
                    <a:gd name="T5" fmla="*/ 6 h 192"/>
                    <a:gd name="T6" fmla="*/ 42 w 58"/>
                    <a:gd name="T7" fmla="*/ 1 h 192"/>
                    <a:gd name="T8" fmla="*/ 57 w 58"/>
                    <a:gd name="T9" fmla="*/ 0 h 192"/>
                    <a:gd name="T10" fmla="*/ 58 w 58"/>
                    <a:gd name="T11" fmla="*/ 184 h 192"/>
                    <a:gd name="T12" fmla="*/ 42 w 58"/>
                    <a:gd name="T13" fmla="*/ 186 h 192"/>
                    <a:gd name="T14" fmla="*/ 21 w 58"/>
                    <a:gd name="T15" fmla="*/ 190 h 192"/>
                    <a:gd name="T16" fmla="*/ 3 w 58"/>
                    <a:gd name="T17" fmla="*/ 192 h 1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2"/>
                    <a:gd name="T29" fmla="*/ 58 w 58"/>
                    <a:gd name="T30" fmla="*/ 192 h 1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2">
                      <a:moveTo>
                        <a:pt x="3" y="192"/>
                      </a:moveTo>
                      <a:lnTo>
                        <a:pt x="0" y="7"/>
                      </a:lnTo>
                      <a:lnTo>
                        <a:pt x="18" y="6"/>
                      </a:lnTo>
                      <a:lnTo>
                        <a:pt x="42" y="1"/>
                      </a:lnTo>
                      <a:lnTo>
                        <a:pt x="57" y="0"/>
                      </a:lnTo>
                      <a:lnTo>
                        <a:pt x="58" y="184"/>
                      </a:lnTo>
                      <a:lnTo>
                        <a:pt x="42" y="186"/>
                      </a:lnTo>
                      <a:lnTo>
                        <a:pt x="21" y="190"/>
                      </a:lnTo>
                      <a:lnTo>
                        <a:pt x="3" y="192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0" name="Freeform 861">
                  <a:extLst>
                    <a:ext uri="{FF2B5EF4-FFF2-40B4-BE49-F238E27FC236}">
                      <a16:creationId xmlns:a16="http://schemas.microsoft.com/office/drawing/2014/main" id="{F7F888F9-7112-9E46-80FB-729DDD8EFA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58" y="1939"/>
                  <a:ext cx="58" cy="192"/>
                </a:xfrm>
                <a:custGeom>
                  <a:avLst/>
                  <a:gdLst>
                    <a:gd name="T0" fmla="*/ 3 w 58"/>
                    <a:gd name="T1" fmla="*/ 192 h 192"/>
                    <a:gd name="T2" fmla="*/ 0 w 58"/>
                    <a:gd name="T3" fmla="*/ 7 h 192"/>
                    <a:gd name="T4" fmla="*/ 18 w 58"/>
                    <a:gd name="T5" fmla="*/ 6 h 192"/>
                    <a:gd name="T6" fmla="*/ 42 w 58"/>
                    <a:gd name="T7" fmla="*/ 1 h 192"/>
                    <a:gd name="T8" fmla="*/ 57 w 58"/>
                    <a:gd name="T9" fmla="*/ 0 h 192"/>
                    <a:gd name="T10" fmla="*/ 58 w 58"/>
                    <a:gd name="T11" fmla="*/ 184 h 192"/>
                    <a:gd name="T12" fmla="*/ 42 w 58"/>
                    <a:gd name="T13" fmla="*/ 186 h 192"/>
                    <a:gd name="T14" fmla="*/ 21 w 58"/>
                    <a:gd name="T15" fmla="*/ 190 h 192"/>
                    <a:gd name="T16" fmla="*/ 3 w 58"/>
                    <a:gd name="T17" fmla="*/ 192 h 1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2"/>
                    <a:gd name="T29" fmla="*/ 58 w 58"/>
                    <a:gd name="T30" fmla="*/ 192 h 1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2">
                      <a:moveTo>
                        <a:pt x="3" y="192"/>
                      </a:moveTo>
                      <a:lnTo>
                        <a:pt x="0" y="7"/>
                      </a:lnTo>
                      <a:lnTo>
                        <a:pt x="18" y="6"/>
                      </a:lnTo>
                      <a:lnTo>
                        <a:pt x="42" y="1"/>
                      </a:lnTo>
                      <a:lnTo>
                        <a:pt x="57" y="0"/>
                      </a:lnTo>
                      <a:lnTo>
                        <a:pt x="58" y="184"/>
                      </a:lnTo>
                      <a:lnTo>
                        <a:pt x="42" y="186"/>
                      </a:lnTo>
                      <a:lnTo>
                        <a:pt x="21" y="190"/>
                      </a:lnTo>
                      <a:lnTo>
                        <a:pt x="3" y="19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1" name="Freeform 862">
                  <a:extLst>
                    <a:ext uri="{FF2B5EF4-FFF2-40B4-BE49-F238E27FC236}">
                      <a16:creationId xmlns:a16="http://schemas.microsoft.com/office/drawing/2014/main" id="{94B29E28-F26A-4147-918D-472BB89DF3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12" y="1928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2" name="Freeform 863">
                  <a:extLst>
                    <a:ext uri="{FF2B5EF4-FFF2-40B4-BE49-F238E27FC236}">
                      <a16:creationId xmlns:a16="http://schemas.microsoft.com/office/drawing/2014/main" id="{45564FCE-A686-1048-B49D-E1655E9296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3" y="1918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3" name="Freeform 864">
                  <a:extLst>
                    <a:ext uri="{FF2B5EF4-FFF2-40B4-BE49-F238E27FC236}">
                      <a16:creationId xmlns:a16="http://schemas.microsoft.com/office/drawing/2014/main" id="{A6D5FCE4-FD19-BB43-B402-CA696ECAE8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3" y="1907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4" name="Freeform 865">
                  <a:extLst>
                    <a:ext uri="{FF2B5EF4-FFF2-40B4-BE49-F238E27FC236}">
                      <a16:creationId xmlns:a16="http://schemas.microsoft.com/office/drawing/2014/main" id="{7CBBCEA9-FF10-674C-8093-B68641A53D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63" y="1892"/>
                  <a:ext cx="56" cy="198"/>
                </a:xfrm>
                <a:custGeom>
                  <a:avLst/>
                  <a:gdLst>
                    <a:gd name="T0" fmla="*/ 3 w 56"/>
                    <a:gd name="T1" fmla="*/ 198 h 198"/>
                    <a:gd name="T2" fmla="*/ 0 w 56"/>
                    <a:gd name="T3" fmla="*/ 14 h 198"/>
                    <a:gd name="T4" fmla="*/ 16 w 56"/>
                    <a:gd name="T5" fmla="*/ 10 h 198"/>
                    <a:gd name="T6" fmla="*/ 40 w 56"/>
                    <a:gd name="T7" fmla="*/ 5 h 198"/>
                    <a:gd name="T8" fmla="*/ 51 w 56"/>
                    <a:gd name="T9" fmla="*/ 0 h 198"/>
                    <a:gd name="T10" fmla="*/ 56 w 56"/>
                    <a:gd name="T11" fmla="*/ 183 h 198"/>
                    <a:gd name="T12" fmla="*/ 40 w 56"/>
                    <a:gd name="T13" fmla="*/ 190 h 198"/>
                    <a:gd name="T14" fmla="*/ 19 w 56"/>
                    <a:gd name="T15" fmla="*/ 194 h 198"/>
                    <a:gd name="T16" fmla="*/ 3 w 56"/>
                    <a:gd name="T17" fmla="*/ 198 h 1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198"/>
                    <a:gd name="T29" fmla="*/ 56 w 56"/>
                    <a:gd name="T30" fmla="*/ 198 h 1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198">
                      <a:moveTo>
                        <a:pt x="3" y="198"/>
                      </a:moveTo>
                      <a:lnTo>
                        <a:pt x="0" y="14"/>
                      </a:lnTo>
                      <a:lnTo>
                        <a:pt x="16" y="10"/>
                      </a:lnTo>
                      <a:lnTo>
                        <a:pt x="40" y="5"/>
                      </a:lnTo>
                      <a:lnTo>
                        <a:pt x="51" y="0"/>
                      </a:lnTo>
                      <a:lnTo>
                        <a:pt x="56" y="183"/>
                      </a:lnTo>
                      <a:lnTo>
                        <a:pt x="40" y="190"/>
                      </a:lnTo>
                      <a:lnTo>
                        <a:pt x="19" y="194"/>
                      </a:lnTo>
                      <a:lnTo>
                        <a:pt x="3" y="19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5" name="Freeform 866">
                  <a:extLst>
                    <a:ext uri="{FF2B5EF4-FFF2-40B4-BE49-F238E27FC236}">
                      <a16:creationId xmlns:a16="http://schemas.microsoft.com/office/drawing/2014/main" id="{12FCC297-8482-7E4E-8448-A6D67966C5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14" y="1868"/>
                  <a:ext cx="56" cy="207"/>
                </a:xfrm>
                <a:custGeom>
                  <a:avLst/>
                  <a:gdLst>
                    <a:gd name="T0" fmla="*/ 3 w 56"/>
                    <a:gd name="T1" fmla="*/ 207 h 207"/>
                    <a:gd name="T2" fmla="*/ 0 w 56"/>
                    <a:gd name="T3" fmla="*/ 23 h 207"/>
                    <a:gd name="T4" fmla="*/ 16 w 56"/>
                    <a:gd name="T5" fmla="*/ 19 h 207"/>
                    <a:gd name="T6" fmla="*/ 38 w 56"/>
                    <a:gd name="T7" fmla="*/ 10 h 207"/>
                    <a:gd name="T8" fmla="*/ 54 w 56"/>
                    <a:gd name="T9" fmla="*/ 0 h 207"/>
                    <a:gd name="T10" fmla="*/ 56 w 56"/>
                    <a:gd name="T11" fmla="*/ 189 h 207"/>
                    <a:gd name="T12" fmla="*/ 39 w 56"/>
                    <a:gd name="T13" fmla="*/ 195 h 207"/>
                    <a:gd name="T14" fmla="*/ 19 w 56"/>
                    <a:gd name="T15" fmla="*/ 203 h 207"/>
                    <a:gd name="T16" fmla="*/ 3 w 56"/>
                    <a:gd name="T17" fmla="*/ 207 h 2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207"/>
                    <a:gd name="T29" fmla="*/ 56 w 56"/>
                    <a:gd name="T30" fmla="*/ 207 h 2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207">
                      <a:moveTo>
                        <a:pt x="3" y="207"/>
                      </a:moveTo>
                      <a:lnTo>
                        <a:pt x="0" y="23"/>
                      </a:lnTo>
                      <a:lnTo>
                        <a:pt x="16" y="19"/>
                      </a:lnTo>
                      <a:lnTo>
                        <a:pt x="38" y="10"/>
                      </a:lnTo>
                      <a:lnTo>
                        <a:pt x="54" y="0"/>
                      </a:lnTo>
                      <a:lnTo>
                        <a:pt x="56" y="189"/>
                      </a:lnTo>
                      <a:lnTo>
                        <a:pt x="39" y="195"/>
                      </a:lnTo>
                      <a:lnTo>
                        <a:pt x="19" y="203"/>
                      </a:lnTo>
                      <a:lnTo>
                        <a:pt x="3" y="207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35" name="Freeform 867">
                <a:extLst>
                  <a:ext uri="{FF2B5EF4-FFF2-40B4-BE49-F238E27FC236}">
                    <a16:creationId xmlns:a16="http://schemas.microsoft.com/office/drawing/2014/main" id="{237D3F20-1053-594D-B384-36649FB7DF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19235" y="2180619"/>
                <a:ext cx="35031" cy="140126"/>
              </a:xfrm>
              <a:custGeom>
                <a:avLst/>
                <a:gdLst>
                  <a:gd name="T0" fmla="*/ 1 w 55"/>
                  <a:gd name="T1" fmla="*/ 216 h 216"/>
                  <a:gd name="T2" fmla="*/ 0 w 55"/>
                  <a:gd name="T3" fmla="*/ 29 h 216"/>
                  <a:gd name="T4" fmla="*/ 21 w 55"/>
                  <a:gd name="T5" fmla="*/ 21 h 216"/>
                  <a:gd name="T6" fmla="*/ 34 w 55"/>
                  <a:gd name="T7" fmla="*/ 12 h 216"/>
                  <a:gd name="T8" fmla="*/ 52 w 55"/>
                  <a:gd name="T9" fmla="*/ 0 h 216"/>
                  <a:gd name="T10" fmla="*/ 55 w 55"/>
                  <a:gd name="T11" fmla="*/ 184 h 216"/>
                  <a:gd name="T12" fmla="*/ 39 w 55"/>
                  <a:gd name="T13" fmla="*/ 199 h 216"/>
                  <a:gd name="T14" fmla="*/ 19 w 55"/>
                  <a:gd name="T15" fmla="*/ 208 h 216"/>
                  <a:gd name="T16" fmla="*/ 1 w 55"/>
                  <a:gd name="T17" fmla="*/ 216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216"/>
                  <a:gd name="T29" fmla="*/ 55 w 55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216">
                    <a:moveTo>
                      <a:pt x="1" y="216"/>
                    </a:moveTo>
                    <a:lnTo>
                      <a:pt x="0" y="29"/>
                    </a:lnTo>
                    <a:lnTo>
                      <a:pt x="21" y="21"/>
                    </a:lnTo>
                    <a:lnTo>
                      <a:pt x="34" y="12"/>
                    </a:lnTo>
                    <a:lnTo>
                      <a:pt x="52" y="0"/>
                    </a:lnTo>
                    <a:lnTo>
                      <a:pt x="55" y="184"/>
                    </a:lnTo>
                    <a:lnTo>
                      <a:pt x="39" y="199"/>
                    </a:lnTo>
                    <a:lnTo>
                      <a:pt x="19" y="208"/>
                    </a:lnTo>
                    <a:lnTo>
                      <a:pt x="1" y="216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" name="Freeform 868">
                <a:extLst>
                  <a:ext uri="{FF2B5EF4-FFF2-40B4-BE49-F238E27FC236}">
                    <a16:creationId xmlns:a16="http://schemas.microsoft.com/office/drawing/2014/main" id="{0F6FFE24-608A-5B47-8966-729EA71807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54266" y="2152156"/>
                <a:ext cx="32842" cy="148884"/>
              </a:xfrm>
              <a:custGeom>
                <a:avLst/>
                <a:gdLst>
                  <a:gd name="T0" fmla="*/ 0 w 52"/>
                  <a:gd name="T1" fmla="*/ 229 h 229"/>
                  <a:gd name="T2" fmla="*/ 0 w 52"/>
                  <a:gd name="T3" fmla="*/ 45 h 229"/>
                  <a:gd name="T4" fmla="*/ 20 w 52"/>
                  <a:gd name="T5" fmla="*/ 30 h 229"/>
                  <a:gd name="T6" fmla="*/ 36 w 52"/>
                  <a:gd name="T7" fmla="*/ 15 h 229"/>
                  <a:gd name="T8" fmla="*/ 48 w 52"/>
                  <a:gd name="T9" fmla="*/ 0 h 229"/>
                  <a:gd name="T10" fmla="*/ 49 w 52"/>
                  <a:gd name="T11" fmla="*/ 160 h 229"/>
                  <a:gd name="T12" fmla="*/ 52 w 52"/>
                  <a:gd name="T13" fmla="*/ 165 h 229"/>
                  <a:gd name="T14" fmla="*/ 37 w 52"/>
                  <a:gd name="T15" fmla="*/ 196 h 229"/>
                  <a:gd name="T16" fmla="*/ 18 w 52"/>
                  <a:gd name="T17" fmla="*/ 217 h 229"/>
                  <a:gd name="T18" fmla="*/ 0 w 52"/>
                  <a:gd name="T19" fmla="*/ 229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229"/>
                  <a:gd name="T32" fmla="*/ 52 w 52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229">
                    <a:moveTo>
                      <a:pt x="0" y="229"/>
                    </a:moveTo>
                    <a:lnTo>
                      <a:pt x="0" y="45"/>
                    </a:lnTo>
                    <a:lnTo>
                      <a:pt x="20" y="30"/>
                    </a:lnTo>
                    <a:lnTo>
                      <a:pt x="36" y="15"/>
                    </a:lnTo>
                    <a:lnTo>
                      <a:pt x="48" y="0"/>
                    </a:lnTo>
                    <a:lnTo>
                      <a:pt x="49" y="160"/>
                    </a:lnTo>
                    <a:lnTo>
                      <a:pt x="52" y="165"/>
                    </a:lnTo>
                    <a:lnTo>
                      <a:pt x="37" y="196"/>
                    </a:lnTo>
                    <a:lnTo>
                      <a:pt x="18" y="217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" name="Freeform 869">
                <a:extLst>
                  <a:ext uri="{FF2B5EF4-FFF2-40B4-BE49-F238E27FC236}">
                    <a16:creationId xmlns:a16="http://schemas.microsoft.com/office/drawing/2014/main" id="{D293B519-B67F-CD4E-80DC-90DEAC7C1A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1384" y="2244113"/>
                <a:ext cx="35031" cy="122610"/>
              </a:xfrm>
              <a:custGeom>
                <a:avLst/>
                <a:gdLst>
                  <a:gd name="T0" fmla="*/ 56 w 56"/>
                  <a:gd name="T1" fmla="*/ 190 h 190"/>
                  <a:gd name="T2" fmla="*/ 56 w 56"/>
                  <a:gd name="T3" fmla="*/ 4 h 190"/>
                  <a:gd name="T4" fmla="*/ 43 w 56"/>
                  <a:gd name="T5" fmla="*/ 2 h 190"/>
                  <a:gd name="T6" fmla="*/ 22 w 56"/>
                  <a:gd name="T7" fmla="*/ 2 h 190"/>
                  <a:gd name="T8" fmla="*/ 2 w 56"/>
                  <a:gd name="T9" fmla="*/ 0 h 190"/>
                  <a:gd name="T10" fmla="*/ 0 w 56"/>
                  <a:gd name="T11" fmla="*/ 184 h 190"/>
                  <a:gd name="T12" fmla="*/ 23 w 56"/>
                  <a:gd name="T13" fmla="*/ 186 h 190"/>
                  <a:gd name="T14" fmla="*/ 39 w 56"/>
                  <a:gd name="T15" fmla="*/ 188 h 190"/>
                  <a:gd name="T16" fmla="*/ 56 w 56"/>
                  <a:gd name="T17" fmla="*/ 190 h 1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90"/>
                  <a:gd name="T29" fmla="*/ 56 w 56"/>
                  <a:gd name="T30" fmla="*/ 190 h 1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90">
                    <a:moveTo>
                      <a:pt x="56" y="190"/>
                    </a:moveTo>
                    <a:lnTo>
                      <a:pt x="56" y="4"/>
                    </a:lnTo>
                    <a:lnTo>
                      <a:pt x="43" y="2"/>
                    </a:lnTo>
                    <a:lnTo>
                      <a:pt x="22" y="2"/>
                    </a:lnTo>
                    <a:lnTo>
                      <a:pt x="2" y="0"/>
                    </a:lnTo>
                    <a:lnTo>
                      <a:pt x="0" y="184"/>
                    </a:lnTo>
                    <a:lnTo>
                      <a:pt x="23" y="186"/>
                    </a:lnTo>
                    <a:lnTo>
                      <a:pt x="39" y="188"/>
                    </a:lnTo>
                    <a:lnTo>
                      <a:pt x="56" y="190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" name="Freeform 870">
                <a:extLst>
                  <a:ext uri="{FF2B5EF4-FFF2-40B4-BE49-F238E27FC236}">
                    <a16:creationId xmlns:a16="http://schemas.microsoft.com/office/drawing/2014/main" id="{51D1F5AF-786D-B442-AE6A-E9543EFF36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44163" y="2235355"/>
                <a:ext cx="37221" cy="126989"/>
              </a:xfrm>
              <a:custGeom>
                <a:avLst/>
                <a:gdLst>
                  <a:gd name="T0" fmla="*/ 55 w 57"/>
                  <a:gd name="T1" fmla="*/ 197 h 197"/>
                  <a:gd name="T2" fmla="*/ 57 w 57"/>
                  <a:gd name="T3" fmla="*/ 12 h 197"/>
                  <a:gd name="T4" fmla="*/ 42 w 57"/>
                  <a:gd name="T5" fmla="*/ 9 h 197"/>
                  <a:gd name="T6" fmla="*/ 23 w 57"/>
                  <a:gd name="T7" fmla="*/ 3 h 197"/>
                  <a:gd name="T8" fmla="*/ 3 w 57"/>
                  <a:gd name="T9" fmla="*/ 0 h 197"/>
                  <a:gd name="T10" fmla="*/ 0 w 57"/>
                  <a:gd name="T11" fmla="*/ 187 h 197"/>
                  <a:gd name="T12" fmla="*/ 21 w 57"/>
                  <a:gd name="T13" fmla="*/ 192 h 197"/>
                  <a:gd name="T14" fmla="*/ 40 w 57"/>
                  <a:gd name="T15" fmla="*/ 194 h 197"/>
                  <a:gd name="T16" fmla="*/ 55 w 57"/>
                  <a:gd name="T17" fmla="*/ 197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97"/>
                  <a:gd name="T29" fmla="*/ 57 w 57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97">
                    <a:moveTo>
                      <a:pt x="55" y="197"/>
                    </a:moveTo>
                    <a:lnTo>
                      <a:pt x="57" y="12"/>
                    </a:lnTo>
                    <a:lnTo>
                      <a:pt x="42" y="9"/>
                    </a:lnTo>
                    <a:lnTo>
                      <a:pt x="23" y="3"/>
                    </a:lnTo>
                    <a:lnTo>
                      <a:pt x="3" y="0"/>
                    </a:lnTo>
                    <a:lnTo>
                      <a:pt x="0" y="187"/>
                    </a:lnTo>
                    <a:lnTo>
                      <a:pt x="21" y="192"/>
                    </a:lnTo>
                    <a:lnTo>
                      <a:pt x="40" y="194"/>
                    </a:lnTo>
                    <a:lnTo>
                      <a:pt x="55" y="197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" name="Freeform 871">
                <a:extLst>
                  <a:ext uri="{FF2B5EF4-FFF2-40B4-BE49-F238E27FC236}">
                    <a16:creationId xmlns:a16="http://schemas.microsoft.com/office/drawing/2014/main" id="{72328FBB-EBE3-4E42-A547-105B327EDC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15700" y="2230976"/>
                <a:ext cx="30653" cy="124800"/>
              </a:xfrm>
              <a:custGeom>
                <a:avLst/>
                <a:gdLst>
                  <a:gd name="T0" fmla="*/ 45 w 48"/>
                  <a:gd name="T1" fmla="*/ 193 h 193"/>
                  <a:gd name="T2" fmla="*/ 48 w 48"/>
                  <a:gd name="T3" fmla="*/ 12 h 193"/>
                  <a:gd name="T4" fmla="*/ 33 w 48"/>
                  <a:gd name="T5" fmla="*/ 6 h 193"/>
                  <a:gd name="T6" fmla="*/ 20 w 48"/>
                  <a:gd name="T7" fmla="*/ 3 h 193"/>
                  <a:gd name="T8" fmla="*/ 3 w 48"/>
                  <a:gd name="T9" fmla="*/ 0 h 193"/>
                  <a:gd name="T10" fmla="*/ 0 w 48"/>
                  <a:gd name="T11" fmla="*/ 183 h 193"/>
                  <a:gd name="T12" fmla="*/ 9 w 48"/>
                  <a:gd name="T13" fmla="*/ 187 h 193"/>
                  <a:gd name="T14" fmla="*/ 26 w 48"/>
                  <a:gd name="T15" fmla="*/ 192 h 193"/>
                  <a:gd name="T16" fmla="*/ 45 w 48"/>
                  <a:gd name="T17" fmla="*/ 193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93"/>
                  <a:gd name="T29" fmla="*/ 48 w 48"/>
                  <a:gd name="T30" fmla="*/ 193 h 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93">
                    <a:moveTo>
                      <a:pt x="45" y="193"/>
                    </a:moveTo>
                    <a:lnTo>
                      <a:pt x="48" y="12"/>
                    </a:lnTo>
                    <a:lnTo>
                      <a:pt x="33" y="6"/>
                    </a:lnTo>
                    <a:lnTo>
                      <a:pt x="20" y="3"/>
                    </a:lnTo>
                    <a:lnTo>
                      <a:pt x="3" y="0"/>
                    </a:lnTo>
                    <a:lnTo>
                      <a:pt x="0" y="183"/>
                    </a:lnTo>
                    <a:lnTo>
                      <a:pt x="9" y="187"/>
                    </a:lnTo>
                    <a:lnTo>
                      <a:pt x="26" y="192"/>
                    </a:lnTo>
                    <a:lnTo>
                      <a:pt x="45" y="193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" name="Freeform 872">
                <a:extLst>
                  <a:ext uri="{FF2B5EF4-FFF2-40B4-BE49-F238E27FC236}">
                    <a16:creationId xmlns:a16="http://schemas.microsoft.com/office/drawing/2014/main" id="{10B07928-37EA-7A45-94F5-F47D6F0281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85048" y="2222219"/>
                <a:ext cx="32842" cy="126989"/>
              </a:xfrm>
              <a:custGeom>
                <a:avLst/>
                <a:gdLst>
                  <a:gd name="T0" fmla="*/ 47 w 50"/>
                  <a:gd name="T1" fmla="*/ 194 h 194"/>
                  <a:gd name="T2" fmla="*/ 50 w 50"/>
                  <a:gd name="T3" fmla="*/ 9 h 194"/>
                  <a:gd name="T4" fmla="*/ 30 w 50"/>
                  <a:gd name="T5" fmla="*/ 7 h 194"/>
                  <a:gd name="T6" fmla="*/ 13 w 50"/>
                  <a:gd name="T7" fmla="*/ 1 h 194"/>
                  <a:gd name="T8" fmla="*/ 0 w 50"/>
                  <a:gd name="T9" fmla="*/ 0 h 194"/>
                  <a:gd name="T10" fmla="*/ 0 w 50"/>
                  <a:gd name="T11" fmla="*/ 183 h 194"/>
                  <a:gd name="T12" fmla="*/ 15 w 50"/>
                  <a:gd name="T13" fmla="*/ 187 h 194"/>
                  <a:gd name="T14" fmla="*/ 29 w 50"/>
                  <a:gd name="T15" fmla="*/ 192 h 194"/>
                  <a:gd name="T16" fmla="*/ 47 w 50"/>
                  <a:gd name="T17" fmla="*/ 194 h 1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194"/>
                  <a:gd name="T29" fmla="*/ 50 w 50"/>
                  <a:gd name="T30" fmla="*/ 194 h 1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194">
                    <a:moveTo>
                      <a:pt x="47" y="194"/>
                    </a:moveTo>
                    <a:lnTo>
                      <a:pt x="50" y="9"/>
                    </a:lnTo>
                    <a:lnTo>
                      <a:pt x="30" y="7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15" y="187"/>
                    </a:lnTo>
                    <a:lnTo>
                      <a:pt x="29" y="192"/>
                    </a:lnTo>
                    <a:lnTo>
                      <a:pt x="47" y="1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" name="Freeform 873">
                <a:extLst>
                  <a:ext uri="{FF2B5EF4-FFF2-40B4-BE49-F238E27FC236}">
                    <a16:creationId xmlns:a16="http://schemas.microsoft.com/office/drawing/2014/main" id="{C3D8CA13-8EA3-DD4A-83C6-F0DBCDD011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0016" y="2211271"/>
                <a:ext cx="37221" cy="129178"/>
              </a:xfrm>
              <a:custGeom>
                <a:avLst/>
                <a:gdLst>
                  <a:gd name="T0" fmla="*/ 52 w 56"/>
                  <a:gd name="T1" fmla="*/ 199 h 199"/>
                  <a:gd name="T2" fmla="*/ 56 w 56"/>
                  <a:gd name="T3" fmla="*/ 19 h 199"/>
                  <a:gd name="T4" fmla="*/ 36 w 56"/>
                  <a:gd name="T5" fmla="*/ 9 h 199"/>
                  <a:gd name="T6" fmla="*/ 18 w 56"/>
                  <a:gd name="T7" fmla="*/ 4 h 199"/>
                  <a:gd name="T8" fmla="*/ 1 w 56"/>
                  <a:gd name="T9" fmla="*/ 0 h 199"/>
                  <a:gd name="T10" fmla="*/ 0 w 56"/>
                  <a:gd name="T11" fmla="*/ 186 h 199"/>
                  <a:gd name="T12" fmla="*/ 18 w 56"/>
                  <a:gd name="T13" fmla="*/ 190 h 199"/>
                  <a:gd name="T14" fmla="*/ 39 w 56"/>
                  <a:gd name="T15" fmla="*/ 196 h 199"/>
                  <a:gd name="T16" fmla="*/ 52 w 56"/>
                  <a:gd name="T17" fmla="*/ 199 h 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99"/>
                  <a:gd name="T29" fmla="*/ 56 w 56"/>
                  <a:gd name="T30" fmla="*/ 199 h 1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99">
                    <a:moveTo>
                      <a:pt x="52" y="199"/>
                    </a:moveTo>
                    <a:lnTo>
                      <a:pt x="56" y="19"/>
                    </a:lnTo>
                    <a:lnTo>
                      <a:pt x="36" y="9"/>
                    </a:lnTo>
                    <a:lnTo>
                      <a:pt x="18" y="4"/>
                    </a:lnTo>
                    <a:lnTo>
                      <a:pt x="1" y="0"/>
                    </a:lnTo>
                    <a:lnTo>
                      <a:pt x="0" y="186"/>
                    </a:lnTo>
                    <a:lnTo>
                      <a:pt x="18" y="190"/>
                    </a:lnTo>
                    <a:lnTo>
                      <a:pt x="39" y="196"/>
                    </a:lnTo>
                    <a:lnTo>
                      <a:pt x="52" y="199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" name="Freeform 874">
                <a:extLst>
                  <a:ext uri="{FF2B5EF4-FFF2-40B4-BE49-F238E27FC236}">
                    <a16:creationId xmlns:a16="http://schemas.microsoft.com/office/drawing/2014/main" id="{D7777A2C-9497-C843-B675-1346F8A679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17174" y="2195945"/>
                <a:ext cx="35031" cy="135747"/>
              </a:xfrm>
              <a:custGeom>
                <a:avLst/>
                <a:gdLst>
                  <a:gd name="T0" fmla="*/ 51 w 53"/>
                  <a:gd name="T1" fmla="*/ 209 h 209"/>
                  <a:gd name="T2" fmla="*/ 53 w 53"/>
                  <a:gd name="T3" fmla="*/ 18 h 209"/>
                  <a:gd name="T4" fmla="*/ 37 w 53"/>
                  <a:gd name="T5" fmla="*/ 14 h 209"/>
                  <a:gd name="T6" fmla="*/ 16 w 53"/>
                  <a:gd name="T7" fmla="*/ 8 h 209"/>
                  <a:gd name="T8" fmla="*/ 1 w 53"/>
                  <a:gd name="T9" fmla="*/ 0 h 209"/>
                  <a:gd name="T10" fmla="*/ 0 w 53"/>
                  <a:gd name="T11" fmla="*/ 188 h 209"/>
                  <a:gd name="T12" fmla="*/ 13 w 53"/>
                  <a:gd name="T13" fmla="*/ 194 h 209"/>
                  <a:gd name="T14" fmla="*/ 36 w 53"/>
                  <a:gd name="T15" fmla="*/ 203 h 209"/>
                  <a:gd name="T16" fmla="*/ 51 w 53"/>
                  <a:gd name="T17" fmla="*/ 209 h 2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209"/>
                  <a:gd name="T29" fmla="*/ 53 w 53"/>
                  <a:gd name="T30" fmla="*/ 209 h 2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209">
                    <a:moveTo>
                      <a:pt x="51" y="209"/>
                    </a:moveTo>
                    <a:lnTo>
                      <a:pt x="53" y="18"/>
                    </a:lnTo>
                    <a:lnTo>
                      <a:pt x="37" y="14"/>
                    </a:lnTo>
                    <a:lnTo>
                      <a:pt x="16" y="8"/>
                    </a:lnTo>
                    <a:lnTo>
                      <a:pt x="1" y="0"/>
                    </a:lnTo>
                    <a:lnTo>
                      <a:pt x="0" y="188"/>
                    </a:lnTo>
                    <a:lnTo>
                      <a:pt x="13" y="194"/>
                    </a:lnTo>
                    <a:lnTo>
                      <a:pt x="36" y="203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" name="Freeform 875">
                <a:extLst>
                  <a:ext uri="{FF2B5EF4-FFF2-40B4-BE49-F238E27FC236}">
                    <a16:creationId xmlns:a16="http://schemas.microsoft.com/office/drawing/2014/main" id="{BE03DA06-E492-F645-BBC2-20A85CF414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84332" y="2178429"/>
                <a:ext cx="32842" cy="140126"/>
              </a:xfrm>
              <a:custGeom>
                <a:avLst/>
                <a:gdLst>
                  <a:gd name="T0" fmla="*/ 49 w 51"/>
                  <a:gd name="T1" fmla="*/ 215 h 215"/>
                  <a:gd name="T2" fmla="*/ 51 w 51"/>
                  <a:gd name="T3" fmla="*/ 26 h 215"/>
                  <a:gd name="T4" fmla="*/ 35 w 51"/>
                  <a:gd name="T5" fmla="*/ 24 h 215"/>
                  <a:gd name="T6" fmla="*/ 18 w 51"/>
                  <a:gd name="T7" fmla="*/ 11 h 215"/>
                  <a:gd name="T8" fmla="*/ 0 w 51"/>
                  <a:gd name="T9" fmla="*/ 0 h 215"/>
                  <a:gd name="T10" fmla="*/ 0 w 51"/>
                  <a:gd name="T11" fmla="*/ 188 h 215"/>
                  <a:gd name="T12" fmla="*/ 16 w 51"/>
                  <a:gd name="T13" fmla="*/ 197 h 215"/>
                  <a:gd name="T14" fmla="*/ 32 w 51"/>
                  <a:gd name="T15" fmla="*/ 208 h 215"/>
                  <a:gd name="T16" fmla="*/ 49 w 51"/>
                  <a:gd name="T17" fmla="*/ 215 h 2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15"/>
                  <a:gd name="T29" fmla="*/ 51 w 51"/>
                  <a:gd name="T30" fmla="*/ 215 h 2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15">
                    <a:moveTo>
                      <a:pt x="49" y="215"/>
                    </a:moveTo>
                    <a:lnTo>
                      <a:pt x="51" y="26"/>
                    </a:lnTo>
                    <a:lnTo>
                      <a:pt x="35" y="24"/>
                    </a:lnTo>
                    <a:lnTo>
                      <a:pt x="18" y="11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16" y="197"/>
                    </a:lnTo>
                    <a:lnTo>
                      <a:pt x="32" y="208"/>
                    </a:lnTo>
                    <a:lnTo>
                      <a:pt x="49" y="215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4" name="Freeform 876">
                <a:extLst>
                  <a:ext uri="{FF2B5EF4-FFF2-40B4-BE49-F238E27FC236}">
                    <a16:creationId xmlns:a16="http://schemas.microsoft.com/office/drawing/2014/main" id="{E122BEFE-D9FF-394E-82D1-E60AB1C31F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51490" y="2145587"/>
                <a:ext cx="32842" cy="153263"/>
              </a:xfrm>
              <a:custGeom>
                <a:avLst/>
                <a:gdLst>
                  <a:gd name="T0" fmla="*/ 48 w 51"/>
                  <a:gd name="T1" fmla="*/ 236 h 236"/>
                  <a:gd name="T2" fmla="*/ 51 w 51"/>
                  <a:gd name="T3" fmla="*/ 52 h 236"/>
                  <a:gd name="T4" fmla="*/ 28 w 51"/>
                  <a:gd name="T5" fmla="*/ 38 h 236"/>
                  <a:gd name="T6" fmla="*/ 13 w 51"/>
                  <a:gd name="T7" fmla="*/ 20 h 236"/>
                  <a:gd name="T8" fmla="*/ 0 w 51"/>
                  <a:gd name="T9" fmla="*/ 0 h 236"/>
                  <a:gd name="T10" fmla="*/ 0 w 51"/>
                  <a:gd name="T11" fmla="*/ 186 h 236"/>
                  <a:gd name="T12" fmla="*/ 10 w 51"/>
                  <a:gd name="T13" fmla="*/ 200 h 236"/>
                  <a:gd name="T14" fmla="*/ 25 w 51"/>
                  <a:gd name="T15" fmla="*/ 218 h 236"/>
                  <a:gd name="T16" fmla="*/ 48 w 51"/>
                  <a:gd name="T17" fmla="*/ 236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36"/>
                  <a:gd name="T29" fmla="*/ 51 w 51"/>
                  <a:gd name="T30" fmla="*/ 236 h 2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36">
                    <a:moveTo>
                      <a:pt x="48" y="236"/>
                    </a:moveTo>
                    <a:lnTo>
                      <a:pt x="51" y="52"/>
                    </a:lnTo>
                    <a:lnTo>
                      <a:pt x="28" y="38"/>
                    </a:lnTo>
                    <a:lnTo>
                      <a:pt x="13" y="20"/>
                    </a:lnTo>
                    <a:lnTo>
                      <a:pt x="0" y="0"/>
                    </a:lnTo>
                    <a:lnTo>
                      <a:pt x="0" y="186"/>
                    </a:lnTo>
                    <a:lnTo>
                      <a:pt x="10" y="200"/>
                    </a:lnTo>
                    <a:lnTo>
                      <a:pt x="25" y="218"/>
                    </a:lnTo>
                    <a:lnTo>
                      <a:pt x="48" y="23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5" name="Freeform 877">
                <a:extLst>
                  <a:ext uri="{FF2B5EF4-FFF2-40B4-BE49-F238E27FC236}">
                    <a16:creationId xmlns:a16="http://schemas.microsoft.com/office/drawing/2014/main" id="{CA1F5B78-E3A7-2E4F-A6E6-1D6EAE2DA7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51490" y="1766810"/>
                <a:ext cx="1033429" cy="497009"/>
              </a:xfrm>
              <a:custGeom>
                <a:avLst/>
                <a:gdLst>
                  <a:gd name="T0" fmla="*/ 0 w 1591"/>
                  <a:gd name="T1" fmla="*/ 572 h 764"/>
                  <a:gd name="T2" fmla="*/ 15 w 1591"/>
                  <a:gd name="T3" fmla="*/ 600 h 764"/>
                  <a:gd name="T4" fmla="*/ 48 w 1591"/>
                  <a:gd name="T5" fmla="*/ 630 h 764"/>
                  <a:gd name="T6" fmla="*/ 87 w 1591"/>
                  <a:gd name="T7" fmla="*/ 651 h 764"/>
                  <a:gd name="T8" fmla="*/ 105 w 1591"/>
                  <a:gd name="T9" fmla="*/ 660 h 764"/>
                  <a:gd name="T10" fmla="*/ 120 w 1591"/>
                  <a:gd name="T11" fmla="*/ 666 h 764"/>
                  <a:gd name="T12" fmla="*/ 138 w 1591"/>
                  <a:gd name="T13" fmla="*/ 672 h 764"/>
                  <a:gd name="T14" fmla="*/ 165 w 1591"/>
                  <a:gd name="T15" fmla="*/ 681 h 764"/>
                  <a:gd name="T16" fmla="*/ 183 w 1591"/>
                  <a:gd name="T17" fmla="*/ 687 h 764"/>
                  <a:gd name="T18" fmla="*/ 201 w 1591"/>
                  <a:gd name="T19" fmla="*/ 696 h 764"/>
                  <a:gd name="T20" fmla="*/ 277 w 1591"/>
                  <a:gd name="T21" fmla="*/ 714 h 764"/>
                  <a:gd name="T22" fmla="*/ 331 w 1591"/>
                  <a:gd name="T23" fmla="*/ 726 h 764"/>
                  <a:gd name="T24" fmla="*/ 369 w 1591"/>
                  <a:gd name="T25" fmla="*/ 732 h 764"/>
                  <a:gd name="T26" fmla="*/ 426 w 1591"/>
                  <a:gd name="T27" fmla="*/ 734 h 764"/>
                  <a:gd name="T28" fmla="*/ 465 w 1591"/>
                  <a:gd name="T29" fmla="*/ 719 h 764"/>
                  <a:gd name="T30" fmla="*/ 499 w 1591"/>
                  <a:gd name="T31" fmla="*/ 693 h 764"/>
                  <a:gd name="T32" fmla="*/ 519 w 1591"/>
                  <a:gd name="T33" fmla="*/ 666 h 764"/>
                  <a:gd name="T34" fmla="*/ 541 w 1591"/>
                  <a:gd name="T35" fmla="*/ 600 h 764"/>
                  <a:gd name="T36" fmla="*/ 561 w 1591"/>
                  <a:gd name="T37" fmla="*/ 545 h 764"/>
                  <a:gd name="T38" fmla="*/ 588 w 1591"/>
                  <a:gd name="T39" fmla="*/ 420 h 764"/>
                  <a:gd name="T40" fmla="*/ 615 w 1591"/>
                  <a:gd name="T41" fmla="*/ 250 h 764"/>
                  <a:gd name="T42" fmla="*/ 640 w 1591"/>
                  <a:gd name="T43" fmla="*/ 102 h 764"/>
                  <a:gd name="T44" fmla="*/ 664 w 1591"/>
                  <a:gd name="T45" fmla="*/ 75 h 764"/>
                  <a:gd name="T46" fmla="*/ 676 w 1591"/>
                  <a:gd name="T47" fmla="*/ 150 h 764"/>
                  <a:gd name="T48" fmla="*/ 694 w 1591"/>
                  <a:gd name="T49" fmla="*/ 288 h 764"/>
                  <a:gd name="T50" fmla="*/ 720 w 1591"/>
                  <a:gd name="T51" fmla="*/ 411 h 764"/>
                  <a:gd name="T52" fmla="*/ 753 w 1591"/>
                  <a:gd name="T53" fmla="*/ 522 h 764"/>
                  <a:gd name="T54" fmla="*/ 786 w 1591"/>
                  <a:gd name="T55" fmla="*/ 609 h 764"/>
                  <a:gd name="T56" fmla="*/ 810 w 1591"/>
                  <a:gd name="T57" fmla="*/ 648 h 764"/>
                  <a:gd name="T58" fmla="*/ 847 w 1591"/>
                  <a:gd name="T59" fmla="*/ 695 h 764"/>
                  <a:gd name="T60" fmla="*/ 877 w 1591"/>
                  <a:gd name="T61" fmla="*/ 721 h 764"/>
                  <a:gd name="T62" fmla="*/ 913 w 1591"/>
                  <a:gd name="T63" fmla="*/ 741 h 764"/>
                  <a:gd name="T64" fmla="*/ 946 w 1591"/>
                  <a:gd name="T65" fmla="*/ 748 h 764"/>
                  <a:gd name="T66" fmla="*/ 981 w 1591"/>
                  <a:gd name="T67" fmla="*/ 757 h 764"/>
                  <a:gd name="T68" fmla="*/ 1015 w 1591"/>
                  <a:gd name="T69" fmla="*/ 757 h 764"/>
                  <a:gd name="T70" fmla="*/ 1059 w 1591"/>
                  <a:gd name="T71" fmla="*/ 755 h 764"/>
                  <a:gd name="T72" fmla="*/ 1116 w 1591"/>
                  <a:gd name="T73" fmla="*/ 749 h 764"/>
                  <a:gd name="T74" fmla="*/ 1161 w 1591"/>
                  <a:gd name="T75" fmla="*/ 744 h 764"/>
                  <a:gd name="T76" fmla="*/ 1192 w 1591"/>
                  <a:gd name="T77" fmla="*/ 740 h 764"/>
                  <a:gd name="T78" fmla="*/ 1252 w 1591"/>
                  <a:gd name="T79" fmla="*/ 731 h 764"/>
                  <a:gd name="T80" fmla="*/ 1282 w 1591"/>
                  <a:gd name="T81" fmla="*/ 725 h 764"/>
                  <a:gd name="T82" fmla="*/ 1307 w 1591"/>
                  <a:gd name="T83" fmla="*/ 719 h 764"/>
                  <a:gd name="T84" fmla="*/ 1343 w 1591"/>
                  <a:gd name="T85" fmla="*/ 711 h 764"/>
                  <a:gd name="T86" fmla="*/ 1370 w 1591"/>
                  <a:gd name="T87" fmla="*/ 705 h 764"/>
                  <a:gd name="T88" fmla="*/ 1402 w 1591"/>
                  <a:gd name="T89" fmla="*/ 696 h 764"/>
                  <a:gd name="T90" fmla="*/ 1420 w 1591"/>
                  <a:gd name="T91" fmla="*/ 692 h 764"/>
                  <a:gd name="T92" fmla="*/ 1444 w 1591"/>
                  <a:gd name="T93" fmla="*/ 684 h 764"/>
                  <a:gd name="T94" fmla="*/ 1460 w 1591"/>
                  <a:gd name="T95" fmla="*/ 677 h 764"/>
                  <a:gd name="T96" fmla="*/ 1480 w 1591"/>
                  <a:gd name="T97" fmla="*/ 668 h 764"/>
                  <a:gd name="T98" fmla="*/ 1504 w 1591"/>
                  <a:gd name="T99" fmla="*/ 659 h 764"/>
                  <a:gd name="T100" fmla="*/ 1520 w 1591"/>
                  <a:gd name="T101" fmla="*/ 651 h 764"/>
                  <a:gd name="T102" fmla="*/ 1538 w 1591"/>
                  <a:gd name="T103" fmla="*/ 639 h 764"/>
                  <a:gd name="T104" fmla="*/ 1559 w 1591"/>
                  <a:gd name="T105" fmla="*/ 626 h 764"/>
                  <a:gd name="T106" fmla="*/ 1573 w 1591"/>
                  <a:gd name="T107" fmla="*/ 612 h 764"/>
                  <a:gd name="T108" fmla="*/ 1585 w 1591"/>
                  <a:gd name="T109" fmla="*/ 597 h 764"/>
                  <a:gd name="T110" fmla="*/ 1591 w 1591"/>
                  <a:gd name="T111" fmla="*/ 582 h 7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1"/>
                  <a:gd name="T169" fmla="*/ 0 h 764"/>
                  <a:gd name="T170" fmla="*/ 1591 w 1591"/>
                  <a:gd name="T171" fmla="*/ 764 h 7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1" h="764">
                    <a:moveTo>
                      <a:pt x="0" y="572"/>
                    </a:moveTo>
                    <a:cubicBezTo>
                      <a:pt x="5" y="581"/>
                      <a:pt x="9" y="592"/>
                      <a:pt x="15" y="600"/>
                    </a:cubicBezTo>
                    <a:cubicBezTo>
                      <a:pt x="18" y="615"/>
                      <a:pt x="33" y="628"/>
                      <a:pt x="48" y="630"/>
                    </a:cubicBezTo>
                    <a:cubicBezTo>
                      <a:pt x="59" y="638"/>
                      <a:pt x="73" y="649"/>
                      <a:pt x="87" y="651"/>
                    </a:cubicBezTo>
                    <a:cubicBezTo>
                      <a:pt x="92" y="655"/>
                      <a:pt x="99" y="659"/>
                      <a:pt x="105" y="660"/>
                    </a:cubicBezTo>
                    <a:cubicBezTo>
                      <a:pt x="110" y="664"/>
                      <a:pt x="114" y="665"/>
                      <a:pt x="120" y="666"/>
                    </a:cubicBezTo>
                    <a:cubicBezTo>
                      <a:pt x="126" y="669"/>
                      <a:pt x="132" y="671"/>
                      <a:pt x="138" y="672"/>
                    </a:cubicBezTo>
                    <a:cubicBezTo>
                      <a:pt x="146" y="678"/>
                      <a:pt x="156" y="679"/>
                      <a:pt x="165" y="681"/>
                    </a:cubicBezTo>
                    <a:cubicBezTo>
                      <a:pt x="171" y="684"/>
                      <a:pt x="177" y="686"/>
                      <a:pt x="183" y="687"/>
                    </a:cubicBezTo>
                    <a:cubicBezTo>
                      <a:pt x="188" y="691"/>
                      <a:pt x="195" y="695"/>
                      <a:pt x="201" y="696"/>
                    </a:cubicBezTo>
                    <a:cubicBezTo>
                      <a:pt x="223" y="707"/>
                      <a:pt x="253" y="711"/>
                      <a:pt x="277" y="714"/>
                    </a:cubicBezTo>
                    <a:cubicBezTo>
                      <a:pt x="293" y="720"/>
                      <a:pt x="314" y="724"/>
                      <a:pt x="331" y="726"/>
                    </a:cubicBezTo>
                    <a:cubicBezTo>
                      <a:pt x="345" y="731"/>
                      <a:pt x="352" y="731"/>
                      <a:pt x="369" y="732"/>
                    </a:cubicBezTo>
                    <a:cubicBezTo>
                      <a:pt x="385" y="740"/>
                      <a:pt x="414" y="734"/>
                      <a:pt x="426" y="734"/>
                    </a:cubicBezTo>
                    <a:cubicBezTo>
                      <a:pt x="439" y="730"/>
                      <a:pt x="452" y="721"/>
                      <a:pt x="465" y="719"/>
                    </a:cubicBezTo>
                    <a:cubicBezTo>
                      <a:pt x="477" y="710"/>
                      <a:pt x="485" y="700"/>
                      <a:pt x="499" y="693"/>
                    </a:cubicBezTo>
                    <a:cubicBezTo>
                      <a:pt x="506" y="684"/>
                      <a:pt x="513" y="676"/>
                      <a:pt x="519" y="666"/>
                    </a:cubicBezTo>
                    <a:cubicBezTo>
                      <a:pt x="520" y="659"/>
                      <a:pt x="537" y="606"/>
                      <a:pt x="541" y="600"/>
                    </a:cubicBezTo>
                    <a:cubicBezTo>
                      <a:pt x="542" y="593"/>
                      <a:pt x="559" y="552"/>
                      <a:pt x="561" y="545"/>
                    </a:cubicBezTo>
                    <a:cubicBezTo>
                      <a:pt x="562" y="536"/>
                      <a:pt x="583" y="427"/>
                      <a:pt x="588" y="420"/>
                    </a:cubicBezTo>
                    <a:cubicBezTo>
                      <a:pt x="590" y="411"/>
                      <a:pt x="619" y="243"/>
                      <a:pt x="615" y="250"/>
                    </a:cubicBezTo>
                    <a:cubicBezTo>
                      <a:pt x="621" y="242"/>
                      <a:pt x="631" y="104"/>
                      <a:pt x="640" y="102"/>
                    </a:cubicBezTo>
                    <a:cubicBezTo>
                      <a:pt x="649" y="0"/>
                      <a:pt x="658" y="67"/>
                      <a:pt x="664" y="75"/>
                    </a:cubicBezTo>
                    <a:cubicBezTo>
                      <a:pt x="670" y="83"/>
                      <a:pt x="671" y="115"/>
                      <a:pt x="676" y="150"/>
                    </a:cubicBezTo>
                    <a:cubicBezTo>
                      <a:pt x="681" y="185"/>
                      <a:pt x="687" y="245"/>
                      <a:pt x="694" y="288"/>
                    </a:cubicBezTo>
                    <a:cubicBezTo>
                      <a:pt x="701" y="291"/>
                      <a:pt x="714" y="406"/>
                      <a:pt x="720" y="411"/>
                    </a:cubicBezTo>
                    <a:cubicBezTo>
                      <a:pt x="723" y="413"/>
                      <a:pt x="753" y="522"/>
                      <a:pt x="753" y="522"/>
                    </a:cubicBezTo>
                    <a:cubicBezTo>
                      <a:pt x="764" y="540"/>
                      <a:pt x="774" y="592"/>
                      <a:pt x="786" y="609"/>
                    </a:cubicBezTo>
                    <a:cubicBezTo>
                      <a:pt x="788" y="617"/>
                      <a:pt x="805" y="641"/>
                      <a:pt x="810" y="648"/>
                    </a:cubicBezTo>
                    <a:cubicBezTo>
                      <a:pt x="811" y="655"/>
                      <a:pt x="843" y="689"/>
                      <a:pt x="847" y="695"/>
                    </a:cubicBezTo>
                    <a:cubicBezTo>
                      <a:pt x="848" y="701"/>
                      <a:pt x="868" y="721"/>
                      <a:pt x="877" y="721"/>
                    </a:cubicBezTo>
                    <a:cubicBezTo>
                      <a:pt x="870" y="729"/>
                      <a:pt x="902" y="737"/>
                      <a:pt x="913" y="741"/>
                    </a:cubicBezTo>
                    <a:cubicBezTo>
                      <a:pt x="924" y="745"/>
                      <a:pt x="935" y="745"/>
                      <a:pt x="946" y="748"/>
                    </a:cubicBezTo>
                    <a:cubicBezTo>
                      <a:pt x="962" y="748"/>
                      <a:pt x="972" y="756"/>
                      <a:pt x="981" y="757"/>
                    </a:cubicBezTo>
                    <a:cubicBezTo>
                      <a:pt x="995" y="764"/>
                      <a:pt x="1020" y="756"/>
                      <a:pt x="1015" y="757"/>
                    </a:cubicBezTo>
                    <a:cubicBezTo>
                      <a:pt x="1083" y="754"/>
                      <a:pt x="1032" y="755"/>
                      <a:pt x="1059" y="755"/>
                    </a:cubicBezTo>
                    <a:cubicBezTo>
                      <a:pt x="1084" y="749"/>
                      <a:pt x="1091" y="750"/>
                      <a:pt x="1116" y="749"/>
                    </a:cubicBezTo>
                    <a:cubicBezTo>
                      <a:pt x="1134" y="746"/>
                      <a:pt x="1143" y="746"/>
                      <a:pt x="1161" y="744"/>
                    </a:cubicBezTo>
                    <a:cubicBezTo>
                      <a:pt x="1171" y="743"/>
                      <a:pt x="1192" y="740"/>
                      <a:pt x="1192" y="740"/>
                    </a:cubicBezTo>
                    <a:cubicBezTo>
                      <a:pt x="1212" y="736"/>
                      <a:pt x="1230" y="732"/>
                      <a:pt x="1252" y="731"/>
                    </a:cubicBezTo>
                    <a:cubicBezTo>
                      <a:pt x="1280" y="725"/>
                      <a:pt x="1260" y="726"/>
                      <a:pt x="1282" y="725"/>
                    </a:cubicBezTo>
                    <a:cubicBezTo>
                      <a:pt x="1291" y="722"/>
                      <a:pt x="1297" y="721"/>
                      <a:pt x="1307" y="719"/>
                    </a:cubicBezTo>
                    <a:cubicBezTo>
                      <a:pt x="1317" y="714"/>
                      <a:pt x="1331" y="712"/>
                      <a:pt x="1343" y="711"/>
                    </a:cubicBezTo>
                    <a:cubicBezTo>
                      <a:pt x="1352" y="708"/>
                      <a:pt x="1361" y="707"/>
                      <a:pt x="1370" y="705"/>
                    </a:cubicBezTo>
                    <a:cubicBezTo>
                      <a:pt x="1379" y="701"/>
                      <a:pt x="1393" y="698"/>
                      <a:pt x="1402" y="696"/>
                    </a:cubicBezTo>
                    <a:cubicBezTo>
                      <a:pt x="1408" y="695"/>
                      <a:pt x="1420" y="692"/>
                      <a:pt x="1420" y="692"/>
                    </a:cubicBezTo>
                    <a:cubicBezTo>
                      <a:pt x="1427" y="688"/>
                      <a:pt x="1436" y="685"/>
                      <a:pt x="1444" y="684"/>
                    </a:cubicBezTo>
                    <a:cubicBezTo>
                      <a:pt x="1450" y="681"/>
                      <a:pt x="1454" y="678"/>
                      <a:pt x="1460" y="677"/>
                    </a:cubicBezTo>
                    <a:cubicBezTo>
                      <a:pt x="1469" y="673"/>
                      <a:pt x="1470" y="670"/>
                      <a:pt x="1480" y="668"/>
                    </a:cubicBezTo>
                    <a:cubicBezTo>
                      <a:pt x="1486" y="665"/>
                      <a:pt x="1498" y="660"/>
                      <a:pt x="1504" y="659"/>
                    </a:cubicBezTo>
                    <a:cubicBezTo>
                      <a:pt x="1509" y="656"/>
                      <a:pt x="1514" y="652"/>
                      <a:pt x="1520" y="651"/>
                    </a:cubicBezTo>
                    <a:cubicBezTo>
                      <a:pt x="1525" y="647"/>
                      <a:pt x="1532" y="640"/>
                      <a:pt x="1538" y="639"/>
                    </a:cubicBezTo>
                    <a:cubicBezTo>
                      <a:pt x="1546" y="635"/>
                      <a:pt x="1550" y="628"/>
                      <a:pt x="1559" y="626"/>
                    </a:cubicBezTo>
                    <a:cubicBezTo>
                      <a:pt x="1574" y="620"/>
                      <a:pt x="1559" y="620"/>
                      <a:pt x="1573" y="612"/>
                    </a:cubicBezTo>
                    <a:cubicBezTo>
                      <a:pt x="1578" y="605"/>
                      <a:pt x="1580" y="604"/>
                      <a:pt x="1585" y="597"/>
                    </a:cubicBezTo>
                    <a:cubicBezTo>
                      <a:pt x="1586" y="594"/>
                      <a:pt x="1588" y="585"/>
                      <a:pt x="1591" y="582"/>
                    </a:cubicBezTo>
                  </a:path>
                </a:pathLst>
              </a:custGeom>
              <a:noFill/>
              <a:ln w="1270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6" name="AutoShape 879">
                <a:extLst>
                  <a:ext uri="{FF2B5EF4-FFF2-40B4-BE49-F238E27FC236}">
                    <a16:creationId xmlns:a16="http://schemas.microsoft.com/office/drawing/2014/main" id="{2D8CF022-B295-4B4A-A587-1DC920DBF7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723886" flipV="1">
                <a:off x="9107355" y="1364468"/>
                <a:ext cx="392001" cy="282952"/>
              </a:xfrm>
              <a:prstGeom prst="curvedRightArrow">
                <a:avLst>
                  <a:gd name="adj1" fmla="val 8806"/>
                  <a:gd name="adj2" fmla="val 40000"/>
                  <a:gd name="adj3" fmla="val 55088"/>
                </a:avLst>
              </a:prstGeom>
              <a:solidFill>
                <a:srgbClr val="FD6BD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84" name="Rectangle à coins arrondis 233">
              <a:extLst>
                <a:ext uri="{FF2B5EF4-FFF2-40B4-BE49-F238E27FC236}">
                  <a16:creationId xmlns:a16="http://schemas.microsoft.com/office/drawing/2014/main" id="{A03804D9-C3FE-874E-8DA4-EFEED32614E6}"/>
                </a:ext>
              </a:extLst>
            </p:cNvPr>
            <p:cNvSpPr/>
            <p:nvPr/>
          </p:nvSpPr>
          <p:spPr>
            <a:xfrm>
              <a:off x="2129498" y="3417667"/>
              <a:ext cx="3996444" cy="1619000"/>
            </a:xfrm>
            <a:prstGeom prst="roundRect">
              <a:avLst/>
            </a:prstGeom>
            <a:ln w="19050">
              <a:solidFill>
                <a:srgbClr val="000000"/>
              </a:solidFill>
            </a:ln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85" name="ZoneTexte 584">
              <a:extLst>
                <a:ext uri="{FF2B5EF4-FFF2-40B4-BE49-F238E27FC236}">
                  <a16:creationId xmlns:a16="http://schemas.microsoft.com/office/drawing/2014/main" id="{7A4552ED-1DE8-BB4A-A50A-7FE8D09E59F5}"/>
                </a:ext>
              </a:extLst>
            </p:cNvPr>
            <p:cNvSpPr txBox="1"/>
            <p:nvPr/>
          </p:nvSpPr>
          <p:spPr>
            <a:xfrm>
              <a:off x="3498284" y="3068960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ASIC</a:t>
              </a:r>
            </a:p>
          </p:txBody>
        </p:sp>
        <p:sp>
          <p:nvSpPr>
            <p:cNvPr id="589" name="Text Box 177">
              <a:extLst>
                <a:ext uri="{FF2B5EF4-FFF2-40B4-BE49-F238E27FC236}">
                  <a16:creationId xmlns:a16="http://schemas.microsoft.com/office/drawing/2014/main" id="{D5A6884D-E4F6-E749-A8CD-42A8D7638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360" y="4489819"/>
              <a:ext cx="774915" cy="19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chemeClr val="tx1"/>
                  </a:solidFill>
                  <a:latin typeface="Arial" charset="0"/>
                </a:rPr>
                <a:t>CSA</a:t>
              </a:r>
            </a:p>
          </p:txBody>
        </p:sp>
        <p:sp>
          <p:nvSpPr>
            <p:cNvPr id="590" name="Text Box 177">
              <a:extLst>
                <a:ext uri="{FF2B5EF4-FFF2-40B4-BE49-F238E27FC236}">
                  <a16:creationId xmlns:a16="http://schemas.microsoft.com/office/drawing/2014/main" id="{FCA531F6-EF20-F44A-A3F8-A3186B536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658" y="4499403"/>
              <a:ext cx="133049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  <a:latin typeface="Arial" charset="0"/>
                </a:rPr>
                <a:t>Filtering / shaping</a:t>
              </a:r>
            </a:p>
          </p:txBody>
        </p:sp>
        <p:sp>
          <p:nvSpPr>
            <p:cNvPr id="591" name="Text Box 177">
              <a:extLst>
                <a:ext uri="{FF2B5EF4-FFF2-40B4-BE49-F238E27FC236}">
                  <a16:creationId xmlns:a16="http://schemas.microsoft.com/office/drawing/2014/main" id="{09EA302A-E0B2-CB4A-9E43-FD37A8642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6295" y="4719229"/>
              <a:ext cx="774915" cy="19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chemeClr val="tx1"/>
                  </a:solidFill>
                  <a:latin typeface="Arial" charset="0"/>
                </a:rPr>
                <a:t>SCA</a:t>
              </a:r>
            </a:p>
          </p:txBody>
        </p:sp>
        <p:cxnSp>
          <p:nvCxnSpPr>
            <p:cNvPr id="592" name="Connecteur droit avec flèche 591">
              <a:extLst>
                <a:ext uri="{FF2B5EF4-FFF2-40B4-BE49-F238E27FC236}">
                  <a16:creationId xmlns:a16="http://schemas.microsoft.com/office/drawing/2014/main" id="{F4C6D649-83E2-9D42-8A9F-6E8661FDF82D}"/>
                </a:ext>
              </a:extLst>
            </p:cNvPr>
            <p:cNvCxnSpPr/>
            <p:nvPr/>
          </p:nvCxnSpPr>
          <p:spPr bwMode="auto">
            <a:xfrm flipH="1">
              <a:off x="6188234" y="4599114"/>
              <a:ext cx="977863" cy="0"/>
            </a:xfrm>
            <a:prstGeom prst="straightConnector1">
              <a:avLst/>
            </a:prstGeom>
            <a:solidFill>
              <a:srgbClr val="F8F8F8"/>
            </a:solidFill>
            <a:ln w="349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3" name="ZoneTexte 592">
              <a:extLst>
                <a:ext uri="{FF2B5EF4-FFF2-40B4-BE49-F238E27FC236}">
                  <a16:creationId xmlns:a16="http://schemas.microsoft.com/office/drawing/2014/main" id="{44EDED18-13B3-0541-B0B7-F12AE6CB180F}"/>
                </a:ext>
              </a:extLst>
            </p:cNvPr>
            <p:cNvSpPr txBox="1"/>
            <p:nvPr/>
          </p:nvSpPr>
          <p:spPr>
            <a:xfrm>
              <a:off x="6318345" y="4285728"/>
              <a:ext cx="794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Trigger</a:t>
              </a:r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60212F93-97D2-1E41-A1D0-ABF5176E1C44}"/>
              </a:ext>
            </a:extLst>
          </p:cNvPr>
          <p:cNvGrpSpPr/>
          <p:nvPr/>
        </p:nvGrpSpPr>
        <p:grpSpPr>
          <a:xfrm>
            <a:off x="1359233" y="3090757"/>
            <a:ext cx="6237103" cy="2410086"/>
            <a:chOff x="1371249" y="3068960"/>
            <a:chExt cx="6237103" cy="2410086"/>
          </a:xfrm>
        </p:grpSpPr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688531DE-EF16-4C46-94FD-897932EEC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1249" y="4145430"/>
              <a:ext cx="887331" cy="1333616"/>
            </a:xfrm>
            <a:prstGeom prst="rect">
              <a:avLst/>
            </a:prstGeom>
          </p:spPr>
        </p:pic>
        <p:sp>
          <p:nvSpPr>
            <p:cNvPr id="130" name="Rectangle à coins arrondis 138">
              <a:extLst>
                <a:ext uri="{FF2B5EF4-FFF2-40B4-BE49-F238E27FC236}">
                  <a16:creationId xmlns:a16="http://schemas.microsoft.com/office/drawing/2014/main" id="{A7422FC0-7314-8F40-B715-EF23B311DF27}"/>
                </a:ext>
              </a:extLst>
            </p:cNvPr>
            <p:cNvSpPr/>
            <p:nvPr/>
          </p:nvSpPr>
          <p:spPr bwMode="auto">
            <a:xfrm>
              <a:off x="2305360" y="3573016"/>
              <a:ext cx="774916" cy="1152000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Rectangle à coins arrondis 139">
              <a:extLst>
                <a:ext uri="{FF2B5EF4-FFF2-40B4-BE49-F238E27FC236}">
                  <a16:creationId xmlns:a16="http://schemas.microsoft.com/office/drawing/2014/main" id="{8C178A54-C3B5-B14A-BAEA-90CA3D3519CC}"/>
                </a:ext>
              </a:extLst>
            </p:cNvPr>
            <p:cNvSpPr/>
            <p:nvPr/>
          </p:nvSpPr>
          <p:spPr bwMode="auto">
            <a:xfrm>
              <a:off x="3087724" y="3573017"/>
              <a:ext cx="1732358" cy="1152000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2" name="Line 948">
              <a:extLst>
                <a:ext uri="{FF2B5EF4-FFF2-40B4-BE49-F238E27FC236}">
                  <a16:creationId xmlns:a16="http://schemas.microsoft.com/office/drawing/2014/main" id="{B16560E1-1BCE-2042-B44D-ADCB67CB7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2545" y="3759628"/>
              <a:ext cx="215504" cy="1913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101">
              <a:extLst>
                <a:ext uri="{FF2B5EF4-FFF2-40B4-BE49-F238E27FC236}">
                  <a16:creationId xmlns:a16="http://schemas.microsoft.com/office/drawing/2014/main" id="{B359395C-E51A-6F44-96FA-E3F9A9967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360" y="4206716"/>
              <a:ext cx="254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AutoShape 102">
              <a:extLst>
                <a:ext uri="{FF2B5EF4-FFF2-40B4-BE49-F238E27FC236}">
                  <a16:creationId xmlns:a16="http://schemas.microsoft.com/office/drawing/2014/main" id="{75EB0D09-934D-E449-87BA-2E878126E1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03962" y="4061583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Line 103">
              <a:extLst>
                <a:ext uri="{FF2B5EF4-FFF2-40B4-BE49-F238E27FC236}">
                  <a16:creationId xmlns:a16="http://schemas.microsoft.com/office/drawing/2014/main" id="{F18C33A4-D240-6E43-A1BC-59176A2FB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2670" y="386043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Line 104">
              <a:extLst>
                <a:ext uri="{FF2B5EF4-FFF2-40B4-BE49-F238E27FC236}">
                  <a16:creationId xmlns:a16="http://schemas.microsoft.com/office/drawing/2014/main" id="{58CF7984-6881-474B-9DA7-EA5296672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670" y="3860433"/>
              <a:ext cx="211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105">
              <a:extLst>
                <a:ext uri="{FF2B5EF4-FFF2-40B4-BE49-F238E27FC236}">
                  <a16:creationId xmlns:a16="http://schemas.microsoft.com/office/drawing/2014/main" id="{02F98498-6E2E-3248-96AA-B56AD82DD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003" y="380441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106">
              <a:extLst>
                <a:ext uri="{FF2B5EF4-FFF2-40B4-BE49-F238E27FC236}">
                  <a16:creationId xmlns:a16="http://schemas.microsoft.com/office/drawing/2014/main" id="{F0D3EE23-E45D-7441-91C3-FA2D003BD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7659" y="380441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107">
              <a:extLst>
                <a:ext uri="{FF2B5EF4-FFF2-40B4-BE49-F238E27FC236}">
                  <a16:creationId xmlns:a16="http://schemas.microsoft.com/office/drawing/2014/main" id="{2C3B3005-5BCE-4C4D-B1CF-2D730BEFC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7659" y="3860433"/>
              <a:ext cx="1807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Line 108">
              <a:extLst>
                <a:ext uri="{FF2B5EF4-FFF2-40B4-BE49-F238E27FC236}">
                  <a16:creationId xmlns:a16="http://schemas.microsoft.com/office/drawing/2014/main" id="{B6FE2FB7-72D3-A845-8F43-1B612E07B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438" y="386043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109">
              <a:extLst>
                <a:ext uri="{FF2B5EF4-FFF2-40B4-BE49-F238E27FC236}">
                  <a16:creationId xmlns:a16="http://schemas.microsoft.com/office/drawing/2014/main" id="{DCAE67BC-A46A-B543-957A-DCFDB1FB3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791" y="4206716"/>
              <a:ext cx="393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Rectangle 100">
              <a:extLst>
                <a:ext uri="{FF2B5EF4-FFF2-40B4-BE49-F238E27FC236}">
                  <a16:creationId xmlns:a16="http://schemas.microsoft.com/office/drawing/2014/main" id="{D3A06F2A-45F3-604A-BFB1-2BB22272D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324" y="4135278"/>
              <a:ext cx="141288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Text Box 177">
              <a:extLst>
                <a:ext uri="{FF2B5EF4-FFF2-40B4-BE49-F238E27FC236}">
                  <a16:creationId xmlns:a16="http://schemas.microsoft.com/office/drawing/2014/main" id="{591F0034-DDA9-2E40-B104-5CFB141B8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55" y="3582716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CBB06C57-C4FB-5745-9CD6-FE1B503B6DAC}"/>
                </a:ext>
              </a:extLst>
            </p:cNvPr>
            <p:cNvGrpSpPr/>
            <p:nvPr/>
          </p:nvGrpSpPr>
          <p:grpSpPr>
            <a:xfrm>
              <a:off x="3245953" y="4149426"/>
              <a:ext cx="63656" cy="114580"/>
              <a:chOff x="6401512" y="3573363"/>
              <a:chExt cx="63656" cy="114580"/>
            </a:xfrm>
          </p:grpSpPr>
          <p:sp>
            <p:nvSpPr>
              <p:cNvPr id="244" name="Line 105">
                <a:extLst>
                  <a:ext uri="{FF2B5EF4-FFF2-40B4-BE49-F238E27FC236}">
                    <a16:creationId xmlns:a16="http://schemas.microsoft.com/office/drawing/2014/main" id="{76355971-AD24-2C41-9B1B-118068162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1512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Line 106">
                <a:extLst>
                  <a:ext uri="{FF2B5EF4-FFF2-40B4-BE49-F238E27FC236}">
                    <a16:creationId xmlns:a16="http://schemas.microsoft.com/office/drawing/2014/main" id="{21E0756F-A0A8-EF45-B84A-95DECB176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5168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5" name="Line 109">
              <a:extLst>
                <a:ext uri="{FF2B5EF4-FFF2-40B4-BE49-F238E27FC236}">
                  <a16:creationId xmlns:a16="http://schemas.microsoft.com/office/drawing/2014/main" id="{EAE3C907-0317-CF41-B66D-8E9208468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491" y="4208879"/>
              <a:ext cx="319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DF43E96C-9AD9-834A-9D4B-C180751D43CE}"/>
                </a:ext>
              </a:extLst>
            </p:cNvPr>
            <p:cNvGrpSpPr/>
            <p:nvPr/>
          </p:nvGrpSpPr>
          <p:grpSpPr>
            <a:xfrm>
              <a:off x="3442837" y="4208879"/>
              <a:ext cx="72001" cy="324055"/>
              <a:chOff x="6598396" y="3632816"/>
              <a:chExt cx="72001" cy="324055"/>
            </a:xfrm>
          </p:grpSpPr>
          <p:sp>
            <p:nvSpPr>
              <p:cNvPr id="240" name="Rectangle 100">
                <a:extLst>
                  <a:ext uri="{FF2B5EF4-FFF2-40B4-BE49-F238E27FC236}">
                    <a16:creationId xmlns:a16="http://schemas.microsoft.com/office/drawing/2014/main" id="{D3C3BF75-31A1-484D-8F51-4E6C78568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8396" y="3723406"/>
                <a:ext cx="72000" cy="1428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241" name="Connecteur droit 240">
                <a:extLst>
                  <a:ext uri="{FF2B5EF4-FFF2-40B4-BE49-F238E27FC236}">
                    <a16:creationId xmlns:a16="http://schemas.microsoft.com/office/drawing/2014/main" id="{56BEAB88-1EDD-E14A-AD60-C9C442CFC905}"/>
                  </a:ext>
                </a:extLst>
              </p:cNvPr>
              <p:cNvCxnSpPr/>
              <p:nvPr/>
            </p:nvCxnSpPr>
            <p:spPr bwMode="auto">
              <a:xfrm flipH="1">
                <a:off x="6634396" y="3632816"/>
                <a:ext cx="1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Connecteur droit 241">
                <a:extLst>
                  <a:ext uri="{FF2B5EF4-FFF2-40B4-BE49-F238E27FC236}">
                    <a16:creationId xmlns:a16="http://schemas.microsoft.com/office/drawing/2014/main" id="{7111ED92-2F38-C548-AF17-635AA9DECB8D}"/>
                  </a:ext>
                </a:extLst>
              </p:cNvPr>
              <p:cNvCxnSpPr/>
              <p:nvPr/>
            </p:nvCxnSpPr>
            <p:spPr bwMode="auto">
              <a:xfrm>
                <a:off x="6634396" y="3866281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3" name="Line 109">
                <a:extLst>
                  <a:ext uri="{FF2B5EF4-FFF2-40B4-BE49-F238E27FC236}">
                    <a16:creationId xmlns:a16="http://schemas.microsoft.com/office/drawing/2014/main" id="{DC49B0F7-1EE7-EC4E-BB06-2312A9BA0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8396" y="3956871"/>
                <a:ext cx="72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7" name="AutoShape 102">
              <a:extLst>
                <a:ext uri="{FF2B5EF4-FFF2-40B4-BE49-F238E27FC236}">
                  <a16:creationId xmlns:a16="http://schemas.microsoft.com/office/drawing/2014/main" id="{44DD46B8-387E-8547-99EB-3DDA27B7C3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71153" y="4061583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109">
              <a:extLst>
                <a:ext uri="{FF2B5EF4-FFF2-40B4-BE49-F238E27FC236}">
                  <a16:creationId xmlns:a16="http://schemas.microsoft.com/office/drawing/2014/main" id="{0F1521B3-4A11-994F-9A9E-3E76E0F16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9982" y="4206716"/>
              <a:ext cx="988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Rectangle 100">
              <a:extLst>
                <a:ext uri="{FF2B5EF4-FFF2-40B4-BE49-F238E27FC236}">
                  <a16:creationId xmlns:a16="http://schemas.microsoft.com/office/drawing/2014/main" id="{FCB33616-8179-5141-BEF0-B2941C9901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54072" y="4138921"/>
              <a:ext cx="72000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Line 109">
              <a:extLst>
                <a:ext uri="{FF2B5EF4-FFF2-40B4-BE49-F238E27FC236}">
                  <a16:creationId xmlns:a16="http://schemas.microsoft.com/office/drawing/2014/main" id="{74554ABF-3081-5740-8DC0-98805FA75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1510" y="4208879"/>
              <a:ext cx="170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41044503-6483-3E42-91D3-EB2969C3BB47}"/>
                </a:ext>
              </a:extLst>
            </p:cNvPr>
            <p:cNvGrpSpPr/>
            <p:nvPr/>
          </p:nvGrpSpPr>
          <p:grpSpPr>
            <a:xfrm>
              <a:off x="4244017" y="4208879"/>
              <a:ext cx="180000" cy="244836"/>
              <a:chOff x="7473279" y="3632816"/>
              <a:chExt cx="180000" cy="244836"/>
            </a:xfrm>
          </p:grpSpPr>
          <p:grpSp>
            <p:nvGrpSpPr>
              <p:cNvPr id="233" name="Groupe 232">
                <a:extLst>
                  <a:ext uri="{FF2B5EF4-FFF2-40B4-BE49-F238E27FC236}">
                    <a16:creationId xmlns:a16="http://schemas.microsoft.com/office/drawing/2014/main" id="{59229BAB-9843-A448-B7FB-DEE3A77994C2}"/>
                  </a:ext>
                </a:extLst>
              </p:cNvPr>
              <p:cNvGrpSpPr/>
              <p:nvPr/>
            </p:nvGrpSpPr>
            <p:grpSpPr>
              <a:xfrm rot="5400000">
                <a:off x="7526589" y="3697944"/>
                <a:ext cx="63656" cy="114580"/>
                <a:chOff x="6401512" y="3573363"/>
                <a:chExt cx="63656" cy="114580"/>
              </a:xfrm>
            </p:grpSpPr>
            <p:sp>
              <p:nvSpPr>
                <p:cNvPr id="238" name="Line 105">
                  <a:extLst>
                    <a:ext uri="{FF2B5EF4-FFF2-40B4-BE49-F238E27FC236}">
                      <a16:creationId xmlns:a16="http://schemas.microsoft.com/office/drawing/2014/main" id="{C80B2D24-A1D2-A541-9F8D-C572F2BED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1512" y="3573363"/>
                  <a:ext cx="0" cy="114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" name="Line 106">
                  <a:extLst>
                    <a:ext uri="{FF2B5EF4-FFF2-40B4-BE49-F238E27FC236}">
                      <a16:creationId xmlns:a16="http://schemas.microsoft.com/office/drawing/2014/main" id="{E1D99D67-4D4E-5F49-9EA4-00D5AAC365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65168" y="3573363"/>
                  <a:ext cx="0" cy="114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234" name="Connecteur droit 233">
                <a:extLst>
                  <a:ext uri="{FF2B5EF4-FFF2-40B4-BE49-F238E27FC236}">
                    <a16:creationId xmlns:a16="http://schemas.microsoft.com/office/drawing/2014/main" id="{B00F3923-7B49-B446-900E-6CB4D95F7D2C}"/>
                  </a:ext>
                </a:extLst>
              </p:cNvPr>
              <p:cNvCxnSpPr/>
              <p:nvPr/>
            </p:nvCxnSpPr>
            <p:spPr bwMode="auto">
              <a:xfrm>
                <a:off x="7558417" y="3632816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Connecteur droit 234">
                <a:extLst>
                  <a:ext uri="{FF2B5EF4-FFF2-40B4-BE49-F238E27FC236}">
                    <a16:creationId xmlns:a16="http://schemas.microsoft.com/office/drawing/2014/main" id="{61A925FD-743D-F74D-A4C1-6AC5E72A85F3}"/>
                  </a:ext>
                </a:extLst>
              </p:cNvPr>
              <p:cNvCxnSpPr/>
              <p:nvPr/>
            </p:nvCxnSpPr>
            <p:spPr bwMode="auto">
              <a:xfrm>
                <a:off x="7558417" y="3787062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6" name="Line 109">
                <a:extLst>
                  <a:ext uri="{FF2B5EF4-FFF2-40B4-BE49-F238E27FC236}">
                    <a16:creationId xmlns:a16="http://schemas.microsoft.com/office/drawing/2014/main" id="{A0C63C10-2F68-4C4E-BB22-C63C3FBE1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2417" y="3877652"/>
                <a:ext cx="72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Line 109">
                <a:extLst>
                  <a:ext uri="{FF2B5EF4-FFF2-40B4-BE49-F238E27FC236}">
                    <a16:creationId xmlns:a16="http://schemas.microsoft.com/office/drawing/2014/main" id="{8C2AF086-FACD-E444-ADE4-C2A4D94EE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3279" y="3632816"/>
                <a:ext cx="18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2" name="AutoShape 102">
              <a:extLst>
                <a:ext uri="{FF2B5EF4-FFF2-40B4-BE49-F238E27FC236}">
                  <a16:creationId xmlns:a16="http://schemas.microsoft.com/office/drawing/2014/main" id="{B0CDCD26-0AC2-FC42-9CF2-343BEFAD03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63241" y="4063626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Text Box 177">
              <a:extLst>
                <a:ext uri="{FF2B5EF4-FFF2-40B4-BE49-F238E27FC236}">
                  <a16:creationId xmlns:a16="http://schemas.microsoft.com/office/drawing/2014/main" id="{6E9AA1B7-4D8D-FF43-AEB2-C54BEC14B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883" y="3975072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54" name="Text Box 177">
              <a:extLst>
                <a:ext uri="{FF2B5EF4-FFF2-40B4-BE49-F238E27FC236}">
                  <a16:creationId xmlns:a16="http://schemas.microsoft.com/office/drawing/2014/main" id="{657C64EB-980E-0B48-9AA0-0521F711F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491" y="4278153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155" name="Text Box 177">
              <a:extLst>
                <a:ext uri="{FF2B5EF4-FFF2-40B4-BE49-F238E27FC236}">
                  <a16:creationId xmlns:a16="http://schemas.microsoft.com/office/drawing/2014/main" id="{159E6727-99F4-854F-AC6A-4813A5A95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424" y="4248753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56" name="Text Box 177">
              <a:extLst>
                <a:ext uri="{FF2B5EF4-FFF2-40B4-BE49-F238E27FC236}">
                  <a16:creationId xmlns:a16="http://schemas.microsoft.com/office/drawing/2014/main" id="{5ADA33A2-6A22-6A41-B9BA-3E87FAE91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274" y="4003020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157" name="Line 109">
              <a:extLst>
                <a:ext uri="{FF2B5EF4-FFF2-40B4-BE49-F238E27FC236}">
                  <a16:creationId xmlns:a16="http://schemas.microsoft.com/office/drawing/2014/main" id="{6DBFF90F-1B17-A646-948A-8F18AEA2E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070" y="4206716"/>
              <a:ext cx="470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8CC59CBC-8CFA-2F43-9885-A6E7AC157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970" r="21932"/>
            <a:stretch/>
          </p:blipFill>
          <p:spPr>
            <a:xfrm>
              <a:off x="6080222" y="3713854"/>
              <a:ext cx="1096082" cy="540000"/>
            </a:xfrm>
            <a:prstGeom prst="rect">
              <a:avLst/>
            </a:prstGeom>
          </p:spPr>
        </p:pic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49563D49-6D57-3A4F-AC85-4D9818431098}"/>
                </a:ext>
              </a:extLst>
            </p:cNvPr>
            <p:cNvGrpSpPr/>
            <p:nvPr/>
          </p:nvGrpSpPr>
          <p:grpSpPr>
            <a:xfrm>
              <a:off x="5000102" y="3664212"/>
              <a:ext cx="1047866" cy="1020291"/>
              <a:chOff x="8451490" y="1363948"/>
              <a:chExt cx="1047866" cy="1020291"/>
            </a:xfrm>
          </p:grpSpPr>
          <p:sp>
            <p:nvSpPr>
              <p:cNvPr id="167" name="AutoShape 813">
                <a:extLst>
                  <a:ext uri="{FF2B5EF4-FFF2-40B4-BE49-F238E27FC236}">
                    <a16:creationId xmlns:a16="http://schemas.microsoft.com/office/drawing/2014/main" id="{DB1231ED-4590-254D-913B-E8013E63CE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51490" y="1363948"/>
                <a:ext cx="1033429" cy="1020291"/>
              </a:xfrm>
              <a:prstGeom prst="can">
                <a:avLst>
                  <a:gd name="adj" fmla="val 25000"/>
                </a:avLst>
              </a:prstGeom>
              <a:pattFill prst="ltVert">
                <a:fgClr>
                  <a:srgbClr val="FFFF99"/>
                </a:fgClr>
                <a:bgClr>
                  <a:schemeClr val="hlink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68" name="Group 814">
                <a:extLst>
                  <a:ext uri="{FF2B5EF4-FFF2-40B4-BE49-F238E27FC236}">
                    <a16:creationId xmlns:a16="http://schemas.microsoft.com/office/drawing/2014/main" id="{A80BCD80-3707-044F-AB3E-B938E648D90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451490" y="1497505"/>
                <a:ext cx="372209" cy="880165"/>
                <a:chOff x="2879" y="792"/>
                <a:chExt cx="573" cy="1354"/>
              </a:xfrm>
            </p:grpSpPr>
            <p:sp>
              <p:nvSpPr>
                <p:cNvPr id="222" name="Freeform 815">
                  <a:extLst>
                    <a:ext uri="{FF2B5EF4-FFF2-40B4-BE49-F238E27FC236}">
                      <a16:creationId xmlns:a16="http://schemas.microsoft.com/office/drawing/2014/main" id="{491A0D95-8D51-B746-BFD8-57CB033782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79" y="792"/>
                  <a:ext cx="52" cy="1235"/>
                </a:xfrm>
                <a:custGeom>
                  <a:avLst/>
                  <a:gdLst>
                    <a:gd name="T0" fmla="*/ 1 w 52"/>
                    <a:gd name="T1" fmla="*/ 0 h 1235"/>
                    <a:gd name="T2" fmla="*/ 1 w 52"/>
                    <a:gd name="T3" fmla="*/ 648 h 1235"/>
                    <a:gd name="T4" fmla="*/ 0 w 52"/>
                    <a:gd name="T5" fmla="*/ 1175 h 1235"/>
                    <a:gd name="T6" fmla="*/ 12 w 52"/>
                    <a:gd name="T7" fmla="*/ 1203 h 1235"/>
                    <a:gd name="T8" fmla="*/ 34 w 52"/>
                    <a:gd name="T9" fmla="*/ 1221 h 1235"/>
                    <a:gd name="T10" fmla="*/ 52 w 52"/>
                    <a:gd name="T11" fmla="*/ 1235 h 1235"/>
                    <a:gd name="T12" fmla="*/ 52 w 52"/>
                    <a:gd name="T13" fmla="*/ 59 h 1235"/>
                    <a:gd name="T14" fmla="*/ 37 w 52"/>
                    <a:gd name="T15" fmla="*/ 48 h 1235"/>
                    <a:gd name="T16" fmla="*/ 19 w 52"/>
                    <a:gd name="T17" fmla="*/ 29 h 1235"/>
                    <a:gd name="T18" fmla="*/ 1 w 52"/>
                    <a:gd name="T19" fmla="*/ 0 h 12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35"/>
                    <a:gd name="T32" fmla="*/ 52 w 52"/>
                    <a:gd name="T33" fmla="*/ 1235 h 12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3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2" y="1203"/>
                      </a:lnTo>
                      <a:lnTo>
                        <a:pt x="34" y="1221"/>
                      </a:lnTo>
                      <a:lnTo>
                        <a:pt x="52" y="1235"/>
                      </a:lnTo>
                      <a:lnTo>
                        <a:pt x="52" y="59"/>
                      </a:lnTo>
                      <a:lnTo>
                        <a:pt x="37" y="48"/>
                      </a:lnTo>
                      <a:lnTo>
                        <a:pt x="19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mpd="sng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3" name="Freeform 816">
                  <a:extLst>
                    <a:ext uri="{FF2B5EF4-FFF2-40B4-BE49-F238E27FC236}">
                      <a16:creationId xmlns:a16="http://schemas.microsoft.com/office/drawing/2014/main" id="{2D07F4BD-BE56-DF4F-B985-0C126F6333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2" y="847"/>
                  <a:ext cx="52" cy="1208"/>
                </a:xfrm>
                <a:custGeom>
                  <a:avLst/>
                  <a:gdLst>
                    <a:gd name="T0" fmla="*/ 1 w 52"/>
                    <a:gd name="T1" fmla="*/ 0 h 1208"/>
                    <a:gd name="T2" fmla="*/ 1 w 52"/>
                    <a:gd name="T3" fmla="*/ 648 h 1208"/>
                    <a:gd name="T4" fmla="*/ 0 w 52"/>
                    <a:gd name="T5" fmla="*/ 1175 h 1208"/>
                    <a:gd name="T6" fmla="*/ 16 w 52"/>
                    <a:gd name="T7" fmla="*/ 1190 h 1208"/>
                    <a:gd name="T8" fmla="*/ 32 w 52"/>
                    <a:gd name="T9" fmla="*/ 1199 h 1208"/>
                    <a:gd name="T10" fmla="*/ 52 w 52"/>
                    <a:gd name="T11" fmla="*/ 1208 h 1208"/>
                    <a:gd name="T12" fmla="*/ 52 w 52"/>
                    <a:gd name="T13" fmla="*/ 29 h 1208"/>
                    <a:gd name="T14" fmla="*/ 34 w 52"/>
                    <a:gd name="T15" fmla="*/ 22 h 1208"/>
                    <a:gd name="T16" fmla="*/ 16 w 52"/>
                    <a:gd name="T17" fmla="*/ 13 h 1208"/>
                    <a:gd name="T18" fmla="*/ 1 w 52"/>
                    <a:gd name="T19" fmla="*/ 0 h 12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08"/>
                    <a:gd name="T32" fmla="*/ 52 w 52"/>
                    <a:gd name="T33" fmla="*/ 1208 h 12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08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6" y="1190"/>
                      </a:lnTo>
                      <a:lnTo>
                        <a:pt x="32" y="1199"/>
                      </a:lnTo>
                      <a:lnTo>
                        <a:pt x="52" y="1208"/>
                      </a:lnTo>
                      <a:lnTo>
                        <a:pt x="52" y="29"/>
                      </a:lnTo>
                      <a:lnTo>
                        <a:pt x="34" y="22"/>
                      </a:lnTo>
                      <a:lnTo>
                        <a:pt x="16" y="1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4" name="Freeform 817">
                  <a:extLst>
                    <a:ext uri="{FF2B5EF4-FFF2-40B4-BE49-F238E27FC236}">
                      <a16:creationId xmlns:a16="http://schemas.microsoft.com/office/drawing/2014/main" id="{40A30BFA-5709-E344-A98C-DE77D203F3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83" y="877"/>
                  <a:ext cx="52" cy="1195"/>
                </a:xfrm>
                <a:custGeom>
                  <a:avLst/>
                  <a:gdLst>
                    <a:gd name="T0" fmla="*/ 1 w 52"/>
                    <a:gd name="T1" fmla="*/ 0 h 1195"/>
                    <a:gd name="T2" fmla="*/ 1 w 52"/>
                    <a:gd name="T3" fmla="*/ 648 h 1195"/>
                    <a:gd name="T4" fmla="*/ 0 w 52"/>
                    <a:gd name="T5" fmla="*/ 1175 h 1195"/>
                    <a:gd name="T6" fmla="*/ 14 w 52"/>
                    <a:gd name="T7" fmla="*/ 1181 h 1195"/>
                    <a:gd name="T8" fmla="*/ 32 w 52"/>
                    <a:gd name="T9" fmla="*/ 1189 h 1195"/>
                    <a:gd name="T10" fmla="*/ 52 w 52"/>
                    <a:gd name="T11" fmla="*/ 1195 h 1195"/>
                    <a:gd name="T12" fmla="*/ 52 w 52"/>
                    <a:gd name="T13" fmla="*/ 20 h 1195"/>
                    <a:gd name="T14" fmla="*/ 32 w 52"/>
                    <a:gd name="T15" fmla="*/ 14 h 1195"/>
                    <a:gd name="T16" fmla="*/ 16 w 52"/>
                    <a:gd name="T17" fmla="*/ 8 h 1195"/>
                    <a:gd name="T18" fmla="*/ 1 w 52"/>
                    <a:gd name="T19" fmla="*/ 0 h 11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5"/>
                    <a:gd name="T32" fmla="*/ 52 w 52"/>
                    <a:gd name="T33" fmla="*/ 1195 h 11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2" y="1189"/>
                      </a:lnTo>
                      <a:lnTo>
                        <a:pt x="52" y="1195"/>
                      </a:lnTo>
                      <a:lnTo>
                        <a:pt x="52" y="20"/>
                      </a:lnTo>
                      <a:lnTo>
                        <a:pt x="32" y="14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" name="Freeform 818">
                  <a:extLst>
                    <a:ext uri="{FF2B5EF4-FFF2-40B4-BE49-F238E27FC236}">
                      <a16:creationId xmlns:a16="http://schemas.microsoft.com/office/drawing/2014/main" id="{1870DFB2-6DDF-2C48-A137-B53C472398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5" y="897"/>
                  <a:ext cx="52" cy="1193"/>
                </a:xfrm>
                <a:custGeom>
                  <a:avLst/>
                  <a:gdLst>
                    <a:gd name="T0" fmla="*/ 1 w 52"/>
                    <a:gd name="T1" fmla="*/ 0 h 1193"/>
                    <a:gd name="T2" fmla="*/ 1 w 52"/>
                    <a:gd name="T3" fmla="*/ 648 h 1193"/>
                    <a:gd name="T4" fmla="*/ 0 w 52"/>
                    <a:gd name="T5" fmla="*/ 1175 h 1193"/>
                    <a:gd name="T6" fmla="*/ 14 w 52"/>
                    <a:gd name="T7" fmla="*/ 1181 h 1193"/>
                    <a:gd name="T8" fmla="*/ 33 w 52"/>
                    <a:gd name="T9" fmla="*/ 1187 h 1193"/>
                    <a:gd name="T10" fmla="*/ 51 w 52"/>
                    <a:gd name="T11" fmla="*/ 1193 h 1193"/>
                    <a:gd name="T12" fmla="*/ 52 w 52"/>
                    <a:gd name="T13" fmla="*/ 17 h 1193"/>
                    <a:gd name="T14" fmla="*/ 33 w 52"/>
                    <a:gd name="T15" fmla="*/ 11 h 1193"/>
                    <a:gd name="T16" fmla="*/ 16 w 52"/>
                    <a:gd name="T17" fmla="*/ 8 h 1193"/>
                    <a:gd name="T18" fmla="*/ 1 w 52"/>
                    <a:gd name="T19" fmla="*/ 0 h 1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3"/>
                    <a:gd name="T32" fmla="*/ 52 w 52"/>
                    <a:gd name="T33" fmla="*/ 1193 h 11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3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3" y="1187"/>
                      </a:lnTo>
                      <a:lnTo>
                        <a:pt x="51" y="1193"/>
                      </a:lnTo>
                      <a:lnTo>
                        <a:pt x="52" y="17"/>
                      </a:lnTo>
                      <a:lnTo>
                        <a:pt x="33" y="11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" name="Freeform 819">
                  <a:extLst>
                    <a:ext uri="{FF2B5EF4-FFF2-40B4-BE49-F238E27FC236}">
                      <a16:creationId xmlns:a16="http://schemas.microsoft.com/office/drawing/2014/main" id="{1D6097BA-B18D-8E40-B90A-4353F2EC34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914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7" name="Freeform 820">
                  <a:extLst>
                    <a:ext uri="{FF2B5EF4-FFF2-40B4-BE49-F238E27FC236}">
                      <a16:creationId xmlns:a16="http://schemas.microsoft.com/office/drawing/2014/main" id="{87973B2E-8934-BC48-B93B-418E63B8E0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35" y="925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8" name="Freeform 821">
                  <a:extLst>
                    <a:ext uri="{FF2B5EF4-FFF2-40B4-BE49-F238E27FC236}">
                      <a16:creationId xmlns:a16="http://schemas.microsoft.com/office/drawing/2014/main" id="{1267AC79-0EC7-C047-8B01-775734D96D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86" y="936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9" name="Freeform 822">
                  <a:extLst>
                    <a:ext uri="{FF2B5EF4-FFF2-40B4-BE49-F238E27FC236}">
                      <a16:creationId xmlns:a16="http://schemas.microsoft.com/office/drawing/2014/main" id="{ECD3E178-03CB-F74B-AC07-BF44F42A05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6" y="945"/>
                  <a:ext cx="54" cy="1182"/>
                </a:xfrm>
                <a:custGeom>
                  <a:avLst/>
                  <a:gdLst>
                    <a:gd name="T0" fmla="*/ 1 w 54"/>
                    <a:gd name="T1" fmla="*/ 0 h 1182"/>
                    <a:gd name="T2" fmla="*/ 1 w 54"/>
                    <a:gd name="T3" fmla="*/ 648 h 1182"/>
                    <a:gd name="T4" fmla="*/ 0 w 54"/>
                    <a:gd name="T5" fmla="*/ 1175 h 1182"/>
                    <a:gd name="T6" fmla="*/ 13 w 54"/>
                    <a:gd name="T7" fmla="*/ 1179 h 1182"/>
                    <a:gd name="T8" fmla="*/ 32 w 54"/>
                    <a:gd name="T9" fmla="*/ 1182 h 1182"/>
                    <a:gd name="T10" fmla="*/ 54 w 54"/>
                    <a:gd name="T11" fmla="*/ 1182 h 1182"/>
                    <a:gd name="T12" fmla="*/ 54 w 54"/>
                    <a:gd name="T13" fmla="*/ 8 h 1182"/>
                    <a:gd name="T14" fmla="*/ 32 w 54"/>
                    <a:gd name="T15" fmla="*/ 6 h 1182"/>
                    <a:gd name="T16" fmla="*/ 14 w 54"/>
                    <a:gd name="T17" fmla="*/ 3 h 1182"/>
                    <a:gd name="T18" fmla="*/ 1 w 54"/>
                    <a:gd name="T19" fmla="*/ 0 h 11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182"/>
                    <a:gd name="T32" fmla="*/ 54 w 54"/>
                    <a:gd name="T33" fmla="*/ 1182 h 11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182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4" y="1182"/>
                      </a:lnTo>
                      <a:lnTo>
                        <a:pt x="54" y="8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0" name="Freeform 823">
                  <a:extLst>
                    <a:ext uri="{FF2B5EF4-FFF2-40B4-BE49-F238E27FC236}">
                      <a16:creationId xmlns:a16="http://schemas.microsoft.com/office/drawing/2014/main" id="{42A1A633-837D-1A4A-B20B-75533E7377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88" y="953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1" name="Freeform 824">
                  <a:extLst>
                    <a:ext uri="{FF2B5EF4-FFF2-40B4-BE49-F238E27FC236}">
                      <a16:creationId xmlns:a16="http://schemas.microsoft.com/office/drawing/2014/main" id="{DB8C6071-E2E4-6C42-BE3E-2CA0B45BB5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43" y="961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2" name="Freeform 825">
                  <a:extLst>
                    <a:ext uri="{FF2B5EF4-FFF2-40B4-BE49-F238E27FC236}">
                      <a16:creationId xmlns:a16="http://schemas.microsoft.com/office/drawing/2014/main" id="{18226CAA-3F68-6145-8E47-D9C58E577E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7" y="966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9" name="Group 826">
                <a:extLst>
                  <a:ext uri="{FF2B5EF4-FFF2-40B4-BE49-F238E27FC236}">
                    <a16:creationId xmlns:a16="http://schemas.microsoft.com/office/drawing/2014/main" id="{30352E75-4597-7349-8AFC-421BFB3CFBE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9112709" y="1497505"/>
                <a:ext cx="372209" cy="882355"/>
                <a:chOff x="2879" y="792"/>
                <a:chExt cx="573" cy="1354"/>
              </a:xfrm>
            </p:grpSpPr>
            <p:sp>
              <p:nvSpPr>
                <p:cNvPr id="211" name="Freeform 827">
                  <a:extLst>
                    <a:ext uri="{FF2B5EF4-FFF2-40B4-BE49-F238E27FC236}">
                      <a16:creationId xmlns:a16="http://schemas.microsoft.com/office/drawing/2014/main" id="{CE9D5920-FB0A-6143-896A-61B515E653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79" y="792"/>
                  <a:ext cx="52" cy="1235"/>
                </a:xfrm>
                <a:custGeom>
                  <a:avLst/>
                  <a:gdLst>
                    <a:gd name="T0" fmla="*/ 1 w 52"/>
                    <a:gd name="T1" fmla="*/ 0 h 1235"/>
                    <a:gd name="T2" fmla="*/ 1 w 52"/>
                    <a:gd name="T3" fmla="*/ 648 h 1235"/>
                    <a:gd name="T4" fmla="*/ 0 w 52"/>
                    <a:gd name="T5" fmla="*/ 1175 h 1235"/>
                    <a:gd name="T6" fmla="*/ 12 w 52"/>
                    <a:gd name="T7" fmla="*/ 1203 h 1235"/>
                    <a:gd name="T8" fmla="*/ 34 w 52"/>
                    <a:gd name="T9" fmla="*/ 1221 h 1235"/>
                    <a:gd name="T10" fmla="*/ 52 w 52"/>
                    <a:gd name="T11" fmla="*/ 1235 h 1235"/>
                    <a:gd name="T12" fmla="*/ 52 w 52"/>
                    <a:gd name="T13" fmla="*/ 59 h 1235"/>
                    <a:gd name="T14" fmla="*/ 37 w 52"/>
                    <a:gd name="T15" fmla="*/ 48 h 1235"/>
                    <a:gd name="T16" fmla="*/ 19 w 52"/>
                    <a:gd name="T17" fmla="*/ 29 h 1235"/>
                    <a:gd name="T18" fmla="*/ 1 w 52"/>
                    <a:gd name="T19" fmla="*/ 0 h 12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35"/>
                    <a:gd name="T32" fmla="*/ 52 w 52"/>
                    <a:gd name="T33" fmla="*/ 1235 h 12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3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2" y="1203"/>
                      </a:lnTo>
                      <a:lnTo>
                        <a:pt x="34" y="1221"/>
                      </a:lnTo>
                      <a:lnTo>
                        <a:pt x="52" y="1235"/>
                      </a:lnTo>
                      <a:lnTo>
                        <a:pt x="52" y="59"/>
                      </a:lnTo>
                      <a:lnTo>
                        <a:pt x="37" y="48"/>
                      </a:lnTo>
                      <a:lnTo>
                        <a:pt x="19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mpd="sng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2" name="Freeform 828">
                  <a:extLst>
                    <a:ext uri="{FF2B5EF4-FFF2-40B4-BE49-F238E27FC236}">
                      <a16:creationId xmlns:a16="http://schemas.microsoft.com/office/drawing/2014/main" id="{FC58E704-F948-F84E-818A-BE49435314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2" y="847"/>
                  <a:ext cx="52" cy="1208"/>
                </a:xfrm>
                <a:custGeom>
                  <a:avLst/>
                  <a:gdLst>
                    <a:gd name="T0" fmla="*/ 1 w 52"/>
                    <a:gd name="T1" fmla="*/ 0 h 1208"/>
                    <a:gd name="T2" fmla="*/ 1 w 52"/>
                    <a:gd name="T3" fmla="*/ 648 h 1208"/>
                    <a:gd name="T4" fmla="*/ 0 w 52"/>
                    <a:gd name="T5" fmla="*/ 1175 h 1208"/>
                    <a:gd name="T6" fmla="*/ 16 w 52"/>
                    <a:gd name="T7" fmla="*/ 1190 h 1208"/>
                    <a:gd name="T8" fmla="*/ 32 w 52"/>
                    <a:gd name="T9" fmla="*/ 1199 h 1208"/>
                    <a:gd name="T10" fmla="*/ 52 w 52"/>
                    <a:gd name="T11" fmla="*/ 1208 h 1208"/>
                    <a:gd name="T12" fmla="*/ 52 w 52"/>
                    <a:gd name="T13" fmla="*/ 29 h 1208"/>
                    <a:gd name="T14" fmla="*/ 34 w 52"/>
                    <a:gd name="T15" fmla="*/ 22 h 1208"/>
                    <a:gd name="T16" fmla="*/ 16 w 52"/>
                    <a:gd name="T17" fmla="*/ 13 h 1208"/>
                    <a:gd name="T18" fmla="*/ 1 w 52"/>
                    <a:gd name="T19" fmla="*/ 0 h 12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08"/>
                    <a:gd name="T32" fmla="*/ 52 w 52"/>
                    <a:gd name="T33" fmla="*/ 1208 h 12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08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6" y="1190"/>
                      </a:lnTo>
                      <a:lnTo>
                        <a:pt x="32" y="1199"/>
                      </a:lnTo>
                      <a:lnTo>
                        <a:pt x="52" y="1208"/>
                      </a:lnTo>
                      <a:lnTo>
                        <a:pt x="52" y="29"/>
                      </a:lnTo>
                      <a:lnTo>
                        <a:pt x="34" y="22"/>
                      </a:lnTo>
                      <a:lnTo>
                        <a:pt x="16" y="1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3" name="Freeform 829">
                  <a:extLst>
                    <a:ext uri="{FF2B5EF4-FFF2-40B4-BE49-F238E27FC236}">
                      <a16:creationId xmlns:a16="http://schemas.microsoft.com/office/drawing/2014/main" id="{25DD1718-3599-A242-AB3B-EE85AD07E1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83" y="877"/>
                  <a:ext cx="52" cy="1195"/>
                </a:xfrm>
                <a:custGeom>
                  <a:avLst/>
                  <a:gdLst>
                    <a:gd name="T0" fmla="*/ 1 w 52"/>
                    <a:gd name="T1" fmla="*/ 0 h 1195"/>
                    <a:gd name="T2" fmla="*/ 1 w 52"/>
                    <a:gd name="T3" fmla="*/ 648 h 1195"/>
                    <a:gd name="T4" fmla="*/ 0 w 52"/>
                    <a:gd name="T5" fmla="*/ 1175 h 1195"/>
                    <a:gd name="T6" fmla="*/ 14 w 52"/>
                    <a:gd name="T7" fmla="*/ 1181 h 1195"/>
                    <a:gd name="T8" fmla="*/ 32 w 52"/>
                    <a:gd name="T9" fmla="*/ 1189 h 1195"/>
                    <a:gd name="T10" fmla="*/ 52 w 52"/>
                    <a:gd name="T11" fmla="*/ 1195 h 1195"/>
                    <a:gd name="T12" fmla="*/ 52 w 52"/>
                    <a:gd name="T13" fmla="*/ 20 h 1195"/>
                    <a:gd name="T14" fmla="*/ 32 w 52"/>
                    <a:gd name="T15" fmla="*/ 14 h 1195"/>
                    <a:gd name="T16" fmla="*/ 16 w 52"/>
                    <a:gd name="T17" fmla="*/ 8 h 1195"/>
                    <a:gd name="T18" fmla="*/ 1 w 52"/>
                    <a:gd name="T19" fmla="*/ 0 h 11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5"/>
                    <a:gd name="T32" fmla="*/ 52 w 52"/>
                    <a:gd name="T33" fmla="*/ 1195 h 11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2" y="1189"/>
                      </a:lnTo>
                      <a:lnTo>
                        <a:pt x="52" y="1195"/>
                      </a:lnTo>
                      <a:lnTo>
                        <a:pt x="52" y="20"/>
                      </a:lnTo>
                      <a:lnTo>
                        <a:pt x="32" y="14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4" name="Freeform 830">
                  <a:extLst>
                    <a:ext uri="{FF2B5EF4-FFF2-40B4-BE49-F238E27FC236}">
                      <a16:creationId xmlns:a16="http://schemas.microsoft.com/office/drawing/2014/main" id="{71A4170B-8510-D945-92A1-ABB1C6028C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5" y="897"/>
                  <a:ext cx="52" cy="1193"/>
                </a:xfrm>
                <a:custGeom>
                  <a:avLst/>
                  <a:gdLst>
                    <a:gd name="T0" fmla="*/ 1 w 52"/>
                    <a:gd name="T1" fmla="*/ 0 h 1193"/>
                    <a:gd name="T2" fmla="*/ 1 w 52"/>
                    <a:gd name="T3" fmla="*/ 648 h 1193"/>
                    <a:gd name="T4" fmla="*/ 0 w 52"/>
                    <a:gd name="T5" fmla="*/ 1175 h 1193"/>
                    <a:gd name="T6" fmla="*/ 14 w 52"/>
                    <a:gd name="T7" fmla="*/ 1181 h 1193"/>
                    <a:gd name="T8" fmla="*/ 33 w 52"/>
                    <a:gd name="T9" fmla="*/ 1187 h 1193"/>
                    <a:gd name="T10" fmla="*/ 51 w 52"/>
                    <a:gd name="T11" fmla="*/ 1193 h 1193"/>
                    <a:gd name="T12" fmla="*/ 52 w 52"/>
                    <a:gd name="T13" fmla="*/ 17 h 1193"/>
                    <a:gd name="T14" fmla="*/ 33 w 52"/>
                    <a:gd name="T15" fmla="*/ 11 h 1193"/>
                    <a:gd name="T16" fmla="*/ 16 w 52"/>
                    <a:gd name="T17" fmla="*/ 8 h 1193"/>
                    <a:gd name="T18" fmla="*/ 1 w 52"/>
                    <a:gd name="T19" fmla="*/ 0 h 1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3"/>
                    <a:gd name="T32" fmla="*/ 52 w 52"/>
                    <a:gd name="T33" fmla="*/ 1193 h 11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3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3" y="1187"/>
                      </a:lnTo>
                      <a:lnTo>
                        <a:pt x="51" y="1193"/>
                      </a:lnTo>
                      <a:lnTo>
                        <a:pt x="52" y="17"/>
                      </a:lnTo>
                      <a:lnTo>
                        <a:pt x="33" y="11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" name="Freeform 831">
                  <a:extLst>
                    <a:ext uri="{FF2B5EF4-FFF2-40B4-BE49-F238E27FC236}">
                      <a16:creationId xmlns:a16="http://schemas.microsoft.com/office/drawing/2014/main" id="{DBC0B23B-D3EB-4B4F-9AEF-56878C32433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914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6" name="Freeform 832">
                  <a:extLst>
                    <a:ext uri="{FF2B5EF4-FFF2-40B4-BE49-F238E27FC236}">
                      <a16:creationId xmlns:a16="http://schemas.microsoft.com/office/drawing/2014/main" id="{3FFEAC28-5BD7-1B44-A0A4-A6300940F6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35" y="925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7" name="Freeform 833">
                  <a:extLst>
                    <a:ext uri="{FF2B5EF4-FFF2-40B4-BE49-F238E27FC236}">
                      <a16:creationId xmlns:a16="http://schemas.microsoft.com/office/drawing/2014/main" id="{9B061651-114D-454C-8C98-6054D93560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86" y="936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8" name="Freeform 834">
                  <a:extLst>
                    <a:ext uri="{FF2B5EF4-FFF2-40B4-BE49-F238E27FC236}">
                      <a16:creationId xmlns:a16="http://schemas.microsoft.com/office/drawing/2014/main" id="{B01A60F9-CAFD-4C45-A9CC-7BA937CB5F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6" y="945"/>
                  <a:ext cx="54" cy="1182"/>
                </a:xfrm>
                <a:custGeom>
                  <a:avLst/>
                  <a:gdLst>
                    <a:gd name="T0" fmla="*/ 1 w 54"/>
                    <a:gd name="T1" fmla="*/ 0 h 1182"/>
                    <a:gd name="T2" fmla="*/ 1 w 54"/>
                    <a:gd name="T3" fmla="*/ 648 h 1182"/>
                    <a:gd name="T4" fmla="*/ 0 w 54"/>
                    <a:gd name="T5" fmla="*/ 1175 h 1182"/>
                    <a:gd name="T6" fmla="*/ 13 w 54"/>
                    <a:gd name="T7" fmla="*/ 1179 h 1182"/>
                    <a:gd name="T8" fmla="*/ 32 w 54"/>
                    <a:gd name="T9" fmla="*/ 1182 h 1182"/>
                    <a:gd name="T10" fmla="*/ 54 w 54"/>
                    <a:gd name="T11" fmla="*/ 1182 h 1182"/>
                    <a:gd name="T12" fmla="*/ 54 w 54"/>
                    <a:gd name="T13" fmla="*/ 8 h 1182"/>
                    <a:gd name="T14" fmla="*/ 32 w 54"/>
                    <a:gd name="T15" fmla="*/ 6 h 1182"/>
                    <a:gd name="T16" fmla="*/ 14 w 54"/>
                    <a:gd name="T17" fmla="*/ 3 h 1182"/>
                    <a:gd name="T18" fmla="*/ 1 w 54"/>
                    <a:gd name="T19" fmla="*/ 0 h 11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182"/>
                    <a:gd name="T32" fmla="*/ 54 w 54"/>
                    <a:gd name="T33" fmla="*/ 1182 h 11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182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4" y="1182"/>
                      </a:lnTo>
                      <a:lnTo>
                        <a:pt x="54" y="8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9" name="Freeform 835">
                  <a:extLst>
                    <a:ext uri="{FF2B5EF4-FFF2-40B4-BE49-F238E27FC236}">
                      <a16:creationId xmlns:a16="http://schemas.microsoft.com/office/drawing/2014/main" id="{2F621C7A-6152-8943-B6B1-80DEFC042E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88" y="953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0" name="Freeform 836">
                  <a:extLst>
                    <a:ext uri="{FF2B5EF4-FFF2-40B4-BE49-F238E27FC236}">
                      <a16:creationId xmlns:a16="http://schemas.microsoft.com/office/drawing/2014/main" id="{705F5511-059D-7B4E-A702-12F3665BF0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43" y="961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1" name="Freeform 837">
                  <a:extLst>
                    <a:ext uri="{FF2B5EF4-FFF2-40B4-BE49-F238E27FC236}">
                      <a16:creationId xmlns:a16="http://schemas.microsoft.com/office/drawing/2014/main" id="{F99E3437-EC14-0544-8ED1-7404CBFAE77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7" y="966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70" name="Freeform 838">
                <a:extLst>
                  <a:ext uri="{FF2B5EF4-FFF2-40B4-BE49-F238E27FC236}">
                    <a16:creationId xmlns:a16="http://schemas.microsoft.com/office/drawing/2014/main" id="{F6A57415-86F2-894F-A6F5-854321446D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1510" y="1613547"/>
                <a:ext cx="37221" cy="766313"/>
              </a:xfrm>
              <a:custGeom>
                <a:avLst/>
                <a:gdLst>
                  <a:gd name="T0" fmla="*/ 1 w 57"/>
                  <a:gd name="T1" fmla="*/ 0 h 1177"/>
                  <a:gd name="T2" fmla="*/ 3 w 57"/>
                  <a:gd name="T3" fmla="*/ 646 h 1177"/>
                  <a:gd name="T4" fmla="*/ 0 w 57"/>
                  <a:gd name="T5" fmla="*/ 1176 h 1177"/>
                  <a:gd name="T6" fmla="*/ 21 w 57"/>
                  <a:gd name="T7" fmla="*/ 1177 h 1177"/>
                  <a:gd name="T8" fmla="*/ 39 w 57"/>
                  <a:gd name="T9" fmla="*/ 1177 h 1177"/>
                  <a:gd name="T10" fmla="*/ 57 w 57"/>
                  <a:gd name="T11" fmla="*/ 1177 h 1177"/>
                  <a:gd name="T12" fmla="*/ 57 w 57"/>
                  <a:gd name="T13" fmla="*/ 3 h 1177"/>
                  <a:gd name="T14" fmla="*/ 35 w 57"/>
                  <a:gd name="T15" fmla="*/ 3 h 1177"/>
                  <a:gd name="T16" fmla="*/ 16 w 57"/>
                  <a:gd name="T17" fmla="*/ 1 h 1177"/>
                  <a:gd name="T18" fmla="*/ 1 w 57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177"/>
                  <a:gd name="T32" fmla="*/ 57 w 57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177">
                    <a:moveTo>
                      <a:pt x="1" y="0"/>
                    </a:moveTo>
                    <a:lnTo>
                      <a:pt x="3" y="646"/>
                    </a:lnTo>
                    <a:lnTo>
                      <a:pt x="0" y="1176"/>
                    </a:lnTo>
                    <a:lnTo>
                      <a:pt x="21" y="1177"/>
                    </a:lnTo>
                    <a:lnTo>
                      <a:pt x="39" y="1177"/>
                    </a:lnTo>
                    <a:lnTo>
                      <a:pt x="57" y="1177"/>
                    </a:lnTo>
                    <a:lnTo>
                      <a:pt x="57" y="3"/>
                    </a:lnTo>
                    <a:lnTo>
                      <a:pt x="35" y="3"/>
                    </a:lnTo>
                    <a:lnTo>
                      <a:pt x="1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Freeform 839">
                <a:extLst>
                  <a:ext uri="{FF2B5EF4-FFF2-40B4-BE49-F238E27FC236}">
                    <a16:creationId xmlns:a16="http://schemas.microsoft.com/office/drawing/2014/main" id="{5B3F546B-2862-B343-A816-5FA7329848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8731" y="1615737"/>
                <a:ext cx="37221" cy="766313"/>
              </a:xfrm>
              <a:custGeom>
                <a:avLst/>
                <a:gdLst>
                  <a:gd name="T0" fmla="*/ 1 w 57"/>
                  <a:gd name="T1" fmla="*/ 0 h 1177"/>
                  <a:gd name="T2" fmla="*/ 3 w 57"/>
                  <a:gd name="T3" fmla="*/ 646 h 1177"/>
                  <a:gd name="T4" fmla="*/ 0 w 57"/>
                  <a:gd name="T5" fmla="*/ 1176 h 1177"/>
                  <a:gd name="T6" fmla="*/ 21 w 57"/>
                  <a:gd name="T7" fmla="*/ 1177 h 1177"/>
                  <a:gd name="T8" fmla="*/ 39 w 57"/>
                  <a:gd name="T9" fmla="*/ 1177 h 1177"/>
                  <a:gd name="T10" fmla="*/ 57 w 57"/>
                  <a:gd name="T11" fmla="*/ 1177 h 1177"/>
                  <a:gd name="T12" fmla="*/ 57 w 57"/>
                  <a:gd name="T13" fmla="*/ 3 h 1177"/>
                  <a:gd name="T14" fmla="*/ 35 w 57"/>
                  <a:gd name="T15" fmla="*/ 3 h 1177"/>
                  <a:gd name="T16" fmla="*/ 16 w 57"/>
                  <a:gd name="T17" fmla="*/ 1 h 1177"/>
                  <a:gd name="T18" fmla="*/ 1 w 57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177"/>
                  <a:gd name="T32" fmla="*/ 57 w 57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177">
                    <a:moveTo>
                      <a:pt x="1" y="0"/>
                    </a:moveTo>
                    <a:lnTo>
                      <a:pt x="3" y="646"/>
                    </a:lnTo>
                    <a:lnTo>
                      <a:pt x="0" y="1176"/>
                    </a:lnTo>
                    <a:lnTo>
                      <a:pt x="21" y="1177"/>
                    </a:lnTo>
                    <a:lnTo>
                      <a:pt x="39" y="1177"/>
                    </a:lnTo>
                    <a:lnTo>
                      <a:pt x="57" y="1177"/>
                    </a:lnTo>
                    <a:lnTo>
                      <a:pt x="57" y="3"/>
                    </a:lnTo>
                    <a:lnTo>
                      <a:pt x="35" y="3"/>
                    </a:lnTo>
                    <a:lnTo>
                      <a:pt x="1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840">
                <a:extLst>
                  <a:ext uri="{FF2B5EF4-FFF2-40B4-BE49-F238E27FC236}">
                    <a16:creationId xmlns:a16="http://schemas.microsoft.com/office/drawing/2014/main" id="{39F1B6ED-8A46-7B43-845B-9157DF9DE4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3762" y="1617926"/>
                <a:ext cx="37221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841">
                <a:extLst>
                  <a:ext uri="{FF2B5EF4-FFF2-40B4-BE49-F238E27FC236}">
                    <a16:creationId xmlns:a16="http://schemas.microsoft.com/office/drawing/2014/main" id="{D1FA1437-FD85-1949-A8A5-2CC757C14A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8794" y="1617926"/>
                <a:ext cx="37221" cy="764124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842">
                <a:extLst>
                  <a:ext uri="{FF2B5EF4-FFF2-40B4-BE49-F238E27FC236}">
                    <a16:creationId xmlns:a16="http://schemas.microsoft.com/office/drawing/2014/main" id="{E140772D-3B1C-9A4A-A1F1-3085A2E5D4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3825" y="1615737"/>
                <a:ext cx="39410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Freeform 843">
                <a:extLst>
                  <a:ext uri="{FF2B5EF4-FFF2-40B4-BE49-F238E27FC236}">
                    <a16:creationId xmlns:a16="http://schemas.microsoft.com/office/drawing/2014/main" id="{5C5FEE40-92B7-C84A-8AD0-38AAA67B48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1046" y="1617926"/>
                <a:ext cx="37221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Freeform 844">
                <a:extLst>
                  <a:ext uri="{FF2B5EF4-FFF2-40B4-BE49-F238E27FC236}">
                    <a16:creationId xmlns:a16="http://schemas.microsoft.com/office/drawing/2014/main" id="{FB7BF63F-EBBB-CE41-B238-AEF2A15424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6078" y="1617926"/>
                <a:ext cx="39410" cy="764124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Freeform 845">
                <a:extLst>
                  <a:ext uri="{FF2B5EF4-FFF2-40B4-BE49-F238E27FC236}">
                    <a16:creationId xmlns:a16="http://schemas.microsoft.com/office/drawing/2014/main" id="{6683478E-B7F8-4C4A-9EBF-9FF1BFBFA7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73299" y="1615737"/>
                <a:ext cx="39410" cy="766313"/>
              </a:xfrm>
              <a:custGeom>
                <a:avLst/>
                <a:gdLst>
                  <a:gd name="T0" fmla="*/ 1 w 61"/>
                  <a:gd name="T1" fmla="*/ 3 h 1179"/>
                  <a:gd name="T2" fmla="*/ 5 w 61"/>
                  <a:gd name="T3" fmla="*/ 647 h 1179"/>
                  <a:gd name="T4" fmla="*/ 0 w 61"/>
                  <a:gd name="T5" fmla="*/ 1179 h 1179"/>
                  <a:gd name="T6" fmla="*/ 21 w 61"/>
                  <a:gd name="T7" fmla="*/ 1177 h 1179"/>
                  <a:gd name="T8" fmla="*/ 40 w 61"/>
                  <a:gd name="T9" fmla="*/ 1177 h 1179"/>
                  <a:gd name="T10" fmla="*/ 61 w 61"/>
                  <a:gd name="T11" fmla="*/ 1174 h 1179"/>
                  <a:gd name="T12" fmla="*/ 60 w 61"/>
                  <a:gd name="T13" fmla="*/ 0 h 1179"/>
                  <a:gd name="T14" fmla="*/ 40 w 61"/>
                  <a:gd name="T15" fmla="*/ 1 h 1179"/>
                  <a:gd name="T16" fmla="*/ 21 w 61"/>
                  <a:gd name="T17" fmla="*/ 3 h 1179"/>
                  <a:gd name="T18" fmla="*/ 1 w 61"/>
                  <a:gd name="T19" fmla="*/ 3 h 1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179"/>
                  <a:gd name="T32" fmla="*/ 61 w 61"/>
                  <a:gd name="T33" fmla="*/ 1179 h 11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179">
                    <a:moveTo>
                      <a:pt x="1" y="3"/>
                    </a:moveTo>
                    <a:lnTo>
                      <a:pt x="5" y="647"/>
                    </a:lnTo>
                    <a:lnTo>
                      <a:pt x="0" y="1179"/>
                    </a:lnTo>
                    <a:lnTo>
                      <a:pt x="21" y="1177"/>
                    </a:lnTo>
                    <a:lnTo>
                      <a:pt x="40" y="1177"/>
                    </a:lnTo>
                    <a:lnTo>
                      <a:pt x="61" y="1174"/>
                    </a:lnTo>
                    <a:lnTo>
                      <a:pt x="60" y="0"/>
                    </a:lnTo>
                    <a:lnTo>
                      <a:pt x="40" y="1"/>
                    </a:lnTo>
                    <a:lnTo>
                      <a:pt x="2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Freeform 846">
                <a:extLst>
                  <a:ext uri="{FF2B5EF4-FFF2-40B4-BE49-F238E27FC236}">
                    <a16:creationId xmlns:a16="http://schemas.microsoft.com/office/drawing/2014/main" id="{5C7F4588-83A0-3B43-A51C-0A60D2A1F2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18605" y="2244113"/>
                <a:ext cx="37221" cy="129178"/>
              </a:xfrm>
              <a:custGeom>
                <a:avLst/>
                <a:gdLst>
                  <a:gd name="T0" fmla="*/ 0 w 57"/>
                  <a:gd name="T1" fmla="*/ 188 h 198"/>
                  <a:gd name="T2" fmla="*/ 0 w 57"/>
                  <a:gd name="T3" fmla="*/ 0 h 198"/>
                  <a:gd name="T4" fmla="*/ 25 w 57"/>
                  <a:gd name="T5" fmla="*/ 2 h 198"/>
                  <a:gd name="T6" fmla="*/ 39 w 57"/>
                  <a:gd name="T7" fmla="*/ 2 h 198"/>
                  <a:gd name="T8" fmla="*/ 55 w 57"/>
                  <a:gd name="T9" fmla="*/ 2 h 198"/>
                  <a:gd name="T10" fmla="*/ 57 w 57"/>
                  <a:gd name="T11" fmla="*/ 198 h 198"/>
                  <a:gd name="T12" fmla="*/ 34 w 57"/>
                  <a:gd name="T13" fmla="*/ 194 h 198"/>
                  <a:gd name="T14" fmla="*/ 19 w 57"/>
                  <a:gd name="T15" fmla="*/ 192 h 198"/>
                  <a:gd name="T16" fmla="*/ 0 w 57"/>
                  <a:gd name="T17" fmla="*/ 188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98"/>
                  <a:gd name="T29" fmla="*/ 57 w 57"/>
                  <a:gd name="T30" fmla="*/ 198 h 1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98">
                    <a:moveTo>
                      <a:pt x="0" y="18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39" y="2"/>
                    </a:lnTo>
                    <a:lnTo>
                      <a:pt x="55" y="2"/>
                    </a:lnTo>
                    <a:lnTo>
                      <a:pt x="57" y="198"/>
                    </a:lnTo>
                    <a:lnTo>
                      <a:pt x="34" y="194"/>
                    </a:lnTo>
                    <a:lnTo>
                      <a:pt x="19" y="192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847">
                <a:extLst>
                  <a:ext uri="{FF2B5EF4-FFF2-40B4-BE49-F238E27FC236}">
                    <a16:creationId xmlns:a16="http://schemas.microsoft.com/office/drawing/2014/main" id="{15B7E0F2-5529-EE4D-8D63-8908E0421D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53636" y="2230976"/>
                <a:ext cx="37221" cy="146694"/>
              </a:xfrm>
              <a:custGeom>
                <a:avLst/>
                <a:gdLst>
                  <a:gd name="T0" fmla="*/ 2 w 58"/>
                  <a:gd name="T1" fmla="*/ 216 h 224"/>
                  <a:gd name="T2" fmla="*/ 0 w 58"/>
                  <a:gd name="T3" fmla="*/ 0 h 224"/>
                  <a:gd name="T4" fmla="*/ 26 w 58"/>
                  <a:gd name="T5" fmla="*/ 2 h 224"/>
                  <a:gd name="T6" fmla="*/ 41 w 58"/>
                  <a:gd name="T7" fmla="*/ 2 h 224"/>
                  <a:gd name="T8" fmla="*/ 54 w 58"/>
                  <a:gd name="T9" fmla="*/ 2 h 224"/>
                  <a:gd name="T10" fmla="*/ 58 w 58"/>
                  <a:gd name="T11" fmla="*/ 224 h 224"/>
                  <a:gd name="T12" fmla="*/ 37 w 58"/>
                  <a:gd name="T13" fmla="*/ 222 h 224"/>
                  <a:gd name="T14" fmla="*/ 21 w 58"/>
                  <a:gd name="T15" fmla="*/ 221 h 224"/>
                  <a:gd name="T16" fmla="*/ 2 w 58"/>
                  <a:gd name="T17" fmla="*/ 216 h 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24"/>
                  <a:gd name="T29" fmla="*/ 58 w 58"/>
                  <a:gd name="T30" fmla="*/ 224 h 2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24">
                    <a:moveTo>
                      <a:pt x="2" y="21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41" y="2"/>
                    </a:lnTo>
                    <a:lnTo>
                      <a:pt x="54" y="2"/>
                    </a:lnTo>
                    <a:lnTo>
                      <a:pt x="58" y="224"/>
                    </a:lnTo>
                    <a:lnTo>
                      <a:pt x="37" y="222"/>
                    </a:lnTo>
                    <a:lnTo>
                      <a:pt x="21" y="221"/>
                    </a:lnTo>
                    <a:lnTo>
                      <a:pt x="2" y="21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848">
                <a:extLst>
                  <a:ext uri="{FF2B5EF4-FFF2-40B4-BE49-F238E27FC236}">
                    <a16:creationId xmlns:a16="http://schemas.microsoft.com/office/drawing/2014/main" id="{168CFA25-3D38-E245-9D1B-12DE3A5113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88668" y="2143398"/>
                <a:ext cx="37221" cy="236462"/>
              </a:xfrm>
              <a:custGeom>
                <a:avLst/>
                <a:gdLst>
                  <a:gd name="T0" fmla="*/ 3 w 57"/>
                  <a:gd name="T1" fmla="*/ 275 h 278"/>
                  <a:gd name="T2" fmla="*/ 0 w 57"/>
                  <a:gd name="T3" fmla="*/ 0 h 278"/>
                  <a:gd name="T4" fmla="*/ 17 w 57"/>
                  <a:gd name="T5" fmla="*/ 0 h 278"/>
                  <a:gd name="T6" fmla="*/ 36 w 57"/>
                  <a:gd name="T7" fmla="*/ 0 h 278"/>
                  <a:gd name="T8" fmla="*/ 53 w 57"/>
                  <a:gd name="T9" fmla="*/ 0 h 278"/>
                  <a:gd name="T10" fmla="*/ 57 w 57"/>
                  <a:gd name="T11" fmla="*/ 278 h 278"/>
                  <a:gd name="T12" fmla="*/ 39 w 57"/>
                  <a:gd name="T13" fmla="*/ 276 h 278"/>
                  <a:gd name="T14" fmla="*/ 21 w 57"/>
                  <a:gd name="T15" fmla="*/ 276 h 278"/>
                  <a:gd name="T16" fmla="*/ 3 w 57"/>
                  <a:gd name="T17" fmla="*/ 275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278"/>
                  <a:gd name="T29" fmla="*/ 57 w 57"/>
                  <a:gd name="T30" fmla="*/ 278 h 278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3072 h 13072"/>
                  <a:gd name="connsiteX3" fmla="*/ 6316 w 10000"/>
                  <a:gd name="connsiteY3" fmla="*/ 3072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3072 h 13072"/>
                  <a:gd name="connsiteX3" fmla="*/ 6316 w 10000"/>
                  <a:gd name="connsiteY3" fmla="*/ 1620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2164 h 13072"/>
                  <a:gd name="connsiteX3" fmla="*/ 6316 w 10000"/>
                  <a:gd name="connsiteY3" fmla="*/ 1620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3072">
                    <a:moveTo>
                      <a:pt x="526" y="12964"/>
                    </a:moveTo>
                    <a:cubicBezTo>
                      <a:pt x="351" y="9667"/>
                      <a:pt x="175" y="6369"/>
                      <a:pt x="0" y="3072"/>
                    </a:cubicBezTo>
                    <a:lnTo>
                      <a:pt x="2982" y="2164"/>
                    </a:lnTo>
                    <a:lnTo>
                      <a:pt x="6316" y="1620"/>
                    </a:lnTo>
                    <a:lnTo>
                      <a:pt x="9298" y="0"/>
                    </a:lnTo>
                    <a:lnTo>
                      <a:pt x="10000" y="13072"/>
                    </a:lnTo>
                    <a:lnTo>
                      <a:pt x="6842" y="13000"/>
                    </a:lnTo>
                    <a:lnTo>
                      <a:pt x="3684" y="13000"/>
                    </a:lnTo>
                    <a:lnTo>
                      <a:pt x="526" y="1296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849">
                <a:extLst>
                  <a:ext uri="{FF2B5EF4-FFF2-40B4-BE49-F238E27FC236}">
                    <a16:creationId xmlns:a16="http://schemas.microsoft.com/office/drawing/2014/main" id="{6CFD6E9C-6043-334C-8D4A-4DA2D736A5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5889" y="1981377"/>
                <a:ext cx="35031" cy="400672"/>
              </a:xfrm>
              <a:custGeom>
                <a:avLst/>
                <a:gdLst>
                  <a:gd name="T0" fmla="*/ 1 w 56"/>
                  <a:gd name="T1" fmla="*/ 454 h 460"/>
                  <a:gd name="T2" fmla="*/ 0 w 56"/>
                  <a:gd name="T3" fmla="*/ 3 h 460"/>
                  <a:gd name="T4" fmla="*/ 15 w 56"/>
                  <a:gd name="T5" fmla="*/ 3 h 460"/>
                  <a:gd name="T6" fmla="*/ 40 w 56"/>
                  <a:gd name="T7" fmla="*/ 3 h 460"/>
                  <a:gd name="T8" fmla="*/ 55 w 56"/>
                  <a:gd name="T9" fmla="*/ 0 h 460"/>
                  <a:gd name="T10" fmla="*/ 56 w 56"/>
                  <a:gd name="T11" fmla="*/ 460 h 460"/>
                  <a:gd name="T12" fmla="*/ 35 w 56"/>
                  <a:gd name="T13" fmla="*/ 458 h 460"/>
                  <a:gd name="T14" fmla="*/ 19 w 56"/>
                  <a:gd name="T15" fmla="*/ 457 h 460"/>
                  <a:gd name="T16" fmla="*/ 1 w 56"/>
                  <a:gd name="T17" fmla="*/ 454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60"/>
                  <a:gd name="T29" fmla="*/ 56 w 56"/>
                  <a:gd name="T30" fmla="*/ 460 h 460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3459 h 13394"/>
                  <a:gd name="connsiteX3" fmla="*/ 7143 w 10000"/>
                  <a:gd name="connsiteY3" fmla="*/ 3459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3459 h 13394"/>
                  <a:gd name="connsiteX3" fmla="*/ 5268 w 10000"/>
                  <a:gd name="connsiteY3" fmla="*/ 2142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2800 h 13394"/>
                  <a:gd name="connsiteX3" fmla="*/ 5268 w 10000"/>
                  <a:gd name="connsiteY3" fmla="*/ 2142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3394">
                    <a:moveTo>
                      <a:pt x="179" y="13264"/>
                    </a:moveTo>
                    <a:cubicBezTo>
                      <a:pt x="119" y="9996"/>
                      <a:pt x="60" y="6727"/>
                      <a:pt x="0" y="3459"/>
                    </a:cubicBezTo>
                    <a:lnTo>
                      <a:pt x="2679" y="2800"/>
                    </a:lnTo>
                    <a:lnTo>
                      <a:pt x="5268" y="2142"/>
                    </a:lnTo>
                    <a:lnTo>
                      <a:pt x="9821" y="0"/>
                    </a:lnTo>
                    <a:cubicBezTo>
                      <a:pt x="9881" y="4465"/>
                      <a:pt x="9940" y="8929"/>
                      <a:pt x="10000" y="13394"/>
                    </a:cubicBezTo>
                    <a:lnTo>
                      <a:pt x="6250" y="13351"/>
                    </a:lnTo>
                    <a:lnTo>
                      <a:pt x="3393" y="13329"/>
                    </a:lnTo>
                    <a:lnTo>
                      <a:pt x="179" y="13264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850">
                <a:extLst>
                  <a:ext uri="{FF2B5EF4-FFF2-40B4-BE49-F238E27FC236}">
                    <a16:creationId xmlns:a16="http://schemas.microsoft.com/office/drawing/2014/main" id="{4EAB652B-8C74-D749-BF79-03654042E4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8731" y="1860957"/>
                <a:ext cx="37221" cy="521093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2">
                    <a:moveTo>
                      <a:pt x="2" y="801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56" y="802"/>
                    </a:lnTo>
                    <a:lnTo>
                      <a:pt x="34" y="801"/>
                    </a:lnTo>
                    <a:lnTo>
                      <a:pt x="19" y="801"/>
                    </a:lnTo>
                    <a:lnTo>
                      <a:pt x="2" y="801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Freeform 851">
                <a:extLst>
                  <a:ext uri="{FF2B5EF4-FFF2-40B4-BE49-F238E27FC236}">
                    <a16:creationId xmlns:a16="http://schemas.microsoft.com/office/drawing/2014/main" id="{2A6600D9-93AA-4041-81AA-2F43AEA7C7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3762" y="1913504"/>
                <a:ext cx="37221" cy="470735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000"/>
                  <a:gd name="connsiteY0" fmla="*/ 9976 h 9988"/>
                  <a:gd name="connsiteX1" fmla="*/ 0 w 10000"/>
                  <a:gd name="connsiteY1" fmla="*/ 0 h 9988"/>
                  <a:gd name="connsiteX2" fmla="*/ 2679 w 10000"/>
                  <a:gd name="connsiteY2" fmla="*/ 0 h 9988"/>
                  <a:gd name="connsiteX3" fmla="*/ 7143 w 10000"/>
                  <a:gd name="connsiteY3" fmla="*/ 0 h 9988"/>
                  <a:gd name="connsiteX4" fmla="*/ 8236 w 10000"/>
                  <a:gd name="connsiteY4" fmla="*/ 3197 h 9988"/>
                  <a:gd name="connsiteX5" fmla="*/ 10000 w 10000"/>
                  <a:gd name="connsiteY5" fmla="*/ 9988 h 9988"/>
                  <a:gd name="connsiteX6" fmla="*/ 6071 w 10000"/>
                  <a:gd name="connsiteY6" fmla="*/ 9976 h 9988"/>
                  <a:gd name="connsiteX7" fmla="*/ 3393 w 10000"/>
                  <a:gd name="connsiteY7" fmla="*/ 9976 h 9988"/>
                  <a:gd name="connsiteX8" fmla="*/ 357 w 10000"/>
                  <a:gd name="connsiteY8" fmla="*/ 9976 h 9988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7143 w 10000"/>
                  <a:gd name="connsiteY3" fmla="*/ 0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488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488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57" y="9988"/>
                    </a:moveTo>
                    <a:lnTo>
                      <a:pt x="0" y="0"/>
                    </a:lnTo>
                    <a:lnTo>
                      <a:pt x="2679" y="488"/>
                    </a:lnTo>
                    <a:cubicBezTo>
                      <a:pt x="3285" y="1186"/>
                      <a:pt x="3890" y="1325"/>
                      <a:pt x="4496" y="1744"/>
                    </a:cubicBezTo>
                    <a:lnTo>
                      <a:pt x="8236" y="3550"/>
                    </a:lnTo>
                    <a:lnTo>
                      <a:pt x="10000" y="10000"/>
                    </a:lnTo>
                    <a:lnTo>
                      <a:pt x="6071" y="9988"/>
                    </a:lnTo>
                    <a:lnTo>
                      <a:pt x="3393" y="9988"/>
                    </a:lnTo>
                    <a:lnTo>
                      <a:pt x="357" y="99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Freeform 852">
                <a:extLst>
                  <a:ext uri="{FF2B5EF4-FFF2-40B4-BE49-F238E27FC236}">
                    <a16:creationId xmlns:a16="http://schemas.microsoft.com/office/drawing/2014/main" id="{1A262953-4FDF-E543-B06C-FF874AE8FA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8794" y="2071145"/>
                <a:ext cx="37221" cy="313094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000"/>
                  <a:gd name="connsiteY0" fmla="*/ 9976 h 9988"/>
                  <a:gd name="connsiteX1" fmla="*/ 0 w 10000"/>
                  <a:gd name="connsiteY1" fmla="*/ 0 h 9988"/>
                  <a:gd name="connsiteX2" fmla="*/ 2679 w 10000"/>
                  <a:gd name="connsiteY2" fmla="*/ 0 h 9988"/>
                  <a:gd name="connsiteX3" fmla="*/ 7143 w 10000"/>
                  <a:gd name="connsiteY3" fmla="*/ 0 h 9988"/>
                  <a:gd name="connsiteX4" fmla="*/ 10000 w 10000"/>
                  <a:gd name="connsiteY4" fmla="*/ 3030 h 9988"/>
                  <a:gd name="connsiteX5" fmla="*/ 10000 w 10000"/>
                  <a:gd name="connsiteY5" fmla="*/ 9988 h 9988"/>
                  <a:gd name="connsiteX6" fmla="*/ 6071 w 10000"/>
                  <a:gd name="connsiteY6" fmla="*/ 9976 h 9988"/>
                  <a:gd name="connsiteX7" fmla="*/ 3393 w 10000"/>
                  <a:gd name="connsiteY7" fmla="*/ 9976 h 9988"/>
                  <a:gd name="connsiteX8" fmla="*/ 357 w 10000"/>
                  <a:gd name="connsiteY8" fmla="*/ 9976 h 9988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5378 w 10000"/>
                  <a:gd name="connsiteY3" fmla="*/ 1364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524 h 10000"/>
                  <a:gd name="connsiteX3" fmla="*/ 5378 w 10000"/>
                  <a:gd name="connsiteY3" fmla="*/ 1364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524 h 10000"/>
                  <a:gd name="connsiteX3" fmla="*/ 5378 w 10000"/>
                  <a:gd name="connsiteY3" fmla="*/ 1889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57" y="9988"/>
                    </a:moveTo>
                    <a:lnTo>
                      <a:pt x="0" y="0"/>
                    </a:lnTo>
                    <a:lnTo>
                      <a:pt x="2679" y="524"/>
                    </a:lnTo>
                    <a:lnTo>
                      <a:pt x="5378" y="1889"/>
                    </a:lnTo>
                    <a:lnTo>
                      <a:pt x="10000" y="3034"/>
                    </a:lnTo>
                    <a:lnTo>
                      <a:pt x="10000" y="10000"/>
                    </a:lnTo>
                    <a:lnTo>
                      <a:pt x="6071" y="9988"/>
                    </a:lnTo>
                    <a:lnTo>
                      <a:pt x="3393" y="9988"/>
                    </a:lnTo>
                    <a:lnTo>
                      <a:pt x="357" y="998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853">
                <a:extLst>
                  <a:ext uri="{FF2B5EF4-FFF2-40B4-BE49-F238E27FC236}">
                    <a16:creationId xmlns:a16="http://schemas.microsoft.com/office/drawing/2014/main" id="{2530BF91-7AA8-5447-A58B-AC63642C7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6015" y="2174050"/>
                <a:ext cx="39410" cy="210189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882"/>
                  <a:gd name="connsiteY0" fmla="*/ 9976 h 9988"/>
                  <a:gd name="connsiteX1" fmla="*/ 0 w 10882"/>
                  <a:gd name="connsiteY1" fmla="*/ 0 h 9988"/>
                  <a:gd name="connsiteX2" fmla="*/ 2679 w 10882"/>
                  <a:gd name="connsiteY2" fmla="*/ 0 h 9988"/>
                  <a:gd name="connsiteX3" fmla="*/ 7143 w 10882"/>
                  <a:gd name="connsiteY3" fmla="*/ 0 h 9988"/>
                  <a:gd name="connsiteX4" fmla="*/ 10882 w 10882"/>
                  <a:gd name="connsiteY4" fmla="*/ 2332 h 9988"/>
                  <a:gd name="connsiteX5" fmla="*/ 10000 w 10882"/>
                  <a:gd name="connsiteY5" fmla="*/ 9988 h 9988"/>
                  <a:gd name="connsiteX6" fmla="*/ 6071 w 10882"/>
                  <a:gd name="connsiteY6" fmla="*/ 9976 h 9988"/>
                  <a:gd name="connsiteX7" fmla="*/ 3393 w 10882"/>
                  <a:gd name="connsiteY7" fmla="*/ 9976 h 9988"/>
                  <a:gd name="connsiteX8" fmla="*/ 357 w 10882"/>
                  <a:gd name="connsiteY8" fmla="*/ 9976 h 9988"/>
                  <a:gd name="connsiteX0" fmla="*/ 328 w 10000"/>
                  <a:gd name="connsiteY0" fmla="*/ 9988 h 10000"/>
                  <a:gd name="connsiteX1" fmla="*/ 0 w 10000"/>
                  <a:gd name="connsiteY1" fmla="*/ 0 h 10000"/>
                  <a:gd name="connsiteX2" fmla="*/ 2462 w 10000"/>
                  <a:gd name="connsiteY2" fmla="*/ 0 h 10000"/>
                  <a:gd name="connsiteX3" fmla="*/ 5731 w 10000"/>
                  <a:gd name="connsiteY3" fmla="*/ 938 h 10000"/>
                  <a:gd name="connsiteX4" fmla="*/ 10000 w 10000"/>
                  <a:gd name="connsiteY4" fmla="*/ 2335 h 10000"/>
                  <a:gd name="connsiteX5" fmla="*/ 9189 w 10000"/>
                  <a:gd name="connsiteY5" fmla="*/ 10000 h 10000"/>
                  <a:gd name="connsiteX6" fmla="*/ 5579 w 10000"/>
                  <a:gd name="connsiteY6" fmla="*/ 9988 h 10000"/>
                  <a:gd name="connsiteX7" fmla="*/ 3118 w 10000"/>
                  <a:gd name="connsiteY7" fmla="*/ 9988 h 10000"/>
                  <a:gd name="connsiteX8" fmla="*/ 328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28" y="9988"/>
                    </a:moveTo>
                    <a:cubicBezTo>
                      <a:pt x="219" y="6659"/>
                      <a:pt x="109" y="3329"/>
                      <a:pt x="0" y="0"/>
                    </a:cubicBezTo>
                    <a:lnTo>
                      <a:pt x="2462" y="0"/>
                    </a:lnTo>
                    <a:lnTo>
                      <a:pt x="5731" y="938"/>
                    </a:lnTo>
                    <a:lnTo>
                      <a:pt x="10000" y="2335"/>
                    </a:lnTo>
                    <a:cubicBezTo>
                      <a:pt x="9730" y="4890"/>
                      <a:pt x="9459" y="7445"/>
                      <a:pt x="9189" y="10000"/>
                    </a:cubicBezTo>
                    <a:lnTo>
                      <a:pt x="5579" y="9988"/>
                    </a:lnTo>
                    <a:lnTo>
                      <a:pt x="3118" y="9988"/>
                    </a:lnTo>
                    <a:lnTo>
                      <a:pt x="328" y="9988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854">
                <a:extLst>
                  <a:ext uri="{FF2B5EF4-FFF2-40B4-BE49-F238E27FC236}">
                    <a16:creationId xmlns:a16="http://schemas.microsoft.com/office/drawing/2014/main" id="{D7D956B8-C4AB-B240-A0EC-6E50E76014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1046" y="2220029"/>
                <a:ext cx="37221" cy="164210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2">
                    <a:moveTo>
                      <a:pt x="2" y="801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56" y="802"/>
                    </a:lnTo>
                    <a:lnTo>
                      <a:pt x="34" y="801"/>
                    </a:lnTo>
                    <a:lnTo>
                      <a:pt x="19" y="801"/>
                    </a:lnTo>
                    <a:lnTo>
                      <a:pt x="2" y="801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855">
                <a:extLst>
                  <a:ext uri="{FF2B5EF4-FFF2-40B4-BE49-F238E27FC236}">
                    <a16:creationId xmlns:a16="http://schemas.microsoft.com/office/drawing/2014/main" id="{C863A0F1-7562-5946-BF70-66228AEDDB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8267" y="2246303"/>
                <a:ext cx="37221" cy="137936"/>
              </a:xfrm>
              <a:custGeom>
                <a:avLst/>
                <a:gdLst>
                  <a:gd name="T0" fmla="*/ 2 w 58"/>
                  <a:gd name="T1" fmla="*/ 211 h 211"/>
                  <a:gd name="T2" fmla="*/ 0 w 58"/>
                  <a:gd name="T3" fmla="*/ 0 h 211"/>
                  <a:gd name="T4" fmla="*/ 15 w 58"/>
                  <a:gd name="T5" fmla="*/ 0 h 211"/>
                  <a:gd name="T6" fmla="*/ 40 w 58"/>
                  <a:gd name="T7" fmla="*/ 0 h 211"/>
                  <a:gd name="T8" fmla="*/ 56 w 58"/>
                  <a:gd name="T9" fmla="*/ 0 h 211"/>
                  <a:gd name="T10" fmla="*/ 58 w 58"/>
                  <a:gd name="T11" fmla="*/ 210 h 211"/>
                  <a:gd name="T12" fmla="*/ 34 w 58"/>
                  <a:gd name="T13" fmla="*/ 211 h 211"/>
                  <a:gd name="T14" fmla="*/ 19 w 58"/>
                  <a:gd name="T15" fmla="*/ 211 h 211"/>
                  <a:gd name="T16" fmla="*/ 2 w 58"/>
                  <a:gd name="T17" fmla="*/ 211 h 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11"/>
                  <a:gd name="T29" fmla="*/ 58 w 58"/>
                  <a:gd name="T30" fmla="*/ 211 h 2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11">
                    <a:moveTo>
                      <a:pt x="2" y="21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6" y="0"/>
                    </a:lnTo>
                    <a:lnTo>
                      <a:pt x="58" y="210"/>
                    </a:lnTo>
                    <a:lnTo>
                      <a:pt x="34" y="211"/>
                    </a:lnTo>
                    <a:lnTo>
                      <a:pt x="19" y="211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Freeform 856">
                <a:extLst>
                  <a:ext uri="{FF2B5EF4-FFF2-40B4-BE49-F238E27FC236}">
                    <a16:creationId xmlns:a16="http://schemas.microsoft.com/office/drawing/2014/main" id="{B423F9ED-A8AC-7745-8B32-62CF015A2A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73299" y="2255061"/>
                <a:ext cx="41600" cy="126989"/>
              </a:xfrm>
              <a:custGeom>
                <a:avLst/>
                <a:gdLst>
                  <a:gd name="T0" fmla="*/ 2 w 61"/>
                  <a:gd name="T1" fmla="*/ 194 h 195"/>
                  <a:gd name="T2" fmla="*/ 0 w 61"/>
                  <a:gd name="T3" fmla="*/ 0 h 195"/>
                  <a:gd name="T4" fmla="*/ 15 w 61"/>
                  <a:gd name="T5" fmla="*/ 0 h 195"/>
                  <a:gd name="T6" fmla="*/ 40 w 61"/>
                  <a:gd name="T7" fmla="*/ 0 h 195"/>
                  <a:gd name="T8" fmla="*/ 58 w 61"/>
                  <a:gd name="T9" fmla="*/ 0 h 195"/>
                  <a:gd name="T10" fmla="*/ 61 w 61"/>
                  <a:gd name="T11" fmla="*/ 189 h 195"/>
                  <a:gd name="T12" fmla="*/ 35 w 61"/>
                  <a:gd name="T13" fmla="*/ 195 h 195"/>
                  <a:gd name="T14" fmla="*/ 19 w 61"/>
                  <a:gd name="T15" fmla="*/ 194 h 195"/>
                  <a:gd name="T16" fmla="*/ 2 w 61"/>
                  <a:gd name="T17" fmla="*/ 194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95"/>
                  <a:gd name="T29" fmla="*/ 61 w 61"/>
                  <a:gd name="T30" fmla="*/ 195 h 1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95">
                    <a:moveTo>
                      <a:pt x="2" y="19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61" y="189"/>
                    </a:lnTo>
                    <a:lnTo>
                      <a:pt x="35" y="195"/>
                    </a:lnTo>
                    <a:lnTo>
                      <a:pt x="19" y="194"/>
                    </a:lnTo>
                    <a:lnTo>
                      <a:pt x="2" y="1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9" name="Group 857">
                <a:extLst>
                  <a:ext uri="{FF2B5EF4-FFF2-40B4-BE49-F238E27FC236}">
                    <a16:creationId xmlns:a16="http://schemas.microsoft.com/office/drawing/2014/main" id="{59ABA453-51D6-C94C-869B-4610CB87D61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112709" y="2198134"/>
                <a:ext cx="306525" cy="181726"/>
                <a:chOff x="3897" y="1868"/>
                <a:chExt cx="473" cy="280"/>
              </a:xfrm>
            </p:grpSpPr>
            <p:sp>
              <p:nvSpPr>
                <p:cNvPr id="202" name="Freeform 858">
                  <a:extLst>
                    <a:ext uri="{FF2B5EF4-FFF2-40B4-BE49-F238E27FC236}">
                      <a16:creationId xmlns:a16="http://schemas.microsoft.com/office/drawing/2014/main" id="{F917518A-0696-FD4A-9989-CCB865426A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97" y="1960"/>
                  <a:ext cx="58" cy="188"/>
                </a:xfrm>
                <a:custGeom>
                  <a:avLst/>
                  <a:gdLst>
                    <a:gd name="T0" fmla="*/ 2 w 58"/>
                    <a:gd name="T1" fmla="*/ 194 h 194"/>
                    <a:gd name="T2" fmla="*/ 0 w 58"/>
                    <a:gd name="T3" fmla="*/ 0 h 194"/>
                    <a:gd name="T4" fmla="*/ 15 w 58"/>
                    <a:gd name="T5" fmla="*/ 0 h 194"/>
                    <a:gd name="T6" fmla="*/ 40 w 58"/>
                    <a:gd name="T7" fmla="*/ 0 h 194"/>
                    <a:gd name="T8" fmla="*/ 56 w 58"/>
                    <a:gd name="T9" fmla="*/ 0 h 194"/>
                    <a:gd name="T10" fmla="*/ 58 w 58"/>
                    <a:gd name="T11" fmla="*/ 190 h 194"/>
                    <a:gd name="T12" fmla="*/ 35 w 58"/>
                    <a:gd name="T13" fmla="*/ 192 h 194"/>
                    <a:gd name="T14" fmla="*/ 19 w 58"/>
                    <a:gd name="T15" fmla="*/ 194 h 194"/>
                    <a:gd name="T16" fmla="*/ 2 w 58"/>
                    <a:gd name="T17" fmla="*/ 194 h 1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4"/>
                    <a:gd name="T29" fmla="*/ 58 w 58"/>
                    <a:gd name="T30" fmla="*/ 194 h 1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4">
                      <a:moveTo>
                        <a:pt x="2" y="194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0" y="0"/>
                      </a:lnTo>
                      <a:lnTo>
                        <a:pt x="56" y="0"/>
                      </a:lnTo>
                      <a:lnTo>
                        <a:pt x="58" y="190"/>
                      </a:lnTo>
                      <a:lnTo>
                        <a:pt x="35" y="192"/>
                      </a:lnTo>
                      <a:lnTo>
                        <a:pt x="19" y="194"/>
                      </a:lnTo>
                      <a:lnTo>
                        <a:pt x="2" y="194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Freeform 859">
                  <a:extLst>
                    <a:ext uri="{FF2B5EF4-FFF2-40B4-BE49-F238E27FC236}">
                      <a16:creationId xmlns:a16="http://schemas.microsoft.com/office/drawing/2014/main" id="{F3BE3DBE-D6B0-FA43-B9BD-7D547866FC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51" y="1953"/>
                  <a:ext cx="57" cy="191"/>
                </a:xfrm>
                <a:custGeom>
                  <a:avLst/>
                  <a:gdLst>
                    <a:gd name="T0" fmla="*/ 2 w 57"/>
                    <a:gd name="T1" fmla="*/ 191 h 191"/>
                    <a:gd name="T2" fmla="*/ 0 w 57"/>
                    <a:gd name="T3" fmla="*/ 6 h 191"/>
                    <a:gd name="T4" fmla="*/ 15 w 57"/>
                    <a:gd name="T5" fmla="*/ 6 h 191"/>
                    <a:gd name="T6" fmla="*/ 39 w 57"/>
                    <a:gd name="T7" fmla="*/ 2 h 191"/>
                    <a:gd name="T8" fmla="*/ 54 w 57"/>
                    <a:gd name="T9" fmla="*/ 0 h 191"/>
                    <a:gd name="T10" fmla="*/ 57 w 57"/>
                    <a:gd name="T11" fmla="*/ 182 h 191"/>
                    <a:gd name="T12" fmla="*/ 36 w 57"/>
                    <a:gd name="T13" fmla="*/ 186 h 191"/>
                    <a:gd name="T14" fmla="*/ 17 w 57"/>
                    <a:gd name="T15" fmla="*/ 188 h 191"/>
                    <a:gd name="T16" fmla="*/ 2 w 57"/>
                    <a:gd name="T17" fmla="*/ 191 h 1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191"/>
                    <a:gd name="T29" fmla="*/ 57 w 57"/>
                    <a:gd name="T30" fmla="*/ 191 h 1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191">
                      <a:moveTo>
                        <a:pt x="2" y="191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39" y="2"/>
                      </a:lnTo>
                      <a:lnTo>
                        <a:pt x="54" y="0"/>
                      </a:lnTo>
                      <a:lnTo>
                        <a:pt x="57" y="182"/>
                      </a:lnTo>
                      <a:lnTo>
                        <a:pt x="36" y="186"/>
                      </a:lnTo>
                      <a:lnTo>
                        <a:pt x="17" y="188"/>
                      </a:lnTo>
                      <a:lnTo>
                        <a:pt x="2" y="191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Freeform 860">
                  <a:extLst>
                    <a:ext uri="{FF2B5EF4-FFF2-40B4-BE49-F238E27FC236}">
                      <a16:creationId xmlns:a16="http://schemas.microsoft.com/office/drawing/2014/main" id="{F9D0615F-CB2D-B740-B031-52CCB88938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04" y="1946"/>
                  <a:ext cx="58" cy="192"/>
                </a:xfrm>
                <a:custGeom>
                  <a:avLst/>
                  <a:gdLst>
                    <a:gd name="T0" fmla="*/ 3 w 58"/>
                    <a:gd name="T1" fmla="*/ 192 h 192"/>
                    <a:gd name="T2" fmla="*/ 0 w 58"/>
                    <a:gd name="T3" fmla="*/ 7 h 192"/>
                    <a:gd name="T4" fmla="*/ 18 w 58"/>
                    <a:gd name="T5" fmla="*/ 6 h 192"/>
                    <a:gd name="T6" fmla="*/ 42 w 58"/>
                    <a:gd name="T7" fmla="*/ 1 h 192"/>
                    <a:gd name="T8" fmla="*/ 57 w 58"/>
                    <a:gd name="T9" fmla="*/ 0 h 192"/>
                    <a:gd name="T10" fmla="*/ 58 w 58"/>
                    <a:gd name="T11" fmla="*/ 184 h 192"/>
                    <a:gd name="T12" fmla="*/ 42 w 58"/>
                    <a:gd name="T13" fmla="*/ 186 h 192"/>
                    <a:gd name="T14" fmla="*/ 21 w 58"/>
                    <a:gd name="T15" fmla="*/ 190 h 192"/>
                    <a:gd name="T16" fmla="*/ 3 w 58"/>
                    <a:gd name="T17" fmla="*/ 192 h 1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2"/>
                    <a:gd name="T29" fmla="*/ 58 w 58"/>
                    <a:gd name="T30" fmla="*/ 192 h 1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2">
                      <a:moveTo>
                        <a:pt x="3" y="192"/>
                      </a:moveTo>
                      <a:lnTo>
                        <a:pt x="0" y="7"/>
                      </a:lnTo>
                      <a:lnTo>
                        <a:pt x="18" y="6"/>
                      </a:lnTo>
                      <a:lnTo>
                        <a:pt x="42" y="1"/>
                      </a:lnTo>
                      <a:lnTo>
                        <a:pt x="57" y="0"/>
                      </a:lnTo>
                      <a:lnTo>
                        <a:pt x="58" y="184"/>
                      </a:lnTo>
                      <a:lnTo>
                        <a:pt x="42" y="186"/>
                      </a:lnTo>
                      <a:lnTo>
                        <a:pt x="21" y="190"/>
                      </a:lnTo>
                      <a:lnTo>
                        <a:pt x="3" y="192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" name="Freeform 861">
                  <a:extLst>
                    <a:ext uri="{FF2B5EF4-FFF2-40B4-BE49-F238E27FC236}">
                      <a16:creationId xmlns:a16="http://schemas.microsoft.com/office/drawing/2014/main" id="{D2162FF5-E52A-F044-BDBA-20FAFBB721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58" y="1939"/>
                  <a:ext cx="58" cy="192"/>
                </a:xfrm>
                <a:custGeom>
                  <a:avLst/>
                  <a:gdLst>
                    <a:gd name="T0" fmla="*/ 3 w 58"/>
                    <a:gd name="T1" fmla="*/ 192 h 192"/>
                    <a:gd name="T2" fmla="*/ 0 w 58"/>
                    <a:gd name="T3" fmla="*/ 7 h 192"/>
                    <a:gd name="T4" fmla="*/ 18 w 58"/>
                    <a:gd name="T5" fmla="*/ 6 h 192"/>
                    <a:gd name="T6" fmla="*/ 42 w 58"/>
                    <a:gd name="T7" fmla="*/ 1 h 192"/>
                    <a:gd name="T8" fmla="*/ 57 w 58"/>
                    <a:gd name="T9" fmla="*/ 0 h 192"/>
                    <a:gd name="T10" fmla="*/ 58 w 58"/>
                    <a:gd name="T11" fmla="*/ 184 h 192"/>
                    <a:gd name="T12" fmla="*/ 42 w 58"/>
                    <a:gd name="T13" fmla="*/ 186 h 192"/>
                    <a:gd name="T14" fmla="*/ 21 w 58"/>
                    <a:gd name="T15" fmla="*/ 190 h 192"/>
                    <a:gd name="T16" fmla="*/ 3 w 58"/>
                    <a:gd name="T17" fmla="*/ 192 h 1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2"/>
                    <a:gd name="T29" fmla="*/ 58 w 58"/>
                    <a:gd name="T30" fmla="*/ 192 h 1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2">
                      <a:moveTo>
                        <a:pt x="3" y="192"/>
                      </a:moveTo>
                      <a:lnTo>
                        <a:pt x="0" y="7"/>
                      </a:lnTo>
                      <a:lnTo>
                        <a:pt x="18" y="6"/>
                      </a:lnTo>
                      <a:lnTo>
                        <a:pt x="42" y="1"/>
                      </a:lnTo>
                      <a:lnTo>
                        <a:pt x="57" y="0"/>
                      </a:lnTo>
                      <a:lnTo>
                        <a:pt x="58" y="184"/>
                      </a:lnTo>
                      <a:lnTo>
                        <a:pt x="42" y="186"/>
                      </a:lnTo>
                      <a:lnTo>
                        <a:pt x="21" y="190"/>
                      </a:lnTo>
                      <a:lnTo>
                        <a:pt x="3" y="19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" name="Freeform 862">
                  <a:extLst>
                    <a:ext uri="{FF2B5EF4-FFF2-40B4-BE49-F238E27FC236}">
                      <a16:creationId xmlns:a16="http://schemas.microsoft.com/office/drawing/2014/main" id="{DE874E5E-6D1A-7F41-A77B-38684393F3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12" y="1928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" name="Freeform 863">
                  <a:extLst>
                    <a:ext uri="{FF2B5EF4-FFF2-40B4-BE49-F238E27FC236}">
                      <a16:creationId xmlns:a16="http://schemas.microsoft.com/office/drawing/2014/main" id="{08DDE736-6FA8-4146-9C5B-0DA7910D8D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3" y="1918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" name="Freeform 864">
                  <a:extLst>
                    <a:ext uri="{FF2B5EF4-FFF2-40B4-BE49-F238E27FC236}">
                      <a16:creationId xmlns:a16="http://schemas.microsoft.com/office/drawing/2014/main" id="{7326DCC7-AEA4-C442-A04C-8E5D6D5A2D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3" y="1907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9" name="Freeform 865">
                  <a:extLst>
                    <a:ext uri="{FF2B5EF4-FFF2-40B4-BE49-F238E27FC236}">
                      <a16:creationId xmlns:a16="http://schemas.microsoft.com/office/drawing/2014/main" id="{1327EDE5-8B27-E64A-A430-B5A6C7A8B0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63" y="1892"/>
                  <a:ext cx="56" cy="198"/>
                </a:xfrm>
                <a:custGeom>
                  <a:avLst/>
                  <a:gdLst>
                    <a:gd name="T0" fmla="*/ 3 w 56"/>
                    <a:gd name="T1" fmla="*/ 198 h 198"/>
                    <a:gd name="T2" fmla="*/ 0 w 56"/>
                    <a:gd name="T3" fmla="*/ 14 h 198"/>
                    <a:gd name="T4" fmla="*/ 16 w 56"/>
                    <a:gd name="T5" fmla="*/ 10 h 198"/>
                    <a:gd name="T6" fmla="*/ 40 w 56"/>
                    <a:gd name="T7" fmla="*/ 5 h 198"/>
                    <a:gd name="T8" fmla="*/ 51 w 56"/>
                    <a:gd name="T9" fmla="*/ 0 h 198"/>
                    <a:gd name="T10" fmla="*/ 56 w 56"/>
                    <a:gd name="T11" fmla="*/ 183 h 198"/>
                    <a:gd name="T12" fmla="*/ 40 w 56"/>
                    <a:gd name="T13" fmla="*/ 190 h 198"/>
                    <a:gd name="T14" fmla="*/ 19 w 56"/>
                    <a:gd name="T15" fmla="*/ 194 h 198"/>
                    <a:gd name="T16" fmla="*/ 3 w 56"/>
                    <a:gd name="T17" fmla="*/ 198 h 1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198"/>
                    <a:gd name="T29" fmla="*/ 56 w 56"/>
                    <a:gd name="T30" fmla="*/ 198 h 1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198">
                      <a:moveTo>
                        <a:pt x="3" y="198"/>
                      </a:moveTo>
                      <a:lnTo>
                        <a:pt x="0" y="14"/>
                      </a:lnTo>
                      <a:lnTo>
                        <a:pt x="16" y="10"/>
                      </a:lnTo>
                      <a:lnTo>
                        <a:pt x="40" y="5"/>
                      </a:lnTo>
                      <a:lnTo>
                        <a:pt x="51" y="0"/>
                      </a:lnTo>
                      <a:lnTo>
                        <a:pt x="56" y="183"/>
                      </a:lnTo>
                      <a:lnTo>
                        <a:pt x="40" y="190"/>
                      </a:lnTo>
                      <a:lnTo>
                        <a:pt x="19" y="194"/>
                      </a:lnTo>
                      <a:lnTo>
                        <a:pt x="3" y="19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0" name="Freeform 866">
                  <a:extLst>
                    <a:ext uri="{FF2B5EF4-FFF2-40B4-BE49-F238E27FC236}">
                      <a16:creationId xmlns:a16="http://schemas.microsoft.com/office/drawing/2014/main" id="{23E9566F-E9A3-1149-BB44-82D15BE3A7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14" y="1868"/>
                  <a:ext cx="56" cy="207"/>
                </a:xfrm>
                <a:custGeom>
                  <a:avLst/>
                  <a:gdLst>
                    <a:gd name="T0" fmla="*/ 3 w 56"/>
                    <a:gd name="T1" fmla="*/ 207 h 207"/>
                    <a:gd name="T2" fmla="*/ 0 w 56"/>
                    <a:gd name="T3" fmla="*/ 23 h 207"/>
                    <a:gd name="T4" fmla="*/ 16 w 56"/>
                    <a:gd name="T5" fmla="*/ 19 h 207"/>
                    <a:gd name="T6" fmla="*/ 38 w 56"/>
                    <a:gd name="T7" fmla="*/ 10 h 207"/>
                    <a:gd name="T8" fmla="*/ 54 w 56"/>
                    <a:gd name="T9" fmla="*/ 0 h 207"/>
                    <a:gd name="T10" fmla="*/ 56 w 56"/>
                    <a:gd name="T11" fmla="*/ 189 h 207"/>
                    <a:gd name="T12" fmla="*/ 39 w 56"/>
                    <a:gd name="T13" fmla="*/ 195 h 207"/>
                    <a:gd name="T14" fmla="*/ 19 w 56"/>
                    <a:gd name="T15" fmla="*/ 203 h 207"/>
                    <a:gd name="T16" fmla="*/ 3 w 56"/>
                    <a:gd name="T17" fmla="*/ 207 h 2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207"/>
                    <a:gd name="T29" fmla="*/ 56 w 56"/>
                    <a:gd name="T30" fmla="*/ 207 h 2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207">
                      <a:moveTo>
                        <a:pt x="3" y="207"/>
                      </a:moveTo>
                      <a:lnTo>
                        <a:pt x="0" y="23"/>
                      </a:lnTo>
                      <a:lnTo>
                        <a:pt x="16" y="19"/>
                      </a:lnTo>
                      <a:lnTo>
                        <a:pt x="38" y="10"/>
                      </a:lnTo>
                      <a:lnTo>
                        <a:pt x="54" y="0"/>
                      </a:lnTo>
                      <a:lnTo>
                        <a:pt x="56" y="189"/>
                      </a:lnTo>
                      <a:lnTo>
                        <a:pt x="39" y="195"/>
                      </a:lnTo>
                      <a:lnTo>
                        <a:pt x="19" y="203"/>
                      </a:lnTo>
                      <a:lnTo>
                        <a:pt x="3" y="207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90" name="Freeform 867">
                <a:extLst>
                  <a:ext uri="{FF2B5EF4-FFF2-40B4-BE49-F238E27FC236}">
                    <a16:creationId xmlns:a16="http://schemas.microsoft.com/office/drawing/2014/main" id="{8BDAD7FC-0CE2-1641-93C4-7422173511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19235" y="2180619"/>
                <a:ext cx="35031" cy="140126"/>
              </a:xfrm>
              <a:custGeom>
                <a:avLst/>
                <a:gdLst>
                  <a:gd name="T0" fmla="*/ 1 w 55"/>
                  <a:gd name="T1" fmla="*/ 216 h 216"/>
                  <a:gd name="T2" fmla="*/ 0 w 55"/>
                  <a:gd name="T3" fmla="*/ 29 h 216"/>
                  <a:gd name="T4" fmla="*/ 21 w 55"/>
                  <a:gd name="T5" fmla="*/ 21 h 216"/>
                  <a:gd name="T6" fmla="*/ 34 w 55"/>
                  <a:gd name="T7" fmla="*/ 12 h 216"/>
                  <a:gd name="T8" fmla="*/ 52 w 55"/>
                  <a:gd name="T9" fmla="*/ 0 h 216"/>
                  <a:gd name="T10" fmla="*/ 55 w 55"/>
                  <a:gd name="T11" fmla="*/ 184 h 216"/>
                  <a:gd name="T12" fmla="*/ 39 w 55"/>
                  <a:gd name="T13" fmla="*/ 199 h 216"/>
                  <a:gd name="T14" fmla="*/ 19 w 55"/>
                  <a:gd name="T15" fmla="*/ 208 h 216"/>
                  <a:gd name="T16" fmla="*/ 1 w 55"/>
                  <a:gd name="T17" fmla="*/ 216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216"/>
                  <a:gd name="T29" fmla="*/ 55 w 55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216">
                    <a:moveTo>
                      <a:pt x="1" y="216"/>
                    </a:moveTo>
                    <a:lnTo>
                      <a:pt x="0" y="29"/>
                    </a:lnTo>
                    <a:lnTo>
                      <a:pt x="21" y="21"/>
                    </a:lnTo>
                    <a:lnTo>
                      <a:pt x="34" y="12"/>
                    </a:lnTo>
                    <a:lnTo>
                      <a:pt x="52" y="0"/>
                    </a:lnTo>
                    <a:lnTo>
                      <a:pt x="55" y="184"/>
                    </a:lnTo>
                    <a:lnTo>
                      <a:pt x="39" y="199"/>
                    </a:lnTo>
                    <a:lnTo>
                      <a:pt x="19" y="208"/>
                    </a:lnTo>
                    <a:lnTo>
                      <a:pt x="1" y="216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868">
                <a:extLst>
                  <a:ext uri="{FF2B5EF4-FFF2-40B4-BE49-F238E27FC236}">
                    <a16:creationId xmlns:a16="http://schemas.microsoft.com/office/drawing/2014/main" id="{0F83BD6C-4C6D-374E-A36D-C05313B317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54266" y="2152156"/>
                <a:ext cx="32842" cy="148884"/>
              </a:xfrm>
              <a:custGeom>
                <a:avLst/>
                <a:gdLst>
                  <a:gd name="T0" fmla="*/ 0 w 52"/>
                  <a:gd name="T1" fmla="*/ 229 h 229"/>
                  <a:gd name="T2" fmla="*/ 0 w 52"/>
                  <a:gd name="T3" fmla="*/ 45 h 229"/>
                  <a:gd name="T4" fmla="*/ 20 w 52"/>
                  <a:gd name="T5" fmla="*/ 30 h 229"/>
                  <a:gd name="T6" fmla="*/ 36 w 52"/>
                  <a:gd name="T7" fmla="*/ 15 h 229"/>
                  <a:gd name="T8" fmla="*/ 48 w 52"/>
                  <a:gd name="T9" fmla="*/ 0 h 229"/>
                  <a:gd name="T10" fmla="*/ 49 w 52"/>
                  <a:gd name="T11" fmla="*/ 160 h 229"/>
                  <a:gd name="T12" fmla="*/ 52 w 52"/>
                  <a:gd name="T13" fmla="*/ 165 h 229"/>
                  <a:gd name="T14" fmla="*/ 37 w 52"/>
                  <a:gd name="T15" fmla="*/ 196 h 229"/>
                  <a:gd name="T16" fmla="*/ 18 w 52"/>
                  <a:gd name="T17" fmla="*/ 217 h 229"/>
                  <a:gd name="T18" fmla="*/ 0 w 52"/>
                  <a:gd name="T19" fmla="*/ 229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229"/>
                  <a:gd name="T32" fmla="*/ 52 w 52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229">
                    <a:moveTo>
                      <a:pt x="0" y="229"/>
                    </a:moveTo>
                    <a:lnTo>
                      <a:pt x="0" y="45"/>
                    </a:lnTo>
                    <a:lnTo>
                      <a:pt x="20" y="30"/>
                    </a:lnTo>
                    <a:lnTo>
                      <a:pt x="36" y="15"/>
                    </a:lnTo>
                    <a:lnTo>
                      <a:pt x="48" y="0"/>
                    </a:lnTo>
                    <a:lnTo>
                      <a:pt x="49" y="160"/>
                    </a:lnTo>
                    <a:lnTo>
                      <a:pt x="52" y="165"/>
                    </a:lnTo>
                    <a:lnTo>
                      <a:pt x="37" y="196"/>
                    </a:lnTo>
                    <a:lnTo>
                      <a:pt x="18" y="217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869">
                <a:extLst>
                  <a:ext uri="{FF2B5EF4-FFF2-40B4-BE49-F238E27FC236}">
                    <a16:creationId xmlns:a16="http://schemas.microsoft.com/office/drawing/2014/main" id="{CF19BB7E-615E-844A-97C2-B90B662C48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1384" y="2244113"/>
                <a:ext cx="35031" cy="122610"/>
              </a:xfrm>
              <a:custGeom>
                <a:avLst/>
                <a:gdLst>
                  <a:gd name="T0" fmla="*/ 56 w 56"/>
                  <a:gd name="T1" fmla="*/ 190 h 190"/>
                  <a:gd name="T2" fmla="*/ 56 w 56"/>
                  <a:gd name="T3" fmla="*/ 4 h 190"/>
                  <a:gd name="T4" fmla="*/ 43 w 56"/>
                  <a:gd name="T5" fmla="*/ 2 h 190"/>
                  <a:gd name="T6" fmla="*/ 22 w 56"/>
                  <a:gd name="T7" fmla="*/ 2 h 190"/>
                  <a:gd name="T8" fmla="*/ 2 w 56"/>
                  <a:gd name="T9" fmla="*/ 0 h 190"/>
                  <a:gd name="T10" fmla="*/ 0 w 56"/>
                  <a:gd name="T11" fmla="*/ 184 h 190"/>
                  <a:gd name="T12" fmla="*/ 23 w 56"/>
                  <a:gd name="T13" fmla="*/ 186 h 190"/>
                  <a:gd name="T14" fmla="*/ 39 w 56"/>
                  <a:gd name="T15" fmla="*/ 188 h 190"/>
                  <a:gd name="T16" fmla="*/ 56 w 56"/>
                  <a:gd name="T17" fmla="*/ 190 h 1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90"/>
                  <a:gd name="T29" fmla="*/ 56 w 56"/>
                  <a:gd name="T30" fmla="*/ 190 h 1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90">
                    <a:moveTo>
                      <a:pt x="56" y="190"/>
                    </a:moveTo>
                    <a:lnTo>
                      <a:pt x="56" y="4"/>
                    </a:lnTo>
                    <a:lnTo>
                      <a:pt x="43" y="2"/>
                    </a:lnTo>
                    <a:lnTo>
                      <a:pt x="22" y="2"/>
                    </a:lnTo>
                    <a:lnTo>
                      <a:pt x="2" y="0"/>
                    </a:lnTo>
                    <a:lnTo>
                      <a:pt x="0" y="184"/>
                    </a:lnTo>
                    <a:lnTo>
                      <a:pt x="23" y="186"/>
                    </a:lnTo>
                    <a:lnTo>
                      <a:pt x="39" y="188"/>
                    </a:lnTo>
                    <a:lnTo>
                      <a:pt x="56" y="190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870">
                <a:extLst>
                  <a:ext uri="{FF2B5EF4-FFF2-40B4-BE49-F238E27FC236}">
                    <a16:creationId xmlns:a16="http://schemas.microsoft.com/office/drawing/2014/main" id="{12383F9D-90D3-284C-A61E-76ED5C597E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44163" y="2235355"/>
                <a:ext cx="37221" cy="126989"/>
              </a:xfrm>
              <a:custGeom>
                <a:avLst/>
                <a:gdLst>
                  <a:gd name="T0" fmla="*/ 55 w 57"/>
                  <a:gd name="T1" fmla="*/ 197 h 197"/>
                  <a:gd name="T2" fmla="*/ 57 w 57"/>
                  <a:gd name="T3" fmla="*/ 12 h 197"/>
                  <a:gd name="T4" fmla="*/ 42 w 57"/>
                  <a:gd name="T5" fmla="*/ 9 h 197"/>
                  <a:gd name="T6" fmla="*/ 23 w 57"/>
                  <a:gd name="T7" fmla="*/ 3 h 197"/>
                  <a:gd name="T8" fmla="*/ 3 w 57"/>
                  <a:gd name="T9" fmla="*/ 0 h 197"/>
                  <a:gd name="T10" fmla="*/ 0 w 57"/>
                  <a:gd name="T11" fmla="*/ 187 h 197"/>
                  <a:gd name="T12" fmla="*/ 21 w 57"/>
                  <a:gd name="T13" fmla="*/ 192 h 197"/>
                  <a:gd name="T14" fmla="*/ 40 w 57"/>
                  <a:gd name="T15" fmla="*/ 194 h 197"/>
                  <a:gd name="T16" fmla="*/ 55 w 57"/>
                  <a:gd name="T17" fmla="*/ 197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97"/>
                  <a:gd name="T29" fmla="*/ 57 w 57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97">
                    <a:moveTo>
                      <a:pt x="55" y="197"/>
                    </a:moveTo>
                    <a:lnTo>
                      <a:pt x="57" y="12"/>
                    </a:lnTo>
                    <a:lnTo>
                      <a:pt x="42" y="9"/>
                    </a:lnTo>
                    <a:lnTo>
                      <a:pt x="23" y="3"/>
                    </a:lnTo>
                    <a:lnTo>
                      <a:pt x="3" y="0"/>
                    </a:lnTo>
                    <a:lnTo>
                      <a:pt x="0" y="187"/>
                    </a:lnTo>
                    <a:lnTo>
                      <a:pt x="21" y="192"/>
                    </a:lnTo>
                    <a:lnTo>
                      <a:pt x="40" y="194"/>
                    </a:lnTo>
                    <a:lnTo>
                      <a:pt x="55" y="197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871">
                <a:extLst>
                  <a:ext uri="{FF2B5EF4-FFF2-40B4-BE49-F238E27FC236}">
                    <a16:creationId xmlns:a16="http://schemas.microsoft.com/office/drawing/2014/main" id="{2859B72F-7287-1F4C-BA94-6344885B93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15700" y="2230976"/>
                <a:ext cx="30653" cy="124800"/>
              </a:xfrm>
              <a:custGeom>
                <a:avLst/>
                <a:gdLst>
                  <a:gd name="T0" fmla="*/ 45 w 48"/>
                  <a:gd name="T1" fmla="*/ 193 h 193"/>
                  <a:gd name="T2" fmla="*/ 48 w 48"/>
                  <a:gd name="T3" fmla="*/ 12 h 193"/>
                  <a:gd name="T4" fmla="*/ 33 w 48"/>
                  <a:gd name="T5" fmla="*/ 6 h 193"/>
                  <a:gd name="T6" fmla="*/ 20 w 48"/>
                  <a:gd name="T7" fmla="*/ 3 h 193"/>
                  <a:gd name="T8" fmla="*/ 3 w 48"/>
                  <a:gd name="T9" fmla="*/ 0 h 193"/>
                  <a:gd name="T10" fmla="*/ 0 w 48"/>
                  <a:gd name="T11" fmla="*/ 183 h 193"/>
                  <a:gd name="T12" fmla="*/ 9 w 48"/>
                  <a:gd name="T13" fmla="*/ 187 h 193"/>
                  <a:gd name="T14" fmla="*/ 26 w 48"/>
                  <a:gd name="T15" fmla="*/ 192 h 193"/>
                  <a:gd name="T16" fmla="*/ 45 w 48"/>
                  <a:gd name="T17" fmla="*/ 193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93"/>
                  <a:gd name="T29" fmla="*/ 48 w 48"/>
                  <a:gd name="T30" fmla="*/ 193 h 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93">
                    <a:moveTo>
                      <a:pt x="45" y="193"/>
                    </a:moveTo>
                    <a:lnTo>
                      <a:pt x="48" y="12"/>
                    </a:lnTo>
                    <a:lnTo>
                      <a:pt x="33" y="6"/>
                    </a:lnTo>
                    <a:lnTo>
                      <a:pt x="20" y="3"/>
                    </a:lnTo>
                    <a:lnTo>
                      <a:pt x="3" y="0"/>
                    </a:lnTo>
                    <a:lnTo>
                      <a:pt x="0" y="183"/>
                    </a:lnTo>
                    <a:lnTo>
                      <a:pt x="9" y="187"/>
                    </a:lnTo>
                    <a:lnTo>
                      <a:pt x="26" y="192"/>
                    </a:lnTo>
                    <a:lnTo>
                      <a:pt x="45" y="193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872">
                <a:extLst>
                  <a:ext uri="{FF2B5EF4-FFF2-40B4-BE49-F238E27FC236}">
                    <a16:creationId xmlns:a16="http://schemas.microsoft.com/office/drawing/2014/main" id="{44AB8E5D-3465-854A-A285-3CCFE8A42C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85048" y="2222219"/>
                <a:ext cx="32842" cy="126989"/>
              </a:xfrm>
              <a:custGeom>
                <a:avLst/>
                <a:gdLst>
                  <a:gd name="T0" fmla="*/ 47 w 50"/>
                  <a:gd name="T1" fmla="*/ 194 h 194"/>
                  <a:gd name="T2" fmla="*/ 50 w 50"/>
                  <a:gd name="T3" fmla="*/ 9 h 194"/>
                  <a:gd name="T4" fmla="*/ 30 w 50"/>
                  <a:gd name="T5" fmla="*/ 7 h 194"/>
                  <a:gd name="T6" fmla="*/ 13 w 50"/>
                  <a:gd name="T7" fmla="*/ 1 h 194"/>
                  <a:gd name="T8" fmla="*/ 0 w 50"/>
                  <a:gd name="T9" fmla="*/ 0 h 194"/>
                  <a:gd name="T10" fmla="*/ 0 w 50"/>
                  <a:gd name="T11" fmla="*/ 183 h 194"/>
                  <a:gd name="T12" fmla="*/ 15 w 50"/>
                  <a:gd name="T13" fmla="*/ 187 h 194"/>
                  <a:gd name="T14" fmla="*/ 29 w 50"/>
                  <a:gd name="T15" fmla="*/ 192 h 194"/>
                  <a:gd name="T16" fmla="*/ 47 w 50"/>
                  <a:gd name="T17" fmla="*/ 194 h 1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194"/>
                  <a:gd name="T29" fmla="*/ 50 w 50"/>
                  <a:gd name="T30" fmla="*/ 194 h 1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194">
                    <a:moveTo>
                      <a:pt x="47" y="194"/>
                    </a:moveTo>
                    <a:lnTo>
                      <a:pt x="50" y="9"/>
                    </a:lnTo>
                    <a:lnTo>
                      <a:pt x="30" y="7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15" y="187"/>
                    </a:lnTo>
                    <a:lnTo>
                      <a:pt x="29" y="192"/>
                    </a:lnTo>
                    <a:lnTo>
                      <a:pt x="47" y="1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873">
                <a:extLst>
                  <a:ext uri="{FF2B5EF4-FFF2-40B4-BE49-F238E27FC236}">
                    <a16:creationId xmlns:a16="http://schemas.microsoft.com/office/drawing/2014/main" id="{78B9DB8F-A3AB-7841-ADEC-E5F2849E8E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0016" y="2211271"/>
                <a:ext cx="37221" cy="129178"/>
              </a:xfrm>
              <a:custGeom>
                <a:avLst/>
                <a:gdLst>
                  <a:gd name="T0" fmla="*/ 52 w 56"/>
                  <a:gd name="T1" fmla="*/ 199 h 199"/>
                  <a:gd name="T2" fmla="*/ 56 w 56"/>
                  <a:gd name="T3" fmla="*/ 19 h 199"/>
                  <a:gd name="T4" fmla="*/ 36 w 56"/>
                  <a:gd name="T5" fmla="*/ 9 h 199"/>
                  <a:gd name="T6" fmla="*/ 18 w 56"/>
                  <a:gd name="T7" fmla="*/ 4 h 199"/>
                  <a:gd name="T8" fmla="*/ 1 w 56"/>
                  <a:gd name="T9" fmla="*/ 0 h 199"/>
                  <a:gd name="T10" fmla="*/ 0 w 56"/>
                  <a:gd name="T11" fmla="*/ 186 h 199"/>
                  <a:gd name="T12" fmla="*/ 18 w 56"/>
                  <a:gd name="T13" fmla="*/ 190 h 199"/>
                  <a:gd name="T14" fmla="*/ 39 w 56"/>
                  <a:gd name="T15" fmla="*/ 196 h 199"/>
                  <a:gd name="T16" fmla="*/ 52 w 56"/>
                  <a:gd name="T17" fmla="*/ 199 h 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99"/>
                  <a:gd name="T29" fmla="*/ 56 w 56"/>
                  <a:gd name="T30" fmla="*/ 199 h 1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99">
                    <a:moveTo>
                      <a:pt x="52" y="199"/>
                    </a:moveTo>
                    <a:lnTo>
                      <a:pt x="56" y="19"/>
                    </a:lnTo>
                    <a:lnTo>
                      <a:pt x="36" y="9"/>
                    </a:lnTo>
                    <a:lnTo>
                      <a:pt x="18" y="4"/>
                    </a:lnTo>
                    <a:lnTo>
                      <a:pt x="1" y="0"/>
                    </a:lnTo>
                    <a:lnTo>
                      <a:pt x="0" y="186"/>
                    </a:lnTo>
                    <a:lnTo>
                      <a:pt x="18" y="190"/>
                    </a:lnTo>
                    <a:lnTo>
                      <a:pt x="39" y="196"/>
                    </a:lnTo>
                    <a:lnTo>
                      <a:pt x="52" y="199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874">
                <a:extLst>
                  <a:ext uri="{FF2B5EF4-FFF2-40B4-BE49-F238E27FC236}">
                    <a16:creationId xmlns:a16="http://schemas.microsoft.com/office/drawing/2014/main" id="{616F3FA3-FA0B-5147-85A2-B0A83B6AB7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17174" y="2195945"/>
                <a:ext cx="35031" cy="135747"/>
              </a:xfrm>
              <a:custGeom>
                <a:avLst/>
                <a:gdLst>
                  <a:gd name="T0" fmla="*/ 51 w 53"/>
                  <a:gd name="T1" fmla="*/ 209 h 209"/>
                  <a:gd name="T2" fmla="*/ 53 w 53"/>
                  <a:gd name="T3" fmla="*/ 18 h 209"/>
                  <a:gd name="T4" fmla="*/ 37 w 53"/>
                  <a:gd name="T5" fmla="*/ 14 h 209"/>
                  <a:gd name="T6" fmla="*/ 16 w 53"/>
                  <a:gd name="T7" fmla="*/ 8 h 209"/>
                  <a:gd name="T8" fmla="*/ 1 w 53"/>
                  <a:gd name="T9" fmla="*/ 0 h 209"/>
                  <a:gd name="T10" fmla="*/ 0 w 53"/>
                  <a:gd name="T11" fmla="*/ 188 h 209"/>
                  <a:gd name="T12" fmla="*/ 13 w 53"/>
                  <a:gd name="T13" fmla="*/ 194 h 209"/>
                  <a:gd name="T14" fmla="*/ 36 w 53"/>
                  <a:gd name="T15" fmla="*/ 203 h 209"/>
                  <a:gd name="T16" fmla="*/ 51 w 53"/>
                  <a:gd name="T17" fmla="*/ 209 h 2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209"/>
                  <a:gd name="T29" fmla="*/ 53 w 53"/>
                  <a:gd name="T30" fmla="*/ 209 h 2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209">
                    <a:moveTo>
                      <a:pt x="51" y="209"/>
                    </a:moveTo>
                    <a:lnTo>
                      <a:pt x="53" y="18"/>
                    </a:lnTo>
                    <a:lnTo>
                      <a:pt x="37" y="14"/>
                    </a:lnTo>
                    <a:lnTo>
                      <a:pt x="16" y="8"/>
                    </a:lnTo>
                    <a:lnTo>
                      <a:pt x="1" y="0"/>
                    </a:lnTo>
                    <a:lnTo>
                      <a:pt x="0" y="188"/>
                    </a:lnTo>
                    <a:lnTo>
                      <a:pt x="13" y="194"/>
                    </a:lnTo>
                    <a:lnTo>
                      <a:pt x="36" y="203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875">
                <a:extLst>
                  <a:ext uri="{FF2B5EF4-FFF2-40B4-BE49-F238E27FC236}">
                    <a16:creationId xmlns:a16="http://schemas.microsoft.com/office/drawing/2014/main" id="{AB9407E9-6C4C-674B-A336-058CD0C20C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84332" y="2178429"/>
                <a:ext cx="32842" cy="140126"/>
              </a:xfrm>
              <a:custGeom>
                <a:avLst/>
                <a:gdLst>
                  <a:gd name="T0" fmla="*/ 49 w 51"/>
                  <a:gd name="T1" fmla="*/ 215 h 215"/>
                  <a:gd name="T2" fmla="*/ 51 w 51"/>
                  <a:gd name="T3" fmla="*/ 26 h 215"/>
                  <a:gd name="T4" fmla="*/ 35 w 51"/>
                  <a:gd name="T5" fmla="*/ 24 h 215"/>
                  <a:gd name="T6" fmla="*/ 18 w 51"/>
                  <a:gd name="T7" fmla="*/ 11 h 215"/>
                  <a:gd name="T8" fmla="*/ 0 w 51"/>
                  <a:gd name="T9" fmla="*/ 0 h 215"/>
                  <a:gd name="T10" fmla="*/ 0 w 51"/>
                  <a:gd name="T11" fmla="*/ 188 h 215"/>
                  <a:gd name="T12" fmla="*/ 16 w 51"/>
                  <a:gd name="T13" fmla="*/ 197 h 215"/>
                  <a:gd name="T14" fmla="*/ 32 w 51"/>
                  <a:gd name="T15" fmla="*/ 208 h 215"/>
                  <a:gd name="T16" fmla="*/ 49 w 51"/>
                  <a:gd name="T17" fmla="*/ 215 h 2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15"/>
                  <a:gd name="T29" fmla="*/ 51 w 51"/>
                  <a:gd name="T30" fmla="*/ 215 h 2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15">
                    <a:moveTo>
                      <a:pt x="49" y="215"/>
                    </a:moveTo>
                    <a:lnTo>
                      <a:pt x="51" y="26"/>
                    </a:lnTo>
                    <a:lnTo>
                      <a:pt x="35" y="24"/>
                    </a:lnTo>
                    <a:lnTo>
                      <a:pt x="18" y="11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16" y="197"/>
                    </a:lnTo>
                    <a:lnTo>
                      <a:pt x="32" y="208"/>
                    </a:lnTo>
                    <a:lnTo>
                      <a:pt x="49" y="215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876">
                <a:extLst>
                  <a:ext uri="{FF2B5EF4-FFF2-40B4-BE49-F238E27FC236}">
                    <a16:creationId xmlns:a16="http://schemas.microsoft.com/office/drawing/2014/main" id="{9B14F794-26B5-6245-A308-6F41B4F73D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51490" y="2145587"/>
                <a:ext cx="32842" cy="153263"/>
              </a:xfrm>
              <a:custGeom>
                <a:avLst/>
                <a:gdLst>
                  <a:gd name="T0" fmla="*/ 48 w 51"/>
                  <a:gd name="T1" fmla="*/ 236 h 236"/>
                  <a:gd name="T2" fmla="*/ 51 w 51"/>
                  <a:gd name="T3" fmla="*/ 52 h 236"/>
                  <a:gd name="T4" fmla="*/ 28 w 51"/>
                  <a:gd name="T5" fmla="*/ 38 h 236"/>
                  <a:gd name="T6" fmla="*/ 13 w 51"/>
                  <a:gd name="T7" fmla="*/ 20 h 236"/>
                  <a:gd name="T8" fmla="*/ 0 w 51"/>
                  <a:gd name="T9" fmla="*/ 0 h 236"/>
                  <a:gd name="T10" fmla="*/ 0 w 51"/>
                  <a:gd name="T11" fmla="*/ 186 h 236"/>
                  <a:gd name="T12" fmla="*/ 10 w 51"/>
                  <a:gd name="T13" fmla="*/ 200 h 236"/>
                  <a:gd name="T14" fmla="*/ 25 w 51"/>
                  <a:gd name="T15" fmla="*/ 218 h 236"/>
                  <a:gd name="T16" fmla="*/ 48 w 51"/>
                  <a:gd name="T17" fmla="*/ 236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36"/>
                  <a:gd name="T29" fmla="*/ 51 w 51"/>
                  <a:gd name="T30" fmla="*/ 236 h 2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36">
                    <a:moveTo>
                      <a:pt x="48" y="236"/>
                    </a:moveTo>
                    <a:lnTo>
                      <a:pt x="51" y="52"/>
                    </a:lnTo>
                    <a:lnTo>
                      <a:pt x="28" y="38"/>
                    </a:lnTo>
                    <a:lnTo>
                      <a:pt x="13" y="20"/>
                    </a:lnTo>
                    <a:lnTo>
                      <a:pt x="0" y="0"/>
                    </a:lnTo>
                    <a:lnTo>
                      <a:pt x="0" y="186"/>
                    </a:lnTo>
                    <a:lnTo>
                      <a:pt x="10" y="200"/>
                    </a:lnTo>
                    <a:lnTo>
                      <a:pt x="25" y="218"/>
                    </a:lnTo>
                    <a:lnTo>
                      <a:pt x="48" y="23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Freeform 877">
                <a:extLst>
                  <a:ext uri="{FF2B5EF4-FFF2-40B4-BE49-F238E27FC236}">
                    <a16:creationId xmlns:a16="http://schemas.microsoft.com/office/drawing/2014/main" id="{89C43494-B496-5A4B-BF39-A3A1D4DC1C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51490" y="1766810"/>
                <a:ext cx="1033429" cy="497009"/>
              </a:xfrm>
              <a:custGeom>
                <a:avLst/>
                <a:gdLst>
                  <a:gd name="T0" fmla="*/ 0 w 1591"/>
                  <a:gd name="T1" fmla="*/ 572 h 764"/>
                  <a:gd name="T2" fmla="*/ 15 w 1591"/>
                  <a:gd name="T3" fmla="*/ 600 h 764"/>
                  <a:gd name="T4" fmla="*/ 48 w 1591"/>
                  <a:gd name="T5" fmla="*/ 630 h 764"/>
                  <a:gd name="T6" fmla="*/ 87 w 1591"/>
                  <a:gd name="T7" fmla="*/ 651 h 764"/>
                  <a:gd name="T8" fmla="*/ 105 w 1591"/>
                  <a:gd name="T9" fmla="*/ 660 h 764"/>
                  <a:gd name="T10" fmla="*/ 120 w 1591"/>
                  <a:gd name="T11" fmla="*/ 666 h 764"/>
                  <a:gd name="T12" fmla="*/ 138 w 1591"/>
                  <a:gd name="T13" fmla="*/ 672 h 764"/>
                  <a:gd name="T14" fmla="*/ 165 w 1591"/>
                  <a:gd name="T15" fmla="*/ 681 h 764"/>
                  <a:gd name="T16" fmla="*/ 183 w 1591"/>
                  <a:gd name="T17" fmla="*/ 687 h 764"/>
                  <a:gd name="T18" fmla="*/ 201 w 1591"/>
                  <a:gd name="T19" fmla="*/ 696 h 764"/>
                  <a:gd name="T20" fmla="*/ 277 w 1591"/>
                  <a:gd name="T21" fmla="*/ 714 h 764"/>
                  <a:gd name="T22" fmla="*/ 331 w 1591"/>
                  <a:gd name="T23" fmla="*/ 726 h 764"/>
                  <a:gd name="T24" fmla="*/ 369 w 1591"/>
                  <a:gd name="T25" fmla="*/ 732 h 764"/>
                  <a:gd name="T26" fmla="*/ 426 w 1591"/>
                  <a:gd name="T27" fmla="*/ 734 h 764"/>
                  <a:gd name="T28" fmla="*/ 465 w 1591"/>
                  <a:gd name="T29" fmla="*/ 719 h 764"/>
                  <a:gd name="T30" fmla="*/ 499 w 1591"/>
                  <a:gd name="T31" fmla="*/ 693 h 764"/>
                  <a:gd name="T32" fmla="*/ 519 w 1591"/>
                  <a:gd name="T33" fmla="*/ 666 h 764"/>
                  <a:gd name="T34" fmla="*/ 541 w 1591"/>
                  <a:gd name="T35" fmla="*/ 600 h 764"/>
                  <a:gd name="T36" fmla="*/ 561 w 1591"/>
                  <a:gd name="T37" fmla="*/ 545 h 764"/>
                  <a:gd name="T38" fmla="*/ 588 w 1591"/>
                  <a:gd name="T39" fmla="*/ 420 h 764"/>
                  <a:gd name="T40" fmla="*/ 615 w 1591"/>
                  <a:gd name="T41" fmla="*/ 250 h 764"/>
                  <a:gd name="T42" fmla="*/ 640 w 1591"/>
                  <a:gd name="T43" fmla="*/ 102 h 764"/>
                  <a:gd name="T44" fmla="*/ 664 w 1591"/>
                  <a:gd name="T45" fmla="*/ 75 h 764"/>
                  <a:gd name="T46" fmla="*/ 676 w 1591"/>
                  <a:gd name="T47" fmla="*/ 150 h 764"/>
                  <a:gd name="T48" fmla="*/ 694 w 1591"/>
                  <a:gd name="T49" fmla="*/ 288 h 764"/>
                  <a:gd name="T50" fmla="*/ 720 w 1591"/>
                  <a:gd name="T51" fmla="*/ 411 h 764"/>
                  <a:gd name="T52" fmla="*/ 753 w 1591"/>
                  <a:gd name="T53" fmla="*/ 522 h 764"/>
                  <a:gd name="T54" fmla="*/ 786 w 1591"/>
                  <a:gd name="T55" fmla="*/ 609 h 764"/>
                  <a:gd name="T56" fmla="*/ 810 w 1591"/>
                  <a:gd name="T57" fmla="*/ 648 h 764"/>
                  <a:gd name="T58" fmla="*/ 847 w 1591"/>
                  <a:gd name="T59" fmla="*/ 695 h 764"/>
                  <a:gd name="T60" fmla="*/ 877 w 1591"/>
                  <a:gd name="T61" fmla="*/ 721 h 764"/>
                  <a:gd name="T62" fmla="*/ 913 w 1591"/>
                  <a:gd name="T63" fmla="*/ 741 h 764"/>
                  <a:gd name="T64" fmla="*/ 946 w 1591"/>
                  <a:gd name="T65" fmla="*/ 748 h 764"/>
                  <a:gd name="T66" fmla="*/ 981 w 1591"/>
                  <a:gd name="T67" fmla="*/ 757 h 764"/>
                  <a:gd name="T68" fmla="*/ 1015 w 1591"/>
                  <a:gd name="T69" fmla="*/ 757 h 764"/>
                  <a:gd name="T70" fmla="*/ 1059 w 1591"/>
                  <a:gd name="T71" fmla="*/ 755 h 764"/>
                  <a:gd name="T72" fmla="*/ 1116 w 1591"/>
                  <a:gd name="T73" fmla="*/ 749 h 764"/>
                  <a:gd name="T74" fmla="*/ 1161 w 1591"/>
                  <a:gd name="T75" fmla="*/ 744 h 764"/>
                  <a:gd name="T76" fmla="*/ 1192 w 1591"/>
                  <a:gd name="T77" fmla="*/ 740 h 764"/>
                  <a:gd name="T78" fmla="*/ 1252 w 1591"/>
                  <a:gd name="T79" fmla="*/ 731 h 764"/>
                  <a:gd name="T80" fmla="*/ 1282 w 1591"/>
                  <a:gd name="T81" fmla="*/ 725 h 764"/>
                  <a:gd name="T82" fmla="*/ 1307 w 1591"/>
                  <a:gd name="T83" fmla="*/ 719 h 764"/>
                  <a:gd name="T84" fmla="*/ 1343 w 1591"/>
                  <a:gd name="T85" fmla="*/ 711 h 764"/>
                  <a:gd name="T86" fmla="*/ 1370 w 1591"/>
                  <a:gd name="T87" fmla="*/ 705 h 764"/>
                  <a:gd name="T88" fmla="*/ 1402 w 1591"/>
                  <a:gd name="T89" fmla="*/ 696 h 764"/>
                  <a:gd name="T90" fmla="*/ 1420 w 1591"/>
                  <a:gd name="T91" fmla="*/ 692 h 764"/>
                  <a:gd name="T92" fmla="*/ 1444 w 1591"/>
                  <a:gd name="T93" fmla="*/ 684 h 764"/>
                  <a:gd name="T94" fmla="*/ 1460 w 1591"/>
                  <a:gd name="T95" fmla="*/ 677 h 764"/>
                  <a:gd name="T96" fmla="*/ 1480 w 1591"/>
                  <a:gd name="T97" fmla="*/ 668 h 764"/>
                  <a:gd name="T98" fmla="*/ 1504 w 1591"/>
                  <a:gd name="T99" fmla="*/ 659 h 764"/>
                  <a:gd name="T100" fmla="*/ 1520 w 1591"/>
                  <a:gd name="T101" fmla="*/ 651 h 764"/>
                  <a:gd name="T102" fmla="*/ 1538 w 1591"/>
                  <a:gd name="T103" fmla="*/ 639 h 764"/>
                  <a:gd name="T104" fmla="*/ 1559 w 1591"/>
                  <a:gd name="T105" fmla="*/ 626 h 764"/>
                  <a:gd name="T106" fmla="*/ 1573 w 1591"/>
                  <a:gd name="T107" fmla="*/ 612 h 764"/>
                  <a:gd name="T108" fmla="*/ 1585 w 1591"/>
                  <a:gd name="T109" fmla="*/ 597 h 764"/>
                  <a:gd name="T110" fmla="*/ 1591 w 1591"/>
                  <a:gd name="T111" fmla="*/ 582 h 7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1"/>
                  <a:gd name="T169" fmla="*/ 0 h 764"/>
                  <a:gd name="T170" fmla="*/ 1591 w 1591"/>
                  <a:gd name="T171" fmla="*/ 764 h 7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1" h="764">
                    <a:moveTo>
                      <a:pt x="0" y="572"/>
                    </a:moveTo>
                    <a:cubicBezTo>
                      <a:pt x="5" y="581"/>
                      <a:pt x="9" y="592"/>
                      <a:pt x="15" y="600"/>
                    </a:cubicBezTo>
                    <a:cubicBezTo>
                      <a:pt x="18" y="615"/>
                      <a:pt x="33" y="628"/>
                      <a:pt x="48" y="630"/>
                    </a:cubicBezTo>
                    <a:cubicBezTo>
                      <a:pt x="59" y="638"/>
                      <a:pt x="73" y="649"/>
                      <a:pt x="87" y="651"/>
                    </a:cubicBezTo>
                    <a:cubicBezTo>
                      <a:pt x="92" y="655"/>
                      <a:pt x="99" y="659"/>
                      <a:pt x="105" y="660"/>
                    </a:cubicBezTo>
                    <a:cubicBezTo>
                      <a:pt x="110" y="664"/>
                      <a:pt x="114" y="665"/>
                      <a:pt x="120" y="666"/>
                    </a:cubicBezTo>
                    <a:cubicBezTo>
                      <a:pt x="126" y="669"/>
                      <a:pt x="132" y="671"/>
                      <a:pt x="138" y="672"/>
                    </a:cubicBezTo>
                    <a:cubicBezTo>
                      <a:pt x="146" y="678"/>
                      <a:pt x="156" y="679"/>
                      <a:pt x="165" y="681"/>
                    </a:cubicBezTo>
                    <a:cubicBezTo>
                      <a:pt x="171" y="684"/>
                      <a:pt x="177" y="686"/>
                      <a:pt x="183" y="687"/>
                    </a:cubicBezTo>
                    <a:cubicBezTo>
                      <a:pt x="188" y="691"/>
                      <a:pt x="195" y="695"/>
                      <a:pt x="201" y="696"/>
                    </a:cubicBezTo>
                    <a:cubicBezTo>
                      <a:pt x="223" y="707"/>
                      <a:pt x="253" y="711"/>
                      <a:pt x="277" y="714"/>
                    </a:cubicBezTo>
                    <a:cubicBezTo>
                      <a:pt x="293" y="720"/>
                      <a:pt x="314" y="724"/>
                      <a:pt x="331" y="726"/>
                    </a:cubicBezTo>
                    <a:cubicBezTo>
                      <a:pt x="345" y="731"/>
                      <a:pt x="352" y="731"/>
                      <a:pt x="369" y="732"/>
                    </a:cubicBezTo>
                    <a:cubicBezTo>
                      <a:pt x="385" y="740"/>
                      <a:pt x="414" y="734"/>
                      <a:pt x="426" y="734"/>
                    </a:cubicBezTo>
                    <a:cubicBezTo>
                      <a:pt x="439" y="730"/>
                      <a:pt x="452" y="721"/>
                      <a:pt x="465" y="719"/>
                    </a:cubicBezTo>
                    <a:cubicBezTo>
                      <a:pt x="477" y="710"/>
                      <a:pt x="485" y="700"/>
                      <a:pt x="499" y="693"/>
                    </a:cubicBezTo>
                    <a:cubicBezTo>
                      <a:pt x="506" y="684"/>
                      <a:pt x="513" y="676"/>
                      <a:pt x="519" y="666"/>
                    </a:cubicBezTo>
                    <a:cubicBezTo>
                      <a:pt x="520" y="659"/>
                      <a:pt x="537" y="606"/>
                      <a:pt x="541" y="600"/>
                    </a:cubicBezTo>
                    <a:cubicBezTo>
                      <a:pt x="542" y="593"/>
                      <a:pt x="559" y="552"/>
                      <a:pt x="561" y="545"/>
                    </a:cubicBezTo>
                    <a:cubicBezTo>
                      <a:pt x="562" y="536"/>
                      <a:pt x="583" y="427"/>
                      <a:pt x="588" y="420"/>
                    </a:cubicBezTo>
                    <a:cubicBezTo>
                      <a:pt x="590" y="411"/>
                      <a:pt x="619" y="243"/>
                      <a:pt x="615" y="250"/>
                    </a:cubicBezTo>
                    <a:cubicBezTo>
                      <a:pt x="621" y="242"/>
                      <a:pt x="631" y="104"/>
                      <a:pt x="640" y="102"/>
                    </a:cubicBezTo>
                    <a:cubicBezTo>
                      <a:pt x="649" y="0"/>
                      <a:pt x="658" y="67"/>
                      <a:pt x="664" y="75"/>
                    </a:cubicBezTo>
                    <a:cubicBezTo>
                      <a:pt x="670" y="83"/>
                      <a:pt x="671" y="115"/>
                      <a:pt x="676" y="150"/>
                    </a:cubicBezTo>
                    <a:cubicBezTo>
                      <a:pt x="681" y="185"/>
                      <a:pt x="687" y="245"/>
                      <a:pt x="694" y="288"/>
                    </a:cubicBezTo>
                    <a:cubicBezTo>
                      <a:pt x="701" y="291"/>
                      <a:pt x="714" y="406"/>
                      <a:pt x="720" y="411"/>
                    </a:cubicBezTo>
                    <a:cubicBezTo>
                      <a:pt x="723" y="413"/>
                      <a:pt x="753" y="522"/>
                      <a:pt x="753" y="522"/>
                    </a:cubicBezTo>
                    <a:cubicBezTo>
                      <a:pt x="764" y="540"/>
                      <a:pt x="774" y="592"/>
                      <a:pt x="786" y="609"/>
                    </a:cubicBezTo>
                    <a:cubicBezTo>
                      <a:pt x="788" y="617"/>
                      <a:pt x="805" y="641"/>
                      <a:pt x="810" y="648"/>
                    </a:cubicBezTo>
                    <a:cubicBezTo>
                      <a:pt x="811" y="655"/>
                      <a:pt x="843" y="689"/>
                      <a:pt x="847" y="695"/>
                    </a:cubicBezTo>
                    <a:cubicBezTo>
                      <a:pt x="848" y="701"/>
                      <a:pt x="868" y="721"/>
                      <a:pt x="877" y="721"/>
                    </a:cubicBezTo>
                    <a:cubicBezTo>
                      <a:pt x="870" y="729"/>
                      <a:pt x="902" y="737"/>
                      <a:pt x="913" y="741"/>
                    </a:cubicBezTo>
                    <a:cubicBezTo>
                      <a:pt x="924" y="745"/>
                      <a:pt x="935" y="745"/>
                      <a:pt x="946" y="748"/>
                    </a:cubicBezTo>
                    <a:cubicBezTo>
                      <a:pt x="962" y="748"/>
                      <a:pt x="972" y="756"/>
                      <a:pt x="981" y="757"/>
                    </a:cubicBezTo>
                    <a:cubicBezTo>
                      <a:pt x="995" y="764"/>
                      <a:pt x="1020" y="756"/>
                      <a:pt x="1015" y="757"/>
                    </a:cubicBezTo>
                    <a:cubicBezTo>
                      <a:pt x="1083" y="754"/>
                      <a:pt x="1032" y="755"/>
                      <a:pt x="1059" y="755"/>
                    </a:cubicBezTo>
                    <a:cubicBezTo>
                      <a:pt x="1084" y="749"/>
                      <a:pt x="1091" y="750"/>
                      <a:pt x="1116" y="749"/>
                    </a:cubicBezTo>
                    <a:cubicBezTo>
                      <a:pt x="1134" y="746"/>
                      <a:pt x="1143" y="746"/>
                      <a:pt x="1161" y="744"/>
                    </a:cubicBezTo>
                    <a:cubicBezTo>
                      <a:pt x="1171" y="743"/>
                      <a:pt x="1192" y="740"/>
                      <a:pt x="1192" y="740"/>
                    </a:cubicBezTo>
                    <a:cubicBezTo>
                      <a:pt x="1212" y="736"/>
                      <a:pt x="1230" y="732"/>
                      <a:pt x="1252" y="731"/>
                    </a:cubicBezTo>
                    <a:cubicBezTo>
                      <a:pt x="1280" y="725"/>
                      <a:pt x="1260" y="726"/>
                      <a:pt x="1282" y="725"/>
                    </a:cubicBezTo>
                    <a:cubicBezTo>
                      <a:pt x="1291" y="722"/>
                      <a:pt x="1297" y="721"/>
                      <a:pt x="1307" y="719"/>
                    </a:cubicBezTo>
                    <a:cubicBezTo>
                      <a:pt x="1317" y="714"/>
                      <a:pt x="1331" y="712"/>
                      <a:pt x="1343" y="711"/>
                    </a:cubicBezTo>
                    <a:cubicBezTo>
                      <a:pt x="1352" y="708"/>
                      <a:pt x="1361" y="707"/>
                      <a:pt x="1370" y="705"/>
                    </a:cubicBezTo>
                    <a:cubicBezTo>
                      <a:pt x="1379" y="701"/>
                      <a:pt x="1393" y="698"/>
                      <a:pt x="1402" y="696"/>
                    </a:cubicBezTo>
                    <a:cubicBezTo>
                      <a:pt x="1408" y="695"/>
                      <a:pt x="1420" y="692"/>
                      <a:pt x="1420" y="692"/>
                    </a:cubicBezTo>
                    <a:cubicBezTo>
                      <a:pt x="1427" y="688"/>
                      <a:pt x="1436" y="685"/>
                      <a:pt x="1444" y="684"/>
                    </a:cubicBezTo>
                    <a:cubicBezTo>
                      <a:pt x="1450" y="681"/>
                      <a:pt x="1454" y="678"/>
                      <a:pt x="1460" y="677"/>
                    </a:cubicBezTo>
                    <a:cubicBezTo>
                      <a:pt x="1469" y="673"/>
                      <a:pt x="1470" y="670"/>
                      <a:pt x="1480" y="668"/>
                    </a:cubicBezTo>
                    <a:cubicBezTo>
                      <a:pt x="1486" y="665"/>
                      <a:pt x="1498" y="660"/>
                      <a:pt x="1504" y="659"/>
                    </a:cubicBezTo>
                    <a:cubicBezTo>
                      <a:pt x="1509" y="656"/>
                      <a:pt x="1514" y="652"/>
                      <a:pt x="1520" y="651"/>
                    </a:cubicBezTo>
                    <a:cubicBezTo>
                      <a:pt x="1525" y="647"/>
                      <a:pt x="1532" y="640"/>
                      <a:pt x="1538" y="639"/>
                    </a:cubicBezTo>
                    <a:cubicBezTo>
                      <a:pt x="1546" y="635"/>
                      <a:pt x="1550" y="628"/>
                      <a:pt x="1559" y="626"/>
                    </a:cubicBezTo>
                    <a:cubicBezTo>
                      <a:pt x="1574" y="620"/>
                      <a:pt x="1559" y="620"/>
                      <a:pt x="1573" y="612"/>
                    </a:cubicBezTo>
                    <a:cubicBezTo>
                      <a:pt x="1578" y="605"/>
                      <a:pt x="1580" y="604"/>
                      <a:pt x="1585" y="597"/>
                    </a:cubicBezTo>
                    <a:cubicBezTo>
                      <a:pt x="1586" y="594"/>
                      <a:pt x="1588" y="585"/>
                      <a:pt x="1591" y="582"/>
                    </a:cubicBezTo>
                  </a:path>
                </a:pathLst>
              </a:custGeom>
              <a:noFill/>
              <a:ln w="1270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AutoShape 879">
                <a:extLst>
                  <a:ext uri="{FF2B5EF4-FFF2-40B4-BE49-F238E27FC236}">
                    <a16:creationId xmlns:a16="http://schemas.microsoft.com/office/drawing/2014/main" id="{67AC6E78-BF1E-6941-9CEE-9AFC511E219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723886" flipV="1">
                <a:off x="9107355" y="1364468"/>
                <a:ext cx="392001" cy="282952"/>
              </a:xfrm>
              <a:prstGeom prst="curvedRightArrow">
                <a:avLst>
                  <a:gd name="adj1" fmla="val 8806"/>
                  <a:gd name="adj2" fmla="val 40000"/>
                  <a:gd name="adj3" fmla="val 55088"/>
                </a:avLst>
              </a:prstGeom>
              <a:solidFill>
                <a:srgbClr val="FD6BD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0" name="Rectangle à coins arrondis 233">
              <a:extLst>
                <a:ext uri="{FF2B5EF4-FFF2-40B4-BE49-F238E27FC236}">
                  <a16:creationId xmlns:a16="http://schemas.microsoft.com/office/drawing/2014/main" id="{1CEF8158-65AB-E348-98CC-CC48C540CB89}"/>
                </a:ext>
              </a:extLst>
            </p:cNvPr>
            <p:cNvSpPr/>
            <p:nvPr/>
          </p:nvSpPr>
          <p:spPr>
            <a:xfrm>
              <a:off x="2129498" y="3417667"/>
              <a:ext cx="5262830" cy="1619000"/>
            </a:xfrm>
            <a:prstGeom prst="roundRect">
              <a:avLst/>
            </a:prstGeom>
            <a:ln w="19050">
              <a:solidFill>
                <a:srgbClr val="000000"/>
              </a:solidFill>
            </a:ln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2F464757-3B6C-AB49-BF83-1E5B4893EBE1}"/>
                </a:ext>
              </a:extLst>
            </p:cNvPr>
            <p:cNvSpPr txBox="1"/>
            <p:nvPr/>
          </p:nvSpPr>
          <p:spPr>
            <a:xfrm>
              <a:off x="3498284" y="3068960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ASIC</a:t>
              </a:r>
            </a:p>
          </p:txBody>
        </p:sp>
        <p:sp>
          <p:nvSpPr>
            <p:cNvPr id="162" name="Text Box 177">
              <a:extLst>
                <a:ext uri="{FF2B5EF4-FFF2-40B4-BE49-F238E27FC236}">
                  <a16:creationId xmlns:a16="http://schemas.microsoft.com/office/drawing/2014/main" id="{80B1F66D-49A2-6C49-A855-958D16146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360" y="4489819"/>
              <a:ext cx="774915" cy="19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chemeClr val="tx1"/>
                  </a:solidFill>
                  <a:latin typeface="Arial" charset="0"/>
                </a:rPr>
                <a:t>CSA</a:t>
              </a:r>
            </a:p>
          </p:txBody>
        </p:sp>
        <p:sp>
          <p:nvSpPr>
            <p:cNvPr id="163" name="Text Box 177">
              <a:extLst>
                <a:ext uri="{FF2B5EF4-FFF2-40B4-BE49-F238E27FC236}">
                  <a16:creationId xmlns:a16="http://schemas.microsoft.com/office/drawing/2014/main" id="{02EBF38B-FBF0-E749-B22F-C6DC28161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658" y="4499403"/>
              <a:ext cx="133049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  <a:latin typeface="Arial" charset="0"/>
                </a:rPr>
                <a:t>Filtering / shaping</a:t>
              </a:r>
            </a:p>
          </p:txBody>
        </p:sp>
        <p:sp>
          <p:nvSpPr>
            <p:cNvPr id="164" name="Text Box 177">
              <a:extLst>
                <a:ext uri="{FF2B5EF4-FFF2-40B4-BE49-F238E27FC236}">
                  <a16:creationId xmlns:a16="http://schemas.microsoft.com/office/drawing/2014/main" id="{B77D7CD6-48EC-8140-8442-E971D819E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6295" y="4719229"/>
              <a:ext cx="774915" cy="19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chemeClr val="tx1"/>
                  </a:solidFill>
                  <a:latin typeface="Arial" charset="0"/>
                </a:rPr>
                <a:t>SCA</a:t>
              </a:r>
            </a:p>
          </p:txBody>
        </p:sp>
        <p:cxnSp>
          <p:nvCxnSpPr>
            <p:cNvPr id="165" name="Connecteur droit avec flèche 164">
              <a:extLst>
                <a:ext uri="{FF2B5EF4-FFF2-40B4-BE49-F238E27FC236}">
                  <a16:creationId xmlns:a16="http://schemas.microsoft.com/office/drawing/2014/main" id="{23124A6D-257A-4C46-B125-33FE74FC77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88235" y="4599114"/>
              <a:ext cx="1420117" cy="0"/>
            </a:xfrm>
            <a:prstGeom prst="straightConnector1">
              <a:avLst/>
            </a:prstGeom>
            <a:solidFill>
              <a:srgbClr val="F8F8F8"/>
            </a:solidFill>
            <a:ln w="349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8D517DFB-08F0-7045-B8E8-42A85574D75A}"/>
                </a:ext>
              </a:extLst>
            </p:cNvPr>
            <p:cNvSpPr txBox="1"/>
            <p:nvPr/>
          </p:nvSpPr>
          <p:spPr>
            <a:xfrm>
              <a:off x="6318345" y="4285728"/>
              <a:ext cx="794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Trigger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46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043608" y="52752"/>
            <a:ext cx="7200800" cy="908720"/>
          </a:xfrm>
        </p:spPr>
        <p:txBody>
          <a:bodyPr/>
          <a:lstStyle/>
          <a:p>
            <a:pPr algn="ctr"/>
            <a:r>
              <a:rPr lang="en-US" dirty="0"/>
              <a:t>GO TO DIGITAL</a:t>
            </a:r>
            <a:br>
              <a:rPr lang="en-US" dirty="0"/>
            </a:br>
            <a:r>
              <a:rPr lang="fr-FR" dirty="0"/>
              <a:t>OWB-1: 32-channel 13-bits Wilkinson ADC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93A23A-5376-F048-969E-ABE3447021CC}"/>
              </a:ext>
            </a:extLst>
          </p:cNvPr>
          <p:cNvSpPr/>
          <p:nvPr/>
        </p:nvSpPr>
        <p:spPr>
          <a:xfrm>
            <a:off x="3764028" y="6186790"/>
            <a:ext cx="5407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Wilkinson </a:t>
            </a:r>
            <a:r>
              <a:rPr lang="fr-FR" sz="1600" dirty="0">
                <a:sym typeface="Wingdings" panose="05000000000000000000" pitchFamily="2" charset="2"/>
              </a:rPr>
              <a:t>+ DLL  </a:t>
            </a:r>
            <a:r>
              <a:rPr lang="fr-FR" sz="1600" b="1" dirty="0">
                <a:solidFill>
                  <a:srgbClr val="FF0000"/>
                </a:solidFill>
              </a:rPr>
              <a:t>13 bits : 32 x more </a:t>
            </a:r>
            <a:r>
              <a:rPr lang="fr-FR" sz="1600" b="1" dirty="0" err="1">
                <a:solidFill>
                  <a:srgbClr val="FF0000"/>
                </a:solidFill>
              </a:rPr>
              <a:t>accurate</a:t>
            </a:r>
            <a:r>
              <a:rPr lang="fr-FR" sz="1600" b="1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CDC1CC-895A-404B-B077-6F656574C78C}"/>
              </a:ext>
            </a:extLst>
          </p:cNvPr>
          <p:cNvSpPr/>
          <p:nvPr/>
        </p:nvSpPr>
        <p:spPr>
          <a:xfrm>
            <a:off x="4258027" y="5863645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Wilkinson </a:t>
            </a:r>
            <a:r>
              <a:rPr lang="fr-FR" sz="1600" dirty="0">
                <a:sym typeface="Wingdings" panose="05000000000000000000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8 bits</a:t>
            </a:r>
            <a:endParaRPr lang="fr-FR" sz="16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FED496D-352B-4843-B18E-4AAFDFE8F42D}"/>
              </a:ext>
            </a:extLst>
          </p:cNvPr>
          <p:cNvSpPr/>
          <p:nvPr/>
        </p:nvSpPr>
        <p:spPr>
          <a:xfrm>
            <a:off x="1619672" y="6021288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>
                <a:sym typeface="Wingdings" panose="05000000000000000000" pitchFamily="2" charset="2"/>
              </a:rPr>
              <a:t>For the same speed :</a:t>
            </a:r>
            <a:endParaRPr lang="fr-FR" sz="1600" b="1"/>
          </a:p>
        </p:txBody>
      </p:sp>
      <p:sp>
        <p:nvSpPr>
          <p:cNvPr id="49" name="Espace réservé du pied de page 9">
            <a:extLst>
              <a:ext uri="{FF2B5EF4-FFF2-40B4-BE49-F238E27FC236}">
                <a16:creationId xmlns:a16="http://schemas.microsoft.com/office/drawing/2014/main" id="{32548E15-F75C-3E4E-88D7-60321E8B0A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D348F19E-D535-5A41-873C-B60DBB7C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057619"/>
            <a:ext cx="8172464" cy="5179693"/>
          </a:xfrm>
        </p:spPr>
        <p:txBody>
          <a:bodyPr/>
          <a:lstStyle/>
          <a:p>
            <a:r>
              <a:rPr lang="fr-FR" sz="1800" dirty="0"/>
              <a:t>Architecture </a:t>
            </a:r>
            <a:r>
              <a:rPr lang="fr-FR" sz="1800" dirty="0" err="1"/>
              <a:t>Wilnkinson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DLL (</a:t>
            </a:r>
            <a:r>
              <a:rPr lang="fr-FR" sz="1800" dirty="0" err="1"/>
              <a:t>delay-locked</a:t>
            </a:r>
            <a:r>
              <a:rPr lang="fr-FR" sz="1800" dirty="0"/>
              <a:t> </a:t>
            </a:r>
            <a:r>
              <a:rPr lang="fr-FR" sz="1800" dirty="0" err="1"/>
              <a:t>loop</a:t>
            </a:r>
            <a:r>
              <a:rPr lang="fr-FR" sz="1800" dirty="0"/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D1A6FE18-3A4F-0644-8302-DF0277DCD1A2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endParaRPr lang="fr-FR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42900" lvl="2" indent="-342900"/>
            <a:endParaRPr lang="fr-FR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42900" lvl="2" indent="-342900"/>
            <a:endParaRPr lang="fr-FR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42900" lvl="2" indent="-342900"/>
            <a:endParaRPr lang="fr-FR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42900" lvl="2" indent="-342900"/>
            <a:endParaRPr lang="fr-FR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42900" lvl="2" indent="-342900"/>
            <a:endParaRPr lang="fr-FR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42900" lvl="2" indent="-342900"/>
            <a:endParaRPr lang="fr-FR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42900" lvl="2" indent="-342900"/>
            <a:endParaRPr lang="fr-FR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342900" lvl="2" indent="-342900"/>
            <a:endParaRPr lang="fr-FR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FF721CFE-EAD5-B241-A605-DC59FD3D2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342463"/>
            <a:ext cx="4716016" cy="37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96B00CF-6EA5-A449-A38B-4E0948AF0740}"/>
              </a:ext>
            </a:extLst>
          </p:cNvPr>
          <p:cNvSpPr/>
          <p:nvPr/>
        </p:nvSpPr>
        <p:spPr>
          <a:xfrm>
            <a:off x="7803706" y="3877937"/>
            <a:ext cx="58628" cy="367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671F46F-F9AE-D747-A219-CF81EFA7FF08}"/>
              </a:ext>
            </a:extLst>
          </p:cNvPr>
          <p:cNvSpPr txBox="1"/>
          <p:nvPr/>
        </p:nvSpPr>
        <p:spPr>
          <a:xfrm>
            <a:off x="6805897" y="5280473"/>
            <a:ext cx="218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latin typeface="Cambria Math"/>
              </a:rPr>
              <a:t>Error</a:t>
            </a:r>
            <a:r>
              <a:rPr lang="fr-FR" i="1" dirty="0">
                <a:latin typeface="Cambria Math"/>
              </a:rPr>
              <a:t> ∆t =1/FDLL</a:t>
            </a:r>
          </a:p>
          <a:p>
            <a:r>
              <a:rPr lang="fr-FR" i="1" dirty="0">
                <a:latin typeface="Cambria Math"/>
              </a:rPr>
              <a:t>= 312,5 </a:t>
            </a:r>
            <a:r>
              <a:rPr lang="fr-FR" i="1" dirty="0" err="1">
                <a:latin typeface="Cambria Math"/>
              </a:rPr>
              <a:t>ps</a:t>
            </a:r>
            <a:endParaRPr lang="fr-FR" i="1" dirty="0">
              <a:latin typeface="Cambria Math"/>
            </a:endParaRP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258EEBE-EC4B-6E4F-82A1-8BEA149D3F10}"/>
              </a:ext>
            </a:extLst>
          </p:cNvPr>
          <p:cNvCxnSpPr/>
          <p:nvPr/>
        </p:nvCxnSpPr>
        <p:spPr>
          <a:xfrm flipV="1">
            <a:off x="7614427" y="4163638"/>
            <a:ext cx="211313" cy="1067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2" name="Picture 3">
            <a:extLst>
              <a:ext uri="{FF2B5EF4-FFF2-40B4-BE49-F238E27FC236}">
                <a16:creationId xmlns:a16="http://schemas.microsoft.com/office/drawing/2014/main" id="{3F461ABC-1234-B241-A41E-0B0CEC4D0F40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6" y="1738371"/>
            <a:ext cx="4536440" cy="337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93239B5-F295-BE4C-8268-12D3E6BAD672}"/>
                  </a:ext>
                </a:extLst>
              </p:cNvPr>
              <p:cNvSpPr/>
              <p:nvPr/>
            </p:nvSpPr>
            <p:spPr>
              <a:xfrm>
                <a:off x="755824" y="1653384"/>
                <a:ext cx="1103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100</m:t>
                      </m:r>
                      <m:r>
                        <a:rPr lang="fr-FR" b="0" i="1" smtClean="0">
                          <a:latin typeface="Cambria Math"/>
                        </a:rPr>
                        <m:t>𝑀𝐻𝑧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93239B5-F295-BE4C-8268-12D3E6BAD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24" y="1653384"/>
                <a:ext cx="11039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7023628-7553-404C-87B5-33CD2342E161}"/>
                  </a:ext>
                </a:extLst>
              </p:cNvPr>
              <p:cNvSpPr/>
              <p:nvPr/>
            </p:nvSpPr>
            <p:spPr>
              <a:xfrm>
                <a:off x="4994689" y="1369039"/>
                <a:ext cx="2456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𝑻𝒊𝒎𝒆</m:t>
                      </m:r>
                      <m:r>
                        <a:rPr lang="fr-FR" b="1" i="1" smtClean="0"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latin typeface="Cambria Math"/>
                        </a:rPr>
                        <m:t>𝒎𝒂𝒙</m:t>
                      </m:r>
                      <m:r>
                        <a:rPr lang="fr-FR" b="1" i="1" smtClean="0">
                          <a:latin typeface="Cambria Math"/>
                        </a:rPr>
                        <m:t> : </m:t>
                      </m:r>
                      <m:r>
                        <a:rPr lang="fr-FR" b="1" i="1">
                          <a:latin typeface="Cambria Math"/>
                        </a:rPr>
                        <m:t>𝟐</m:t>
                      </m:r>
                      <m:r>
                        <a:rPr lang="fr-FR" b="1" i="1">
                          <a:latin typeface="Cambria Math"/>
                        </a:rPr>
                        <m:t>,</m:t>
                      </m:r>
                      <m:r>
                        <a:rPr lang="fr-FR" b="1" i="1">
                          <a:latin typeface="Cambria Math"/>
                        </a:rPr>
                        <m:t>𝟓𝟔</m:t>
                      </m:r>
                      <m:r>
                        <a:rPr lang="fr-FR" b="1" i="1">
                          <a:latin typeface="Cambria Math"/>
                        </a:rPr>
                        <m:t> µ</m:t>
                      </m:r>
                      <m:r>
                        <a:rPr lang="fr-FR" b="1" i="1">
                          <a:latin typeface="Cambria Math"/>
                        </a:rPr>
                        <m:t>𝒔</m:t>
                      </m:r>
                      <m:r>
                        <a:rPr lang="fr-FR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7023628-7553-404C-87B5-33CD2342E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89" y="1369039"/>
                <a:ext cx="2456121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87FD0B2-B717-A44E-9C37-677E11E9C492}"/>
              </a:ext>
            </a:extLst>
          </p:cNvPr>
          <p:cNvSpPr/>
          <p:nvPr/>
        </p:nvSpPr>
        <p:spPr>
          <a:xfrm>
            <a:off x="1331640" y="5013176"/>
            <a:ext cx="5407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Wilkinson:            </a:t>
            </a:r>
            <a:r>
              <a:rPr lang="fr-FR" sz="1600" dirty="0" err="1"/>
              <a:t>T</a:t>
            </a:r>
            <a:r>
              <a:rPr lang="fr-FR" sz="1600" baseline="-25000" dirty="0" err="1"/>
              <a:t>code</a:t>
            </a:r>
            <a:r>
              <a:rPr lang="fr-FR" sz="1600" dirty="0"/>
              <a:t>= 2</a:t>
            </a:r>
            <a:r>
              <a:rPr lang="fr-FR" sz="1600" baseline="30000" dirty="0"/>
              <a:t>n </a:t>
            </a:r>
            <a:r>
              <a:rPr lang="fr-FR" sz="1600" dirty="0"/>
              <a:t>x </a:t>
            </a:r>
            <a:r>
              <a:rPr lang="fr-FR" sz="1600" dirty="0" err="1"/>
              <a:t>T</a:t>
            </a:r>
            <a:r>
              <a:rPr lang="fr-FR" sz="1600" baseline="-25000" dirty="0" err="1"/>
              <a:t>clk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</a:p>
          <a:p>
            <a:r>
              <a:rPr lang="fr-FR" sz="1600" dirty="0">
                <a:sym typeface="Wingdings" panose="05000000000000000000" pitchFamily="2" charset="2"/>
              </a:rPr>
              <a:t>Wilkinson + DLL: </a:t>
            </a:r>
            <a:r>
              <a:rPr lang="fr-FR" sz="1600" dirty="0" err="1"/>
              <a:t>T</a:t>
            </a:r>
            <a:r>
              <a:rPr lang="fr-FR" sz="1600" baseline="-25000" dirty="0" err="1"/>
              <a:t>code</a:t>
            </a:r>
            <a:r>
              <a:rPr lang="fr-FR" sz="1600" dirty="0"/>
              <a:t>= 2</a:t>
            </a:r>
            <a:r>
              <a:rPr lang="fr-FR" sz="1600" baseline="30000" dirty="0"/>
              <a:t>n </a:t>
            </a:r>
            <a:r>
              <a:rPr lang="fr-FR" sz="1600" dirty="0"/>
              <a:t>x </a:t>
            </a:r>
            <a:r>
              <a:rPr lang="fr-FR" sz="1600" dirty="0" err="1"/>
              <a:t>T</a:t>
            </a:r>
            <a:r>
              <a:rPr lang="fr-FR" sz="1600" baseline="-25000" dirty="0" err="1"/>
              <a:t>clk</a:t>
            </a:r>
            <a:r>
              <a:rPr lang="fr-FR" sz="1600" dirty="0">
                <a:sym typeface="Wingdings" panose="05000000000000000000" pitchFamily="2" charset="2"/>
              </a:rPr>
              <a:t> /N</a:t>
            </a:r>
            <a:r>
              <a:rPr lang="fr-FR" sz="1600" baseline="-25000" dirty="0">
                <a:sym typeface="Wingdings" panose="05000000000000000000" pitchFamily="2" charset="2"/>
              </a:rPr>
              <a:t>DLL</a:t>
            </a:r>
            <a:endParaRPr lang="fr-FR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5916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|  PAGE </a:t>
            </a:r>
            <a:fld id="{AEFB9B6D-867A-40B8-ACB0-35CC9F272C9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9" name="Espace réservé du pied de page 9">
            <a:extLst>
              <a:ext uri="{FF2B5EF4-FFF2-40B4-BE49-F238E27FC236}">
                <a16:creationId xmlns:a16="http://schemas.microsoft.com/office/drawing/2014/main" id="{32548E15-F75C-3E4E-88D7-60321E8B0A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1A468BA-9A37-8D49-BBC8-A8BDEA7A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87414"/>
            <a:ext cx="4464496" cy="239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413BEE2-5FF2-1340-87DD-9148D76CBDDC}"/>
              </a:ext>
            </a:extLst>
          </p:cNvPr>
          <p:cNvSpPr/>
          <p:nvPr/>
        </p:nvSpPr>
        <p:spPr>
          <a:xfrm>
            <a:off x="1175506" y="606584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6,2 x 2,8 mm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079CF8-5FE0-F34C-9B88-6A989F5B7813}"/>
              </a:ext>
            </a:extLst>
          </p:cNvPr>
          <p:cNvSpPr/>
          <p:nvPr/>
        </p:nvSpPr>
        <p:spPr>
          <a:xfrm>
            <a:off x="11020" y="1410072"/>
            <a:ext cx="4849012" cy="3286660"/>
          </a:xfrm>
          <a:prstGeom prst="rect">
            <a:avLst/>
          </a:prstGeom>
        </p:spPr>
        <p:txBody>
          <a:bodyPr wrap="square" lIns="298314" tIns="149157" rIns="298314" bIns="149157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Technology: CMOS AMS 350 nm</a:t>
            </a:r>
          </a:p>
          <a:p>
            <a:pPr algn="just"/>
            <a:r>
              <a:rPr lang="en-US" sz="1600" dirty="0">
                <a:latin typeface="+mj-lt"/>
              </a:rPr>
              <a:t>Die : 50 *2000  µm </a:t>
            </a:r>
          </a:p>
          <a:p>
            <a:pPr algn="just"/>
            <a:r>
              <a:rPr lang="en-US" sz="1600" dirty="0">
                <a:latin typeface="+mj-lt"/>
              </a:rPr>
              <a:t>TOTAL : 18 mm²</a:t>
            </a:r>
          </a:p>
          <a:p>
            <a:pPr algn="just"/>
            <a:r>
              <a:rPr lang="en-US" sz="1600" dirty="0">
                <a:latin typeface="+mj-lt"/>
              </a:rPr>
              <a:t>32 channels</a:t>
            </a:r>
          </a:p>
          <a:p>
            <a:pPr algn="just"/>
            <a:r>
              <a:rPr lang="en-US" sz="1600" dirty="0">
                <a:latin typeface="+mj-lt"/>
              </a:rPr>
              <a:t>13 bits</a:t>
            </a:r>
          </a:p>
          <a:p>
            <a:pPr algn="just"/>
            <a:r>
              <a:rPr lang="en-US" sz="1600" dirty="0">
                <a:latin typeface="+mj-lt"/>
              </a:rPr>
              <a:t>Max sampling rate:</a:t>
            </a:r>
          </a:p>
          <a:p>
            <a:pPr algn="just"/>
            <a:r>
              <a:rPr lang="en-US" sz="1600" dirty="0">
                <a:latin typeface="+mj-lt"/>
              </a:rPr>
              <a:t>370 kHz (13 bits) to 1.28 MHz (11 bits) </a:t>
            </a:r>
          </a:p>
          <a:p>
            <a:pPr algn="just"/>
            <a:r>
              <a:rPr lang="en-US" sz="1600" dirty="0">
                <a:latin typeface="+mj-lt"/>
              </a:rPr>
              <a:t>Noise: 0.3 to 0.9 LSB (end of dynamic)</a:t>
            </a:r>
          </a:p>
          <a:p>
            <a:pPr algn="just"/>
            <a:r>
              <a:rPr lang="en-US" sz="1600" dirty="0">
                <a:latin typeface="+mj-lt"/>
              </a:rPr>
              <a:t>SEU flag</a:t>
            </a:r>
          </a:p>
          <a:p>
            <a:pPr lvl="0"/>
            <a:r>
              <a:rPr lang="en-US" sz="1600" dirty="0">
                <a:latin typeface="+mj-lt"/>
              </a:rPr>
              <a:t>Power consumption :  &lt; 1mW / channel</a:t>
            </a:r>
          </a:p>
          <a:p>
            <a:pPr lvl="0"/>
            <a:r>
              <a:rPr lang="en-US" sz="1600" dirty="0">
                <a:latin typeface="+mj-lt"/>
              </a:rPr>
              <a:t>Total chip power: 36,6 </a:t>
            </a:r>
            <a:r>
              <a:rPr lang="en-US" sz="1600" dirty="0" err="1">
                <a:latin typeface="+mj-lt"/>
              </a:rPr>
              <a:t>mW</a:t>
            </a:r>
            <a:endParaRPr lang="en-US" sz="1600" dirty="0">
              <a:latin typeface="+mj-lt"/>
            </a:endParaRPr>
          </a:p>
          <a:p>
            <a:pPr lvl="0"/>
            <a:endParaRPr lang="en-US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FA81F9-B070-4648-AD4C-132C12A4B06A}"/>
              </a:ext>
            </a:extLst>
          </p:cNvPr>
          <p:cNvSpPr/>
          <p:nvPr/>
        </p:nvSpPr>
        <p:spPr>
          <a:xfrm>
            <a:off x="5436096" y="1517687"/>
            <a:ext cx="2763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SPI : Programming registers</a:t>
            </a: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1FE90681-37BD-4B4B-8AD0-5B797D6D0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64505"/>
              </p:ext>
            </p:extLst>
          </p:nvPr>
        </p:nvGraphicFramePr>
        <p:xfrm>
          <a:off x="5436096" y="2076433"/>
          <a:ext cx="3312368" cy="334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70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Configuration modes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r>
                        <a:rPr lang="fr-FR" sz="1400" b="0" dirty="0"/>
                        <a:t>Data </a:t>
                      </a:r>
                      <a:r>
                        <a:rPr lang="fr-FR" sz="1400" b="0" dirty="0" err="1"/>
                        <a:t>read</a:t>
                      </a:r>
                      <a:r>
                        <a:rPr lang="fr-FR" sz="1400" b="0" dirty="0"/>
                        <a:t> : // and serial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pPr rtl="0" eaLnBrk="1" fontAlgn="t" latinLnBrk="0" hangingPunct="1"/>
                      <a:r>
                        <a:rPr lang="fr-F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Alim-on</a:t>
                      </a:r>
                      <a:r>
                        <a:rPr lang="fr-FR" sz="14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off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r>
                        <a:rPr lang="fr-FR" sz="1400" b="0" dirty="0" err="1"/>
                        <a:t>Mask</a:t>
                      </a:r>
                      <a:r>
                        <a:rPr lang="fr-FR" sz="1400" b="0" dirty="0"/>
                        <a:t> </a:t>
                      </a:r>
                      <a:r>
                        <a:rPr lang="fr-FR" sz="1400" b="0" dirty="0" err="1"/>
                        <a:t>channel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r>
                        <a:rPr lang="fr-FR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</a:t>
                      </a:r>
                      <a:r>
                        <a:rPr lang="fr-F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DAC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r>
                        <a:rPr lang="fr-F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Adjustable ADC resolusion :</a:t>
                      </a:r>
                      <a:r>
                        <a:rPr lang="fr-FR" sz="14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 to 10 bits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/>
                        <a:t>Input DC </a:t>
                      </a:r>
                      <a:r>
                        <a:rPr lang="fr-FR" sz="1400" b="0" dirty="0" err="1"/>
                        <a:t>shifter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 compensation system 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r>
                        <a:rPr lang="fr-FR" sz="1400" b="0" dirty="0"/>
                        <a:t>PLL (1MHz-&gt;100MHz)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r>
                        <a:rPr lang="fr-FR" sz="1400" b="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AD9DF057-3D3F-D647-8752-FF8C6A9E34CC}"/>
              </a:ext>
            </a:extLst>
          </p:cNvPr>
          <p:cNvSpPr txBox="1"/>
          <p:nvPr/>
        </p:nvSpPr>
        <p:spPr>
          <a:xfrm>
            <a:off x="-11020" y="1028634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OWB-1: Main features</a:t>
            </a:r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9A5DD54D-42D7-0F4D-A288-0F13B496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2752"/>
            <a:ext cx="7200800" cy="908720"/>
          </a:xfrm>
        </p:spPr>
        <p:txBody>
          <a:bodyPr/>
          <a:lstStyle/>
          <a:p>
            <a:pPr algn="ctr"/>
            <a:r>
              <a:rPr lang="en-US" dirty="0"/>
              <a:t>GO TO DIGITAL</a:t>
            </a:r>
            <a:br>
              <a:rPr lang="en-US" dirty="0"/>
            </a:br>
            <a:r>
              <a:rPr lang="fr-FR" dirty="0"/>
              <a:t>OWB-1: 32-channel 13-bits Wilkinson ADC</a:t>
            </a:r>
          </a:p>
        </p:txBody>
      </p:sp>
    </p:spTree>
    <p:extLst>
      <p:ext uri="{BB962C8B-B14F-4D97-AF65-F5344CB8AC3E}">
        <p14:creationId xmlns:p14="http://schemas.microsoft.com/office/powerpoint/2010/main" val="417536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age 384">
            <a:extLst>
              <a:ext uri="{FF2B5EF4-FFF2-40B4-BE49-F238E27FC236}">
                <a16:creationId xmlns:a16="http://schemas.microsoft.com/office/drawing/2014/main" id="{DCE141D0-4842-3943-A6A1-07852E68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644" y="3778982"/>
            <a:ext cx="887331" cy="1333616"/>
          </a:xfrm>
          <a:prstGeom prst="rect">
            <a:avLst/>
          </a:prstGeom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Increase the Dynamic range / Noise ratio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65" name="Espace réservé du pied de page 9">
            <a:extLst>
              <a:ext uri="{FF2B5EF4-FFF2-40B4-BE49-F238E27FC236}">
                <a16:creationId xmlns:a16="http://schemas.microsoft.com/office/drawing/2014/main" id="{7A59D49E-F712-9F40-93D2-09604F5F8E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8ACCA06-B8D0-5C48-BF97-83B05822C52A}"/>
              </a:ext>
            </a:extLst>
          </p:cNvPr>
          <p:cNvGrpSpPr/>
          <p:nvPr/>
        </p:nvGrpSpPr>
        <p:grpSpPr>
          <a:xfrm>
            <a:off x="1371249" y="1002229"/>
            <a:ext cx="5805055" cy="2410086"/>
            <a:chOff x="1371249" y="3068960"/>
            <a:chExt cx="5805055" cy="2410086"/>
          </a:xfrm>
        </p:grpSpPr>
        <p:pic>
          <p:nvPicPr>
            <p:cNvPr id="430" name="Image 429">
              <a:extLst>
                <a:ext uri="{FF2B5EF4-FFF2-40B4-BE49-F238E27FC236}">
                  <a16:creationId xmlns:a16="http://schemas.microsoft.com/office/drawing/2014/main" id="{524DE44A-00CA-084B-A078-940960B3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1249" y="4145430"/>
              <a:ext cx="887331" cy="1333616"/>
            </a:xfrm>
            <a:prstGeom prst="rect">
              <a:avLst/>
            </a:prstGeom>
          </p:spPr>
        </p:pic>
        <p:sp>
          <p:nvSpPr>
            <p:cNvPr id="431" name="Rectangle à coins arrondis 138">
              <a:extLst>
                <a:ext uri="{FF2B5EF4-FFF2-40B4-BE49-F238E27FC236}">
                  <a16:creationId xmlns:a16="http://schemas.microsoft.com/office/drawing/2014/main" id="{47A8CF15-F9ED-764E-9B23-AB73659FDC20}"/>
                </a:ext>
              </a:extLst>
            </p:cNvPr>
            <p:cNvSpPr/>
            <p:nvPr/>
          </p:nvSpPr>
          <p:spPr bwMode="auto">
            <a:xfrm>
              <a:off x="2305360" y="3573016"/>
              <a:ext cx="774916" cy="1152000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2" name="Rectangle à coins arrondis 139">
              <a:extLst>
                <a:ext uri="{FF2B5EF4-FFF2-40B4-BE49-F238E27FC236}">
                  <a16:creationId xmlns:a16="http://schemas.microsoft.com/office/drawing/2014/main" id="{3F421825-7931-B541-B94D-AFA3AD022B1F}"/>
                </a:ext>
              </a:extLst>
            </p:cNvPr>
            <p:cNvSpPr/>
            <p:nvPr/>
          </p:nvSpPr>
          <p:spPr bwMode="auto">
            <a:xfrm>
              <a:off x="3087724" y="3573017"/>
              <a:ext cx="1732358" cy="1152000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0" name="Line 948">
              <a:extLst>
                <a:ext uri="{FF2B5EF4-FFF2-40B4-BE49-F238E27FC236}">
                  <a16:creationId xmlns:a16="http://schemas.microsoft.com/office/drawing/2014/main" id="{1DE75504-86FD-4541-ADAC-EA3B99B9F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2545" y="3759628"/>
              <a:ext cx="215504" cy="1913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" name="Line 101">
              <a:extLst>
                <a:ext uri="{FF2B5EF4-FFF2-40B4-BE49-F238E27FC236}">
                  <a16:creationId xmlns:a16="http://schemas.microsoft.com/office/drawing/2014/main" id="{36F2DA52-2B7B-C542-80D0-B1E4F4363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360" y="4206716"/>
              <a:ext cx="254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2" name="AutoShape 102">
              <a:extLst>
                <a:ext uri="{FF2B5EF4-FFF2-40B4-BE49-F238E27FC236}">
                  <a16:creationId xmlns:a16="http://schemas.microsoft.com/office/drawing/2014/main" id="{6E9628CE-3000-5F4A-A87B-12AFA3633A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03962" y="4061583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3" name="Line 103">
              <a:extLst>
                <a:ext uri="{FF2B5EF4-FFF2-40B4-BE49-F238E27FC236}">
                  <a16:creationId xmlns:a16="http://schemas.microsoft.com/office/drawing/2014/main" id="{C796558B-A6B8-AC40-8DA8-27CE44BCB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2670" y="386043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4" name="Line 104">
              <a:extLst>
                <a:ext uri="{FF2B5EF4-FFF2-40B4-BE49-F238E27FC236}">
                  <a16:creationId xmlns:a16="http://schemas.microsoft.com/office/drawing/2014/main" id="{1EF9885A-176E-B944-8E02-B6208A508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670" y="3860433"/>
              <a:ext cx="211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5" name="Line 105">
              <a:extLst>
                <a:ext uri="{FF2B5EF4-FFF2-40B4-BE49-F238E27FC236}">
                  <a16:creationId xmlns:a16="http://schemas.microsoft.com/office/drawing/2014/main" id="{A5F97CE2-3272-C04E-9666-FA83F039C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003" y="380441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6" name="Line 106">
              <a:extLst>
                <a:ext uri="{FF2B5EF4-FFF2-40B4-BE49-F238E27FC236}">
                  <a16:creationId xmlns:a16="http://schemas.microsoft.com/office/drawing/2014/main" id="{6A269834-F712-134A-A24F-01BF9B5ED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7659" y="380441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7" name="Line 107">
              <a:extLst>
                <a:ext uri="{FF2B5EF4-FFF2-40B4-BE49-F238E27FC236}">
                  <a16:creationId xmlns:a16="http://schemas.microsoft.com/office/drawing/2014/main" id="{858D70B5-B3CD-DD4B-AB8C-429B59F5E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7659" y="3860433"/>
              <a:ext cx="1807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8" name="Line 108">
              <a:extLst>
                <a:ext uri="{FF2B5EF4-FFF2-40B4-BE49-F238E27FC236}">
                  <a16:creationId xmlns:a16="http://schemas.microsoft.com/office/drawing/2014/main" id="{9374CDF8-3578-184A-BEB9-51B585710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438" y="386043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9" name="Line 109">
              <a:extLst>
                <a:ext uri="{FF2B5EF4-FFF2-40B4-BE49-F238E27FC236}">
                  <a16:creationId xmlns:a16="http://schemas.microsoft.com/office/drawing/2014/main" id="{046190F6-4FD7-2647-9F4C-D1D5AFEAC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791" y="4206716"/>
              <a:ext cx="393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0" name="Rectangle 100">
              <a:extLst>
                <a:ext uri="{FF2B5EF4-FFF2-40B4-BE49-F238E27FC236}">
                  <a16:creationId xmlns:a16="http://schemas.microsoft.com/office/drawing/2014/main" id="{1C210C7C-016A-8D42-AA39-2748A94B9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324" y="4135278"/>
              <a:ext cx="141288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" name="Text Box 177">
              <a:extLst>
                <a:ext uri="{FF2B5EF4-FFF2-40B4-BE49-F238E27FC236}">
                  <a16:creationId xmlns:a16="http://schemas.microsoft.com/office/drawing/2014/main" id="{B87AEC9A-A448-594F-B16B-C2FFA5ED1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55" y="3582716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grpSp>
          <p:nvGrpSpPr>
            <p:cNvPr id="482" name="Groupe 481">
              <a:extLst>
                <a:ext uri="{FF2B5EF4-FFF2-40B4-BE49-F238E27FC236}">
                  <a16:creationId xmlns:a16="http://schemas.microsoft.com/office/drawing/2014/main" id="{15F3103D-7865-6745-ACD6-200F271FAD25}"/>
                </a:ext>
              </a:extLst>
            </p:cNvPr>
            <p:cNvGrpSpPr/>
            <p:nvPr/>
          </p:nvGrpSpPr>
          <p:grpSpPr>
            <a:xfrm>
              <a:off x="3245953" y="4149426"/>
              <a:ext cx="63656" cy="114580"/>
              <a:chOff x="6401512" y="3573363"/>
              <a:chExt cx="63656" cy="114580"/>
            </a:xfrm>
          </p:grpSpPr>
          <p:sp>
            <p:nvSpPr>
              <p:cNvPr id="483" name="Line 105">
                <a:extLst>
                  <a:ext uri="{FF2B5EF4-FFF2-40B4-BE49-F238E27FC236}">
                    <a16:creationId xmlns:a16="http://schemas.microsoft.com/office/drawing/2014/main" id="{EA389EF7-2D62-8949-B336-76F665059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1512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" name="Line 106">
                <a:extLst>
                  <a:ext uri="{FF2B5EF4-FFF2-40B4-BE49-F238E27FC236}">
                    <a16:creationId xmlns:a16="http://schemas.microsoft.com/office/drawing/2014/main" id="{AE1EBCAE-8794-7C44-BCD8-3EEAD2A3A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5168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85" name="Line 109">
              <a:extLst>
                <a:ext uri="{FF2B5EF4-FFF2-40B4-BE49-F238E27FC236}">
                  <a16:creationId xmlns:a16="http://schemas.microsoft.com/office/drawing/2014/main" id="{A3967923-1260-9B49-8CCB-6BE2DB17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491" y="4208879"/>
              <a:ext cx="319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86" name="Groupe 485">
              <a:extLst>
                <a:ext uri="{FF2B5EF4-FFF2-40B4-BE49-F238E27FC236}">
                  <a16:creationId xmlns:a16="http://schemas.microsoft.com/office/drawing/2014/main" id="{1B0CC906-60A2-0B43-A3D2-C1C1FD97B4DF}"/>
                </a:ext>
              </a:extLst>
            </p:cNvPr>
            <p:cNvGrpSpPr/>
            <p:nvPr/>
          </p:nvGrpSpPr>
          <p:grpSpPr>
            <a:xfrm>
              <a:off x="3442837" y="4208879"/>
              <a:ext cx="72001" cy="324055"/>
              <a:chOff x="6598396" y="3632816"/>
              <a:chExt cx="72001" cy="324055"/>
            </a:xfrm>
          </p:grpSpPr>
          <p:sp>
            <p:nvSpPr>
              <p:cNvPr id="487" name="Rectangle 100">
                <a:extLst>
                  <a:ext uri="{FF2B5EF4-FFF2-40B4-BE49-F238E27FC236}">
                    <a16:creationId xmlns:a16="http://schemas.microsoft.com/office/drawing/2014/main" id="{C0C37798-8D9F-0B49-BE45-37035F470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8396" y="3723406"/>
                <a:ext cx="72000" cy="1428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488" name="Connecteur droit 487">
                <a:extLst>
                  <a:ext uri="{FF2B5EF4-FFF2-40B4-BE49-F238E27FC236}">
                    <a16:creationId xmlns:a16="http://schemas.microsoft.com/office/drawing/2014/main" id="{D251C01D-B5BD-7946-BA03-2E4279508152}"/>
                  </a:ext>
                </a:extLst>
              </p:cNvPr>
              <p:cNvCxnSpPr/>
              <p:nvPr/>
            </p:nvCxnSpPr>
            <p:spPr bwMode="auto">
              <a:xfrm flipH="1">
                <a:off x="6634396" y="3632816"/>
                <a:ext cx="1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9" name="Connecteur droit 488">
                <a:extLst>
                  <a:ext uri="{FF2B5EF4-FFF2-40B4-BE49-F238E27FC236}">
                    <a16:creationId xmlns:a16="http://schemas.microsoft.com/office/drawing/2014/main" id="{3CB8D54D-785C-E847-A01E-FBEE7BAD0DBB}"/>
                  </a:ext>
                </a:extLst>
              </p:cNvPr>
              <p:cNvCxnSpPr/>
              <p:nvPr/>
            </p:nvCxnSpPr>
            <p:spPr bwMode="auto">
              <a:xfrm>
                <a:off x="6634396" y="3866281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0" name="Line 109">
                <a:extLst>
                  <a:ext uri="{FF2B5EF4-FFF2-40B4-BE49-F238E27FC236}">
                    <a16:creationId xmlns:a16="http://schemas.microsoft.com/office/drawing/2014/main" id="{0F856B00-C57B-5448-BA1D-BBD1984AB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8396" y="3956871"/>
                <a:ext cx="72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91" name="AutoShape 102">
              <a:extLst>
                <a:ext uri="{FF2B5EF4-FFF2-40B4-BE49-F238E27FC236}">
                  <a16:creationId xmlns:a16="http://schemas.microsoft.com/office/drawing/2014/main" id="{BB349688-744E-A04B-8E5B-04F2F8251D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71153" y="4061583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2" name="Line 109">
              <a:extLst>
                <a:ext uri="{FF2B5EF4-FFF2-40B4-BE49-F238E27FC236}">
                  <a16:creationId xmlns:a16="http://schemas.microsoft.com/office/drawing/2014/main" id="{81EE081C-B0B1-A94E-8EA5-5261DD2A5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9982" y="4206716"/>
              <a:ext cx="988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3" name="Rectangle 100">
              <a:extLst>
                <a:ext uri="{FF2B5EF4-FFF2-40B4-BE49-F238E27FC236}">
                  <a16:creationId xmlns:a16="http://schemas.microsoft.com/office/drawing/2014/main" id="{E4CCEDAC-B955-6745-8B01-EA80452C5A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54072" y="4138921"/>
              <a:ext cx="72000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4" name="Line 109">
              <a:extLst>
                <a:ext uri="{FF2B5EF4-FFF2-40B4-BE49-F238E27FC236}">
                  <a16:creationId xmlns:a16="http://schemas.microsoft.com/office/drawing/2014/main" id="{67B321BB-94AD-8842-83D1-D324B9736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1510" y="4208879"/>
              <a:ext cx="170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95" name="Groupe 494">
              <a:extLst>
                <a:ext uri="{FF2B5EF4-FFF2-40B4-BE49-F238E27FC236}">
                  <a16:creationId xmlns:a16="http://schemas.microsoft.com/office/drawing/2014/main" id="{8102ACA0-5083-A140-BFC5-4AEF419D766D}"/>
                </a:ext>
              </a:extLst>
            </p:cNvPr>
            <p:cNvGrpSpPr/>
            <p:nvPr/>
          </p:nvGrpSpPr>
          <p:grpSpPr>
            <a:xfrm>
              <a:off x="4244017" y="4208879"/>
              <a:ext cx="180000" cy="244836"/>
              <a:chOff x="7473279" y="3632816"/>
              <a:chExt cx="180000" cy="244836"/>
            </a:xfrm>
          </p:grpSpPr>
          <p:grpSp>
            <p:nvGrpSpPr>
              <p:cNvPr id="496" name="Groupe 495">
                <a:extLst>
                  <a:ext uri="{FF2B5EF4-FFF2-40B4-BE49-F238E27FC236}">
                    <a16:creationId xmlns:a16="http://schemas.microsoft.com/office/drawing/2014/main" id="{DF0A531C-AE73-9D4A-9325-AE9D61083A76}"/>
                  </a:ext>
                </a:extLst>
              </p:cNvPr>
              <p:cNvGrpSpPr/>
              <p:nvPr/>
            </p:nvGrpSpPr>
            <p:grpSpPr>
              <a:xfrm rot="5400000">
                <a:off x="7526589" y="3697944"/>
                <a:ext cx="63656" cy="114580"/>
                <a:chOff x="6401512" y="3573363"/>
                <a:chExt cx="63656" cy="114580"/>
              </a:xfrm>
            </p:grpSpPr>
            <p:sp>
              <p:nvSpPr>
                <p:cNvPr id="501" name="Line 105">
                  <a:extLst>
                    <a:ext uri="{FF2B5EF4-FFF2-40B4-BE49-F238E27FC236}">
                      <a16:creationId xmlns:a16="http://schemas.microsoft.com/office/drawing/2014/main" id="{F29CA9E0-1CD0-6546-BF33-6A26F48369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1512" y="3573363"/>
                  <a:ext cx="0" cy="114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" name="Line 106">
                  <a:extLst>
                    <a:ext uri="{FF2B5EF4-FFF2-40B4-BE49-F238E27FC236}">
                      <a16:creationId xmlns:a16="http://schemas.microsoft.com/office/drawing/2014/main" id="{F543242C-9A79-CF46-A0EC-CDB272624A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65168" y="3573363"/>
                  <a:ext cx="0" cy="114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497" name="Connecteur droit 496">
                <a:extLst>
                  <a:ext uri="{FF2B5EF4-FFF2-40B4-BE49-F238E27FC236}">
                    <a16:creationId xmlns:a16="http://schemas.microsoft.com/office/drawing/2014/main" id="{F117AF1B-7D86-9741-A2E2-04119829DFD8}"/>
                  </a:ext>
                </a:extLst>
              </p:cNvPr>
              <p:cNvCxnSpPr/>
              <p:nvPr/>
            </p:nvCxnSpPr>
            <p:spPr bwMode="auto">
              <a:xfrm>
                <a:off x="7558417" y="3632816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8" name="Connecteur droit 497">
                <a:extLst>
                  <a:ext uri="{FF2B5EF4-FFF2-40B4-BE49-F238E27FC236}">
                    <a16:creationId xmlns:a16="http://schemas.microsoft.com/office/drawing/2014/main" id="{03FDA522-B13C-C441-8A04-585A453AC92D}"/>
                  </a:ext>
                </a:extLst>
              </p:cNvPr>
              <p:cNvCxnSpPr/>
              <p:nvPr/>
            </p:nvCxnSpPr>
            <p:spPr bwMode="auto">
              <a:xfrm>
                <a:off x="7558417" y="3787062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9" name="Line 109">
                <a:extLst>
                  <a:ext uri="{FF2B5EF4-FFF2-40B4-BE49-F238E27FC236}">
                    <a16:creationId xmlns:a16="http://schemas.microsoft.com/office/drawing/2014/main" id="{50324233-2256-B64F-ADCB-9EF102791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2417" y="3877652"/>
                <a:ext cx="72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" name="Line 109">
                <a:extLst>
                  <a:ext uri="{FF2B5EF4-FFF2-40B4-BE49-F238E27FC236}">
                    <a16:creationId xmlns:a16="http://schemas.microsoft.com/office/drawing/2014/main" id="{C4239C12-BB1D-B745-B347-A16C52CE3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3279" y="3632816"/>
                <a:ext cx="18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3" name="AutoShape 102">
              <a:extLst>
                <a:ext uri="{FF2B5EF4-FFF2-40B4-BE49-F238E27FC236}">
                  <a16:creationId xmlns:a16="http://schemas.microsoft.com/office/drawing/2014/main" id="{1E821D41-A9A2-E643-B76C-F0F622DCC9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63241" y="4063626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4" name="Text Box 177">
              <a:extLst>
                <a:ext uri="{FF2B5EF4-FFF2-40B4-BE49-F238E27FC236}">
                  <a16:creationId xmlns:a16="http://schemas.microsoft.com/office/drawing/2014/main" id="{6356610B-831B-1A45-8494-0F5922A8E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883" y="3975072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05" name="Text Box 177">
              <a:extLst>
                <a:ext uri="{FF2B5EF4-FFF2-40B4-BE49-F238E27FC236}">
                  <a16:creationId xmlns:a16="http://schemas.microsoft.com/office/drawing/2014/main" id="{56F2EC3E-CF47-2442-8A08-8EDF0A47F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491" y="4278153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506" name="Text Box 177">
              <a:extLst>
                <a:ext uri="{FF2B5EF4-FFF2-40B4-BE49-F238E27FC236}">
                  <a16:creationId xmlns:a16="http://schemas.microsoft.com/office/drawing/2014/main" id="{F383455A-A3D2-4D4E-B437-54043C791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424" y="4248753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07" name="Text Box 177">
              <a:extLst>
                <a:ext uri="{FF2B5EF4-FFF2-40B4-BE49-F238E27FC236}">
                  <a16:creationId xmlns:a16="http://schemas.microsoft.com/office/drawing/2014/main" id="{A7812E72-4758-1E46-A511-303E1DC61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274" y="4003020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508" name="Line 109">
              <a:extLst>
                <a:ext uri="{FF2B5EF4-FFF2-40B4-BE49-F238E27FC236}">
                  <a16:creationId xmlns:a16="http://schemas.microsoft.com/office/drawing/2014/main" id="{590F0586-3829-D349-819A-623BCA035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070" y="4206716"/>
              <a:ext cx="470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509" name="Image 508">
              <a:extLst>
                <a:ext uri="{FF2B5EF4-FFF2-40B4-BE49-F238E27FC236}">
                  <a16:creationId xmlns:a16="http://schemas.microsoft.com/office/drawing/2014/main" id="{BAFE5090-B1CA-AA42-A1D1-CF9698CCB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970" r="21932"/>
            <a:stretch/>
          </p:blipFill>
          <p:spPr>
            <a:xfrm>
              <a:off x="6080222" y="3713854"/>
              <a:ext cx="1096082" cy="540000"/>
            </a:xfrm>
            <a:prstGeom prst="rect">
              <a:avLst/>
            </a:prstGeom>
          </p:spPr>
        </p:pic>
        <p:grpSp>
          <p:nvGrpSpPr>
            <p:cNvPr id="511" name="Groupe 510">
              <a:extLst>
                <a:ext uri="{FF2B5EF4-FFF2-40B4-BE49-F238E27FC236}">
                  <a16:creationId xmlns:a16="http://schemas.microsoft.com/office/drawing/2014/main" id="{6FEE377B-9356-D346-AD92-C7BE387DA46F}"/>
                </a:ext>
              </a:extLst>
            </p:cNvPr>
            <p:cNvGrpSpPr/>
            <p:nvPr/>
          </p:nvGrpSpPr>
          <p:grpSpPr>
            <a:xfrm>
              <a:off x="5000102" y="3664212"/>
              <a:ext cx="1047866" cy="1020291"/>
              <a:chOff x="8451490" y="1363948"/>
              <a:chExt cx="1047866" cy="1020291"/>
            </a:xfrm>
          </p:grpSpPr>
          <p:sp>
            <p:nvSpPr>
              <p:cNvPr id="512" name="AutoShape 813">
                <a:extLst>
                  <a:ext uri="{FF2B5EF4-FFF2-40B4-BE49-F238E27FC236}">
                    <a16:creationId xmlns:a16="http://schemas.microsoft.com/office/drawing/2014/main" id="{7ED737A7-6606-694F-8972-7158FFD233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51490" y="1363948"/>
                <a:ext cx="1033429" cy="1020291"/>
              </a:xfrm>
              <a:prstGeom prst="can">
                <a:avLst>
                  <a:gd name="adj" fmla="val 25000"/>
                </a:avLst>
              </a:prstGeom>
              <a:pattFill prst="ltVert">
                <a:fgClr>
                  <a:srgbClr val="FFFF99"/>
                </a:fgClr>
                <a:bgClr>
                  <a:schemeClr val="hlink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513" name="Group 814">
                <a:extLst>
                  <a:ext uri="{FF2B5EF4-FFF2-40B4-BE49-F238E27FC236}">
                    <a16:creationId xmlns:a16="http://schemas.microsoft.com/office/drawing/2014/main" id="{0555B23C-0615-2540-9695-B6F927C875C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451490" y="1497505"/>
                <a:ext cx="372209" cy="880165"/>
                <a:chOff x="2879" y="792"/>
                <a:chExt cx="573" cy="1354"/>
              </a:xfrm>
            </p:grpSpPr>
            <p:sp>
              <p:nvSpPr>
                <p:cNvPr id="567" name="Freeform 815">
                  <a:extLst>
                    <a:ext uri="{FF2B5EF4-FFF2-40B4-BE49-F238E27FC236}">
                      <a16:creationId xmlns:a16="http://schemas.microsoft.com/office/drawing/2014/main" id="{D679299C-AA1A-354F-AA00-D677270F55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79" y="792"/>
                  <a:ext cx="52" cy="1235"/>
                </a:xfrm>
                <a:custGeom>
                  <a:avLst/>
                  <a:gdLst>
                    <a:gd name="T0" fmla="*/ 1 w 52"/>
                    <a:gd name="T1" fmla="*/ 0 h 1235"/>
                    <a:gd name="T2" fmla="*/ 1 w 52"/>
                    <a:gd name="T3" fmla="*/ 648 h 1235"/>
                    <a:gd name="T4" fmla="*/ 0 w 52"/>
                    <a:gd name="T5" fmla="*/ 1175 h 1235"/>
                    <a:gd name="T6" fmla="*/ 12 w 52"/>
                    <a:gd name="T7" fmla="*/ 1203 h 1235"/>
                    <a:gd name="T8" fmla="*/ 34 w 52"/>
                    <a:gd name="T9" fmla="*/ 1221 h 1235"/>
                    <a:gd name="T10" fmla="*/ 52 w 52"/>
                    <a:gd name="T11" fmla="*/ 1235 h 1235"/>
                    <a:gd name="T12" fmla="*/ 52 w 52"/>
                    <a:gd name="T13" fmla="*/ 59 h 1235"/>
                    <a:gd name="T14" fmla="*/ 37 w 52"/>
                    <a:gd name="T15" fmla="*/ 48 h 1235"/>
                    <a:gd name="T16" fmla="*/ 19 w 52"/>
                    <a:gd name="T17" fmla="*/ 29 h 1235"/>
                    <a:gd name="T18" fmla="*/ 1 w 52"/>
                    <a:gd name="T19" fmla="*/ 0 h 12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35"/>
                    <a:gd name="T32" fmla="*/ 52 w 52"/>
                    <a:gd name="T33" fmla="*/ 1235 h 12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3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2" y="1203"/>
                      </a:lnTo>
                      <a:lnTo>
                        <a:pt x="34" y="1221"/>
                      </a:lnTo>
                      <a:lnTo>
                        <a:pt x="52" y="1235"/>
                      </a:lnTo>
                      <a:lnTo>
                        <a:pt x="52" y="59"/>
                      </a:lnTo>
                      <a:lnTo>
                        <a:pt x="37" y="48"/>
                      </a:lnTo>
                      <a:lnTo>
                        <a:pt x="19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mpd="sng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8" name="Freeform 816">
                  <a:extLst>
                    <a:ext uri="{FF2B5EF4-FFF2-40B4-BE49-F238E27FC236}">
                      <a16:creationId xmlns:a16="http://schemas.microsoft.com/office/drawing/2014/main" id="{6F662770-86FC-CF46-8BEB-5927A2D709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2" y="847"/>
                  <a:ext cx="52" cy="1208"/>
                </a:xfrm>
                <a:custGeom>
                  <a:avLst/>
                  <a:gdLst>
                    <a:gd name="T0" fmla="*/ 1 w 52"/>
                    <a:gd name="T1" fmla="*/ 0 h 1208"/>
                    <a:gd name="T2" fmla="*/ 1 w 52"/>
                    <a:gd name="T3" fmla="*/ 648 h 1208"/>
                    <a:gd name="T4" fmla="*/ 0 w 52"/>
                    <a:gd name="T5" fmla="*/ 1175 h 1208"/>
                    <a:gd name="T6" fmla="*/ 16 w 52"/>
                    <a:gd name="T7" fmla="*/ 1190 h 1208"/>
                    <a:gd name="T8" fmla="*/ 32 w 52"/>
                    <a:gd name="T9" fmla="*/ 1199 h 1208"/>
                    <a:gd name="T10" fmla="*/ 52 w 52"/>
                    <a:gd name="T11" fmla="*/ 1208 h 1208"/>
                    <a:gd name="T12" fmla="*/ 52 w 52"/>
                    <a:gd name="T13" fmla="*/ 29 h 1208"/>
                    <a:gd name="T14" fmla="*/ 34 w 52"/>
                    <a:gd name="T15" fmla="*/ 22 h 1208"/>
                    <a:gd name="T16" fmla="*/ 16 w 52"/>
                    <a:gd name="T17" fmla="*/ 13 h 1208"/>
                    <a:gd name="T18" fmla="*/ 1 w 52"/>
                    <a:gd name="T19" fmla="*/ 0 h 12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08"/>
                    <a:gd name="T32" fmla="*/ 52 w 52"/>
                    <a:gd name="T33" fmla="*/ 1208 h 12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08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6" y="1190"/>
                      </a:lnTo>
                      <a:lnTo>
                        <a:pt x="32" y="1199"/>
                      </a:lnTo>
                      <a:lnTo>
                        <a:pt x="52" y="1208"/>
                      </a:lnTo>
                      <a:lnTo>
                        <a:pt x="52" y="29"/>
                      </a:lnTo>
                      <a:lnTo>
                        <a:pt x="34" y="22"/>
                      </a:lnTo>
                      <a:lnTo>
                        <a:pt x="16" y="1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9" name="Freeform 817">
                  <a:extLst>
                    <a:ext uri="{FF2B5EF4-FFF2-40B4-BE49-F238E27FC236}">
                      <a16:creationId xmlns:a16="http://schemas.microsoft.com/office/drawing/2014/main" id="{BD956A61-B246-A945-BE4F-3FDB7E98CD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83" y="877"/>
                  <a:ext cx="52" cy="1195"/>
                </a:xfrm>
                <a:custGeom>
                  <a:avLst/>
                  <a:gdLst>
                    <a:gd name="T0" fmla="*/ 1 w 52"/>
                    <a:gd name="T1" fmla="*/ 0 h 1195"/>
                    <a:gd name="T2" fmla="*/ 1 w 52"/>
                    <a:gd name="T3" fmla="*/ 648 h 1195"/>
                    <a:gd name="T4" fmla="*/ 0 w 52"/>
                    <a:gd name="T5" fmla="*/ 1175 h 1195"/>
                    <a:gd name="T6" fmla="*/ 14 w 52"/>
                    <a:gd name="T7" fmla="*/ 1181 h 1195"/>
                    <a:gd name="T8" fmla="*/ 32 w 52"/>
                    <a:gd name="T9" fmla="*/ 1189 h 1195"/>
                    <a:gd name="T10" fmla="*/ 52 w 52"/>
                    <a:gd name="T11" fmla="*/ 1195 h 1195"/>
                    <a:gd name="T12" fmla="*/ 52 w 52"/>
                    <a:gd name="T13" fmla="*/ 20 h 1195"/>
                    <a:gd name="T14" fmla="*/ 32 w 52"/>
                    <a:gd name="T15" fmla="*/ 14 h 1195"/>
                    <a:gd name="T16" fmla="*/ 16 w 52"/>
                    <a:gd name="T17" fmla="*/ 8 h 1195"/>
                    <a:gd name="T18" fmla="*/ 1 w 52"/>
                    <a:gd name="T19" fmla="*/ 0 h 11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5"/>
                    <a:gd name="T32" fmla="*/ 52 w 52"/>
                    <a:gd name="T33" fmla="*/ 1195 h 11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2" y="1189"/>
                      </a:lnTo>
                      <a:lnTo>
                        <a:pt x="52" y="1195"/>
                      </a:lnTo>
                      <a:lnTo>
                        <a:pt x="52" y="20"/>
                      </a:lnTo>
                      <a:lnTo>
                        <a:pt x="32" y="14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0" name="Freeform 818">
                  <a:extLst>
                    <a:ext uri="{FF2B5EF4-FFF2-40B4-BE49-F238E27FC236}">
                      <a16:creationId xmlns:a16="http://schemas.microsoft.com/office/drawing/2014/main" id="{0734A4FF-3BFA-5848-ABDB-1154289442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5" y="897"/>
                  <a:ext cx="52" cy="1193"/>
                </a:xfrm>
                <a:custGeom>
                  <a:avLst/>
                  <a:gdLst>
                    <a:gd name="T0" fmla="*/ 1 w 52"/>
                    <a:gd name="T1" fmla="*/ 0 h 1193"/>
                    <a:gd name="T2" fmla="*/ 1 w 52"/>
                    <a:gd name="T3" fmla="*/ 648 h 1193"/>
                    <a:gd name="T4" fmla="*/ 0 w 52"/>
                    <a:gd name="T5" fmla="*/ 1175 h 1193"/>
                    <a:gd name="T6" fmla="*/ 14 w 52"/>
                    <a:gd name="T7" fmla="*/ 1181 h 1193"/>
                    <a:gd name="T8" fmla="*/ 33 w 52"/>
                    <a:gd name="T9" fmla="*/ 1187 h 1193"/>
                    <a:gd name="T10" fmla="*/ 51 w 52"/>
                    <a:gd name="T11" fmla="*/ 1193 h 1193"/>
                    <a:gd name="T12" fmla="*/ 52 w 52"/>
                    <a:gd name="T13" fmla="*/ 17 h 1193"/>
                    <a:gd name="T14" fmla="*/ 33 w 52"/>
                    <a:gd name="T15" fmla="*/ 11 h 1193"/>
                    <a:gd name="T16" fmla="*/ 16 w 52"/>
                    <a:gd name="T17" fmla="*/ 8 h 1193"/>
                    <a:gd name="T18" fmla="*/ 1 w 52"/>
                    <a:gd name="T19" fmla="*/ 0 h 1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3"/>
                    <a:gd name="T32" fmla="*/ 52 w 52"/>
                    <a:gd name="T33" fmla="*/ 1193 h 11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3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3" y="1187"/>
                      </a:lnTo>
                      <a:lnTo>
                        <a:pt x="51" y="1193"/>
                      </a:lnTo>
                      <a:lnTo>
                        <a:pt x="52" y="17"/>
                      </a:lnTo>
                      <a:lnTo>
                        <a:pt x="33" y="11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1" name="Freeform 819">
                  <a:extLst>
                    <a:ext uri="{FF2B5EF4-FFF2-40B4-BE49-F238E27FC236}">
                      <a16:creationId xmlns:a16="http://schemas.microsoft.com/office/drawing/2014/main" id="{71F0F62B-DC90-2742-95B0-41D17A2E7D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914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2" name="Freeform 820">
                  <a:extLst>
                    <a:ext uri="{FF2B5EF4-FFF2-40B4-BE49-F238E27FC236}">
                      <a16:creationId xmlns:a16="http://schemas.microsoft.com/office/drawing/2014/main" id="{85A17220-3B8C-164F-9075-F1760AEDD8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35" y="925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3" name="Freeform 821">
                  <a:extLst>
                    <a:ext uri="{FF2B5EF4-FFF2-40B4-BE49-F238E27FC236}">
                      <a16:creationId xmlns:a16="http://schemas.microsoft.com/office/drawing/2014/main" id="{9D290E39-C486-D94D-91E8-C693DC9D33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86" y="936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4" name="Freeform 822">
                  <a:extLst>
                    <a:ext uri="{FF2B5EF4-FFF2-40B4-BE49-F238E27FC236}">
                      <a16:creationId xmlns:a16="http://schemas.microsoft.com/office/drawing/2014/main" id="{929063DE-CEA9-8140-BA2C-538BC39D1A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6" y="945"/>
                  <a:ext cx="54" cy="1182"/>
                </a:xfrm>
                <a:custGeom>
                  <a:avLst/>
                  <a:gdLst>
                    <a:gd name="T0" fmla="*/ 1 w 54"/>
                    <a:gd name="T1" fmla="*/ 0 h 1182"/>
                    <a:gd name="T2" fmla="*/ 1 w 54"/>
                    <a:gd name="T3" fmla="*/ 648 h 1182"/>
                    <a:gd name="T4" fmla="*/ 0 w 54"/>
                    <a:gd name="T5" fmla="*/ 1175 h 1182"/>
                    <a:gd name="T6" fmla="*/ 13 w 54"/>
                    <a:gd name="T7" fmla="*/ 1179 h 1182"/>
                    <a:gd name="T8" fmla="*/ 32 w 54"/>
                    <a:gd name="T9" fmla="*/ 1182 h 1182"/>
                    <a:gd name="T10" fmla="*/ 54 w 54"/>
                    <a:gd name="T11" fmla="*/ 1182 h 1182"/>
                    <a:gd name="T12" fmla="*/ 54 w 54"/>
                    <a:gd name="T13" fmla="*/ 8 h 1182"/>
                    <a:gd name="T14" fmla="*/ 32 w 54"/>
                    <a:gd name="T15" fmla="*/ 6 h 1182"/>
                    <a:gd name="T16" fmla="*/ 14 w 54"/>
                    <a:gd name="T17" fmla="*/ 3 h 1182"/>
                    <a:gd name="T18" fmla="*/ 1 w 54"/>
                    <a:gd name="T19" fmla="*/ 0 h 11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182"/>
                    <a:gd name="T32" fmla="*/ 54 w 54"/>
                    <a:gd name="T33" fmla="*/ 1182 h 11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182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4" y="1182"/>
                      </a:lnTo>
                      <a:lnTo>
                        <a:pt x="54" y="8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5" name="Freeform 823">
                  <a:extLst>
                    <a:ext uri="{FF2B5EF4-FFF2-40B4-BE49-F238E27FC236}">
                      <a16:creationId xmlns:a16="http://schemas.microsoft.com/office/drawing/2014/main" id="{D53F2581-E1E2-B743-9F65-82C69960AD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88" y="953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6" name="Freeform 824">
                  <a:extLst>
                    <a:ext uri="{FF2B5EF4-FFF2-40B4-BE49-F238E27FC236}">
                      <a16:creationId xmlns:a16="http://schemas.microsoft.com/office/drawing/2014/main" id="{2959AECA-4E13-2B42-8D3A-046F0F945E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43" y="961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77" name="Freeform 825">
                  <a:extLst>
                    <a:ext uri="{FF2B5EF4-FFF2-40B4-BE49-F238E27FC236}">
                      <a16:creationId xmlns:a16="http://schemas.microsoft.com/office/drawing/2014/main" id="{FBDA5068-CAC3-B142-BED9-74F3F0BB00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7" y="966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14" name="Group 826">
                <a:extLst>
                  <a:ext uri="{FF2B5EF4-FFF2-40B4-BE49-F238E27FC236}">
                    <a16:creationId xmlns:a16="http://schemas.microsoft.com/office/drawing/2014/main" id="{ABDDDF11-E25E-B048-84F9-84F0CA95F15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9112709" y="1497505"/>
                <a:ext cx="372209" cy="882355"/>
                <a:chOff x="2879" y="792"/>
                <a:chExt cx="573" cy="1354"/>
              </a:xfrm>
            </p:grpSpPr>
            <p:sp>
              <p:nvSpPr>
                <p:cNvPr id="556" name="Freeform 827">
                  <a:extLst>
                    <a:ext uri="{FF2B5EF4-FFF2-40B4-BE49-F238E27FC236}">
                      <a16:creationId xmlns:a16="http://schemas.microsoft.com/office/drawing/2014/main" id="{93F98F06-7718-E949-85AE-6DD53D7650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79" y="792"/>
                  <a:ext cx="52" cy="1235"/>
                </a:xfrm>
                <a:custGeom>
                  <a:avLst/>
                  <a:gdLst>
                    <a:gd name="T0" fmla="*/ 1 w 52"/>
                    <a:gd name="T1" fmla="*/ 0 h 1235"/>
                    <a:gd name="T2" fmla="*/ 1 w 52"/>
                    <a:gd name="T3" fmla="*/ 648 h 1235"/>
                    <a:gd name="T4" fmla="*/ 0 w 52"/>
                    <a:gd name="T5" fmla="*/ 1175 h 1235"/>
                    <a:gd name="T6" fmla="*/ 12 w 52"/>
                    <a:gd name="T7" fmla="*/ 1203 h 1235"/>
                    <a:gd name="T8" fmla="*/ 34 w 52"/>
                    <a:gd name="T9" fmla="*/ 1221 h 1235"/>
                    <a:gd name="T10" fmla="*/ 52 w 52"/>
                    <a:gd name="T11" fmla="*/ 1235 h 1235"/>
                    <a:gd name="T12" fmla="*/ 52 w 52"/>
                    <a:gd name="T13" fmla="*/ 59 h 1235"/>
                    <a:gd name="T14" fmla="*/ 37 w 52"/>
                    <a:gd name="T15" fmla="*/ 48 h 1235"/>
                    <a:gd name="T16" fmla="*/ 19 w 52"/>
                    <a:gd name="T17" fmla="*/ 29 h 1235"/>
                    <a:gd name="T18" fmla="*/ 1 w 52"/>
                    <a:gd name="T19" fmla="*/ 0 h 12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35"/>
                    <a:gd name="T32" fmla="*/ 52 w 52"/>
                    <a:gd name="T33" fmla="*/ 1235 h 12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3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2" y="1203"/>
                      </a:lnTo>
                      <a:lnTo>
                        <a:pt x="34" y="1221"/>
                      </a:lnTo>
                      <a:lnTo>
                        <a:pt x="52" y="1235"/>
                      </a:lnTo>
                      <a:lnTo>
                        <a:pt x="52" y="59"/>
                      </a:lnTo>
                      <a:lnTo>
                        <a:pt x="37" y="48"/>
                      </a:lnTo>
                      <a:lnTo>
                        <a:pt x="19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mpd="sng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7" name="Freeform 828">
                  <a:extLst>
                    <a:ext uri="{FF2B5EF4-FFF2-40B4-BE49-F238E27FC236}">
                      <a16:creationId xmlns:a16="http://schemas.microsoft.com/office/drawing/2014/main" id="{B9BBD6EF-76CC-2F44-960E-FBB13E2BFF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2" y="847"/>
                  <a:ext cx="52" cy="1208"/>
                </a:xfrm>
                <a:custGeom>
                  <a:avLst/>
                  <a:gdLst>
                    <a:gd name="T0" fmla="*/ 1 w 52"/>
                    <a:gd name="T1" fmla="*/ 0 h 1208"/>
                    <a:gd name="T2" fmla="*/ 1 w 52"/>
                    <a:gd name="T3" fmla="*/ 648 h 1208"/>
                    <a:gd name="T4" fmla="*/ 0 w 52"/>
                    <a:gd name="T5" fmla="*/ 1175 h 1208"/>
                    <a:gd name="T6" fmla="*/ 16 w 52"/>
                    <a:gd name="T7" fmla="*/ 1190 h 1208"/>
                    <a:gd name="T8" fmla="*/ 32 w 52"/>
                    <a:gd name="T9" fmla="*/ 1199 h 1208"/>
                    <a:gd name="T10" fmla="*/ 52 w 52"/>
                    <a:gd name="T11" fmla="*/ 1208 h 1208"/>
                    <a:gd name="T12" fmla="*/ 52 w 52"/>
                    <a:gd name="T13" fmla="*/ 29 h 1208"/>
                    <a:gd name="T14" fmla="*/ 34 w 52"/>
                    <a:gd name="T15" fmla="*/ 22 h 1208"/>
                    <a:gd name="T16" fmla="*/ 16 w 52"/>
                    <a:gd name="T17" fmla="*/ 13 h 1208"/>
                    <a:gd name="T18" fmla="*/ 1 w 52"/>
                    <a:gd name="T19" fmla="*/ 0 h 12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08"/>
                    <a:gd name="T32" fmla="*/ 52 w 52"/>
                    <a:gd name="T33" fmla="*/ 1208 h 12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08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6" y="1190"/>
                      </a:lnTo>
                      <a:lnTo>
                        <a:pt x="32" y="1199"/>
                      </a:lnTo>
                      <a:lnTo>
                        <a:pt x="52" y="1208"/>
                      </a:lnTo>
                      <a:lnTo>
                        <a:pt x="52" y="29"/>
                      </a:lnTo>
                      <a:lnTo>
                        <a:pt x="34" y="22"/>
                      </a:lnTo>
                      <a:lnTo>
                        <a:pt x="16" y="1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8" name="Freeform 829">
                  <a:extLst>
                    <a:ext uri="{FF2B5EF4-FFF2-40B4-BE49-F238E27FC236}">
                      <a16:creationId xmlns:a16="http://schemas.microsoft.com/office/drawing/2014/main" id="{EA700E2C-BCEE-6E4F-B9D5-A11371EA35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83" y="877"/>
                  <a:ext cx="52" cy="1195"/>
                </a:xfrm>
                <a:custGeom>
                  <a:avLst/>
                  <a:gdLst>
                    <a:gd name="T0" fmla="*/ 1 w 52"/>
                    <a:gd name="T1" fmla="*/ 0 h 1195"/>
                    <a:gd name="T2" fmla="*/ 1 w 52"/>
                    <a:gd name="T3" fmla="*/ 648 h 1195"/>
                    <a:gd name="T4" fmla="*/ 0 w 52"/>
                    <a:gd name="T5" fmla="*/ 1175 h 1195"/>
                    <a:gd name="T6" fmla="*/ 14 w 52"/>
                    <a:gd name="T7" fmla="*/ 1181 h 1195"/>
                    <a:gd name="T8" fmla="*/ 32 w 52"/>
                    <a:gd name="T9" fmla="*/ 1189 h 1195"/>
                    <a:gd name="T10" fmla="*/ 52 w 52"/>
                    <a:gd name="T11" fmla="*/ 1195 h 1195"/>
                    <a:gd name="T12" fmla="*/ 52 w 52"/>
                    <a:gd name="T13" fmla="*/ 20 h 1195"/>
                    <a:gd name="T14" fmla="*/ 32 w 52"/>
                    <a:gd name="T15" fmla="*/ 14 h 1195"/>
                    <a:gd name="T16" fmla="*/ 16 w 52"/>
                    <a:gd name="T17" fmla="*/ 8 h 1195"/>
                    <a:gd name="T18" fmla="*/ 1 w 52"/>
                    <a:gd name="T19" fmla="*/ 0 h 11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5"/>
                    <a:gd name="T32" fmla="*/ 52 w 52"/>
                    <a:gd name="T33" fmla="*/ 1195 h 11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2" y="1189"/>
                      </a:lnTo>
                      <a:lnTo>
                        <a:pt x="52" y="1195"/>
                      </a:lnTo>
                      <a:lnTo>
                        <a:pt x="52" y="20"/>
                      </a:lnTo>
                      <a:lnTo>
                        <a:pt x="32" y="14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9" name="Freeform 830">
                  <a:extLst>
                    <a:ext uri="{FF2B5EF4-FFF2-40B4-BE49-F238E27FC236}">
                      <a16:creationId xmlns:a16="http://schemas.microsoft.com/office/drawing/2014/main" id="{82E82620-DD0F-1549-B314-F59CCED6B1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5" y="897"/>
                  <a:ext cx="52" cy="1193"/>
                </a:xfrm>
                <a:custGeom>
                  <a:avLst/>
                  <a:gdLst>
                    <a:gd name="T0" fmla="*/ 1 w 52"/>
                    <a:gd name="T1" fmla="*/ 0 h 1193"/>
                    <a:gd name="T2" fmla="*/ 1 w 52"/>
                    <a:gd name="T3" fmla="*/ 648 h 1193"/>
                    <a:gd name="T4" fmla="*/ 0 w 52"/>
                    <a:gd name="T5" fmla="*/ 1175 h 1193"/>
                    <a:gd name="T6" fmla="*/ 14 w 52"/>
                    <a:gd name="T7" fmla="*/ 1181 h 1193"/>
                    <a:gd name="T8" fmla="*/ 33 w 52"/>
                    <a:gd name="T9" fmla="*/ 1187 h 1193"/>
                    <a:gd name="T10" fmla="*/ 51 w 52"/>
                    <a:gd name="T11" fmla="*/ 1193 h 1193"/>
                    <a:gd name="T12" fmla="*/ 52 w 52"/>
                    <a:gd name="T13" fmla="*/ 17 h 1193"/>
                    <a:gd name="T14" fmla="*/ 33 w 52"/>
                    <a:gd name="T15" fmla="*/ 11 h 1193"/>
                    <a:gd name="T16" fmla="*/ 16 w 52"/>
                    <a:gd name="T17" fmla="*/ 8 h 1193"/>
                    <a:gd name="T18" fmla="*/ 1 w 52"/>
                    <a:gd name="T19" fmla="*/ 0 h 1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3"/>
                    <a:gd name="T32" fmla="*/ 52 w 52"/>
                    <a:gd name="T33" fmla="*/ 1193 h 11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3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3" y="1187"/>
                      </a:lnTo>
                      <a:lnTo>
                        <a:pt x="51" y="1193"/>
                      </a:lnTo>
                      <a:lnTo>
                        <a:pt x="52" y="17"/>
                      </a:lnTo>
                      <a:lnTo>
                        <a:pt x="33" y="11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0" name="Freeform 831">
                  <a:extLst>
                    <a:ext uri="{FF2B5EF4-FFF2-40B4-BE49-F238E27FC236}">
                      <a16:creationId xmlns:a16="http://schemas.microsoft.com/office/drawing/2014/main" id="{6DA776B9-65D8-274B-AEEA-E793B5DDAF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914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1" name="Freeform 832">
                  <a:extLst>
                    <a:ext uri="{FF2B5EF4-FFF2-40B4-BE49-F238E27FC236}">
                      <a16:creationId xmlns:a16="http://schemas.microsoft.com/office/drawing/2014/main" id="{E67BE5DA-B372-414A-968A-426D16B341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35" y="925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2" name="Freeform 833">
                  <a:extLst>
                    <a:ext uri="{FF2B5EF4-FFF2-40B4-BE49-F238E27FC236}">
                      <a16:creationId xmlns:a16="http://schemas.microsoft.com/office/drawing/2014/main" id="{CF891A73-3474-1E4A-97FA-0645D2B5D7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86" y="936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3" name="Freeform 834">
                  <a:extLst>
                    <a:ext uri="{FF2B5EF4-FFF2-40B4-BE49-F238E27FC236}">
                      <a16:creationId xmlns:a16="http://schemas.microsoft.com/office/drawing/2014/main" id="{D9768AC2-5D1C-D143-A43F-E237605721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6" y="945"/>
                  <a:ext cx="54" cy="1182"/>
                </a:xfrm>
                <a:custGeom>
                  <a:avLst/>
                  <a:gdLst>
                    <a:gd name="T0" fmla="*/ 1 w 54"/>
                    <a:gd name="T1" fmla="*/ 0 h 1182"/>
                    <a:gd name="T2" fmla="*/ 1 w 54"/>
                    <a:gd name="T3" fmla="*/ 648 h 1182"/>
                    <a:gd name="T4" fmla="*/ 0 w 54"/>
                    <a:gd name="T5" fmla="*/ 1175 h 1182"/>
                    <a:gd name="T6" fmla="*/ 13 w 54"/>
                    <a:gd name="T7" fmla="*/ 1179 h 1182"/>
                    <a:gd name="T8" fmla="*/ 32 w 54"/>
                    <a:gd name="T9" fmla="*/ 1182 h 1182"/>
                    <a:gd name="T10" fmla="*/ 54 w 54"/>
                    <a:gd name="T11" fmla="*/ 1182 h 1182"/>
                    <a:gd name="T12" fmla="*/ 54 w 54"/>
                    <a:gd name="T13" fmla="*/ 8 h 1182"/>
                    <a:gd name="T14" fmla="*/ 32 w 54"/>
                    <a:gd name="T15" fmla="*/ 6 h 1182"/>
                    <a:gd name="T16" fmla="*/ 14 w 54"/>
                    <a:gd name="T17" fmla="*/ 3 h 1182"/>
                    <a:gd name="T18" fmla="*/ 1 w 54"/>
                    <a:gd name="T19" fmla="*/ 0 h 11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182"/>
                    <a:gd name="T32" fmla="*/ 54 w 54"/>
                    <a:gd name="T33" fmla="*/ 1182 h 11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182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4" y="1182"/>
                      </a:lnTo>
                      <a:lnTo>
                        <a:pt x="54" y="8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4" name="Freeform 835">
                  <a:extLst>
                    <a:ext uri="{FF2B5EF4-FFF2-40B4-BE49-F238E27FC236}">
                      <a16:creationId xmlns:a16="http://schemas.microsoft.com/office/drawing/2014/main" id="{4CB54EE0-A0A2-234B-AD8F-8915F8DB15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88" y="953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5" name="Freeform 836">
                  <a:extLst>
                    <a:ext uri="{FF2B5EF4-FFF2-40B4-BE49-F238E27FC236}">
                      <a16:creationId xmlns:a16="http://schemas.microsoft.com/office/drawing/2014/main" id="{5C39A982-7181-BA4D-A792-8EE9E13ABC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43" y="961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6" name="Freeform 837">
                  <a:extLst>
                    <a:ext uri="{FF2B5EF4-FFF2-40B4-BE49-F238E27FC236}">
                      <a16:creationId xmlns:a16="http://schemas.microsoft.com/office/drawing/2014/main" id="{A3086D2A-1557-DD44-BDC6-CB8B0B9824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7" y="966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5" name="Freeform 838">
                <a:extLst>
                  <a:ext uri="{FF2B5EF4-FFF2-40B4-BE49-F238E27FC236}">
                    <a16:creationId xmlns:a16="http://schemas.microsoft.com/office/drawing/2014/main" id="{5F12FD01-A67C-8146-86D5-EA517D4871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1510" y="1613547"/>
                <a:ext cx="37221" cy="766313"/>
              </a:xfrm>
              <a:custGeom>
                <a:avLst/>
                <a:gdLst>
                  <a:gd name="T0" fmla="*/ 1 w 57"/>
                  <a:gd name="T1" fmla="*/ 0 h 1177"/>
                  <a:gd name="T2" fmla="*/ 3 w 57"/>
                  <a:gd name="T3" fmla="*/ 646 h 1177"/>
                  <a:gd name="T4" fmla="*/ 0 w 57"/>
                  <a:gd name="T5" fmla="*/ 1176 h 1177"/>
                  <a:gd name="T6" fmla="*/ 21 w 57"/>
                  <a:gd name="T7" fmla="*/ 1177 h 1177"/>
                  <a:gd name="T8" fmla="*/ 39 w 57"/>
                  <a:gd name="T9" fmla="*/ 1177 h 1177"/>
                  <a:gd name="T10" fmla="*/ 57 w 57"/>
                  <a:gd name="T11" fmla="*/ 1177 h 1177"/>
                  <a:gd name="T12" fmla="*/ 57 w 57"/>
                  <a:gd name="T13" fmla="*/ 3 h 1177"/>
                  <a:gd name="T14" fmla="*/ 35 w 57"/>
                  <a:gd name="T15" fmla="*/ 3 h 1177"/>
                  <a:gd name="T16" fmla="*/ 16 w 57"/>
                  <a:gd name="T17" fmla="*/ 1 h 1177"/>
                  <a:gd name="T18" fmla="*/ 1 w 57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177"/>
                  <a:gd name="T32" fmla="*/ 57 w 57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177">
                    <a:moveTo>
                      <a:pt x="1" y="0"/>
                    </a:moveTo>
                    <a:lnTo>
                      <a:pt x="3" y="646"/>
                    </a:lnTo>
                    <a:lnTo>
                      <a:pt x="0" y="1176"/>
                    </a:lnTo>
                    <a:lnTo>
                      <a:pt x="21" y="1177"/>
                    </a:lnTo>
                    <a:lnTo>
                      <a:pt x="39" y="1177"/>
                    </a:lnTo>
                    <a:lnTo>
                      <a:pt x="57" y="1177"/>
                    </a:lnTo>
                    <a:lnTo>
                      <a:pt x="57" y="3"/>
                    </a:lnTo>
                    <a:lnTo>
                      <a:pt x="35" y="3"/>
                    </a:lnTo>
                    <a:lnTo>
                      <a:pt x="1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" name="Freeform 839">
                <a:extLst>
                  <a:ext uri="{FF2B5EF4-FFF2-40B4-BE49-F238E27FC236}">
                    <a16:creationId xmlns:a16="http://schemas.microsoft.com/office/drawing/2014/main" id="{D855DE15-25C7-A44A-A74F-18CB888082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8731" y="1615737"/>
                <a:ext cx="37221" cy="766313"/>
              </a:xfrm>
              <a:custGeom>
                <a:avLst/>
                <a:gdLst>
                  <a:gd name="T0" fmla="*/ 1 w 57"/>
                  <a:gd name="T1" fmla="*/ 0 h 1177"/>
                  <a:gd name="T2" fmla="*/ 3 w 57"/>
                  <a:gd name="T3" fmla="*/ 646 h 1177"/>
                  <a:gd name="T4" fmla="*/ 0 w 57"/>
                  <a:gd name="T5" fmla="*/ 1176 h 1177"/>
                  <a:gd name="T6" fmla="*/ 21 w 57"/>
                  <a:gd name="T7" fmla="*/ 1177 h 1177"/>
                  <a:gd name="T8" fmla="*/ 39 w 57"/>
                  <a:gd name="T9" fmla="*/ 1177 h 1177"/>
                  <a:gd name="T10" fmla="*/ 57 w 57"/>
                  <a:gd name="T11" fmla="*/ 1177 h 1177"/>
                  <a:gd name="T12" fmla="*/ 57 w 57"/>
                  <a:gd name="T13" fmla="*/ 3 h 1177"/>
                  <a:gd name="T14" fmla="*/ 35 w 57"/>
                  <a:gd name="T15" fmla="*/ 3 h 1177"/>
                  <a:gd name="T16" fmla="*/ 16 w 57"/>
                  <a:gd name="T17" fmla="*/ 1 h 1177"/>
                  <a:gd name="T18" fmla="*/ 1 w 57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177"/>
                  <a:gd name="T32" fmla="*/ 57 w 57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177">
                    <a:moveTo>
                      <a:pt x="1" y="0"/>
                    </a:moveTo>
                    <a:lnTo>
                      <a:pt x="3" y="646"/>
                    </a:lnTo>
                    <a:lnTo>
                      <a:pt x="0" y="1176"/>
                    </a:lnTo>
                    <a:lnTo>
                      <a:pt x="21" y="1177"/>
                    </a:lnTo>
                    <a:lnTo>
                      <a:pt x="39" y="1177"/>
                    </a:lnTo>
                    <a:lnTo>
                      <a:pt x="57" y="1177"/>
                    </a:lnTo>
                    <a:lnTo>
                      <a:pt x="57" y="3"/>
                    </a:lnTo>
                    <a:lnTo>
                      <a:pt x="35" y="3"/>
                    </a:lnTo>
                    <a:lnTo>
                      <a:pt x="1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" name="Freeform 840">
                <a:extLst>
                  <a:ext uri="{FF2B5EF4-FFF2-40B4-BE49-F238E27FC236}">
                    <a16:creationId xmlns:a16="http://schemas.microsoft.com/office/drawing/2014/main" id="{A99B18BC-D94B-C143-8293-8839412B44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3762" y="1617926"/>
                <a:ext cx="37221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" name="Freeform 841">
                <a:extLst>
                  <a:ext uri="{FF2B5EF4-FFF2-40B4-BE49-F238E27FC236}">
                    <a16:creationId xmlns:a16="http://schemas.microsoft.com/office/drawing/2014/main" id="{2D3731E9-95DA-BB4F-B69F-797A5DFDA3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8794" y="1617926"/>
                <a:ext cx="37221" cy="764124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" name="Freeform 842">
                <a:extLst>
                  <a:ext uri="{FF2B5EF4-FFF2-40B4-BE49-F238E27FC236}">
                    <a16:creationId xmlns:a16="http://schemas.microsoft.com/office/drawing/2014/main" id="{DF4F8559-0C9C-7F4C-8B6A-01FE881AE9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3825" y="1615737"/>
                <a:ext cx="39410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Freeform 843">
                <a:extLst>
                  <a:ext uri="{FF2B5EF4-FFF2-40B4-BE49-F238E27FC236}">
                    <a16:creationId xmlns:a16="http://schemas.microsoft.com/office/drawing/2014/main" id="{4AF8B5B8-F791-4649-8B1E-6E64B3F5C3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1046" y="1617926"/>
                <a:ext cx="37221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Freeform 844">
                <a:extLst>
                  <a:ext uri="{FF2B5EF4-FFF2-40B4-BE49-F238E27FC236}">
                    <a16:creationId xmlns:a16="http://schemas.microsoft.com/office/drawing/2014/main" id="{CEAB33F2-4414-114D-89BE-D7CC0A3555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6078" y="1617926"/>
                <a:ext cx="39410" cy="764124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Freeform 845">
                <a:extLst>
                  <a:ext uri="{FF2B5EF4-FFF2-40B4-BE49-F238E27FC236}">
                    <a16:creationId xmlns:a16="http://schemas.microsoft.com/office/drawing/2014/main" id="{A736026D-D086-474D-A995-895788EB9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73299" y="1615737"/>
                <a:ext cx="39410" cy="766313"/>
              </a:xfrm>
              <a:custGeom>
                <a:avLst/>
                <a:gdLst>
                  <a:gd name="T0" fmla="*/ 1 w 61"/>
                  <a:gd name="T1" fmla="*/ 3 h 1179"/>
                  <a:gd name="T2" fmla="*/ 5 w 61"/>
                  <a:gd name="T3" fmla="*/ 647 h 1179"/>
                  <a:gd name="T4" fmla="*/ 0 w 61"/>
                  <a:gd name="T5" fmla="*/ 1179 h 1179"/>
                  <a:gd name="T6" fmla="*/ 21 w 61"/>
                  <a:gd name="T7" fmla="*/ 1177 h 1179"/>
                  <a:gd name="T8" fmla="*/ 40 w 61"/>
                  <a:gd name="T9" fmla="*/ 1177 h 1179"/>
                  <a:gd name="T10" fmla="*/ 61 w 61"/>
                  <a:gd name="T11" fmla="*/ 1174 h 1179"/>
                  <a:gd name="T12" fmla="*/ 60 w 61"/>
                  <a:gd name="T13" fmla="*/ 0 h 1179"/>
                  <a:gd name="T14" fmla="*/ 40 w 61"/>
                  <a:gd name="T15" fmla="*/ 1 h 1179"/>
                  <a:gd name="T16" fmla="*/ 21 w 61"/>
                  <a:gd name="T17" fmla="*/ 3 h 1179"/>
                  <a:gd name="T18" fmla="*/ 1 w 61"/>
                  <a:gd name="T19" fmla="*/ 3 h 1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179"/>
                  <a:gd name="T32" fmla="*/ 61 w 61"/>
                  <a:gd name="T33" fmla="*/ 1179 h 11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179">
                    <a:moveTo>
                      <a:pt x="1" y="3"/>
                    </a:moveTo>
                    <a:lnTo>
                      <a:pt x="5" y="647"/>
                    </a:lnTo>
                    <a:lnTo>
                      <a:pt x="0" y="1179"/>
                    </a:lnTo>
                    <a:lnTo>
                      <a:pt x="21" y="1177"/>
                    </a:lnTo>
                    <a:lnTo>
                      <a:pt x="40" y="1177"/>
                    </a:lnTo>
                    <a:lnTo>
                      <a:pt x="61" y="1174"/>
                    </a:lnTo>
                    <a:lnTo>
                      <a:pt x="60" y="0"/>
                    </a:lnTo>
                    <a:lnTo>
                      <a:pt x="40" y="1"/>
                    </a:lnTo>
                    <a:lnTo>
                      <a:pt x="2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" name="Freeform 846">
                <a:extLst>
                  <a:ext uri="{FF2B5EF4-FFF2-40B4-BE49-F238E27FC236}">
                    <a16:creationId xmlns:a16="http://schemas.microsoft.com/office/drawing/2014/main" id="{5FF6CDB0-76D7-5F48-90F8-704BA2EAA8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18605" y="2244113"/>
                <a:ext cx="37221" cy="129178"/>
              </a:xfrm>
              <a:custGeom>
                <a:avLst/>
                <a:gdLst>
                  <a:gd name="T0" fmla="*/ 0 w 57"/>
                  <a:gd name="T1" fmla="*/ 188 h 198"/>
                  <a:gd name="T2" fmla="*/ 0 w 57"/>
                  <a:gd name="T3" fmla="*/ 0 h 198"/>
                  <a:gd name="T4" fmla="*/ 25 w 57"/>
                  <a:gd name="T5" fmla="*/ 2 h 198"/>
                  <a:gd name="T6" fmla="*/ 39 w 57"/>
                  <a:gd name="T7" fmla="*/ 2 h 198"/>
                  <a:gd name="T8" fmla="*/ 55 w 57"/>
                  <a:gd name="T9" fmla="*/ 2 h 198"/>
                  <a:gd name="T10" fmla="*/ 57 w 57"/>
                  <a:gd name="T11" fmla="*/ 198 h 198"/>
                  <a:gd name="T12" fmla="*/ 34 w 57"/>
                  <a:gd name="T13" fmla="*/ 194 h 198"/>
                  <a:gd name="T14" fmla="*/ 19 w 57"/>
                  <a:gd name="T15" fmla="*/ 192 h 198"/>
                  <a:gd name="T16" fmla="*/ 0 w 57"/>
                  <a:gd name="T17" fmla="*/ 188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98"/>
                  <a:gd name="T29" fmla="*/ 57 w 57"/>
                  <a:gd name="T30" fmla="*/ 198 h 1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98">
                    <a:moveTo>
                      <a:pt x="0" y="18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39" y="2"/>
                    </a:lnTo>
                    <a:lnTo>
                      <a:pt x="55" y="2"/>
                    </a:lnTo>
                    <a:lnTo>
                      <a:pt x="57" y="198"/>
                    </a:lnTo>
                    <a:lnTo>
                      <a:pt x="34" y="194"/>
                    </a:lnTo>
                    <a:lnTo>
                      <a:pt x="19" y="192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Freeform 847">
                <a:extLst>
                  <a:ext uri="{FF2B5EF4-FFF2-40B4-BE49-F238E27FC236}">
                    <a16:creationId xmlns:a16="http://schemas.microsoft.com/office/drawing/2014/main" id="{6BB9B060-AF32-1941-9D0F-8404F53EBC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53636" y="2230976"/>
                <a:ext cx="37221" cy="146694"/>
              </a:xfrm>
              <a:custGeom>
                <a:avLst/>
                <a:gdLst>
                  <a:gd name="T0" fmla="*/ 2 w 58"/>
                  <a:gd name="T1" fmla="*/ 216 h 224"/>
                  <a:gd name="T2" fmla="*/ 0 w 58"/>
                  <a:gd name="T3" fmla="*/ 0 h 224"/>
                  <a:gd name="T4" fmla="*/ 26 w 58"/>
                  <a:gd name="T5" fmla="*/ 2 h 224"/>
                  <a:gd name="T6" fmla="*/ 41 w 58"/>
                  <a:gd name="T7" fmla="*/ 2 h 224"/>
                  <a:gd name="T8" fmla="*/ 54 w 58"/>
                  <a:gd name="T9" fmla="*/ 2 h 224"/>
                  <a:gd name="T10" fmla="*/ 58 w 58"/>
                  <a:gd name="T11" fmla="*/ 224 h 224"/>
                  <a:gd name="T12" fmla="*/ 37 w 58"/>
                  <a:gd name="T13" fmla="*/ 222 h 224"/>
                  <a:gd name="T14" fmla="*/ 21 w 58"/>
                  <a:gd name="T15" fmla="*/ 221 h 224"/>
                  <a:gd name="T16" fmla="*/ 2 w 58"/>
                  <a:gd name="T17" fmla="*/ 216 h 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24"/>
                  <a:gd name="T29" fmla="*/ 58 w 58"/>
                  <a:gd name="T30" fmla="*/ 224 h 2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24">
                    <a:moveTo>
                      <a:pt x="2" y="21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41" y="2"/>
                    </a:lnTo>
                    <a:lnTo>
                      <a:pt x="54" y="2"/>
                    </a:lnTo>
                    <a:lnTo>
                      <a:pt x="58" y="224"/>
                    </a:lnTo>
                    <a:lnTo>
                      <a:pt x="37" y="222"/>
                    </a:lnTo>
                    <a:lnTo>
                      <a:pt x="21" y="221"/>
                    </a:lnTo>
                    <a:lnTo>
                      <a:pt x="2" y="21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5" name="Freeform 848">
                <a:extLst>
                  <a:ext uri="{FF2B5EF4-FFF2-40B4-BE49-F238E27FC236}">
                    <a16:creationId xmlns:a16="http://schemas.microsoft.com/office/drawing/2014/main" id="{52E7D4FA-4780-7C48-9357-8DFD7B11F7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88668" y="2143398"/>
                <a:ext cx="37221" cy="236462"/>
              </a:xfrm>
              <a:custGeom>
                <a:avLst/>
                <a:gdLst>
                  <a:gd name="T0" fmla="*/ 3 w 57"/>
                  <a:gd name="T1" fmla="*/ 275 h 278"/>
                  <a:gd name="T2" fmla="*/ 0 w 57"/>
                  <a:gd name="T3" fmla="*/ 0 h 278"/>
                  <a:gd name="T4" fmla="*/ 17 w 57"/>
                  <a:gd name="T5" fmla="*/ 0 h 278"/>
                  <a:gd name="T6" fmla="*/ 36 w 57"/>
                  <a:gd name="T7" fmla="*/ 0 h 278"/>
                  <a:gd name="T8" fmla="*/ 53 w 57"/>
                  <a:gd name="T9" fmla="*/ 0 h 278"/>
                  <a:gd name="T10" fmla="*/ 57 w 57"/>
                  <a:gd name="T11" fmla="*/ 278 h 278"/>
                  <a:gd name="T12" fmla="*/ 39 w 57"/>
                  <a:gd name="T13" fmla="*/ 276 h 278"/>
                  <a:gd name="T14" fmla="*/ 21 w 57"/>
                  <a:gd name="T15" fmla="*/ 276 h 278"/>
                  <a:gd name="T16" fmla="*/ 3 w 57"/>
                  <a:gd name="T17" fmla="*/ 275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278"/>
                  <a:gd name="T29" fmla="*/ 57 w 57"/>
                  <a:gd name="T30" fmla="*/ 278 h 278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3072 h 13072"/>
                  <a:gd name="connsiteX3" fmla="*/ 6316 w 10000"/>
                  <a:gd name="connsiteY3" fmla="*/ 3072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3072 h 13072"/>
                  <a:gd name="connsiteX3" fmla="*/ 6316 w 10000"/>
                  <a:gd name="connsiteY3" fmla="*/ 1620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2164 h 13072"/>
                  <a:gd name="connsiteX3" fmla="*/ 6316 w 10000"/>
                  <a:gd name="connsiteY3" fmla="*/ 1620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3072">
                    <a:moveTo>
                      <a:pt x="526" y="12964"/>
                    </a:moveTo>
                    <a:cubicBezTo>
                      <a:pt x="351" y="9667"/>
                      <a:pt x="175" y="6369"/>
                      <a:pt x="0" y="3072"/>
                    </a:cubicBezTo>
                    <a:lnTo>
                      <a:pt x="2982" y="2164"/>
                    </a:lnTo>
                    <a:lnTo>
                      <a:pt x="6316" y="1620"/>
                    </a:lnTo>
                    <a:lnTo>
                      <a:pt x="9298" y="0"/>
                    </a:lnTo>
                    <a:lnTo>
                      <a:pt x="10000" y="13072"/>
                    </a:lnTo>
                    <a:lnTo>
                      <a:pt x="6842" y="13000"/>
                    </a:lnTo>
                    <a:lnTo>
                      <a:pt x="3684" y="13000"/>
                    </a:lnTo>
                    <a:lnTo>
                      <a:pt x="526" y="1296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" name="Freeform 849">
                <a:extLst>
                  <a:ext uri="{FF2B5EF4-FFF2-40B4-BE49-F238E27FC236}">
                    <a16:creationId xmlns:a16="http://schemas.microsoft.com/office/drawing/2014/main" id="{8751EDCE-6668-1F47-BAAE-079A05EC08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5889" y="1981377"/>
                <a:ext cx="35031" cy="400672"/>
              </a:xfrm>
              <a:custGeom>
                <a:avLst/>
                <a:gdLst>
                  <a:gd name="T0" fmla="*/ 1 w 56"/>
                  <a:gd name="T1" fmla="*/ 454 h 460"/>
                  <a:gd name="T2" fmla="*/ 0 w 56"/>
                  <a:gd name="T3" fmla="*/ 3 h 460"/>
                  <a:gd name="T4" fmla="*/ 15 w 56"/>
                  <a:gd name="T5" fmla="*/ 3 h 460"/>
                  <a:gd name="T6" fmla="*/ 40 w 56"/>
                  <a:gd name="T7" fmla="*/ 3 h 460"/>
                  <a:gd name="T8" fmla="*/ 55 w 56"/>
                  <a:gd name="T9" fmla="*/ 0 h 460"/>
                  <a:gd name="T10" fmla="*/ 56 w 56"/>
                  <a:gd name="T11" fmla="*/ 460 h 460"/>
                  <a:gd name="T12" fmla="*/ 35 w 56"/>
                  <a:gd name="T13" fmla="*/ 458 h 460"/>
                  <a:gd name="T14" fmla="*/ 19 w 56"/>
                  <a:gd name="T15" fmla="*/ 457 h 460"/>
                  <a:gd name="T16" fmla="*/ 1 w 56"/>
                  <a:gd name="T17" fmla="*/ 454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60"/>
                  <a:gd name="T29" fmla="*/ 56 w 56"/>
                  <a:gd name="T30" fmla="*/ 460 h 460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3459 h 13394"/>
                  <a:gd name="connsiteX3" fmla="*/ 7143 w 10000"/>
                  <a:gd name="connsiteY3" fmla="*/ 3459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3459 h 13394"/>
                  <a:gd name="connsiteX3" fmla="*/ 5268 w 10000"/>
                  <a:gd name="connsiteY3" fmla="*/ 2142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2800 h 13394"/>
                  <a:gd name="connsiteX3" fmla="*/ 5268 w 10000"/>
                  <a:gd name="connsiteY3" fmla="*/ 2142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3394">
                    <a:moveTo>
                      <a:pt x="179" y="13264"/>
                    </a:moveTo>
                    <a:cubicBezTo>
                      <a:pt x="119" y="9996"/>
                      <a:pt x="60" y="6727"/>
                      <a:pt x="0" y="3459"/>
                    </a:cubicBezTo>
                    <a:lnTo>
                      <a:pt x="2679" y="2800"/>
                    </a:lnTo>
                    <a:lnTo>
                      <a:pt x="5268" y="2142"/>
                    </a:lnTo>
                    <a:lnTo>
                      <a:pt x="9821" y="0"/>
                    </a:lnTo>
                    <a:cubicBezTo>
                      <a:pt x="9881" y="4465"/>
                      <a:pt x="9940" y="8929"/>
                      <a:pt x="10000" y="13394"/>
                    </a:cubicBezTo>
                    <a:lnTo>
                      <a:pt x="6250" y="13351"/>
                    </a:lnTo>
                    <a:lnTo>
                      <a:pt x="3393" y="13329"/>
                    </a:lnTo>
                    <a:lnTo>
                      <a:pt x="179" y="13264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" name="Freeform 850">
                <a:extLst>
                  <a:ext uri="{FF2B5EF4-FFF2-40B4-BE49-F238E27FC236}">
                    <a16:creationId xmlns:a16="http://schemas.microsoft.com/office/drawing/2014/main" id="{DCC0D814-EA7F-D745-A04B-BC106C6CBA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8731" y="1860957"/>
                <a:ext cx="37221" cy="521093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2">
                    <a:moveTo>
                      <a:pt x="2" y="801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56" y="802"/>
                    </a:lnTo>
                    <a:lnTo>
                      <a:pt x="34" y="801"/>
                    </a:lnTo>
                    <a:lnTo>
                      <a:pt x="19" y="801"/>
                    </a:lnTo>
                    <a:lnTo>
                      <a:pt x="2" y="801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" name="Freeform 851">
                <a:extLst>
                  <a:ext uri="{FF2B5EF4-FFF2-40B4-BE49-F238E27FC236}">
                    <a16:creationId xmlns:a16="http://schemas.microsoft.com/office/drawing/2014/main" id="{887D4233-90B1-924C-90E0-5DDD3537DA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3762" y="1913504"/>
                <a:ext cx="37221" cy="470735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000"/>
                  <a:gd name="connsiteY0" fmla="*/ 9976 h 9988"/>
                  <a:gd name="connsiteX1" fmla="*/ 0 w 10000"/>
                  <a:gd name="connsiteY1" fmla="*/ 0 h 9988"/>
                  <a:gd name="connsiteX2" fmla="*/ 2679 w 10000"/>
                  <a:gd name="connsiteY2" fmla="*/ 0 h 9988"/>
                  <a:gd name="connsiteX3" fmla="*/ 7143 w 10000"/>
                  <a:gd name="connsiteY3" fmla="*/ 0 h 9988"/>
                  <a:gd name="connsiteX4" fmla="*/ 8236 w 10000"/>
                  <a:gd name="connsiteY4" fmla="*/ 3197 h 9988"/>
                  <a:gd name="connsiteX5" fmla="*/ 10000 w 10000"/>
                  <a:gd name="connsiteY5" fmla="*/ 9988 h 9988"/>
                  <a:gd name="connsiteX6" fmla="*/ 6071 w 10000"/>
                  <a:gd name="connsiteY6" fmla="*/ 9976 h 9988"/>
                  <a:gd name="connsiteX7" fmla="*/ 3393 w 10000"/>
                  <a:gd name="connsiteY7" fmla="*/ 9976 h 9988"/>
                  <a:gd name="connsiteX8" fmla="*/ 357 w 10000"/>
                  <a:gd name="connsiteY8" fmla="*/ 9976 h 9988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7143 w 10000"/>
                  <a:gd name="connsiteY3" fmla="*/ 0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488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488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57" y="9988"/>
                    </a:moveTo>
                    <a:lnTo>
                      <a:pt x="0" y="0"/>
                    </a:lnTo>
                    <a:lnTo>
                      <a:pt x="2679" y="488"/>
                    </a:lnTo>
                    <a:cubicBezTo>
                      <a:pt x="3285" y="1186"/>
                      <a:pt x="3890" y="1325"/>
                      <a:pt x="4496" y="1744"/>
                    </a:cubicBezTo>
                    <a:lnTo>
                      <a:pt x="8236" y="3550"/>
                    </a:lnTo>
                    <a:lnTo>
                      <a:pt x="10000" y="10000"/>
                    </a:lnTo>
                    <a:lnTo>
                      <a:pt x="6071" y="9988"/>
                    </a:lnTo>
                    <a:lnTo>
                      <a:pt x="3393" y="9988"/>
                    </a:lnTo>
                    <a:lnTo>
                      <a:pt x="357" y="99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Freeform 852">
                <a:extLst>
                  <a:ext uri="{FF2B5EF4-FFF2-40B4-BE49-F238E27FC236}">
                    <a16:creationId xmlns:a16="http://schemas.microsoft.com/office/drawing/2014/main" id="{9CCDB514-908A-F14C-B912-43FEBC4EA8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8794" y="2071145"/>
                <a:ext cx="37221" cy="313094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000"/>
                  <a:gd name="connsiteY0" fmla="*/ 9976 h 9988"/>
                  <a:gd name="connsiteX1" fmla="*/ 0 w 10000"/>
                  <a:gd name="connsiteY1" fmla="*/ 0 h 9988"/>
                  <a:gd name="connsiteX2" fmla="*/ 2679 w 10000"/>
                  <a:gd name="connsiteY2" fmla="*/ 0 h 9988"/>
                  <a:gd name="connsiteX3" fmla="*/ 7143 w 10000"/>
                  <a:gd name="connsiteY3" fmla="*/ 0 h 9988"/>
                  <a:gd name="connsiteX4" fmla="*/ 10000 w 10000"/>
                  <a:gd name="connsiteY4" fmla="*/ 3030 h 9988"/>
                  <a:gd name="connsiteX5" fmla="*/ 10000 w 10000"/>
                  <a:gd name="connsiteY5" fmla="*/ 9988 h 9988"/>
                  <a:gd name="connsiteX6" fmla="*/ 6071 w 10000"/>
                  <a:gd name="connsiteY6" fmla="*/ 9976 h 9988"/>
                  <a:gd name="connsiteX7" fmla="*/ 3393 w 10000"/>
                  <a:gd name="connsiteY7" fmla="*/ 9976 h 9988"/>
                  <a:gd name="connsiteX8" fmla="*/ 357 w 10000"/>
                  <a:gd name="connsiteY8" fmla="*/ 9976 h 9988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5378 w 10000"/>
                  <a:gd name="connsiteY3" fmla="*/ 1364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524 h 10000"/>
                  <a:gd name="connsiteX3" fmla="*/ 5378 w 10000"/>
                  <a:gd name="connsiteY3" fmla="*/ 1364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524 h 10000"/>
                  <a:gd name="connsiteX3" fmla="*/ 5378 w 10000"/>
                  <a:gd name="connsiteY3" fmla="*/ 1889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57" y="9988"/>
                    </a:moveTo>
                    <a:lnTo>
                      <a:pt x="0" y="0"/>
                    </a:lnTo>
                    <a:lnTo>
                      <a:pt x="2679" y="524"/>
                    </a:lnTo>
                    <a:lnTo>
                      <a:pt x="5378" y="1889"/>
                    </a:lnTo>
                    <a:lnTo>
                      <a:pt x="10000" y="3034"/>
                    </a:lnTo>
                    <a:lnTo>
                      <a:pt x="10000" y="10000"/>
                    </a:lnTo>
                    <a:lnTo>
                      <a:pt x="6071" y="9988"/>
                    </a:lnTo>
                    <a:lnTo>
                      <a:pt x="3393" y="9988"/>
                    </a:lnTo>
                    <a:lnTo>
                      <a:pt x="357" y="998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Freeform 853">
                <a:extLst>
                  <a:ext uri="{FF2B5EF4-FFF2-40B4-BE49-F238E27FC236}">
                    <a16:creationId xmlns:a16="http://schemas.microsoft.com/office/drawing/2014/main" id="{385A9727-955A-BA4D-B4FA-71B6836A15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6015" y="2174050"/>
                <a:ext cx="39410" cy="210189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882"/>
                  <a:gd name="connsiteY0" fmla="*/ 9976 h 9988"/>
                  <a:gd name="connsiteX1" fmla="*/ 0 w 10882"/>
                  <a:gd name="connsiteY1" fmla="*/ 0 h 9988"/>
                  <a:gd name="connsiteX2" fmla="*/ 2679 w 10882"/>
                  <a:gd name="connsiteY2" fmla="*/ 0 h 9988"/>
                  <a:gd name="connsiteX3" fmla="*/ 7143 w 10882"/>
                  <a:gd name="connsiteY3" fmla="*/ 0 h 9988"/>
                  <a:gd name="connsiteX4" fmla="*/ 10882 w 10882"/>
                  <a:gd name="connsiteY4" fmla="*/ 2332 h 9988"/>
                  <a:gd name="connsiteX5" fmla="*/ 10000 w 10882"/>
                  <a:gd name="connsiteY5" fmla="*/ 9988 h 9988"/>
                  <a:gd name="connsiteX6" fmla="*/ 6071 w 10882"/>
                  <a:gd name="connsiteY6" fmla="*/ 9976 h 9988"/>
                  <a:gd name="connsiteX7" fmla="*/ 3393 w 10882"/>
                  <a:gd name="connsiteY7" fmla="*/ 9976 h 9988"/>
                  <a:gd name="connsiteX8" fmla="*/ 357 w 10882"/>
                  <a:gd name="connsiteY8" fmla="*/ 9976 h 9988"/>
                  <a:gd name="connsiteX0" fmla="*/ 328 w 10000"/>
                  <a:gd name="connsiteY0" fmla="*/ 9988 h 10000"/>
                  <a:gd name="connsiteX1" fmla="*/ 0 w 10000"/>
                  <a:gd name="connsiteY1" fmla="*/ 0 h 10000"/>
                  <a:gd name="connsiteX2" fmla="*/ 2462 w 10000"/>
                  <a:gd name="connsiteY2" fmla="*/ 0 h 10000"/>
                  <a:gd name="connsiteX3" fmla="*/ 5731 w 10000"/>
                  <a:gd name="connsiteY3" fmla="*/ 938 h 10000"/>
                  <a:gd name="connsiteX4" fmla="*/ 10000 w 10000"/>
                  <a:gd name="connsiteY4" fmla="*/ 2335 h 10000"/>
                  <a:gd name="connsiteX5" fmla="*/ 9189 w 10000"/>
                  <a:gd name="connsiteY5" fmla="*/ 10000 h 10000"/>
                  <a:gd name="connsiteX6" fmla="*/ 5579 w 10000"/>
                  <a:gd name="connsiteY6" fmla="*/ 9988 h 10000"/>
                  <a:gd name="connsiteX7" fmla="*/ 3118 w 10000"/>
                  <a:gd name="connsiteY7" fmla="*/ 9988 h 10000"/>
                  <a:gd name="connsiteX8" fmla="*/ 328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28" y="9988"/>
                    </a:moveTo>
                    <a:cubicBezTo>
                      <a:pt x="219" y="6659"/>
                      <a:pt x="109" y="3329"/>
                      <a:pt x="0" y="0"/>
                    </a:cubicBezTo>
                    <a:lnTo>
                      <a:pt x="2462" y="0"/>
                    </a:lnTo>
                    <a:lnTo>
                      <a:pt x="5731" y="938"/>
                    </a:lnTo>
                    <a:lnTo>
                      <a:pt x="10000" y="2335"/>
                    </a:lnTo>
                    <a:cubicBezTo>
                      <a:pt x="9730" y="4890"/>
                      <a:pt x="9459" y="7445"/>
                      <a:pt x="9189" y="10000"/>
                    </a:cubicBezTo>
                    <a:lnTo>
                      <a:pt x="5579" y="9988"/>
                    </a:lnTo>
                    <a:lnTo>
                      <a:pt x="3118" y="9988"/>
                    </a:lnTo>
                    <a:lnTo>
                      <a:pt x="328" y="9988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" name="Freeform 854">
                <a:extLst>
                  <a:ext uri="{FF2B5EF4-FFF2-40B4-BE49-F238E27FC236}">
                    <a16:creationId xmlns:a16="http://schemas.microsoft.com/office/drawing/2014/main" id="{880F2692-CEDA-B24D-9D39-031E08AAC1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1046" y="2220029"/>
                <a:ext cx="37221" cy="164210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2">
                    <a:moveTo>
                      <a:pt x="2" y="801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56" y="802"/>
                    </a:lnTo>
                    <a:lnTo>
                      <a:pt x="34" y="801"/>
                    </a:lnTo>
                    <a:lnTo>
                      <a:pt x="19" y="801"/>
                    </a:lnTo>
                    <a:lnTo>
                      <a:pt x="2" y="801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" name="Freeform 855">
                <a:extLst>
                  <a:ext uri="{FF2B5EF4-FFF2-40B4-BE49-F238E27FC236}">
                    <a16:creationId xmlns:a16="http://schemas.microsoft.com/office/drawing/2014/main" id="{9B1C12EC-A324-1740-9C84-2DDF3FEFC0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8267" y="2246303"/>
                <a:ext cx="37221" cy="137936"/>
              </a:xfrm>
              <a:custGeom>
                <a:avLst/>
                <a:gdLst>
                  <a:gd name="T0" fmla="*/ 2 w 58"/>
                  <a:gd name="T1" fmla="*/ 211 h 211"/>
                  <a:gd name="T2" fmla="*/ 0 w 58"/>
                  <a:gd name="T3" fmla="*/ 0 h 211"/>
                  <a:gd name="T4" fmla="*/ 15 w 58"/>
                  <a:gd name="T5" fmla="*/ 0 h 211"/>
                  <a:gd name="T6" fmla="*/ 40 w 58"/>
                  <a:gd name="T7" fmla="*/ 0 h 211"/>
                  <a:gd name="T8" fmla="*/ 56 w 58"/>
                  <a:gd name="T9" fmla="*/ 0 h 211"/>
                  <a:gd name="T10" fmla="*/ 58 w 58"/>
                  <a:gd name="T11" fmla="*/ 210 h 211"/>
                  <a:gd name="T12" fmla="*/ 34 w 58"/>
                  <a:gd name="T13" fmla="*/ 211 h 211"/>
                  <a:gd name="T14" fmla="*/ 19 w 58"/>
                  <a:gd name="T15" fmla="*/ 211 h 211"/>
                  <a:gd name="T16" fmla="*/ 2 w 58"/>
                  <a:gd name="T17" fmla="*/ 211 h 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11"/>
                  <a:gd name="T29" fmla="*/ 58 w 58"/>
                  <a:gd name="T30" fmla="*/ 211 h 2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11">
                    <a:moveTo>
                      <a:pt x="2" y="21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6" y="0"/>
                    </a:lnTo>
                    <a:lnTo>
                      <a:pt x="58" y="210"/>
                    </a:lnTo>
                    <a:lnTo>
                      <a:pt x="34" y="211"/>
                    </a:lnTo>
                    <a:lnTo>
                      <a:pt x="19" y="211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" name="Freeform 856">
                <a:extLst>
                  <a:ext uri="{FF2B5EF4-FFF2-40B4-BE49-F238E27FC236}">
                    <a16:creationId xmlns:a16="http://schemas.microsoft.com/office/drawing/2014/main" id="{1F1E9629-BF70-AE42-AA78-7E1F0DFFBA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73299" y="2255061"/>
                <a:ext cx="41600" cy="126989"/>
              </a:xfrm>
              <a:custGeom>
                <a:avLst/>
                <a:gdLst>
                  <a:gd name="T0" fmla="*/ 2 w 61"/>
                  <a:gd name="T1" fmla="*/ 194 h 195"/>
                  <a:gd name="T2" fmla="*/ 0 w 61"/>
                  <a:gd name="T3" fmla="*/ 0 h 195"/>
                  <a:gd name="T4" fmla="*/ 15 w 61"/>
                  <a:gd name="T5" fmla="*/ 0 h 195"/>
                  <a:gd name="T6" fmla="*/ 40 w 61"/>
                  <a:gd name="T7" fmla="*/ 0 h 195"/>
                  <a:gd name="T8" fmla="*/ 58 w 61"/>
                  <a:gd name="T9" fmla="*/ 0 h 195"/>
                  <a:gd name="T10" fmla="*/ 61 w 61"/>
                  <a:gd name="T11" fmla="*/ 189 h 195"/>
                  <a:gd name="T12" fmla="*/ 35 w 61"/>
                  <a:gd name="T13" fmla="*/ 195 h 195"/>
                  <a:gd name="T14" fmla="*/ 19 w 61"/>
                  <a:gd name="T15" fmla="*/ 194 h 195"/>
                  <a:gd name="T16" fmla="*/ 2 w 61"/>
                  <a:gd name="T17" fmla="*/ 194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95"/>
                  <a:gd name="T29" fmla="*/ 61 w 61"/>
                  <a:gd name="T30" fmla="*/ 195 h 1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95">
                    <a:moveTo>
                      <a:pt x="2" y="19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61" y="189"/>
                    </a:lnTo>
                    <a:lnTo>
                      <a:pt x="35" y="195"/>
                    </a:lnTo>
                    <a:lnTo>
                      <a:pt x="19" y="194"/>
                    </a:lnTo>
                    <a:lnTo>
                      <a:pt x="2" y="1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34" name="Group 857">
                <a:extLst>
                  <a:ext uri="{FF2B5EF4-FFF2-40B4-BE49-F238E27FC236}">
                    <a16:creationId xmlns:a16="http://schemas.microsoft.com/office/drawing/2014/main" id="{E54610BD-D334-A748-A3CC-AC8C52FC5F0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112709" y="2198134"/>
                <a:ext cx="306525" cy="181726"/>
                <a:chOff x="3897" y="1868"/>
                <a:chExt cx="473" cy="280"/>
              </a:xfrm>
            </p:grpSpPr>
            <p:sp>
              <p:nvSpPr>
                <p:cNvPr id="547" name="Freeform 858">
                  <a:extLst>
                    <a:ext uri="{FF2B5EF4-FFF2-40B4-BE49-F238E27FC236}">
                      <a16:creationId xmlns:a16="http://schemas.microsoft.com/office/drawing/2014/main" id="{6E135266-E0CC-B44D-815A-55471BC365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97" y="1960"/>
                  <a:ext cx="58" cy="188"/>
                </a:xfrm>
                <a:custGeom>
                  <a:avLst/>
                  <a:gdLst>
                    <a:gd name="T0" fmla="*/ 2 w 58"/>
                    <a:gd name="T1" fmla="*/ 194 h 194"/>
                    <a:gd name="T2" fmla="*/ 0 w 58"/>
                    <a:gd name="T3" fmla="*/ 0 h 194"/>
                    <a:gd name="T4" fmla="*/ 15 w 58"/>
                    <a:gd name="T5" fmla="*/ 0 h 194"/>
                    <a:gd name="T6" fmla="*/ 40 w 58"/>
                    <a:gd name="T7" fmla="*/ 0 h 194"/>
                    <a:gd name="T8" fmla="*/ 56 w 58"/>
                    <a:gd name="T9" fmla="*/ 0 h 194"/>
                    <a:gd name="T10" fmla="*/ 58 w 58"/>
                    <a:gd name="T11" fmla="*/ 190 h 194"/>
                    <a:gd name="T12" fmla="*/ 35 w 58"/>
                    <a:gd name="T13" fmla="*/ 192 h 194"/>
                    <a:gd name="T14" fmla="*/ 19 w 58"/>
                    <a:gd name="T15" fmla="*/ 194 h 194"/>
                    <a:gd name="T16" fmla="*/ 2 w 58"/>
                    <a:gd name="T17" fmla="*/ 194 h 1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4"/>
                    <a:gd name="T29" fmla="*/ 58 w 58"/>
                    <a:gd name="T30" fmla="*/ 194 h 1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4">
                      <a:moveTo>
                        <a:pt x="2" y="194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0" y="0"/>
                      </a:lnTo>
                      <a:lnTo>
                        <a:pt x="56" y="0"/>
                      </a:lnTo>
                      <a:lnTo>
                        <a:pt x="58" y="190"/>
                      </a:lnTo>
                      <a:lnTo>
                        <a:pt x="35" y="192"/>
                      </a:lnTo>
                      <a:lnTo>
                        <a:pt x="19" y="194"/>
                      </a:lnTo>
                      <a:lnTo>
                        <a:pt x="2" y="194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8" name="Freeform 859">
                  <a:extLst>
                    <a:ext uri="{FF2B5EF4-FFF2-40B4-BE49-F238E27FC236}">
                      <a16:creationId xmlns:a16="http://schemas.microsoft.com/office/drawing/2014/main" id="{19258C6D-ED3C-694D-BFC8-4C01DECA9E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51" y="1953"/>
                  <a:ext cx="57" cy="191"/>
                </a:xfrm>
                <a:custGeom>
                  <a:avLst/>
                  <a:gdLst>
                    <a:gd name="T0" fmla="*/ 2 w 57"/>
                    <a:gd name="T1" fmla="*/ 191 h 191"/>
                    <a:gd name="T2" fmla="*/ 0 w 57"/>
                    <a:gd name="T3" fmla="*/ 6 h 191"/>
                    <a:gd name="T4" fmla="*/ 15 w 57"/>
                    <a:gd name="T5" fmla="*/ 6 h 191"/>
                    <a:gd name="T6" fmla="*/ 39 w 57"/>
                    <a:gd name="T7" fmla="*/ 2 h 191"/>
                    <a:gd name="T8" fmla="*/ 54 w 57"/>
                    <a:gd name="T9" fmla="*/ 0 h 191"/>
                    <a:gd name="T10" fmla="*/ 57 w 57"/>
                    <a:gd name="T11" fmla="*/ 182 h 191"/>
                    <a:gd name="T12" fmla="*/ 36 w 57"/>
                    <a:gd name="T13" fmla="*/ 186 h 191"/>
                    <a:gd name="T14" fmla="*/ 17 w 57"/>
                    <a:gd name="T15" fmla="*/ 188 h 191"/>
                    <a:gd name="T16" fmla="*/ 2 w 57"/>
                    <a:gd name="T17" fmla="*/ 191 h 1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191"/>
                    <a:gd name="T29" fmla="*/ 57 w 57"/>
                    <a:gd name="T30" fmla="*/ 191 h 1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191">
                      <a:moveTo>
                        <a:pt x="2" y="191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39" y="2"/>
                      </a:lnTo>
                      <a:lnTo>
                        <a:pt x="54" y="0"/>
                      </a:lnTo>
                      <a:lnTo>
                        <a:pt x="57" y="182"/>
                      </a:lnTo>
                      <a:lnTo>
                        <a:pt x="36" y="186"/>
                      </a:lnTo>
                      <a:lnTo>
                        <a:pt x="17" y="188"/>
                      </a:lnTo>
                      <a:lnTo>
                        <a:pt x="2" y="191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9" name="Freeform 860">
                  <a:extLst>
                    <a:ext uri="{FF2B5EF4-FFF2-40B4-BE49-F238E27FC236}">
                      <a16:creationId xmlns:a16="http://schemas.microsoft.com/office/drawing/2014/main" id="{D339F40B-3929-6E42-9702-BBB6F02F55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04" y="1946"/>
                  <a:ext cx="58" cy="192"/>
                </a:xfrm>
                <a:custGeom>
                  <a:avLst/>
                  <a:gdLst>
                    <a:gd name="T0" fmla="*/ 3 w 58"/>
                    <a:gd name="T1" fmla="*/ 192 h 192"/>
                    <a:gd name="T2" fmla="*/ 0 w 58"/>
                    <a:gd name="T3" fmla="*/ 7 h 192"/>
                    <a:gd name="T4" fmla="*/ 18 w 58"/>
                    <a:gd name="T5" fmla="*/ 6 h 192"/>
                    <a:gd name="T6" fmla="*/ 42 w 58"/>
                    <a:gd name="T7" fmla="*/ 1 h 192"/>
                    <a:gd name="T8" fmla="*/ 57 w 58"/>
                    <a:gd name="T9" fmla="*/ 0 h 192"/>
                    <a:gd name="T10" fmla="*/ 58 w 58"/>
                    <a:gd name="T11" fmla="*/ 184 h 192"/>
                    <a:gd name="T12" fmla="*/ 42 w 58"/>
                    <a:gd name="T13" fmla="*/ 186 h 192"/>
                    <a:gd name="T14" fmla="*/ 21 w 58"/>
                    <a:gd name="T15" fmla="*/ 190 h 192"/>
                    <a:gd name="T16" fmla="*/ 3 w 58"/>
                    <a:gd name="T17" fmla="*/ 192 h 1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2"/>
                    <a:gd name="T29" fmla="*/ 58 w 58"/>
                    <a:gd name="T30" fmla="*/ 192 h 1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2">
                      <a:moveTo>
                        <a:pt x="3" y="192"/>
                      </a:moveTo>
                      <a:lnTo>
                        <a:pt x="0" y="7"/>
                      </a:lnTo>
                      <a:lnTo>
                        <a:pt x="18" y="6"/>
                      </a:lnTo>
                      <a:lnTo>
                        <a:pt x="42" y="1"/>
                      </a:lnTo>
                      <a:lnTo>
                        <a:pt x="57" y="0"/>
                      </a:lnTo>
                      <a:lnTo>
                        <a:pt x="58" y="184"/>
                      </a:lnTo>
                      <a:lnTo>
                        <a:pt x="42" y="186"/>
                      </a:lnTo>
                      <a:lnTo>
                        <a:pt x="21" y="190"/>
                      </a:lnTo>
                      <a:lnTo>
                        <a:pt x="3" y="192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0" name="Freeform 861">
                  <a:extLst>
                    <a:ext uri="{FF2B5EF4-FFF2-40B4-BE49-F238E27FC236}">
                      <a16:creationId xmlns:a16="http://schemas.microsoft.com/office/drawing/2014/main" id="{F7F888F9-7112-9E46-80FB-729DDD8EFA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58" y="1939"/>
                  <a:ext cx="58" cy="192"/>
                </a:xfrm>
                <a:custGeom>
                  <a:avLst/>
                  <a:gdLst>
                    <a:gd name="T0" fmla="*/ 3 w 58"/>
                    <a:gd name="T1" fmla="*/ 192 h 192"/>
                    <a:gd name="T2" fmla="*/ 0 w 58"/>
                    <a:gd name="T3" fmla="*/ 7 h 192"/>
                    <a:gd name="T4" fmla="*/ 18 w 58"/>
                    <a:gd name="T5" fmla="*/ 6 h 192"/>
                    <a:gd name="T6" fmla="*/ 42 w 58"/>
                    <a:gd name="T7" fmla="*/ 1 h 192"/>
                    <a:gd name="T8" fmla="*/ 57 w 58"/>
                    <a:gd name="T9" fmla="*/ 0 h 192"/>
                    <a:gd name="T10" fmla="*/ 58 w 58"/>
                    <a:gd name="T11" fmla="*/ 184 h 192"/>
                    <a:gd name="T12" fmla="*/ 42 w 58"/>
                    <a:gd name="T13" fmla="*/ 186 h 192"/>
                    <a:gd name="T14" fmla="*/ 21 w 58"/>
                    <a:gd name="T15" fmla="*/ 190 h 192"/>
                    <a:gd name="T16" fmla="*/ 3 w 58"/>
                    <a:gd name="T17" fmla="*/ 192 h 1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2"/>
                    <a:gd name="T29" fmla="*/ 58 w 58"/>
                    <a:gd name="T30" fmla="*/ 192 h 1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2">
                      <a:moveTo>
                        <a:pt x="3" y="192"/>
                      </a:moveTo>
                      <a:lnTo>
                        <a:pt x="0" y="7"/>
                      </a:lnTo>
                      <a:lnTo>
                        <a:pt x="18" y="6"/>
                      </a:lnTo>
                      <a:lnTo>
                        <a:pt x="42" y="1"/>
                      </a:lnTo>
                      <a:lnTo>
                        <a:pt x="57" y="0"/>
                      </a:lnTo>
                      <a:lnTo>
                        <a:pt x="58" y="184"/>
                      </a:lnTo>
                      <a:lnTo>
                        <a:pt x="42" y="186"/>
                      </a:lnTo>
                      <a:lnTo>
                        <a:pt x="21" y="190"/>
                      </a:lnTo>
                      <a:lnTo>
                        <a:pt x="3" y="19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1" name="Freeform 862">
                  <a:extLst>
                    <a:ext uri="{FF2B5EF4-FFF2-40B4-BE49-F238E27FC236}">
                      <a16:creationId xmlns:a16="http://schemas.microsoft.com/office/drawing/2014/main" id="{94B29E28-F26A-4147-918D-472BB89DF3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12" y="1928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2" name="Freeform 863">
                  <a:extLst>
                    <a:ext uri="{FF2B5EF4-FFF2-40B4-BE49-F238E27FC236}">
                      <a16:creationId xmlns:a16="http://schemas.microsoft.com/office/drawing/2014/main" id="{45564FCE-A686-1048-B49D-E1655E9296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3" y="1918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3" name="Freeform 864">
                  <a:extLst>
                    <a:ext uri="{FF2B5EF4-FFF2-40B4-BE49-F238E27FC236}">
                      <a16:creationId xmlns:a16="http://schemas.microsoft.com/office/drawing/2014/main" id="{A6D5FCE4-FD19-BB43-B402-CA696ECAE8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3" y="1907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4" name="Freeform 865">
                  <a:extLst>
                    <a:ext uri="{FF2B5EF4-FFF2-40B4-BE49-F238E27FC236}">
                      <a16:creationId xmlns:a16="http://schemas.microsoft.com/office/drawing/2014/main" id="{7CBBCEA9-FF10-674C-8093-B68641A53D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63" y="1892"/>
                  <a:ext cx="56" cy="198"/>
                </a:xfrm>
                <a:custGeom>
                  <a:avLst/>
                  <a:gdLst>
                    <a:gd name="T0" fmla="*/ 3 w 56"/>
                    <a:gd name="T1" fmla="*/ 198 h 198"/>
                    <a:gd name="T2" fmla="*/ 0 w 56"/>
                    <a:gd name="T3" fmla="*/ 14 h 198"/>
                    <a:gd name="T4" fmla="*/ 16 w 56"/>
                    <a:gd name="T5" fmla="*/ 10 h 198"/>
                    <a:gd name="T6" fmla="*/ 40 w 56"/>
                    <a:gd name="T7" fmla="*/ 5 h 198"/>
                    <a:gd name="T8" fmla="*/ 51 w 56"/>
                    <a:gd name="T9" fmla="*/ 0 h 198"/>
                    <a:gd name="T10" fmla="*/ 56 w 56"/>
                    <a:gd name="T11" fmla="*/ 183 h 198"/>
                    <a:gd name="T12" fmla="*/ 40 w 56"/>
                    <a:gd name="T13" fmla="*/ 190 h 198"/>
                    <a:gd name="T14" fmla="*/ 19 w 56"/>
                    <a:gd name="T15" fmla="*/ 194 h 198"/>
                    <a:gd name="T16" fmla="*/ 3 w 56"/>
                    <a:gd name="T17" fmla="*/ 198 h 1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198"/>
                    <a:gd name="T29" fmla="*/ 56 w 56"/>
                    <a:gd name="T30" fmla="*/ 198 h 1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198">
                      <a:moveTo>
                        <a:pt x="3" y="198"/>
                      </a:moveTo>
                      <a:lnTo>
                        <a:pt x="0" y="14"/>
                      </a:lnTo>
                      <a:lnTo>
                        <a:pt x="16" y="10"/>
                      </a:lnTo>
                      <a:lnTo>
                        <a:pt x="40" y="5"/>
                      </a:lnTo>
                      <a:lnTo>
                        <a:pt x="51" y="0"/>
                      </a:lnTo>
                      <a:lnTo>
                        <a:pt x="56" y="183"/>
                      </a:lnTo>
                      <a:lnTo>
                        <a:pt x="40" y="190"/>
                      </a:lnTo>
                      <a:lnTo>
                        <a:pt x="19" y="194"/>
                      </a:lnTo>
                      <a:lnTo>
                        <a:pt x="3" y="19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55" name="Freeform 866">
                  <a:extLst>
                    <a:ext uri="{FF2B5EF4-FFF2-40B4-BE49-F238E27FC236}">
                      <a16:creationId xmlns:a16="http://schemas.microsoft.com/office/drawing/2014/main" id="{12FCC297-8482-7E4E-8448-A6D67966C5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14" y="1868"/>
                  <a:ext cx="56" cy="207"/>
                </a:xfrm>
                <a:custGeom>
                  <a:avLst/>
                  <a:gdLst>
                    <a:gd name="T0" fmla="*/ 3 w 56"/>
                    <a:gd name="T1" fmla="*/ 207 h 207"/>
                    <a:gd name="T2" fmla="*/ 0 w 56"/>
                    <a:gd name="T3" fmla="*/ 23 h 207"/>
                    <a:gd name="T4" fmla="*/ 16 w 56"/>
                    <a:gd name="T5" fmla="*/ 19 h 207"/>
                    <a:gd name="T6" fmla="*/ 38 w 56"/>
                    <a:gd name="T7" fmla="*/ 10 h 207"/>
                    <a:gd name="T8" fmla="*/ 54 w 56"/>
                    <a:gd name="T9" fmla="*/ 0 h 207"/>
                    <a:gd name="T10" fmla="*/ 56 w 56"/>
                    <a:gd name="T11" fmla="*/ 189 h 207"/>
                    <a:gd name="T12" fmla="*/ 39 w 56"/>
                    <a:gd name="T13" fmla="*/ 195 h 207"/>
                    <a:gd name="T14" fmla="*/ 19 w 56"/>
                    <a:gd name="T15" fmla="*/ 203 h 207"/>
                    <a:gd name="T16" fmla="*/ 3 w 56"/>
                    <a:gd name="T17" fmla="*/ 207 h 2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207"/>
                    <a:gd name="T29" fmla="*/ 56 w 56"/>
                    <a:gd name="T30" fmla="*/ 207 h 2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207">
                      <a:moveTo>
                        <a:pt x="3" y="207"/>
                      </a:moveTo>
                      <a:lnTo>
                        <a:pt x="0" y="23"/>
                      </a:lnTo>
                      <a:lnTo>
                        <a:pt x="16" y="19"/>
                      </a:lnTo>
                      <a:lnTo>
                        <a:pt x="38" y="10"/>
                      </a:lnTo>
                      <a:lnTo>
                        <a:pt x="54" y="0"/>
                      </a:lnTo>
                      <a:lnTo>
                        <a:pt x="56" y="189"/>
                      </a:lnTo>
                      <a:lnTo>
                        <a:pt x="39" y="195"/>
                      </a:lnTo>
                      <a:lnTo>
                        <a:pt x="19" y="203"/>
                      </a:lnTo>
                      <a:lnTo>
                        <a:pt x="3" y="207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35" name="Freeform 867">
                <a:extLst>
                  <a:ext uri="{FF2B5EF4-FFF2-40B4-BE49-F238E27FC236}">
                    <a16:creationId xmlns:a16="http://schemas.microsoft.com/office/drawing/2014/main" id="{237D3F20-1053-594D-B384-36649FB7DF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19235" y="2180619"/>
                <a:ext cx="35031" cy="140126"/>
              </a:xfrm>
              <a:custGeom>
                <a:avLst/>
                <a:gdLst>
                  <a:gd name="T0" fmla="*/ 1 w 55"/>
                  <a:gd name="T1" fmla="*/ 216 h 216"/>
                  <a:gd name="T2" fmla="*/ 0 w 55"/>
                  <a:gd name="T3" fmla="*/ 29 h 216"/>
                  <a:gd name="T4" fmla="*/ 21 w 55"/>
                  <a:gd name="T5" fmla="*/ 21 h 216"/>
                  <a:gd name="T6" fmla="*/ 34 w 55"/>
                  <a:gd name="T7" fmla="*/ 12 h 216"/>
                  <a:gd name="T8" fmla="*/ 52 w 55"/>
                  <a:gd name="T9" fmla="*/ 0 h 216"/>
                  <a:gd name="T10" fmla="*/ 55 w 55"/>
                  <a:gd name="T11" fmla="*/ 184 h 216"/>
                  <a:gd name="T12" fmla="*/ 39 w 55"/>
                  <a:gd name="T13" fmla="*/ 199 h 216"/>
                  <a:gd name="T14" fmla="*/ 19 w 55"/>
                  <a:gd name="T15" fmla="*/ 208 h 216"/>
                  <a:gd name="T16" fmla="*/ 1 w 55"/>
                  <a:gd name="T17" fmla="*/ 216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216"/>
                  <a:gd name="T29" fmla="*/ 55 w 55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216">
                    <a:moveTo>
                      <a:pt x="1" y="216"/>
                    </a:moveTo>
                    <a:lnTo>
                      <a:pt x="0" y="29"/>
                    </a:lnTo>
                    <a:lnTo>
                      <a:pt x="21" y="21"/>
                    </a:lnTo>
                    <a:lnTo>
                      <a:pt x="34" y="12"/>
                    </a:lnTo>
                    <a:lnTo>
                      <a:pt x="52" y="0"/>
                    </a:lnTo>
                    <a:lnTo>
                      <a:pt x="55" y="184"/>
                    </a:lnTo>
                    <a:lnTo>
                      <a:pt x="39" y="199"/>
                    </a:lnTo>
                    <a:lnTo>
                      <a:pt x="19" y="208"/>
                    </a:lnTo>
                    <a:lnTo>
                      <a:pt x="1" y="216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" name="Freeform 868">
                <a:extLst>
                  <a:ext uri="{FF2B5EF4-FFF2-40B4-BE49-F238E27FC236}">
                    <a16:creationId xmlns:a16="http://schemas.microsoft.com/office/drawing/2014/main" id="{0F6FFE24-608A-5B47-8966-729EA71807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54266" y="2152156"/>
                <a:ext cx="32842" cy="148884"/>
              </a:xfrm>
              <a:custGeom>
                <a:avLst/>
                <a:gdLst>
                  <a:gd name="T0" fmla="*/ 0 w 52"/>
                  <a:gd name="T1" fmla="*/ 229 h 229"/>
                  <a:gd name="T2" fmla="*/ 0 w 52"/>
                  <a:gd name="T3" fmla="*/ 45 h 229"/>
                  <a:gd name="T4" fmla="*/ 20 w 52"/>
                  <a:gd name="T5" fmla="*/ 30 h 229"/>
                  <a:gd name="T6" fmla="*/ 36 w 52"/>
                  <a:gd name="T7" fmla="*/ 15 h 229"/>
                  <a:gd name="T8" fmla="*/ 48 w 52"/>
                  <a:gd name="T9" fmla="*/ 0 h 229"/>
                  <a:gd name="T10" fmla="*/ 49 w 52"/>
                  <a:gd name="T11" fmla="*/ 160 h 229"/>
                  <a:gd name="T12" fmla="*/ 52 w 52"/>
                  <a:gd name="T13" fmla="*/ 165 h 229"/>
                  <a:gd name="T14" fmla="*/ 37 w 52"/>
                  <a:gd name="T15" fmla="*/ 196 h 229"/>
                  <a:gd name="T16" fmla="*/ 18 w 52"/>
                  <a:gd name="T17" fmla="*/ 217 h 229"/>
                  <a:gd name="T18" fmla="*/ 0 w 52"/>
                  <a:gd name="T19" fmla="*/ 229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229"/>
                  <a:gd name="T32" fmla="*/ 52 w 52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229">
                    <a:moveTo>
                      <a:pt x="0" y="229"/>
                    </a:moveTo>
                    <a:lnTo>
                      <a:pt x="0" y="45"/>
                    </a:lnTo>
                    <a:lnTo>
                      <a:pt x="20" y="30"/>
                    </a:lnTo>
                    <a:lnTo>
                      <a:pt x="36" y="15"/>
                    </a:lnTo>
                    <a:lnTo>
                      <a:pt x="48" y="0"/>
                    </a:lnTo>
                    <a:lnTo>
                      <a:pt x="49" y="160"/>
                    </a:lnTo>
                    <a:lnTo>
                      <a:pt x="52" y="165"/>
                    </a:lnTo>
                    <a:lnTo>
                      <a:pt x="37" y="196"/>
                    </a:lnTo>
                    <a:lnTo>
                      <a:pt x="18" y="217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" name="Freeform 869">
                <a:extLst>
                  <a:ext uri="{FF2B5EF4-FFF2-40B4-BE49-F238E27FC236}">
                    <a16:creationId xmlns:a16="http://schemas.microsoft.com/office/drawing/2014/main" id="{D293B519-B67F-CD4E-80DC-90DEAC7C1A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1384" y="2244113"/>
                <a:ext cx="35031" cy="122610"/>
              </a:xfrm>
              <a:custGeom>
                <a:avLst/>
                <a:gdLst>
                  <a:gd name="T0" fmla="*/ 56 w 56"/>
                  <a:gd name="T1" fmla="*/ 190 h 190"/>
                  <a:gd name="T2" fmla="*/ 56 w 56"/>
                  <a:gd name="T3" fmla="*/ 4 h 190"/>
                  <a:gd name="T4" fmla="*/ 43 w 56"/>
                  <a:gd name="T5" fmla="*/ 2 h 190"/>
                  <a:gd name="T6" fmla="*/ 22 w 56"/>
                  <a:gd name="T7" fmla="*/ 2 h 190"/>
                  <a:gd name="T8" fmla="*/ 2 w 56"/>
                  <a:gd name="T9" fmla="*/ 0 h 190"/>
                  <a:gd name="T10" fmla="*/ 0 w 56"/>
                  <a:gd name="T11" fmla="*/ 184 h 190"/>
                  <a:gd name="T12" fmla="*/ 23 w 56"/>
                  <a:gd name="T13" fmla="*/ 186 h 190"/>
                  <a:gd name="T14" fmla="*/ 39 w 56"/>
                  <a:gd name="T15" fmla="*/ 188 h 190"/>
                  <a:gd name="T16" fmla="*/ 56 w 56"/>
                  <a:gd name="T17" fmla="*/ 190 h 1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90"/>
                  <a:gd name="T29" fmla="*/ 56 w 56"/>
                  <a:gd name="T30" fmla="*/ 190 h 1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90">
                    <a:moveTo>
                      <a:pt x="56" y="190"/>
                    </a:moveTo>
                    <a:lnTo>
                      <a:pt x="56" y="4"/>
                    </a:lnTo>
                    <a:lnTo>
                      <a:pt x="43" y="2"/>
                    </a:lnTo>
                    <a:lnTo>
                      <a:pt x="22" y="2"/>
                    </a:lnTo>
                    <a:lnTo>
                      <a:pt x="2" y="0"/>
                    </a:lnTo>
                    <a:lnTo>
                      <a:pt x="0" y="184"/>
                    </a:lnTo>
                    <a:lnTo>
                      <a:pt x="23" y="186"/>
                    </a:lnTo>
                    <a:lnTo>
                      <a:pt x="39" y="188"/>
                    </a:lnTo>
                    <a:lnTo>
                      <a:pt x="56" y="190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" name="Freeform 870">
                <a:extLst>
                  <a:ext uri="{FF2B5EF4-FFF2-40B4-BE49-F238E27FC236}">
                    <a16:creationId xmlns:a16="http://schemas.microsoft.com/office/drawing/2014/main" id="{51D1F5AF-786D-B442-AE6A-E9543EFF36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44163" y="2235355"/>
                <a:ext cx="37221" cy="126989"/>
              </a:xfrm>
              <a:custGeom>
                <a:avLst/>
                <a:gdLst>
                  <a:gd name="T0" fmla="*/ 55 w 57"/>
                  <a:gd name="T1" fmla="*/ 197 h 197"/>
                  <a:gd name="T2" fmla="*/ 57 w 57"/>
                  <a:gd name="T3" fmla="*/ 12 h 197"/>
                  <a:gd name="T4" fmla="*/ 42 w 57"/>
                  <a:gd name="T5" fmla="*/ 9 h 197"/>
                  <a:gd name="T6" fmla="*/ 23 w 57"/>
                  <a:gd name="T7" fmla="*/ 3 h 197"/>
                  <a:gd name="T8" fmla="*/ 3 w 57"/>
                  <a:gd name="T9" fmla="*/ 0 h 197"/>
                  <a:gd name="T10" fmla="*/ 0 w 57"/>
                  <a:gd name="T11" fmla="*/ 187 h 197"/>
                  <a:gd name="T12" fmla="*/ 21 w 57"/>
                  <a:gd name="T13" fmla="*/ 192 h 197"/>
                  <a:gd name="T14" fmla="*/ 40 w 57"/>
                  <a:gd name="T15" fmla="*/ 194 h 197"/>
                  <a:gd name="T16" fmla="*/ 55 w 57"/>
                  <a:gd name="T17" fmla="*/ 197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97"/>
                  <a:gd name="T29" fmla="*/ 57 w 57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97">
                    <a:moveTo>
                      <a:pt x="55" y="197"/>
                    </a:moveTo>
                    <a:lnTo>
                      <a:pt x="57" y="12"/>
                    </a:lnTo>
                    <a:lnTo>
                      <a:pt x="42" y="9"/>
                    </a:lnTo>
                    <a:lnTo>
                      <a:pt x="23" y="3"/>
                    </a:lnTo>
                    <a:lnTo>
                      <a:pt x="3" y="0"/>
                    </a:lnTo>
                    <a:lnTo>
                      <a:pt x="0" y="187"/>
                    </a:lnTo>
                    <a:lnTo>
                      <a:pt x="21" y="192"/>
                    </a:lnTo>
                    <a:lnTo>
                      <a:pt x="40" y="194"/>
                    </a:lnTo>
                    <a:lnTo>
                      <a:pt x="55" y="197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" name="Freeform 871">
                <a:extLst>
                  <a:ext uri="{FF2B5EF4-FFF2-40B4-BE49-F238E27FC236}">
                    <a16:creationId xmlns:a16="http://schemas.microsoft.com/office/drawing/2014/main" id="{72328FBB-EBE3-4E42-A547-105B327EDC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15700" y="2230976"/>
                <a:ext cx="30653" cy="124800"/>
              </a:xfrm>
              <a:custGeom>
                <a:avLst/>
                <a:gdLst>
                  <a:gd name="T0" fmla="*/ 45 w 48"/>
                  <a:gd name="T1" fmla="*/ 193 h 193"/>
                  <a:gd name="T2" fmla="*/ 48 w 48"/>
                  <a:gd name="T3" fmla="*/ 12 h 193"/>
                  <a:gd name="T4" fmla="*/ 33 w 48"/>
                  <a:gd name="T5" fmla="*/ 6 h 193"/>
                  <a:gd name="T6" fmla="*/ 20 w 48"/>
                  <a:gd name="T7" fmla="*/ 3 h 193"/>
                  <a:gd name="T8" fmla="*/ 3 w 48"/>
                  <a:gd name="T9" fmla="*/ 0 h 193"/>
                  <a:gd name="T10" fmla="*/ 0 w 48"/>
                  <a:gd name="T11" fmla="*/ 183 h 193"/>
                  <a:gd name="T12" fmla="*/ 9 w 48"/>
                  <a:gd name="T13" fmla="*/ 187 h 193"/>
                  <a:gd name="T14" fmla="*/ 26 w 48"/>
                  <a:gd name="T15" fmla="*/ 192 h 193"/>
                  <a:gd name="T16" fmla="*/ 45 w 48"/>
                  <a:gd name="T17" fmla="*/ 193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93"/>
                  <a:gd name="T29" fmla="*/ 48 w 48"/>
                  <a:gd name="T30" fmla="*/ 193 h 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93">
                    <a:moveTo>
                      <a:pt x="45" y="193"/>
                    </a:moveTo>
                    <a:lnTo>
                      <a:pt x="48" y="12"/>
                    </a:lnTo>
                    <a:lnTo>
                      <a:pt x="33" y="6"/>
                    </a:lnTo>
                    <a:lnTo>
                      <a:pt x="20" y="3"/>
                    </a:lnTo>
                    <a:lnTo>
                      <a:pt x="3" y="0"/>
                    </a:lnTo>
                    <a:lnTo>
                      <a:pt x="0" y="183"/>
                    </a:lnTo>
                    <a:lnTo>
                      <a:pt x="9" y="187"/>
                    </a:lnTo>
                    <a:lnTo>
                      <a:pt x="26" y="192"/>
                    </a:lnTo>
                    <a:lnTo>
                      <a:pt x="45" y="193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" name="Freeform 872">
                <a:extLst>
                  <a:ext uri="{FF2B5EF4-FFF2-40B4-BE49-F238E27FC236}">
                    <a16:creationId xmlns:a16="http://schemas.microsoft.com/office/drawing/2014/main" id="{10B07928-37EA-7A45-94F5-F47D6F0281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85048" y="2222219"/>
                <a:ext cx="32842" cy="126989"/>
              </a:xfrm>
              <a:custGeom>
                <a:avLst/>
                <a:gdLst>
                  <a:gd name="T0" fmla="*/ 47 w 50"/>
                  <a:gd name="T1" fmla="*/ 194 h 194"/>
                  <a:gd name="T2" fmla="*/ 50 w 50"/>
                  <a:gd name="T3" fmla="*/ 9 h 194"/>
                  <a:gd name="T4" fmla="*/ 30 w 50"/>
                  <a:gd name="T5" fmla="*/ 7 h 194"/>
                  <a:gd name="T6" fmla="*/ 13 w 50"/>
                  <a:gd name="T7" fmla="*/ 1 h 194"/>
                  <a:gd name="T8" fmla="*/ 0 w 50"/>
                  <a:gd name="T9" fmla="*/ 0 h 194"/>
                  <a:gd name="T10" fmla="*/ 0 w 50"/>
                  <a:gd name="T11" fmla="*/ 183 h 194"/>
                  <a:gd name="T12" fmla="*/ 15 w 50"/>
                  <a:gd name="T13" fmla="*/ 187 h 194"/>
                  <a:gd name="T14" fmla="*/ 29 w 50"/>
                  <a:gd name="T15" fmla="*/ 192 h 194"/>
                  <a:gd name="T16" fmla="*/ 47 w 50"/>
                  <a:gd name="T17" fmla="*/ 194 h 1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194"/>
                  <a:gd name="T29" fmla="*/ 50 w 50"/>
                  <a:gd name="T30" fmla="*/ 194 h 1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194">
                    <a:moveTo>
                      <a:pt x="47" y="194"/>
                    </a:moveTo>
                    <a:lnTo>
                      <a:pt x="50" y="9"/>
                    </a:lnTo>
                    <a:lnTo>
                      <a:pt x="30" y="7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15" y="187"/>
                    </a:lnTo>
                    <a:lnTo>
                      <a:pt x="29" y="192"/>
                    </a:lnTo>
                    <a:lnTo>
                      <a:pt x="47" y="1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" name="Freeform 873">
                <a:extLst>
                  <a:ext uri="{FF2B5EF4-FFF2-40B4-BE49-F238E27FC236}">
                    <a16:creationId xmlns:a16="http://schemas.microsoft.com/office/drawing/2014/main" id="{C3D8CA13-8EA3-DD4A-83C6-F0DBCDD011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0016" y="2211271"/>
                <a:ext cx="37221" cy="129178"/>
              </a:xfrm>
              <a:custGeom>
                <a:avLst/>
                <a:gdLst>
                  <a:gd name="T0" fmla="*/ 52 w 56"/>
                  <a:gd name="T1" fmla="*/ 199 h 199"/>
                  <a:gd name="T2" fmla="*/ 56 w 56"/>
                  <a:gd name="T3" fmla="*/ 19 h 199"/>
                  <a:gd name="T4" fmla="*/ 36 w 56"/>
                  <a:gd name="T5" fmla="*/ 9 h 199"/>
                  <a:gd name="T6" fmla="*/ 18 w 56"/>
                  <a:gd name="T7" fmla="*/ 4 h 199"/>
                  <a:gd name="T8" fmla="*/ 1 w 56"/>
                  <a:gd name="T9" fmla="*/ 0 h 199"/>
                  <a:gd name="T10" fmla="*/ 0 w 56"/>
                  <a:gd name="T11" fmla="*/ 186 h 199"/>
                  <a:gd name="T12" fmla="*/ 18 w 56"/>
                  <a:gd name="T13" fmla="*/ 190 h 199"/>
                  <a:gd name="T14" fmla="*/ 39 w 56"/>
                  <a:gd name="T15" fmla="*/ 196 h 199"/>
                  <a:gd name="T16" fmla="*/ 52 w 56"/>
                  <a:gd name="T17" fmla="*/ 199 h 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99"/>
                  <a:gd name="T29" fmla="*/ 56 w 56"/>
                  <a:gd name="T30" fmla="*/ 199 h 1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99">
                    <a:moveTo>
                      <a:pt x="52" y="199"/>
                    </a:moveTo>
                    <a:lnTo>
                      <a:pt x="56" y="19"/>
                    </a:lnTo>
                    <a:lnTo>
                      <a:pt x="36" y="9"/>
                    </a:lnTo>
                    <a:lnTo>
                      <a:pt x="18" y="4"/>
                    </a:lnTo>
                    <a:lnTo>
                      <a:pt x="1" y="0"/>
                    </a:lnTo>
                    <a:lnTo>
                      <a:pt x="0" y="186"/>
                    </a:lnTo>
                    <a:lnTo>
                      <a:pt x="18" y="190"/>
                    </a:lnTo>
                    <a:lnTo>
                      <a:pt x="39" y="196"/>
                    </a:lnTo>
                    <a:lnTo>
                      <a:pt x="52" y="199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" name="Freeform 874">
                <a:extLst>
                  <a:ext uri="{FF2B5EF4-FFF2-40B4-BE49-F238E27FC236}">
                    <a16:creationId xmlns:a16="http://schemas.microsoft.com/office/drawing/2014/main" id="{D7777A2C-9497-C843-B675-1346F8A679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17174" y="2195945"/>
                <a:ext cx="35031" cy="135747"/>
              </a:xfrm>
              <a:custGeom>
                <a:avLst/>
                <a:gdLst>
                  <a:gd name="T0" fmla="*/ 51 w 53"/>
                  <a:gd name="T1" fmla="*/ 209 h 209"/>
                  <a:gd name="T2" fmla="*/ 53 w 53"/>
                  <a:gd name="T3" fmla="*/ 18 h 209"/>
                  <a:gd name="T4" fmla="*/ 37 w 53"/>
                  <a:gd name="T5" fmla="*/ 14 h 209"/>
                  <a:gd name="T6" fmla="*/ 16 w 53"/>
                  <a:gd name="T7" fmla="*/ 8 h 209"/>
                  <a:gd name="T8" fmla="*/ 1 w 53"/>
                  <a:gd name="T9" fmla="*/ 0 h 209"/>
                  <a:gd name="T10" fmla="*/ 0 w 53"/>
                  <a:gd name="T11" fmla="*/ 188 h 209"/>
                  <a:gd name="T12" fmla="*/ 13 w 53"/>
                  <a:gd name="T13" fmla="*/ 194 h 209"/>
                  <a:gd name="T14" fmla="*/ 36 w 53"/>
                  <a:gd name="T15" fmla="*/ 203 h 209"/>
                  <a:gd name="T16" fmla="*/ 51 w 53"/>
                  <a:gd name="T17" fmla="*/ 209 h 2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209"/>
                  <a:gd name="T29" fmla="*/ 53 w 53"/>
                  <a:gd name="T30" fmla="*/ 209 h 2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209">
                    <a:moveTo>
                      <a:pt x="51" y="209"/>
                    </a:moveTo>
                    <a:lnTo>
                      <a:pt x="53" y="18"/>
                    </a:lnTo>
                    <a:lnTo>
                      <a:pt x="37" y="14"/>
                    </a:lnTo>
                    <a:lnTo>
                      <a:pt x="16" y="8"/>
                    </a:lnTo>
                    <a:lnTo>
                      <a:pt x="1" y="0"/>
                    </a:lnTo>
                    <a:lnTo>
                      <a:pt x="0" y="188"/>
                    </a:lnTo>
                    <a:lnTo>
                      <a:pt x="13" y="194"/>
                    </a:lnTo>
                    <a:lnTo>
                      <a:pt x="36" y="203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" name="Freeform 875">
                <a:extLst>
                  <a:ext uri="{FF2B5EF4-FFF2-40B4-BE49-F238E27FC236}">
                    <a16:creationId xmlns:a16="http://schemas.microsoft.com/office/drawing/2014/main" id="{BE03DA06-E492-F645-BBC2-20A85CF414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84332" y="2178429"/>
                <a:ext cx="32842" cy="140126"/>
              </a:xfrm>
              <a:custGeom>
                <a:avLst/>
                <a:gdLst>
                  <a:gd name="T0" fmla="*/ 49 w 51"/>
                  <a:gd name="T1" fmla="*/ 215 h 215"/>
                  <a:gd name="T2" fmla="*/ 51 w 51"/>
                  <a:gd name="T3" fmla="*/ 26 h 215"/>
                  <a:gd name="T4" fmla="*/ 35 w 51"/>
                  <a:gd name="T5" fmla="*/ 24 h 215"/>
                  <a:gd name="T6" fmla="*/ 18 w 51"/>
                  <a:gd name="T7" fmla="*/ 11 h 215"/>
                  <a:gd name="T8" fmla="*/ 0 w 51"/>
                  <a:gd name="T9" fmla="*/ 0 h 215"/>
                  <a:gd name="T10" fmla="*/ 0 w 51"/>
                  <a:gd name="T11" fmla="*/ 188 h 215"/>
                  <a:gd name="T12" fmla="*/ 16 w 51"/>
                  <a:gd name="T13" fmla="*/ 197 h 215"/>
                  <a:gd name="T14" fmla="*/ 32 w 51"/>
                  <a:gd name="T15" fmla="*/ 208 h 215"/>
                  <a:gd name="T16" fmla="*/ 49 w 51"/>
                  <a:gd name="T17" fmla="*/ 215 h 2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15"/>
                  <a:gd name="T29" fmla="*/ 51 w 51"/>
                  <a:gd name="T30" fmla="*/ 215 h 2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15">
                    <a:moveTo>
                      <a:pt x="49" y="215"/>
                    </a:moveTo>
                    <a:lnTo>
                      <a:pt x="51" y="26"/>
                    </a:lnTo>
                    <a:lnTo>
                      <a:pt x="35" y="24"/>
                    </a:lnTo>
                    <a:lnTo>
                      <a:pt x="18" y="11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16" y="197"/>
                    </a:lnTo>
                    <a:lnTo>
                      <a:pt x="32" y="208"/>
                    </a:lnTo>
                    <a:lnTo>
                      <a:pt x="49" y="215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4" name="Freeform 876">
                <a:extLst>
                  <a:ext uri="{FF2B5EF4-FFF2-40B4-BE49-F238E27FC236}">
                    <a16:creationId xmlns:a16="http://schemas.microsoft.com/office/drawing/2014/main" id="{E122BEFE-D9FF-394E-82D1-E60AB1C31F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51490" y="2145587"/>
                <a:ext cx="32842" cy="153263"/>
              </a:xfrm>
              <a:custGeom>
                <a:avLst/>
                <a:gdLst>
                  <a:gd name="T0" fmla="*/ 48 w 51"/>
                  <a:gd name="T1" fmla="*/ 236 h 236"/>
                  <a:gd name="T2" fmla="*/ 51 w 51"/>
                  <a:gd name="T3" fmla="*/ 52 h 236"/>
                  <a:gd name="T4" fmla="*/ 28 w 51"/>
                  <a:gd name="T5" fmla="*/ 38 h 236"/>
                  <a:gd name="T6" fmla="*/ 13 w 51"/>
                  <a:gd name="T7" fmla="*/ 20 h 236"/>
                  <a:gd name="T8" fmla="*/ 0 w 51"/>
                  <a:gd name="T9" fmla="*/ 0 h 236"/>
                  <a:gd name="T10" fmla="*/ 0 w 51"/>
                  <a:gd name="T11" fmla="*/ 186 h 236"/>
                  <a:gd name="T12" fmla="*/ 10 w 51"/>
                  <a:gd name="T13" fmla="*/ 200 h 236"/>
                  <a:gd name="T14" fmla="*/ 25 w 51"/>
                  <a:gd name="T15" fmla="*/ 218 h 236"/>
                  <a:gd name="T16" fmla="*/ 48 w 51"/>
                  <a:gd name="T17" fmla="*/ 236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36"/>
                  <a:gd name="T29" fmla="*/ 51 w 51"/>
                  <a:gd name="T30" fmla="*/ 236 h 2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36">
                    <a:moveTo>
                      <a:pt x="48" y="236"/>
                    </a:moveTo>
                    <a:lnTo>
                      <a:pt x="51" y="52"/>
                    </a:lnTo>
                    <a:lnTo>
                      <a:pt x="28" y="38"/>
                    </a:lnTo>
                    <a:lnTo>
                      <a:pt x="13" y="20"/>
                    </a:lnTo>
                    <a:lnTo>
                      <a:pt x="0" y="0"/>
                    </a:lnTo>
                    <a:lnTo>
                      <a:pt x="0" y="186"/>
                    </a:lnTo>
                    <a:lnTo>
                      <a:pt x="10" y="200"/>
                    </a:lnTo>
                    <a:lnTo>
                      <a:pt x="25" y="218"/>
                    </a:lnTo>
                    <a:lnTo>
                      <a:pt x="48" y="23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5" name="Freeform 877">
                <a:extLst>
                  <a:ext uri="{FF2B5EF4-FFF2-40B4-BE49-F238E27FC236}">
                    <a16:creationId xmlns:a16="http://schemas.microsoft.com/office/drawing/2014/main" id="{CA1F5B78-E3A7-2E4F-A6E6-1D6EAE2DA7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51490" y="1766810"/>
                <a:ext cx="1033429" cy="497009"/>
              </a:xfrm>
              <a:custGeom>
                <a:avLst/>
                <a:gdLst>
                  <a:gd name="T0" fmla="*/ 0 w 1591"/>
                  <a:gd name="T1" fmla="*/ 572 h 764"/>
                  <a:gd name="T2" fmla="*/ 15 w 1591"/>
                  <a:gd name="T3" fmla="*/ 600 h 764"/>
                  <a:gd name="T4" fmla="*/ 48 w 1591"/>
                  <a:gd name="T5" fmla="*/ 630 h 764"/>
                  <a:gd name="T6" fmla="*/ 87 w 1591"/>
                  <a:gd name="T7" fmla="*/ 651 h 764"/>
                  <a:gd name="T8" fmla="*/ 105 w 1591"/>
                  <a:gd name="T9" fmla="*/ 660 h 764"/>
                  <a:gd name="T10" fmla="*/ 120 w 1591"/>
                  <a:gd name="T11" fmla="*/ 666 h 764"/>
                  <a:gd name="T12" fmla="*/ 138 w 1591"/>
                  <a:gd name="T13" fmla="*/ 672 h 764"/>
                  <a:gd name="T14" fmla="*/ 165 w 1591"/>
                  <a:gd name="T15" fmla="*/ 681 h 764"/>
                  <a:gd name="T16" fmla="*/ 183 w 1591"/>
                  <a:gd name="T17" fmla="*/ 687 h 764"/>
                  <a:gd name="T18" fmla="*/ 201 w 1591"/>
                  <a:gd name="T19" fmla="*/ 696 h 764"/>
                  <a:gd name="T20" fmla="*/ 277 w 1591"/>
                  <a:gd name="T21" fmla="*/ 714 h 764"/>
                  <a:gd name="T22" fmla="*/ 331 w 1591"/>
                  <a:gd name="T23" fmla="*/ 726 h 764"/>
                  <a:gd name="T24" fmla="*/ 369 w 1591"/>
                  <a:gd name="T25" fmla="*/ 732 h 764"/>
                  <a:gd name="T26" fmla="*/ 426 w 1591"/>
                  <a:gd name="T27" fmla="*/ 734 h 764"/>
                  <a:gd name="T28" fmla="*/ 465 w 1591"/>
                  <a:gd name="T29" fmla="*/ 719 h 764"/>
                  <a:gd name="T30" fmla="*/ 499 w 1591"/>
                  <a:gd name="T31" fmla="*/ 693 h 764"/>
                  <a:gd name="T32" fmla="*/ 519 w 1591"/>
                  <a:gd name="T33" fmla="*/ 666 h 764"/>
                  <a:gd name="T34" fmla="*/ 541 w 1591"/>
                  <a:gd name="T35" fmla="*/ 600 h 764"/>
                  <a:gd name="T36" fmla="*/ 561 w 1591"/>
                  <a:gd name="T37" fmla="*/ 545 h 764"/>
                  <a:gd name="T38" fmla="*/ 588 w 1591"/>
                  <a:gd name="T39" fmla="*/ 420 h 764"/>
                  <a:gd name="T40" fmla="*/ 615 w 1591"/>
                  <a:gd name="T41" fmla="*/ 250 h 764"/>
                  <a:gd name="T42" fmla="*/ 640 w 1591"/>
                  <a:gd name="T43" fmla="*/ 102 h 764"/>
                  <a:gd name="T44" fmla="*/ 664 w 1591"/>
                  <a:gd name="T45" fmla="*/ 75 h 764"/>
                  <a:gd name="T46" fmla="*/ 676 w 1591"/>
                  <a:gd name="T47" fmla="*/ 150 h 764"/>
                  <a:gd name="T48" fmla="*/ 694 w 1591"/>
                  <a:gd name="T49" fmla="*/ 288 h 764"/>
                  <a:gd name="T50" fmla="*/ 720 w 1591"/>
                  <a:gd name="T51" fmla="*/ 411 h 764"/>
                  <a:gd name="T52" fmla="*/ 753 w 1591"/>
                  <a:gd name="T53" fmla="*/ 522 h 764"/>
                  <a:gd name="T54" fmla="*/ 786 w 1591"/>
                  <a:gd name="T55" fmla="*/ 609 h 764"/>
                  <a:gd name="T56" fmla="*/ 810 w 1591"/>
                  <a:gd name="T57" fmla="*/ 648 h 764"/>
                  <a:gd name="T58" fmla="*/ 847 w 1591"/>
                  <a:gd name="T59" fmla="*/ 695 h 764"/>
                  <a:gd name="T60" fmla="*/ 877 w 1591"/>
                  <a:gd name="T61" fmla="*/ 721 h 764"/>
                  <a:gd name="T62" fmla="*/ 913 w 1591"/>
                  <a:gd name="T63" fmla="*/ 741 h 764"/>
                  <a:gd name="T64" fmla="*/ 946 w 1591"/>
                  <a:gd name="T65" fmla="*/ 748 h 764"/>
                  <a:gd name="T66" fmla="*/ 981 w 1591"/>
                  <a:gd name="T67" fmla="*/ 757 h 764"/>
                  <a:gd name="T68" fmla="*/ 1015 w 1591"/>
                  <a:gd name="T69" fmla="*/ 757 h 764"/>
                  <a:gd name="T70" fmla="*/ 1059 w 1591"/>
                  <a:gd name="T71" fmla="*/ 755 h 764"/>
                  <a:gd name="T72" fmla="*/ 1116 w 1591"/>
                  <a:gd name="T73" fmla="*/ 749 h 764"/>
                  <a:gd name="T74" fmla="*/ 1161 w 1591"/>
                  <a:gd name="T75" fmla="*/ 744 h 764"/>
                  <a:gd name="T76" fmla="*/ 1192 w 1591"/>
                  <a:gd name="T77" fmla="*/ 740 h 764"/>
                  <a:gd name="T78" fmla="*/ 1252 w 1591"/>
                  <a:gd name="T79" fmla="*/ 731 h 764"/>
                  <a:gd name="T80" fmla="*/ 1282 w 1591"/>
                  <a:gd name="T81" fmla="*/ 725 h 764"/>
                  <a:gd name="T82" fmla="*/ 1307 w 1591"/>
                  <a:gd name="T83" fmla="*/ 719 h 764"/>
                  <a:gd name="T84" fmla="*/ 1343 w 1591"/>
                  <a:gd name="T85" fmla="*/ 711 h 764"/>
                  <a:gd name="T86" fmla="*/ 1370 w 1591"/>
                  <a:gd name="T87" fmla="*/ 705 h 764"/>
                  <a:gd name="T88" fmla="*/ 1402 w 1591"/>
                  <a:gd name="T89" fmla="*/ 696 h 764"/>
                  <a:gd name="T90" fmla="*/ 1420 w 1591"/>
                  <a:gd name="T91" fmla="*/ 692 h 764"/>
                  <a:gd name="T92" fmla="*/ 1444 w 1591"/>
                  <a:gd name="T93" fmla="*/ 684 h 764"/>
                  <a:gd name="T94" fmla="*/ 1460 w 1591"/>
                  <a:gd name="T95" fmla="*/ 677 h 764"/>
                  <a:gd name="T96" fmla="*/ 1480 w 1591"/>
                  <a:gd name="T97" fmla="*/ 668 h 764"/>
                  <a:gd name="T98" fmla="*/ 1504 w 1591"/>
                  <a:gd name="T99" fmla="*/ 659 h 764"/>
                  <a:gd name="T100" fmla="*/ 1520 w 1591"/>
                  <a:gd name="T101" fmla="*/ 651 h 764"/>
                  <a:gd name="T102" fmla="*/ 1538 w 1591"/>
                  <a:gd name="T103" fmla="*/ 639 h 764"/>
                  <a:gd name="T104" fmla="*/ 1559 w 1591"/>
                  <a:gd name="T105" fmla="*/ 626 h 764"/>
                  <a:gd name="T106" fmla="*/ 1573 w 1591"/>
                  <a:gd name="T107" fmla="*/ 612 h 764"/>
                  <a:gd name="T108" fmla="*/ 1585 w 1591"/>
                  <a:gd name="T109" fmla="*/ 597 h 764"/>
                  <a:gd name="T110" fmla="*/ 1591 w 1591"/>
                  <a:gd name="T111" fmla="*/ 582 h 7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1"/>
                  <a:gd name="T169" fmla="*/ 0 h 764"/>
                  <a:gd name="T170" fmla="*/ 1591 w 1591"/>
                  <a:gd name="T171" fmla="*/ 764 h 7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1" h="764">
                    <a:moveTo>
                      <a:pt x="0" y="572"/>
                    </a:moveTo>
                    <a:cubicBezTo>
                      <a:pt x="5" y="581"/>
                      <a:pt x="9" y="592"/>
                      <a:pt x="15" y="600"/>
                    </a:cubicBezTo>
                    <a:cubicBezTo>
                      <a:pt x="18" y="615"/>
                      <a:pt x="33" y="628"/>
                      <a:pt x="48" y="630"/>
                    </a:cubicBezTo>
                    <a:cubicBezTo>
                      <a:pt x="59" y="638"/>
                      <a:pt x="73" y="649"/>
                      <a:pt x="87" y="651"/>
                    </a:cubicBezTo>
                    <a:cubicBezTo>
                      <a:pt x="92" y="655"/>
                      <a:pt x="99" y="659"/>
                      <a:pt x="105" y="660"/>
                    </a:cubicBezTo>
                    <a:cubicBezTo>
                      <a:pt x="110" y="664"/>
                      <a:pt x="114" y="665"/>
                      <a:pt x="120" y="666"/>
                    </a:cubicBezTo>
                    <a:cubicBezTo>
                      <a:pt x="126" y="669"/>
                      <a:pt x="132" y="671"/>
                      <a:pt x="138" y="672"/>
                    </a:cubicBezTo>
                    <a:cubicBezTo>
                      <a:pt x="146" y="678"/>
                      <a:pt x="156" y="679"/>
                      <a:pt x="165" y="681"/>
                    </a:cubicBezTo>
                    <a:cubicBezTo>
                      <a:pt x="171" y="684"/>
                      <a:pt x="177" y="686"/>
                      <a:pt x="183" y="687"/>
                    </a:cubicBezTo>
                    <a:cubicBezTo>
                      <a:pt x="188" y="691"/>
                      <a:pt x="195" y="695"/>
                      <a:pt x="201" y="696"/>
                    </a:cubicBezTo>
                    <a:cubicBezTo>
                      <a:pt x="223" y="707"/>
                      <a:pt x="253" y="711"/>
                      <a:pt x="277" y="714"/>
                    </a:cubicBezTo>
                    <a:cubicBezTo>
                      <a:pt x="293" y="720"/>
                      <a:pt x="314" y="724"/>
                      <a:pt x="331" y="726"/>
                    </a:cubicBezTo>
                    <a:cubicBezTo>
                      <a:pt x="345" y="731"/>
                      <a:pt x="352" y="731"/>
                      <a:pt x="369" y="732"/>
                    </a:cubicBezTo>
                    <a:cubicBezTo>
                      <a:pt x="385" y="740"/>
                      <a:pt x="414" y="734"/>
                      <a:pt x="426" y="734"/>
                    </a:cubicBezTo>
                    <a:cubicBezTo>
                      <a:pt x="439" y="730"/>
                      <a:pt x="452" y="721"/>
                      <a:pt x="465" y="719"/>
                    </a:cubicBezTo>
                    <a:cubicBezTo>
                      <a:pt x="477" y="710"/>
                      <a:pt x="485" y="700"/>
                      <a:pt x="499" y="693"/>
                    </a:cubicBezTo>
                    <a:cubicBezTo>
                      <a:pt x="506" y="684"/>
                      <a:pt x="513" y="676"/>
                      <a:pt x="519" y="666"/>
                    </a:cubicBezTo>
                    <a:cubicBezTo>
                      <a:pt x="520" y="659"/>
                      <a:pt x="537" y="606"/>
                      <a:pt x="541" y="600"/>
                    </a:cubicBezTo>
                    <a:cubicBezTo>
                      <a:pt x="542" y="593"/>
                      <a:pt x="559" y="552"/>
                      <a:pt x="561" y="545"/>
                    </a:cubicBezTo>
                    <a:cubicBezTo>
                      <a:pt x="562" y="536"/>
                      <a:pt x="583" y="427"/>
                      <a:pt x="588" y="420"/>
                    </a:cubicBezTo>
                    <a:cubicBezTo>
                      <a:pt x="590" y="411"/>
                      <a:pt x="619" y="243"/>
                      <a:pt x="615" y="250"/>
                    </a:cubicBezTo>
                    <a:cubicBezTo>
                      <a:pt x="621" y="242"/>
                      <a:pt x="631" y="104"/>
                      <a:pt x="640" y="102"/>
                    </a:cubicBezTo>
                    <a:cubicBezTo>
                      <a:pt x="649" y="0"/>
                      <a:pt x="658" y="67"/>
                      <a:pt x="664" y="75"/>
                    </a:cubicBezTo>
                    <a:cubicBezTo>
                      <a:pt x="670" y="83"/>
                      <a:pt x="671" y="115"/>
                      <a:pt x="676" y="150"/>
                    </a:cubicBezTo>
                    <a:cubicBezTo>
                      <a:pt x="681" y="185"/>
                      <a:pt x="687" y="245"/>
                      <a:pt x="694" y="288"/>
                    </a:cubicBezTo>
                    <a:cubicBezTo>
                      <a:pt x="701" y="291"/>
                      <a:pt x="714" y="406"/>
                      <a:pt x="720" y="411"/>
                    </a:cubicBezTo>
                    <a:cubicBezTo>
                      <a:pt x="723" y="413"/>
                      <a:pt x="753" y="522"/>
                      <a:pt x="753" y="522"/>
                    </a:cubicBezTo>
                    <a:cubicBezTo>
                      <a:pt x="764" y="540"/>
                      <a:pt x="774" y="592"/>
                      <a:pt x="786" y="609"/>
                    </a:cubicBezTo>
                    <a:cubicBezTo>
                      <a:pt x="788" y="617"/>
                      <a:pt x="805" y="641"/>
                      <a:pt x="810" y="648"/>
                    </a:cubicBezTo>
                    <a:cubicBezTo>
                      <a:pt x="811" y="655"/>
                      <a:pt x="843" y="689"/>
                      <a:pt x="847" y="695"/>
                    </a:cubicBezTo>
                    <a:cubicBezTo>
                      <a:pt x="848" y="701"/>
                      <a:pt x="868" y="721"/>
                      <a:pt x="877" y="721"/>
                    </a:cubicBezTo>
                    <a:cubicBezTo>
                      <a:pt x="870" y="729"/>
                      <a:pt x="902" y="737"/>
                      <a:pt x="913" y="741"/>
                    </a:cubicBezTo>
                    <a:cubicBezTo>
                      <a:pt x="924" y="745"/>
                      <a:pt x="935" y="745"/>
                      <a:pt x="946" y="748"/>
                    </a:cubicBezTo>
                    <a:cubicBezTo>
                      <a:pt x="962" y="748"/>
                      <a:pt x="972" y="756"/>
                      <a:pt x="981" y="757"/>
                    </a:cubicBezTo>
                    <a:cubicBezTo>
                      <a:pt x="995" y="764"/>
                      <a:pt x="1020" y="756"/>
                      <a:pt x="1015" y="757"/>
                    </a:cubicBezTo>
                    <a:cubicBezTo>
                      <a:pt x="1083" y="754"/>
                      <a:pt x="1032" y="755"/>
                      <a:pt x="1059" y="755"/>
                    </a:cubicBezTo>
                    <a:cubicBezTo>
                      <a:pt x="1084" y="749"/>
                      <a:pt x="1091" y="750"/>
                      <a:pt x="1116" y="749"/>
                    </a:cubicBezTo>
                    <a:cubicBezTo>
                      <a:pt x="1134" y="746"/>
                      <a:pt x="1143" y="746"/>
                      <a:pt x="1161" y="744"/>
                    </a:cubicBezTo>
                    <a:cubicBezTo>
                      <a:pt x="1171" y="743"/>
                      <a:pt x="1192" y="740"/>
                      <a:pt x="1192" y="740"/>
                    </a:cubicBezTo>
                    <a:cubicBezTo>
                      <a:pt x="1212" y="736"/>
                      <a:pt x="1230" y="732"/>
                      <a:pt x="1252" y="731"/>
                    </a:cubicBezTo>
                    <a:cubicBezTo>
                      <a:pt x="1280" y="725"/>
                      <a:pt x="1260" y="726"/>
                      <a:pt x="1282" y="725"/>
                    </a:cubicBezTo>
                    <a:cubicBezTo>
                      <a:pt x="1291" y="722"/>
                      <a:pt x="1297" y="721"/>
                      <a:pt x="1307" y="719"/>
                    </a:cubicBezTo>
                    <a:cubicBezTo>
                      <a:pt x="1317" y="714"/>
                      <a:pt x="1331" y="712"/>
                      <a:pt x="1343" y="711"/>
                    </a:cubicBezTo>
                    <a:cubicBezTo>
                      <a:pt x="1352" y="708"/>
                      <a:pt x="1361" y="707"/>
                      <a:pt x="1370" y="705"/>
                    </a:cubicBezTo>
                    <a:cubicBezTo>
                      <a:pt x="1379" y="701"/>
                      <a:pt x="1393" y="698"/>
                      <a:pt x="1402" y="696"/>
                    </a:cubicBezTo>
                    <a:cubicBezTo>
                      <a:pt x="1408" y="695"/>
                      <a:pt x="1420" y="692"/>
                      <a:pt x="1420" y="692"/>
                    </a:cubicBezTo>
                    <a:cubicBezTo>
                      <a:pt x="1427" y="688"/>
                      <a:pt x="1436" y="685"/>
                      <a:pt x="1444" y="684"/>
                    </a:cubicBezTo>
                    <a:cubicBezTo>
                      <a:pt x="1450" y="681"/>
                      <a:pt x="1454" y="678"/>
                      <a:pt x="1460" y="677"/>
                    </a:cubicBezTo>
                    <a:cubicBezTo>
                      <a:pt x="1469" y="673"/>
                      <a:pt x="1470" y="670"/>
                      <a:pt x="1480" y="668"/>
                    </a:cubicBezTo>
                    <a:cubicBezTo>
                      <a:pt x="1486" y="665"/>
                      <a:pt x="1498" y="660"/>
                      <a:pt x="1504" y="659"/>
                    </a:cubicBezTo>
                    <a:cubicBezTo>
                      <a:pt x="1509" y="656"/>
                      <a:pt x="1514" y="652"/>
                      <a:pt x="1520" y="651"/>
                    </a:cubicBezTo>
                    <a:cubicBezTo>
                      <a:pt x="1525" y="647"/>
                      <a:pt x="1532" y="640"/>
                      <a:pt x="1538" y="639"/>
                    </a:cubicBezTo>
                    <a:cubicBezTo>
                      <a:pt x="1546" y="635"/>
                      <a:pt x="1550" y="628"/>
                      <a:pt x="1559" y="626"/>
                    </a:cubicBezTo>
                    <a:cubicBezTo>
                      <a:pt x="1574" y="620"/>
                      <a:pt x="1559" y="620"/>
                      <a:pt x="1573" y="612"/>
                    </a:cubicBezTo>
                    <a:cubicBezTo>
                      <a:pt x="1578" y="605"/>
                      <a:pt x="1580" y="604"/>
                      <a:pt x="1585" y="597"/>
                    </a:cubicBezTo>
                    <a:cubicBezTo>
                      <a:pt x="1586" y="594"/>
                      <a:pt x="1588" y="585"/>
                      <a:pt x="1591" y="582"/>
                    </a:cubicBezTo>
                  </a:path>
                </a:pathLst>
              </a:custGeom>
              <a:noFill/>
              <a:ln w="1270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6" name="AutoShape 879">
                <a:extLst>
                  <a:ext uri="{FF2B5EF4-FFF2-40B4-BE49-F238E27FC236}">
                    <a16:creationId xmlns:a16="http://schemas.microsoft.com/office/drawing/2014/main" id="{2D8CF022-B295-4B4A-A587-1DC920DBF7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723886" flipV="1">
                <a:off x="9107355" y="1364468"/>
                <a:ext cx="392001" cy="282952"/>
              </a:xfrm>
              <a:prstGeom prst="curvedRightArrow">
                <a:avLst>
                  <a:gd name="adj1" fmla="val 8806"/>
                  <a:gd name="adj2" fmla="val 40000"/>
                  <a:gd name="adj3" fmla="val 55088"/>
                </a:avLst>
              </a:prstGeom>
              <a:solidFill>
                <a:srgbClr val="FD6BD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84" name="Rectangle à coins arrondis 233">
              <a:extLst>
                <a:ext uri="{FF2B5EF4-FFF2-40B4-BE49-F238E27FC236}">
                  <a16:creationId xmlns:a16="http://schemas.microsoft.com/office/drawing/2014/main" id="{A03804D9-C3FE-874E-8DA4-EFEED32614E6}"/>
                </a:ext>
              </a:extLst>
            </p:cNvPr>
            <p:cNvSpPr/>
            <p:nvPr/>
          </p:nvSpPr>
          <p:spPr>
            <a:xfrm>
              <a:off x="2129498" y="3417667"/>
              <a:ext cx="3996444" cy="1619000"/>
            </a:xfrm>
            <a:prstGeom prst="roundRect">
              <a:avLst/>
            </a:prstGeom>
            <a:ln w="19050">
              <a:solidFill>
                <a:srgbClr val="000000"/>
              </a:solidFill>
            </a:ln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85" name="ZoneTexte 584">
              <a:extLst>
                <a:ext uri="{FF2B5EF4-FFF2-40B4-BE49-F238E27FC236}">
                  <a16:creationId xmlns:a16="http://schemas.microsoft.com/office/drawing/2014/main" id="{7A4552ED-1DE8-BB4A-A50A-7FE8D09E59F5}"/>
                </a:ext>
              </a:extLst>
            </p:cNvPr>
            <p:cNvSpPr txBox="1"/>
            <p:nvPr/>
          </p:nvSpPr>
          <p:spPr>
            <a:xfrm>
              <a:off x="3498284" y="3068960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ASIC</a:t>
              </a:r>
            </a:p>
          </p:txBody>
        </p:sp>
        <p:sp>
          <p:nvSpPr>
            <p:cNvPr id="589" name="Text Box 177">
              <a:extLst>
                <a:ext uri="{FF2B5EF4-FFF2-40B4-BE49-F238E27FC236}">
                  <a16:creationId xmlns:a16="http://schemas.microsoft.com/office/drawing/2014/main" id="{D5A6884D-E4F6-E749-A8CD-42A8D7638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360" y="4489819"/>
              <a:ext cx="774915" cy="19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chemeClr val="tx1"/>
                  </a:solidFill>
                  <a:latin typeface="Arial" charset="0"/>
                </a:rPr>
                <a:t>CSA</a:t>
              </a:r>
            </a:p>
          </p:txBody>
        </p:sp>
        <p:sp>
          <p:nvSpPr>
            <p:cNvPr id="590" name="Text Box 177">
              <a:extLst>
                <a:ext uri="{FF2B5EF4-FFF2-40B4-BE49-F238E27FC236}">
                  <a16:creationId xmlns:a16="http://schemas.microsoft.com/office/drawing/2014/main" id="{FCA531F6-EF20-F44A-A3F8-A3186B536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658" y="4499403"/>
              <a:ext cx="133049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  <a:latin typeface="Arial" charset="0"/>
                </a:rPr>
                <a:t>Filtering / shaping</a:t>
              </a:r>
            </a:p>
          </p:txBody>
        </p:sp>
        <p:sp>
          <p:nvSpPr>
            <p:cNvPr id="591" name="Text Box 177">
              <a:extLst>
                <a:ext uri="{FF2B5EF4-FFF2-40B4-BE49-F238E27FC236}">
                  <a16:creationId xmlns:a16="http://schemas.microsoft.com/office/drawing/2014/main" id="{09EA302A-E0B2-CB4A-9E43-FD37A8642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6295" y="4719229"/>
              <a:ext cx="774915" cy="19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chemeClr val="tx1"/>
                  </a:solidFill>
                  <a:latin typeface="Arial" charset="0"/>
                </a:rPr>
                <a:t>SCA</a:t>
              </a:r>
            </a:p>
          </p:txBody>
        </p:sp>
        <p:cxnSp>
          <p:nvCxnSpPr>
            <p:cNvPr id="592" name="Connecteur droit avec flèche 591">
              <a:extLst>
                <a:ext uri="{FF2B5EF4-FFF2-40B4-BE49-F238E27FC236}">
                  <a16:creationId xmlns:a16="http://schemas.microsoft.com/office/drawing/2014/main" id="{F4C6D649-83E2-9D42-8A9F-6E8661FDF82D}"/>
                </a:ext>
              </a:extLst>
            </p:cNvPr>
            <p:cNvCxnSpPr/>
            <p:nvPr/>
          </p:nvCxnSpPr>
          <p:spPr bwMode="auto">
            <a:xfrm flipH="1">
              <a:off x="6188234" y="4599114"/>
              <a:ext cx="977863" cy="0"/>
            </a:xfrm>
            <a:prstGeom prst="straightConnector1">
              <a:avLst/>
            </a:prstGeom>
            <a:solidFill>
              <a:srgbClr val="F8F8F8"/>
            </a:solidFill>
            <a:ln w="349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3" name="ZoneTexte 592">
              <a:extLst>
                <a:ext uri="{FF2B5EF4-FFF2-40B4-BE49-F238E27FC236}">
                  <a16:creationId xmlns:a16="http://schemas.microsoft.com/office/drawing/2014/main" id="{44EDED18-13B3-0541-B0B7-F12AE6CB180F}"/>
                </a:ext>
              </a:extLst>
            </p:cNvPr>
            <p:cNvSpPr txBox="1"/>
            <p:nvPr/>
          </p:nvSpPr>
          <p:spPr>
            <a:xfrm>
              <a:off x="6318345" y="4285728"/>
              <a:ext cx="794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Trigger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F72FEE34-EE46-CC4D-8BBB-EF837B1310CC}"/>
              </a:ext>
            </a:extLst>
          </p:cNvPr>
          <p:cNvGrpSpPr/>
          <p:nvPr/>
        </p:nvGrpSpPr>
        <p:grpSpPr>
          <a:xfrm>
            <a:off x="2117482" y="4115258"/>
            <a:ext cx="5046806" cy="1967707"/>
            <a:chOff x="2117482" y="3683210"/>
            <a:chExt cx="5046806" cy="1967707"/>
          </a:xfrm>
        </p:grpSpPr>
        <p:sp>
          <p:nvSpPr>
            <p:cNvPr id="248" name="Rectangle à coins arrondis 138">
              <a:extLst>
                <a:ext uri="{FF2B5EF4-FFF2-40B4-BE49-F238E27FC236}">
                  <a16:creationId xmlns:a16="http://schemas.microsoft.com/office/drawing/2014/main" id="{99B3E4EA-3D9A-7245-885A-27415FDDDC39}"/>
                </a:ext>
              </a:extLst>
            </p:cNvPr>
            <p:cNvSpPr/>
            <p:nvPr/>
          </p:nvSpPr>
          <p:spPr bwMode="auto">
            <a:xfrm>
              <a:off x="2293344" y="4187266"/>
              <a:ext cx="774916" cy="1152000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9" name="Rectangle à coins arrondis 139">
              <a:extLst>
                <a:ext uri="{FF2B5EF4-FFF2-40B4-BE49-F238E27FC236}">
                  <a16:creationId xmlns:a16="http://schemas.microsoft.com/office/drawing/2014/main" id="{3D3B4A31-0D2E-CA4C-90B8-82E3BA679CCC}"/>
                </a:ext>
              </a:extLst>
            </p:cNvPr>
            <p:cNvSpPr/>
            <p:nvPr/>
          </p:nvSpPr>
          <p:spPr bwMode="auto">
            <a:xfrm>
              <a:off x="3075708" y="4187267"/>
              <a:ext cx="1732358" cy="1152000"/>
            </a:xfrm>
            <a:prstGeom prst="round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0" name="Line 948">
              <a:extLst>
                <a:ext uri="{FF2B5EF4-FFF2-40B4-BE49-F238E27FC236}">
                  <a16:creationId xmlns:a16="http://schemas.microsoft.com/office/drawing/2014/main" id="{3A65F970-0307-D84C-9390-91A06D131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0529" y="4373878"/>
              <a:ext cx="215504" cy="1913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Line 101">
              <a:extLst>
                <a:ext uri="{FF2B5EF4-FFF2-40B4-BE49-F238E27FC236}">
                  <a16:creationId xmlns:a16="http://schemas.microsoft.com/office/drawing/2014/main" id="{7CA0A5FC-8518-5F4C-82E2-E75EA60ED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344" y="4820966"/>
              <a:ext cx="254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AutoShape 102">
              <a:extLst>
                <a:ext uri="{FF2B5EF4-FFF2-40B4-BE49-F238E27FC236}">
                  <a16:creationId xmlns:a16="http://schemas.microsoft.com/office/drawing/2014/main" id="{164D30AA-7ABE-E341-8E5D-DEACF9E255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1946" y="4675833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3" name="Line 103">
              <a:extLst>
                <a:ext uri="{FF2B5EF4-FFF2-40B4-BE49-F238E27FC236}">
                  <a16:creationId xmlns:a16="http://schemas.microsoft.com/office/drawing/2014/main" id="{69C34E8F-4852-9E4D-A979-EA875CFA9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0654" y="447468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4" name="Line 104">
              <a:extLst>
                <a:ext uri="{FF2B5EF4-FFF2-40B4-BE49-F238E27FC236}">
                  <a16:creationId xmlns:a16="http://schemas.microsoft.com/office/drawing/2014/main" id="{12772C2E-08EC-AC44-AE33-C1CEB72A5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0654" y="4474683"/>
              <a:ext cx="211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5" name="Line 105">
              <a:extLst>
                <a:ext uri="{FF2B5EF4-FFF2-40B4-BE49-F238E27FC236}">
                  <a16:creationId xmlns:a16="http://schemas.microsoft.com/office/drawing/2014/main" id="{061C3555-70AD-A84A-8571-AAA61C91B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1987" y="441866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6" name="Line 106">
              <a:extLst>
                <a:ext uri="{FF2B5EF4-FFF2-40B4-BE49-F238E27FC236}">
                  <a16:creationId xmlns:a16="http://schemas.microsoft.com/office/drawing/2014/main" id="{74B486FC-94FA-8E48-A060-A26737A5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643" y="441866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7" name="Line 107">
              <a:extLst>
                <a:ext uri="{FF2B5EF4-FFF2-40B4-BE49-F238E27FC236}">
                  <a16:creationId xmlns:a16="http://schemas.microsoft.com/office/drawing/2014/main" id="{23506CC9-BADC-244A-9088-40AA05DDF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643" y="4474683"/>
              <a:ext cx="1807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8" name="Line 108">
              <a:extLst>
                <a:ext uri="{FF2B5EF4-FFF2-40B4-BE49-F238E27FC236}">
                  <a16:creationId xmlns:a16="http://schemas.microsoft.com/office/drawing/2014/main" id="{2AD4527E-99FD-8C4E-BA5A-570BDFA06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6422" y="447468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9" name="Line 109">
              <a:extLst>
                <a:ext uri="{FF2B5EF4-FFF2-40B4-BE49-F238E27FC236}">
                  <a16:creationId xmlns:a16="http://schemas.microsoft.com/office/drawing/2014/main" id="{0BB69C0B-1EC7-5E4F-8619-A5B41A176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775" y="4820966"/>
              <a:ext cx="393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0" name="Rectangle 100">
              <a:extLst>
                <a:ext uri="{FF2B5EF4-FFF2-40B4-BE49-F238E27FC236}">
                  <a16:creationId xmlns:a16="http://schemas.microsoft.com/office/drawing/2014/main" id="{7CC858B6-9139-DA49-A0BD-C687AC401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308" y="4749528"/>
              <a:ext cx="141288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" name="Text Box 177">
              <a:extLst>
                <a:ext uri="{FF2B5EF4-FFF2-40B4-BE49-F238E27FC236}">
                  <a16:creationId xmlns:a16="http://schemas.microsoft.com/office/drawing/2014/main" id="{55EA54C0-FC2D-0C48-ABA7-565421470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339" y="4196966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grpSp>
          <p:nvGrpSpPr>
            <p:cNvPr id="262" name="Groupe 261">
              <a:extLst>
                <a:ext uri="{FF2B5EF4-FFF2-40B4-BE49-F238E27FC236}">
                  <a16:creationId xmlns:a16="http://schemas.microsoft.com/office/drawing/2014/main" id="{01B58875-E17A-7A4D-8C45-788735B634B1}"/>
                </a:ext>
              </a:extLst>
            </p:cNvPr>
            <p:cNvGrpSpPr/>
            <p:nvPr/>
          </p:nvGrpSpPr>
          <p:grpSpPr>
            <a:xfrm>
              <a:off x="3233937" y="4763676"/>
              <a:ext cx="63656" cy="114580"/>
              <a:chOff x="6401512" y="3573363"/>
              <a:chExt cx="63656" cy="114580"/>
            </a:xfrm>
          </p:grpSpPr>
          <p:sp>
            <p:nvSpPr>
              <p:cNvPr id="363" name="Line 105">
                <a:extLst>
                  <a:ext uri="{FF2B5EF4-FFF2-40B4-BE49-F238E27FC236}">
                    <a16:creationId xmlns:a16="http://schemas.microsoft.com/office/drawing/2014/main" id="{19C42002-9772-5D47-AC1D-25A0669BF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1512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" name="Line 106">
                <a:extLst>
                  <a:ext uri="{FF2B5EF4-FFF2-40B4-BE49-F238E27FC236}">
                    <a16:creationId xmlns:a16="http://schemas.microsoft.com/office/drawing/2014/main" id="{2DCD0A83-1F77-D546-9FBE-DB7B74777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5168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63" name="Line 109">
              <a:extLst>
                <a:ext uri="{FF2B5EF4-FFF2-40B4-BE49-F238E27FC236}">
                  <a16:creationId xmlns:a16="http://schemas.microsoft.com/office/drawing/2014/main" id="{8320555A-BBA7-FF40-9F4D-C4CDA8CFB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0475" y="4823129"/>
              <a:ext cx="319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4" name="Groupe 263">
              <a:extLst>
                <a:ext uri="{FF2B5EF4-FFF2-40B4-BE49-F238E27FC236}">
                  <a16:creationId xmlns:a16="http://schemas.microsoft.com/office/drawing/2014/main" id="{7B965630-7274-164D-86B3-9C390694CF9A}"/>
                </a:ext>
              </a:extLst>
            </p:cNvPr>
            <p:cNvGrpSpPr/>
            <p:nvPr/>
          </p:nvGrpSpPr>
          <p:grpSpPr>
            <a:xfrm>
              <a:off x="3430821" y="4823129"/>
              <a:ext cx="72001" cy="324055"/>
              <a:chOff x="6598396" y="3632816"/>
              <a:chExt cx="72001" cy="324055"/>
            </a:xfrm>
          </p:grpSpPr>
          <p:sp>
            <p:nvSpPr>
              <p:cNvPr id="359" name="Rectangle 100">
                <a:extLst>
                  <a:ext uri="{FF2B5EF4-FFF2-40B4-BE49-F238E27FC236}">
                    <a16:creationId xmlns:a16="http://schemas.microsoft.com/office/drawing/2014/main" id="{5D4EE694-6011-EE48-975A-8B8F7443F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8396" y="3723406"/>
                <a:ext cx="72000" cy="1428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cxnSp>
            <p:nvCxnSpPr>
              <p:cNvPr id="360" name="Connecteur droit 359">
                <a:extLst>
                  <a:ext uri="{FF2B5EF4-FFF2-40B4-BE49-F238E27FC236}">
                    <a16:creationId xmlns:a16="http://schemas.microsoft.com/office/drawing/2014/main" id="{866DE2B5-E184-AD43-BE4C-97746CDD24BA}"/>
                  </a:ext>
                </a:extLst>
              </p:cNvPr>
              <p:cNvCxnSpPr/>
              <p:nvPr/>
            </p:nvCxnSpPr>
            <p:spPr bwMode="auto">
              <a:xfrm flipH="1">
                <a:off x="6634396" y="3632816"/>
                <a:ext cx="1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Connecteur droit 360">
                <a:extLst>
                  <a:ext uri="{FF2B5EF4-FFF2-40B4-BE49-F238E27FC236}">
                    <a16:creationId xmlns:a16="http://schemas.microsoft.com/office/drawing/2014/main" id="{95D0C528-7623-2D4A-8CDD-39D7CACDC9AC}"/>
                  </a:ext>
                </a:extLst>
              </p:cNvPr>
              <p:cNvCxnSpPr/>
              <p:nvPr/>
            </p:nvCxnSpPr>
            <p:spPr bwMode="auto">
              <a:xfrm>
                <a:off x="6634396" y="3866281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2" name="Line 109">
                <a:extLst>
                  <a:ext uri="{FF2B5EF4-FFF2-40B4-BE49-F238E27FC236}">
                    <a16:creationId xmlns:a16="http://schemas.microsoft.com/office/drawing/2014/main" id="{93A8645D-7DBB-964B-B80F-99E32B9A1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8396" y="3956871"/>
                <a:ext cx="72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66" name="AutoShape 102">
              <a:extLst>
                <a:ext uri="{FF2B5EF4-FFF2-40B4-BE49-F238E27FC236}">
                  <a16:creationId xmlns:a16="http://schemas.microsoft.com/office/drawing/2014/main" id="{C6EB1CDA-7F25-8C49-BB0C-D7EC0EAE45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59137" y="4675833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7" name="Line 109">
              <a:extLst>
                <a:ext uri="{FF2B5EF4-FFF2-40B4-BE49-F238E27FC236}">
                  <a16:creationId xmlns:a16="http://schemas.microsoft.com/office/drawing/2014/main" id="{F9ED631B-7F11-CD41-813B-01A81A680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966" y="4820966"/>
              <a:ext cx="988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8" name="Rectangle 100">
              <a:extLst>
                <a:ext uri="{FF2B5EF4-FFF2-40B4-BE49-F238E27FC236}">
                  <a16:creationId xmlns:a16="http://schemas.microsoft.com/office/drawing/2014/main" id="{D8812EC0-F080-C448-BCDE-29AADD164D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42056" y="4753171"/>
              <a:ext cx="72000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" name="Line 109">
              <a:extLst>
                <a:ext uri="{FF2B5EF4-FFF2-40B4-BE49-F238E27FC236}">
                  <a16:creationId xmlns:a16="http://schemas.microsoft.com/office/drawing/2014/main" id="{BD5FB2F6-1054-8549-BF87-0E7640B67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494" y="4823129"/>
              <a:ext cx="170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70" name="Groupe 269">
              <a:extLst>
                <a:ext uri="{FF2B5EF4-FFF2-40B4-BE49-F238E27FC236}">
                  <a16:creationId xmlns:a16="http://schemas.microsoft.com/office/drawing/2014/main" id="{33F04FFF-B9C3-CF4E-9EF0-6D57DBDDA268}"/>
                </a:ext>
              </a:extLst>
            </p:cNvPr>
            <p:cNvGrpSpPr/>
            <p:nvPr/>
          </p:nvGrpSpPr>
          <p:grpSpPr>
            <a:xfrm>
              <a:off x="4232001" y="4823129"/>
              <a:ext cx="180000" cy="244836"/>
              <a:chOff x="7473279" y="3632816"/>
              <a:chExt cx="180000" cy="244836"/>
            </a:xfrm>
          </p:grpSpPr>
          <p:grpSp>
            <p:nvGrpSpPr>
              <p:cNvPr id="352" name="Groupe 351">
                <a:extLst>
                  <a:ext uri="{FF2B5EF4-FFF2-40B4-BE49-F238E27FC236}">
                    <a16:creationId xmlns:a16="http://schemas.microsoft.com/office/drawing/2014/main" id="{62ADDAEA-E155-4347-87CE-0000D2B807FA}"/>
                  </a:ext>
                </a:extLst>
              </p:cNvPr>
              <p:cNvGrpSpPr/>
              <p:nvPr/>
            </p:nvGrpSpPr>
            <p:grpSpPr>
              <a:xfrm rot="5400000">
                <a:off x="7526589" y="3697944"/>
                <a:ext cx="63656" cy="114580"/>
                <a:chOff x="6401512" y="3573363"/>
                <a:chExt cx="63656" cy="114580"/>
              </a:xfrm>
            </p:grpSpPr>
            <p:sp>
              <p:nvSpPr>
                <p:cNvPr id="357" name="Line 105">
                  <a:extLst>
                    <a:ext uri="{FF2B5EF4-FFF2-40B4-BE49-F238E27FC236}">
                      <a16:creationId xmlns:a16="http://schemas.microsoft.com/office/drawing/2014/main" id="{3E4C3310-81A4-FC43-97A1-EEA8093940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1512" y="3573363"/>
                  <a:ext cx="0" cy="114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8" name="Line 106">
                  <a:extLst>
                    <a:ext uri="{FF2B5EF4-FFF2-40B4-BE49-F238E27FC236}">
                      <a16:creationId xmlns:a16="http://schemas.microsoft.com/office/drawing/2014/main" id="{14C12F57-1F5E-A74D-993B-2CAB93405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65168" y="3573363"/>
                  <a:ext cx="0" cy="114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353" name="Connecteur droit 352">
                <a:extLst>
                  <a:ext uri="{FF2B5EF4-FFF2-40B4-BE49-F238E27FC236}">
                    <a16:creationId xmlns:a16="http://schemas.microsoft.com/office/drawing/2014/main" id="{E1C81F3B-C9AE-D640-B692-22CCC4DE4EFA}"/>
                  </a:ext>
                </a:extLst>
              </p:cNvPr>
              <p:cNvCxnSpPr/>
              <p:nvPr/>
            </p:nvCxnSpPr>
            <p:spPr bwMode="auto">
              <a:xfrm>
                <a:off x="7558417" y="3632816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4" name="Connecteur droit 353">
                <a:extLst>
                  <a:ext uri="{FF2B5EF4-FFF2-40B4-BE49-F238E27FC236}">
                    <a16:creationId xmlns:a16="http://schemas.microsoft.com/office/drawing/2014/main" id="{6DD6933F-4359-6346-9B43-C939443C9A63}"/>
                  </a:ext>
                </a:extLst>
              </p:cNvPr>
              <p:cNvCxnSpPr/>
              <p:nvPr/>
            </p:nvCxnSpPr>
            <p:spPr bwMode="auto">
              <a:xfrm>
                <a:off x="7558417" y="3787062"/>
                <a:ext cx="0" cy="90590"/>
              </a:xfrm>
              <a:prstGeom prst="line">
                <a:avLst/>
              </a:prstGeom>
              <a:solidFill>
                <a:srgbClr val="F8F8F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5" name="Line 109">
                <a:extLst>
                  <a:ext uri="{FF2B5EF4-FFF2-40B4-BE49-F238E27FC236}">
                    <a16:creationId xmlns:a16="http://schemas.microsoft.com/office/drawing/2014/main" id="{E64D4988-2E12-A540-8517-9B3F9D9A9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2417" y="3877652"/>
                <a:ext cx="72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6" name="Line 109">
                <a:extLst>
                  <a:ext uri="{FF2B5EF4-FFF2-40B4-BE49-F238E27FC236}">
                    <a16:creationId xmlns:a16="http://schemas.microsoft.com/office/drawing/2014/main" id="{CE9DC7B8-1110-F643-A449-7B77AA262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3279" y="3632816"/>
                <a:ext cx="18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1" name="AutoShape 102">
              <a:extLst>
                <a:ext uri="{FF2B5EF4-FFF2-40B4-BE49-F238E27FC236}">
                  <a16:creationId xmlns:a16="http://schemas.microsoft.com/office/drawing/2014/main" id="{9DB0978A-443F-3146-B328-62B031F4A3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51225" y="4677876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2" name="Text Box 177">
              <a:extLst>
                <a:ext uri="{FF2B5EF4-FFF2-40B4-BE49-F238E27FC236}">
                  <a16:creationId xmlns:a16="http://schemas.microsoft.com/office/drawing/2014/main" id="{842C5B17-DF1C-234E-B6B7-A3A751EFF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867" y="4589322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73" name="Text Box 177">
              <a:extLst>
                <a:ext uri="{FF2B5EF4-FFF2-40B4-BE49-F238E27FC236}">
                  <a16:creationId xmlns:a16="http://schemas.microsoft.com/office/drawing/2014/main" id="{4012642C-E1D3-7347-B65B-A94431A9E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475" y="4892403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274" name="Text Box 177">
              <a:extLst>
                <a:ext uri="{FF2B5EF4-FFF2-40B4-BE49-F238E27FC236}">
                  <a16:creationId xmlns:a16="http://schemas.microsoft.com/office/drawing/2014/main" id="{14B4F9F8-9108-734A-A37B-D2D2C6C54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7408" y="4863003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75" name="Text Box 177">
              <a:extLst>
                <a:ext uri="{FF2B5EF4-FFF2-40B4-BE49-F238E27FC236}">
                  <a16:creationId xmlns:a16="http://schemas.microsoft.com/office/drawing/2014/main" id="{5EF9C94A-CA28-4347-B5B1-28F354FA6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258" y="4617270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276" name="Line 109">
              <a:extLst>
                <a:ext uri="{FF2B5EF4-FFF2-40B4-BE49-F238E27FC236}">
                  <a16:creationId xmlns:a16="http://schemas.microsoft.com/office/drawing/2014/main" id="{5EEF642E-EA83-5D44-A9A4-C89826022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0055" y="4820966"/>
              <a:ext cx="1080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77" name="Image 276">
              <a:extLst>
                <a:ext uri="{FF2B5EF4-FFF2-40B4-BE49-F238E27FC236}">
                  <a16:creationId xmlns:a16="http://schemas.microsoft.com/office/drawing/2014/main" id="{81E1CF27-9D6C-8F4F-9D97-1ED25279F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970" r="21932"/>
            <a:stretch/>
          </p:blipFill>
          <p:spPr>
            <a:xfrm>
              <a:off x="6068206" y="4328104"/>
              <a:ext cx="1096082" cy="540000"/>
            </a:xfrm>
            <a:prstGeom prst="rect">
              <a:avLst/>
            </a:prstGeom>
          </p:spPr>
        </p:pic>
        <p:grpSp>
          <p:nvGrpSpPr>
            <p:cNvPr id="278" name="Groupe 277">
              <a:extLst>
                <a:ext uri="{FF2B5EF4-FFF2-40B4-BE49-F238E27FC236}">
                  <a16:creationId xmlns:a16="http://schemas.microsoft.com/office/drawing/2014/main" id="{DA71E73E-6F71-A94D-B59C-668A87B85D60}"/>
                </a:ext>
              </a:extLst>
            </p:cNvPr>
            <p:cNvGrpSpPr/>
            <p:nvPr/>
          </p:nvGrpSpPr>
          <p:grpSpPr>
            <a:xfrm>
              <a:off x="4988086" y="4278462"/>
              <a:ext cx="1047866" cy="1020291"/>
              <a:chOff x="8451490" y="1363948"/>
              <a:chExt cx="1047866" cy="1020291"/>
            </a:xfrm>
          </p:grpSpPr>
          <p:sp>
            <p:nvSpPr>
              <p:cNvPr id="286" name="AutoShape 813">
                <a:extLst>
                  <a:ext uri="{FF2B5EF4-FFF2-40B4-BE49-F238E27FC236}">
                    <a16:creationId xmlns:a16="http://schemas.microsoft.com/office/drawing/2014/main" id="{C7920F54-D7F9-A24B-841B-008B97CFDF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51490" y="1363948"/>
                <a:ext cx="1033429" cy="1020291"/>
              </a:xfrm>
              <a:prstGeom prst="can">
                <a:avLst>
                  <a:gd name="adj" fmla="val 25000"/>
                </a:avLst>
              </a:prstGeom>
              <a:pattFill prst="ltVert">
                <a:fgClr>
                  <a:srgbClr val="FFFF99"/>
                </a:fgClr>
                <a:bgClr>
                  <a:schemeClr val="hlink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87" name="Group 814">
                <a:extLst>
                  <a:ext uri="{FF2B5EF4-FFF2-40B4-BE49-F238E27FC236}">
                    <a16:creationId xmlns:a16="http://schemas.microsoft.com/office/drawing/2014/main" id="{DF52DF1A-9703-E242-82D5-892D38BD7B7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451490" y="1497505"/>
                <a:ext cx="372209" cy="880165"/>
                <a:chOff x="2879" y="792"/>
                <a:chExt cx="573" cy="1354"/>
              </a:xfrm>
            </p:grpSpPr>
            <p:sp>
              <p:nvSpPr>
                <p:cNvPr id="341" name="Freeform 815">
                  <a:extLst>
                    <a:ext uri="{FF2B5EF4-FFF2-40B4-BE49-F238E27FC236}">
                      <a16:creationId xmlns:a16="http://schemas.microsoft.com/office/drawing/2014/main" id="{29F10D2E-5DBB-E948-961A-B83FA7A290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79" y="792"/>
                  <a:ext cx="52" cy="1235"/>
                </a:xfrm>
                <a:custGeom>
                  <a:avLst/>
                  <a:gdLst>
                    <a:gd name="T0" fmla="*/ 1 w 52"/>
                    <a:gd name="T1" fmla="*/ 0 h 1235"/>
                    <a:gd name="T2" fmla="*/ 1 w 52"/>
                    <a:gd name="T3" fmla="*/ 648 h 1235"/>
                    <a:gd name="T4" fmla="*/ 0 w 52"/>
                    <a:gd name="T5" fmla="*/ 1175 h 1235"/>
                    <a:gd name="T6" fmla="*/ 12 w 52"/>
                    <a:gd name="T7" fmla="*/ 1203 h 1235"/>
                    <a:gd name="T8" fmla="*/ 34 w 52"/>
                    <a:gd name="T9" fmla="*/ 1221 h 1235"/>
                    <a:gd name="T10" fmla="*/ 52 w 52"/>
                    <a:gd name="T11" fmla="*/ 1235 h 1235"/>
                    <a:gd name="T12" fmla="*/ 52 w 52"/>
                    <a:gd name="T13" fmla="*/ 59 h 1235"/>
                    <a:gd name="T14" fmla="*/ 37 w 52"/>
                    <a:gd name="T15" fmla="*/ 48 h 1235"/>
                    <a:gd name="T16" fmla="*/ 19 w 52"/>
                    <a:gd name="T17" fmla="*/ 29 h 1235"/>
                    <a:gd name="T18" fmla="*/ 1 w 52"/>
                    <a:gd name="T19" fmla="*/ 0 h 12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35"/>
                    <a:gd name="T32" fmla="*/ 52 w 52"/>
                    <a:gd name="T33" fmla="*/ 1235 h 12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3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2" y="1203"/>
                      </a:lnTo>
                      <a:lnTo>
                        <a:pt x="34" y="1221"/>
                      </a:lnTo>
                      <a:lnTo>
                        <a:pt x="52" y="1235"/>
                      </a:lnTo>
                      <a:lnTo>
                        <a:pt x="52" y="59"/>
                      </a:lnTo>
                      <a:lnTo>
                        <a:pt x="37" y="48"/>
                      </a:lnTo>
                      <a:lnTo>
                        <a:pt x="19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mpd="sng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2" name="Freeform 816">
                  <a:extLst>
                    <a:ext uri="{FF2B5EF4-FFF2-40B4-BE49-F238E27FC236}">
                      <a16:creationId xmlns:a16="http://schemas.microsoft.com/office/drawing/2014/main" id="{52379AD6-0EB5-A340-AF5A-1017EEFF3B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2" y="847"/>
                  <a:ext cx="52" cy="1208"/>
                </a:xfrm>
                <a:custGeom>
                  <a:avLst/>
                  <a:gdLst>
                    <a:gd name="T0" fmla="*/ 1 w 52"/>
                    <a:gd name="T1" fmla="*/ 0 h 1208"/>
                    <a:gd name="T2" fmla="*/ 1 w 52"/>
                    <a:gd name="T3" fmla="*/ 648 h 1208"/>
                    <a:gd name="T4" fmla="*/ 0 w 52"/>
                    <a:gd name="T5" fmla="*/ 1175 h 1208"/>
                    <a:gd name="T6" fmla="*/ 16 w 52"/>
                    <a:gd name="T7" fmla="*/ 1190 h 1208"/>
                    <a:gd name="T8" fmla="*/ 32 w 52"/>
                    <a:gd name="T9" fmla="*/ 1199 h 1208"/>
                    <a:gd name="T10" fmla="*/ 52 w 52"/>
                    <a:gd name="T11" fmla="*/ 1208 h 1208"/>
                    <a:gd name="T12" fmla="*/ 52 w 52"/>
                    <a:gd name="T13" fmla="*/ 29 h 1208"/>
                    <a:gd name="T14" fmla="*/ 34 w 52"/>
                    <a:gd name="T15" fmla="*/ 22 h 1208"/>
                    <a:gd name="T16" fmla="*/ 16 w 52"/>
                    <a:gd name="T17" fmla="*/ 13 h 1208"/>
                    <a:gd name="T18" fmla="*/ 1 w 52"/>
                    <a:gd name="T19" fmla="*/ 0 h 12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08"/>
                    <a:gd name="T32" fmla="*/ 52 w 52"/>
                    <a:gd name="T33" fmla="*/ 1208 h 12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08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6" y="1190"/>
                      </a:lnTo>
                      <a:lnTo>
                        <a:pt x="32" y="1199"/>
                      </a:lnTo>
                      <a:lnTo>
                        <a:pt x="52" y="1208"/>
                      </a:lnTo>
                      <a:lnTo>
                        <a:pt x="52" y="29"/>
                      </a:lnTo>
                      <a:lnTo>
                        <a:pt x="34" y="22"/>
                      </a:lnTo>
                      <a:lnTo>
                        <a:pt x="16" y="1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3" name="Freeform 817">
                  <a:extLst>
                    <a:ext uri="{FF2B5EF4-FFF2-40B4-BE49-F238E27FC236}">
                      <a16:creationId xmlns:a16="http://schemas.microsoft.com/office/drawing/2014/main" id="{C18BDC11-CA65-2F4E-BEFE-247958D1D9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83" y="877"/>
                  <a:ext cx="52" cy="1195"/>
                </a:xfrm>
                <a:custGeom>
                  <a:avLst/>
                  <a:gdLst>
                    <a:gd name="T0" fmla="*/ 1 w 52"/>
                    <a:gd name="T1" fmla="*/ 0 h 1195"/>
                    <a:gd name="T2" fmla="*/ 1 w 52"/>
                    <a:gd name="T3" fmla="*/ 648 h 1195"/>
                    <a:gd name="T4" fmla="*/ 0 w 52"/>
                    <a:gd name="T5" fmla="*/ 1175 h 1195"/>
                    <a:gd name="T6" fmla="*/ 14 w 52"/>
                    <a:gd name="T7" fmla="*/ 1181 h 1195"/>
                    <a:gd name="T8" fmla="*/ 32 w 52"/>
                    <a:gd name="T9" fmla="*/ 1189 h 1195"/>
                    <a:gd name="T10" fmla="*/ 52 w 52"/>
                    <a:gd name="T11" fmla="*/ 1195 h 1195"/>
                    <a:gd name="T12" fmla="*/ 52 w 52"/>
                    <a:gd name="T13" fmla="*/ 20 h 1195"/>
                    <a:gd name="T14" fmla="*/ 32 w 52"/>
                    <a:gd name="T15" fmla="*/ 14 h 1195"/>
                    <a:gd name="T16" fmla="*/ 16 w 52"/>
                    <a:gd name="T17" fmla="*/ 8 h 1195"/>
                    <a:gd name="T18" fmla="*/ 1 w 52"/>
                    <a:gd name="T19" fmla="*/ 0 h 11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5"/>
                    <a:gd name="T32" fmla="*/ 52 w 52"/>
                    <a:gd name="T33" fmla="*/ 1195 h 11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2" y="1189"/>
                      </a:lnTo>
                      <a:lnTo>
                        <a:pt x="52" y="1195"/>
                      </a:lnTo>
                      <a:lnTo>
                        <a:pt x="52" y="20"/>
                      </a:lnTo>
                      <a:lnTo>
                        <a:pt x="32" y="14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4" name="Freeform 818">
                  <a:extLst>
                    <a:ext uri="{FF2B5EF4-FFF2-40B4-BE49-F238E27FC236}">
                      <a16:creationId xmlns:a16="http://schemas.microsoft.com/office/drawing/2014/main" id="{76D43399-25FC-7449-BCA4-CFA0D29422A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5" y="897"/>
                  <a:ext cx="52" cy="1193"/>
                </a:xfrm>
                <a:custGeom>
                  <a:avLst/>
                  <a:gdLst>
                    <a:gd name="T0" fmla="*/ 1 w 52"/>
                    <a:gd name="T1" fmla="*/ 0 h 1193"/>
                    <a:gd name="T2" fmla="*/ 1 w 52"/>
                    <a:gd name="T3" fmla="*/ 648 h 1193"/>
                    <a:gd name="T4" fmla="*/ 0 w 52"/>
                    <a:gd name="T5" fmla="*/ 1175 h 1193"/>
                    <a:gd name="T6" fmla="*/ 14 w 52"/>
                    <a:gd name="T7" fmla="*/ 1181 h 1193"/>
                    <a:gd name="T8" fmla="*/ 33 w 52"/>
                    <a:gd name="T9" fmla="*/ 1187 h 1193"/>
                    <a:gd name="T10" fmla="*/ 51 w 52"/>
                    <a:gd name="T11" fmla="*/ 1193 h 1193"/>
                    <a:gd name="T12" fmla="*/ 52 w 52"/>
                    <a:gd name="T13" fmla="*/ 17 h 1193"/>
                    <a:gd name="T14" fmla="*/ 33 w 52"/>
                    <a:gd name="T15" fmla="*/ 11 h 1193"/>
                    <a:gd name="T16" fmla="*/ 16 w 52"/>
                    <a:gd name="T17" fmla="*/ 8 h 1193"/>
                    <a:gd name="T18" fmla="*/ 1 w 52"/>
                    <a:gd name="T19" fmla="*/ 0 h 1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3"/>
                    <a:gd name="T32" fmla="*/ 52 w 52"/>
                    <a:gd name="T33" fmla="*/ 1193 h 11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3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3" y="1187"/>
                      </a:lnTo>
                      <a:lnTo>
                        <a:pt x="51" y="1193"/>
                      </a:lnTo>
                      <a:lnTo>
                        <a:pt x="52" y="17"/>
                      </a:lnTo>
                      <a:lnTo>
                        <a:pt x="33" y="11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5" name="Freeform 819">
                  <a:extLst>
                    <a:ext uri="{FF2B5EF4-FFF2-40B4-BE49-F238E27FC236}">
                      <a16:creationId xmlns:a16="http://schemas.microsoft.com/office/drawing/2014/main" id="{8AEA5FC1-45C9-4641-9F0A-0339D8F10F8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914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6" name="Freeform 820">
                  <a:extLst>
                    <a:ext uri="{FF2B5EF4-FFF2-40B4-BE49-F238E27FC236}">
                      <a16:creationId xmlns:a16="http://schemas.microsoft.com/office/drawing/2014/main" id="{4E72EF36-0222-364E-8814-DC891F4E06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35" y="925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7" name="Freeform 821">
                  <a:extLst>
                    <a:ext uri="{FF2B5EF4-FFF2-40B4-BE49-F238E27FC236}">
                      <a16:creationId xmlns:a16="http://schemas.microsoft.com/office/drawing/2014/main" id="{0A771ABF-308A-964A-B21E-8B137F6C74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86" y="936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8" name="Freeform 822">
                  <a:extLst>
                    <a:ext uri="{FF2B5EF4-FFF2-40B4-BE49-F238E27FC236}">
                      <a16:creationId xmlns:a16="http://schemas.microsoft.com/office/drawing/2014/main" id="{B79AB6A2-1F57-D748-B6E5-5739B0406F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6" y="945"/>
                  <a:ext cx="54" cy="1182"/>
                </a:xfrm>
                <a:custGeom>
                  <a:avLst/>
                  <a:gdLst>
                    <a:gd name="T0" fmla="*/ 1 w 54"/>
                    <a:gd name="T1" fmla="*/ 0 h 1182"/>
                    <a:gd name="T2" fmla="*/ 1 w 54"/>
                    <a:gd name="T3" fmla="*/ 648 h 1182"/>
                    <a:gd name="T4" fmla="*/ 0 w 54"/>
                    <a:gd name="T5" fmla="*/ 1175 h 1182"/>
                    <a:gd name="T6" fmla="*/ 13 w 54"/>
                    <a:gd name="T7" fmla="*/ 1179 h 1182"/>
                    <a:gd name="T8" fmla="*/ 32 w 54"/>
                    <a:gd name="T9" fmla="*/ 1182 h 1182"/>
                    <a:gd name="T10" fmla="*/ 54 w 54"/>
                    <a:gd name="T11" fmla="*/ 1182 h 1182"/>
                    <a:gd name="T12" fmla="*/ 54 w 54"/>
                    <a:gd name="T13" fmla="*/ 8 h 1182"/>
                    <a:gd name="T14" fmla="*/ 32 w 54"/>
                    <a:gd name="T15" fmla="*/ 6 h 1182"/>
                    <a:gd name="T16" fmla="*/ 14 w 54"/>
                    <a:gd name="T17" fmla="*/ 3 h 1182"/>
                    <a:gd name="T18" fmla="*/ 1 w 54"/>
                    <a:gd name="T19" fmla="*/ 0 h 11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182"/>
                    <a:gd name="T32" fmla="*/ 54 w 54"/>
                    <a:gd name="T33" fmla="*/ 1182 h 11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182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4" y="1182"/>
                      </a:lnTo>
                      <a:lnTo>
                        <a:pt x="54" y="8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9" name="Freeform 823">
                  <a:extLst>
                    <a:ext uri="{FF2B5EF4-FFF2-40B4-BE49-F238E27FC236}">
                      <a16:creationId xmlns:a16="http://schemas.microsoft.com/office/drawing/2014/main" id="{E37D7B2C-B5C4-AA42-9251-C0585AEDC1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88" y="953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0" name="Freeform 824">
                  <a:extLst>
                    <a:ext uri="{FF2B5EF4-FFF2-40B4-BE49-F238E27FC236}">
                      <a16:creationId xmlns:a16="http://schemas.microsoft.com/office/drawing/2014/main" id="{775F18FF-A7A6-2643-945C-024D000C0BA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43" y="961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1" name="Freeform 825">
                  <a:extLst>
                    <a:ext uri="{FF2B5EF4-FFF2-40B4-BE49-F238E27FC236}">
                      <a16:creationId xmlns:a16="http://schemas.microsoft.com/office/drawing/2014/main" id="{FB1FCA89-7B80-E845-890D-03C9B317E1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7" y="966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88" name="Group 826">
                <a:extLst>
                  <a:ext uri="{FF2B5EF4-FFF2-40B4-BE49-F238E27FC236}">
                    <a16:creationId xmlns:a16="http://schemas.microsoft.com/office/drawing/2014/main" id="{6194496A-3DB9-E146-BD5F-44A0A499288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9112709" y="1497505"/>
                <a:ext cx="372209" cy="882355"/>
                <a:chOff x="2879" y="792"/>
                <a:chExt cx="573" cy="1354"/>
              </a:xfrm>
            </p:grpSpPr>
            <p:sp>
              <p:nvSpPr>
                <p:cNvPr id="330" name="Freeform 827">
                  <a:extLst>
                    <a:ext uri="{FF2B5EF4-FFF2-40B4-BE49-F238E27FC236}">
                      <a16:creationId xmlns:a16="http://schemas.microsoft.com/office/drawing/2014/main" id="{4250218E-0A02-8E49-BCBD-69F927837F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79" y="792"/>
                  <a:ext cx="52" cy="1235"/>
                </a:xfrm>
                <a:custGeom>
                  <a:avLst/>
                  <a:gdLst>
                    <a:gd name="T0" fmla="*/ 1 w 52"/>
                    <a:gd name="T1" fmla="*/ 0 h 1235"/>
                    <a:gd name="T2" fmla="*/ 1 w 52"/>
                    <a:gd name="T3" fmla="*/ 648 h 1235"/>
                    <a:gd name="T4" fmla="*/ 0 w 52"/>
                    <a:gd name="T5" fmla="*/ 1175 h 1235"/>
                    <a:gd name="T6" fmla="*/ 12 w 52"/>
                    <a:gd name="T7" fmla="*/ 1203 h 1235"/>
                    <a:gd name="T8" fmla="*/ 34 w 52"/>
                    <a:gd name="T9" fmla="*/ 1221 h 1235"/>
                    <a:gd name="T10" fmla="*/ 52 w 52"/>
                    <a:gd name="T11" fmla="*/ 1235 h 1235"/>
                    <a:gd name="T12" fmla="*/ 52 w 52"/>
                    <a:gd name="T13" fmla="*/ 59 h 1235"/>
                    <a:gd name="T14" fmla="*/ 37 w 52"/>
                    <a:gd name="T15" fmla="*/ 48 h 1235"/>
                    <a:gd name="T16" fmla="*/ 19 w 52"/>
                    <a:gd name="T17" fmla="*/ 29 h 1235"/>
                    <a:gd name="T18" fmla="*/ 1 w 52"/>
                    <a:gd name="T19" fmla="*/ 0 h 12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35"/>
                    <a:gd name="T32" fmla="*/ 52 w 52"/>
                    <a:gd name="T33" fmla="*/ 1235 h 12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3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2" y="1203"/>
                      </a:lnTo>
                      <a:lnTo>
                        <a:pt x="34" y="1221"/>
                      </a:lnTo>
                      <a:lnTo>
                        <a:pt x="52" y="1235"/>
                      </a:lnTo>
                      <a:lnTo>
                        <a:pt x="52" y="59"/>
                      </a:lnTo>
                      <a:lnTo>
                        <a:pt x="37" y="48"/>
                      </a:lnTo>
                      <a:lnTo>
                        <a:pt x="19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mpd="sng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1" name="Freeform 828">
                  <a:extLst>
                    <a:ext uri="{FF2B5EF4-FFF2-40B4-BE49-F238E27FC236}">
                      <a16:creationId xmlns:a16="http://schemas.microsoft.com/office/drawing/2014/main" id="{F907D6B2-2B2C-C94D-8E63-CB2598DA7E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2" y="847"/>
                  <a:ext cx="52" cy="1208"/>
                </a:xfrm>
                <a:custGeom>
                  <a:avLst/>
                  <a:gdLst>
                    <a:gd name="T0" fmla="*/ 1 w 52"/>
                    <a:gd name="T1" fmla="*/ 0 h 1208"/>
                    <a:gd name="T2" fmla="*/ 1 w 52"/>
                    <a:gd name="T3" fmla="*/ 648 h 1208"/>
                    <a:gd name="T4" fmla="*/ 0 w 52"/>
                    <a:gd name="T5" fmla="*/ 1175 h 1208"/>
                    <a:gd name="T6" fmla="*/ 16 w 52"/>
                    <a:gd name="T7" fmla="*/ 1190 h 1208"/>
                    <a:gd name="T8" fmla="*/ 32 w 52"/>
                    <a:gd name="T9" fmla="*/ 1199 h 1208"/>
                    <a:gd name="T10" fmla="*/ 52 w 52"/>
                    <a:gd name="T11" fmla="*/ 1208 h 1208"/>
                    <a:gd name="T12" fmla="*/ 52 w 52"/>
                    <a:gd name="T13" fmla="*/ 29 h 1208"/>
                    <a:gd name="T14" fmla="*/ 34 w 52"/>
                    <a:gd name="T15" fmla="*/ 22 h 1208"/>
                    <a:gd name="T16" fmla="*/ 16 w 52"/>
                    <a:gd name="T17" fmla="*/ 13 h 1208"/>
                    <a:gd name="T18" fmla="*/ 1 w 52"/>
                    <a:gd name="T19" fmla="*/ 0 h 12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08"/>
                    <a:gd name="T32" fmla="*/ 52 w 52"/>
                    <a:gd name="T33" fmla="*/ 1208 h 12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08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6" y="1190"/>
                      </a:lnTo>
                      <a:lnTo>
                        <a:pt x="32" y="1199"/>
                      </a:lnTo>
                      <a:lnTo>
                        <a:pt x="52" y="1208"/>
                      </a:lnTo>
                      <a:lnTo>
                        <a:pt x="52" y="29"/>
                      </a:lnTo>
                      <a:lnTo>
                        <a:pt x="34" y="22"/>
                      </a:lnTo>
                      <a:lnTo>
                        <a:pt x="16" y="1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2" name="Freeform 829">
                  <a:extLst>
                    <a:ext uri="{FF2B5EF4-FFF2-40B4-BE49-F238E27FC236}">
                      <a16:creationId xmlns:a16="http://schemas.microsoft.com/office/drawing/2014/main" id="{BD171E42-C216-C047-A977-685A2EC2BB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83" y="877"/>
                  <a:ext cx="52" cy="1195"/>
                </a:xfrm>
                <a:custGeom>
                  <a:avLst/>
                  <a:gdLst>
                    <a:gd name="T0" fmla="*/ 1 w 52"/>
                    <a:gd name="T1" fmla="*/ 0 h 1195"/>
                    <a:gd name="T2" fmla="*/ 1 w 52"/>
                    <a:gd name="T3" fmla="*/ 648 h 1195"/>
                    <a:gd name="T4" fmla="*/ 0 w 52"/>
                    <a:gd name="T5" fmla="*/ 1175 h 1195"/>
                    <a:gd name="T6" fmla="*/ 14 w 52"/>
                    <a:gd name="T7" fmla="*/ 1181 h 1195"/>
                    <a:gd name="T8" fmla="*/ 32 w 52"/>
                    <a:gd name="T9" fmla="*/ 1189 h 1195"/>
                    <a:gd name="T10" fmla="*/ 52 w 52"/>
                    <a:gd name="T11" fmla="*/ 1195 h 1195"/>
                    <a:gd name="T12" fmla="*/ 52 w 52"/>
                    <a:gd name="T13" fmla="*/ 20 h 1195"/>
                    <a:gd name="T14" fmla="*/ 32 w 52"/>
                    <a:gd name="T15" fmla="*/ 14 h 1195"/>
                    <a:gd name="T16" fmla="*/ 16 w 52"/>
                    <a:gd name="T17" fmla="*/ 8 h 1195"/>
                    <a:gd name="T18" fmla="*/ 1 w 52"/>
                    <a:gd name="T19" fmla="*/ 0 h 11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5"/>
                    <a:gd name="T32" fmla="*/ 52 w 52"/>
                    <a:gd name="T33" fmla="*/ 1195 h 11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5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2" y="1189"/>
                      </a:lnTo>
                      <a:lnTo>
                        <a:pt x="52" y="1195"/>
                      </a:lnTo>
                      <a:lnTo>
                        <a:pt x="52" y="20"/>
                      </a:lnTo>
                      <a:lnTo>
                        <a:pt x="32" y="14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3" name="Freeform 830">
                  <a:extLst>
                    <a:ext uri="{FF2B5EF4-FFF2-40B4-BE49-F238E27FC236}">
                      <a16:creationId xmlns:a16="http://schemas.microsoft.com/office/drawing/2014/main" id="{AB0B8896-E340-3940-BBD8-CF544EB5EB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5" y="897"/>
                  <a:ext cx="52" cy="1193"/>
                </a:xfrm>
                <a:custGeom>
                  <a:avLst/>
                  <a:gdLst>
                    <a:gd name="T0" fmla="*/ 1 w 52"/>
                    <a:gd name="T1" fmla="*/ 0 h 1193"/>
                    <a:gd name="T2" fmla="*/ 1 w 52"/>
                    <a:gd name="T3" fmla="*/ 648 h 1193"/>
                    <a:gd name="T4" fmla="*/ 0 w 52"/>
                    <a:gd name="T5" fmla="*/ 1175 h 1193"/>
                    <a:gd name="T6" fmla="*/ 14 w 52"/>
                    <a:gd name="T7" fmla="*/ 1181 h 1193"/>
                    <a:gd name="T8" fmla="*/ 33 w 52"/>
                    <a:gd name="T9" fmla="*/ 1187 h 1193"/>
                    <a:gd name="T10" fmla="*/ 51 w 52"/>
                    <a:gd name="T11" fmla="*/ 1193 h 1193"/>
                    <a:gd name="T12" fmla="*/ 52 w 52"/>
                    <a:gd name="T13" fmla="*/ 17 h 1193"/>
                    <a:gd name="T14" fmla="*/ 33 w 52"/>
                    <a:gd name="T15" fmla="*/ 11 h 1193"/>
                    <a:gd name="T16" fmla="*/ 16 w 52"/>
                    <a:gd name="T17" fmla="*/ 8 h 1193"/>
                    <a:gd name="T18" fmla="*/ 1 w 52"/>
                    <a:gd name="T19" fmla="*/ 0 h 1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93"/>
                    <a:gd name="T32" fmla="*/ 52 w 52"/>
                    <a:gd name="T33" fmla="*/ 1193 h 11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93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4" y="1181"/>
                      </a:lnTo>
                      <a:lnTo>
                        <a:pt x="33" y="1187"/>
                      </a:lnTo>
                      <a:lnTo>
                        <a:pt x="51" y="1193"/>
                      </a:lnTo>
                      <a:lnTo>
                        <a:pt x="52" y="17"/>
                      </a:lnTo>
                      <a:lnTo>
                        <a:pt x="33" y="11"/>
                      </a:lnTo>
                      <a:lnTo>
                        <a:pt x="16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4" name="Freeform 831">
                  <a:extLst>
                    <a:ext uri="{FF2B5EF4-FFF2-40B4-BE49-F238E27FC236}">
                      <a16:creationId xmlns:a16="http://schemas.microsoft.com/office/drawing/2014/main" id="{DAE7842E-1A71-C640-8BC7-F5FB6126EE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914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5" name="Freeform 832">
                  <a:extLst>
                    <a:ext uri="{FF2B5EF4-FFF2-40B4-BE49-F238E27FC236}">
                      <a16:creationId xmlns:a16="http://schemas.microsoft.com/office/drawing/2014/main" id="{5F1EF425-BD0B-E74F-BEAA-CF200DD783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35" y="925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" name="Freeform 833">
                  <a:extLst>
                    <a:ext uri="{FF2B5EF4-FFF2-40B4-BE49-F238E27FC236}">
                      <a16:creationId xmlns:a16="http://schemas.microsoft.com/office/drawing/2014/main" id="{9DC6CC93-F717-814F-B60D-2527B41EF1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86" y="936"/>
                  <a:ext cx="52" cy="1186"/>
                </a:xfrm>
                <a:custGeom>
                  <a:avLst/>
                  <a:gdLst>
                    <a:gd name="T0" fmla="*/ 1 w 52"/>
                    <a:gd name="T1" fmla="*/ 0 h 1186"/>
                    <a:gd name="T2" fmla="*/ 1 w 52"/>
                    <a:gd name="T3" fmla="*/ 648 h 1186"/>
                    <a:gd name="T4" fmla="*/ 0 w 52"/>
                    <a:gd name="T5" fmla="*/ 1175 h 1186"/>
                    <a:gd name="T6" fmla="*/ 13 w 52"/>
                    <a:gd name="T7" fmla="*/ 1179 h 1186"/>
                    <a:gd name="T8" fmla="*/ 32 w 52"/>
                    <a:gd name="T9" fmla="*/ 1182 h 1186"/>
                    <a:gd name="T10" fmla="*/ 52 w 52"/>
                    <a:gd name="T11" fmla="*/ 1186 h 1186"/>
                    <a:gd name="T12" fmla="*/ 52 w 52"/>
                    <a:gd name="T13" fmla="*/ 10 h 1186"/>
                    <a:gd name="T14" fmla="*/ 32 w 52"/>
                    <a:gd name="T15" fmla="*/ 6 h 1186"/>
                    <a:gd name="T16" fmla="*/ 14 w 52"/>
                    <a:gd name="T17" fmla="*/ 3 h 1186"/>
                    <a:gd name="T18" fmla="*/ 1 w 52"/>
                    <a:gd name="T19" fmla="*/ 0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186"/>
                    <a:gd name="T32" fmla="*/ 52 w 52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186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2" y="1186"/>
                      </a:lnTo>
                      <a:lnTo>
                        <a:pt x="52" y="10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" name="Freeform 834">
                  <a:extLst>
                    <a:ext uri="{FF2B5EF4-FFF2-40B4-BE49-F238E27FC236}">
                      <a16:creationId xmlns:a16="http://schemas.microsoft.com/office/drawing/2014/main" id="{DDEB8079-E7FD-3C49-AAEC-46772E947F0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6" y="945"/>
                  <a:ext cx="54" cy="1182"/>
                </a:xfrm>
                <a:custGeom>
                  <a:avLst/>
                  <a:gdLst>
                    <a:gd name="T0" fmla="*/ 1 w 54"/>
                    <a:gd name="T1" fmla="*/ 0 h 1182"/>
                    <a:gd name="T2" fmla="*/ 1 w 54"/>
                    <a:gd name="T3" fmla="*/ 648 h 1182"/>
                    <a:gd name="T4" fmla="*/ 0 w 54"/>
                    <a:gd name="T5" fmla="*/ 1175 h 1182"/>
                    <a:gd name="T6" fmla="*/ 13 w 54"/>
                    <a:gd name="T7" fmla="*/ 1179 h 1182"/>
                    <a:gd name="T8" fmla="*/ 32 w 54"/>
                    <a:gd name="T9" fmla="*/ 1182 h 1182"/>
                    <a:gd name="T10" fmla="*/ 54 w 54"/>
                    <a:gd name="T11" fmla="*/ 1182 h 1182"/>
                    <a:gd name="T12" fmla="*/ 54 w 54"/>
                    <a:gd name="T13" fmla="*/ 8 h 1182"/>
                    <a:gd name="T14" fmla="*/ 32 w 54"/>
                    <a:gd name="T15" fmla="*/ 6 h 1182"/>
                    <a:gd name="T16" fmla="*/ 14 w 54"/>
                    <a:gd name="T17" fmla="*/ 3 h 1182"/>
                    <a:gd name="T18" fmla="*/ 1 w 54"/>
                    <a:gd name="T19" fmla="*/ 0 h 11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1182"/>
                    <a:gd name="T32" fmla="*/ 54 w 54"/>
                    <a:gd name="T33" fmla="*/ 1182 h 11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1182">
                      <a:moveTo>
                        <a:pt x="1" y="0"/>
                      </a:moveTo>
                      <a:lnTo>
                        <a:pt x="1" y="648"/>
                      </a:lnTo>
                      <a:lnTo>
                        <a:pt x="0" y="1175"/>
                      </a:lnTo>
                      <a:lnTo>
                        <a:pt x="13" y="1179"/>
                      </a:lnTo>
                      <a:lnTo>
                        <a:pt x="32" y="1182"/>
                      </a:lnTo>
                      <a:lnTo>
                        <a:pt x="54" y="1182"/>
                      </a:lnTo>
                      <a:lnTo>
                        <a:pt x="54" y="8"/>
                      </a:lnTo>
                      <a:lnTo>
                        <a:pt x="32" y="6"/>
                      </a:lnTo>
                      <a:lnTo>
                        <a:pt x="14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" name="Freeform 835">
                  <a:extLst>
                    <a:ext uri="{FF2B5EF4-FFF2-40B4-BE49-F238E27FC236}">
                      <a16:creationId xmlns:a16="http://schemas.microsoft.com/office/drawing/2014/main" id="{FD4C7268-59A0-4F43-90AA-D5F5FCD93E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88" y="953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9" name="Freeform 836">
                  <a:extLst>
                    <a:ext uri="{FF2B5EF4-FFF2-40B4-BE49-F238E27FC236}">
                      <a16:creationId xmlns:a16="http://schemas.microsoft.com/office/drawing/2014/main" id="{B307F966-AEC0-AA4A-A6EA-18172C5365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43" y="961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0" name="Freeform 837">
                  <a:extLst>
                    <a:ext uri="{FF2B5EF4-FFF2-40B4-BE49-F238E27FC236}">
                      <a16:creationId xmlns:a16="http://schemas.microsoft.com/office/drawing/2014/main" id="{ED7CD205-24E1-A548-9294-B8C6467D64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97" y="966"/>
                  <a:ext cx="55" cy="1180"/>
                </a:xfrm>
                <a:custGeom>
                  <a:avLst/>
                  <a:gdLst>
                    <a:gd name="T0" fmla="*/ 0 w 55"/>
                    <a:gd name="T1" fmla="*/ 0 h 1180"/>
                    <a:gd name="T2" fmla="*/ 2 w 55"/>
                    <a:gd name="T3" fmla="*/ 646 h 1180"/>
                    <a:gd name="T4" fmla="*/ 2 w 55"/>
                    <a:gd name="T5" fmla="*/ 1174 h 1180"/>
                    <a:gd name="T6" fmla="*/ 14 w 55"/>
                    <a:gd name="T7" fmla="*/ 1177 h 1180"/>
                    <a:gd name="T8" fmla="*/ 33 w 55"/>
                    <a:gd name="T9" fmla="*/ 1180 h 1180"/>
                    <a:gd name="T10" fmla="*/ 55 w 55"/>
                    <a:gd name="T11" fmla="*/ 1180 h 1180"/>
                    <a:gd name="T12" fmla="*/ 55 w 55"/>
                    <a:gd name="T13" fmla="*/ 6 h 1180"/>
                    <a:gd name="T14" fmla="*/ 33 w 55"/>
                    <a:gd name="T15" fmla="*/ 4 h 1180"/>
                    <a:gd name="T16" fmla="*/ 15 w 55"/>
                    <a:gd name="T17" fmla="*/ 1 h 1180"/>
                    <a:gd name="T18" fmla="*/ 0 w 55"/>
                    <a:gd name="T19" fmla="*/ 0 h 1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180"/>
                    <a:gd name="T32" fmla="*/ 55 w 55"/>
                    <a:gd name="T33" fmla="*/ 1180 h 1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180">
                      <a:moveTo>
                        <a:pt x="0" y="0"/>
                      </a:moveTo>
                      <a:lnTo>
                        <a:pt x="2" y="646"/>
                      </a:lnTo>
                      <a:lnTo>
                        <a:pt x="2" y="1174"/>
                      </a:lnTo>
                      <a:lnTo>
                        <a:pt x="14" y="1177"/>
                      </a:lnTo>
                      <a:lnTo>
                        <a:pt x="33" y="1180"/>
                      </a:lnTo>
                      <a:lnTo>
                        <a:pt x="55" y="1180"/>
                      </a:lnTo>
                      <a:lnTo>
                        <a:pt x="55" y="6"/>
                      </a:lnTo>
                      <a:lnTo>
                        <a:pt x="33" y="4"/>
                      </a:lnTo>
                      <a:lnTo>
                        <a:pt x="1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89" name="Freeform 838">
                <a:extLst>
                  <a:ext uri="{FF2B5EF4-FFF2-40B4-BE49-F238E27FC236}">
                    <a16:creationId xmlns:a16="http://schemas.microsoft.com/office/drawing/2014/main" id="{E501748D-D586-F44B-8B77-53C946906E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1510" y="1613547"/>
                <a:ext cx="37221" cy="766313"/>
              </a:xfrm>
              <a:custGeom>
                <a:avLst/>
                <a:gdLst>
                  <a:gd name="T0" fmla="*/ 1 w 57"/>
                  <a:gd name="T1" fmla="*/ 0 h 1177"/>
                  <a:gd name="T2" fmla="*/ 3 w 57"/>
                  <a:gd name="T3" fmla="*/ 646 h 1177"/>
                  <a:gd name="T4" fmla="*/ 0 w 57"/>
                  <a:gd name="T5" fmla="*/ 1176 h 1177"/>
                  <a:gd name="T6" fmla="*/ 21 w 57"/>
                  <a:gd name="T7" fmla="*/ 1177 h 1177"/>
                  <a:gd name="T8" fmla="*/ 39 w 57"/>
                  <a:gd name="T9" fmla="*/ 1177 h 1177"/>
                  <a:gd name="T10" fmla="*/ 57 w 57"/>
                  <a:gd name="T11" fmla="*/ 1177 h 1177"/>
                  <a:gd name="T12" fmla="*/ 57 w 57"/>
                  <a:gd name="T13" fmla="*/ 3 h 1177"/>
                  <a:gd name="T14" fmla="*/ 35 w 57"/>
                  <a:gd name="T15" fmla="*/ 3 h 1177"/>
                  <a:gd name="T16" fmla="*/ 16 w 57"/>
                  <a:gd name="T17" fmla="*/ 1 h 1177"/>
                  <a:gd name="T18" fmla="*/ 1 w 57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177"/>
                  <a:gd name="T32" fmla="*/ 57 w 57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177">
                    <a:moveTo>
                      <a:pt x="1" y="0"/>
                    </a:moveTo>
                    <a:lnTo>
                      <a:pt x="3" y="646"/>
                    </a:lnTo>
                    <a:lnTo>
                      <a:pt x="0" y="1176"/>
                    </a:lnTo>
                    <a:lnTo>
                      <a:pt x="21" y="1177"/>
                    </a:lnTo>
                    <a:lnTo>
                      <a:pt x="39" y="1177"/>
                    </a:lnTo>
                    <a:lnTo>
                      <a:pt x="57" y="1177"/>
                    </a:lnTo>
                    <a:lnTo>
                      <a:pt x="57" y="3"/>
                    </a:lnTo>
                    <a:lnTo>
                      <a:pt x="35" y="3"/>
                    </a:lnTo>
                    <a:lnTo>
                      <a:pt x="1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Freeform 839">
                <a:extLst>
                  <a:ext uri="{FF2B5EF4-FFF2-40B4-BE49-F238E27FC236}">
                    <a16:creationId xmlns:a16="http://schemas.microsoft.com/office/drawing/2014/main" id="{A3D60E24-72C3-5740-9EDD-06F3922220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8731" y="1615737"/>
                <a:ext cx="37221" cy="766313"/>
              </a:xfrm>
              <a:custGeom>
                <a:avLst/>
                <a:gdLst>
                  <a:gd name="T0" fmla="*/ 1 w 57"/>
                  <a:gd name="T1" fmla="*/ 0 h 1177"/>
                  <a:gd name="T2" fmla="*/ 3 w 57"/>
                  <a:gd name="T3" fmla="*/ 646 h 1177"/>
                  <a:gd name="T4" fmla="*/ 0 w 57"/>
                  <a:gd name="T5" fmla="*/ 1176 h 1177"/>
                  <a:gd name="T6" fmla="*/ 21 w 57"/>
                  <a:gd name="T7" fmla="*/ 1177 h 1177"/>
                  <a:gd name="T8" fmla="*/ 39 w 57"/>
                  <a:gd name="T9" fmla="*/ 1177 h 1177"/>
                  <a:gd name="T10" fmla="*/ 57 w 57"/>
                  <a:gd name="T11" fmla="*/ 1177 h 1177"/>
                  <a:gd name="T12" fmla="*/ 57 w 57"/>
                  <a:gd name="T13" fmla="*/ 3 h 1177"/>
                  <a:gd name="T14" fmla="*/ 35 w 57"/>
                  <a:gd name="T15" fmla="*/ 3 h 1177"/>
                  <a:gd name="T16" fmla="*/ 16 w 57"/>
                  <a:gd name="T17" fmla="*/ 1 h 1177"/>
                  <a:gd name="T18" fmla="*/ 1 w 57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1177"/>
                  <a:gd name="T32" fmla="*/ 57 w 57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1177">
                    <a:moveTo>
                      <a:pt x="1" y="0"/>
                    </a:moveTo>
                    <a:lnTo>
                      <a:pt x="3" y="646"/>
                    </a:lnTo>
                    <a:lnTo>
                      <a:pt x="0" y="1176"/>
                    </a:lnTo>
                    <a:lnTo>
                      <a:pt x="21" y="1177"/>
                    </a:lnTo>
                    <a:lnTo>
                      <a:pt x="39" y="1177"/>
                    </a:lnTo>
                    <a:lnTo>
                      <a:pt x="57" y="1177"/>
                    </a:lnTo>
                    <a:lnTo>
                      <a:pt x="57" y="3"/>
                    </a:lnTo>
                    <a:lnTo>
                      <a:pt x="35" y="3"/>
                    </a:lnTo>
                    <a:lnTo>
                      <a:pt x="1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Freeform 840">
                <a:extLst>
                  <a:ext uri="{FF2B5EF4-FFF2-40B4-BE49-F238E27FC236}">
                    <a16:creationId xmlns:a16="http://schemas.microsoft.com/office/drawing/2014/main" id="{7577B2F5-8055-9248-A131-2D392FD98A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3762" y="1617926"/>
                <a:ext cx="37221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Freeform 841">
                <a:extLst>
                  <a:ext uri="{FF2B5EF4-FFF2-40B4-BE49-F238E27FC236}">
                    <a16:creationId xmlns:a16="http://schemas.microsoft.com/office/drawing/2014/main" id="{A1F576D8-3E5A-724B-B435-F001E864BA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8794" y="1617926"/>
                <a:ext cx="37221" cy="764124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Freeform 842">
                <a:extLst>
                  <a:ext uri="{FF2B5EF4-FFF2-40B4-BE49-F238E27FC236}">
                    <a16:creationId xmlns:a16="http://schemas.microsoft.com/office/drawing/2014/main" id="{594D5E73-F21E-EB48-B354-51532906B8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3825" y="1615737"/>
                <a:ext cx="39410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Freeform 843">
                <a:extLst>
                  <a:ext uri="{FF2B5EF4-FFF2-40B4-BE49-F238E27FC236}">
                    <a16:creationId xmlns:a16="http://schemas.microsoft.com/office/drawing/2014/main" id="{BB214268-B9F2-7548-9A28-8133A12E3F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1046" y="1617926"/>
                <a:ext cx="37221" cy="766313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Freeform 844">
                <a:extLst>
                  <a:ext uri="{FF2B5EF4-FFF2-40B4-BE49-F238E27FC236}">
                    <a16:creationId xmlns:a16="http://schemas.microsoft.com/office/drawing/2014/main" id="{EEB6BD28-88A2-DB4B-810D-AC143272E4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6078" y="1617926"/>
                <a:ext cx="39410" cy="764124"/>
              </a:xfrm>
              <a:custGeom>
                <a:avLst/>
                <a:gdLst>
                  <a:gd name="T0" fmla="*/ 2 w 59"/>
                  <a:gd name="T1" fmla="*/ 0 h 1177"/>
                  <a:gd name="T2" fmla="*/ 4 w 59"/>
                  <a:gd name="T3" fmla="*/ 646 h 1177"/>
                  <a:gd name="T4" fmla="*/ 0 w 59"/>
                  <a:gd name="T5" fmla="*/ 1174 h 1177"/>
                  <a:gd name="T6" fmla="*/ 22 w 59"/>
                  <a:gd name="T7" fmla="*/ 1177 h 1177"/>
                  <a:gd name="T8" fmla="*/ 40 w 59"/>
                  <a:gd name="T9" fmla="*/ 1177 h 1177"/>
                  <a:gd name="T10" fmla="*/ 58 w 59"/>
                  <a:gd name="T11" fmla="*/ 1177 h 1177"/>
                  <a:gd name="T12" fmla="*/ 59 w 59"/>
                  <a:gd name="T13" fmla="*/ 0 h 1177"/>
                  <a:gd name="T14" fmla="*/ 33 w 59"/>
                  <a:gd name="T15" fmla="*/ 1 h 1177"/>
                  <a:gd name="T16" fmla="*/ 17 w 59"/>
                  <a:gd name="T17" fmla="*/ 1 h 1177"/>
                  <a:gd name="T18" fmla="*/ 2 w 59"/>
                  <a:gd name="T19" fmla="*/ 0 h 1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177"/>
                  <a:gd name="T32" fmla="*/ 59 w 59"/>
                  <a:gd name="T33" fmla="*/ 1177 h 1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177">
                    <a:moveTo>
                      <a:pt x="2" y="0"/>
                    </a:moveTo>
                    <a:lnTo>
                      <a:pt x="4" y="646"/>
                    </a:lnTo>
                    <a:lnTo>
                      <a:pt x="0" y="1174"/>
                    </a:lnTo>
                    <a:lnTo>
                      <a:pt x="22" y="1177"/>
                    </a:lnTo>
                    <a:lnTo>
                      <a:pt x="40" y="1177"/>
                    </a:lnTo>
                    <a:lnTo>
                      <a:pt x="58" y="1177"/>
                    </a:lnTo>
                    <a:lnTo>
                      <a:pt x="59" y="0"/>
                    </a:lnTo>
                    <a:lnTo>
                      <a:pt x="33" y="1"/>
                    </a:lnTo>
                    <a:lnTo>
                      <a:pt x="1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" name="Freeform 845">
                <a:extLst>
                  <a:ext uri="{FF2B5EF4-FFF2-40B4-BE49-F238E27FC236}">
                    <a16:creationId xmlns:a16="http://schemas.microsoft.com/office/drawing/2014/main" id="{00FDE5E3-E851-3C4F-9DD2-67DA9AD0F7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73299" y="1615737"/>
                <a:ext cx="39410" cy="766313"/>
              </a:xfrm>
              <a:custGeom>
                <a:avLst/>
                <a:gdLst>
                  <a:gd name="T0" fmla="*/ 1 w 61"/>
                  <a:gd name="T1" fmla="*/ 3 h 1179"/>
                  <a:gd name="T2" fmla="*/ 5 w 61"/>
                  <a:gd name="T3" fmla="*/ 647 h 1179"/>
                  <a:gd name="T4" fmla="*/ 0 w 61"/>
                  <a:gd name="T5" fmla="*/ 1179 h 1179"/>
                  <a:gd name="T6" fmla="*/ 21 w 61"/>
                  <a:gd name="T7" fmla="*/ 1177 h 1179"/>
                  <a:gd name="T8" fmla="*/ 40 w 61"/>
                  <a:gd name="T9" fmla="*/ 1177 h 1179"/>
                  <a:gd name="T10" fmla="*/ 61 w 61"/>
                  <a:gd name="T11" fmla="*/ 1174 h 1179"/>
                  <a:gd name="T12" fmla="*/ 60 w 61"/>
                  <a:gd name="T13" fmla="*/ 0 h 1179"/>
                  <a:gd name="T14" fmla="*/ 40 w 61"/>
                  <a:gd name="T15" fmla="*/ 1 h 1179"/>
                  <a:gd name="T16" fmla="*/ 21 w 61"/>
                  <a:gd name="T17" fmla="*/ 3 h 1179"/>
                  <a:gd name="T18" fmla="*/ 1 w 61"/>
                  <a:gd name="T19" fmla="*/ 3 h 1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179"/>
                  <a:gd name="T32" fmla="*/ 61 w 61"/>
                  <a:gd name="T33" fmla="*/ 1179 h 11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179">
                    <a:moveTo>
                      <a:pt x="1" y="3"/>
                    </a:moveTo>
                    <a:lnTo>
                      <a:pt x="5" y="647"/>
                    </a:lnTo>
                    <a:lnTo>
                      <a:pt x="0" y="1179"/>
                    </a:lnTo>
                    <a:lnTo>
                      <a:pt x="21" y="1177"/>
                    </a:lnTo>
                    <a:lnTo>
                      <a:pt x="40" y="1177"/>
                    </a:lnTo>
                    <a:lnTo>
                      <a:pt x="61" y="1174"/>
                    </a:lnTo>
                    <a:lnTo>
                      <a:pt x="60" y="0"/>
                    </a:lnTo>
                    <a:lnTo>
                      <a:pt x="40" y="1"/>
                    </a:lnTo>
                    <a:lnTo>
                      <a:pt x="2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Freeform 846">
                <a:extLst>
                  <a:ext uri="{FF2B5EF4-FFF2-40B4-BE49-F238E27FC236}">
                    <a16:creationId xmlns:a16="http://schemas.microsoft.com/office/drawing/2014/main" id="{A11C47A5-0E51-F743-9A9B-EC060CECA6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18605" y="2244113"/>
                <a:ext cx="37221" cy="129178"/>
              </a:xfrm>
              <a:custGeom>
                <a:avLst/>
                <a:gdLst>
                  <a:gd name="T0" fmla="*/ 0 w 57"/>
                  <a:gd name="T1" fmla="*/ 188 h 198"/>
                  <a:gd name="T2" fmla="*/ 0 w 57"/>
                  <a:gd name="T3" fmla="*/ 0 h 198"/>
                  <a:gd name="T4" fmla="*/ 25 w 57"/>
                  <a:gd name="T5" fmla="*/ 2 h 198"/>
                  <a:gd name="T6" fmla="*/ 39 w 57"/>
                  <a:gd name="T7" fmla="*/ 2 h 198"/>
                  <a:gd name="T8" fmla="*/ 55 w 57"/>
                  <a:gd name="T9" fmla="*/ 2 h 198"/>
                  <a:gd name="T10" fmla="*/ 57 w 57"/>
                  <a:gd name="T11" fmla="*/ 198 h 198"/>
                  <a:gd name="T12" fmla="*/ 34 w 57"/>
                  <a:gd name="T13" fmla="*/ 194 h 198"/>
                  <a:gd name="T14" fmla="*/ 19 w 57"/>
                  <a:gd name="T15" fmla="*/ 192 h 198"/>
                  <a:gd name="T16" fmla="*/ 0 w 57"/>
                  <a:gd name="T17" fmla="*/ 188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98"/>
                  <a:gd name="T29" fmla="*/ 57 w 57"/>
                  <a:gd name="T30" fmla="*/ 198 h 1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98">
                    <a:moveTo>
                      <a:pt x="0" y="18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39" y="2"/>
                    </a:lnTo>
                    <a:lnTo>
                      <a:pt x="55" y="2"/>
                    </a:lnTo>
                    <a:lnTo>
                      <a:pt x="57" y="198"/>
                    </a:lnTo>
                    <a:lnTo>
                      <a:pt x="34" y="194"/>
                    </a:lnTo>
                    <a:lnTo>
                      <a:pt x="19" y="192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" name="Freeform 847">
                <a:extLst>
                  <a:ext uri="{FF2B5EF4-FFF2-40B4-BE49-F238E27FC236}">
                    <a16:creationId xmlns:a16="http://schemas.microsoft.com/office/drawing/2014/main" id="{A3DA4A18-07F8-BD4F-826D-C74BA877F9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53636" y="2230976"/>
                <a:ext cx="37221" cy="146694"/>
              </a:xfrm>
              <a:custGeom>
                <a:avLst/>
                <a:gdLst>
                  <a:gd name="T0" fmla="*/ 2 w 58"/>
                  <a:gd name="T1" fmla="*/ 216 h 224"/>
                  <a:gd name="T2" fmla="*/ 0 w 58"/>
                  <a:gd name="T3" fmla="*/ 0 h 224"/>
                  <a:gd name="T4" fmla="*/ 26 w 58"/>
                  <a:gd name="T5" fmla="*/ 2 h 224"/>
                  <a:gd name="T6" fmla="*/ 41 w 58"/>
                  <a:gd name="T7" fmla="*/ 2 h 224"/>
                  <a:gd name="T8" fmla="*/ 54 w 58"/>
                  <a:gd name="T9" fmla="*/ 2 h 224"/>
                  <a:gd name="T10" fmla="*/ 58 w 58"/>
                  <a:gd name="T11" fmla="*/ 224 h 224"/>
                  <a:gd name="T12" fmla="*/ 37 w 58"/>
                  <a:gd name="T13" fmla="*/ 222 h 224"/>
                  <a:gd name="T14" fmla="*/ 21 w 58"/>
                  <a:gd name="T15" fmla="*/ 221 h 224"/>
                  <a:gd name="T16" fmla="*/ 2 w 58"/>
                  <a:gd name="T17" fmla="*/ 216 h 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24"/>
                  <a:gd name="T29" fmla="*/ 58 w 58"/>
                  <a:gd name="T30" fmla="*/ 224 h 2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24">
                    <a:moveTo>
                      <a:pt x="2" y="21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41" y="2"/>
                    </a:lnTo>
                    <a:lnTo>
                      <a:pt x="54" y="2"/>
                    </a:lnTo>
                    <a:lnTo>
                      <a:pt x="58" y="224"/>
                    </a:lnTo>
                    <a:lnTo>
                      <a:pt x="37" y="222"/>
                    </a:lnTo>
                    <a:lnTo>
                      <a:pt x="21" y="221"/>
                    </a:lnTo>
                    <a:lnTo>
                      <a:pt x="2" y="21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Freeform 848">
                <a:extLst>
                  <a:ext uri="{FF2B5EF4-FFF2-40B4-BE49-F238E27FC236}">
                    <a16:creationId xmlns:a16="http://schemas.microsoft.com/office/drawing/2014/main" id="{32B1332F-FA1B-6143-BBBA-064246FAB1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88668" y="2143398"/>
                <a:ext cx="37221" cy="236462"/>
              </a:xfrm>
              <a:custGeom>
                <a:avLst/>
                <a:gdLst>
                  <a:gd name="T0" fmla="*/ 3 w 57"/>
                  <a:gd name="T1" fmla="*/ 275 h 278"/>
                  <a:gd name="T2" fmla="*/ 0 w 57"/>
                  <a:gd name="T3" fmla="*/ 0 h 278"/>
                  <a:gd name="T4" fmla="*/ 17 w 57"/>
                  <a:gd name="T5" fmla="*/ 0 h 278"/>
                  <a:gd name="T6" fmla="*/ 36 w 57"/>
                  <a:gd name="T7" fmla="*/ 0 h 278"/>
                  <a:gd name="T8" fmla="*/ 53 w 57"/>
                  <a:gd name="T9" fmla="*/ 0 h 278"/>
                  <a:gd name="T10" fmla="*/ 57 w 57"/>
                  <a:gd name="T11" fmla="*/ 278 h 278"/>
                  <a:gd name="T12" fmla="*/ 39 w 57"/>
                  <a:gd name="T13" fmla="*/ 276 h 278"/>
                  <a:gd name="T14" fmla="*/ 21 w 57"/>
                  <a:gd name="T15" fmla="*/ 276 h 278"/>
                  <a:gd name="T16" fmla="*/ 3 w 57"/>
                  <a:gd name="T17" fmla="*/ 275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278"/>
                  <a:gd name="T29" fmla="*/ 57 w 57"/>
                  <a:gd name="T30" fmla="*/ 278 h 278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3072 h 13072"/>
                  <a:gd name="connsiteX3" fmla="*/ 6316 w 10000"/>
                  <a:gd name="connsiteY3" fmla="*/ 3072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3072 h 13072"/>
                  <a:gd name="connsiteX3" fmla="*/ 6316 w 10000"/>
                  <a:gd name="connsiteY3" fmla="*/ 1620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  <a:gd name="connsiteX0" fmla="*/ 526 w 10000"/>
                  <a:gd name="connsiteY0" fmla="*/ 12964 h 13072"/>
                  <a:gd name="connsiteX1" fmla="*/ 0 w 10000"/>
                  <a:gd name="connsiteY1" fmla="*/ 3072 h 13072"/>
                  <a:gd name="connsiteX2" fmla="*/ 2982 w 10000"/>
                  <a:gd name="connsiteY2" fmla="*/ 2164 h 13072"/>
                  <a:gd name="connsiteX3" fmla="*/ 6316 w 10000"/>
                  <a:gd name="connsiteY3" fmla="*/ 1620 h 13072"/>
                  <a:gd name="connsiteX4" fmla="*/ 9298 w 10000"/>
                  <a:gd name="connsiteY4" fmla="*/ 0 h 13072"/>
                  <a:gd name="connsiteX5" fmla="*/ 10000 w 10000"/>
                  <a:gd name="connsiteY5" fmla="*/ 13072 h 13072"/>
                  <a:gd name="connsiteX6" fmla="*/ 6842 w 10000"/>
                  <a:gd name="connsiteY6" fmla="*/ 13000 h 13072"/>
                  <a:gd name="connsiteX7" fmla="*/ 3684 w 10000"/>
                  <a:gd name="connsiteY7" fmla="*/ 13000 h 13072"/>
                  <a:gd name="connsiteX8" fmla="*/ 526 w 10000"/>
                  <a:gd name="connsiteY8" fmla="*/ 12964 h 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3072">
                    <a:moveTo>
                      <a:pt x="526" y="12964"/>
                    </a:moveTo>
                    <a:cubicBezTo>
                      <a:pt x="351" y="9667"/>
                      <a:pt x="175" y="6369"/>
                      <a:pt x="0" y="3072"/>
                    </a:cubicBezTo>
                    <a:lnTo>
                      <a:pt x="2982" y="2164"/>
                    </a:lnTo>
                    <a:lnTo>
                      <a:pt x="6316" y="1620"/>
                    </a:lnTo>
                    <a:lnTo>
                      <a:pt x="9298" y="0"/>
                    </a:lnTo>
                    <a:lnTo>
                      <a:pt x="10000" y="13072"/>
                    </a:lnTo>
                    <a:lnTo>
                      <a:pt x="6842" y="13000"/>
                    </a:lnTo>
                    <a:lnTo>
                      <a:pt x="3684" y="13000"/>
                    </a:lnTo>
                    <a:lnTo>
                      <a:pt x="526" y="1296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" name="Freeform 849">
                <a:extLst>
                  <a:ext uri="{FF2B5EF4-FFF2-40B4-BE49-F238E27FC236}">
                    <a16:creationId xmlns:a16="http://schemas.microsoft.com/office/drawing/2014/main" id="{1964262D-8509-8A44-9E0F-D10F11B73D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25889" y="1981377"/>
                <a:ext cx="35031" cy="400672"/>
              </a:xfrm>
              <a:custGeom>
                <a:avLst/>
                <a:gdLst>
                  <a:gd name="T0" fmla="*/ 1 w 56"/>
                  <a:gd name="T1" fmla="*/ 454 h 460"/>
                  <a:gd name="T2" fmla="*/ 0 w 56"/>
                  <a:gd name="T3" fmla="*/ 3 h 460"/>
                  <a:gd name="T4" fmla="*/ 15 w 56"/>
                  <a:gd name="T5" fmla="*/ 3 h 460"/>
                  <a:gd name="T6" fmla="*/ 40 w 56"/>
                  <a:gd name="T7" fmla="*/ 3 h 460"/>
                  <a:gd name="T8" fmla="*/ 55 w 56"/>
                  <a:gd name="T9" fmla="*/ 0 h 460"/>
                  <a:gd name="T10" fmla="*/ 56 w 56"/>
                  <a:gd name="T11" fmla="*/ 460 h 460"/>
                  <a:gd name="T12" fmla="*/ 35 w 56"/>
                  <a:gd name="T13" fmla="*/ 458 h 460"/>
                  <a:gd name="T14" fmla="*/ 19 w 56"/>
                  <a:gd name="T15" fmla="*/ 457 h 460"/>
                  <a:gd name="T16" fmla="*/ 1 w 56"/>
                  <a:gd name="T17" fmla="*/ 454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60"/>
                  <a:gd name="T29" fmla="*/ 56 w 56"/>
                  <a:gd name="T30" fmla="*/ 460 h 460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3459 h 13394"/>
                  <a:gd name="connsiteX3" fmla="*/ 7143 w 10000"/>
                  <a:gd name="connsiteY3" fmla="*/ 3459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3459 h 13394"/>
                  <a:gd name="connsiteX3" fmla="*/ 5268 w 10000"/>
                  <a:gd name="connsiteY3" fmla="*/ 2142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  <a:gd name="connsiteX0" fmla="*/ 179 w 10000"/>
                  <a:gd name="connsiteY0" fmla="*/ 13264 h 13394"/>
                  <a:gd name="connsiteX1" fmla="*/ 0 w 10000"/>
                  <a:gd name="connsiteY1" fmla="*/ 3459 h 13394"/>
                  <a:gd name="connsiteX2" fmla="*/ 2679 w 10000"/>
                  <a:gd name="connsiteY2" fmla="*/ 2800 h 13394"/>
                  <a:gd name="connsiteX3" fmla="*/ 5268 w 10000"/>
                  <a:gd name="connsiteY3" fmla="*/ 2142 h 13394"/>
                  <a:gd name="connsiteX4" fmla="*/ 9821 w 10000"/>
                  <a:gd name="connsiteY4" fmla="*/ 0 h 13394"/>
                  <a:gd name="connsiteX5" fmla="*/ 10000 w 10000"/>
                  <a:gd name="connsiteY5" fmla="*/ 13394 h 13394"/>
                  <a:gd name="connsiteX6" fmla="*/ 6250 w 10000"/>
                  <a:gd name="connsiteY6" fmla="*/ 13351 h 13394"/>
                  <a:gd name="connsiteX7" fmla="*/ 3393 w 10000"/>
                  <a:gd name="connsiteY7" fmla="*/ 13329 h 13394"/>
                  <a:gd name="connsiteX8" fmla="*/ 179 w 10000"/>
                  <a:gd name="connsiteY8" fmla="*/ 13264 h 1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3394">
                    <a:moveTo>
                      <a:pt x="179" y="13264"/>
                    </a:moveTo>
                    <a:cubicBezTo>
                      <a:pt x="119" y="9996"/>
                      <a:pt x="60" y="6727"/>
                      <a:pt x="0" y="3459"/>
                    </a:cubicBezTo>
                    <a:lnTo>
                      <a:pt x="2679" y="2800"/>
                    </a:lnTo>
                    <a:lnTo>
                      <a:pt x="5268" y="2142"/>
                    </a:lnTo>
                    <a:lnTo>
                      <a:pt x="9821" y="0"/>
                    </a:lnTo>
                    <a:cubicBezTo>
                      <a:pt x="9881" y="4465"/>
                      <a:pt x="9940" y="8929"/>
                      <a:pt x="10000" y="13394"/>
                    </a:cubicBezTo>
                    <a:lnTo>
                      <a:pt x="6250" y="13351"/>
                    </a:lnTo>
                    <a:lnTo>
                      <a:pt x="3393" y="13329"/>
                    </a:lnTo>
                    <a:lnTo>
                      <a:pt x="179" y="13264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Freeform 850">
                <a:extLst>
                  <a:ext uri="{FF2B5EF4-FFF2-40B4-BE49-F238E27FC236}">
                    <a16:creationId xmlns:a16="http://schemas.microsoft.com/office/drawing/2014/main" id="{F350E331-A2C6-4748-AB27-0A6FFE5A38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8731" y="1860957"/>
                <a:ext cx="37221" cy="521093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2">
                    <a:moveTo>
                      <a:pt x="2" y="801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56" y="802"/>
                    </a:lnTo>
                    <a:lnTo>
                      <a:pt x="34" y="801"/>
                    </a:lnTo>
                    <a:lnTo>
                      <a:pt x="19" y="801"/>
                    </a:lnTo>
                    <a:lnTo>
                      <a:pt x="2" y="801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Freeform 851">
                <a:extLst>
                  <a:ext uri="{FF2B5EF4-FFF2-40B4-BE49-F238E27FC236}">
                    <a16:creationId xmlns:a16="http://schemas.microsoft.com/office/drawing/2014/main" id="{5247A6D5-619F-E143-8884-0487AF457D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3762" y="1913504"/>
                <a:ext cx="37221" cy="470735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000"/>
                  <a:gd name="connsiteY0" fmla="*/ 9976 h 9988"/>
                  <a:gd name="connsiteX1" fmla="*/ 0 w 10000"/>
                  <a:gd name="connsiteY1" fmla="*/ 0 h 9988"/>
                  <a:gd name="connsiteX2" fmla="*/ 2679 w 10000"/>
                  <a:gd name="connsiteY2" fmla="*/ 0 h 9988"/>
                  <a:gd name="connsiteX3" fmla="*/ 7143 w 10000"/>
                  <a:gd name="connsiteY3" fmla="*/ 0 h 9988"/>
                  <a:gd name="connsiteX4" fmla="*/ 8236 w 10000"/>
                  <a:gd name="connsiteY4" fmla="*/ 3197 h 9988"/>
                  <a:gd name="connsiteX5" fmla="*/ 10000 w 10000"/>
                  <a:gd name="connsiteY5" fmla="*/ 9988 h 9988"/>
                  <a:gd name="connsiteX6" fmla="*/ 6071 w 10000"/>
                  <a:gd name="connsiteY6" fmla="*/ 9976 h 9988"/>
                  <a:gd name="connsiteX7" fmla="*/ 3393 w 10000"/>
                  <a:gd name="connsiteY7" fmla="*/ 9976 h 9988"/>
                  <a:gd name="connsiteX8" fmla="*/ 357 w 10000"/>
                  <a:gd name="connsiteY8" fmla="*/ 9976 h 9988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7143 w 10000"/>
                  <a:gd name="connsiteY3" fmla="*/ 0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488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488 h 10000"/>
                  <a:gd name="connsiteX3" fmla="*/ 4496 w 10000"/>
                  <a:gd name="connsiteY3" fmla="*/ 1744 h 10000"/>
                  <a:gd name="connsiteX4" fmla="*/ 8236 w 10000"/>
                  <a:gd name="connsiteY4" fmla="*/ 3550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57" y="9988"/>
                    </a:moveTo>
                    <a:lnTo>
                      <a:pt x="0" y="0"/>
                    </a:lnTo>
                    <a:lnTo>
                      <a:pt x="2679" y="488"/>
                    </a:lnTo>
                    <a:cubicBezTo>
                      <a:pt x="3285" y="1186"/>
                      <a:pt x="3890" y="1325"/>
                      <a:pt x="4496" y="1744"/>
                    </a:cubicBezTo>
                    <a:lnTo>
                      <a:pt x="8236" y="3550"/>
                    </a:lnTo>
                    <a:lnTo>
                      <a:pt x="10000" y="10000"/>
                    </a:lnTo>
                    <a:lnTo>
                      <a:pt x="6071" y="9988"/>
                    </a:lnTo>
                    <a:lnTo>
                      <a:pt x="3393" y="9988"/>
                    </a:lnTo>
                    <a:lnTo>
                      <a:pt x="357" y="99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Freeform 852">
                <a:extLst>
                  <a:ext uri="{FF2B5EF4-FFF2-40B4-BE49-F238E27FC236}">
                    <a16:creationId xmlns:a16="http://schemas.microsoft.com/office/drawing/2014/main" id="{5048AC1B-AD7D-A24F-8167-A3F03382E9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8794" y="2071145"/>
                <a:ext cx="37221" cy="313094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000"/>
                  <a:gd name="connsiteY0" fmla="*/ 9976 h 9988"/>
                  <a:gd name="connsiteX1" fmla="*/ 0 w 10000"/>
                  <a:gd name="connsiteY1" fmla="*/ 0 h 9988"/>
                  <a:gd name="connsiteX2" fmla="*/ 2679 w 10000"/>
                  <a:gd name="connsiteY2" fmla="*/ 0 h 9988"/>
                  <a:gd name="connsiteX3" fmla="*/ 7143 w 10000"/>
                  <a:gd name="connsiteY3" fmla="*/ 0 h 9988"/>
                  <a:gd name="connsiteX4" fmla="*/ 10000 w 10000"/>
                  <a:gd name="connsiteY4" fmla="*/ 3030 h 9988"/>
                  <a:gd name="connsiteX5" fmla="*/ 10000 w 10000"/>
                  <a:gd name="connsiteY5" fmla="*/ 9988 h 9988"/>
                  <a:gd name="connsiteX6" fmla="*/ 6071 w 10000"/>
                  <a:gd name="connsiteY6" fmla="*/ 9976 h 9988"/>
                  <a:gd name="connsiteX7" fmla="*/ 3393 w 10000"/>
                  <a:gd name="connsiteY7" fmla="*/ 9976 h 9988"/>
                  <a:gd name="connsiteX8" fmla="*/ 357 w 10000"/>
                  <a:gd name="connsiteY8" fmla="*/ 9976 h 9988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0 h 10000"/>
                  <a:gd name="connsiteX3" fmla="*/ 5378 w 10000"/>
                  <a:gd name="connsiteY3" fmla="*/ 1364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524 h 10000"/>
                  <a:gd name="connsiteX3" fmla="*/ 5378 w 10000"/>
                  <a:gd name="connsiteY3" fmla="*/ 1364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  <a:gd name="connsiteX0" fmla="*/ 357 w 10000"/>
                  <a:gd name="connsiteY0" fmla="*/ 9988 h 10000"/>
                  <a:gd name="connsiteX1" fmla="*/ 0 w 10000"/>
                  <a:gd name="connsiteY1" fmla="*/ 0 h 10000"/>
                  <a:gd name="connsiteX2" fmla="*/ 2679 w 10000"/>
                  <a:gd name="connsiteY2" fmla="*/ 524 h 10000"/>
                  <a:gd name="connsiteX3" fmla="*/ 5378 w 10000"/>
                  <a:gd name="connsiteY3" fmla="*/ 1889 h 10000"/>
                  <a:gd name="connsiteX4" fmla="*/ 10000 w 10000"/>
                  <a:gd name="connsiteY4" fmla="*/ 3034 h 10000"/>
                  <a:gd name="connsiteX5" fmla="*/ 10000 w 10000"/>
                  <a:gd name="connsiteY5" fmla="*/ 10000 h 10000"/>
                  <a:gd name="connsiteX6" fmla="*/ 6071 w 10000"/>
                  <a:gd name="connsiteY6" fmla="*/ 9988 h 10000"/>
                  <a:gd name="connsiteX7" fmla="*/ 3393 w 10000"/>
                  <a:gd name="connsiteY7" fmla="*/ 9988 h 10000"/>
                  <a:gd name="connsiteX8" fmla="*/ 357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57" y="9988"/>
                    </a:moveTo>
                    <a:lnTo>
                      <a:pt x="0" y="0"/>
                    </a:lnTo>
                    <a:lnTo>
                      <a:pt x="2679" y="524"/>
                    </a:lnTo>
                    <a:lnTo>
                      <a:pt x="5378" y="1889"/>
                    </a:lnTo>
                    <a:lnTo>
                      <a:pt x="10000" y="3034"/>
                    </a:lnTo>
                    <a:lnTo>
                      <a:pt x="10000" y="10000"/>
                    </a:lnTo>
                    <a:lnTo>
                      <a:pt x="6071" y="9988"/>
                    </a:lnTo>
                    <a:lnTo>
                      <a:pt x="3393" y="9988"/>
                    </a:lnTo>
                    <a:lnTo>
                      <a:pt x="357" y="998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" name="Freeform 853">
                <a:extLst>
                  <a:ext uri="{FF2B5EF4-FFF2-40B4-BE49-F238E27FC236}">
                    <a16:creationId xmlns:a16="http://schemas.microsoft.com/office/drawing/2014/main" id="{A25ED372-A9FB-1B4D-BD03-EF2310A693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66015" y="2174050"/>
                <a:ext cx="39410" cy="210189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  <a:gd name="connsiteX0" fmla="*/ 357 w 10882"/>
                  <a:gd name="connsiteY0" fmla="*/ 9976 h 9988"/>
                  <a:gd name="connsiteX1" fmla="*/ 0 w 10882"/>
                  <a:gd name="connsiteY1" fmla="*/ 0 h 9988"/>
                  <a:gd name="connsiteX2" fmla="*/ 2679 w 10882"/>
                  <a:gd name="connsiteY2" fmla="*/ 0 h 9988"/>
                  <a:gd name="connsiteX3" fmla="*/ 7143 w 10882"/>
                  <a:gd name="connsiteY3" fmla="*/ 0 h 9988"/>
                  <a:gd name="connsiteX4" fmla="*/ 10882 w 10882"/>
                  <a:gd name="connsiteY4" fmla="*/ 2332 h 9988"/>
                  <a:gd name="connsiteX5" fmla="*/ 10000 w 10882"/>
                  <a:gd name="connsiteY5" fmla="*/ 9988 h 9988"/>
                  <a:gd name="connsiteX6" fmla="*/ 6071 w 10882"/>
                  <a:gd name="connsiteY6" fmla="*/ 9976 h 9988"/>
                  <a:gd name="connsiteX7" fmla="*/ 3393 w 10882"/>
                  <a:gd name="connsiteY7" fmla="*/ 9976 h 9988"/>
                  <a:gd name="connsiteX8" fmla="*/ 357 w 10882"/>
                  <a:gd name="connsiteY8" fmla="*/ 9976 h 9988"/>
                  <a:gd name="connsiteX0" fmla="*/ 328 w 10000"/>
                  <a:gd name="connsiteY0" fmla="*/ 9988 h 10000"/>
                  <a:gd name="connsiteX1" fmla="*/ 0 w 10000"/>
                  <a:gd name="connsiteY1" fmla="*/ 0 h 10000"/>
                  <a:gd name="connsiteX2" fmla="*/ 2462 w 10000"/>
                  <a:gd name="connsiteY2" fmla="*/ 0 h 10000"/>
                  <a:gd name="connsiteX3" fmla="*/ 5731 w 10000"/>
                  <a:gd name="connsiteY3" fmla="*/ 938 h 10000"/>
                  <a:gd name="connsiteX4" fmla="*/ 10000 w 10000"/>
                  <a:gd name="connsiteY4" fmla="*/ 2335 h 10000"/>
                  <a:gd name="connsiteX5" fmla="*/ 9189 w 10000"/>
                  <a:gd name="connsiteY5" fmla="*/ 10000 h 10000"/>
                  <a:gd name="connsiteX6" fmla="*/ 5579 w 10000"/>
                  <a:gd name="connsiteY6" fmla="*/ 9988 h 10000"/>
                  <a:gd name="connsiteX7" fmla="*/ 3118 w 10000"/>
                  <a:gd name="connsiteY7" fmla="*/ 9988 h 10000"/>
                  <a:gd name="connsiteX8" fmla="*/ 328 w 10000"/>
                  <a:gd name="connsiteY8" fmla="*/ 998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328" y="9988"/>
                    </a:moveTo>
                    <a:cubicBezTo>
                      <a:pt x="219" y="6659"/>
                      <a:pt x="109" y="3329"/>
                      <a:pt x="0" y="0"/>
                    </a:cubicBezTo>
                    <a:lnTo>
                      <a:pt x="2462" y="0"/>
                    </a:lnTo>
                    <a:lnTo>
                      <a:pt x="5731" y="938"/>
                    </a:lnTo>
                    <a:lnTo>
                      <a:pt x="10000" y="2335"/>
                    </a:lnTo>
                    <a:cubicBezTo>
                      <a:pt x="9730" y="4890"/>
                      <a:pt x="9459" y="7445"/>
                      <a:pt x="9189" y="10000"/>
                    </a:cubicBezTo>
                    <a:lnTo>
                      <a:pt x="5579" y="9988"/>
                    </a:lnTo>
                    <a:lnTo>
                      <a:pt x="3118" y="9988"/>
                    </a:lnTo>
                    <a:lnTo>
                      <a:pt x="328" y="9988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Freeform 854">
                <a:extLst>
                  <a:ext uri="{FF2B5EF4-FFF2-40B4-BE49-F238E27FC236}">
                    <a16:creationId xmlns:a16="http://schemas.microsoft.com/office/drawing/2014/main" id="{963C9C2D-2CF7-9542-9FB6-322304F1FB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1046" y="2220029"/>
                <a:ext cx="37221" cy="164210"/>
              </a:xfrm>
              <a:custGeom>
                <a:avLst/>
                <a:gdLst>
                  <a:gd name="T0" fmla="*/ 2 w 56"/>
                  <a:gd name="T1" fmla="*/ 801 h 802"/>
                  <a:gd name="T2" fmla="*/ 0 w 56"/>
                  <a:gd name="T3" fmla="*/ 1 h 802"/>
                  <a:gd name="T4" fmla="*/ 15 w 56"/>
                  <a:gd name="T5" fmla="*/ 1 h 802"/>
                  <a:gd name="T6" fmla="*/ 40 w 56"/>
                  <a:gd name="T7" fmla="*/ 1 h 802"/>
                  <a:gd name="T8" fmla="*/ 56 w 56"/>
                  <a:gd name="T9" fmla="*/ 0 h 802"/>
                  <a:gd name="T10" fmla="*/ 56 w 56"/>
                  <a:gd name="T11" fmla="*/ 802 h 802"/>
                  <a:gd name="T12" fmla="*/ 34 w 56"/>
                  <a:gd name="T13" fmla="*/ 801 h 802"/>
                  <a:gd name="T14" fmla="*/ 19 w 56"/>
                  <a:gd name="T15" fmla="*/ 801 h 802"/>
                  <a:gd name="T16" fmla="*/ 2 w 56"/>
                  <a:gd name="T17" fmla="*/ 801 h 8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2"/>
                  <a:gd name="T29" fmla="*/ 56 w 56"/>
                  <a:gd name="T30" fmla="*/ 802 h 8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2">
                    <a:moveTo>
                      <a:pt x="2" y="801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56" y="802"/>
                    </a:lnTo>
                    <a:lnTo>
                      <a:pt x="34" y="801"/>
                    </a:lnTo>
                    <a:lnTo>
                      <a:pt x="19" y="801"/>
                    </a:lnTo>
                    <a:lnTo>
                      <a:pt x="2" y="801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Freeform 855">
                <a:extLst>
                  <a:ext uri="{FF2B5EF4-FFF2-40B4-BE49-F238E27FC236}">
                    <a16:creationId xmlns:a16="http://schemas.microsoft.com/office/drawing/2014/main" id="{049863A9-FD0C-0F41-969E-1E849D7826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8267" y="2246303"/>
                <a:ext cx="37221" cy="137936"/>
              </a:xfrm>
              <a:custGeom>
                <a:avLst/>
                <a:gdLst>
                  <a:gd name="T0" fmla="*/ 2 w 58"/>
                  <a:gd name="T1" fmla="*/ 211 h 211"/>
                  <a:gd name="T2" fmla="*/ 0 w 58"/>
                  <a:gd name="T3" fmla="*/ 0 h 211"/>
                  <a:gd name="T4" fmla="*/ 15 w 58"/>
                  <a:gd name="T5" fmla="*/ 0 h 211"/>
                  <a:gd name="T6" fmla="*/ 40 w 58"/>
                  <a:gd name="T7" fmla="*/ 0 h 211"/>
                  <a:gd name="T8" fmla="*/ 56 w 58"/>
                  <a:gd name="T9" fmla="*/ 0 h 211"/>
                  <a:gd name="T10" fmla="*/ 58 w 58"/>
                  <a:gd name="T11" fmla="*/ 210 h 211"/>
                  <a:gd name="T12" fmla="*/ 34 w 58"/>
                  <a:gd name="T13" fmla="*/ 211 h 211"/>
                  <a:gd name="T14" fmla="*/ 19 w 58"/>
                  <a:gd name="T15" fmla="*/ 211 h 211"/>
                  <a:gd name="T16" fmla="*/ 2 w 58"/>
                  <a:gd name="T17" fmla="*/ 211 h 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11"/>
                  <a:gd name="T29" fmla="*/ 58 w 58"/>
                  <a:gd name="T30" fmla="*/ 211 h 2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11">
                    <a:moveTo>
                      <a:pt x="2" y="21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6" y="0"/>
                    </a:lnTo>
                    <a:lnTo>
                      <a:pt x="58" y="210"/>
                    </a:lnTo>
                    <a:lnTo>
                      <a:pt x="34" y="211"/>
                    </a:lnTo>
                    <a:lnTo>
                      <a:pt x="19" y="211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Freeform 856">
                <a:extLst>
                  <a:ext uri="{FF2B5EF4-FFF2-40B4-BE49-F238E27FC236}">
                    <a16:creationId xmlns:a16="http://schemas.microsoft.com/office/drawing/2014/main" id="{BD6935CC-F8C3-324E-A82F-E67871A567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73299" y="2255061"/>
                <a:ext cx="41600" cy="126989"/>
              </a:xfrm>
              <a:custGeom>
                <a:avLst/>
                <a:gdLst>
                  <a:gd name="T0" fmla="*/ 2 w 61"/>
                  <a:gd name="T1" fmla="*/ 194 h 195"/>
                  <a:gd name="T2" fmla="*/ 0 w 61"/>
                  <a:gd name="T3" fmla="*/ 0 h 195"/>
                  <a:gd name="T4" fmla="*/ 15 w 61"/>
                  <a:gd name="T5" fmla="*/ 0 h 195"/>
                  <a:gd name="T6" fmla="*/ 40 w 61"/>
                  <a:gd name="T7" fmla="*/ 0 h 195"/>
                  <a:gd name="T8" fmla="*/ 58 w 61"/>
                  <a:gd name="T9" fmla="*/ 0 h 195"/>
                  <a:gd name="T10" fmla="*/ 61 w 61"/>
                  <a:gd name="T11" fmla="*/ 189 h 195"/>
                  <a:gd name="T12" fmla="*/ 35 w 61"/>
                  <a:gd name="T13" fmla="*/ 195 h 195"/>
                  <a:gd name="T14" fmla="*/ 19 w 61"/>
                  <a:gd name="T15" fmla="*/ 194 h 195"/>
                  <a:gd name="T16" fmla="*/ 2 w 61"/>
                  <a:gd name="T17" fmla="*/ 194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95"/>
                  <a:gd name="T29" fmla="*/ 61 w 61"/>
                  <a:gd name="T30" fmla="*/ 195 h 1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95">
                    <a:moveTo>
                      <a:pt x="2" y="19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61" y="189"/>
                    </a:lnTo>
                    <a:lnTo>
                      <a:pt x="35" y="195"/>
                    </a:lnTo>
                    <a:lnTo>
                      <a:pt x="19" y="194"/>
                    </a:lnTo>
                    <a:lnTo>
                      <a:pt x="2" y="1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8" name="Group 857">
                <a:extLst>
                  <a:ext uri="{FF2B5EF4-FFF2-40B4-BE49-F238E27FC236}">
                    <a16:creationId xmlns:a16="http://schemas.microsoft.com/office/drawing/2014/main" id="{92434C9D-E64F-D04F-AA03-6DC84A2D95F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112709" y="2198134"/>
                <a:ext cx="306525" cy="181726"/>
                <a:chOff x="3897" y="1868"/>
                <a:chExt cx="473" cy="280"/>
              </a:xfrm>
            </p:grpSpPr>
            <p:sp>
              <p:nvSpPr>
                <p:cNvPr id="321" name="Freeform 858">
                  <a:extLst>
                    <a:ext uri="{FF2B5EF4-FFF2-40B4-BE49-F238E27FC236}">
                      <a16:creationId xmlns:a16="http://schemas.microsoft.com/office/drawing/2014/main" id="{BAC8702F-E89A-0B47-91E9-EF44FE5817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97" y="1960"/>
                  <a:ext cx="58" cy="188"/>
                </a:xfrm>
                <a:custGeom>
                  <a:avLst/>
                  <a:gdLst>
                    <a:gd name="T0" fmla="*/ 2 w 58"/>
                    <a:gd name="T1" fmla="*/ 194 h 194"/>
                    <a:gd name="T2" fmla="*/ 0 w 58"/>
                    <a:gd name="T3" fmla="*/ 0 h 194"/>
                    <a:gd name="T4" fmla="*/ 15 w 58"/>
                    <a:gd name="T5" fmla="*/ 0 h 194"/>
                    <a:gd name="T6" fmla="*/ 40 w 58"/>
                    <a:gd name="T7" fmla="*/ 0 h 194"/>
                    <a:gd name="T8" fmla="*/ 56 w 58"/>
                    <a:gd name="T9" fmla="*/ 0 h 194"/>
                    <a:gd name="T10" fmla="*/ 58 w 58"/>
                    <a:gd name="T11" fmla="*/ 190 h 194"/>
                    <a:gd name="T12" fmla="*/ 35 w 58"/>
                    <a:gd name="T13" fmla="*/ 192 h 194"/>
                    <a:gd name="T14" fmla="*/ 19 w 58"/>
                    <a:gd name="T15" fmla="*/ 194 h 194"/>
                    <a:gd name="T16" fmla="*/ 2 w 58"/>
                    <a:gd name="T17" fmla="*/ 194 h 1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4"/>
                    <a:gd name="T29" fmla="*/ 58 w 58"/>
                    <a:gd name="T30" fmla="*/ 194 h 1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4">
                      <a:moveTo>
                        <a:pt x="2" y="194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0" y="0"/>
                      </a:lnTo>
                      <a:lnTo>
                        <a:pt x="56" y="0"/>
                      </a:lnTo>
                      <a:lnTo>
                        <a:pt x="58" y="190"/>
                      </a:lnTo>
                      <a:lnTo>
                        <a:pt x="35" y="192"/>
                      </a:lnTo>
                      <a:lnTo>
                        <a:pt x="19" y="194"/>
                      </a:lnTo>
                      <a:lnTo>
                        <a:pt x="2" y="194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" name="Freeform 859">
                  <a:extLst>
                    <a:ext uri="{FF2B5EF4-FFF2-40B4-BE49-F238E27FC236}">
                      <a16:creationId xmlns:a16="http://schemas.microsoft.com/office/drawing/2014/main" id="{CE3CEB7A-B144-294D-A361-A94223579B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51" y="1953"/>
                  <a:ext cx="57" cy="191"/>
                </a:xfrm>
                <a:custGeom>
                  <a:avLst/>
                  <a:gdLst>
                    <a:gd name="T0" fmla="*/ 2 w 57"/>
                    <a:gd name="T1" fmla="*/ 191 h 191"/>
                    <a:gd name="T2" fmla="*/ 0 w 57"/>
                    <a:gd name="T3" fmla="*/ 6 h 191"/>
                    <a:gd name="T4" fmla="*/ 15 w 57"/>
                    <a:gd name="T5" fmla="*/ 6 h 191"/>
                    <a:gd name="T6" fmla="*/ 39 w 57"/>
                    <a:gd name="T7" fmla="*/ 2 h 191"/>
                    <a:gd name="T8" fmla="*/ 54 w 57"/>
                    <a:gd name="T9" fmla="*/ 0 h 191"/>
                    <a:gd name="T10" fmla="*/ 57 w 57"/>
                    <a:gd name="T11" fmla="*/ 182 h 191"/>
                    <a:gd name="T12" fmla="*/ 36 w 57"/>
                    <a:gd name="T13" fmla="*/ 186 h 191"/>
                    <a:gd name="T14" fmla="*/ 17 w 57"/>
                    <a:gd name="T15" fmla="*/ 188 h 191"/>
                    <a:gd name="T16" fmla="*/ 2 w 57"/>
                    <a:gd name="T17" fmla="*/ 191 h 1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191"/>
                    <a:gd name="T29" fmla="*/ 57 w 57"/>
                    <a:gd name="T30" fmla="*/ 191 h 1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191">
                      <a:moveTo>
                        <a:pt x="2" y="191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39" y="2"/>
                      </a:lnTo>
                      <a:lnTo>
                        <a:pt x="54" y="0"/>
                      </a:lnTo>
                      <a:lnTo>
                        <a:pt x="57" y="182"/>
                      </a:lnTo>
                      <a:lnTo>
                        <a:pt x="36" y="186"/>
                      </a:lnTo>
                      <a:lnTo>
                        <a:pt x="17" y="188"/>
                      </a:lnTo>
                      <a:lnTo>
                        <a:pt x="2" y="191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3" name="Freeform 860">
                  <a:extLst>
                    <a:ext uri="{FF2B5EF4-FFF2-40B4-BE49-F238E27FC236}">
                      <a16:creationId xmlns:a16="http://schemas.microsoft.com/office/drawing/2014/main" id="{9E261800-1C7E-E446-91CB-29EE116360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04" y="1946"/>
                  <a:ext cx="58" cy="192"/>
                </a:xfrm>
                <a:custGeom>
                  <a:avLst/>
                  <a:gdLst>
                    <a:gd name="T0" fmla="*/ 3 w 58"/>
                    <a:gd name="T1" fmla="*/ 192 h 192"/>
                    <a:gd name="T2" fmla="*/ 0 w 58"/>
                    <a:gd name="T3" fmla="*/ 7 h 192"/>
                    <a:gd name="T4" fmla="*/ 18 w 58"/>
                    <a:gd name="T5" fmla="*/ 6 h 192"/>
                    <a:gd name="T6" fmla="*/ 42 w 58"/>
                    <a:gd name="T7" fmla="*/ 1 h 192"/>
                    <a:gd name="T8" fmla="*/ 57 w 58"/>
                    <a:gd name="T9" fmla="*/ 0 h 192"/>
                    <a:gd name="T10" fmla="*/ 58 w 58"/>
                    <a:gd name="T11" fmla="*/ 184 h 192"/>
                    <a:gd name="T12" fmla="*/ 42 w 58"/>
                    <a:gd name="T13" fmla="*/ 186 h 192"/>
                    <a:gd name="T14" fmla="*/ 21 w 58"/>
                    <a:gd name="T15" fmla="*/ 190 h 192"/>
                    <a:gd name="T16" fmla="*/ 3 w 58"/>
                    <a:gd name="T17" fmla="*/ 192 h 1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2"/>
                    <a:gd name="T29" fmla="*/ 58 w 58"/>
                    <a:gd name="T30" fmla="*/ 192 h 1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2">
                      <a:moveTo>
                        <a:pt x="3" y="192"/>
                      </a:moveTo>
                      <a:lnTo>
                        <a:pt x="0" y="7"/>
                      </a:lnTo>
                      <a:lnTo>
                        <a:pt x="18" y="6"/>
                      </a:lnTo>
                      <a:lnTo>
                        <a:pt x="42" y="1"/>
                      </a:lnTo>
                      <a:lnTo>
                        <a:pt x="57" y="0"/>
                      </a:lnTo>
                      <a:lnTo>
                        <a:pt x="58" y="184"/>
                      </a:lnTo>
                      <a:lnTo>
                        <a:pt x="42" y="186"/>
                      </a:lnTo>
                      <a:lnTo>
                        <a:pt x="21" y="190"/>
                      </a:lnTo>
                      <a:lnTo>
                        <a:pt x="3" y="192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4" name="Freeform 861">
                  <a:extLst>
                    <a:ext uri="{FF2B5EF4-FFF2-40B4-BE49-F238E27FC236}">
                      <a16:creationId xmlns:a16="http://schemas.microsoft.com/office/drawing/2014/main" id="{4335A378-2FAD-6B41-8F1A-CF8BBF0F42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58" y="1939"/>
                  <a:ext cx="58" cy="192"/>
                </a:xfrm>
                <a:custGeom>
                  <a:avLst/>
                  <a:gdLst>
                    <a:gd name="T0" fmla="*/ 3 w 58"/>
                    <a:gd name="T1" fmla="*/ 192 h 192"/>
                    <a:gd name="T2" fmla="*/ 0 w 58"/>
                    <a:gd name="T3" fmla="*/ 7 h 192"/>
                    <a:gd name="T4" fmla="*/ 18 w 58"/>
                    <a:gd name="T5" fmla="*/ 6 h 192"/>
                    <a:gd name="T6" fmla="*/ 42 w 58"/>
                    <a:gd name="T7" fmla="*/ 1 h 192"/>
                    <a:gd name="T8" fmla="*/ 57 w 58"/>
                    <a:gd name="T9" fmla="*/ 0 h 192"/>
                    <a:gd name="T10" fmla="*/ 58 w 58"/>
                    <a:gd name="T11" fmla="*/ 184 h 192"/>
                    <a:gd name="T12" fmla="*/ 42 w 58"/>
                    <a:gd name="T13" fmla="*/ 186 h 192"/>
                    <a:gd name="T14" fmla="*/ 21 w 58"/>
                    <a:gd name="T15" fmla="*/ 190 h 192"/>
                    <a:gd name="T16" fmla="*/ 3 w 58"/>
                    <a:gd name="T17" fmla="*/ 192 h 1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192"/>
                    <a:gd name="T29" fmla="*/ 58 w 58"/>
                    <a:gd name="T30" fmla="*/ 192 h 1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192">
                      <a:moveTo>
                        <a:pt x="3" y="192"/>
                      </a:moveTo>
                      <a:lnTo>
                        <a:pt x="0" y="7"/>
                      </a:lnTo>
                      <a:lnTo>
                        <a:pt x="18" y="6"/>
                      </a:lnTo>
                      <a:lnTo>
                        <a:pt x="42" y="1"/>
                      </a:lnTo>
                      <a:lnTo>
                        <a:pt x="57" y="0"/>
                      </a:lnTo>
                      <a:lnTo>
                        <a:pt x="58" y="184"/>
                      </a:lnTo>
                      <a:lnTo>
                        <a:pt x="42" y="186"/>
                      </a:lnTo>
                      <a:lnTo>
                        <a:pt x="21" y="190"/>
                      </a:lnTo>
                      <a:lnTo>
                        <a:pt x="3" y="19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5" name="Freeform 862">
                  <a:extLst>
                    <a:ext uri="{FF2B5EF4-FFF2-40B4-BE49-F238E27FC236}">
                      <a16:creationId xmlns:a16="http://schemas.microsoft.com/office/drawing/2014/main" id="{5B9C3F05-FACD-1C4E-BF2C-445D20CC66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12" y="1928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6" name="Freeform 863">
                  <a:extLst>
                    <a:ext uri="{FF2B5EF4-FFF2-40B4-BE49-F238E27FC236}">
                      <a16:creationId xmlns:a16="http://schemas.microsoft.com/office/drawing/2014/main" id="{93EDB357-AA79-174A-A66A-AE32585D9D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63" y="1918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" name="Freeform 864">
                  <a:extLst>
                    <a:ext uri="{FF2B5EF4-FFF2-40B4-BE49-F238E27FC236}">
                      <a16:creationId xmlns:a16="http://schemas.microsoft.com/office/drawing/2014/main" id="{EEA99A48-9B1C-934D-97DF-D3A9BD3F29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13" y="1907"/>
                  <a:ext cx="55" cy="196"/>
                </a:xfrm>
                <a:custGeom>
                  <a:avLst/>
                  <a:gdLst>
                    <a:gd name="T0" fmla="*/ 3 w 55"/>
                    <a:gd name="T1" fmla="*/ 196 h 196"/>
                    <a:gd name="T2" fmla="*/ 0 w 55"/>
                    <a:gd name="T3" fmla="*/ 12 h 196"/>
                    <a:gd name="T4" fmla="*/ 16 w 55"/>
                    <a:gd name="T5" fmla="*/ 8 h 196"/>
                    <a:gd name="T6" fmla="*/ 40 w 55"/>
                    <a:gd name="T7" fmla="*/ 3 h 196"/>
                    <a:gd name="T8" fmla="*/ 54 w 55"/>
                    <a:gd name="T9" fmla="*/ 0 h 196"/>
                    <a:gd name="T10" fmla="*/ 55 w 55"/>
                    <a:gd name="T11" fmla="*/ 184 h 196"/>
                    <a:gd name="T12" fmla="*/ 40 w 55"/>
                    <a:gd name="T13" fmla="*/ 188 h 196"/>
                    <a:gd name="T14" fmla="*/ 19 w 55"/>
                    <a:gd name="T15" fmla="*/ 192 h 196"/>
                    <a:gd name="T16" fmla="*/ 3 w 55"/>
                    <a:gd name="T17" fmla="*/ 196 h 1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196"/>
                    <a:gd name="T29" fmla="*/ 55 w 55"/>
                    <a:gd name="T30" fmla="*/ 196 h 1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196">
                      <a:moveTo>
                        <a:pt x="3" y="196"/>
                      </a:moveTo>
                      <a:lnTo>
                        <a:pt x="0" y="12"/>
                      </a:lnTo>
                      <a:lnTo>
                        <a:pt x="16" y="8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55" y="184"/>
                      </a:lnTo>
                      <a:lnTo>
                        <a:pt x="40" y="188"/>
                      </a:lnTo>
                      <a:lnTo>
                        <a:pt x="19" y="192"/>
                      </a:lnTo>
                      <a:lnTo>
                        <a:pt x="3" y="19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" name="Freeform 865">
                  <a:extLst>
                    <a:ext uri="{FF2B5EF4-FFF2-40B4-BE49-F238E27FC236}">
                      <a16:creationId xmlns:a16="http://schemas.microsoft.com/office/drawing/2014/main" id="{806B57F6-C487-A741-ABDC-DE74D49617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63" y="1892"/>
                  <a:ext cx="56" cy="198"/>
                </a:xfrm>
                <a:custGeom>
                  <a:avLst/>
                  <a:gdLst>
                    <a:gd name="T0" fmla="*/ 3 w 56"/>
                    <a:gd name="T1" fmla="*/ 198 h 198"/>
                    <a:gd name="T2" fmla="*/ 0 w 56"/>
                    <a:gd name="T3" fmla="*/ 14 h 198"/>
                    <a:gd name="T4" fmla="*/ 16 w 56"/>
                    <a:gd name="T5" fmla="*/ 10 h 198"/>
                    <a:gd name="T6" fmla="*/ 40 w 56"/>
                    <a:gd name="T7" fmla="*/ 5 h 198"/>
                    <a:gd name="T8" fmla="*/ 51 w 56"/>
                    <a:gd name="T9" fmla="*/ 0 h 198"/>
                    <a:gd name="T10" fmla="*/ 56 w 56"/>
                    <a:gd name="T11" fmla="*/ 183 h 198"/>
                    <a:gd name="T12" fmla="*/ 40 w 56"/>
                    <a:gd name="T13" fmla="*/ 190 h 198"/>
                    <a:gd name="T14" fmla="*/ 19 w 56"/>
                    <a:gd name="T15" fmla="*/ 194 h 198"/>
                    <a:gd name="T16" fmla="*/ 3 w 56"/>
                    <a:gd name="T17" fmla="*/ 198 h 1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198"/>
                    <a:gd name="T29" fmla="*/ 56 w 56"/>
                    <a:gd name="T30" fmla="*/ 198 h 1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198">
                      <a:moveTo>
                        <a:pt x="3" y="198"/>
                      </a:moveTo>
                      <a:lnTo>
                        <a:pt x="0" y="14"/>
                      </a:lnTo>
                      <a:lnTo>
                        <a:pt x="16" y="10"/>
                      </a:lnTo>
                      <a:lnTo>
                        <a:pt x="40" y="5"/>
                      </a:lnTo>
                      <a:lnTo>
                        <a:pt x="51" y="0"/>
                      </a:lnTo>
                      <a:lnTo>
                        <a:pt x="56" y="183"/>
                      </a:lnTo>
                      <a:lnTo>
                        <a:pt x="40" y="190"/>
                      </a:lnTo>
                      <a:lnTo>
                        <a:pt x="19" y="194"/>
                      </a:lnTo>
                      <a:lnTo>
                        <a:pt x="3" y="19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9" name="Freeform 866">
                  <a:extLst>
                    <a:ext uri="{FF2B5EF4-FFF2-40B4-BE49-F238E27FC236}">
                      <a16:creationId xmlns:a16="http://schemas.microsoft.com/office/drawing/2014/main" id="{F25F90C7-4918-A54C-B4E5-75A9D738C1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14" y="1868"/>
                  <a:ext cx="56" cy="207"/>
                </a:xfrm>
                <a:custGeom>
                  <a:avLst/>
                  <a:gdLst>
                    <a:gd name="T0" fmla="*/ 3 w 56"/>
                    <a:gd name="T1" fmla="*/ 207 h 207"/>
                    <a:gd name="T2" fmla="*/ 0 w 56"/>
                    <a:gd name="T3" fmla="*/ 23 h 207"/>
                    <a:gd name="T4" fmla="*/ 16 w 56"/>
                    <a:gd name="T5" fmla="*/ 19 h 207"/>
                    <a:gd name="T6" fmla="*/ 38 w 56"/>
                    <a:gd name="T7" fmla="*/ 10 h 207"/>
                    <a:gd name="T8" fmla="*/ 54 w 56"/>
                    <a:gd name="T9" fmla="*/ 0 h 207"/>
                    <a:gd name="T10" fmla="*/ 56 w 56"/>
                    <a:gd name="T11" fmla="*/ 189 h 207"/>
                    <a:gd name="T12" fmla="*/ 39 w 56"/>
                    <a:gd name="T13" fmla="*/ 195 h 207"/>
                    <a:gd name="T14" fmla="*/ 19 w 56"/>
                    <a:gd name="T15" fmla="*/ 203 h 207"/>
                    <a:gd name="T16" fmla="*/ 3 w 56"/>
                    <a:gd name="T17" fmla="*/ 207 h 2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207"/>
                    <a:gd name="T29" fmla="*/ 56 w 56"/>
                    <a:gd name="T30" fmla="*/ 207 h 2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207">
                      <a:moveTo>
                        <a:pt x="3" y="207"/>
                      </a:moveTo>
                      <a:lnTo>
                        <a:pt x="0" y="23"/>
                      </a:lnTo>
                      <a:lnTo>
                        <a:pt x="16" y="19"/>
                      </a:lnTo>
                      <a:lnTo>
                        <a:pt x="38" y="10"/>
                      </a:lnTo>
                      <a:lnTo>
                        <a:pt x="54" y="0"/>
                      </a:lnTo>
                      <a:lnTo>
                        <a:pt x="56" y="189"/>
                      </a:lnTo>
                      <a:lnTo>
                        <a:pt x="39" y="195"/>
                      </a:lnTo>
                      <a:lnTo>
                        <a:pt x="19" y="203"/>
                      </a:lnTo>
                      <a:lnTo>
                        <a:pt x="3" y="207"/>
                      </a:lnTo>
                      <a:close/>
                    </a:path>
                  </a:pathLst>
                </a:custGeom>
                <a:solidFill>
                  <a:srgbClr val="FEB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09" name="Freeform 867">
                <a:extLst>
                  <a:ext uri="{FF2B5EF4-FFF2-40B4-BE49-F238E27FC236}">
                    <a16:creationId xmlns:a16="http://schemas.microsoft.com/office/drawing/2014/main" id="{48699302-94B8-D84B-BD58-5348E676C1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19235" y="2180619"/>
                <a:ext cx="35031" cy="140126"/>
              </a:xfrm>
              <a:custGeom>
                <a:avLst/>
                <a:gdLst>
                  <a:gd name="T0" fmla="*/ 1 w 55"/>
                  <a:gd name="T1" fmla="*/ 216 h 216"/>
                  <a:gd name="T2" fmla="*/ 0 w 55"/>
                  <a:gd name="T3" fmla="*/ 29 h 216"/>
                  <a:gd name="T4" fmla="*/ 21 w 55"/>
                  <a:gd name="T5" fmla="*/ 21 h 216"/>
                  <a:gd name="T6" fmla="*/ 34 w 55"/>
                  <a:gd name="T7" fmla="*/ 12 h 216"/>
                  <a:gd name="T8" fmla="*/ 52 w 55"/>
                  <a:gd name="T9" fmla="*/ 0 h 216"/>
                  <a:gd name="T10" fmla="*/ 55 w 55"/>
                  <a:gd name="T11" fmla="*/ 184 h 216"/>
                  <a:gd name="T12" fmla="*/ 39 w 55"/>
                  <a:gd name="T13" fmla="*/ 199 h 216"/>
                  <a:gd name="T14" fmla="*/ 19 w 55"/>
                  <a:gd name="T15" fmla="*/ 208 h 216"/>
                  <a:gd name="T16" fmla="*/ 1 w 55"/>
                  <a:gd name="T17" fmla="*/ 216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216"/>
                  <a:gd name="T29" fmla="*/ 55 w 55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216">
                    <a:moveTo>
                      <a:pt x="1" y="216"/>
                    </a:moveTo>
                    <a:lnTo>
                      <a:pt x="0" y="29"/>
                    </a:lnTo>
                    <a:lnTo>
                      <a:pt x="21" y="21"/>
                    </a:lnTo>
                    <a:lnTo>
                      <a:pt x="34" y="12"/>
                    </a:lnTo>
                    <a:lnTo>
                      <a:pt x="52" y="0"/>
                    </a:lnTo>
                    <a:lnTo>
                      <a:pt x="55" y="184"/>
                    </a:lnTo>
                    <a:lnTo>
                      <a:pt x="39" y="199"/>
                    </a:lnTo>
                    <a:lnTo>
                      <a:pt x="19" y="208"/>
                    </a:lnTo>
                    <a:lnTo>
                      <a:pt x="1" y="216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" name="Freeform 868">
                <a:extLst>
                  <a:ext uri="{FF2B5EF4-FFF2-40B4-BE49-F238E27FC236}">
                    <a16:creationId xmlns:a16="http://schemas.microsoft.com/office/drawing/2014/main" id="{AF075C46-B5BB-9245-8554-D618379B4F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54266" y="2152156"/>
                <a:ext cx="32842" cy="148884"/>
              </a:xfrm>
              <a:custGeom>
                <a:avLst/>
                <a:gdLst>
                  <a:gd name="T0" fmla="*/ 0 w 52"/>
                  <a:gd name="T1" fmla="*/ 229 h 229"/>
                  <a:gd name="T2" fmla="*/ 0 w 52"/>
                  <a:gd name="T3" fmla="*/ 45 h 229"/>
                  <a:gd name="T4" fmla="*/ 20 w 52"/>
                  <a:gd name="T5" fmla="*/ 30 h 229"/>
                  <a:gd name="T6" fmla="*/ 36 w 52"/>
                  <a:gd name="T7" fmla="*/ 15 h 229"/>
                  <a:gd name="T8" fmla="*/ 48 w 52"/>
                  <a:gd name="T9" fmla="*/ 0 h 229"/>
                  <a:gd name="T10" fmla="*/ 49 w 52"/>
                  <a:gd name="T11" fmla="*/ 160 h 229"/>
                  <a:gd name="T12" fmla="*/ 52 w 52"/>
                  <a:gd name="T13" fmla="*/ 165 h 229"/>
                  <a:gd name="T14" fmla="*/ 37 w 52"/>
                  <a:gd name="T15" fmla="*/ 196 h 229"/>
                  <a:gd name="T16" fmla="*/ 18 w 52"/>
                  <a:gd name="T17" fmla="*/ 217 h 229"/>
                  <a:gd name="T18" fmla="*/ 0 w 52"/>
                  <a:gd name="T19" fmla="*/ 229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229"/>
                  <a:gd name="T32" fmla="*/ 52 w 52"/>
                  <a:gd name="T33" fmla="*/ 229 h 2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229">
                    <a:moveTo>
                      <a:pt x="0" y="229"/>
                    </a:moveTo>
                    <a:lnTo>
                      <a:pt x="0" y="45"/>
                    </a:lnTo>
                    <a:lnTo>
                      <a:pt x="20" y="30"/>
                    </a:lnTo>
                    <a:lnTo>
                      <a:pt x="36" y="15"/>
                    </a:lnTo>
                    <a:lnTo>
                      <a:pt x="48" y="0"/>
                    </a:lnTo>
                    <a:lnTo>
                      <a:pt x="49" y="160"/>
                    </a:lnTo>
                    <a:lnTo>
                      <a:pt x="52" y="165"/>
                    </a:lnTo>
                    <a:lnTo>
                      <a:pt x="37" y="196"/>
                    </a:lnTo>
                    <a:lnTo>
                      <a:pt x="18" y="217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Freeform 869">
                <a:extLst>
                  <a:ext uri="{FF2B5EF4-FFF2-40B4-BE49-F238E27FC236}">
                    <a16:creationId xmlns:a16="http://schemas.microsoft.com/office/drawing/2014/main" id="{9D41FB30-2504-1942-BBB1-A0E1D33AF6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1384" y="2244113"/>
                <a:ext cx="35031" cy="122610"/>
              </a:xfrm>
              <a:custGeom>
                <a:avLst/>
                <a:gdLst>
                  <a:gd name="T0" fmla="*/ 56 w 56"/>
                  <a:gd name="T1" fmla="*/ 190 h 190"/>
                  <a:gd name="T2" fmla="*/ 56 w 56"/>
                  <a:gd name="T3" fmla="*/ 4 h 190"/>
                  <a:gd name="T4" fmla="*/ 43 w 56"/>
                  <a:gd name="T5" fmla="*/ 2 h 190"/>
                  <a:gd name="T6" fmla="*/ 22 w 56"/>
                  <a:gd name="T7" fmla="*/ 2 h 190"/>
                  <a:gd name="T8" fmla="*/ 2 w 56"/>
                  <a:gd name="T9" fmla="*/ 0 h 190"/>
                  <a:gd name="T10" fmla="*/ 0 w 56"/>
                  <a:gd name="T11" fmla="*/ 184 h 190"/>
                  <a:gd name="T12" fmla="*/ 23 w 56"/>
                  <a:gd name="T13" fmla="*/ 186 h 190"/>
                  <a:gd name="T14" fmla="*/ 39 w 56"/>
                  <a:gd name="T15" fmla="*/ 188 h 190"/>
                  <a:gd name="T16" fmla="*/ 56 w 56"/>
                  <a:gd name="T17" fmla="*/ 190 h 1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90"/>
                  <a:gd name="T29" fmla="*/ 56 w 56"/>
                  <a:gd name="T30" fmla="*/ 190 h 1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90">
                    <a:moveTo>
                      <a:pt x="56" y="190"/>
                    </a:moveTo>
                    <a:lnTo>
                      <a:pt x="56" y="4"/>
                    </a:lnTo>
                    <a:lnTo>
                      <a:pt x="43" y="2"/>
                    </a:lnTo>
                    <a:lnTo>
                      <a:pt x="22" y="2"/>
                    </a:lnTo>
                    <a:lnTo>
                      <a:pt x="2" y="0"/>
                    </a:lnTo>
                    <a:lnTo>
                      <a:pt x="0" y="184"/>
                    </a:lnTo>
                    <a:lnTo>
                      <a:pt x="23" y="186"/>
                    </a:lnTo>
                    <a:lnTo>
                      <a:pt x="39" y="188"/>
                    </a:lnTo>
                    <a:lnTo>
                      <a:pt x="56" y="190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" name="Freeform 870">
                <a:extLst>
                  <a:ext uri="{FF2B5EF4-FFF2-40B4-BE49-F238E27FC236}">
                    <a16:creationId xmlns:a16="http://schemas.microsoft.com/office/drawing/2014/main" id="{7F20C865-E843-284D-B6E7-0C0D3F5FC1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44163" y="2235355"/>
                <a:ext cx="37221" cy="126989"/>
              </a:xfrm>
              <a:custGeom>
                <a:avLst/>
                <a:gdLst>
                  <a:gd name="T0" fmla="*/ 55 w 57"/>
                  <a:gd name="T1" fmla="*/ 197 h 197"/>
                  <a:gd name="T2" fmla="*/ 57 w 57"/>
                  <a:gd name="T3" fmla="*/ 12 h 197"/>
                  <a:gd name="T4" fmla="*/ 42 w 57"/>
                  <a:gd name="T5" fmla="*/ 9 h 197"/>
                  <a:gd name="T6" fmla="*/ 23 w 57"/>
                  <a:gd name="T7" fmla="*/ 3 h 197"/>
                  <a:gd name="T8" fmla="*/ 3 w 57"/>
                  <a:gd name="T9" fmla="*/ 0 h 197"/>
                  <a:gd name="T10" fmla="*/ 0 w 57"/>
                  <a:gd name="T11" fmla="*/ 187 h 197"/>
                  <a:gd name="T12" fmla="*/ 21 w 57"/>
                  <a:gd name="T13" fmla="*/ 192 h 197"/>
                  <a:gd name="T14" fmla="*/ 40 w 57"/>
                  <a:gd name="T15" fmla="*/ 194 h 197"/>
                  <a:gd name="T16" fmla="*/ 55 w 57"/>
                  <a:gd name="T17" fmla="*/ 197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97"/>
                  <a:gd name="T29" fmla="*/ 57 w 57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97">
                    <a:moveTo>
                      <a:pt x="55" y="197"/>
                    </a:moveTo>
                    <a:lnTo>
                      <a:pt x="57" y="12"/>
                    </a:lnTo>
                    <a:lnTo>
                      <a:pt x="42" y="9"/>
                    </a:lnTo>
                    <a:lnTo>
                      <a:pt x="23" y="3"/>
                    </a:lnTo>
                    <a:lnTo>
                      <a:pt x="3" y="0"/>
                    </a:lnTo>
                    <a:lnTo>
                      <a:pt x="0" y="187"/>
                    </a:lnTo>
                    <a:lnTo>
                      <a:pt x="21" y="192"/>
                    </a:lnTo>
                    <a:lnTo>
                      <a:pt x="40" y="194"/>
                    </a:lnTo>
                    <a:lnTo>
                      <a:pt x="55" y="197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" name="Freeform 871">
                <a:extLst>
                  <a:ext uri="{FF2B5EF4-FFF2-40B4-BE49-F238E27FC236}">
                    <a16:creationId xmlns:a16="http://schemas.microsoft.com/office/drawing/2014/main" id="{C638023B-B943-2A40-845A-1E21D91B8F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15700" y="2230976"/>
                <a:ext cx="30653" cy="124800"/>
              </a:xfrm>
              <a:custGeom>
                <a:avLst/>
                <a:gdLst>
                  <a:gd name="T0" fmla="*/ 45 w 48"/>
                  <a:gd name="T1" fmla="*/ 193 h 193"/>
                  <a:gd name="T2" fmla="*/ 48 w 48"/>
                  <a:gd name="T3" fmla="*/ 12 h 193"/>
                  <a:gd name="T4" fmla="*/ 33 w 48"/>
                  <a:gd name="T5" fmla="*/ 6 h 193"/>
                  <a:gd name="T6" fmla="*/ 20 w 48"/>
                  <a:gd name="T7" fmla="*/ 3 h 193"/>
                  <a:gd name="T8" fmla="*/ 3 w 48"/>
                  <a:gd name="T9" fmla="*/ 0 h 193"/>
                  <a:gd name="T10" fmla="*/ 0 w 48"/>
                  <a:gd name="T11" fmla="*/ 183 h 193"/>
                  <a:gd name="T12" fmla="*/ 9 w 48"/>
                  <a:gd name="T13" fmla="*/ 187 h 193"/>
                  <a:gd name="T14" fmla="*/ 26 w 48"/>
                  <a:gd name="T15" fmla="*/ 192 h 193"/>
                  <a:gd name="T16" fmla="*/ 45 w 48"/>
                  <a:gd name="T17" fmla="*/ 193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93"/>
                  <a:gd name="T29" fmla="*/ 48 w 48"/>
                  <a:gd name="T30" fmla="*/ 193 h 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93">
                    <a:moveTo>
                      <a:pt x="45" y="193"/>
                    </a:moveTo>
                    <a:lnTo>
                      <a:pt x="48" y="12"/>
                    </a:lnTo>
                    <a:lnTo>
                      <a:pt x="33" y="6"/>
                    </a:lnTo>
                    <a:lnTo>
                      <a:pt x="20" y="3"/>
                    </a:lnTo>
                    <a:lnTo>
                      <a:pt x="3" y="0"/>
                    </a:lnTo>
                    <a:lnTo>
                      <a:pt x="0" y="183"/>
                    </a:lnTo>
                    <a:lnTo>
                      <a:pt x="9" y="187"/>
                    </a:lnTo>
                    <a:lnTo>
                      <a:pt x="26" y="192"/>
                    </a:lnTo>
                    <a:lnTo>
                      <a:pt x="45" y="193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Freeform 872">
                <a:extLst>
                  <a:ext uri="{FF2B5EF4-FFF2-40B4-BE49-F238E27FC236}">
                    <a16:creationId xmlns:a16="http://schemas.microsoft.com/office/drawing/2014/main" id="{CB1B823E-6CDB-3740-B54D-001DD4088F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85048" y="2222219"/>
                <a:ext cx="32842" cy="126989"/>
              </a:xfrm>
              <a:custGeom>
                <a:avLst/>
                <a:gdLst>
                  <a:gd name="T0" fmla="*/ 47 w 50"/>
                  <a:gd name="T1" fmla="*/ 194 h 194"/>
                  <a:gd name="T2" fmla="*/ 50 w 50"/>
                  <a:gd name="T3" fmla="*/ 9 h 194"/>
                  <a:gd name="T4" fmla="*/ 30 w 50"/>
                  <a:gd name="T5" fmla="*/ 7 h 194"/>
                  <a:gd name="T6" fmla="*/ 13 w 50"/>
                  <a:gd name="T7" fmla="*/ 1 h 194"/>
                  <a:gd name="T8" fmla="*/ 0 w 50"/>
                  <a:gd name="T9" fmla="*/ 0 h 194"/>
                  <a:gd name="T10" fmla="*/ 0 w 50"/>
                  <a:gd name="T11" fmla="*/ 183 h 194"/>
                  <a:gd name="T12" fmla="*/ 15 w 50"/>
                  <a:gd name="T13" fmla="*/ 187 h 194"/>
                  <a:gd name="T14" fmla="*/ 29 w 50"/>
                  <a:gd name="T15" fmla="*/ 192 h 194"/>
                  <a:gd name="T16" fmla="*/ 47 w 50"/>
                  <a:gd name="T17" fmla="*/ 194 h 1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194"/>
                  <a:gd name="T29" fmla="*/ 50 w 50"/>
                  <a:gd name="T30" fmla="*/ 194 h 1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194">
                    <a:moveTo>
                      <a:pt x="47" y="194"/>
                    </a:moveTo>
                    <a:lnTo>
                      <a:pt x="50" y="9"/>
                    </a:lnTo>
                    <a:lnTo>
                      <a:pt x="30" y="7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15" y="187"/>
                    </a:lnTo>
                    <a:lnTo>
                      <a:pt x="29" y="192"/>
                    </a:lnTo>
                    <a:lnTo>
                      <a:pt x="47" y="1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Freeform 873">
                <a:extLst>
                  <a:ext uri="{FF2B5EF4-FFF2-40B4-BE49-F238E27FC236}">
                    <a16:creationId xmlns:a16="http://schemas.microsoft.com/office/drawing/2014/main" id="{B3AC7A22-A75B-0741-938E-E16D2EE767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0016" y="2211271"/>
                <a:ext cx="37221" cy="129178"/>
              </a:xfrm>
              <a:custGeom>
                <a:avLst/>
                <a:gdLst>
                  <a:gd name="T0" fmla="*/ 52 w 56"/>
                  <a:gd name="T1" fmla="*/ 199 h 199"/>
                  <a:gd name="T2" fmla="*/ 56 w 56"/>
                  <a:gd name="T3" fmla="*/ 19 h 199"/>
                  <a:gd name="T4" fmla="*/ 36 w 56"/>
                  <a:gd name="T5" fmla="*/ 9 h 199"/>
                  <a:gd name="T6" fmla="*/ 18 w 56"/>
                  <a:gd name="T7" fmla="*/ 4 h 199"/>
                  <a:gd name="T8" fmla="*/ 1 w 56"/>
                  <a:gd name="T9" fmla="*/ 0 h 199"/>
                  <a:gd name="T10" fmla="*/ 0 w 56"/>
                  <a:gd name="T11" fmla="*/ 186 h 199"/>
                  <a:gd name="T12" fmla="*/ 18 w 56"/>
                  <a:gd name="T13" fmla="*/ 190 h 199"/>
                  <a:gd name="T14" fmla="*/ 39 w 56"/>
                  <a:gd name="T15" fmla="*/ 196 h 199"/>
                  <a:gd name="T16" fmla="*/ 52 w 56"/>
                  <a:gd name="T17" fmla="*/ 199 h 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99"/>
                  <a:gd name="T29" fmla="*/ 56 w 56"/>
                  <a:gd name="T30" fmla="*/ 199 h 1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99">
                    <a:moveTo>
                      <a:pt x="52" y="199"/>
                    </a:moveTo>
                    <a:lnTo>
                      <a:pt x="56" y="19"/>
                    </a:lnTo>
                    <a:lnTo>
                      <a:pt x="36" y="9"/>
                    </a:lnTo>
                    <a:lnTo>
                      <a:pt x="18" y="4"/>
                    </a:lnTo>
                    <a:lnTo>
                      <a:pt x="1" y="0"/>
                    </a:lnTo>
                    <a:lnTo>
                      <a:pt x="0" y="186"/>
                    </a:lnTo>
                    <a:lnTo>
                      <a:pt x="18" y="190"/>
                    </a:lnTo>
                    <a:lnTo>
                      <a:pt x="39" y="196"/>
                    </a:lnTo>
                    <a:lnTo>
                      <a:pt x="52" y="199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" name="Freeform 874">
                <a:extLst>
                  <a:ext uri="{FF2B5EF4-FFF2-40B4-BE49-F238E27FC236}">
                    <a16:creationId xmlns:a16="http://schemas.microsoft.com/office/drawing/2014/main" id="{1107A98D-A784-5A40-8F83-04D22BE98D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17174" y="2195945"/>
                <a:ext cx="35031" cy="135747"/>
              </a:xfrm>
              <a:custGeom>
                <a:avLst/>
                <a:gdLst>
                  <a:gd name="T0" fmla="*/ 51 w 53"/>
                  <a:gd name="T1" fmla="*/ 209 h 209"/>
                  <a:gd name="T2" fmla="*/ 53 w 53"/>
                  <a:gd name="T3" fmla="*/ 18 h 209"/>
                  <a:gd name="T4" fmla="*/ 37 w 53"/>
                  <a:gd name="T5" fmla="*/ 14 h 209"/>
                  <a:gd name="T6" fmla="*/ 16 w 53"/>
                  <a:gd name="T7" fmla="*/ 8 h 209"/>
                  <a:gd name="T8" fmla="*/ 1 w 53"/>
                  <a:gd name="T9" fmla="*/ 0 h 209"/>
                  <a:gd name="T10" fmla="*/ 0 w 53"/>
                  <a:gd name="T11" fmla="*/ 188 h 209"/>
                  <a:gd name="T12" fmla="*/ 13 w 53"/>
                  <a:gd name="T13" fmla="*/ 194 h 209"/>
                  <a:gd name="T14" fmla="*/ 36 w 53"/>
                  <a:gd name="T15" fmla="*/ 203 h 209"/>
                  <a:gd name="T16" fmla="*/ 51 w 53"/>
                  <a:gd name="T17" fmla="*/ 209 h 2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209"/>
                  <a:gd name="T29" fmla="*/ 53 w 53"/>
                  <a:gd name="T30" fmla="*/ 209 h 2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209">
                    <a:moveTo>
                      <a:pt x="51" y="209"/>
                    </a:moveTo>
                    <a:lnTo>
                      <a:pt x="53" y="18"/>
                    </a:lnTo>
                    <a:lnTo>
                      <a:pt x="37" y="14"/>
                    </a:lnTo>
                    <a:lnTo>
                      <a:pt x="16" y="8"/>
                    </a:lnTo>
                    <a:lnTo>
                      <a:pt x="1" y="0"/>
                    </a:lnTo>
                    <a:lnTo>
                      <a:pt x="0" y="188"/>
                    </a:lnTo>
                    <a:lnTo>
                      <a:pt x="13" y="194"/>
                    </a:lnTo>
                    <a:lnTo>
                      <a:pt x="36" y="203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" name="Freeform 875">
                <a:extLst>
                  <a:ext uri="{FF2B5EF4-FFF2-40B4-BE49-F238E27FC236}">
                    <a16:creationId xmlns:a16="http://schemas.microsoft.com/office/drawing/2014/main" id="{BA3705BD-41D7-D846-A09D-658F200BFE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84332" y="2178429"/>
                <a:ext cx="32842" cy="140126"/>
              </a:xfrm>
              <a:custGeom>
                <a:avLst/>
                <a:gdLst>
                  <a:gd name="T0" fmla="*/ 49 w 51"/>
                  <a:gd name="T1" fmla="*/ 215 h 215"/>
                  <a:gd name="T2" fmla="*/ 51 w 51"/>
                  <a:gd name="T3" fmla="*/ 26 h 215"/>
                  <a:gd name="T4" fmla="*/ 35 w 51"/>
                  <a:gd name="T5" fmla="*/ 24 h 215"/>
                  <a:gd name="T6" fmla="*/ 18 w 51"/>
                  <a:gd name="T7" fmla="*/ 11 h 215"/>
                  <a:gd name="T8" fmla="*/ 0 w 51"/>
                  <a:gd name="T9" fmla="*/ 0 h 215"/>
                  <a:gd name="T10" fmla="*/ 0 w 51"/>
                  <a:gd name="T11" fmla="*/ 188 h 215"/>
                  <a:gd name="T12" fmla="*/ 16 w 51"/>
                  <a:gd name="T13" fmla="*/ 197 h 215"/>
                  <a:gd name="T14" fmla="*/ 32 w 51"/>
                  <a:gd name="T15" fmla="*/ 208 h 215"/>
                  <a:gd name="T16" fmla="*/ 49 w 51"/>
                  <a:gd name="T17" fmla="*/ 215 h 2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15"/>
                  <a:gd name="T29" fmla="*/ 51 w 51"/>
                  <a:gd name="T30" fmla="*/ 215 h 2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15">
                    <a:moveTo>
                      <a:pt x="49" y="215"/>
                    </a:moveTo>
                    <a:lnTo>
                      <a:pt x="51" y="26"/>
                    </a:lnTo>
                    <a:lnTo>
                      <a:pt x="35" y="24"/>
                    </a:lnTo>
                    <a:lnTo>
                      <a:pt x="18" y="11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16" y="197"/>
                    </a:lnTo>
                    <a:lnTo>
                      <a:pt x="32" y="208"/>
                    </a:lnTo>
                    <a:lnTo>
                      <a:pt x="49" y="215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Freeform 876">
                <a:extLst>
                  <a:ext uri="{FF2B5EF4-FFF2-40B4-BE49-F238E27FC236}">
                    <a16:creationId xmlns:a16="http://schemas.microsoft.com/office/drawing/2014/main" id="{522405F6-CDC4-5747-B123-6E77A7F6BD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51490" y="2145587"/>
                <a:ext cx="32842" cy="153263"/>
              </a:xfrm>
              <a:custGeom>
                <a:avLst/>
                <a:gdLst>
                  <a:gd name="T0" fmla="*/ 48 w 51"/>
                  <a:gd name="T1" fmla="*/ 236 h 236"/>
                  <a:gd name="T2" fmla="*/ 51 w 51"/>
                  <a:gd name="T3" fmla="*/ 52 h 236"/>
                  <a:gd name="T4" fmla="*/ 28 w 51"/>
                  <a:gd name="T5" fmla="*/ 38 h 236"/>
                  <a:gd name="T6" fmla="*/ 13 w 51"/>
                  <a:gd name="T7" fmla="*/ 20 h 236"/>
                  <a:gd name="T8" fmla="*/ 0 w 51"/>
                  <a:gd name="T9" fmla="*/ 0 h 236"/>
                  <a:gd name="T10" fmla="*/ 0 w 51"/>
                  <a:gd name="T11" fmla="*/ 186 h 236"/>
                  <a:gd name="T12" fmla="*/ 10 w 51"/>
                  <a:gd name="T13" fmla="*/ 200 h 236"/>
                  <a:gd name="T14" fmla="*/ 25 w 51"/>
                  <a:gd name="T15" fmla="*/ 218 h 236"/>
                  <a:gd name="T16" fmla="*/ 48 w 51"/>
                  <a:gd name="T17" fmla="*/ 236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236"/>
                  <a:gd name="T29" fmla="*/ 51 w 51"/>
                  <a:gd name="T30" fmla="*/ 236 h 2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236">
                    <a:moveTo>
                      <a:pt x="48" y="236"/>
                    </a:moveTo>
                    <a:lnTo>
                      <a:pt x="51" y="52"/>
                    </a:lnTo>
                    <a:lnTo>
                      <a:pt x="28" y="38"/>
                    </a:lnTo>
                    <a:lnTo>
                      <a:pt x="13" y="20"/>
                    </a:lnTo>
                    <a:lnTo>
                      <a:pt x="0" y="0"/>
                    </a:lnTo>
                    <a:lnTo>
                      <a:pt x="0" y="186"/>
                    </a:lnTo>
                    <a:lnTo>
                      <a:pt x="10" y="200"/>
                    </a:lnTo>
                    <a:lnTo>
                      <a:pt x="25" y="218"/>
                    </a:lnTo>
                    <a:lnTo>
                      <a:pt x="48" y="23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Freeform 877">
                <a:extLst>
                  <a:ext uri="{FF2B5EF4-FFF2-40B4-BE49-F238E27FC236}">
                    <a16:creationId xmlns:a16="http://schemas.microsoft.com/office/drawing/2014/main" id="{F71C5680-5DED-474B-A718-ABE1AC6293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51490" y="1766810"/>
                <a:ext cx="1033429" cy="497009"/>
              </a:xfrm>
              <a:custGeom>
                <a:avLst/>
                <a:gdLst>
                  <a:gd name="T0" fmla="*/ 0 w 1591"/>
                  <a:gd name="T1" fmla="*/ 572 h 764"/>
                  <a:gd name="T2" fmla="*/ 15 w 1591"/>
                  <a:gd name="T3" fmla="*/ 600 h 764"/>
                  <a:gd name="T4" fmla="*/ 48 w 1591"/>
                  <a:gd name="T5" fmla="*/ 630 h 764"/>
                  <a:gd name="T6" fmla="*/ 87 w 1591"/>
                  <a:gd name="T7" fmla="*/ 651 h 764"/>
                  <a:gd name="T8" fmla="*/ 105 w 1591"/>
                  <a:gd name="T9" fmla="*/ 660 h 764"/>
                  <a:gd name="T10" fmla="*/ 120 w 1591"/>
                  <a:gd name="T11" fmla="*/ 666 h 764"/>
                  <a:gd name="T12" fmla="*/ 138 w 1591"/>
                  <a:gd name="T13" fmla="*/ 672 h 764"/>
                  <a:gd name="T14" fmla="*/ 165 w 1591"/>
                  <a:gd name="T15" fmla="*/ 681 h 764"/>
                  <a:gd name="T16" fmla="*/ 183 w 1591"/>
                  <a:gd name="T17" fmla="*/ 687 h 764"/>
                  <a:gd name="T18" fmla="*/ 201 w 1591"/>
                  <a:gd name="T19" fmla="*/ 696 h 764"/>
                  <a:gd name="T20" fmla="*/ 277 w 1591"/>
                  <a:gd name="T21" fmla="*/ 714 h 764"/>
                  <a:gd name="T22" fmla="*/ 331 w 1591"/>
                  <a:gd name="T23" fmla="*/ 726 h 764"/>
                  <a:gd name="T24" fmla="*/ 369 w 1591"/>
                  <a:gd name="T25" fmla="*/ 732 h 764"/>
                  <a:gd name="T26" fmla="*/ 426 w 1591"/>
                  <a:gd name="T27" fmla="*/ 734 h 764"/>
                  <a:gd name="T28" fmla="*/ 465 w 1591"/>
                  <a:gd name="T29" fmla="*/ 719 h 764"/>
                  <a:gd name="T30" fmla="*/ 499 w 1591"/>
                  <a:gd name="T31" fmla="*/ 693 h 764"/>
                  <a:gd name="T32" fmla="*/ 519 w 1591"/>
                  <a:gd name="T33" fmla="*/ 666 h 764"/>
                  <a:gd name="T34" fmla="*/ 541 w 1591"/>
                  <a:gd name="T35" fmla="*/ 600 h 764"/>
                  <a:gd name="T36" fmla="*/ 561 w 1591"/>
                  <a:gd name="T37" fmla="*/ 545 h 764"/>
                  <a:gd name="T38" fmla="*/ 588 w 1591"/>
                  <a:gd name="T39" fmla="*/ 420 h 764"/>
                  <a:gd name="T40" fmla="*/ 615 w 1591"/>
                  <a:gd name="T41" fmla="*/ 250 h 764"/>
                  <a:gd name="T42" fmla="*/ 640 w 1591"/>
                  <a:gd name="T43" fmla="*/ 102 h 764"/>
                  <a:gd name="T44" fmla="*/ 664 w 1591"/>
                  <a:gd name="T45" fmla="*/ 75 h 764"/>
                  <a:gd name="T46" fmla="*/ 676 w 1591"/>
                  <a:gd name="T47" fmla="*/ 150 h 764"/>
                  <a:gd name="T48" fmla="*/ 694 w 1591"/>
                  <a:gd name="T49" fmla="*/ 288 h 764"/>
                  <a:gd name="T50" fmla="*/ 720 w 1591"/>
                  <a:gd name="T51" fmla="*/ 411 h 764"/>
                  <a:gd name="T52" fmla="*/ 753 w 1591"/>
                  <a:gd name="T53" fmla="*/ 522 h 764"/>
                  <a:gd name="T54" fmla="*/ 786 w 1591"/>
                  <a:gd name="T55" fmla="*/ 609 h 764"/>
                  <a:gd name="T56" fmla="*/ 810 w 1591"/>
                  <a:gd name="T57" fmla="*/ 648 h 764"/>
                  <a:gd name="T58" fmla="*/ 847 w 1591"/>
                  <a:gd name="T59" fmla="*/ 695 h 764"/>
                  <a:gd name="T60" fmla="*/ 877 w 1591"/>
                  <a:gd name="T61" fmla="*/ 721 h 764"/>
                  <a:gd name="T62" fmla="*/ 913 w 1591"/>
                  <a:gd name="T63" fmla="*/ 741 h 764"/>
                  <a:gd name="T64" fmla="*/ 946 w 1591"/>
                  <a:gd name="T65" fmla="*/ 748 h 764"/>
                  <a:gd name="T66" fmla="*/ 981 w 1591"/>
                  <a:gd name="T67" fmla="*/ 757 h 764"/>
                  <a:gd name="T68" fmla="*/ 1015 w 1591"/>
                  <a:gd name="T69" fmla="*/ 757 h 764"/>
                  <a:gd name="T70" fmla="*/ 1059 w 1591"/>
                  <a:gd name="T71" fmla="*/ 755 h 764"/>
                  <a:gd name="T72" fmla="*/ 1116 w 1591"/>
                  <a:gd name="T73" fmla="*/ 749 h 764"/>
                  <a:gd name="T74" fmla="*/ 1161 w 1591"/>
                  <a:gd name="T75" fmla="*/ 744 h 764"/>
                  <a:gd name="T76" fmla="*/ 1192 w 1591"/>
                  <a:gd name="T77" fmla="*/ 740 h 764"/>
                  <a:gd name="T78" fmla="*/ 1252 w 1591"/>
                  <a:gd name="T79" fmla="*/ 731 h 764"/>
                  <a:gd name="T80" fmla="*/ 1282 w 1591"/>
                  <a:gd name="T81" fmla="*/ 725 h 764"/>
                  <a:gd name="T82" fmla="*/ 1307 w 1591"/>
                  <a:gd name="T83" fmla="*/ 719 h 764"/>
                  <a:gd name="T84" fmla="*/ 1343 w 1591"/>
                  <a:gd name="T85" fmla="*/ 711 h 764"/>
                  <a:gd name="T86" fmla="*/ 1370 w 1591"/>
                  <a:gd name="T87" fmla="*/ 705 h 764"/>
                  <a:gd name="T88" fmla="*/ 1402 w 1591"/>
                  <a:gd name="T89" fmla="*/ 696 h 764"/>
                  <a:gd name="T90" fmla="*/ 1420 w 1591"/>
                  <a:gd name="T91" fmla="*/ 692 h 764"/>
                  <a:gd name="T92" fmla="*/ 1444 w 1591"/>
                  <a:gd name="T93" fmla="*/ 684 h 764"/>
                  <a:gd name="T94" fmla="*/ 1460 w 1591"/>
                  <a:gd name="T95" fmla="*/ 677 h 764"/>
                  <a:gd name="T96" fmla="*/ 1480 w 1591"/>
                  <a:gd name="T97" fmla="*/ 668 h 764"/>
                  <a:gd name="T98" fmla="*/ 1504 w 1591"/>
                  <a:gd name="T99" fmla="*/ 659 h 764"/>
                  <a:gd name="T100" fmla="*/ 1520 w 1591"/>
                  <a:gd name="T101" fmla="*/ 651 h 764"/>
                  <a:gd name="T102" fmla="*/ 1538 w 1591"/>
                  <a:gd name="T103" fmla="*/ 639 h 764"/>
                  <a:gd name="T104" fmla="*/ 1559 w 1591"/>
                  <a:gd name="T105" fmla="*/ 626 h 764"/>
                  <a:gd name="T106" fmla="*/ 1573 w 1591"/>
                  <a:gd name="T107" fmla="*/ 612 h 764"/>
                  <a:gd name="T108" fmla="*/ 1585 w 1591"/>
                  <a:gd name="T109" fmla="*/ 597 h 764"/>
                  <a:gd name="T110" fmla="*/ 1591 w 1591"/>
                  <a:gd name="T111" fmla="*/ 582 h 7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1"/>
                  <a:gd name="T169" fmla="*/ 0 h 764"/>
                  <a:gd name="T170" fmla="*/ 1591 w 1591"/>
                  <a:gd name="T171" fmla="*/ 764 h 7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1" h="764">
                    <a:moveTo>
                      <a:pt x="0" y="572"/>
                    </a:moveTo>
                    <a:cubicBezTo>
                      <a:pt x="5" y="581"/>
                      <a:pt x="9" y="592"/>
                      <a:pt x="15" y="600"/>
                    </a:cubicBezTo>
                    <a:cubicBezTo>
                      <a:pt x="18" y="615"/>
                      <a:pt x="33" y="628"/>
                      <a:pt x="48" y="630"/>
                    </a:cubicBezTo>
                    <a:cubicBezTo>
                      <a:pt x="59" y="638"/>
                      <a:pt x="73" y="649"/>
                      <a:pt x="87" y="651"/>
                    </a:cubicBezTo>
                    <a:cubicBezTo>
                      <a:pt x="92" y="655"/>
                      <a:pt x="99" y="659"/>
                      <a:pt x="105" y="660"/>
                    </a:cubicBezTo>
                    <a:cubicBezTo>
                      <a:pt x="110" y="664"/>
                      <a:pt x="114" y="665"/>
                      <a:pt x="120" y="666"/>
                    </a:cubicBezTo>
                    <a:cubicBezTo>
                      <a:pt x="126" y="669"/>
                      <a:pt x="132" y="671"/>
                      <a:pt x="138" y="672"/>
                    </a:cubicBezTo>
                    <a:cubicBezTo>
                      <a:pt x="146" y="678"/>
                      <a:pt x="156" y="679"/>
                      <a:pt x="165" y="681"/>
                    </a:cubicBezTo>
                    <a:cubicBezTo>
                      <a:pt x="171" y="684"/>
                      <a:pt x="177" y="686"/>
                      <a:pt x="183" y="687"/>
                    </a:cubicBezTo>
                    <a:cubicBezTo>
                      <a:pt x="188" y="691"/>
                      <a:pt x="195" y="695"/>
                      <a:pt x="201" y="696"/>
                    </a:cubicBezTo>
                    <a:cubicBezTo>
                      <a:pt x="223" y="707"/>
                      <a:pt x="253" y="711"/>
                      <a:pt x="277" y="714"/>
                    </a:cubicBezTo>
                    <a:cubicBezTo>
                      <a:pt x="293" y="720"/>
                      <a:pt x="314" y="724"/>
                      <a:pt x="331" y="726"/>
                    </a:cubicBezTo>
                    <a:cubicBezTo>
                      <a:pt x="345" y="731"/>
                      <a:pt x="352" y="731"/>
                      <a:pt x="369" y="732"/>
                    </a:cubicBezTo>
                    <a:cubicBezTo>
                      <a:pt x="385" y="740"/>
                      <a:pt x="414" y="734"/>
                      <a:pt x="426" y="734"/>
                    </a:cubicBezTo>
                    <a:cubicBezTo>
                      <a:pt x="439" y="730"/>
                      <a:pt x="452" y="721"/>
                      <a:pt x="465" y="719"/>
                    </a:cubicBezTo>
                    <a:cubicBezTo>
                      <a:pt x="477" y="710"/>
                      <a:pt x="485" y="700"/>
                      <a:pt x="499" y="693"/>
                    </a:cubicBezTo>
                    <a:cubicBezTo>
                      <a:pt x="506" y="684"/>
                      <a:pt x="513" y="676"/>
                      <a:pt x="519" y="666"/>
                    </a:cubicBezTo>
                    <a:cubicBezTo>
                      <a:pt x="520" y="659"/>
                      <a:pt x="537" y="606"/>
                      <a:pt x="541" y="600"/>
                    </a:cubicBezTo>
                    <a:cubicBezTo>
                      <a:pt x="542" y="593"/>
                      <a:pt x="559" y="552"/>
                      <a:pt x="561" y="545"/>
                    </a:cubicBezTo>
                    <a:cubicBezTo>
                      <a:pt x="562" y="536"/>
                      <a:pt x="583" y="427"/>
                      <a:pt x="588" y="420"/>
                    </a:cubicBezTo>
                    <a:cubicBezTo>
                      <a:pt x="590" y="411"/>
                      <a:pt x="619" y="243"/>
                      <a:pt x="615" y="250"/>
                    </a:cubicBezTo>
                    <a:cubicBezTo>
                      <a:pt x="621" y="242"/>
                      <a:pt x="631" y="104"/>
                      <a:pt x="640" y="102"/>
                    </a:cubicBezTo>
                    <a:cubicBezTo>
                      <a:pt x="649" y="0"/>
                      <a:pt x="658" y="67"/>
                      <a:pt x="664" y="75"/>
                    </a:cubicBezTo>
                    <a:cubicBezTo>
                      <a:pt x="670" y="83"/>
                      <a:pt x="671" y="115"/>
                      <a:pt x="676" y="150"/>
                    </a:cubicBezTo>
                    <a:cubicBezTo>
                      <a:pt x="681" y="185"/>
                      <a:pt x="687" y="245"/>
                      <a:pt x="694" y="288"/>
                    </a:cubicBezTo>
                    <a:cubicBezTo>
                      <a:pt x="701" y="291"/>
                      <a:pt x="714" y="406"/>
                      <a:pt x="720" y="411"/>
                    </a:cubicBezTo>
                    <a:cubicBezTo>
                      <a:pt x="723" y="413"/>
                      <a:pt x="753" y="522"/>
                      <a:pt x="753" y="522"/>
                    </a:cubicBezTo>
                    <a:cubicBezTo>
                      <a:pt x="764" y="540"/>
                      <a:pt x="774" y="592"/>
                      <a:pt x="786" y="609"/>
                    </a:cubicBezTo>
                    <a:cubicBezTo>
                      <a:pt x="788" y="617"/>
                      <a:pt x="805" y="641"/>
                      <a:pt x="810" y="648"/>
                    </a:cubicBezTo>
                    <a:cubicBezTo>
                      <a:pt x="811" y="655"/>
                      <a:pt x="843" y="689"/>
                      <a:pt x="847" y="695"/>
                    </a:cubicBezTo>
                    <a:cubicBezTo>
                      <a:pt x="848" y="701"/>
                      <a:pt x="868" y="721"/>
                      <a:pt x="877" y="721"/>
                    </a:cubicBezTo>
                    <a:cubicBezTo>
                      <a:pt x="870" y="729"/>
                      <a:pt x="902" y="737"/>
                      <a:pt x="913" y="741"/>
                    </a:cubicBezTo>
                    <a:cubicBezTo>
                      <a:pt x="924" y="745"/>
                      <a:pt x="935" y="745"/>
                      <a:pt x="946" y="748"/>
                    </a:cubicBezTo>
                    <a:cubicBezTo>
                      <a:pt x="962" y="748"/>
                      <a:pt x="972" y="756"/>
                      <a:pt x="981" y="757"/>
                    </a:cubicBezTo>
                    <a:cubicBezTo>
                      <a:pt x="995" y="764"/>
                      <a:pt x="1020" y="756"/>
                      <a:pt x="1015" y="757"/>
                    </a:cubicBezTo>
                    <a:cubicBezTo>
                      <a:pt x="1083" y="754"/>
                      <a:pt x="1032" y="755"/>
                      <a:pt x="1059" y="755"/>
                    </a:cubicBezTo>
                    <a:cubicBezTo>
                      <a:pt x="1084" y="749"/>
                      <a:pt x="1091" y="750"/>
                      <a:pt x="1116" y="749"/>
                    </a:cubicBezTo>
                    <a:cubicBezTo>
                      <a:pt x="1134" y="746"/>
                      <a:pt x="1143" y="746"/>
                      <a:pt x="1161" y="744"/>
                    </a:cubicBezTo>
                    <a:cubicBezTo>
                      <a:pt x="1171" y="743"/>
                      <a:pt x="1192" y="740"/>
                      <a:pt x="1192" y="740"/>
                    </a:cubicBezTo>
                    <a:cubicBezTo>
                      <a:pt x="1212" y="736"/>
                      <a:pt x="1230" y="732"/>
                      <a:pt x="1252" y="731"/>
                    </a:cubicBezTo>
                    <a:cubicBezTo>
                      <a:pt x="1280" y="725"/>
                      <a:pt x="1260" y="726"/>
                      <a:pt x="1282" y="725"/>
                    </a:cubicBezTo>
                    <a:cubicBezTo>
                      <a:pt x="1291" y="722"/>
                      <a:pt x="1297" y="721"/>
                      <a:pt x="1307" y="719"/>
                    </a:cubicBezTo>
                    <a:cubicBezTo>
                      <a:pt x="1317" y="714"/>
                      <a:pt x="1331" y="712"/>
                      <a:pt x="1343" y="711"/>
                    </a:cubicBezTo>
                    <a:cubicBezTo>
                      <a:pt x="1352" y="708"/>
                      <a:pt x="1361" y="707"/>
                      <a:pt x="1370" y="705"/>
                    </a:cubicBezTo>
                    <a:cubicBezTo>
                      <a:pt x="1379" y="701"/>
                      <a:pt x="1393" y="698"/>
                      <a:pt x="1402" y="696"/>
                    </a:cubicBezTo>
                    <a:cubicBezTo>
                      <a:pt x="1408" y="695"/>
                      <a:pt x="1420" y="692"/>
                      <a:pt x="1420" y="692"/>
                    </a:cubicBezTo>
                    <a:cubicBezTo>
                      <a:pt x="1427" y="688"/>
                      <a:pt x="1436" y="685"/>
                      <a:pt x="1444" y="684"/>
                    </a:cubicBezTo>
                    <a:cubicBezTo>
                      <a:pt x="1450" y="681"/>
                      <a:pt x="1454" y="678"/>
                      <a:pt x="1460" y="677"/>
                    </a:cubicBezTo>
                    <a:cubicBezTo>
                      <a:pt x="1469" y="673"/>
                      <a:pt x="1470" y="670"/>
                      <a:pt x="1480" y="668"/>
                    </a:cubicBezTo>
                    <a:cubicBezTo>
                      <a:pt x="1486" y="665"/>
                      <a:pt x="1498" y="660"/>
                      <a:pt x="1504" y="659"/>
                    </a:cubicBezTo>
                    <a:cubicBezTo>
                      <a:pt x="1509" y="656"/>
                      <a:pt x="1514" y="652"/>
                      <a:pt x="1520" y="651"/>
                    </a:cubicBezTo>
                    <a:cubicBezTo>
                      <a:pt x="1525" y="647"/>
                      <a:pt x="1532" y="640"/>
                      <a:pt x="1538" y="639"/>
                    </a:cubicBezTo>
                    <a:cubicBezTo>
                      <a:pt x="1546" y="635"/>
                      <a:pt x="1550" y="628"/>
                      <a:pt x="1559" y="626"/>
                    </a:cubicBezTo>
                    <a:cubicBezTo>
                      <a:pt x="1574" y="620"/>
                      <a:pt x="1559" y="620"/>
                      <a:pt x="1573" y="612"/>
                    </a:cubicBezTo>
                    <a:cubicBezTo>
                      <a:pt x="1578" y="605"/>
                      <a:pt x="1580" y="604"/>
                      <a:pt x="1585" y="597"/>
                    </a:cubicBezTo>
                    <a:cubicBezTo>
                      <a:pt x="1586" y="594"/>
                      <a:pt x="1588" y="585"/>
                      <a:pt x="1591" y="582"/>
                    </a:cubicBezTo>
                  </a:path>
                </a:pathLst>
              </a:custGeom>
              <a:noFill/>
              <a:ln w="1270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AutoShape 879">
                <a:extLst>
                  <a:ext uri="{FF2B5EF4-FFF2-40B4-BE49-F238E27FC236}">
                    <a16:creationId xmlns:a16="http://schemas.microsoft.com/office/drawing/2014/main" id="{9DAFDEF6-C497-0942-8C49-E4A6F0CFDF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723886" flipV="1">
                <a:off x="9107355" y="1364468"/>
                <a:ext cx="392001" cy="282952"/>
              </a:xfrm>
              <a:prstGeom prst="curvedRightArrow">
                <a:avLst>
                  <a:gd name="adj1" fmla="val 8806"/>
                  <a:gd name="adj2" fmla="val 40000"/>
                  <a:gd name="adj3" fmla="val 55088"/>
                </a:avLst>
              </a:prstGeom>
              <a:solidFill>
                <a:srgbClr val="FD6BD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79" name="Rectangle à coins arrondis 233">
              <a:extLst>
                <a:ext uri="{FF2B5EF4-FFF2-40B4-BE49-F238E27FC236}">
                  <a16:creationId xmlns:a16="http://schemas.microsoft.com/office/drawing/2014/main" id="{65F2746B-4555-1B49-BCDF-6A41C8E550C8}"/>
                </a:ext>
              </a:extLst>
            </p:cNvPr>
            <p:cNvSpPr/>
            <p:nvPr/>
          </p:nvSpPr>
          <p:spPr>
            <a:xfrm>
              <a:off x="2117482" y="4031917"/>
              <a:ext cx="3996444" cy="1619000"/>
            </a:xfrm>
            <a:prstGeom prst="roundRect">
              <a:avLst/>
            </a:prstGeom>
            <a:ln w="19050">
              <a:solidFill>
                <a:srgbClr val="000000"/>
              </a:solidFill>
            </a:ln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0" name="ZoneTexte 279">
              <a:extLst>
                <a:ext uri="{FF2B5EF4-FFF2-40B4-BE49-F238E27FC236}">
                  <a16:creationId xmlns:a16="http://schemas.microsoft.com/office/drawing/2014/main" id="{A0BC7556-CCFA-284F-B979-2DB623A1C970}"/>
                </a:ext>
              </a:extLst>
            </p:cNvPr>
            <p:cNvSpPr txBox="1"/>
            <p:nvPr/>
          </p:nvSpPr>
          <p:spPr>
            <a:xfrm>
              <a:off x="2267744" y="3683210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ASIC</a:t>
              </a:r>
            </a:p>
          </p:txBody>
        </p:sp>
        <p:sp>
          <p:nvSpPr>
            <p:cNvPr id="281" name="Text Box 177">
              <a:extLst>
                <a:ext uri="{FF2B5EF4-FFF2-40B4-BE49-F238E27FC236}">
                  <a16:creationId xmlns:a16="http://schemas.microsoft.com/office/drawing/2014/main" id="{1E497A8F-3E71-BA4F-B3CD-7E28C9281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3344" y="5104069"/>
              <a:ext cx="774915" cy="19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chemeClr val="tx1"/>
                  </a:solidFill>
                  <a:latin typeface="Arial" charset="0"/>
                </a:rPr>
                <a:t>CSA</a:t>
              </a:r>
            </a:p>
          </p:txBody>
        </p:sp>
        <p:sp>
          <p:nvSpPr>
            <p:cNvPr id="282" name="Text Box 177">
              <a:extLst>
                <a:ext uri="{FF2B5EF4-FFF2-40B4-BE49-F238E27FC236}">
                  <a16:creationId xmlns:a16="http://schemas.microsoft.com/office/drawing/2014/main" id="{598B0364-8C20-F045-B239-FC352B6C9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42" y="5113653"/>
              <a:ext cx="133049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  <a:latin typeface="Arial" charset="0"/>
                </a:rPr>
                <a:t>Filtering / shaping</a:t>
              </a:r>
            </a:p>
          </p:txBody>
        </p:sp>
        <p:sp>
          <p:nvSpPr>
            <p:cNvPr id="283" name="Text Box 177">
              <a:extLst>
                <a:ext uri="{FF2B5EF4-FFF2-40B4-BE49-F238E27FC236}">
                  <a16:creationId xmlns:a16="http://schemas.microsoft.com/office/drawing/2014/main" id="{3A245422-0916-C742-8B6A-AD2826FCF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279" y="5333479"/>
              <a:ext cx="774915" cy="19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chemeClr val="tx1"/>
                  </a:solidFill>
                  <a:latin typeface="Arial" charset="0"/>
                </a:rPr>
                <a:t>SCA</a:t>
              </a:r>
            </a:p>
          </p:txBody>
        </p:sp>
        <p:cxnSp>
          <p:nvCxnSpPr>
            <p:cNvPr id="284" name="Connecteur droit avec flèche 283">
              <a:extLst>
                <a:ext uri="{FF2B5EF4-FFF2-40B4-BE49-F238E27FC236}">
                  <a16:creationId xmlns:a16="http://schemas.microsoft.com/office/drawing/2014/main" id="{8811CA04-1E53-1E45-83D0-5D290107063E}"/>
                </a:ext>
              </a:extLst>
            </p:cNvPr>
            <p:cNvCxnSpPr/>
            <p:nvPr/>
          </p:nvCxnSpPr>
          <p:spPr bwMode="auto">
            <a:xfrm flipH="1">
              <a:off x="6176218" y="5213364"/>
              <a:ext cx="977863" cy="0"/>
            </a:xfrm>
            <a:prstGeom prst="straightConnector1">
              <a:avLst/>
            </a:prstGeom>
            <a:solidFill>
              <a:srgbClr val="F8F8F8"/>
            </a:solidFill>
            <a:ln w="349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5" name="ZoneTexte 284">
              <a:extLst>
                <a:ext uri="{FF2B5EF4-FFF2-40B4-BE49-F238E27FC236}">
                  <a16:creationId xmlns:a16="http://schemas.microsoft.com/office/drawing/2014/main" id="{C1B728AB-736C-564A-9D61-9F05746B0EC5}"/>
                </a:ext>
              </a:extLst>
            </p:cNvPr>
            <p:cNvSpPr txBox="1"/>
            <p:nvPr/>
          </p:nvSpPr>
          <p:spPr>
            <a:xfrm>
              <a:off x="6306329" y="4899978"/>
              <a:ext cx="794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Trigger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51AD2B0-4006-1744-B620-24B8868F2C7B}"/>
              </a:ext>
            </a:extLst>
          </p:cNvPr>
          <p:cNvGrpSpPr/>
          <p:nvPr/>
        </p:nvGrpSpPr>
        <p:grpSpPr>
          <a:xfrm>
            <a:off x="1814914" y="3212976"/>
            <a:ext cx="3117127" cy="1152000"/>
            <a:chOff x="8367642" y="4094206"/>
            <a:chExt cx="3117127" cy="1152000"/>
          </a:xfrm>
        </p:grpSpPr>
        <p:sp>
          <p:nvSpPr>
            <p:cNvPr id="365" name="Rectangle à coins arrondis 138">
              <a:extLst>
                <a:ext uri="{FF2B5EF4-FFF2-40B4-BE49-F238E27FC236}">
                  <a16:creationId xmlns:a16="http://schemas.microsoft.com/office/drawing/2014/main" id="{7D6596A6-BA65-D842-8203-FFA99B76DFC6}"/>
                </a:ext>
              </a:extLst>
            </p:cNvPr>
            <p:cNvSpPr/>
            <p:nvPr/>
          </p:nvSpPr>
          <p:spPr bwMode="auto">
            <a:xfrm>
              <a:off x="10260632" y="4094206"/>
              <a:ext cx="774916" cy="1152000"/>
            </a:xfrm>
            <a:prstGeom prst="round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6" name="Line 948">
              <a:extLst>
                <a:ext uri="{FF2B5EF4-FFF2-40B4-BE49-F238E27FC236}">
                  <a16:creationId xmlns:a16="http://schemas.microsoft.com/office/drawing/2014/main" id="{0990CA49-4508-1C42-8314-E38C8C297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37817" y="4280818"/>
              <a:ext cx="215504" cy="1913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7" name="Line 101">
              <a:extLst>
                <a:ext uri="{FF2B5EF4-FFF2-40B4-BE49-F238E27FC236}">
                  <a16:creationId xmlns:a16="http://schemas.microsoft.com/office/drawing/2014/main" id="{B9B5713A-538C-2845-9246-0EB669979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642" y="4727906"/>
              <a:ext cx="21476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" name="AutoShape 102">
              <a:extLst>
                <a:ext uri="{FF2B5EF4-FFF2-40B4-BE49-F238E27FC236}">
                  <a16:creationId xmlns:a16="http://schemas.microsoft.com/office/drawing/2014/main" id="{DB6376A0-019A-4A4D-9F57-808B2234F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459234" y="4582773"/>
              <a:ext cx="407391" cy="290266"/>
            </a:xfrm>
            <a:prstGeom prst="flowChartExtra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" name="Line 103">
              <a:extLst>
                <a:ext uri="{FF2B5EF4-FFF2-40B4-BE49-F238E27FC236}">
                  <a16:creationId xmlns:a16="http://schemas.microsoft.com/office/drawing/2014/main" id="{1B848AF0-F5C6-7646-A58C-E0AE2E298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87942" y="438162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" name="Line 104">
              <a:extLst>
                <a:ext uri="{FF2B5EF4-FFF2-40B4-BE49-F238E27FC236}">
                  <a16:creationId xmlns:a16="http://schemas.microsoft.com/office/drawing/2014/main" id="{7F9DBF6A-5E4F-354E-9037-44DB89104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7942" y="4381623"/>
              <a:ext cx="211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1" name="Line 105">
              <a:extLst>
                <a:ext uri="{FF2B5EF4-FFF2-40B4-BE49-F238E27FC236}">
                  <a16:creationId xmlns:a16="http://schemas.microsoft.com/office/drawing/2014/main" id="{67638BEA-491C-8546-8787-3CB15562D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99275" y="432560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2" name="Line 106">
              <a:extLst>
                <a:ext uri="{FF2B5EF4-FFF2-40B4-BE49-F238E27FC236}">
                  <a16:creationId xmlns:a16="http://schemas.microsoft.com/office/drawing/2014/main" id="{7788ED17-DA45-9146-8943-DE442EFC9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2931" y="4325607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3" name="Line 107">
              <a:extLst>
                <a:ext uri="{FF2B5EF4-FFF2-40B4-BE49-F238E27FC236}">
                  <a16:creationId xmlns:a16="http://schemas.microsoft.com/office/drawing/2014/main" id="{22B27042-90BA-8248-82C2-AF99C7DA8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2931" y="4381623"/>
              <a:ext cx="1807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4" name="Line 108">
              <a:extLst>
                <a:ext uri="{FF2B5EF4-FFF2-40B4-BE49-F238E27FC236}">
                  <a16:creationId xmlns:a16="http://schemas.microsoft.com/office/drawing/2014/main" id="{CC00478F-61E3-DE46-A81A-8B6E02A61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43710" y="4381623"/>
              <a:ext cx="0" cy="346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5" name="Line 109">
              <a:extLst>
                <a:ext uri="{FF2B5EF4-FFF2-40B4-BE49-F238E27FC236}">
                  <a16:creationId xmlns:a16="http://schemas.microsoft.com/office/drawing/2014/main" id="{8E5D24CF-49BD-F348-A856-5338F483F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8063" y="4727906"/>
              <a:ext cx="6767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6" name="Text Box 177">
              <a:extLst>
                <a:ext uri="{FF2B5EF4-FFF2-40B4-BE49-F238E27FC236}">
                  <a16:creationId xmlns:a16="http://schemas.microsoft.com/office/drawing/2014/main" id="{028BBA3E-D8B2-7540-8C58-5A536F47E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7627" y="4103906"/>
              <a:ext cx="11060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81" name="Text Box 177">
              <a:extLst>
                <a:ext uri="{FF2B5EF4-FFF2-40B4-BE49-F238E27FC236}">
                  <a16:creationId xmlns:a16="http://schemas.microsoft.com/office/drawing/2014/main" id="{2FA2DEA0-E9E4-1140-BDC4-03D697517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0632" y="5011009"/>
              <a:ext cx="774915" cy="19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fr-FR" sz="1200" b="1" i="1" dirty="0">
                  <a:solidFill>
                    <a:schemeClr val="tx1"/>
                  </a:solidFill>
                  <a:latin typeface="Arial" charset="0"/>
                </a:rPr>
                <a:t>CSA</a:t>
              </a:r>
            </a:p>
          </p:txBody>
        </p:sp>
      </p:grpSp>
      <p:sp>
        <p:nvSpPr>
          <p:cNvPr id="382" name="Line 109">
            <a:extLst>
              <a:ext uri="{FF2B5EF4-FFF2-40B4-BE49-F238E27FC236}">
                <a16:creationId xmlns:a16="http://schemas.microsoft.com/office/drawing/2014/main" id="{4907D7B8-5B7F-A444-A1BE-3FC4863494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040" y="3856830"/>
            <a:ext cx="0" cy="139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3" name="Line 109">
            <a:extLst>
              <a:ext uri="{FF2B5EF4-FFF2-40B4-BE49-F238E27FC236}">
                <a16:creationId xmlns:a16="http://schemas.microsoft.com/office/drawing/2014/main" id="{1383B017-A332-DC47-8EE0-AAC8163BB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040" y="5253014"/>
            <a:ext cx="108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6" name="Rectangle 100">
            <a:extLst>
              <a:ext uri="{FF2B5EF4-FFF2-40B4-BE49-F238E27FC236}">
                <a16:creationId xmlns:a16="http://schemas.microsoft.com/office/drawing/2014/main" id="{2AD1518D-7E5F-9746-B8FD-A234767D1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846" y="3778982"/>
            <a:ext cx="14128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7" name="ZoneTexte 386">
            <a:extLst>
              <a:ext uri="{FF2B5EF4-FFF2-40B4-BE49-F238E27FC236}">
                <a16:creationId xmlns:a16="http://schemas.microsoft.com/office/drawing/2014/main" id="{E7303342-AB74-A742-BA11-9A78CB026E8A}"/>
              </a:ext>
            </a:extLst>
          </p:cNvPr>
          <p:cNvSpPr txBox="1"/>
          <p:nvPr/>
        </p:nvSpPr>
        <p:spPr>
          <a:xfrm>
            <a:off x="5029357" y="334276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Automatic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0DF5BFD-276D-2E45-9287-3B89F97566DE}"/>
              </a:ext>
            </a:extLst>
          </p:cNvPr>
          <p:cNvCxnSpPr>
            <a:stCxn id="387" idx="1"/>
          </p:cNvCxnSpPr>
          <p:nvPr/>
        </p:nvCxnSpPr>
        <p:spPr>
          <a:xfrm flipH="1" flipV="1">
            <a:off x="4255335" y="3429000"/>
            <a:ext cx="774022" cy="9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13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Increase the Dynamic range / Noise ratio</a:t>
            </a:r>
            <a:br>
              <a:rPr lang="en-US" dirty="0"/>
            </a:br>
            <a:r>
              <a:rPr lang="en-US" dirty="0"/>
              <a:t>FEANICS CHIP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65" name="Espace réservé du pied de page 9">
            <a:extLst>
              <a:ext uri="{FF2B5EF4-FFF2-40B4-BE49-F238E27FC236}">
                <a16:creationId xmlns:a16="http://schemas.microsoft.com/office/drawing/2014/main" id="{7A59D49E-F712-9F40-93D2-09604F5F8E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377" name="ZoneTexte 376">
            <a:extLst>
              <a:ext uri="{FF2B5EF4-FFF2-40B4-BE49-F238E27FC236}">
                <a16:creationId xmlns:a16="http://schemas.microsoft.com/office/drawing/2014/main" id="{7323E503-B5EA-4545-BB18-8B8F164EE2A5}"/>
              </a:ext>
            </a:extLst>
          </p:cNvPr>
          <p:cNvSpPr txBox="1"/>
          <p:nvPr/>
        </p:nvSpPr>
        <p:spPr>
          <a:xfrm>
            <a:off x="-11020" y="1028634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FEANICS: Automatic gain for high resolution and high dynamic range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8B7C3D9-1B7D-F34B-B4B4-E8C1827DDD61}"/>
              </a:ext>
            </a:extLst>
          </p:cNvPr>
          <p:cNvGrpSpPr/>
          <p:nvPr/>
        </p:nvGrpSpPr>
        <p:grpSpPr>
          <a:xfrm>
            <a:off x="309032" y="1570366"/>
            <a:ext cx="9015475" cy="4964787"/>
            <a:chOff x="309032" y="1570366"/>
            <a:chExt cx="9015475" cy="4964787"/>
          </a:xfrm>
        </p:grpSpPr>
        <p:grpSp>
          <p:nvGrpSpPr>
            <p:cNvPr id="378" name="Groupe 377">
              <a:extLst>
                <a:ext uri="{FF2B5EF4-FFF2-40B4-BE49-F238E27FC236}">
                  <a16:creationId xmlns:a16="http://schemas.microsoft.com/office/drawing/2014/main" id="{43C73511-685E-C548-9FBC-6EFF84EEB3B2}"/>
                </a:ext>
              </a:extLst>
            </p:cNvPr>
            <p:cNvGrpSpPr/>
            <p:nvPr/>
          </p:nvGrpSpPr>
          <p:grpSpPr>
            <a:xfrm rot="16200000">
              <a:off x="1463128" y="2898904"/>
              <a:ext cx="784816" cy="290820"/>
              <a:chOff x="2886075" y="2033279"/>
              <a:chExt cx="1160463" cy="440046"/>
            </a:xfrm>
          </p:grpSpPr>
          <p:grpSp>
            <p:nvGrpSpPr>
              <p:cNvPr id="379" name="Group 313">
                <a:extLst>
                  <a:ext uri="{FF2B5EF4-FFF2-40B4-BE49-F238E27FC236}">
                    <a16:creationId xmlns:a16="http://schemas.microsoft.com/office/drawing/2014/main" id="{724E31A8-ADBE-3B4A-987A-8F6098A5A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6075" y="2247900"/>
                <a:ext cx="1160463" cy="225425"/>
                <a:chOff x="182" y="1119"/>
                <a:chExt cx="731" cy="142"/>
              </a:xfrm>
            </p:grpSpPr>
            <p:grpSp>
              <p:nvGrpSpPr>
                <p:cNvPr id="384" name="Group 185">
                  <a:extLst>
                    <a:ext uri="{FF2B5EF4-FFF2-40B4-BE49-F238E27FC236}">
                      <a16:creationId xmlns:a16="http://schemas.microsoft.com/office/drawing/2014/main" id="{C3CC1A9B-B497-234A-A8F1-12075C5B43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" y="1119"/>
                  <a:ext cx="731" cy="142"/>
                  <a:chOff x="1046" y="893"/>
                  <a:chExt cx="731" cy="142"/>
                </a:xfrm>
              </p:grpSpPr>
              <p:sp>
                <p:nvSpPr>
                  <p:cNvPr id="389" name="Oval 186">
                    <a:extLst>
                      <a:ext uri="{FF2B5EF4-FFF2-40B4-BE49-F238E27FC236}">
                        <a16:creationId xmlns:a16="http://schemas.microsoft.com/office/drawing/2014/main" id="{D1B13FDD-E18D-F841-8872-A45671158D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7" y="977"/>
                    <a:ext cx="58" cy="5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fr-FR" dirty="0"/>
                  </a:p>
                </p:txBody>
              </p:sp>
              <p:sp>
                <p:nvSpPr>
                  <p:cNvPr id="390" name="Line 187">
                    <a:extLst>
                      <a:ext uri="{FF2B5EF4-FFF2-40B4-BE49-F238E27FC236}">
                        <a16:creationId xmlns:a16="http://schemas.microsoft.com/office/drawing/2014/main" id="{9545233A-FC03-D142-91A1-F7A8E7BD34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3" y="1008"/>
                    <a:ext cx="16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" name="Line 188">
                    <a:extLst>
                      <a:ext uri="{FF2B5EF4-FFF2-40B4-BE49-F238E27FC236}">
                        <a16:creationId xmlns:a16="http://schemas.microsoft.com/office/drawing/2014/main" id="{43439339-34B0-1741-B5CE-8267DC0A30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46" y="1005"/>
                    <a:ext cx="221" cy="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" name="Line 189">
                    <a:extLst>
                      <a:ext uri="{FF2B5EF4-FFF2-40B4-BE49-F238E27FC236}">
                        <a16:creationId xmlns:a16="http://schemas.microsoft.com/office/drawing/2014/main" id="{B8CB1BE9-2E95-6C4B-966E-31B2AC9576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53" y="893"/>
                    <a:ext cx="230" cy="11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" name="Oval 190">
                    <a:extLst>
                      <a:ext uri="{FF2B5EF4-FFF2-40B4-BE49-F238E27FC236}">
                        <a16:creationId xmlns:a16="http://schemas.microsoft.com/office/drawing/2014/main" id="{D104F0F2-E0C1-2A49-8AB3-5F1938D425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55" y="977"/>
                    <a:ext cx="58" cy="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fr-FR" dirty="0"/>
                  </a:p>
                </p:txBody>
              </p:sp>
            </p:grpSp>
            <p:sp>
              <p:nvSpPr>
                <p:cNvPr id="388" name="Freeform 311">
                  <a:extLst>
                    <a:ext uri="{FF2B5EF4-FFF2-40B4-BE49-F238E27FC236}">
                      <a16:creationId xmlns:a16="http://schemas.microsoft.com/office/drawing/2014/main" id="{45CE4F62-3871-9C47-8094-A6EC99FEE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1123"/>
                  <a:ext cx="576" cy="115"/>
                </a:xfrm>
                <a:custGeom>
                  <a:avLst/>
                  <a:gdLst>
                    <a:gd name="T0" fmla="*/ 0 w 576"/>
                    <a:gd name="T1" fmla="*/ 115 h 115"/>
                    <a:gd name="T2" fmla="*/ 230 w 576"/>
                    <a:gd name="T3" fmla="*/ 0 h 115"/>
                    <a:gd name="T4" fmla="*/ 576 w 576"/>
                    <a:gd name="T5" fmla="*/ 115 h 115"/>
                    <a:gd name="T6" fmla="*/ 0 w 576"/>
                    <a:gd name="T7" fmla="*/ 115 h 1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6" h="115">
                      <a:moveTo>
                        <a:pt x="0" y="115"/>
                      </a:moveTo>
                      <a:lnTo>
                        <a:pt x="230" y="0"/>
                      </a:lnTo>
                      <a:lnTo>
                        <a:pt x="576" y="11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0" name="Line 198">
                <a:extLst>
                  <a:ext uri="{FF2B5EF4-FFF2-40B4-BE49-F238E27FC236}">
                    <a16:creationId xmlns:a16="http://schemas.microsoft.com/office/drawing/2014/main" id="{A7FDB9D3-2816-D84A-A762-2C8AD785C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6000" y="2033279"/>
                <a:ext cx="0" cy="298453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94" name="Freeform 61">
              <a:extLst>
                <a:ext uri="{FF2B5EF4-FFF2-40B4-BE49-F238E27FC236}">
                  <a16:creationId xmlns:a16="http://schemas.microsoft.com/office/drawing/2014/main" id="{6C860C4A-D422-534D-9656-C4E1D781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28" y="3396777"/>
              <a:ext cx="758429" cy="1304925"/>
            </a:xfrm>
            <a:custGeom>
              <a:avLst/>
              <a:gdLst>
                <a:gd name="T0" fmla="*/ 0 w 8851"/>
                <a:gd name="T1" fmla="*/ 2147483646 h 9887"/>
                <a:gd name="T2" fmla="*/ 2147483646 w 8851"/>
                <a:gd name="T3" fmla="*/ 2147483646 h 9887"/>
                <a:gd name="T4" fmla="*/ 2147483646 w 8851"/>
                <a:gd name="T5" fmla="*/ 2147483646 h 9887"/>
                <a:gd name="T6" fmla="*/ 2147483646 w 8851"/>
                <a:gd name="T7" fmla="*/ 2147483646 h 9887"/>
                <a:gd name="T8" fmla="*/ 2147483646 w 8851"/>
                <a:gd name="T9" fmla="*/ 2147483646 h 9887"/>
                <a:gd name="T10" fmla="*/ 2147483646 w 8851"/>
                <a:gd name="T11" fmla="*/ 0 h 98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51"/>
                <a:gd name="T19" fmla="*/ 0 h 9887"/>
                <a:gd name="T20" fmla="*/ 8851 w 8851"/>
                <a:gd name="T21" fmla="*/ 9887 h 98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51" h="9887">
                  <a:moveTo>
                    <a:pt x="0" y="9887"/>
                  </a:moveTo>
                  <a:cubicBezTo>
                    <a:pt x="1509" y="9861"/>
                    <a:pt x="2355" y="9726"/>
                    <a:pt x="3020" y="9620"/>
                  </a:cubicBezTo>
                  <a:cubicBezTo>
                    <a:pt x="3687" y="9512"/>
                    <a:pt x="3669" y="9459"/>
                    <a:pt x="3977" y="9258"/>
                  </a:cubicBezTo>
                  <a:lnTo>
                    <a:pt x="4863" y="8373"/>
                  </a:lnTo>
                  <a:cubicBezTo>
                    <a:pt x="5321" y="7489"/>
                    <a:pt x="6547" y="5411"/>
                    <a:pt x="7124" y="4059"/>
                  </a:cubicBezTo>
                  <a:lnTo>
                    <a:pt x="8851" y="0"/>
                  </a:lnTo>
                </a:path>
              </a:pathLst>
            </a:custGeom>
            <a:noFill/>
            <a:ln w="28575">
              <a:solidFill>
                <a:srgbClr val="DF85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95" name="Freeform 58">
              <a:extLst>
                <a:ext uri="{FF2B5EF4-FFF2-40B4-BE49-F238E27FC236}">
                  <a16:creationId xmlns:a16="http://schemas.microsoft.com/office/drawing/2014/main" id="{F24B2869-17B8-3D49-97CD-99AF991AD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041" y="3888506"/>
              <a:ext cx="2110979" cy="835819"/>
            </a:xfrm>
            <a:custGeom>
              <a:avLst/>
              <a:gdLst>
                <a:gd name="T0" fmla="*/ 0 w 8067"/>
                <a:gd name="T1" fmla="*/ 2147483646 h 10001"/>
                <a:gd name="T2" fmla="*/ 2147483646 w 8067"/>
                <a:gd name="T3" fmla="*/ 2147483646 h 10001"/>
                <a:gd name="T4" fmla="*/ 2147483646 w 8067"/>
                <a:gd name="T5" fmla="*/ 2147483646 h 10001"/>
                <a:gd name="T6" fmla="*/ 2147483646 w 8067"/>
                <a:gd name="T7" fmla="*/ 2147483646 h 10001"/>
                <a:gd name="T8" fmla="*/ 2147483646 w 8067"/>
                <a:gd name="T9" fmla="*/ 2147483646 h 10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67"/>
                <a:gd name="T16" fmla="*/ 0 h 10001"/>
                <a:gd name="T17" fmla="*/ 8067 w 8067"/>
                <a:gd name="T18" fmla="*/ 10001 h 10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67" h="10001">
                  <a:moveTo>
                    <a:pt x="0" y="9816"/>
                  </a:moveTo>
                  <a:cubicBezTo>
                    <a:pt x="610" y="9653"/>
                    <a:pt x="1038" y="10001"/>
                    <a:pt x="1529" y="8587"/>
                  </a:cubicBezTo>
                  <a:cubicBezTo>
                    <a:pt x="2020" y="7173"/>
                    <a:pt x="2521" y="2666"/>
                    <a:pt x="2962" y="1333"/>
                  </a:cubicBezTo>
                  <a:cubicBezTo>
                    <a:pt x="3403" y="0"/>
                    <a:pt x="3326" y="502"/>
                    <a:pt x="4177" y="592"/>
                  </a:cubicBezTo>
                  <a:lnTo>
                    <a:pt x="8067" y="1875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96" name="Line 64">
              <a:extLst>
                <a:ext uri="{FF2B5EF4-FFF2-40B4-BE49-F238E27FC236}">
                  <a16:creationId xmlns:a16="http://schemas.microsoft.com/office/drawing/2014/main" id="{8E2CD29C-9491-9846-BCE0-62C40E0FE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5847" y="3445592"/>
              <a:ext cx="2058591" cy="0"/>
            </a:xfrm>
            <a:prstGeom prst="line">
              <a:avLst/>
            </a:prstGeom>
            <a:ln w="1905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97" name="Rectangle 104">
              <a:extLst>
                <a:ext uri="{FF2B5EF4-FFF2-40B4-BE49-F238E27FC236}">
                  <a16:creationId xmlns:a16="http://schemas.microsoft.com/office/drawing/2014/main" id="{535AB5FE-6B7A-C54F-8B92-F3B467F96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653" y="4102736"/>
              <a:ext cx="60914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fr-FR" sz="1725" dirty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altLang="fr-FR" sz="1350" dirty="0">
                <a:latin typeface="+mj-lt"/>
              </a:endParaRPr>
            </a:p>
          </p:txBody>
        </p:sp>
        <p:sp>
          <p:nvSpPr>
            <p:cNvPr id="398" name="Rectangle 113">
              <a:extLst>
                <a:ext uri="{FF2B5EF4-FFF2-40B4-BE49-F238E27FC236}">
                  <a16:creationId xmlns:a16="http://schemas.microsoft.com/office/drawing/2014/main" id="{62A12118-4581-7F45-86C6-2808BC799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002" y="3235062"/>
              <a:ext cx="1313180" cy="28469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63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fr-FR" sz="1250" i="1" dirty="0" err="1">
                  <a:solidFill>
                    <a:srgbClr val="000000"/>
                  </a:solidFill>
                  <a:latin typeface="+mj-lt"/>
                </a:rPr>
                <a:t>CSA_output</a:t>
              </a:r>
              <a:r>
                <a:rPr lang="en-US" altLang="fr-FR" sz="1250" i="1" dirty="0">
                  <a:solidFill>
                    <a:srgbClr val="000000"/>
                  </a:solidFill>
                  <a:latin typeface="+mj-lt"/>
                </a:rPr>
                <a:t> (t)</a:t>
              </a:r>
            </a:p>
          </p:txBody>
        </p:sp>
        <p:sp>
          <p:nvSpPr>
            <p:cNvPr id="399" name="Rectangle 114">
              <a:extLst>
                <a:ext uri="{FF2B5EF4-FFF2-40B4-BE49-F238E27FC236}">
                  <a16:creationId xmlns:a16="http://schemas.microsoft.com/office/drawing/2014/main" id="{7E47CEB7-5424-CD4B-950B-11A1D4AD2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82" y="3181122"/>
              <a:ext cx="1186543" cy="27699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63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fr-FR" sz="1200" i="1" dirty="0" err="1">
                  <a:solidFill>
                    <a:srgbClr val="00CC00"/>
                  </a:solidFill>
                  <a:latin typeface="+mj-lt"/>
                </a:rPr>
                <a:t>LG_threshold</a:t>
              </a:r>
              <a:endParaRPr lang="en-US" altLang="fr-FR" sz="1200" i="1" dirty="0">
                <a:solidFill>
                  <a:srgbClr val="00CC00"/>
                </a:solidFill>
                <a:latin typeface="+mj-lt"/>
              </a:endParaRPr>
            </a:p>
          </p:txBody>
        </p:sp>
        <p:sp>
          <p:nvSpPr>
            <p:cNvPr id="400" name="Rectangle 169">
              <a:extLst>
                <a:ext uri="{FF2B5EF4-FFF2-40B4-BE49-F238E27FC236}">
                  <a16:creationId xmlns:a16="http://schemas.microsoft.com/office/drawing/2014/main" id="{ED661721-17C4-AB4C-A640-EFD63F24D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5382" y="4677891"/>
              <a:ext cx="73738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fr-FR" sz="1725" dirty="0">
                  <a:solidFill>
                    <a:srgbClr val="000000"/>
                  </a:solidFill>
                  <a:latin typeface="+mj-lt"/>
                </a:rPr>
                <a:t>t</a:t>
              </a:r>
              <a:endParaRPr lang="en-US" altLang="fr-FR" sz="1350" dirty="0">
                <a:latin typeface="+mj-lt"/>
              </a:endParaRPr>
            </a:p>
          </p:txBody>
        </p:sp>
        <p:grpSp>
          <p:nvGrpSpPr>
            <p:cNvPr id="401" name="Groupe 49">
              <a:extLst>
                <a:ext uri="{FF2B5EF4-FFF2-40B4-BE49-F238E27FC236}">
                  <a16:creationId xmlns:a16="http://schemas.microsoft.com/office/drawing/2014/main" id="{68B66F55-C240-F648-8D76-B1D4CC698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8516" y="5086790"/>
              <a:ext cx="2202656" cy="225784"/>
              <a:chOff x="7631857" y="9628562"/>
              <a:chExt cx="2936874" cy="301045"/>
            </a:xfrm>
          </p:grpSpPr>
          <p:sp>
            <p:nvSpPr>
              <p:cNvPr id="402" name="Line 176">
                <a:extLst>
                  <a:ext uri="{FF2B5EF4-FFF2-40B4-BE49-F238E27FC236}">
                    <a16:creationId xmlns:a16="http://schemas.microsoft.com/office/drawing/2014/main" id="{236D6463-A724-BF47-9B16-D710A9087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1857" y="9928695"/>
                <a:ext cx="984250" cy="0"/>
              </a:xfrm>
              <a:prstGeom prst="line">
                <a:avLst/>
              </a:prstGeom>
              <a:noFill/>
              <a:ln w="28575">
                <a:solidFill>
                  <a:srgbClr val="DF85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>
                  <a:latin typeface="+mj-lt"/>
                </a:endParaRPr>
              </a:p>
            </p:txBody>
          </p:sp>
          <p:sp>
            <p:nvSpPr>
              <p:cNvPr id="403" name="Line 177">
                <a:extLst>
                  <a:ext uri="{FF2B5EF4-FFF2-40B4-BE49-F238E27FC236}">
                    <a16:creationId xmlns:a16="http://schemas.microsoft.com/office/drawing/2014/main" id="{0A6364CA-4872-1E49-BA59-71B58DEB1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0869" y="9641358"/>
                <a:ext cx="0" cy="287337"/>
              </a:xfrm>
              <a:prstGeom prst="line">
                <a:avLst/>
              </a:prstGeom>
              <a:noFill/>
              <a:ln w="28575">
                <a:solidFill>
                  <a:srgbClr val="DF85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>
                  <a:latin typeface="+mj-lt"/>
                </a:endParaRPr>
              </a:p>
            </p:txBody>
          </p:sp>
          <p:sp>
            <p:nvSpPr>
              <p:cNvPr id="404" name="Line 178">
                <a:extLst>
                  <a:ext uri="{FF2B5EF4-FFF2-40B4-BE49-F238E27FC236}">
                    <a16:creationId xmlns:a16="http://schemas.microsoft.com/office/drawing/2014/main" id="{42790284-DCBE-574C-8A57-79D553242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0869" y="9628562"/>
                <a:ext cx="1868993" cy="12796"/>
              </a:xfrm>
              <a:prstGeom prst="line">
                <a:avLst/>
              </a:prstGeom>
              <a:noFill/>
              <a:ln w="28575">
                <a:solidFill>
                  <a:srgbClr val="DF85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>
                  <a:latin typeface="+mj-lt"/>
                </a:endParaRPr>
              </a:p>
            </p:txBody>
          </p:sp>
          <p:sp>
            <p:nvSpPr>
              <p:cNvPr id="405" name="Line 179">
                <a:extLst>
                  <a:ext uri="{FF2B5EF4-FFF2-40B4-BE49-F238E27FC236}">
                    <a16:creationId xmlns:a16="http://schemas.microsoft.com/office/drawing/2014/main" id="{331C8718-9AAF-0D44-BD1E-8DC36DBFA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89862" y="9633750"/>
                <a:ext cx="0" cy="287337"/>
              </a:xfrm>
              <a:prstGeom prst="line">
                <a:avLst/>
              </a:prstGeom>
              <a:noFill/>
              <a:ln w="28575">
                <a:solidFill>
                  <a:srgbClr val="DF85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>
                  <a:latin typeface="+mj-lt"/>
                </a:endParaRPr>
              </a:p>
            </p:txBody>
          </p:sp>
          <p:sp>
            <p:nvSpPr>
              <p:cNvPr id="406" name="Line 180">
                <a:extLst>
                  <a:ext uri="{FF2B5EF4-FFF2-40B4-BE49-F238E27FC236}">
                    <a16:creationId xmlns:a16="http://schemas.microsoft.com/office/drawing/2014/main" id="{E430873C-8AD2-5A41-AB32-B5C73353C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9862" y="9928695"/>
                <a:ext cx="78869" cy="912"/>
              </a:xfrm>
              <a:prstGeom prst="line">
                <a:avLst/>
              </a:prstGeom>
              <a:noFill/>
              <a:ln w="28575">
                <a:solidFill>
                  <a:srgbClr val="DF85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>
                  <a:latin typeface="+mj-lt"/>
                </a:endParaRPr>
              </a:p>
            </p:txBody>
          </p:sp>
        </p:grpSp>
        <p:sp>
          <p:nvSpPr>
            <p:cNvPr id="407" name="Freeform 58">
              <a:extLst>
                <a:ext uri="{FF2B5EF4-FFF2-40B4-BE49-F238E27FC236}">
                  <a16:creationId xmlns:a16="http://schemas.microsoft.com/office/drawing/2014/main" id="{D3C43D29-A0AA-8345-AA8B-0471413B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708" y="4206402"/>
              <a:ext cx="2110978" cy="514350"/>
            </a:xfrm>
            <a:custGeom>
              <a:avLst/>
              <a:gdLst>
                <a:gd name="T0" fmla="*/ 0 w 8067"/>
                <a:gd name="T1" fmla="*/ 2147483646 h 10001"/>
                <a:gd name="T2" fmla="*/ 2147483646 w 8067"/>
                <a:gd name="T3" fmla="*/ 2147483646 h 10001"/>
                <a:gd name="T4" fmla="*/ 2147483646 w 8067"/>
                <a:gd name="T5" fmla="*/ 2147483646 h 10001"/>
                <a:gd name="T6" fmla="*/ 2147483646 w 8067"/>
                <a:gd name="T7" fmla="*/ 2147483646 h 10001"/>
                <a:gd name="T8" fmla="*/ 2147483646 w 8067"/>
                <a:gd name="T9" fmla="*/ 2147483646 h 10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67"/>
                <a:gd name="T16" fmla="*/ 0 h 10001"/>
                <a:gd name="T17" fmla="*/ 8067 w 8067"/>
                <a:gd name="T18" fmla="*/ 10001 h 10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67" h="10001">
                  <a:moveTo>
                    <a:pt x="0" y="9816"/>
                  </a:moveTo>
                  <a:cubicBezTo>
                    <a:pt x="610" y="9653"/>
                    <a:pt x="1038" y="10001"/>
                    <a:pt x="1529" y="8587"/>
                  </a:cubicBezTo>
                  <a:cubicBezTo>
                    <a:pt x="2020" y="7173"/>
                    <a:pt x="2521" y="2666"/>
                    <a:pt x="2962" y="1333"/>
                  </a:cubicBezTo>
                  <a:cubicBezTo>
                    <a:pt x="3403" y="0"/>
                    <a:pt x="3326" y="502"/>
                    <a:pt x="4177" y="592"/>
                  </a:cubicBezTo>
                  <a:lnTo>
                    <a:pt x="8067" y="1875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08" name="Freeform 61">
              <a:extLst>
                <a:ext uri="{FF2B5EF4-FFF2-40B4-BE49-F238E27FC236}">
                  <a16:creationId xmlns:a16="http://schemas.microsoft.com/office/drawing/2014/main" id="{81259525-EE19-A442-8AD2-9A1FF177F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848" y="3387252"/>
              <a:ext cx="2132410" cy="1319213"/>
            </a:xfrm>
            <a:custGeom>
              <a:avLst/>
              <a:gdLst>
                <a:gd name="T0" fmla="*/ 0 w 10985"/>
                <a:gd name="T1" fmla="*/ 2147483646 h 10000"/>
                <a:gd name="T2" fmla="*/ 2147483646 w 10985"/>
                <a:gd name="T3" fmla="*/ 2147483646 h 10000"/>
                <a:gd name="T4" fmla="*/ 2147483646 w 10985"/>
                <a:gd name="T5" fmla="*/ 2147483646 h 10000"/>
                <a:gd name="T6" fmla="*/ 2147483646 w 10985"/>
                <a:gd name="T7" fmla="*/ 2147483646 h 10000"/>
                <a:gd name="T8" fmla="*/ 2147483646 w 10985"/>
                <a:gd name="T9" fmla="*/ 2147483646 h 10000"/>
                <a:gd name="T10" fmla="*/ 2147483646 w 10985"/>
                <a:gd name="T11" fmla="*/ 2147483646 h 10000"/>
                <a:gd name="T12" fmla="*/ 2147483646 w 10985"/>
                <a:gd name="T13" fmla="*/ 2147483646 h 10000"/>
                <a:gd name="T14" fmla="*/ 2147483646 w 10985"/>
                <a:gd name="T15" fmla="*/ 2147483646 h 10000"/>
                <a:gd name="T16" fmla="*/ 2147483646 w 10985"/>
                <a:gd name="T17" fmla="*/ 2147483646 h 10000"/>
                <a:gd name="T18" fmla="*/ 2147483646 w 10985"/>
                <a:gd name="T19" fmla="*/ 2147483646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85"/>
                <a:gd name="T31" fmla="*/ 0 h 10000"/>
                <a:gd name="T32" fmla="*/ 10985 w 10985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85" h="10000">
                  <a:moveTo>
                    <a:pt x="0" y="10000"/>
                  </a:moveTo>
                  <a:cubicBezTo>
                    <a:pt x="666" y="9974"/>
                    <a:pt x="1037" y="9839"/>
                    <a:pt x="1332" y="9733"/>
                  </a:cubicBezTo>
                  <a:cubicBezTo>
                    <a:pt x="1625" y="9625"/>
                    <a:pt x="1620" y="9572"/>
                    <a:pt x="1754" y="9371"/>
                  </a:cubicBezTo>
                  <a:cubicBezTo>
                    <a:pt x="1885" y="9075"/>
                    <a:pt x="2013" y="8780"/>
                    <a:pt x="2145" y="8486"/>
                  </a:cubicBezTo>
                  <a:cubicBezTo>
                    <a:pt x="2347" y="7602"/>
                    <a:pt x="2889" y="5524"/>
                    <a:pt x="3143" y="4172"/>
                  </a:cubicBezTo>
                  <a:lnTo>
                    <a:pt x="3905" y="113"/>
                  </a:lnTo>
                  <a:cubicBezTo>
                    <a:pt x="4072" y="0"/>
                    <a:pt x="4243" y="2007"/>
                    <a:pt x="4413" y="2954"/>
                  </a:cubicBezTo>
                  <a:cubicBezTo>
                    <a:pt x="4583" y="3901"/>
                    <a:pt x="4752" y="4849"/>
                    <a:pt x="4921" y="5796"/>
                  </a:cubicBezTo>
                  <a:cubicBezTo>
                    <a:pt x="5241" y="7683"/>
                    <a:pt x="5963" y="3633"/>
                    <a:pt x="6810" y="3418"/>
                  </a:cubicBezTo>
                  <a:lnTo>
                    <a:pt x="10985" y="4237"/>
                  </a:lnTo>
                </a:path>
              </a:pathLst>
            </a:custGeom>
            <a:noFill/>
            <a:ln w="28575">
              <a:solidFill>
                <a:srgbClr val="DF85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09" name="Freeform 61">
              <a:extLst>
                <a:ext uri="{FF2B5EF4-FFF2-40B4-BE49-F238E27FC236}">
                  <a16:creationId xmlns:a16="http://schemas.microsoft.com/office/drawing/2014/main" id="{5D5C2657-588F-634B-AB74-5B458D18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658" y="3387252"/>
              <a:ext cx="2131219" cy="1319213"/>
            </a:xfrm>
            <a:custGeom>
              <a:avLst/>
              <a:gdLst>
                <a:gd name="T0" fmla="*/ 0 w 10986"/>
                <a:gd name="T1" fmla="*/ 2147483646 h 10000"/>
                <a:gd name="T2" fmla="*/ 2147483646 w 10986"/>
                <a:gd name="T3" fmla="*/ 2147483646 h 10000"/>
                <a:gd name="T4" fmla="*/ 2147483646 w 10986"/>
                <a:gd name="T5" fmla="*/ 2147483646 h 10000"/>
                <a:gd name="T6" fmla="*/ 2147483646 w 10986"/>
                <a:gd name="T7" fmla="*/ 2147483646 h 10000"/>
                <a:gd name="T8" fmla="*/ 2147483646 w 10986"/>
                <a:gd name="T9" fmla="*/ 2147483646 h 10000"/>
                <a:gd name="T10" fmla="*/ 2147483646 w 10986"/>
                <a:gd name="T11" fmla="*/ 2147483646 h 10000"/>
                <a:gd name="T12" fmla="*/ 2147483646 w 10986"/>
                <a:gd name="T13" fmla="*/ 2147483646 h 10000"/>
                <a:gd name="T14" fmla="*/ 2147483646 w 10986"/>
                <a:gd name="T15" fmla="*/ 2147483646 h 10000"/>
                <a:gd name="T16" fmla="*/ 2147483646 w 10986"/>
                <a:gd name="T17" fmla="*/ 2147483646 h 10000"/>
                <a:gd name="T18" fmla="*/ 2147483646 w 10986"/>
                <a:gd name="T19" fmla="*/ 2147483646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86"/>
                <a:gd name="T31" fmla="*/ 0 h 10000"/>
                <a:gd name="T32" fmla="*/ 10986 w 10986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86" h="10000">
                  <a:moveTo>
                    <a:pt x="0" y="10000"/>
                  </a:moveTo>
                  <a:cubicBezTo>
                    <a:pt x="666" y="9974"/>
                    <a:pt x="1037" y="9840"/>
                    <a:pt x="1332" y="9732"/>
                  </a:cubicBezTo>
                  <a:cubicBezTo>
                    <a:pt x="1625" y="9625"/>
                    <a:pt x="1620" y="9572"/>
                    <a:pt x="1754" y="9371"/>
                  </a:cubicBezTo>
                  <a:cubicBezTo>
                    <a:pt x="1885" y="9076"/>
                    <a:pt x="2014" y="8780"/>
                    <a:pt x="2146" y="8486"/>
                  </a:cubicBezTo>
                  <a:cubicBezTo>
                    <a:pt x="2349" y="7602"/>
                    <a:pt x="2890" y="5524"/>
                    <a:pt x="3145" y="4171"/>
                  </a:cubicBezTo>
                  <a:cubicBezTo>
                    <a:pt x="3399" y="2819"/>
                    <a:pt x="3652" y="1465"/>
                    <a:pt x="3907" y="112"/>
                  </a:cubicBezTo>
                  <a:cubicBezTo>
                    <a:pt x="4073" y="0"/>
                    <a:pt x="4244" y="2007"/>
                    <a:pt x="4414" y="2954"/>
                  </a:cubicBezTo>
                  <a:cubicBezTo>
                    <a:pt x="4584" y="3901"/>
                    <a:pt x="4753" y="4849"/>
                    <a:pt x="4923" y="5796"/>
                  </a:cubicBezTo>
                  <a:cubicBezTo>
                    <a:pt x="5243" y="7684"/>
                    <a:pt x="6104" y="1875"/>
                    <a:pt x="6950" y="1659"/>
                  </a:cubicBezTo>
                  <a:lnTo>
                    <a:pt x="10986" y="2190"/>
                  </a:lnTo>
                </a:path>
              </a:pathLst>
            </a:custGeom>
            <a:noFill/>
            <a:ln w="28575">
              <a:solidFill>
                <a:srgbClr val="DF85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10" name="Freeform 58">
              <a:extLst>
                <a:ext uri="{FF2B5EF4-FFF2-40B4-BE49-F238E27FC236}">
                  <a16:creationId xmlns:a16="http://schemas.microsoft.com/office/drawing/2014/main" id="{75595E6A-44F6-F548-9C68-1C875545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707" y="3456308"/>
              <a:ext cx="2119313" cy="1266825"/>
            </a:xfrm>
            <a:custGeom>
              <a:avLst/>
              <a:gdLst>
                <a:gd name="T0" fmla="*/ 0 w 8099"/>
                <a:gd name="T1" fmla="*/ 2147483646 h 10001"/>
                <a:gd name="T2" fmla="*/ 2147483646 w 8099"/>
                <a:gd name="T3" fmla="*/ 2147483646 h 10001"/>
                <a:gd name="T4" fmla="*/ 2147483646 w 8099"/>
                <a:gd name="T5" fmla="*/ 2147483646 h 10001"/>
                <a:gd name="T6" fmla="*/ 2147483646 w 8099"/>
                <a:gd name="T7" fmla="*/ 2147483646 h 10001"/>
                <a:gd name="T8" fmla="*/ 2147483646 w 8099"/>
                <a:gd name="T9" fmla="*/ 2147483646 h 10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9"/>
                <a:gd name="T16" fmla="*/ 0 h 10001"/>
                <a:gd name="T17" fmla="*/ 8099 w 8099"/>
                <a:gd name="T18" fmla="*/ 10001 h 10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9" h="10001">
                  <a:moveTo>
                    <a:pt x="0" y="9816"/>
                  </a:moveTo>
                  <a:cubicBezTo>
                    <a:pt x="610" y="9653"/>
                    <a:pt x="1038" y="10001"/>
                    <a:pt x="1529" y="8587"/>
                  </a:cubicBezTo>
                  <a:cubicBezTo>
                    <a:pt x="2020" y="7173"/>
                    <a:pt x="2521" y="2666"/>
                    <a:pt x="2962" y="1333"/>
                  </a:cubicBezTo>
                  <a:cubicBezTo>
                    <a:pt x="3403" y="0"/>
                    <a:pt x="3326" y="502"/>
                    <a:pt x="4177" y="592"/>
                  </a:cubicBezTo>
                  <a:lnTo>
                    <a:pt x="8099" y="1325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11" name="Rectangle 239">
              <a:extLst>
                <a:ext uri="{FF2B5EF4-FFF2-40B4-BE49-F238E27FC236}">
                  <a16:creationId xmlns:a16="http://schemas.microsoft.com/office/drawing/2014/main" id="{4AD9FE29-B847-6449-9DCA-9C4E8A6E7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216" y="4914743"/>
              <a:ext cx="795337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fr-FR" sz="1350" i="1" dirty="0" err="1">
                  <a:solidFill>
                    <a:srgbClr val="000000"/>
                  </a:solidFill>
                  <a:latin typeface="+mj-lt"/>
                </a:rPr>
                <a:t>Cmd_LG</a:t>
              </a:r>
              <a:endParaRPr lang="en-US" altLang="fr-FR" sz="1350" dirty="0">
                <a:latin typeface="+mj-lt"/>
              </a:endParaRPr>
            </a:p>
          </p:txBody>
        </p:sp>
        <p:sp>
          <p:nvSpPr>
            <p:cNvPr id="412" name="Line 180">
              <a:extLst>
                <a:ext uri="{FF2B5EF4-FFF2-40B4-BE49-F238E27FC236}">
                  <a16:creationId xmlns:a16="http://schemas.microsoft.com/office/drawing/2014/main" id="{D377B2C3-B645-6842-AEB4-D1D0D591A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1301" y="4785046"/>
              <a:ext cx="229076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13" name="Line 180">
              <a:extLst>
                <a:ext uri="{FF2B5EF4-FFF2-40B4-BE49-F238E27FC236}">
                  <a16:creationId xmlns:a16="http://schemas.microsoft.com/office/drawing/2014/main" id="{EF85A0B4-1AC2-9A42-83E6-6DE925A82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31677" y="3286332"/>
              <a:ext cx="0" cy="231576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14" name="Line 180">
              <a:extLst>
                <a:ext uri="{FF2B5EF4-FFF2-40B4-BE49-F238E27FC236}">
                  <a16:creationId xmlns:a16="http://schemas.microsoft.com/office/drawing/2014/main" id="{0F339DC9-B4FF-0E44-9B79-4B1095577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1677" y="5595171"/>
              <a:ext cx="231100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15" name="Rectangle 169">
              <a:extLst>
                <a:ext uri="{FF2B5EF4-FFF2-40B4-BE49-F238E27FC236}">
                  <a16:creationId xmlns:a16="http://schemas.microsoft.com/office/drawing/2014/main" id="{6BCDA834-6E90-4B44-ACA7-3A95C306B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5382" y="5438700"/>
              <a:ext cx="73738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fr-FR" sz="1725" dirty="0">
                  <a:solidFill>
                    <a:srgbClr val="000000"/>
                  </a:solidFill>
                  <a:latin typeface="+mj-lt"/>
                </a:rPr>
                <a:t>t</a:t>
              </a:r>
              <a:endParaRPr lang="en-US" altLang="fr-FR" sz="1350" dirty="0">
                <a:latin typeface="+mj-lt"/>
              </a:endParaRPr>
            </a:p>
          </p:txBody>
        </p:sp>
        <p:sp>
          <p:nvSpPr>
            <p:cNvPr id="416" name="Freeform 61">
              <a:extLst>
                <a:ext uri="{FF2B5EF4-FFF2-40B4-BE49-F238E27FC236}">
                  <a16:creationId xmlns:a16="http://schemas.microsoft.com/office/drawing/2014/main" id="{6DD18719-E6E8-B646-A223-51E75050E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30" y="3396777"/>
              <a:ext cx="1373981" cy="1013222"/>
            </a:xfrm>
            <a:custGeom>
              <a:avLst/>
              <a:gdLst>
                <a:gd name="T0" fmla="*/ 0 w 9029"/>
                <a:gd name="T1" fmla="*/ 2147483646 h 10000"/>
                <a:gd name="T2" fmla="*/ 2147483646 w 9029"/>
                <a:gd name="T3" fmla="*/ 2147483646 h 10000"/>
                <a:gd name="T4" fmla="*/ 2147483646 w 9029"/>
                <a:gd name="T5" fmla="*/ 2147483646 h 10000"/>
                <a:gd name="T6" fmla="*/ 2147483646 w 9029"/>
                <a:gd name="T7" fmla="*/ 2147483646 h 10000"/>
                <a:gd name="T8" fmla="*/ 2147483646 w 9029"/>
                <a:gd name="T9" fmla="*/ 2147483646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9"/>
                <a:gd name="T16" fmla="*/ 0 h 10000"/>
                <a:gd name="T17" fmla="*/ 9029 w 9029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9" h="10000">
                  <a:moveTo>
                    <a:pt x="0" y="146"/>
                  </a:moveTo>
                  <a:cubicBezTo>
                    <a:pt x="213" y="0"/>
                    <a:pt x="432" y="2613"/>
                    <a:pt x="648" y="3844"/>
                  </a:cubicBezTo>
                  <a:lnTo>
                    <a:pt x="1296" y="7544"/>
                  </a:lnTo>
                  <a:cubicBezTo>
                    <a:pt x="1702" y="10000"/>
                    <a:pt x="2809" y="6980"/>
                    <a:pt x="3887" y="6980"/>
                  </a:cubicBezTo>
                  <a:lnTo>
                    <a:pt x="9029" y="7740"/>
                  </a:lnTo>
                </a:path>
              </a:pathLst>
            </a:custGeom>
            <a:noFill/>
            <a:ln w="28575">
              <a:solidFill>
                <a:srgbClr val="DF85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58315A7E-87C2-474D-B3C5-3CE9E59D8BBD}"/>
                </a:ext>
              </a:extLst>
            </p:cNvPr>
            <p:cNvSpPr/>
            <p:nvPr/>
          </p:nvSpPr>
          <p:spPr>
            <a:xfrm>
              <a:off x="5294294" y="1714254"/>
              <a:ext cx="1916907" cy="674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8" name="Line 64">
              <a:extLst>
                <a:ext uri="{FF2B5EF4-FFF2-40B4-BE49-F238E27FC236}">
                  <a16:creationId xmlns:a16="http://schemas.microsoft.com/office/drawing/2014/main" id="{8F42B6D8-F4D2-D34B-AB9E-371AC84D3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82512" y="3296764"/>
              <a:ext cx="2379" cy="2407392"/>
            </a:xfrm>
            <a:prstGeom prst="line">
              <a:avLst/>
            </a:prstGeom>
            <a:ln w="1905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350" dirty="0">
                <a:latin typeface="+mj-lt"/>
              </a:endParaRPr>
            </a:p>
          </p:txBody>
        </p:sp>
        <p:cxnSp>
          <p:nvCxnSpPr>
            <p:cNvPr id="420" name="Connecteur droit avec flèche 419">
              <a:extLst>
                <a:ext uri="{FF2B5EF4-FFF2-40B4-BE49-F238E27FC236}">
                  <a16:creationId xmlns:a16="http://schemas.microsoft.com/office/drawing/2014/main" id="{9CF19FF6-8D6D-8C44-923B-F3401E76AC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558984" y="2513509"/>
              <a:ext cx="1671900" cy="293503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7EB39645-507C-2A4B-BD33-21E9D7C4553D}"/>
                </a:ext>
              </a:extLst>
            </p:cNvPr>
            <p:cNvSpPr/>
            <p:nvPr/>
          </p:nvSpPr>
          <p:spPr>
            <a:xfrm>
              <a:off x="309032" y="5704156"/>
              <a:ext cx="90154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fr-FR" sz="1600" b="1" u="sng" dirty="0">
                  <a:solidFill>
                    <a:srgbClr val="00B050"/>
                  </a:solidFill>
                  <a:latin typeface="Arial" panose="020B0604020202020204" pitchFamily="34" charset="0"/>
                </a:rPr>
                <a:t>2 ranges in the same amplifier and the same time : </a:t>
              </a:r>
            </a:p>
            <a:p>
              <a:r>
                <a:rPr lang="en-US" altLang="fr-FR" sz="16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1 HER : </a:t>
              </a:r>
              <a:r>
                <a:rPr lang="en-US" sz="1600" b="1" dirty="0">
                  <a:solidFill>
                    <a:srgbClr val="0070C0"/>
                  </a:solidFill>
                </a:rPr>
                <a:t>High energy resolution (High gain) from 80fC to 3.7pC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1 HDR : </a:t>
              </a:r>
              <a:r>
                <a:rPr lang="en-US" sz="1600" b="1" dirty="0">
                  <a:solidFill>
                    <a:schemeClr val="accent2"/>
                  </a:solidFill>
                </a:rPr>
                <a:t>High dynamic range (low gain) from 5.5pC to 40pC</a:t>
              </a:r>
            </a:p>
          </p:txBody>
        </p:sp>
        <p:sp>
          <p:nvSpPr>
            <p:cNvPr id="422" name="Oval 183">
              <a:extLst>
                <a:ext uri="{FF2B5EF4-FFF2-40B4-BE49-F238E27FC236}">
                  <a16:creationId xmlns:a16="http://schemas.microsoft.com/office/drawing/2014/main" id="{6308C90B-C19A-9B4B-90D4-B70500160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862" y="4109292"/>
              <a:ext cx="92075" cy="9207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fr-FR" sz="1800" dirty="0"/>
            </a:p>
          </p:txBody>
        </p:sp>
        <p:sp>
          <p:nvSpPr>
            <p:cNvPr id="423" name="Freeform 229">
              <a:extLst>
                <a:ext uri="{FF2B5EF4-FFF2-40B4-BE49-F238E27FC236}">
                  <a16:creationId xmlns:a16="http://schemas.microsoft.com/office/drawing/2014/main" id="{DF46AE8C-80E8-BD4B-A21D-9B52E7440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945" y="4070339"/>
              <a:ext cx="457200" cy="182562"/>
            </a:xfrm>
            <a:custGeom>
              <a:avLst/>
              <a:gdLst>
                <a:gd name="T0" fmla="*/ 0 w 288"/>
                <a:gd name="T1" fmla="*/ 0 h 115"/>
                <a:gd name="T2" fmla="*/ 0 w 288"/>
                <a:gd name="T3" fmla="*/ 115 h 115"/>
                <a:gd name="T4" fmla="*/ 230 w 288"/>
                <a:gd name="T5" fmla="*/ 115 h 115"/>
                <a:gd name="T6" fmla="*/ 288 w 288"/>
                <a:gd name="T7" fmla="*/ 57 h 115"/>
                <a:gd name="T8" fmla="*/ 230 w 288"/>
                <a:gd name="T9" fmla="*/ 0 h 115"/>
                <a:gd name="T10" fmla="*/ 0 w 288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115">
                  <a:moveTo>
                    <a:pt x="0" y="0"/>
                  </a:moveTo>
                  <a:lnTo>
                    <a:pt x="0" y="115"/>
                  </a:lnTo>
                  <a:lnTo>
                    <a:pt x="230" y="115"/>
                  </a:lnTo>
                  <a:lnTo>
                    <a:pt x="288" y="57"/>
                  </a:lnTo>
                  <a:lnTo>
                    <a:pt x="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24" name="Group 363">
              <a:extLst>
                <a:ext uri="{FF2B5EF4-FFF2-40B4-BE49-F238E27FC236}">
                  <a16:creationId xmlns:a16="http://schemas.microsoft.com/office/drawing/2014/main" id="{2430A5F8-ED19-E949-B70B-37801C957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917" y="4147707"/>
              <a:ext cx="549275" cy="914400"/>
              <a:chOff x="1555" y="3197"/>
              <a:chExt cx="346" cy="576"/>
            </a:xfrm>
          </p:grpSpPr>
          <p:grpSp>
            <p:nvGrpSpPr>
              <p:cNvPr id="425" name="Group 255">
                <a:extLst>
                  <a:ext uri="{FF2B5EF4-FFF2-40B4-BE49-F238E27FC236}">
                    <a16:creationId xmlns:a16="http://schemas.microsoft.com/office/drawing/2014/main" id="{6FF1BD40-1DCA-8D48-9B72-008D8EF318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5" y="3197"/>
                <a:ext cx="346" cy="576"/>
                <a:chOff x="691" y="1584"/>
                <a:chExt cx="346" cy="576"/>
              </a:xfrm>
            </p:grpSpPr>
            <p:sp>
              <p:nvSpPr>
                <p:cNvPr id="427" name="Oval 256">
                  <a:extLst>
                    <a:ext uri="{FF2B5EF4-FFF2-40B4-BE49-F238E27FC236}">
                      <a16:creationId xmlns:a16="http://schemas.microsoft.com/office/drawing/2014/main" id="{43EC5EF2-93C7-694D-9C22-69B850AA2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1" y="1699"/>
                  <a:ext cx="346" cy="34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fr-FR" sz="1800" dirty="0"/>
                </a:p>
              </p:txBody>
            </p:sp>
            <p:sp>
              <p:nvSpPr>
                <p:cNvPr id="428" name="Line 257">
                  <a:extLst>
                    <a:ext uri="{FF2B5EF4-FFF2-40B4-BE49-F238E27FC236}">
                      <a16:creationId xmlns:a16="http://schemas.microsoft.com/office/drawing/2014/main" id="{9B326003-458A-164E-9226-018DFDF1FF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584"/>
                  <a:ext cx="0" cy="11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9" name="Line 258">
                  <a:extLst>
                    <a:ext uri="{FF2B5EF4-FFF2-40B4-BE49-F238E27FC236}">
                      <a16:creationId xmlns:a16="http://schemas.microsoft.com/office/drawing/2014/main" id="{1B74B730-7B85-0041-9359-1186989D7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2045"/>
                  <a:ext cx="0" cy="11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3" name="Line 259">
                  <a:extLst>
                    <a:ext uri="{FF2B5EF4-FFF2-40B4-BE49-F238E27FC236}">
                      <a16:creationId xmlns:a16="http://schemas.microsoft.com/office/drawing/2014/main" id="{A314D485-9CB4-B944-9846-63672E9CA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57"/>
                  <a:ext cx="0" cy="2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26" name="Freeform 362">
                <a:extLst>
                  <a:ext uri="{FF2B5EF4-FFF2-40B4-BE49-F238E27FC236}">
                    <a16:creationId xmlns:a16="http://schemas.microsoft.com/office/drawing/2014/main" id="{ECD75ED6-F9F2-5B40-A782-877A6528E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3197"/>
                <a:ext cx="116" cy="576"/>
              </a:xfrm>
              <a:custGeom>
                <a:avLst/>
                <a:gdLst>
                  <a:gd name="T0" fmla="*/ 58 w 116"/>
                  <a:gd name="T1" fmla="*/ 0 h 576"/>
                  <a:gd name="T2" fmla="*/ 116 w 116"/>
                  <a:gd name="T3" fmla="*/ 115 h 576"/>
                  <a:gd name="T4" fmla="*/ 58 w 116"/>
                  <a:gd name="T5" fmla="*/ 576 h 576"/>
                  <a:gd name="T6" fmla="*/ 0 w 116"/>
                  <a:gd name="T7" fmla="*/ 115 h 576"/>
                  <a:gd name="T8" fmla="*/ 58 w 116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576">
                    <a:moveTo>
                      <a:pt x="58" y="0"/>
                    </a:moveTo>
                    <a:lnTo>
                      <a:pt x="116" y="115"/>
                    </a:lnTo>
                    <a:lnTo>
                      <a:pt x="58" y="576"/>
                    </a:lnTo>
                    <a:lnTo>
                      <a:pt x="0" y="115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cxnSp>
          <p:nvCxnSpPr>
            <p:cNvPr id="434" name="Connecteur droit 433">
              <a:extLst>
                <a:ext uri="{FF2B5EF4-FFF2-40B4-BE49-F238E27FC236}">
                  <a16:creationId xmlns:a16="http://schemas.microsoft.com/office/drawing/2014/main" id="{3A32F6C4-6849-E246-8B53-7D26A3A550FC}"/>
                </a:ext>
              </a:extLst>
            </p:cNvPr>
            <p:cNvCxnSpPr/>
            <p:nvPr/>
          </p:nvCxnSpPr>
          <p:spPr>
            <a:xfrm>
              <a:off x="865555" y="4161996"/>
              <a:ext cx="1219651" cy="95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435" name="Group 346">
              <a:extLst>
                <a:ext uri="{FF2B5EF4-FFF2-40B4-BE49-F238E27FC236}">
                  <a16:creationId xmlns:a16="http://schemas.microsoft.com/office/drawing/2014/main" id="{15690E75-7F75-4744-ABA0-8A3858480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681" y="4243245"/>
              <a:ext cx="383285" cy="795139"/>
              <a:chOff x="5012" y="1930"/>
              <a:chExt cx="346" cy="576"/>
            </a:xfrm>
          </p:grpSpPr>
          <p:grpSp>
            <p:nvGrpSpPr>
              <p:cNvPr id="436" name="Group 135">
                <a:extLst>
                  <a:ext uri="{FF2B5EF4-FFF2-40B4-BE49-F238E27FC236}">
                    <a16:creationId xmlns:a16="http://schemas.microsoft.com/office/drawing/2014/main" id="{F494FA1F-969F-5842-9B0A-BBD59F335A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2" y="1930"/>
                <a:ext cx="346" cy="576"/>
                <a:chOff x="2707" y="2736"/>
                <a:chExt cx="346" cy="576"/>
              </a:xfrm>
            </p:grpSpPr>
            <p:sp>
              <p:nvSpPr>
                <p:cNvPr id="438" name="Line 136">
                  <a:extLst>
                    <a:ext uri="{FF2B5EF4-FFF2-40B4-BE49-F238E27FC236}">
                      <a16:creationId xmlns:a16="http://schemas.microsoft.com/office/drawing/2014/main" id="{03B4E539-1455-4B4C-BF82-E83773EBB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7" y="2966"/>
                  <a:ext cx="34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9" name="Line 137">
                  <a:extLst>
                    <a:ext uri="{FF2B5EF4-FFF2-40B4-BE49-F238E27FC236}">
                      <a16:creationId xmlns:a16="http://schemas.microsoft.com/office/drawing/2014/main" id="{041921B1-B563-2649-B3B0-7AE48A292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736"/>
                  <a:ext cx="0" cy="23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" name="Line 138">
                  <a:extLst>
                    <a:ext uri="{FF2B5EF4-FFF2-40B4-BE49-F238E27FC236}">
                      <a16:creationId xmlns:a16="http://schemas.microsoft.com/office/drawing/2014/main" id="{67D5CC33-5371-8544-9CAF-0B19574CB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3024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1" name="Line 139">
                  <a:extLst>
                    <a:ext uri="{FF2B5EF4-FFF2-40B4-BE49-F238E27FC236}">
                      <a16:creationId xmlns:a16="http://schemas.microsoft.com/office/drawing/2014/main" id="{24AB839B-B2AA-3C40-819F-062594FECF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7" y="3024"/>
                  <a:ext cx="34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37" name="Freeform 345">
                <a:extLst>
                  <a:ext uri="{FF2B5EF4-FFF2-40B4-BE49-F238E27FC236}">
                    <a16:creationId xmlns:a16="http://schemas.microsoft.com/office/drawing/2014/main" id="{DBD96634-F977-6C4E-A483-B43B144E4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1930"/>
                <a:ext cx="230" cy="576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42" name="ZoneTexte 441">
              <a:extLst>
                <a:ext uri="{FF2B5EF4-FFF2-40B4-BE49-F238E27FC236}">
                  <a16:creationId xmlns:a16="http://schemas.microsoft.com/office/drawing/2014/main" id="{14FB28C7-FBD8-8240-A548-E6C8C58B018A}"/>
                </a:ext>
              </a:extLst>
            </p:cNvPr>
            <p:cNvSpPr txBox="1"/>
            <p:nvPr/>
          </p:nvSpPr>
          <p:spPr>
            <a:xfrm>
              <a:off x="1589474" y="4243019"/>
              <a:ext cx="401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C</a:t>
              </a:r>
              <a:r>
                <a:rPr lang="en-US" sz="1400" i="1" baseline="-25000" dirty="0"/>
                <a:t>D</a:t>
              </a:r>
            </a:p>
          </p:txBody>
        </p:sp>
        <p:grpSp>
          <p:nvGrpSpPr>
            <p:cNvPr id="443" name="Group 864">
              <a:extLst>
                <a:ext uri="{FF2B5EF4-FFF2-40B4-BE49-F238E27FC236}">
                  <a16:creationId xmlns:a16="http://schemas.microsoft.com/office/drawing/2014/main" id="{EF78D51B-60A0-D14A-BDEA-B3C4251FE6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5206" y="3796241"/>
              <a:ext cx="1717676" cy="733425"/>
              <a:chOff x="1843" y="1698"/>
              <a:chExt cx="1082" cy="462"/>
            </a:xfrm>
          </p:grpSpPr>
          <p:grpSp>
            <p:nvGrpSpPr>
              <p:cNvPr id="444" name="Group 60">
                <a:extLst>
                  <a:ext uri="{FF2B5EF4-FFF2-40B4-BE49-F238E27FC236}">
                    <a16:creationId xmlns:a16="http://schemas.microsoft.com/office/drawing/2014/main" id="{F5C59BAF-B605-DF47-9CD9-CD15DD76D4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3" y="1698"/>
                <a:ext cx="1082" cy="461"/>
                <a:chOff x="3456" y="3427"/>
                <a:chExt cx="1082" cy="461"/>
              </a:xfrm>
            </p:grpSpPr>
            <p:sp>
              <p:nvSpPr>
                <p:cNvPr id="446" name="Line 55">
                  <a:extLst>
                    <a:ext uri="{FF2B5EF4-FFF2-40B4-BE49-F238E27FC236}">
                      <a16:creationId xmlns:a16="http://schemas.microsoft.com/office/drawing/2014/main" id="{298AC892-FA83-CB47-A594-03955773C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3657"/>
                  <a:ext cx="108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7" name="AutoShape 56">
                  <a:extLst>
                    <a:ext uri="{FF2B5EF4-FFF2-40B4-BE49-F238E27FC236}">
                      <a16:creationId xmlns:a16="http://schemas.microsoft.com/office/drawing/2014/main" id="{CC7B82AB-EF1E-4943-93FC-3AC2DB40A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525" y="3497"/>
                  <a:ext cx="461" cy="32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fr-FR" sz="1800" dirty="0"/>
                    <a:t>  - A</a:t>
                  </a:r>
                </a:p>
              </p:txBody>
            </p:sp>
          </p:grpSp>
          <p:sp>
            <p:nvSpPr>
              <p:cNvPr id="445" name="Freeform 863">
                <a:extLst>
                  <a:ext uri="{FF2B5EF4-FFF2-40B4-BE49-F238E27FC236}">
                    <a16:creationId xmlns:a16="http://schemas.microsoft.com/office/drawing/2014/main" id="{EB4C4CC7-8091-AD46-AF34-4D43C3700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1699"/>
                <a:ext cx="576" cy="461"/>
              </a:xfrm>
              <a:custGeom>
                <a:avLst/>
                <a:gdLst>
                  <a:gd name="T0" fmla="*/ 0 w 576"/>
                  <a:gd name="T1" fmla="*/ 231 h 461"/>
                  <a:gd name="T2" fmla="*/ 115 w 576"/>
                  <a:gd name="T3" fmla="*/ 461 h 461"/>
                  <a:gd name="T4" fmla="*/ 576 w 576"/>
                  <a:gd name="T5" fmla="*/ 231 h 461"/>
                  <a:gd name="T6" fmla="*/ 115 w 576"/>
                  <a:gd name="T7" fmla="*/ 0 h 461"/>
                  <a:gd name="T8" fmla="*/ 0 w 576"/>
                  <a:gd name="T9" fmla="*/ 231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6" h="461">
                    <a:moveTo>
                      <a:pt x="0" y="231"/>
                    </a:moveTo>
                    <a:lnTo>
                      <a:pt x="115" y="461"/>
                    </a:lnTo>
                    <a:lnTo>
                      <a:pt x="576" y="231"/>
                    </a:lnTo>
                    <a:lnTo>
                      <a:pt x="115" y="0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48" name="Line 257">
              <a:extLst>
                <a:ext uri="{FF2B5EF4-FFF2-40B4-BE49-F238E27FC236}">
                  <a16:creationId xmlns:a16="http://schemas.microsoft.com/office/drawing/2014/main" id="{EEB89180-347F-0A43-A1CD-E23FCBD26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466" y="4151963"/>
              <a:ext cx="0" cy="182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449" name="Connecteur droit 448">
              <a:extLst>
                <a:ext uri="{FF2B5EF4-FFF2-40B4-BE49-F238E27FC236}">
                  <a16:creationId xmlns:a16="http://schemas.microsoft.com/office/drawing/2014/main" id="{329E4ECE-38EF-F841-8437-0346B3C4AB7F}"/>
                </a:ext>
              </a:extLst>
            </p:cNvPr>
            <p:cNvCxnSpPr>
              <a:endCxn id="437" idx="2"/>
            </p:cNvCxnSpPr>
            <p:nvPr/>
          </p:nvCxnSpPr>
          <p:spPr>
            <a:xfrm flipV="1">
              <a:off x="865555" y="5038384"/>
              <a:ext cx="681661" cy="1155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450" name="Group 346">
              <a:extLst>
                <a:ext uri="{FF2B5EF4-FFF2-40B4-BE49-F238E27FC236}">
                  <a16:creationId xmlns:a16="http://schemas.microsoft.com/office/drawing/2014/main" id="{F88ECA2D-F6DD-3643-82E8-16CB4E552A8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519143" y="2727378"/>
              <a:ext cx="334962" cy="1432313"/>
              <a:chOff x="5012" y="1564"/>
              <a:chExt cx="346" cy="1502"/>
            </a:xfrm>
          </p:grpSpPr>
          <p:grpSp>
            <p:nvGrpSpPr>
              <p:cNvPr id="451" name="Group 135">
                <a:extLst>
                  <a:ext uri="{FF2B5EF4-FFF2-40B4-BE49-F238E27FC236}">
                    <a16:creationId xmlns:a16="http://schemas.microsoft.com/office/drawing/2014/main" id="{51730610-C06E-694F-AEAD-5A71FECB0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2" y="1564"/>
                <a:ext cx="346" cy="1502"/>
                <a:chOff x="2707" y="2370"/>
                <a:chExt cx="346" cy="1502"/>
              </a:xfrm>
            </p:grpSpPr>
            <p:sp>
              <p:nvSpPr>
                <p:cNvPr id="453" name="Line 136">
                  <a:extLst>
                    <a:ext uri="{FF2B5EF4-FFF2-40B4-BE49-F238E27FC236}">
                      <a16:creationId xmlns:a16="http://schemas.microsoft.com/office/drawing/2014/main" id="{58A0B572-316E-7645-AE69-DBAA413499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7" y="2966"/>
                  <a:ext cx="346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4" name="Line 137">
                  <a:extLst>
                    <a:ext uri="{FF2B5EF4-FFF2-40B4-BE49-F238E27FC236}">
                      <a16:creationId xmlns:a16="http://schemas.microsoft.com/office/drawing/2014/main" id="{94C371B2-A8B1-E647-BFC2-721A1DA8F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2370"/>
                  <a:ext cx="0" cy="59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5" name="Line 138">
                  <a:extLst>
                    <a:ext uri="{FF2B5EF4-FFF2-40B4-BE49-F238E27FC236}">
                      <a16:creationId xmlns:a16="http://schemas.microsoft.com/office/drawing/2014/main" id="{E23E3136-6EFA-294C-A5ED-E46AE6E3BB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3024"/>
                  <a:ext cx="3" cy="848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6" name="Line 139">
                  <a:extLst>
                    <a:ext uri="{FF2B5EF4-FFF2-40B4-BE49-F238E27FC236}">
                      <a16:creationId xmlns:a16="http://schemas.microsoft.com/office/drawing/2014/main" id="{054A42CF-134C-0845-BB92-AE4D60E97F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7" y="3032"/>
                  <a:ext cx="346" cy="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52" name="Freeform 345">
                <a:extLst>
                  <a:ext uri="{FF2B5EF4-FFF2-40B4-BE49-F238E27FC236}">
                    <a16:creationId xmlns:a16="http://schemas.microsoft.com/office/drawing/2014/main" id="{6EAE18D5-FA63-5A4C-9ADD-04C63A35E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1930"/>
                <a:ext cx="230" cy="576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57" name="ZoneTexte 456">
              <a:extLst>
                <a:ext uri="{FF2B5EF4-FFF2-40B4-BE49-F238E27FC236}">
                  <a16:creationId xmlns:a16="http://schemas.microsoft.com/office/drawing/2014/main" id="{BFBEE710-57C7-444F-BFE2-D8826944C712}"/>
                </a:ext>
              </a:extLst>
            </p:cNvPr>
            <p:cNvSpPr txBox="1"/>
            <p:nvPr/>
          </p:nvSpPr>
          <p:spPr>
            <a:xfrm>
              <a:off x="2541976" y="3509098"/>
              <a:ext cx="18678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rgbClr val="0070C0"/>
                  </a:solidFill>
                </a:rPr>
                <a:t>Small capacitor C</a:t>
              </a:r>
              <a:r>
                <a:rPr lang="en-US" sz="1400" b="1" i="1" baseline="-25000" dirty="0">
                  <a:solidFill>
                    <a:srgbClr val="0070C0"/>
                  </a:solidFill>
                </a:rPr>
                <a:t>HG</a:t>
              </a:r>
            </a:p>
          </p:txBody>
        </p:sp>
        <p:grpSp>
          <p:nvGrpSpPr>
            <p:cNvPr id="458" name="Group 346">
              <a:extLst>
                <a:ext uri="{FF2B5EF4-FFF2-40B4-BE49-F238E27FC236}">
                  <a16:creationId xmlns:a16="http://schemas.microsoft.com/office/drawing/2014/main" id="{FD012B31-5E1D-BB41-B208-6509250DE9D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513115" y="1929959"/>
              <a:ext cx="334962" cy="1416102"/>
              <a:chOff x="5012" y="1556"/>
              <a:chExt cx="346" cy="1485"/>
            </a:xfrm>
          </p:grpSpPr>
          <p:grpSp>
            <p:nvGrpSpPr>
              <p:cNvPr id="459" name="Group 135">
                <a:extLst>
                  <a:ext uri="{FF2B5EF4-FFF2-40B4-BE49-F238E27FC236}">
                    <a16:creationId xmlns:a16="http://schemas.microsoft.com/office/drawing/2014/main" id="{5D0C9350-1B02-AD4E-9214-17CEAF0BA8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12" y="1556"/>
                <a:ext cx="346" cy="1485"/>
                <a:chOff x="2707" y="2362"/>
                <a:chExt cx="346" cy="1485"/>
              </a:xfrm>
            </p:grpSpPr>
            <p:sp>
              <p:nvSpPr>
                <p:cNvPr id="461" name="Line 136">
                  <a:extLst>
                    <a:ext uri="{FF2B5EF4-FFF2-40B4-BE49-F238E27FC236}">
                      <a16:creationId xmlns:a16="http://schemas.microsoft.com/office/drawing/2014/main" id="{41C09BBA-2F97-1647-954D-910C2C95B7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7" y="2966"/>
                  <a:ext cx="346" cy="0"/>
                </a:xfrm>
                <a:prstGeom prst="line">
                  <a:avLst/>
                </a:prstGeom>
                <a:ln w="19050">
                  <a:headEnd/>
                  <a:tailEnd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2" name="Line 137">
                  <a:extLst>
                    <a:ext uri="{FF2B5EF4-FFF2-40B4-BE49-F238E27FC236}">
                      <a16:creationId xmlns:a16="http://schemas.microsoft.com/office/drawing/2014/main" id="{1DF96996-3E69-2A45-87A9-AEBC0048F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2" y="2362"/>
                  <a:ext cx="8" cy="604"/>
                </a:xfrm>
                <a:prstGeom prst="line">
                  <a:avLst/>
                </a:prstGeom>
                <a:ln w="19050">
                  <a:headEnd/>
                  <a:tailEnd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3" name="Line 138">
                  <a:extLst>
                    <a:ext uri="{FF2B5EF4-FFF2-40B4-BE49-F238E27FC236}">
                      <a16:creationId xmlns:a16="http://schemas.microsoft.com/office/drawing/2014/main" id="{1077FC84-62F6-7548-90E4-A5A02D13D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3024"/>
                  <a:ext cx="3" cy="823"/>
                </a:xfrm>
                <a:prstGeom prst="line">
                  <a:avLst/>
                </a:prstGeom>
                <a:ln w="19050">
                  <a:headEnd/>
                  <a:tailEnd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4" name="Line 139">
                  <a:extLst>
                    <a:ext uri="{FF2B5EF4-FFF2-40B4-BE49-F238E27FC236}">
                      <a16:creationId xmlns:a16="http://schemas.microsoft.com/office/drawing/2014/main" id="{E6B00717-0813-3F4C-A5BA-265E0E73E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7" y="3024"/>
                  <a:ext cx="346" cy="0"/>
                </a:xfrm>
                <a:prstGeom prst="line">
                  <a:avLst/>
                </a:prstGeom>
                <a:ln w="19050">
                  <a:headEnd/>
                  <a:tailEnd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60" name="Freeform 345">
                <a:extLst>
                  <a:ext uri="{FF2B5EF4-FFF2-40B4-BE49-F238E27FC236}">
                    <a16:creationId xmlns:a16="http://schemas.microsoft.com/office/drawing/2014/main" id="{38452AF2-8921-694D-BC04-385C7340F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1930"/>
                <a:ext cx="230" cy="576"/>
              </a:xfrm>
              <a:custGeom>
                <a:avLst/>
                <a:gdLst>
                  <a:gd name="T0" fmla="*/ 115 w 230"/>
                  <a:gd name="T1" fmla="*/ 0 h 576"/>
                  <a:gd name="T2" fmla="*/ 0 w 230"/>
                  <a:gd name="T3" fmla="*/ 230 h 576"/>
                  <a:gd name="T4" fmla="*/ 115 w 230"/>
                  <a:gd name="T5" fmla="*/ 576 h 576"/>
                  <a:gd name="T6" fmla="*/ 230 w 230"/>
                  <a:gd name="T7" fmla="*/ 230 h 576"/>
                  <a:gd name="T8" fmla="*/ 115 w 230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576">
                    <a:moveTo>
                      <a:pt x="115" y="0"/>
                    </a:moveTo>
                    <a:lnTo>
                      <a:pt x="0" y="230"/>
                    </a:lnTo>
                    <a:lnTo>
                      <a:pt x="115" y="576"/>
                    </a:lnTo>
                    <a:lnTo>
                      <a:pt x="230" y="230"/>
                    </a:lnTo>
                    <a:lnTo>
                      <a:pt x="115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65" name="ZoneTexte 464">
              <a:extLst>
                <a:ext uri="{FF2B5EF4-FFF2-40B4-BE49-F238E27FC236}">
                  <a16:creationId xmlns:a16="http://schemas.microsoft.com/office/drawing/2014/main" id="{88E09D0F-9F35-324C-9B74-51FA9D5D26DD}"/>
                </a:ext>
              </a:extLst>
            </p:cNvPr>
            <p:cNvSpPr txBox="1"/>
            <p:nvPr/>
          </p:nvSpPr>
          <p:spPr>
            <a:xfrm>
              <a:off x="2581409" y="2289218"/>
              <a:ext cx="1896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accent2"/>
                  </a:solidFill>
                </a:rPr>
                <a:t>Large capacitor C</a:t>
              </a:r>
              <a:r>
                <a:rPr lang="en-US" sz="1400" b="1" i="1" baseline="-25000" dirty="0">
                  <a:solidFill>
                    <a:schemeClr val="accent2"/>
                  </a:solidFill>
                </a:rPr>
                <a:t>LG </a:t>
              </a:r>
            </a:p>
          </p:txBody>
        </p:sp>
        <p:cxnSp>
          <p:nvCxnSpPr>
            <p:cNvPr id="466" name="Connecteur droit 465">
              <a:extLst>
                <a:ext uri="{FF2B5EF4-FFF2-40B4-BE49-F238E27FC236}">
                  <a16:creationId xmlns:a16="http://schemas.microsoft.com/office/drawing/2014/main" id="{BBE39E24-4C9B-E746-A4B8-AB5DADEFB16E}"/>
                </a:ext>
              </a:extLst>
            </p:cNvPr>
            <p:cNvCxnSpPr>
              <a:endCxn id="454" idx="0"/>
            </p:cNvCxnSpPr>
            <p:nvPr/>
          </p:nvCxnSpPr>
          <p:spPr>
            <a:xfrm flipH="1" flipV="1">
              <a:off x="1970467" y="3443535"/>
              <a:ext cx="175" cy="719422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467" name="Groupe 466">
              <a:extLst>
                <a:ext uri="{FF2B5EF4-FFF2-40B4-BE49-F238E27FC236}">
                  <a16:creationId xmlns:a16="http://schemas.microsoft.com/office/drawing/2014/main" id="{45BBA0C4-28C5-324F-AE98-804E68F75350}"/>
                </a:ext>
              </a:extLst>
            </p:cNvPr>
            <p:cNvGrpSpPr/>
            <p:nvPr/>
          </p:nvGrpSpPr>
          <p:grpSpPr>
            <a:xfrm rot="5400000">
              <a:off x="3096855" y="2895342"/>
              <a:ext cx="798773" cy="290820"/>
              <a:chOff x="2886075" y="2033279"/>
              <a:chExt cx="1181101" cy="440046"/>
            </a:xfrm>
          </p:grpSpPr>
          <p:grpSp>
            <p:nvGrpSpPr>
              <p:cNvPr id="468" name="Group 313">
                <a:extLst>
                  <a:ext uri="{FF2B5EF4-FFF2-40B4-BE49-F238E27FC236}">
                    <a16:creationId xmlns:a16="http://schemas.microsoft.com/office/drawing/2014/main" id="{DA0FB361-289B-CE49-8EE1-31F742117D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6075" y="2247900"/>
                <a:ext cx="1181101" cy="225425"/>
                <a:chOff x="182" y="1119"/>
                <a:chExt cx="744" cy="142"/>
              </a:xfrm>
            </p:grpSpPr>
            <p:grpSp>
              <p:nvGrpSpPr>
                <p:cNvPr id="510" name="Group 185">
                  <a:extLst>
                    <a:ext uri="{FF2B5EF4-FFF2-40B4-BE49-F238E27FC236}">
                      <a16:creationId xmlns:a16="http://schemas.microsoft.com/office/drawing/2014/main" id="{67E010EC-02B4-3944-BEFE-6A2EAF012D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" y="1119"/>
                  <a:ext cx="744" cy="142"/>
                  <a:chOff x="1046" y="893"/>
                  <a:chExt cx="744" cy="142"/>
                </a:xfrm>
              </p:grpSpPr>
              <p:sp>
                <p:nvSpPr>
                  <p:cNvPr id="579" name="Oval 186">
                    <a:extLst>
                      <a:ext uri="{FF2B5EF4-FFF2-40B4-BE49-F238E27FC236}">
                        <a16:creationId xmlns:a16="http://schemas.microsoft.com/office/drawing/2014/main" id="{829E4F05-B134-8444-815B-9715D8B9E7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7" y="977"/>
                    <a:ext cx="58" cy="5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fr-FR" dirty="0"/>
                  </a:p>
                </p:txBody>
              </p:sp>
              <p:sp>
                <p:nvSpPr>
                  <p:cNvPr id="580" name="Line 187">
                    <a:extLst>
                      <a:ext uri="{FF2B5EF4-FFF2-40B4-BE49-F238E27FC236}">
                        <a16:creationId xmlns:a16="http://schemas.microsoft.com/office/drawing/2014/main" id="{A3BBBD44-D3FB-DF47-9212-84F50D03AA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3" y="1007"/>
                    <a:ext cx="177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81" name="Line 188">
                    <a:extLst>
                      <a:ext uri="{FF2B5EF4-FFF2-40B4-BE49-F238E27FC236}">
                        <a16:creationId xmlns:a16="http://schemas.microsoft.com/office/drawing/2014/main" id="{FEE80715-8E27-7344-BFAB-B658344EAD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46" y="1005"/>
                    <a:ext cx="221" cy="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82" name="Line 189">
                    <a:extLst>
                      <a:ext uri="{FF2B5EF4-FFF2-40B4-BE49-F238E27FC236}">
                        <a16:creationId xmlns:a16="http://schemas.microsoft.com/office/drawing/2014/main" id="{03A191C5-E14C-7F45-B9D4-D576DCA0C4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53" y="893"/>
                    <a:ext cx="230" cy="11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83" name="Oval 190">
                    <a:extLst>
                      <a:ext uri="{FF2B5EF4-FFF2-40B4-BE49-F238E27FC236}">
                        <a16:creationId xmlns:a16="http://schemas.microsoft.com/office/drawing/2014/main" id="{0CBD6C6A-A107-EE40-88D3-48C36BC5CB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55" y="977"/>
                    <a:ext cx="58" cy="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fr-FR" dirty="0"/>
                  </a:p>
                </p:txBody>
              </p:sp>
            </p:grpSp>
            <p:sp>
              <p:nvSpPr>
                <p:cNvPr id="578" name="Freeform 311">
                  <a:extLst>
                    <a:ext uri="{FF2B5EF4-FFF2-40B4-BE49-F238E27FC236}">
                      <a16:creationId xmlns:a16="http://schemas.microsoft.com/office/drawing/2014/main" id="{74C06653-5B70-6D4D-88E6-5FF666F10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1123"/>
                  <a:ext cx="576" cy="115"/>
                </a:xfrm>
                <a:custGeom>
                  <a:avLst/>
                  <a:gdLst>
                    <a:gd name="T0" fmla="*/ 0 w 576"/>
                    <a:gd name="T1" fmla="*/ 115 h 115"/>
                    <a:gd name="T2" fmla="*/ 230 w 576"/>
                    <a:gd name="T3" fmla="*/ 0 h 115"/>
                    <a:gd name="T4" fmla="*/ 576 w 576"/>
                    <a:gd name="T5" fmla="*/ 115 h 115"/>
                    <a:gd name="T6" fmla="*/ 0 w 576"/>
                    <a:gd name="T7" fmla="*/ 115 h 1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6" h="115">
                      <a:moveTo>
                        <a:pt x="0" y="115"/>
                      </a:moveTo>
                      <a:lnTo>
                        <a:pt x="230" y="0"/>
                      </a:lnTo>
                      <a:lnTo>
                        <a:pt x="576" y="11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69" name="Line 198">
                <a:extLst>
                  <a:ext uri="{FF2B5EF4-FFF2-40B4-BE49-F238E27FC236}">
                    <a16:creationId xmlns:a16="http://schemas.microsoft.com/office/drawing/2014/main" id="{D40A9C37-020D-E342-92EC-5C37CD354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6000" y="2033279"/>
                <a:ext cx="0" cy="298453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86" name="ZoneTexte 585">
              <a:extLst>
                <a:ext uri="{FF2B5EF4-FFF2-40B4-BE49-F238E27FC236}">
                  <a16:creationId xmlns:a16="http://schemas.microsoft.com/office/drawing/2014/main" id="{53058B63-67EF-1A47-9ADB-D98BEFF18180}"/>
                </a:ext>
              </a:extLst>
            </p:cNvPr>
            <p:cNvSpPr txBox="1"/>
            <p:nvPr/>
          </p:nvSpPr>
          <p:spPr>
            <a:xfrm>
              <a:off x="339069" y="4282841"/>
              <a:ext cx="320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I</a:t>
              </a:r>
              <a:r>
                <a:rPr lang="en-US" sz="1400" i="1" baseline="-25000" dirty="0"/>
                <a:t>D</a:t>
              </a:r>
            </a:p>
          </p:txBody>
        </p:sp>
        <p:grpSp>
          <p:nvGrpSpPr>
            <p:cNvPr id="587" name="Groupe 586">
              <a:extLst>
                <a:ext uri="{FF2B5EF4-FFF2-40B4-BE49-F238E27FC236}">
                  <a16:creationId xmlns:a16="http://schemas.microsoft.com/office/drawing/2014/main" id="{406A7AC5-E595-914B-B083-B5A2D9A9B191}"/>
                </a:ext>
              </a:extLst>
            </p:cNvPr>
            <p:cNvGrpSpPr/>
            <p:nvPr/>
          </p:nvGrpSpPr>
          <p:grpSpPr>
            <a:xfrm>
              <a:off x="1993855" y="1927743"/>
              <a:ext cx="1386043" cy="290820"/>
              <a:chOff x="2463800" y="2033279"/>
              <a:chExt cx="2049463" cy="440046"/>
            </a:xfrm>
          </p:grpSpPr>
          <p:grpSp>
            <p:nvGrpSpPr>
              <p:cNvPr id="588" name="Group 313">
                <a:extLst>
                  <a:ext uri="{FF2B5EF4-FFF2-40B4-BE49-F238E27FC236}">
                    <a16:creationId xmlns:a16="http://schemas.microsoft.com/office/drawing/2014/main" id="{7C646DF7-C9BC-324F-936E-D6D68D84FF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3800" y="2247900"/>
                <a:ext cx="2049463" cy="225425"/>
                <a:chOff x="-84" y="1119"/>
                <a:chExt cx="1291" cy="142"/>
              </a:xfrm>
            </p:grpSpPr>
            <p:grpSp>
              <p:nvGrpSpPr>
                <p:cNvPr id="595" name="Group 185">
                  <a:extLst>
                    <a:ext uri="{FF2B5EF4-FFF2-40B4-BE49-F238E27FC236}">
                      <a16:creationId xmlns:a16="http://schemas.microsoft.com/office/drawing/2014/main" id="{AFFED00D-06CC-5646-ACC9-410DA4F909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84" y="1119"/>
                  <a:ext cx="1291" cy="142"/>
                  <a:chOff x="780" y="893"/>
                  <a:chExt cx="1291" cy="142"/>
                </a:xfrm>
              </p:grpSpPr>
              <p:sp>
                <p:nvSpPr>
                  <p:cNvPr id="597" name="Oval 186">
                    <a:extLst>
                      <a:ext uri="{FF2B5EF4-FFF2-40B4-BE49-F238E27FC236}">
                        <a16:creationId xmlns:a16="http://schemas.microsoft.com/office/drawing/2014/main" id="{FBD9BF7E-0F30-5940-9675-623E6C109D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7" y="977"/>
                    <a:ext cx="58" cy="5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fr-FR" dirty="0"/>
                  </a:p>
                </p:txBody>
              </p:sp>
              <p:sp>
                <p:nvSpPr>
                  <p:cNvPr id="598" name="Line 187">
                    <a:extLst>
                      <a:ext uri="{FF2B5EF4-FFF2-40B4-BE49-F238E27FC236}">
                        <a16:creationId xmlns:a16="http://schemas.microsoft.com/office/drawing/2014/main" id="{1F019F8F-9946-F449-BB0C-72426D2A64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3" y="1006"/>
                    <a:ext cx="458" cy="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9" name="Line 188">
                    <a:extLst>
                      <a:ext uri="{FF2B5EF4-FFF2-40B4-BE49-F238E27FC236}">
                        <a16:creationId xmlns:a16="http://schemas.microsoft.com/office/drawing/2014/main" id="{7E20A003-10B6-AE48-B9D6-C0B7FE21F5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0" y="1008"/>
                    <a:ext cx="487" cy="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0" name="Line 189">
                    <a:extLst>
                      <a:ext uri="{FF2B5EF4-FFF2-40B4-BE49-F238E27FC236}">
                        <a16:creationId xmlns:a16="http://schemas.microsoft.com/office/drawing/2014/main" id="{F02278B7-CE00-B241-AE3C-60F73FA84E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53" y="893"/>
                    <a:ext cx="230" cy="11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1" name="Oval 190">
                    <a:extLst>
                      <a:ext uri="{FF2B5EF4-FFF2-40B4-BE49-F238E27FC236}">
                        <a16:creationId xmlns:a16="http://schemas.microsoft.com/office/drawing/2014/main" id="{371686C7-B078-4D4D-A3F3-A057FB1B7F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55" y="977"/>
                    <a:ext cx="58" cy="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fr-FR" dirty="0"/>
                  </a:p>
                </p:txBody>
              </p:sp>
            </p:grpSp>
            <p:sp>
              <p:nvSpPr>
                <p:cNvPr id="596" name="Freeform 311">
                  <a:extLst>
                    <a:ext uri="{FF2B5EF4-FFF2-40B4-BE49-F238E27FC236}">
                      <a16:creationId xmlns:a16="http://schemas.microsoft.com/office/drawing/2014/main" id="{FF0B97BD-491E-F04C-97B9-C12E28294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1123"/>
                  <a:ext cx="576" cy="115"/>
                </a:xfrm>
                <a:custGeom>
                  <a:avLst/>
                  <a:gdLst>
                    <a:gd name="T0" fmla="*/ 0 w 576"/>
                    <a:gd name="T1" fmla="*/ 115 h 115"/>
                    <a:gd name="T2" fmla="*/ 230 w 576"/>
                    <a:gd name="T3" fmla="*/ 0 h 115"/>
                    <a:gd name="T4" fmla="*/ 576 w 576"/>
                    <a:gd name="T5" fmla="*/ 115 h 115"/>
                    <a:gd name="T6" fmla="*/ 0 w 576"/>
                    <a:gd name="T7" fmla="*/ 115 h 1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6" h="115">
                      <a:moveTo>
                        <a:pt x="0" y="115"/>
                      </a:moveTo>
                      <a:lnTo>
                        <a:pt x="230" y="0"/>
                      </a:lnTo>
                      <a:lnTo>
                        <a:pt x="576" y="11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94" name="Line 198">
                <a:extLst>
                  <a:ext uri="{FF2B5EF4-FFF2-40B4-BE49-F238E27FC236}">
                    <a16:creationId xmlns:a16="http://schemas.microsoft.com/office/drawing/2014/main" id="{660FE7A3-7D6F-E44F-BB9E-05118BACB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6000" y="2033279"/>
                <a:ext cx="0" cy="2984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02" name="Oval 183">
              <a:extLst>
                <a:ext uri="{FF2B5EF4-FFF2-40B4-BE49-F238E27FC236}">
                  <a16:creationId xmlns:a16="http://schemas.microsoft.com/office/drawing/2014/main" id="{F258DFCD-B64B-6047-8AA0-4668BCE55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247" y="4103673"/>
              <a:ext cx="92075" cy="9207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fr-FR" sz="1800" dirty="0"/>
            </a:p>
          </p:txBody>
        </p:sp>
        <p:sp>
          <p:nvSpPr>
            <p:cNvPr id="603" name="Oval 183">
              <a:extLst>
                <a:ext uri="{FF2B5EF4-FFF2-40B4-BE49-F238E27FC236}">
                  <a16:creationId xmlns:a16="http://schemas.microsoft.com/office/drawing/2014/main" id="{69C220BF-EFAC-FF41-855A-73BA00D5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349" y="4113975"/>
              <a:ext cx="92075" cy="9207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fr-FR" sz="1800" dirty="0"/>
            </a:p>
          </p:txBody>
        </p:sp>
        <p:sp>
          <p:nvSpPr>
            <p:cNvPr id="604" name="ZoneTexte 603">
              <a:extLst>
                <a:ext uri="{FF2B5EF4-FFF2-40B4-BE49-F238E27FC236}">
                  <a16:creationId xmlns:a16="http://schemas.microsoft.com/office/drawing/2014/main" id="{4F4D1020-94BF-DD40-8626-C7E34BDB480C}"/>
                </a:ext>
              </a:extLst>
            </p:cNvPr>
            <p:cNvSpPr txBox="1"/>
            <p:nvPr/>
          </p:nvSpPr>
          <p:spPr>
            <a:xfrm>
              <a:off x="3624788" y="2939446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accent2"/>
                  </a:solidFill>
                </a:rPr>
                <a:t>EN</a:t>
              </a:r>
              <a:r>
                <a:rPr lang="en-US" sz="1400" i="1" baseline="-25000" dirty="0">
                  <a:solidFill>
                    <a:schemeClr val="accent2"/>
                  </a:solidFill>
                </a:rPr>
                <a:t>LG</a:t>
              </a:r>
            </a:p>
          </p:txBody>
        </p:sp>
        <p:sp>
          <p:nvSpPr>
            <p:cNvPr id="605" name="ZoneTexte 604">
              <a:extLst>
                <a:ext uri="{FF2B5EF4-FFF2-40B4-BE49-F238E27FC236}">
                  <a16:creationId xmlns:a16="http://schemas.microsoft.com/office/drawing/2014/main" id="{6718FA5B-E889-8545-AD89-D8D2870EB303}"/>
                </a:ext>
              </a:extLst>
            </p:cNvPr>
            <p:cNvSpPr txBox="1"/>
            <p:nvPr/>
          </p:nvSpPr>
          <p:spPr>
            <a:xfrm>
              <a:off x="2082383" y="1655372"/>
              <a:ext cx="1315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SATURATION</a:t>
              </a:r>
              <a:endParaRPr lang="en-US" sz="1400" i="1" baseline="-25000" dirty="0"/>
            </a:p>
          </p:txBody>
        </p:sp>
        <p:grpSp>
          <p:nvGrpSpPr>
            <p:cNvPr id="606" name="Group 874">
              <a:extLst>
                <a:ext uri="{FF2B5EF4-FFF2-40B4-BE49-F238E27FC236}">
                  <a16:creationId xmlns:a16="http://schemas.microsoft.com/office/drawing/2014/main" id="{0BF2D477-631F-9E44-AEFD-AB8259BF030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380354" y="4720077"/>
              <a:ext cx="1135064" cy="731838"/>
              <a:chOff x="34" y="1008"/>
              <a:chExt cx="715" cy="461"/>
            </a:xfrm>
          </p:grpSpPr>
          <p:grpSp>
            <p:nvGrpSpPr>
              <p:cNvPr id="607" name="Group 51">
                <a:extLst>
                  <a:ext uri="{FF2B5EF4-FFF2-40B4-BE49-F238E27FC236}">
                    <a16:creationId xmlns:a16="http://schemas.microsoft.com/office/drawing/2014/main" id="{E64C3032-E6C5-584C-B210-CF9546419B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" y="1008"/>
                <a:ext cx="715" cy="461"/>
                <a:chOff x="3317" y="3370"/>
                <a:chExt cx="715" cy="461"/>
              </a:xfrm>
            </p:grpSpPr>
            <p:sp>
              <p:nvSpPr>
                <p:cNvPr id="609" name="Line 46">
                  <a:extLst>
                    <a:ext uri="{FF2B5EF4-FFF2-40B4-BE49-F238E27FC236}">
                      <a16:creationId xmlns:a16="http://schemas.microsoft.com/office/drawing/2014/main" id="{43B3C299-D36A-9C4B-A37A-F2F763383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3485"/>
                  <a:ext cx="11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0" name="Line 47">
                  <a:extLst>
                    <a:ext uri="{FF2B5EF4-FFF2-40B4-BE49-F238E27FC236}">
                      <a16:creationId xmlns:a16="http://schemas.microsoft.com/office/drawing/2014/main" id="{FEE17633-FB53-6B47-8ACC-5D31EE4A63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7" y="3715"/>
                  <a:ext cx="25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1" name="Line 48">
                  <a:extLst>
                    <a:ext uri="{FF2B5EF4-FFF2-40B4-BE49-F238E27FC236}">
                      <a16:creationId xmlns:a16="http://schemas.microsoft.com/office/drawing/2014/main" id="{7E8DB2A2-6847-C848-809C-145B34678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9" y="3600"/>
                  <a:ext cx="17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2" name="AutoShape 45">
                  <a:extLst>
                    <a:ext uri="{FF2B5EF4-FFF2-40B4-BE49-F238E27FC236}">
                      <a16:creationId xmlns:a16="http://schemas.microsoft.com/office/drawing/2014/main" id="{765C9E27-D446-C347-A7CD-9EADEDDF4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501" y="3440"/>
                  <a:ext cx="461" cy="32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fr-FR" sz="1800" dirty="0"/>
                </a:p>
              </p:txBody>
            </p:sp>
            <p:sp>
              <p:nvSpPr>
                <p:cNvPr id="613" name="Text Box 50">
                  <a:extLst>
                    <a:ext uri="{FF2B5EF4-FFF2-40B4-BE49-F238E27FC236}">
                      <a16:creationId xmlns:a16="http://schemas.microsoft.com/office/drawing/2014/main" id="{7B6209DC-0E8A-5740-BE37-D6BEA1FC19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6" y="3377"/>
                  <a:ext cx="182" cy="4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fr-FR" sz="1400" dirty="0"/>
                    <a:t>-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fr-FR" sz="1000" dirty="0"/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fr-FR" sz="1400" dirty="0"/>
                    <a:t>+</a:t>
                  </a:r>
                </a:p>
              </p:txBody>
            </p:sp>
          </p:grpSp>
          <p:sp>
            <p:nvSpPr>
              <p:cNvPr id="608" name="Freeform 873">
                <a:extLst>
                  <a:ext uri="{FF2B5EF4-FFF2-40B4-BE49-F238E27FC236}">
                    <a16:creationId xmlns:a16="http://schemas.microsoft.com/office/drawing/2014/main" id="{145FD34F-37D8-594A-9013-A5AC90950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" y="1123"/>
                <a:ext cx="576" cy="231"/>
              </a:xfrm>
              <a:custGeom>
                <a:avLst/>
                <a:gdLst>
                  <a:gd name="T0" fmla="*/ 0 w 576"/>
                  <a:gd name="T1" fmla="*/ 0 h 231"/>
                  <a:gd name="T2" fmla="*/ 0 w 576"/>
                  <a:gd name="T3" fmla="*/ 231 h 231"/>
                  <a:gd name="T4" fmla="*/ 576 w 576"/>
                  <a:gd name="T5" fmla="*/ 115 h 231"/>
                  <a:gd name="T6" fmla="*/ 0 w 576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6" h="231">
                    <a:moveTo>
                      <a:pt x="0" y="0"/>
                    </a:moveTo>
                    <a:lnTo>
                      <a:pt x="0" y="231"/>
                    </a:lnTo>
                    <a:lnTo>
                      <a:pt x="576" y="1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cxnSp>
          <p:nvCxnSpPr>
            <p:cNvPr id="614" name="Connecteur droit 613">
              <a:extLst>
                <a:ext uri="{FF2B5EF4-FFF2-40B4-BE49-F238E27FC236}">
                  <a16:creationId xmlns:a16="http://schemas.microsoft.com/office/drawing/2014/main" id="{5F14D7C1-42FE-D248-AB8B-EF588B7D853E}"/>
                </a:ext>
              </a:extLst>
            </p:cNvPr>
            <p:cNvCxnSpPr/>
            <p:nvPr/>
          </p:nvCxnSpPr>
          <p:spPr>
            <a:xfrm>
              <a:off x="2824700" y="5267439"/>
              <a:ext cx="977900" cy="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5" name="Freeform 232">
              <a:extLst>
                <a:ext uri="{FF2B5EF4-FFF2-40B4-BE49-F238E27FC236}">
                  <a16:creationId xmlns:a16="http://schemas.microsoft.com/office/drawing/2014/main" id="{66E1E557-4B09-BB4B-9470-6EEE4270C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180" y="5159301"/>
              <a:ext cx="457200" cy="182563"/>
            </a:xfrm>
            <a:custGeom>
              <a:avLst/>
              <a:gdLst>
                <a:gd name="T0" fmla="*/ 0 w 288"/>
                <a:gd name="T1" fmla="*/ 0 h 115"/>
                <a:gd name="T2" fmla="*/ 0 w 288"/>
                <a:gd name="T3" fmla="*/ 289817969 h 115"/>
                <a:gd name="T4" fmla="*/ 579635938 w 288"/>
                <a:gd name="T5" fmla="*/ 289817969 h 115"/>
                <a:gd name="T6" fmla="*/ 725805000 w 288"/>
                <a:gd name="T7" fmla="*/ 143648506 h 115"/>
                <a:gd name="T8" fmla="*/ 579635938 w 288"/>
                <a:gd name="T9" fmla="*/ 0 h 115"/>
                <a:gd name="T10" fmla="*/ 0 w 288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115">
                  <a:moveTo>
                    <a:pt x="0" y="0"/>
                  </a:moveTo>
                  <a:lnTo>
                    <a:pt x="0" y="115"/>
                  </a:lnTo>
                  <a:lnTo>
                    <a:pt x="230" y="115"/>
                  </a:lnTo>
                  <a:lnTo>
                    <a:pt x="288" y="57"/>
                  </a:lnTo>
                  <a:lnTo>
                    <a:pt x="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D9625FA4-8E5D-7642-B095-678B64BA463C}"/>
                </a:ext>
              </a:extLst>
            </p:cNvPr>
            <p:cNvSpPr/>
            <p:nvPr/>
          </p:nvSpPr>
          <p:spPr>
            <a:xfrm>
              <a:off x="4515415" y="4915097"/>
              <a:ext cx="1079144" cy="349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Logic bloc</a:t>
              </a:r>
            </a:p>
          </p:txBody>
        </p:sp>
        <p:sp>
          <p:nvSpPr>
            <p:cNvPr id="617" name="Line 47">
              <a:extLst>
                <a:ext uri="{FF2B5EF4-FFF2-40B4-BE49-F238E27FC236}">
                  <a16:creationId xmlns:a16="http://schemas.microsoft.com/office/drawing/2014/main" id="{91385E5E-0E47-D348-AE42-C2CF761DF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4559" y="5101157"/>
              <a:ext cx="1825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18" name="Connecteur droit 617">
              <a:extLst>
                <a:ext uri="{FF2B5EF4-FFF2-40B4-BE49-F238E27FC236}">
                  <a16:creationId xmlns:a16="http://schemas.microsoft.com/office/drawing/2014/main" id="{AF7FBDC9-108F-B841-AC0C-C5FD70083309}"/>
                </a:ext>
              </a:extLst>
            </p:cNvPr>
            <p:cNvCxnSpPr>
              <a:endCxn id="603" idx="4"/>
            </p:cNvCxnSpPr>
            <p:nvPr/>
          </p:nvCxnSpPr>
          <p:spPr>
            <a:xfrm flipV="1">
              <a:off x="3384266" y="4206050"/>
              <a:ext cx="2121" cy="69659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619" name="Rectangle 46">
              <a:extLst>
                <a:ext uri="{FF2B5EF4-FFF2-40B4-BE49-F238E27FC236}">
                  <a16:creationId xmlns:a16="http://schemas.microsoft.com/office/drawing/2014/main" id="{540B9209-A7B5-4E41-B2F9-11827AA0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08" y="3608013"/>
              <a:ext cx="122982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fr-FR" sz="1050" dirty="0">
                  <a:solidFill>
                    <a:schemeClr val="tx1"/>
                  </a:solidFill>
                  <a:latin typeface="+mj-lt"/>
                </a:rPr>
                <a:t>Detector + cable</a:t>
              </a:r>
            </a:p>
            <a:p>
              <a:pPr algn="ctr" eaLnBrk="1" hangingPunct="1"/>
              <a:r>
                <a:rPr lang="en-US" altLang="fr-FR" sz="1050" dirty="0">
                  <a:solidFill>
                    <a:schemeClr val="tx1"/>
                  </a:solidFill>
                  <a:latin typeface="+mj-lt"/>
                </a:rPr>
                <a:t>capacitor</a:t>
              </a:r>
            </a:p>
          </p:txBody>
        </p:sp>
        <p:sp>
          <p:nvSpPr>
            <p:cNvPr id="620" name="ZoneTexte 619">
              <a:extLst>
                <a:ext uri="{FF2B5EF4-FFF2-40B4-BE49-F238E27FC236}">
                  <a16:creationId xmlns:a16="http://schemas.microsoft.com/office/drawing/2014/main" id="{3BBE9319-E5F2-B045-BDBC-2577EAB9890F}"/>
                </a:ext>
              </a:extLst>
            </p:cNvPr>
            <p:cNvSpPr txBox="1"/>
            <p:nvPr/>
          </p:nvSpPr>
          <p:spPr>
            <a:xfrm>
              <a:off x="1290820" y="2651601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accent2"/>
                  </a:solidFill>
                </a:rPr>
                <a:t>EN</a:t>
              </a:r>
              <a:r>
                <a:rPr lang="en-US" sz="1400" i="1" baseline="-25000" dirty="0">
                  <a:solidFill>
                    <a:schemeClr val="accent2"/>
                  </a:solidFill>
                </a:rPr>
                <a:t>LG</a:t>
              </a:r>
            </a:p>
          </p:txBody>
        </p:sp>
        <p:sp>
          <p:nvSpPr>
            <p:cNvPr id="621" name="Rectangle 114">
              <a:extLst>
                <a:ext uri="{FF2B5EF4-FFF2-40B4-BE49-F238E27FC236}">
                  <a16:creationId xmlns:a16="http://schemas.microsoft.com/office/drawing/2014/main" id="{7B1A5685-7890-0E4B-A8A0-799962C4E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229" y="4892084"/>
              <a:ext cx="1186543" cy="27699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63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fr-FR" sz="1200" i="1" dirty="0" err="1">
                  <a:solidFill>
                    <a:srgbClr val="00CC00"/>
                  </a:solidFill>
                  <a:latin typeface="+mj-lt"/>
                </a:rPr>
                <a:t>LG_threshold</a:t>
              </a:r>
              <a:endParaRPr lang="en-US" altLang="fr-FR" sz="1200" i="1" dirty="0">
                <a:solidFill>
                  <a:srgbClr val="00CC00"/>
                </a:solidFill>
                <a:latin typeface="+mj-lt"/>
              </a:endParaRPr>
            </a:p>
          </p:txBody>
        </p:sp>
        <p:sp>
          <p:nvSpPr>
            <p:cNvPr id="622" name="Rectangle 113">
              <a:extLst>
                <a:ext uri="{FF2B5EF4-FFF2-40B4-BE49-F238E27FC236}">
                  <a16:creationId xmlns:a16="http://schemas.microsoft.com/office/drawing/2014/main" id="{74C0C3DA-FE15-C84C-AD95-4E66E22CA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323" y="3717216"/>
              <a:ext cx="1313180" cy="28469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6E63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fr-FR" sz="1250" i="1" dirty="0" err="1">
                  <a:solidFill>
                    <a:srgbClr val="000000"/>
                  </a:solidFill>
                  <a:latin typeface="+mj-lt"/>
                </a:rPr>
                <a:t>CSA_output</a:t>
              </a:r>
              <a:r>
                <a:rPr lang="en-US" altLang="fr-FR" sz="1250" i="1" dirty="0">
                  <a:solidFill>
                    <a:srgbClr val="000000"/>
                  </a:solidFill>
                  <a:latin typeface="+mj-lt"/>
                </a:rPr>
                <a:t> (t)</a:t>
              </a:r>
            </a:p>
          </p:txBody>
        </p:sp>
        <p:sp>
          <p:nvSpPr>
            <p:cNvPr id="623" name="ZoneTexte 622">
              <a:extLst>
                <a:ext uri="{FF2B5EF4-FFF2-40B4-BE49-F238E27FC236}">
                  <a16:creationId xmlns:a16="http://schemas.microsoft.com/office/drawing/2014/main" id="{E5CB27A8-B4F2-C64C-AE69-66735F6FC0A1}"/>
                </a:ext>
              </a:extLst>
            </p:cNvPr>
            <p:cNvSpPr txBox="1"/>
            <p:nvPr/>
          </p:nvSpPr>
          <p:spPr>
            <a:xfrm>
              <a:off x="5613609" y="5068397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accent2"/>
                  </a:solidFill>
                </a:rPr>
                <a:t>EN</a:t>
              </a:r>
              <a:r>
                <a:rPr lang="en-US" sz="1400" i="1" baseline="-25000" dirty="0">
                  <a:solidFill>
                    <a:schemeClr val="accent2"/>
                  </a:solidFill>
                </a:rPr>
                <a:t>LG</a:t>
              </a:r>
            </a:p>
          </p:txBody>
        </p:sp>
        <p:cxnSp>
          <p:nvCxnSpPr>
            <p:cNvPr id="624" name="Connecteur droit 623">
              <a:extLst>
                <a:ext uri="{FF2B5EF4-FFF2-40B4-BE49-F238E27FC236}">
                  <a16:creationId xmlns:a16="http://schemas.microsoft.com/office/drawing/2014/main" id="{36251111-071E-6840-82DE-BBBDF4E636B1}"/>
                </a:ext>
              </a:extLst>
            </p:cNvPr>
            <p:cNvCxnSpPr>
              <a:stCxn id="390" idx="1"/>
            </p:cNvCxnSpPr>
            <p:nvPr/>
          </p:nvCxnSpPr>
          <p:spPr>
            <a:xfrm flipV="1">
              <a:off x="1972618" y="2186223"/>
              <a:ext cx="4937" cy="46568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25" name="Connecteur droit 624">
              <a:extLst>
                <a:ext uri="{FF2B5EF4-FFF2-40B4-BE49-F238E27FC236}">
                  <a16:creationId xmlns:a16="http://schemas.microsoft.com/office/drawing/2014/main" id="{3B985BFF-E2C6-AF48-9FFB-FD30D4156A6E}"/>
                </a:ext>
              </a:extLst>
            </p:cNvPr>
            <p:cNvCxnSpPr/>
            <p:nvPr/>
          </p:nvCxnSpPr>
          <p:spPr>
            <a:xfrm flipV="1">
              <a:off x="3381257" y="2179662"/>
              <a:ext cx="4937" cy="46568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626" name="Rectangle 49">
              <a:extLst>
                <a:ext uri="{FF2B5EF4-FFF2-40B4-BE49-F238E27FC236}">
                  <a16:creationId xmlns:a16="http://schemas.microsoft.com/office/drawing/2014/main" id="{4C107E5A-088B-F544-93C9-BCABAD5C2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503" y="1570366"/>
              <a:ext cx="4074118" cy="97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lang="en-US" altLang="fr-FR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Signal over low gain range =&gt;</a:t>
              </a:r>
            </a:p>
            <a:p>
              <a:pPr algn="ctr">
                <a:spcBef>
                  <a:spcPct val="30000"/>
                </a:spcBef>
              </a:pPr>
              <a:r>
                <a:rPr lang="en-US" altLang="fr-FR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Desaturation mode </a:t>
              </a:r>
            </a:p>
            <a:p>
              <a:pPr algn="ctr">
                <a:spcBef>
                  <a:spcPct val="30000"/>
                </a:spcBef>
              </a:pPr>
              <a:r>
                <a:rPr lang="en-US" altLang="fr-FR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(discharge capacitor)</a:t>
              </a:r>
            </a:p>
          </p:txBody>
        </p:sp>
        <p:cxnSp>
          <p:nvCxnSpPr>
            <p:cNvPr id="627" name="Connecteur droit avec flèche 626">
              <a:extLst>
                <a:ext uri="{FF2B5EF4-FFF2-40B4-BE49-F238E27FC236}">
                  <a16:creationId xmlns:a16="http://schemas.microsoft.com/office/drawing/2014/main" id="{1EDBD47E-2170-1440-81DD-BBFA8F178E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96239" y="1928413"/>
              <a:ext cx="2689601" cy="12516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8" name="Connecteur droit 627">
              <a:extLst>
                <a:ext uri="{FF2B5EF4-FFF2-40B4-BE49-F238E27FC236}">
                  <a16:creationId xmlns:a16="http://schemas.microsoft.com/office/drawing/2014/main" id="{0BC8912C-25B7-EC4E-9480-B5232C7E4978}"/>
                </a:ext>
              </a:extLst>
            </p:cNvPr>
            <p:cNvCxnSpPr/>
            <p:nvPr/>
          </p:nvCxnSpPr>
          <p:spPr>
            <a:xfrm flipH="1" flipV="1">
              <a:off x="3384091" y="3440139"/>
              <a:ext cx="175" cy="719422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pic>
        <p:nvPicPr>
          <p:cNvPr id="629" name="Image 1" descr="image001">
            <a:extLst>
              <a:ext uri="{FF2B5EF4-FFF2-40B4-BE49-F238E27FC236}">
                <a16:creationId xmlns:a16="http://schemas.microsoft.com/office/drawing/2014/main" id="{E105C3A3-04A2-334F-9B19-9794DC97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87" y="1681779"/>
            <a:ext cx="880407" cy="86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77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Increase the Dynamic range / Noise ratio</a:t>
            </a:r>
            <a:br>
              <a:rPr lang="en-US" dirty="0"/>
            </a:br>
            <a:r>
              <a:rPr lang="en-US" dirty="0"/>
              <a:t>FEANICS CHIP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65" name="Espace réservé du pied de page 9">
            <a:extLst>
              <a:ext uri="{FF2B5EF4-FFF2-40B4-BE49-F238E27FC236}">
                <a16:creationId xmlns:a16="http://schemas.microsoft.com/office/drawing/2014/main" id="{7A59D49E-F712-9F40-93D2-09604F5F8E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69F9F98-7587-C54A-8A56-A34188DA6C04}"/>
              </a:ext>
            </a:extLst>
          </p:cNvPr>
          <p:cNvSpPr/>
          <p:nvPr/>
        </p:nvSpPr>
        <p:spPr>
          <a:xfrm>
            <a:off x="4825190" y="1451554"/>
            <a:ext cx="4053692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86D8B38-535C-4F47-8385-999C6FF36853}"/>
              </a:ext>
            </a:extLst>
          </p:cNvPr>
          <p:cNvSpPr/>
          <p:nvPr/>
        </p:nvSpPr>
        <p:spPr>
          <a:xfrm>
            <a:off x="307739" y="1454289"/>
            <a:ext cx="445243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Quasi square shape : Multisampling</a:t>
            </a:r>
          </a:p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US" b="1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/>
              <a:t>Polarity both : same in negative</a:t>
            </a:r>
          </a:p>
        </p:txBody>
      </p:sp>
      <p:sp>
        <p:nvSpPr>
          <p:cNvPr id="104" name="TextBox 1">
            <a:extLst>
              <a:ext uri="{FF2B5EF4-FFF2-40B4-BE49-F238E27FC236}">
                <a16:creationId xmlns:a16="http://schemas.microsoft.com/office/drawing/2014/main" id="{3DE9F107-7F01-6C48-B70B-2C4445AFD29D}"/>
              </a:ext>
            </a:extLst>
          </p:cNvPr>
          <p:cNvSpPr txBox="1"/>
          <p:nvPr/>
        </p:nvSpPr>
        <p:spPr>
          <a:xfrm>
            <a:off x="335945" y="4473855"/>
            <a:ext cx="3832148" cy="20621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/>
              <a:t>Modification via Slow Control :</a:t>
            </a:r>
          </a:p>
          <a:p>
            <a:endParaRPr lang="en-US" sz="1400"/>
          </a:p>
          <a:p>
            <a:r>
              <a:rPr lang="en-US" sz="1400"/>
              <a:t>Thresholds, baseline (11 bits internal DAC)</a:t>
            </a:r>
          </a:p>
          <a:p>
            <a:r>
              <a:rPr lang="en-US" sz="1400"/>
              <a:t>Gains (High &amp; Low) (4 bits)</a:t>
            </a:r>
          </a:p>
          <a:p>
            <a:r>
              <a:rPr lang="en-US" sz="1400">
                <a:solidFill>
                  <a:schemeClr val="tx1"/>
                </a:solidFill>
              </a:rPr>
              <a:t>Signal duration (10 ns to 10 </a:t>
            </a:r>
            <a:r>
              <a:rPr lang="en-US" sz="1400" err="1">
                <a:solidFill>
                  <a:schemeClr val="tx1"/>
                </a:solidFill>
              </a:rPr>
              <a:t>ms</a:t>
            </a:r>
            <a:r>
              <a:rPr lang="en-US" sz="1400">
                <a:solidFill>
                  <a:schemeClr val="tx1"/>
                </a:solidFill>
              </a:rPr>
              <a:t>)</a:t>
            </a:r>
          </a:p>
          <a:p>
            <a:r>
              <a:rPr lang="en-US" sz="1400"/>
              <a:t>Shaping Output </a:t>
            </a:r>
            <a:r>
              <a:rPr lang="mr-IN" sz="1400"/>
              <a:t>–</a:t>
            </a:r>
            <a:r>
              <a:rPr lang="en-US" sz="1400"/>
              <a:t> Shaping time (60 ns -10 µs) </a:t>
            </a:r>
          </a:p>
          <a:p>
            <a:r>
              <a:rPr lang="en-US" sz="1400"/>
              <a:t>Differential / Single Ended,</a:t>
            </a:r>
          </a:p>
          <a:p>
            <a:r>
              <a:rPr lang="en-US" sz="1400"/>
              <a:t>Saturation detection</a:t>
            </a:r>
          </a:p>
          <a:p>
            <a:r>
              <a:rPr lang="en-US" sz="1400"/>
              <a:t>…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34281CC-89A8-234D-94E1-8501B9E1EF74}"/>
              </a:ext>
            </a:extLst>
          </p:cNvPr>
          <p:cNvSpPr/>
          <p:nvPr/>
        </p:nvSpPr>
        <p:spPr>
          <a:xfrm>
            <a:off x="326361" y="1846936"/>
            <a:ext cx="4326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Automatic switching between High and low gain </a:t>
            </a:r>
            <a:endParaRPr lang="fr-FR" sz="1400"/>
          </a:p>
        </p:txBody>
      </p: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A6B7C7E9-7069-A04D-87B3-88D3B354B952}"/>
              </a:ext>
            </a:extLst>
          </p:cNvPr>
          <p:cNvCxnSpPr/>
          <p:nvPr/>
        </p:nvCxnSpPr>
        <p:spPr>
          <a:xfrm flipV="1">
            <a:off x="1537540" y="3746290"/>
            <a:ext cx="1147031" cy="831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A8C79B0-0ED1-A34F-9335-32DF06615B32}"/>
              </a:ext>
            </a:extLst>
          </p:cNvPr>
          <p:cNvSpPr/>
          <p:nvPr/>
        </p:nvSpPr>
        <p:spPr>
          <a:xfrm>
            <a:off x="1510287" y="3789385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/>
              <a:t>Adjust  duration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23612284-50E3-6E43-AA85-42BD3804E7F2}"/>
              </a:ext>
            </a:extLst>
          </p:cNvPr>
          <p:cNvCxnSpPr/>
          <p:nvPr/>
        </p:nvCxnSpPr>
        <p:spPr>
          <a:xfrm>
            <a:off x="463563" y="3590492"/>
            <a:ext cx="1073977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4CA8F7F1-B07D-DE4B-9BF7-591AD99BB5B9}"/>
              </a:ext>
            </a:extLst>
          </p:cNvPr>
          <p:cNvCxnSpPr/>
          <p:nvPr/>
        </p:nvCxnSpPr>
        <p:spPr>
          <a:xfrm flipH="1">
            <a:off x="1537540" y="2440490"/>
            <a:ext cx="14140" cy="11500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CE620A5C-E25D-8A4D-A325-C4695786C9B2}"/>
              </a:ext>
            </a:extLst>
          </p:cNvPr>
          <p:cNvCxnSpPr/>
          <p:nvPr/>
        </p:nvCxnSpPr>
        <p:spPr>
          <a:xfrm>
            <a:off x="1599768" y="3107108"/>
            <a:ext cx="902198" cy="90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CA4EF82E-6282-F449-91B3-BE48D6720EDD}"/>
              </a:ext>
            </a:extLst>
          </p:cNvPr>
          <p:cNvCxnSpPr>
            <a:endCxn id="114" idx="1"/>
          </p:cNvCxnSpPr>
          <p:nvPr/>
        </p:nvCxnSpPr>
        <p:spPr>
          <a:xfrm flipV="1">
            <a:off x="2919281" y="3579782"/>
            <a:ext cx="608033" cy="28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84E54B8D-836E-ED46-A621-99C634B4209D}"/>
              </a:ext>
            </a:extLst>
          </p:cNvPr>
          <p:cNvCxnSpPr/>
          <p:nvPr/>
        </p:nvCxnSpPr>
        <p:spPr>
          <a:xfrm flipV="1">
            <a:off x="430238" y="2456608"/>
            <a:ext cx="3161268" cy="886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3" name="Line 180">
            <a:extLst>
              <a:ext uri="{FF2B5EF4-FFF2-40B4-BE49-F238E27FC236}">
                <a16:creationId xmlns:a16="http://schemas.microsoft.com/office/drawing/2014/main" id="{6813F662-E682-2444-BC36-AFE0048854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012" y="2229308"/>
            <a:ext cx="9411" cy="1361184"/>
          </a:xfrm>
          <a:prstGeom prst="line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350">
              <a:latin typeface="+mj-lt"/>
            </a:endParaRPr>
          </a:p>
        </p:txBody>
      </p:sp>
      <p:sp>
        <p:nvSpPr>
          <p:cNvPr id="114" name="Line 180">
            <a:extLst>
              <a:ext uri="{FF2B5EF4-FFF2-40B4-BE49-F238E27FC236}">
                <a16:creationId xmlns:a16="http://schemas.microsoft.com/office/drawing/2014/main" id="{8B23629B-9630-7F40-BD5C-3F3C378C3A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38" y="3579782"/>
            <a:ext cx="3097076" cy="24939"/>
          </a:xfrm>
          <a:prstGeom prst="line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350">
              <a:latin typeface="+mj-lt"/>
            </a:endParaRPr>
          </a:p>
        </p:txBody>
      </p:sp>
      <p:sp>
        <p:nvSpPr>
          <p:cNvPr id="115" name="Rectangle 169">
            <a:extLst>
              <a:ext uri="{FF2B5EF4-FFF2-40B4-BE49-F238E27FC236}">
                <a16:creationId xmlns:a16="http://schemas.microsoft.com/office/drawing/2014/main" id="{EFA5BBF9-9038-184C-9677-0551AA320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794" y="3433661"/>
            <a:ext cx="73738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5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5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5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5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5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725">
                <a:solidFill>
                  <a:srgbClr val="000000"/>
                </a:solidFill>
                <a:latin typeface="+mj-lt"/>
              </a:rPr>
              <a:t>t</a:t>
            </a:r>
            <a:endParaRPr lang="fr-FR" altLang="fr-FR" sz="1350">
              <a:latin typeface="+mj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65CB19E-0704-5548-A6AC-22FD173EECD4}"/>
              </a:ext>
            </a:extLst>
          </p:cNvPr>
          <p:cNvSpPr/>
          <p:nvPr/>
        </p:nvSpPr>
        <p:spPr>
          <a:xfrm>
            <a:off x="470671" y="2142311"/>
            <a:ext cx="1200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i="1" err="1">
                <a:solidFill>
                  <a:srgbClr val="000000"/>
                </a:solidFill>
              </a:rPr>
              <a:t>CSA_output</a:t>
            </a:r>
            <a:r>
              <a:rPr lang="fr-FR" altLang="fr-FR" sz="1200" i="1">
                <a:solidFill>
                  <a:srgbClr val="000000"/>
                </a:solidFill>
              </a:rPr>
              <a:t> (t)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3903796-8470-4C48-A05B-5F60FAA088FD}"/>
              </a:ext>
            </a:extLst>
          </p:cNvPr>
          <p:cNvSpPr/>
          <p:nvPr/>
        </p:nvSpPr>
        <p:spPr>
          <a:xfrm>
            <a:off x="2206147" y="2125607"/>
            <a:ext cx="17027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i="1" err="1">
                <a:solidFill>
                  <a:srgbClr val="00B050"/>
                </a:solidFill>
              </a:rPr>
              <a:t>Low</a:t>
            </a:r>
            <a:r>
              <a:rPr lang="fr-FR" altLang="fr-FR" sz="1200" i="1">
                <a:solidFill>
                  <a:srgbClr val="00B050"/>
                </a:solidFill>
              </a:rPr>
              <a:t> gain </a:t>
            </a:r>
            <a:r>
              <a:rPr lang="fr-FR" altLang="fr-FR" sz="1200" i="1" err="1">
                <a:solidFill>
                  <a:srgbClr val="00B050"/>
                </a:solidFill>
              </a:rPr>
              <a:t>threshold</a:t>
            </a:r>
            <a:r>
              <a:rPr lang="fr-FR" altLang="fr-FR" sz="1200" i="1">
                <a:solidFill>
                  <a:srgbClr val="00B050"/>
                </a:solidFill>
              </a:rPr>
              <a:t> (t)</a:t>
            </a:r>
          </a:p>
        </p:txBody>
      </p:sp>
      <p:sp>
        <p:nvSpPr>
          <p:cNvPr id="118" name="Arc 117">
            <a:extLst>
              <a:ext uri="{FF2B5EF4-FFF2-40B4-BE49-F238E27FC236}">
                <a16:creationId xmlns:a16="http://schemas.microsoft.com/office/drawing/2014/main" id="{8B35F5AA-FF67-8A4E-A72C-B3CB0FA9BB22}"/>
              </a:ext>
            </a:extLst>
          </p:cNvPr>
          <p:cNvSpPr/>
          <p:nvPr/>
        </p:nvSpPr>
        <p:spPr>
          <a:xfrm flipH="1" flipV="1">
            <a:off x="2489774" y="2676150"/>
            <a:ext cx="868934" cy="904323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E6C81944-0791-0B4B-882B-8022F92F16E5}"/>
              </a:ext>
            </a:extLst>
          </p:cNvPr>
          <p:cNvCxnSpPr/>
          <p:nvPr/>
        </p:nvCxnSpPr>
        <p:spPr>
          <a:xfrm>
            <a:off x="1587576" y="2420913"/>
            <a:ext cx="0" cy="7127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Line 180">
            <a:extLst>
              <a:ext uri="{FF2B5EF4-FFF2-40B4-BE49-F238E27FC236}">
                <a16:creationId xmlns:a16="http://schemas.microsoft.com/office/drawing/2014/main" id="{DD6C9B86-E924-C448-B392-44C1700640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9855" y="2152308"/>
            <a:ext cx="679" cy="1792540"/>
          </a:xfrm>
          <a:prstGeom prst="line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350">
              <a:latin typeface="+mj-lt"/>
            </a:endParaRPr>
          </a:p>
        </p:txBody>
      </p:sp>
      <p:sp>
        <p:nvSpPr>
          <p:cNvPr id="121" name="Line 180">
            <a:extLst>
              <a:ext uri="{FF2B5EF4-FFF2-40B4-BE49-F238E27FC236}">
                <a16:creationId xmlns:a16="http://schemas.microsoft.com/office/drawing/2014/main" id="{A00E5B8D-2126-944F-877F-34AFFE9F69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0604" y="3934688"/>
            <a:ext cx="3097076" cy="24939"/>
          </a:xfrm>
          <a:prstGeom prst="line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350">
              <a:latin typeface="+mj-lt"/>
            </a:endParaRPr>
          </a:p>
        </p:txBody>
      </p: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7A9316C-BF18-E84D-9277-03047F761992}"/>
              </a:ext>
            </a:extLst>
          </p:cNvPr>
          <p:cNvCxnSpPr/>
          <p:nvPr/>
        </p:nvCxnSpPr>
        <p:spPr>
          <a:xfrm flipV="1">
            <a:off x="5369855" y="2490922"/>
            <a:ext cx="3161268" cy="886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451D714-DFB8-AC43-B5F2-DBC5A25E484E}"/>
              </a:ext>
            </a:extLst>
          </p:cNvPr>
          <p:cNvSpPr/>
          <p:nvPr/>
        </p:nvSpPr>
        <p:spPr>
          <a:xfrm>
            <a:off x="5696460" y="2115119"/>
            <a:ext cx="1513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i="1" err="1">
                <a:solidFill>
                  <a:schemeClr val="accent4"/>
                </a:solidFill>
              </a:rPr>
              <a:t>Low</a:t>
            </a:r>
            <a:r>
              <a:rPr lang="fr-FR" altLang="fr-FR" sz="1200" i="1">
                <a:solidFill>
                  <a:schemeClr val="accent4"/>
                </a:solidFill>
              </a:rPr>
              <a:t> gain </a:t>
            </a:r>
            <a:r>
              <a:rPr lang="fr-FR" altLang="fr-FR" sz="1200" i="1" err="1">
                <a:solidFill>
                  <a:schemeClr val="accent4"/>
                </a:solidFill>
              </a:rPr>
              <a:t>threshold</a:t>
            </a:r>
            <a:endParaRPr lang="fr-FR" altLang="fr-FR" sz="1200" i="1">
              <a:solidFill>
                <a:schemeClr val="accent4"/>
              </a:solidFill>
            </a:endParaRPr>
          </a:p>
        </p:txBody>
      </p: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EE29FCCD-BC35-F545-8391-C02D595A75F9}"/>
              </a:ext>
            </a:extLst>
          </p:cNvPr>
          <p:cNvCxnSpPr/>
          <p:nvPr/>
        </p:nvCxnSpPr>
        <p:spPr>
          <a:xfrm flipH="1">
            <a:off x="5369855" y="2499791"/>
            <a:ext cx="653210" cy="14615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E395AB71-6847-6C44-B924-FFDABBE7C8A8}"/>
              </a:ext>
            </a:extLst>
          </p:cNvPr>
          <p:cNvCxnSpPr/>
          <p:nvPr/>
        </p:nvCxnSpPr>
        <p:spPr>
          <a:xfrm flipH="1">
            <a:off x="6031389" y="2521871"/>
            <a:ext cx="2561608" cy="122876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7AAD0C34-BDFC-E444-94BC-F5A107458784}"/>
              </a:ext>
            </a:extLst>
          </p:cNvPr>
          <p:cNvCxnSpPr/>
          <p:nvPr/>
        </p:nvCxnSpPr>
        <p:spPr>
          <a:xfrm flipH="1">
            <a:off x="6018903" y="2465625"/>
            <a:ext cx="20812" cy="12934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13DA403-FDC3-424C-BB2A-DDB96F6CFFF4}"/>
              </a:ext>
            </a:extLst>
          </p:cNvPr>
          <p:cNvSpPr/>
          <p:nvPr/>
        </p:nvSpPr>
        <p:spPr>
          <a:xfrm rot="17573286">
            <a:off x="5105723" y="2826879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High gain</a:t>
            </a:r>
            <a:endParaRPr lang="fr-FR" sz="16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22AE280-0D49-2B42-8B20-376EF0FB836E}"/>
              </a:ext>
            </a:extLst>
          </p:cNvPr>
          <p:cNvSpPr/>
          <p:nvPr/>
        </p:nvSpPr>
        <p:spPr>
          <a:xfrm rot="20040954">
            <a:off x="6647894" y="2790582"/>
            <a:ext cx="1003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Low gain</a:t>
            </a:r>
            <a:endParaRPr lang="fr-FR" sz="16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E407FFC-8ED9-C04E-A073-24BBCCAE8E48}"/>
              </a:ext>
            </a:extLst>
          </p:cNvPr>
          <p:cNvSpPr/>
          <p:nvPr/>
        </p:nvSpPr>
        <p:spPr>
          <a:xfrm>
            <a:off x="4912136" y="4013488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&lt; 20 </a:t>
            </a:r>
            <a:r>
              <a:rPr lang="en-US" sz="1400" dirty="0" err="1">
                <a:solidFill>
                  <a:schemeClr val="dk1"/>
                </a:solidFill>
              </a:rPr>
              <a:t>keV</a:t>
            </a:r>
            <a:r>
              <a:rPr lang="en-US" sz="1400" dirty="0">
                <a:solidFill>
                  <a:schemeClr val="dk1"/>
                </a:solidFill>
              </a:rPr>
              <a:t>     2 MeV </a:t>
            </a:r>
            <a:endParaRPr lang="fr-FR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B8F95D6-FA60-784E-9453-F0F5FB6753BF}"/>
              </a:ext>
            </a:extLst>
          </p:cNvPr>
          <p:cNvSpPr/>
          <p:nvPr/>
        </p:nvSpPr>
        <p:spPr>
          <a:xfrm>
            <a:off x="7938386" y="4007642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dk1"/>
                </a:solidFill>
              </a:rPr>
              <a:t>600 MeV </a:t>
            </a:r>
            <a:endParaRPr lang="fr-FR" sz="140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B009CCD-BF0E-3C44-A263-BEB921B41A54}"/>
              </a:ext>
            </a:extLst>
          </p:cNvPr>
          <p:cNvSpPr/>
          <p:nvPr/>
        </p:nvSpPr>
        <p:spPr>
          <a:xfrm>
            <a:off x="4769799" y="1754134"/>
            <a:ext cx="1269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i="1" err="1">
                <a:solidFill>
                  <a:srgbClr val="000000"/>
                </a:solidFill>
              </a:rPr>
              <a:t>CSA_output</a:t>
            </a:r>
            <a:r>
              <a:rPr lang="fr-FR" altLang="fr-FR" sz="1200" i="1">
                <a:solidFill>
                  <a:srgbClr val="000000"/>
                </a:solidFill>
              </a:rPr>
              <a:t> (V)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EF0A68E-4A56-6247-92C0-0D085CCC7FED}"/>
              </a:ext>
            </a:extLst>
          </p:cNvPr>
          <p:cNvSpPr/>
          <p:nvPr/>
        </p:nvSpPr>
        <p:spPr>
          <a:xfrm>
            <a:off x="7742132" y="3604721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i="1">
                <a:solidFill>
                  <a:srgbClr val="000000"/>
                </a:solidFill>
              </a:rPr>
              <a:t>Si </a:t>
            </a:r>
            <a:r>
              <a:rPr lang="fr-FR" altLang="fr-FR" sz="1200" i="1" err="1">
                <a:solidFill>
                  <a:srgbClr val="000000"/>
                </a:solidFill>
              </a:rPr>
              <a:t>energy</a:t>
            </a:r>
            <a:r>
              <a:rPr lang="fr-FR" altLang="fr-FR" sz="1200" i="1">
                <a:solidFill>
                  <a:srgbClr val="000000"/>
                </a:solidFill>
              </a:rPr>
              <a:t> (eV)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C8457520-3309-AB48-93FD-AA18EB652BC1}"/>
              </a:ext>
            </a:extLst>
          </p:cNvPr>
          <p:cNvSpPr txBox="1"/>
          <p:nvPr/>
        </p:nvSpPr>
        <p:spPr>
          <a:xfrm>
            <a:off x="5293386" y="1056700"/>
            <a:ext cx="3655041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Transfer function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E4EC235C-8921-2543-B5F8-8C8442C51854}"/>
              </a:ext>
            </a:extLst>
          </p:cNvPr>
          <p:cNvSpPr txBox="1"/>
          <p:nvPr/>
        </p:nvSpPr>
        <p:spPr>
          <a:xfrm>
            <a:off x="124350" y="1047616"/>
            <a:ext cx="4986692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Typical Waveform in CSA-only mode </a:t>
            </a:r>
            <a:r>
              <a:rPr lang="en-US" sz="1600" b="1">
                <a:solidFill>
                  <a:srgbClr val="FFFF00"/>
                </a:solidFill>
              </a:rPr>
              <a:t>(no shaper)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97519AC-2ACB-5D4B-93C3-F14DEAE63558}"/>
              </a:ext>
            </a:extLst>
          </p:cNvPr>
          <p:cNvSpPr/>
          <p:nvPr/>
        </p:nvSpPr>
        <p:spPr>
          <a:xfrm>
            <a:off x="1587576" y="3235589"/>
            <a:ext cx="2199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32" name="Flèche droite rayée 231">
            <a:extLst>
              <a:ext uri="{FF2B5EF4-FFF2-40B4-BE49-F238E27FC236}">
                <a16:creationId xmlns:a16="http://schemas.microsoft.com/office/drawing/2014/main" id="{9FBB0C21-7900-BA43-A3B1-C06D4B131AF0}"/>
              </a:ext>
            </a:extLst>
          </p:cNvPr>
          <p:cNvSpPr/>
          <p:nvPr/>
        </p:nvSpPr>
        <p:spPr>
          <a:xfrm rot="8521127">
            <a:off x="6045064" y="2765223"/>
            <a:ext cx="684153" cy="266726"/>
          </a:xfrm>
          <a:prstGeom prst="stripedRightArrow">
            <a:avLst>
              <a:gd name="adj1" fmla="val 38319"/>
              <a:gd name="adj2" fmla="val 500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0AED8413-A42A-2C45-B6DB-7457E6BFEF59}"/>
              </a:ext>
            </a:extLst>
          </p:cNvPr>
          <p:cNvSpPr/>
          <p:nvPr/>
        </p:nvSpPr>
        <p:spPr>
          <a:xfrm rot="20853015">
            <a:off x="6590012" y="2168538"/>
            <a:ext cx="2250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</a:rPr>
              <a:t>Automatic switching </a:t>
            </a:r>
            <a:endParaRPr lang="fr-FR" sz="1600">
              <a:solidFill>
                <a:schemeClr val="accent6"/>
              </a:solidFill>
            </a:endParaRPr>
          </a:p>
        </p:txBody>
      </p: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9774FAF7-E8F4-C744-AC5E-FDE180F0BBD2}"/>
              </a:ext>
            </a:extLst>
          </p:cNvPr>
          <p:cNvCxnSpPr/>
          <p:nvPr/>
        </p:nvCxnSpPr>
        <p:spPr>
          <a:xfrm flipH="1">
            <a:off x="6018903" y="2392118"/>
            <a:ext cx="12486" cy="1681231"/>
          </a:xfrm>
          <a:prstGeom prst="line">
            <a:avLst/>
          </a:prstGeom>
          <a:ln w="317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avec flèche 234">
            <a:extLst>
              <a:ext uri="{FF2B5EF4-FFF2-40B4-BE49-F238E27FC236}">
                <a16:creationId xmlns:a16="http://schemas.microsoft.com/office/drawing/2014/main" id="{3D23A663-7238-924A-B82C-961BB92357B1}"/>
              </a:ext>
            </a:extLst>
          </p:cNvPr>
          <p:cNvCxnSpPr/>
          <p:nvPr/>
        </p:nvCxnSpPr>
        <p:spPr>
          <a:xfrm flipV="1">
            <a:off x="3026138" y="3233398"/>
            <a:ext cx="574564" cy="266499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17489BB-579D-8D45-A2B3-5157952AEC0F}"/>
              </a:ext>
            </a:extLst>
          </p:cNvPr>
          <p:cNvSpPr/>
          <p:nvPr/>
        </p:nvSpPr>
        <p:spPr>
          <a:xfrm>
            <a:off x="3557385" y="3082093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/>
              <a:t>Adjust  baseline</a:t>
            </a:r>
          </a:p>
        </p:txBody>
      </p:sp>
      <p:cxnSp>
        <p:nvCxnSpPr>
          <p:cNvPr id="237" name="Connecteur droit avec flèche 236">
            <a:extLst>
              <a:ext uri="{FF2B5EF4-FFF2-40B4-BE49-F238E27FC236}">
                <a16:creationId xmlns:a16="http://schemas.microsoft.com/office/drawing/2014/main" id="{E87CCB8C-F2D0-2240-A542-F36E587700BB}"/>
              </a:ext>
            </a:extLst>
          </p:cNvPr>
          <p:cNvCxnSpPr/>
          <p:nvPr/>
        </p:nvCxnSpPr>
        <p:spPr>
          <a:xfrm>
            <a:off x="2982753" y="2533596"/>
            <a:ext cx="599859" cy="20877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8" name="Rectangle 237">
            <a:extLst>
              <a:ext uri="{FF2B5EF4-FFF2-40B4-BE49-F238E27FC236}">
                <a16:creationId xmlns:a16="http://schemas.microsoft.com/office/drawing/2014/main" id="{2262AA4A-AF0D-3A47-B7E3-5C666AAC6622}"/>
              </a:ext>
            </a:extLst>
          </p:cNvPr>
          <p:cNvSpPr/>
          <p:nvPr/>
        </p:nvSpPr>
        <p:spPr>
          <a:xfrm>
            <a:off x="3557385" y="2601827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/>
              <a:t>Adjust  threshold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3DBA857C-64B2-EE4A-A12A-7E2DA759F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982" y="4329193"/>
            <a:ext cx="4690308" cy="21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6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Increase the Dynamic range / Noise ratio</a:t>
            </a:r>
            <a:br>
              <a:rPr lang="en-US" dirty="0"/>
            </a:br>
            <a:r>
              <a:rPr lang="en-US" dirty="0"/>
              <a:t>FEANICS CHIP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65" name="Espace réservé du pied de page 9">
            <a:extLst>
              <a:ext uri="{FF2B5EF4-FFF2-40B4-BE49-F238E27FC236}">
                <a16:creationId xmlns:a16="http://schemas.microsoft.com/office/drawing/2014/main" id="{7A59D49E-F712-9F40-93D2-09604F5F8E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graphicFrame>
        <p:nvGraphicFramePr>
          <p:cNvPr id="48" name="Tableau 47">
            <a:extLst>
              <a:ext uri="{FF2B5EF4-FFF2-40B4-BE49-F238E27FC236}">
                <a16:creationId xmlns:a16="http://schemas.microsoft.com/office/drawing/2014/main" id="{E678927A-638E-E841-B563-77FC096E4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05743"/>
              </p:ext>
            </p:extLst>
          </p:nvPr>
        </p:nvGraphicFramePr>
        <p:xfrm>
          <a:off x="315885" y="980728"/>
          <a:ext cx="8578734" cy="4861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96427">
                  <a:extLst>
                    <a:ext uri="{9D8B030D-6E8A-4147-A177-3AD203B41FA5}">
                      <a16:colId xmlns:a16="http://schemas.microsoft.com/office/drawing/2014/main" val="1952434821"/>
                    </a:ext>
                  </a:extLst>
                </a:gridCol>
                <a:gridCol w="2208421">
                  <a:extLst>
                    <a:ext uri="{9D8B030D-6E8A-4147-A177-3AD203B41FA5}">
                      <a16:colId xmlns:a16="http://schemas.microsoft.com/office/drawing/2014/main" val="3994753492"/>
                    </a:ext>
                  </a:extLst>
                </a:gridCol>
                <a:gridCol w="3873886">
                  <a:extLst>
                    <a:ext uri="{9D8B030D-6E8A-4147-A177-3AD203B41FA5}">
                      <a16:colId xmlns:a16="http://schemas.microsoft.com/office/drawing/2014/main" val="16141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1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FPCSA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FEANICS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196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b="1" dirty="0"/>
                        <a:t>Techno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AMS CMOS 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AMS CMOS 0.35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115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 dirty="0"/>
                        <a:t>Channel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B05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499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/>
                        <a:t>Architecture</a:t>
                      </a:r>
                      <a:endParaRPr lang="fr-F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CSA + Buffer</a:t>
                      </a:r>
                      <a:endParaRPr lang="fr-F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CSA +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Shaper (optional) </a:t>
                      </a:r>
                      <a:r>
                        <a:rPr lang="en-US" sz="1100" b="1" dirty="0"/>
                        <a:t>+ Buffer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068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b="1"/>
                        <a:t>CSA (</a:t>
                      </a:r>
                      <a:r>
                        <a:rPr lang="en-US" sz="1100" b="1"/>
                        <a:t>Dual-polarity</a:t>
                      </a:r>
                      <a:r>
                        <a:rPr lang="en-US" sz="1100" b="1" baseline="0"/>
                        <a:t> </a:t>
                      </a:r>
                      <a:r>
                        <a:rPr lang="en-US" sz="1100" b="1"/>
                        <a:t>can read both anode or cathode)</a:t>
                      </a:r>
                      <a:endParaRPr lang="fr-F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Dual-polarity (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passive noisy</a:t>
                      </a:r>
                      <a:r>
                        <a:rPr lang="en-US" sz="1100" b="1" dirty="0"/>
                        <a:t>)</a:t>
                      </a:r>
                    </a:p>
                    <a:p>
                      <a:r>
                        <a:rPr lang="en-US" sz="1100" b="1" dirty="0" err="1"/>
                        <a:t>Semigaussien</a:t>
                      </a:r>
                      <a:r>
                        <a:rPr lang="en-US" sz="1100" b="1" baseline="0" dirty="0"/>
                        <a:t> shape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Dual-polarity (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active with less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</a:rPr>
                        <a:t> noise</a:t>
                      </a:r>
                      <a:r>
                        <a:rPr lang="en-US" sz="1400" b="1" baseline="0" dirty="0"/>
                        <a:t>)</a:t>
                      </a:r>
                    </a:p>
                    <a:p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Quasi square shape 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</a:rPr>
                        <a:t>(easy for digitization)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86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3 gain modes:</a:t>
                      </a:r>
                    </a:p>
                    <a:p>
                      <a:endParaRPr lang="fr-FR" sz="11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100" b="1" dirty="0"/>
                        <a:t>Permanent High gain </a:t>
                      </a:r>
                      <a:r>
                        <a:rPr lang="en-US" sz="1100" b="1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100" b="1" dirty="0"/>
                        <a:t> High Energy Resolution (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</a:rPr>
                        <a:t>HER</a:t>
                      </a:r>
                      <a:r>
                        <a:rPr lang="en-US" sz="1100" b="1" dirty="0"/>
                        <a:t>)</a:t>
                      </a:r>
                    </a:p>
                    <a:p>
                      <a:r>
                        <a:rPr lang="en-US" sz="1100" b="1" dirty="0"/>
                        <a:t>Permanent Low gain </a:t>
                      </a:r>
                      <a:r>
                        <a:rPr lang="en-US" sz="1100" b="1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100" b="1" dirty="0"/>
                        <a:t> High Dynamic Range (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</a:rPr>
                        <a:t>HDR</a:t>
                      </a:r>
                      <a:r>
                        <a:rPr lang="en-US" sz="1100" b="1" dirty="0"/>
                        <a:t>)</a:t>
                      </a:r>
                    </a:p>
                    <a:p>
                      <a:r>
                        <a:rPr lang="en-US" sz="1100" b="1" dirty="0"/>
                        <a:t>Automatic switching between High and low gain </a:t>
                      </a:r>
                      <a:r>
                        <a:rPr lang="en-US" sz="1100" b="1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100" b="1" dirty="0"/>
                        <a:t>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HER + HDR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1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/>
                        <a:t>Output buffer </a:t>
                      </a:r>
                      <a:endParaRPr lang="fr-F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Differential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</a:rPr>
                        <a:t>Single or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differential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</a:rPr>
                        <a:t> with Baseline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</a:rPr>
                        <a:t>adjustment for versatility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417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b="1" err="1"/>
                        <a:t>Shaper</a:t>
                      </a:r>
                      <a:endParaRPr lang="fr-F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</a:rPr>
                        <a:t>Variable peaking time (60ns to 10µs) in shaper mode for ENC optimization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691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/>
                        <a:t>Trigger reference</a:t>
                      </a:r>
                      <a:endParaRPr lang="fr-F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External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Internal fine tuned threshold (11 bis DAC)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179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/>
                        <a:t>Temperature range -40 to 40°C</a:t>
                      </a:r>
                      <a:r>
                        <a:rPr lang="en-US" sz="1100" b="1" baseline="0"/>
                        <a:t> :</a:t>
                      </a:r>
                      <a:r>
                        <a:rPr lang="en-US" sz="1100" b="1"/>
                        <a:t> </a:t>
                      </a:r>
                      <a:endParaRPr lang="fr-FR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6 % 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0.1 % error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Compensation self-calibration circuits (Bandgap,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OFFSETS compensation)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71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b="1"/>
                        <a:t>Output 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2 CMOS / 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4 LVDS for all the chip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1834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b="1" dirty="0" err="1"/>
                        <a:t>Other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Anti-saturation circuit for cross talk reduction,</a:t>
                      </a:r>
                      <a:r>
                        <a:rPr lang="en-US" sz="1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</a:rPr>
                        <a:t>SPI interface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</a:rPr>
                        <a:t>Power &amp; Reset,</a:t>
                      </a:r>
                      <a:r>
                        <a:rPr lang="en-US" sz="11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</a:rPr>
                        <a:t>temperature</a:t>
                      </a:r>
                      <a:r>
                        <a:rPr lang="fr-FR" sz="1100" b="1" dirty="0">
                          <a:solidFill>
                            <a:srgbClr val="00B050"/>
                          </a:solidFill>
                        </a:rPr>
                        <a:t> probe …</a:t>
                      </a: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0474527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6DBA10CC-6B61-6C44-8273-D1D649A446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8343" y="1048287"/>
            <a:ext cx="1226275" cy="10278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165956-7CD1-634C-B4DB-A00C5794DF70}"/>
              </a:ext>
            </a:extLst>
          </p:cNvPr>
          <p:cNvSpPr/>
          <p:nvPr/>
        </p:nvSpPr>
        <p:spPr>
          <a:xfrm>
            <a:off x="7827445" y="1799169"/>
            <a:ext cx="908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CQFP 128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868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FAST DIGITAL </a:t>
            </a:r>
            <a:r>
              <a:rPr lang="en-US" sz="2400" dirty="0" err="1"/>
              <a:t>SamplER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analog memory + ADC</a:t>
            </a:r>
            <a:r>
              <a:rPr lang="en-US" sz="2400" baseline="-25000" dirty="0"/>
              <a:t>//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Café du SEDI | Vendredi 13 Mai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19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en-US" sz="16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2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4889D7D-3FB3-084D-8179-2E0CD7508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3344"/>
            <a:ext cx="9144000" cy="529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The goal of this presentation is to give an overview of the (families of) ASICs and stand alone building blocks of ASICs developed by Saclay group that may be helpful.</a:t>
            </a:r>
          </a:p>
          <a:p>
            <a:pPr marL="4762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Focus on versatile low noise front-end for solid state and gaseous detectors: the DREAM family</a:t>
            </a:r>
          </a:p>
          <a:p>
            <a:pPr marL="4762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Brief description of other existing chips and/or building blocks* 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Parallel ADC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High speed digital sampler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Fast TDC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...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</a:t>
            </a:r>
          </a:p>
          <a:p>
            <a:pPr marL="4762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*Future dedicated talk on a specific ASIC can be given if needed. </a:t>
            </a: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speed digital sampler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|  PAGE </a:t>
            </a:r>
            <a:fld id="{AEFB9B6D-867A-40B8-ACB0-35CC9F272C9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9" name="Espace réservé du pied de page 9">
            <a:extLst>
              <a:ext uri="{FF2B5EF4-FFF2-40B4-BE49-F238E27FC236}">
                <a16:creationId xmlns:a16="http://schemas.microsoft.com/office/drawing/2014/main" id="{32548E15-F75C-3E4E-88D7-60321E8B0A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pic>
        <p:nvPicPr>
          <p:cNvPr id="26" name="Image 21">
            <a:extLst>
              <a:ext uri="{FF2B5EF4-FFF2-40B4-BE49-F238E27FC236}">
                <a16:creationId xmlns:a16="http://schemas.microsoft.com/office/drawing/2014/main" id="{AF91A597-EA19-EC4A-8168-887B0902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7733941" cy="2816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8">
            <a:extLst>
              <a:ext uri="{FF2B5EF4-FFF2-40B4-BE49-F238E27FC236}">
                <a16:creationId xmlns:a16="http://schemas.microsoft.com/office/drawing/2014/main" id="{FC4D3A97-497D-A049-B110-0911BC006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§"/>
            </a:pPr>
            <a:r>
              <a:rPr lang="en-US" altLang="fr-FR" sz="1600" dirty="0">
                <a:solidFill>
                  <a:srgbClr val="003399"/>
                </a:solidFill>
                <a:sym typeface="Wingdings" pitchFamily="2" charset="2"/>
              </a:rPr>
              <a:t> The Waveform TDC : a new concept based on an original  principle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fr-FR" sz="1600" dirty="0">
                <a:solidFill>
                  <a:srgbClr val="003399"/>
                </a:solidFill>
                <a:sym typeface="Wingdings" pitchFamily="2" charset="2"/>
              </a:rPr>
              <a:t> Association of : </a:t>
            </a:r>
            <a:r>
              <a:rPr lang="en-US" altLang="fr-FR" sz="1600" b="1" dirty="0">
                <a:solidFill>
                  <a:srgbClr val="003399"/>
                </a:solidFill>
                <a:sym typeface="Wingdings" pitchFamily="2" charset="2"/>
              </a:rPr>
              <a:t>Analog Memory + Discriminator + Counter + DLL + ADC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fr-FR" sz="1600" dirty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en-US" altLang="fr-FR" sz="1600" dirty="0">
                <a:solidFill>
                  <a:srgbClr val="003399"/>
                </a:solidFill>
              </a:rPr>
              <a:t>Time Given by 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fr-FR" sz="1600" dirty="0"/>
              <a:t>	- Coarse = Timestamp Gray Counter ( ~6 ns step)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fr-FR" sz="1600" dirty="0"/>
              <a:t>	- Middle = DLL locked on the clock to define Region of interest (150ps step)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fr-FR" sz="1600" dirty="0"/>
              <a:t>	- Fine = few samples in the ZOI of the waveform (interpolation will give a precision of a few </a:t>
            </a:r>
            <a:r>
              <a:rPr lang="en-US" altLang="fr-FR" sz="1600" dirty="0" err="1"/>
              <a:t>ps</a:t>
            </a:r>
            <a:r>
              <a:rPr lang="en-US" altLang="fr-FR" sz="1600" dirty="0"/>
              <a:t> </a:t>
            </a:r>
            <a:r>
              <a:rPr lang="en-US" altLang="fr-FR" sz="1600" dirty="0" err="1"/>
              <a:t>rms</a:t>
            </a:r>
            <a:r>
              <a:rPr lang="en-US" altLang="fr-FR" sz="1600" dirty="0"/>
              <a:t>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Digitized Waveform Shape, Charge and Amplitude are available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Discriminator used only for triggering, not for timing</a:t>
            </a:r>
          </a:p>
        </p:txBody>
      </p:sp>
      <p:sp>
        <p:nvSpPr>
          <p:cNvPr id="36" name="Accolade fermante 35">
            <a:extLst>
              <a:ext uri="{FF2B5EF4-FFF2-40B4-BE49-F238E27FC236}">
                <a16:creationId xmlns:a16="http://schemas.microsoft.com/office/drawing/2014/main" id="{C7AE6C95-A9C8-D546-9C0C-0BD636CAE0B8}"/>
              </a:ext>
            </a:extLst>
          </p:cNvPr>
          <p:cNvSpPr/>
          <p:nvPr/>
        </p:nvSpPr>
        <p:spPr>
          <a:xfrm>
            <a:off x="7592426" y="3927715"/>
            <a:ext cx="324036" cy="68039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67A3253-EC06-E84E-926E-6BFE23BC11A4}"/>
              </a:ext>
            </a:extLst>
          </p:cNvPr>
          <p:cNvSpPr txBox="1"/>
          <p:nvPr/>
        </p:nvSpPr>
        <p:spPr>
          <a:xfrm>
            <a:off x="7901150" y="3530896"/>
            <a:ext cx="1252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12 bits in the chip</a:t>
            </a:r>
          </a:p>
          <a:p>
            <a:r>
              <a:rPr lang="fr-FR" sz="1600" b="1" dirty="0"/>
              <a:t>+ 20 bits in FPGA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C39679FB-29D2-3243-97AF-168C374012DE}"/>
              </a:ext>
            </a:extLst>
          </p:cNvPr>
          <p:cNvCxnSpPr>
            <a:cxnSpLocks/>
          </p:cNvCxnSpPr>
          <p:nvPr/>
        </p:nvCxnSpPr>
        <p:spPr>
          <a:xfrm flipH="1">
            <a:off x="5395636" y="4464496"/>
            <a:ext cx="756084" cy="0"/>
          </a:xfrm>
          <a:prstGeom prst="straightConnector1">
            <a:avLst/>
          </a:prstGeom>
          <a:ln w="38100">
            <a:solidFill>
              <a:srgbClr val="2A48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1D218215-B141-A143-AB66-F45D14DF375C}"/>
              </a:ext>
            </a:extLst>
          </p:cNvPr>
          <p:cNvSpPr txBox="1"/>
          <p:nvPr/>
        </p:nvSpPr>
        <p:spPr>
          <a:xfrm>
            <a:off x="6115715" y="4239180"/>
            <a:ext cx="208576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1C08B0"/>
                </a:solidFill>
              </a:rPr>
              <a:t>Middle timing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557978C-F1D9-D54E-AD39-45967A5E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72" y="908400"/>
            <a:ext cx="7572787" cy="103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“Recent” achievements</a:t>
            </a:r>
            <a:r>
              <a:rPr lang="en-US" sz="1600" dirty="0">
                <a:solidFill>
                  <a:srgbClr val="5F5F5F"/>
                </a:solidFill>
              </a:rPr>
              <a:t>: </a:t>
            </a:r>
            <a:r>
              <a:rPr lang="en-US" sz="1800" dirty="0">
                <a:solidFill>
                  <a:schemeClr val="bg2"/>
                </a:solidFill>
              </a:rPr>
              <a:t>SAMPIC: waveform TDC</a:t>
            </a:r>
          </a:p>
        </p:txBody>
      </p:sp>
    </p:spTree>
    <p:extLst>
      <p:ext uri="{BB962C8B-B14F-4D97-AF65-F5344CB8AC3E}">
        <p14:creationId xmlns:p14="http://schemas.microsoft.com/office/powerpoint/2010/main" val="1567725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speed digital sampler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|  PAGE </a:t>
            </a:r>
            <a:fld id="{AEFB9B6D-867A-40B8-ACB0-35CC9F272C9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9" name="Espace réservé du pied de page 9">
            <a:extLst>
              <a:ext uri="{FF2B5EF4-FFF2-40B4-BE49-F238E27FC236}">
                <a16:creationId xmlns:a16="http://schemas.microsoft.com/office/drawing/2014/main" id="{32548E15-F75C-3E4E-88D7-60321E8B0A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18DE16B-F6B3-8044-9859-333FDC710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8" y="1992276"/>
            <a:ext cx="3757362" cy="431704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fr-FR" sz="1400" b="1" dirty="0">
                <a:cs typeface="Arial" charset="0"/>
              </a:rPr>
              <a:t> 16 single-ended channels: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1400" dirty="0">
                <a:cs typeface="Arial" charset="0"/>
              </a:rPr>
              <a:t> Self triggerable (or Central OR Trigger, or External Trigger)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1400" dirty="0">
                <a:cs typeface="Arial" charset="0"/>
              </a:rPr>
              <a:t> Independent channels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1400" dirty="0">
                <a:cs typeface="Arial" charset="0"/>
              </a:rPr>
              <a:t> 64 analog sampling cells/</a:t>
            </a:r>
            <a:r>
              <a:rPr lang="en-US" altLang="fr-FR" sz="1400" dirty="0" err="1">
                <a:cs typeface="Arial" charset="0"/>
              </a:rPr>
              <a:t>ch</a:t>
            </a:r>
            <a:endParaRPr lang="en-US" altLang="fr-FR" sz="1400" dirty="0">
              <a:cs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fr-FR" sz="1400" dirty="0">
                <a:cs typeface="Arial" charset="0"/>
              </a:rPr>
              <a:t> One 11-bit ADC/ cell (total : 64 x 16 = 1024 on-chip ADCs)</a:t>
            </a:r>
            <a:r>
              <a:rPr lang="en-US" altLang="fr-FR" sz="1400" b="1" dirty="0">
                <a:cs typeface="Arial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altLang="fr-FR" sz="1400" b="1" dirty="0">
                <a:cs typeface="Arial" charset="0"/>
              </a:rPr>
              <a:t> One common</a:t>
            </a:r>
            <a:r>
              <a:rPr lang="en-US" altLang="fr-FR" sz="1400" dirty="0">
                <a:cs typeface="Arial" charset="0"/>
              </a:rPr>
              <a:t> </a:t>
            </a:r>
            <a:r>
              <a:rPr lang="en-US" altLang="fr-FR" sz="1400" b="1" dirty="0">
                <a:cs typeface="Arial" charset="0"/>
              </a:rPr>
              <a:t>12-bit Gray counter</a:t>
            </a:r>
            <a:r>
              <a:rPr lang="en-US" altLang="fr-FR" sz="1400" dirty="0">
                <a:cs typeface="Arial" charset="0"/>
              </a:rPr>
              <a:t> (@160MHz) for coarse timestamping.</a:t>
            </a:r>
          </a:p>
          <a:p>
            <a:pPr>
              <a:buFont typeface="Wingdings" pitchFamily="2" charset="2"/>
              <a:buChar char="§"/>
            </a:pPr>
            <a:r>
              <a:rPr lang="en-US" altLang="fr-FR" sz="1400" b="1" dirty="0">
                <a:cs typeface="Arial" charset="0"/>
              </a:rPr>
              <a:t> One common</a:t>
            </a:r>
            <a:r>
              <a:rPr lang="en-US" altLang="fr-FR" sz="1400" dirty="0">
                <a:cs typeface="Arial" charset="0"/>
              </a:rPr>
              <a:t> </a:t>
            </a:r>
            <a:r>
              <a:rPr lang="en-US" altLang="fr-FR" sz="1400" b="1" dirty="0">
                <a:cs typeface="Arial" charset="0"/>
              </a:rPr>
              <a:t>servo-controlled DLL</a:t>
            </a:r>
            <a:r>
              <a:rPr lang="en-US" altLang="fr-FR" sz="1400" dirty="0">
                <a:cs typeface="Arial" charset="0"/>
              </a:rPr>
              <a:t>: (from 1 to 10 GS/s) used for medium precision timing &amp; analog sampling</a:t>
            </a:r>
          </a:p>
          <a:p>
            <a:pPr>
              <a:buFont typeface="Wingdings" pitchFamily="2" charset="2"/>
              <a:buChar char="§"/>
            </a:pPr>
            <a:r>
              <a:rPr lang="en-US" altLang="fr-FR" sz="1400" b="1" dirty="0">
                <a:cs typeface="Arial" charset="0"/>
              </a:rPr>
              <a:t> One common 11-bit Gray counter</a:t>
            </a:r>
            <a:r>
              <a:rPr lang="en-US" altLang="fr-FR" sz="1400" dirty="0">
                <a:cs typeface="Arial" charset="0"/>
              </a:rPr>
              <a:t> running @ 1.3GHz and used for the massively parallel Wilkinson </a:t>
            </a:r>
            <a:r>
              <a:rPr lang="fr-FR" altLang="fr-FR" sz="1400" dirty="0">
                <a:cs typeface="Arial" charset="0"/>
              </a:rPr>
              <a:t>a</a:t>
            </a:r>
            <a:r>
              <a:rPr lang="en-US" altLang="fr-FR" sz="1400" dirty="0" err="1">
                <a:cs typeface="Arial" charset="0"/>
              </a:rPr>
              <a:t>nalog</a:t>
            </a:r>
            <a:r>
              <a:rPr lang="en-US" altLang="fr-FR" sz="1400" dirty="0">
                <a:cs typeface="Arial" charset="0"/>
              </a:rPr>
              <a:t> to digital conversion. (1.6us for 11bits, 400ns for 9bits) </a:t>
            </a:r>
          </a:p>
          <a:p>
            <a:pPr>
              <a:buFont typeface="Wingdings" pitchFamily="2" charset="2"/>
              <a:buChar char="§"/>
            </a:pPr>
            <a:r>
              <a:rPr lang="en-US" altLang="fr-FR" sz="1400" dirty="0">
                <a:cs typeface="Arial" charset="0"/>
              </a:rPr>
              <a:t> </a:t>
            </a:r>
            <a:r>
              <a:rPr lang="en-US" altLang="fr-FR" sz="1400" b="1" dirty="0">
                <a:cs typeface="Arial" charset="0"/>
              </a:rPr>
              <a:t>12-bit LVDS readout bus</a:t>
            </a:r>
            <a:r>
              <a:rPr lang="en-US" altLang="fr-FR" sz="1400" dirty="0">
                <a:cs typeface="Arial" charset="0"/>
              </a:rPr>
              <a:t> (potentially running up to 400 MHz)</a:t>
            </a:r>
          </a:p>
          <a:p>
            <a:pPr>
              <a:buFont typeface="Wingdings" pitchFamily="2" charset="2"/>
              <a:buChar char="§"/>
            </a:pPr>
            <a:r>
              <a:rPr lang="fr-FR" altLang="fr-FR" sz="1400" dirty="0">
                <a:cs typeface="Arial" charset="0"/>
              </a:rPr>
              <a:t> </a:t>
            </a:r>
            <a:r>
              <a:rPr lang="fr-FR" altLang="fr-FR" sz="1400" b="1" dirty="0">
                <a:cs typeface="Arial" charset="0"/>
              </a:rPr>
              <a:t>SPI Link</a:t>
            </a:r>
            <a:r>
              <a:rPr lang="fr-FR" altLang="fr-FR" sz="1400" dirty="0">
                <a:cs typeface="Arial" charset="0"/>
              </a:rPr>
              <a:t> for Slow Control configuration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85E73E1-8D5E-1C4D-81C8-91B9C384B92D}"/>
              </a:ext>
            </a:extLst>
          </p:cNvPr>
          <p:cNvGrpSpPr/>
          <p:nvPr/>
        </p:nvGrpSpPr>
        <p:grpSpPr>
          <a:xfrm>
            <a:off x="4348181" y="1464309"/>
            <a:ext cx="4237335" cy="1191948"/>
            <a:chOff x="4806249" y="647678"/>
            <a:chExt cx="3851275" cy="1155700"/>
          </a:xfrm>
        </p:grpSpPr>
        <p:sp>
          <p:nvSpPr>
            <p:cNvPr id="14" name="ZoneTexte 1">
              <a:extLst>
                <a:ext uri="{FF2B5EF4-FFF2-40B4-BE49-F238E27FC236}">
                  <a16:creationId xmlns:a16="http://schemas.microsoft.com/office/drawing/2014/main" id="{A543B191-6D37-AB41-8EA3-826B18721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6249" y="647678"/>
              <a:ext cx="2879725" cy="11557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fr-FR" sz="1400" dirty="0">
                  <a:cs typeface="Arial" charset="0"/>
                </a:rPr>
                <a:t> Techno: CMOS 0.18µ</a:t>
              </a:r>
            </a:p>
            <a:p>
              <a:pPr>
                <a:buFontTx/>
                <a:buChar char="•"/>
              </a:pPr>
              <a:r>
                <a:rPr lang="fr-FR" sz="1400" dirty="0">
                  <a:cs typeface="Arial" charset="0"/>
                </a:rPr>
                <a:t> Size:  7 mm2</a:t>
              </a:r>
            </a:p>
            <a:p>
              <a:pPr>
                <a:buFontTx/>
                <a:buChar char="•"/>
              </a:pPr>
              <a:r>
                <a:rPr lang="fr-FR" sz="1400" dirty="0">
                  <a:cs typeface="Arial" charset="0"/>
                </a:rPr>
                <a:t> </a:t>
              </a:r>
              <a:r>
                <a:rPr lang="fr-FR" sz="1400" dirty="0" err="1">
                  <a:cs typeface="Arial" charset="0"/>
                </a:rPr>
                <a:t>Prototyping</a:t>
              </a:r>
              <a:r>
                <a:rPr lang="fr-FR" sz="1400" dirty="0">
                  <a:cs typeface="Arial" charset="0"/>
                </a:rPr>
                <a:t> </a:t>
              </a:r>
              <a:r>
                <a:rPr lang="fr-FR" sz="1400" dirty="0" err="1">
                  <a:cs typeface="Arial" charset="0"/>
                </a:rPr>
                <a:t>cost</a:t>
              </a:r>
              <a:r>
                <a:rPr lang="fr-FR" sz="1400" dirty="0">
                  <a:cs typeface="Arial" charset="0"/>
                </a:rPr>
                <a:t>: </a:t>
              </a:r>
              <a:r>
                <a:rPr lang="fr-FR" sz="1400" dirty="0" err="1">
                  <a:cs typeface="Arial" charset="0"/>
                </a:rPr>
                <a:t>only</a:t>
              </a:r>
              <a:r>
                <a:rPr lang="fr-FR" sz="1400" dirty="0">
                  <a:cs typeface="Arial" charset="0"/>
                </a:rPr>
                <a:t> 10 k€ </a:t>
              </a:r>
            </a:p>
            <a:p>
              <a:pPr>
                <a:buFontTx/>
                <a:buChar char="•"/>
              </a:pPr>
              <a:r>
                <a:rPr lang="fr-FR" sz="1400" dirty="0">
                  <a:cs typeface="Arial" charset="0"/>
                </a:rPr>
                <a:t> Package: 128-pin QFP, pitch of 0.4mm </a:t>
              </a:r>
            </a:p>
          </p:txBody>
        </p:sp>
        <p:pic>
          <p:nvPicPr>
            <p:cNvPr id="15" name="Picture 10" descr="SAMPIC_sur_carte">
              <a:extLst>
                <a:ext uri="{FF2B5EF4-FFF2-40B4-BE49-F238E27FC236}">
                  <a16:creationId xmlns:a16="http://schemas.microsoft.com/office/drawing/2014/main" id="{9E3735D5-413E-7D41-BB65-4D1E6A7E1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711" y="682603"/>
              <a:ext cx="1293813" cy="10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1">
            <a:extLst>
              <a:ext uri="{FF2B5EF4-FFF2-40B4-BE49-F238E27FC236}">
                <a16:creationId xmlns:a16="http://schemas.microsoft.com/office/drawing/2014/main" id="{BC60750A-EA35-9149-A204-D1B480191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881" y="2692276"/>
            <a:ext cx="5312631" cy="37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6938BBF-99D0-7F4B-B9C8-6875A20A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72" y="908400"/>
            <a:ext cx="7572787" cy="103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“Recent” achievements</a:t>
            </a:r>
            <a:r>
              <a:rPr lang="en-US" sz="1600" dirty="0">
                <a:solidFill>
                  <a:srgbClr val="5F5F5F"/>
                </a:solidFill>
              </a:rPr>
              <a:t>: </a:t>
            </a:r>
            <a:r>
              <a:rPr lang="en-US" sz="1800" dirty="0">
                <a:solidFill>
                  <a:schemeClr val="bg2"/>
                </a:solidFill>
              </a:rPr>
              <a:t>SAMPIC: waveform TDC</a:t>
            </a:r>
          </a:p>
        </p:txBody>
      </p:sp>
    </p:spTree>
    <p:extLst>
      <p:ext uri="{BB962C8B-B14F-4D97-AF65-F5344CB8AC3E}">
        <p14:creationId xmlns:p14="http://schemas.microsoft.com/office/powerpoint/2010/main" val="917056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speed digital sampler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|  PAGE </a:t>
            </a:r>
            <a:fld id="{AEFB9B6D-867A-40B8-ACB0-35CC9F272C9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9" name="Espace réservé du pied de page 9">
            <a:extLst>
              <a:ext uri="{FF2B5EF4-FFF2-40B4-BE49-F238E27FC236}">
                <a16:creationId xmlns:a16="http://schemas.microsoft.com/office/drawing/2014/main" id="{32548E15-F75C-3E4E-88D7-60321E8B0A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2788E38D-3AB1-F247-8576-8569086C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72" y="3228228"/>
            <a:ext cx="4604630" cy="31531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EEC0985-9F7F-5D48-BB1D-D8F6507D1D18}"/>
              </a:ext>
            </a:extLst>
          </p:cNvPr>
          <p:cNvSpPr txBox="1"/>
          <p:nvPr/>
        </p:nvSpPr>
        <p:spPr>
          <a:xfrm>
            <a:off x="5220072" y="3041548"/>
            <a:ext cx="3471525" cy="33239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400" b="1" dirty="0">
                <a:solidFill>
                  <a:srgbClr val="FF0000"/>
                </a:solidFill>
              </a:rPr>
              <a:t>&lt;15 </a:t>
            </a:r>
            <a:r>
              <a:rPr lang="en-US" sz="1400" b="1" dirty="0" err="1">
                <a:solidFill>
                  <a:srgbClr val="FF0000"/>
                </a:solidFill>
              </a:rPr>
              <a:t>ps</a:t>
            </a:r>
            <a:r>
              <a:rPr lang="en-US" sz="1400" b="1" dirty="0">
                <a:solidFill>
                  <a:srgbClr val="FF0000"/>
                </a:solidFill>
              </a:rPr>
              <a:t> RMS = (22/√2)  single pulse timing resolution without any timing calibration (short DLLs)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400" dirty="0"/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400" b="1" dirty="0">
                <a:solidFill>
                  <a:srgbClr val="FF0000"/>
                </a:solidFill>
              </a:rPr>
              <a:t>&lt;5 </a:t>
            </a:r>
            <a:r>
              <a:rPr lang="en-US" sz="1400" b="1" dirty="0" err="1">
                <a:solidFill>
                  <a:srgbClr val="FF0000"/>
                </a:solidFill>
              </a:rPr>
              <a:t>ps</a:t>
            </a:r>
            <a:r>
              <a:rPr lang="en-US" sz="1400" b="1" dirty="0">
                <a:solidFill>
                  <a:srgbClr val="FF0000"/>
                </a:solidFill>
              </a:rPr>
              <a:t> RMS timing resolution on single pulse after timing “INL” correction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400" b="1" dirty="0">
                <a:solidFill>
                  <a:srgbClr val="FF0000"/>
                </a:solidFill>
              </a:rPr>
              <a:t>Resolution </a:t>
            </a:r>
            <a:r>
              <a:rPr lang="en-US" sz="1400" b="1" dirty="0" err="1">
                <a:solidFill>
                  <a:srgbClr val="FF0000"/>
                </a:solidFill>
              </a:rPr>
              <a:t>vs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en-US" sz="1400" b="1" dirty="0">
                <a:solidFill>
                  <a:srgbClr val="FF0000"/>
                </a:solidFill>
              </a:rPr>
              <a:t>T is FLAT after 10ns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400" dirty="0"/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400" dirty="0"/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r>
              <a:rPr lang="en-US" sz="1400" b="1" dirty="0">
                <a:solidFill>
                  <a:srgbClr val="00B050"/>
                </a:solidFill>
              </a:rPr>
              <a:t>Same results in 9-bit/400ns mode</a:t>
            </a:r>
          </a:p>
          <a:p>
            <a:pPr marL="342900" indent="-342900"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" charset="2"/>
              <a:buChar char="§"/>
              <a:defRPr/>
            </a:pPr>
            <a:endParaRPr lang="en-US" sz="1400" dirty="0"/>
          </a:p>
          <a:p>
            <a:pPr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endParaRPr lang="en-US" sz="1400" dirty="0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491A4C0B-041C-F64B-AA8A-8294A6DD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72" y="1290860"/>
            <a:ext cx="8195925" cy="168231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47854F5-ABA1-3247-B1E2-913717675206}"/>
              </a:ext>
            </a:extLst>
          </p:cNvPr>
          <p:cNvSpPr/>
          <p:nvPr/>
        </p:nvSpPr>
        <p:spPr>
          <a:xfrm>
            <a:off x="7073788" y="1340448"/>
            <a:ext cx="11881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Digital CFD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D7F28F7-10A8-6742-8BFB-9932DAD9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72" y="908400"/>
            <a:ext cx="7572787" cy="103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“Recent” achievements</a:t>
            </a:r>
            <a:r>
              <a:rPr lang="en-US" sz="1600" dirty="0">
                <a:solidFill>
                  <a:srgbClr val="5F5F5F"/>
                </a:solidFill>
              </a:rPr>
              <a:t>: </a:t>
            </a:r>
            <a:r>
              <a:rPr lang="en-US" sz="1800" dirty="0">
                <a:solidFill>
                  <a:schemeClr val="bg2"/>
                </a:solidFill>
              </a:rPr>
              <a:t>SAMPIC: waveform TDC</a:t>
            </a:r>
          </a:p>
        </p:txBody>
      </p:sp>
    </p:spTree>
    <p:extLst>
      <p:ext uri="{BB962C8B-B14F-4D97-AF65-F5344CB8AC3E}">
        <p14:creationId xmlns:p14="http://schemas.microsoft.com/office/powerpoint/2010/main" val="1305326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Useful(?) building blocks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Café du SEDI | Vendredi 13 Mai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249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ASIC ROADMAP at IRFU</a:t>
            </a:r>
            <a:endParaRPr lang="en-US" sz="16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8" name="Text Box 1991">
            <a:extLst>
              <a:ext uri="{FF2B5EF4-FFF2-40B4-BE49-F238E27FC236}">
                <a16:creationId xmlns:a16="http://schemas.microsoft.com/office/drawing/2014/main" id="{1F1CA420-9055-0749-8990-4F1337A91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814" y="3432382"/>
            <a:ext cx="229818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CTA </a:t>
            </a:r>
            <a:r>
              <a:rPr lang="fr-FR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Production+ test</a:t>
            </a:r>
          </a:p>
        </p:txBody>
      </p:sp>
      <p:sp>
        <p:nvSpPr>
          <p:cNvPr id="39" name="Text Box 1991">
            <a:extLst>
              <a:ext uri="{FF2B5EF4-FFF2-40B4-BE49-F238E27FC236}">
                <a16:creationId xmlns:a16="http://schemas.microsoft.com/office/drawing/2014/main" id="{02C84EC4-A853-6D4D-8EAB-CCFE7BE51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952" y="2422750"/>
            <a:ext cx="2125862" cy="515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New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generation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ASICs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 for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gaseous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 detectors</a:t>
            </a:r>
          </a:p>
        </p:txBody>
      </p:sp>
      <p:sp>
        <p:nvSpPr>
          <p:cNvPr id="55" name="Text Box 1991">
            <a:extLst>
              <a:ext uri="{FF2B5EF4-FFF2-40B4-BE49-F238E27FC236}">
                <a16:creationId xmlns:a16="http://schemas.microsoft.com/office/drawing/2014/main" id="{E9BF8D6D-9E5F-3F4B-82EF-C566B464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888" y="5082530"/>
            <a:ext cx="20114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R&amp;T</a:t>
            </a:r>
          </a:p>
          <a:p>
            <a:pPr algn="ctr"/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HV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Maps</a:t>
            </a:r>
            <a:endParaRPr lang="fr-FR" sz="14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Calibri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1C896EE-CCCA-3A42-872B-4FD7C7E8B863}"/>
              </a:ext>
            </a:extLst>
          </p:cNvPr>
          <p:cNvGrpSpPr/>
          <p:nvPr/>
        </p:nvGrpSpPr>
        <p:grpSpPr>
          <a:xfrm>
            <a:off x="94564" y="6578179"/>
            <a:ext cx="7463342" cy="250889"/>
            <a:chOff x="-4595953" y="6528352"/>
            <a:chExt cx="7463342" cy="250889"/>
          </a:xfrm>
        </p:grpSpPr>
        <p:sp>
          <p:nvSpPr>
            <p:cNvPr id="70" name="Text Box 1992">
              <a:extLst>
                <a:ext uri="{FF2B5EF4-FFF2-40B4-BE49-F238E27FC236}">
                  <a16:creationId xmlns:a16="http://schemas.microsoft.com/office/drawing/2014/main" id="{7BFF47F5-B260-A744-B7BE-6285CE835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19887" y="6530892"/>
              <a:ext cx="77934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AMS 0.35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71" name="Text Box 1992">
              <a:extLst>
                <a:ext uri="{FF2B5EF4-FFF2-40B4-BE49-F238E27FC236}">
                  <a16:creationId xmlns:a16="http://schemas.microsoft.com/office/drawing/2014/main" id="{B4755990-7DB9-9A45-8AEE-B5FB8B890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56516" y="6530280"/>
              <a:ext cx="77934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6600"/>
                  </a:solidFill>
                  <a:latin typeface="Arial" charset="0"/>
                </a:rPr>
                <a:t>AMS 0.18</a:t>
              </a:r>
              <a:endParaRPr lang="fr-FR" sz="3600" b="1" i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72" name="Text Box 1992">
              <a:extLst>
                <a:ext uri="{FF2B5EF4-FFF2-40B4-BE49-F238E27FC236}">
                  <a16:creationId xmlns:a16="http://schemas.microsoft.com/office/drawing/2014/main" id="{5A527BCB-3619-BF40-9968-5206E2B57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52338" y="6528352"/>
              <a:ext cx="87909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FF00"/>
                  </a:solidFill>
                  <a:latin typeface="Arial" charset="0"/>
                </a:rPr>
                <a:t>X-FAB 0.18</a:t>
              </a:r>
              <a:endParaRPr lang="fr-FR" sz="3600" b="1" i="1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3" name="Text Box 1992">
              <a:extLst>
                <a:ext uri="{FF2B5EF4-FFF2-40B4-BE49-F238E27FC236}">
                  <a16:creationId xmlns:a16="http://schemas.microsoft.com/office/drawing/2014/main" id="{4B2C702C-2F0F-C347-B3F0-4162280D2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595953" y="6529622"/>
              <a:ext cx="812466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DMILL 0.8</a:t>
              </a:r>
              <a:endParaRPr lang="fr-FR" sz="3600" b="1" i="1" dirty="0">
                <a:solidFill>
                  <a:srgbClr val="00CCFF"/>
                </a:solidFill>
                <a:latin typeface="Arial" charset="0"/>
              </a:endParaRPr>
            </a:p>
          </p:txBody>
        </p:sp>
        <p:sp>
          <p:nvSpPr>
            <p:cNvPr id="79" name="Text Box 1992">
              <a:extLst>
                <a:ext uri="{FF2B5EF4-FFF2-40B4-BE49-F238E27FC236}">
                  <a16:creationId xmlns:a16="http://schemas.microsoft.com/office/drawing/2014/main" id="{6B9C6222-CC56-E646-B490-1D5774A4C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84977" y="6530892"/>
              <a:ext cx="110720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00FF"/>
                  </a:solidFill>
                  <a:latin typeface="Arial" charset="0"/>
                </a:rPr>
                <a:t>AMS 0.35 </a:t>
              </a:r>
              <a:r>
                <a:rPr lang="fr-FR" sz="1000" b="1" dirty="0" err="1">
                  <a:solidFill>
                    <a:srgbClr val="FF00FF"/>
                  </a:solidFill>
                  <a:latin typeface="Arial" charset="0"/>
                </a:rPr>
                <a:t>SiGe</a:t>
              </a:r>
              <a:endParaRPr lang="fr-FR" sz="3600" b="1" i="1" dirty="0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80" name="Text Box 1992">
              <a:extLst>
                <a:ext uri="{FF2B5EF4-FFF2-40B4-BE49-F238E27FC236}">
                  <a16:creationId xmlns:a16="http://schemas.microsoft.com/office/drawing/2014/main" id="{950F6503-ED90-AA43-8CBF-BF7F054C2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48927" y="6533020"/>
              <a:ext cx="116900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Tower Jazz 0.18</a:t>
              </a:r>
              <a:endParaRPr lang="fr-FR" sz="3600" b="1" i="1" dirty="0">
                <a:solidFill>
                  <a:schemeClr val="bg2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81" name="Text Box 1992">
              <a:extLst>
                <a:ext uri="{FF2B5EF4-FFF2-40B4-BE49-F238E27FC236}">
                  <a16:creationId xmlns:a16="http://schemas.microsoft.com/office/drawing/2014/main" id="{9B0509A2-7591-364E-9048-93DEDC767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746" y="6533020"/>
              <a:ext cx="72943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9A5FFF"/>
                  </a:solidFill>
                  <a:latin typeface="Arial" charset="0"/>
                </a:rPr>
                <a:t>IBM 0.13</a:t>
              </a:r>
              <a:endParaRPr lang="fr-FR" sz="3600" b="1" i="1" dirty="0">
                <a:solidFill>
                  <a:srgbClr val="9A5FFF"/>
                </a:solidFill>
                <a:latin typeface="Arial" charset="0"/>
              </a:endParaRPr>
            </a:p>
          </p:txBody>
        </p:sp>
        <p:sp>
          <p:nvSpPr>
            <p:cNvPr id="82" name="Text Box 1992">
              <a:extLst>
                <a:ext uri="{FF2B5EF4-FFF2-40B4-BE49-F238E27FC236}">
                  <a16:creationId xmlns:a16="http://schemas.microsoft.com/office/drawing/2014/main" id="{AF97787B-0B04-6749-BAB5-1CEB1AD03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59531" y="6529622"/>
              <a:ext cx="708020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AMS 0.8</a:t>
              </a:r>
              <a:endParaRPr lang="fr-FR" sz="3600" b="1" i="1" dirty="0">
                <a:solidFill>
                  <a:srgbClr val="00CCFF"/>
                </a:solidFill>
                <a:latin typeface="Arial" charset="0"/>
              </a:endParaRPr>
            </a:p>
          </p:txBody>
        </p:sp>
        <p:sp>
          <p:nvSpPr>
            <p:cNvPr id="91" name="Text Box 1992">
              <a:extLst>
                <a:ext uri="{FF2B5EF4-FFF2-40B4-BE49-F238E27FC236}">
                  <a16:creationId xmlns:a16="http://schemas.microsoft.com/office/drawing/2014/main" id="{DF495FC8-1B9F-304D-9A54-8F45DA24A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591" y="6531134"/>
              <a:ext cx="121563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B3259C"/>
                  </a:solidFill>
                  <a:latin typeface="Arial" charset="0"/>
                </a:rPr>
                <a:t>Lfoundry</a:t>
              </a:r>
              <a:r>
                <a:rPr lang="fr-FR" sz="1000" b="1" dirty="0">
                  <a:solidFill>
                    <a:srgbClr val="B3259C"/>
                  </a:solidFill>
                  <a:latin typeface="Arial" charset="0"/>
                </a:rPr>
                <a:t> 0.15</a:t>
              </a:r>
              <a:endParaRPr lang="fr-FR" sz="800" b="1" i="1" dirty="0">
                <a:solidFill>
                  <a:srgbClr val="B3259C"/>
                </a:solidFill>
                <a:latin typeface="Arial" charset="0"/>
              </a:endParaRPr>
            </a:p>
          </p:txBody>
        </p:sp>
        <p:sp>
          <p:nvSpPr>
            <p:cNvPr id="95" name="Text Box 1992">
              <a:extLst>
                <a:ext uri="{FF2B5EF4-FFF2-40B4-BE49-F238E27FC236}">
                  <a16:creationId xmlns:a16="http://schemas.microsoft.com/office/drawing/2014/main" id="{0335FDDE-0106-5D49-A973-FEF8204CA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751" y="6531134"/>
              <a:ext cx="121563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TSMC 0.13</a:t>
              </a:r>
              <a:endParaRPr lang="fr-FR" sz="800" b="1" i="1" dirty="0">
                <a:solidFill>
                  <a:srgbClr val="D50202"/>
                </a:solidFill>
                <a:latin typeface="Arial" charset="0"/>
              </a:endParaRPr>
            </a:p>
          </p:txBody>
        </p:sp>
      </p:grpSp>
      <p:sp>
        <p:nvSpPr>
          <p:cNvPr id="96" name="Text Box 1992">
            <a:extLst>
              <a:ext uri="{FF2B5EF4-FFF2-40B4-BE49-F238E27FC236}">
                <a16:creationId xmlns:a16="http://schemas.microsoft.com/office/drawing/2014/main" id="{AB9252E8-D3A2-1744-AA9A-D07ADA3EB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0759" y="6397687"/>
            <a:ext cx="309121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latin typeface="Arial" charset="0"/>
              </a:rPr>
              <a:t>CHIPNAME</a:t>
            </a:r>
            <a:r>
              <a:rPr lang="fr-FR" sz="800" b="1" dirty="0">
                <a:latin typeface="Arial" charset="0"/>
              </a:rPr>
              <a:t>(</a:t>
            </a:r>
            <a:r>
              <a:rPr lang="fr-FR" sz="800" b="1" i="1" dirty="0">
                <a:latin typeface="Arial" charset="0"/>
              </a:rPr>
              <a:t>collaboratio</a:t>
            </a:r>
            <a:r>
              <a:rPr lang="fr-FR" sz="800" b="1" dirty="0">
                <a:latin typeface="Arial" charset="0"/>
              </a:rPr>
              <a:t>n) </a:t>
            </a:r>
            <a:r>
              <a:rPr lang="fr-FR" sz="1000" b="1" dirty="0">
                <a:latin typeface="Arial" charset="0"/>
              </a:rPr>
              <a:t>(</a:t>
            </a:r>
            <a:r>
              <a:rPr lang="en-US" sz="1000" b="1" dirty="0">
                <a:latin typeface="Arial" charset="0"/>
              </a:rPr>
              <a:t>Experiment</a:t>
            </a:r>
            <a:r>
              <a:rPr lang="fr-FR" sz="1000" b="1" dirty="0">
                <a:latin typeface="Arial" charset="0"/>
              </a:rPr>
              <a:t>)</a:t>
            </a:r>
            <a:endParaRPr lang="fr-FR" sz="800" b="1" i="1" dirty="0">
              <a:latin typeface="Arial" charset="0"/>
            </a:endParaRPr>
          </a:p>
        </p:txBody>
      </p: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2514C2EF-6591-5345-AFAB-8868E6F15AFF}"/>
              </a:ext>
            </a:extLst>
          </p:cNvPr>
          <p:cNvGrpSpPr/>
          <p:nvPr/>
        </p:nvGrpSpPr>
        <p:grpSpPr>
          <a:xfrm>
            <a:off x="6249945" y="6237312"/>
            <a:ext cx="1418399" cy="338554"/>
            <a:chOff x="1820878" y="7096861"/>
            <a:chExt cx="1418399" cy="338554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22DE9C85-F5E5-9E49-86FC-EB1CA95392E4}"/>
                </a:ext>
              </a:extLst>
            </p:cNvPr>
            <p:cNvSpPr/>
            <p:nvPr/>
          </p:nvSpPr>
          <p:spPr bwMode="auto">
            <a:xfrm>
              <a:off x="1820878" y="7196288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AB9653CD-367C-AF47-B635-52EC60F02E6E}"/>
                </a:ext>
              </a:extLst>
            </p:cNvPr>
            <p:cNvSpPr txBox="1"/>
            <p:nvPr/>
          </p:nvSpPr>
          <p:spPr>
            <a:xfrm>
              <a:off x="1922891" y="7096861"/>
              <a:ext cx="13163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Collaboration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21C0E55-1B4E-8142-B4D5-87AEFE937643}"/>
              </a:ext>
            </a:extLst>
          </p:cNvPr>
          <p:cNvGrpSpPr/>
          <p:nvPr/>
        </p:nvGrpSpPr>
        <p:grpSpPr>
          <a:xfrm>
            <a:off x="7735713" y="6218160"/>
            <a:ext cx="1232733" cy="338554"/>
            <a:chOff x="-3261048" y="6705344"/>
            <a:chExt cx="1232733" cy="338554"/>
          </a:xfrm>
        </p:grpSpPr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0988B178-ADA7-CB4A-BA6F-ECABDB8933D5}"/>
                </a:ext>
              </a:extLst>
            </p:cNvPr>
            <p:cNvSpPr txBox="1"/>
            <p:nvPr/>
          </p:nvSpPr>
          <p:spPr>
            <a:xfrm>
              <a:off x="-3160356" y="6705344"/>
              <a:ext cx="1132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Under test</a:t>
              </a:r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2D732922-0ECF-9942-900C-9E77A0B8F178}"/>
                </a:ext>
              </a:extLst>
            </p:cNvPr>
            <p:cNvSpPr/>
            <p:nvPr/>
          </p:nvSpPr>
          <p:spPr bwMode="auto">
            <a:xfrm>
              <a:off x="-3261048" y="6808874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B7E28FA9-3B34-A84F-801A-4B02B49527CE}"/>
              </a:ext>
            </a:extLst>
          </p:cNvPr>
          <p:cNvGrpSpPr/>
          <p:nvPr/>
        </p:nvGrpSpPr>
        <p:grpSpPr>
          <a:xfrm>
            <a:off x="107504" y="584823"/>
            <a:ext cx="8197842" cy="5769853"/>
            <a:chOff x="218637" y="584823"/>
            <a:chExt cx="8197842" cy="5769853"/>
          </a:xfrm>
        </p:grpSpPr>
        <p:sp>
          <p:nvSpPr>
            <p:cNvPr id="7" name="AutoShape 2027">
              <a:extLst>
                <a:ext uri="{FF2B5EF4-FFF2-40B4-BE49-F238E27FC236}">
                  <a16:creationId xmlns:a16="http://schemas.microsoft.com/office/drawing/2014/main" id="{05E6C7B9-C1B2-0148-B912-65EDF51D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555" y="584823"/>
              <a:ext cx="6815474" cy="487295"/>
            </a:xfrm>
            <a:prstGeom prst="rightArrow">
              <a:avLst>
                <a:gd name="adj1" fmla="val 50000"/>
                <a:gd name="adj2" fmla="val 42755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3">
                    <a:lumMod val="6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800" dirty="0"/>
            </a:p>
          </p:txBody>
        </p:sp>
        <p:sp>
          <p:nvSpPr>
            <p:cNvPr id="8" name="Flèche droite 58">
              <a:extLst>
                <a:ext uri="{FF2B5EF4-FFF2-40B4-BE49-F238E27FC236}">
                  <a16:creationId xmlns:a16="http://schemas.microsoft.com/office/drawing/2014/main" id="{11993EFC-B024-FD40-B15C-B77358FB9913}"/>
                </a:ext>
              </a:extLst>
            </p:cNvPr>
            <p:cNvSpPr/>
            <p:nvPr/>
          </p:nvSpPr>
          <p:spPr bwMode="auto">
            <a:xfrm>
              <a:off x="4138817" y="4855701"/>
              <a:ext cx="3376899" cy="775294"/>
            </a:xfrm>
            <a:custGeom>
              <a:avLst/>
              <a:gdLst>
                <a:gd name="connsiteX0" fmla="*/ 0 w 2467741"/>
                <a:gd name="connsiteY0" fmla="*/ 138836 h 555342"/>
                <a:gd name="connsiteX1" fmla="*/ 2190070 w 2467741"/>
                <a:gd name="connsiteY1" fmla="*/ 138836 h 555342"/>
                <a:gd name="connsiteX2" fmla="*/ 2190070 w 2467741"/>
                <a:gd name="connsiteY2" fmla="*/ 0 h 555342"/>
                <a:gd name="connsiteX3" fmla="*/ 2467741 w 2467741"/>
                <a:gd name="connsiteY3" fmla="*/ 277671 h 555342"/>
                <a:gd name="connsiteX4" fmla="*/ 2190070 w 2467741"/>
                <a:gd name="connsiteY4" fmla="*/ 555342 h 555342"/>
                <a:gd name="connsiteX5" fmla="*/ 2190070 w 2467741"/>
                <a:gd name="connsiteY5" fmla="*/ 416507 h 555342"/>
                <a:gd name="connsiteX6" fmla="*/ 0 w 2467741"/>
                <a:gd name="connsiteY6" fmla="*/ 416507 h 555342"/>
                <a:gd name="connsiteX7" fmla="*/ 0 w 2467741"/>
                <a:gd name="connsiteY7" fmla="*/ 138836 h 555342"/>
                <a:gd name="connsiteX0" fmla="*/ 4795 w 2472536"/>
                <a:gd name="connsiteY0" fmla="*/ 138836 h 555342"/>
                <a:gd name="connsiteX1" fmla="*/ 2194865 w 2472536"/>
                <a:gd name="connsiteY1" fmla="*/ 138836 h 555342"/>
                <a:gd name="connsiteX2" fmla="*/ 2194865 w 2472536"/>
                <a:gd name="connsiteY2" fmla="*/ 0 h 555342"/>
                <a:gd name="connsiteX3" fmla="*/ 2472536 w 2472536"/>
                <a:gd name="connsiteY3" fmla="*/ 277671 h 555342"/>
                <a:gd name="connsiteX4" fmla="*/ 2194865 w 2472536"/>
                <a:gd name="connsiteY4" fmla="*/ 555342 h 555342"/>
                <a:gd name="connsiteX5" fmla="*/ 2194865 w 2472536"/>
                <a:gd name="connsiteY5" fmla="*/ 416507 h 555342"/>
                <a:gd name="connsiteX6" fmla="*/ 4795 w 2472536"/>
                <a:gd name="connsiteY6" fmla="*/ 416507 h 555342"/>
                <a:gd name="connsiteX7" fmla="*/ 0 w 2472536"/>
                <a:gd name="connsiteY7" fmla="*/ 328590 h 555342"/>
                <a:gd name="connsiteX8" fmla="*/ 4795 w 2472536"/>
                <a:gd name="connsiteY8" fmla="*/ 138836 h 555342"/>
                <a:gd name="connsiteX0" fmla="*/ 295807 w 2763548"/>
                <a:gd name="connsiteY0" fmla="*/ 138836 h 555342"/>
                <a:gd name="connsiteX1" fmla="*/ 2485877 w 2763548"/>
                <a:gd name="connsiteY1" fmla="*/ 138836 h 555342"/>
                <a:gd name="connsiteX2" fmla="*/ 2485877 w 2763548"/>
                <a:gd name="connsiteY2" fmla="*/ 0 h 555342"/>
                <a:gd name="connsiteX3" fmla="*/ 2763548 w 2763548"/>
                <a:gd name="connsiteY3" fmla="*/ 277671 h 555342"/>
                <a:gd name="connsiteX4" fmla="*/ 2485877 w 2763548"/>
                <a:gd name="connsiteY4" fmla="*/ 555342 h 555342"/>
                <a:gd name="connsiteX5" fmla="*/ 2485877 w 2763548"/>
                <a:gd name="connsiteY5" fmla="*/ 416507 h 555342"/>
                <a:gd name="connsiteX6" fmla="*/ 295807 w 2763548"/>
                <a:gd name="connsiteY6" fmla="*/ 416507 h 555342"/>
                <a:gd name="connsiteX7" fmla="*/ 291012 w 2763548"/>
                <a:gd name="connsiteY7" fmla="*/ 328590 h 555342"/>
                <a:gd name="connsiteX8" fmla="*/ 295807 w 2763548"/>
                <a:gd name="connsiteY8" fmla="*/ 138836 h 555342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78368 w 3146109"/>
                <a:gd name="connsiteY0" fmla="*/ 273997 h 690503"/>
                <a:gd name="connsiteX1" fmla="*/ 2868438 w 3146109"/>
                <a:gd name="connsiteY1" fmla="*/ 273997 h 690503"/>
                <a:gd name="connsiteX2" fmla="*/ 2868438 w 3146109"/>
                <a:gd name="connsiteY2" fmla="*/ 135161 h 690503"/>
                <a:gd name="connsiteX3" fmla="*/ 3146109 w 3146109"/>
                <a:gd name="connsiteY3" fmla="*/ 412832 h 690503"/>
                <a:gd name="connsiteX4" fmla="*/ 2868438 w 3146109"/>
                <a:gd name="connsiteY4" fmla="*/ 690503 h 690503"/>
                <a:gd name="connsiteX5" fmla="*/ 2868438 w 3146109"/>
                <a:gd name="connsiteY5" fmla="*/ 551668 h 690503"/>
                <a:gd name="connsiteX6" fmla="*/ 678368 w 3146109"/>
                <a:gd name="connsiteY6" fmla="*/ 551668 h 690503"/>
                <a:gd name="connsiteX7" fmla="*/ 205400 w 3146109"/>
                <a:gd name="connsiteY7" fmla="*/ 76045 h 690503"/>
                <a:gd name="connsiteX8" fmla="*/ 678368 w 3146109"/>
                <a:gd name="connsiteY8" fmla="*/ 273997 h 690503"/>
                <a:gd name="connsiteX0" fmla="*/ 711311 w 3179052"/>
                <a:gd name="connsiteY0" fmla="*/ 273997 h 690503"/>
                <a:gd name="connsiteX1" fmla="*/ 2901381 w 3179052"/>
                <a:gd name="connsiteY1" fmla="*/ 273997 h 690503"/>
                <a:gd name="connsiteX2" fmla="*/ 2901381 w 3179052"/>
                <a:gd name="connsiteY2" fmla="*/ 135161 h 690503"/>
                <a:gd name="connsiteX3" fmla="*/ 3179052 w 3179052"/>
                <a:gd name="connsiteY3" fmla="*/ 412832 h 690503"/>
                <a:gd name="connsiteX4" fmla="*/ 2901381 w 3179052"/>
                <a:gd name="connsiteY4" fmla="*/ 690503 h 690503"/>
                <a:gd name="connsiteX5" fmla="*/ 2901381 w 3179052"/>
                <a:gd name="connsiteY5" fmla="*/ 551668 h 690503"/>
                <a:gd name="connsiteX6" fmla="*/ 491855 w 3179052"/>
                <a:gd name="connsiteY6" fmla="*/ 551668 h 690503"/>
                <a:gd name="connsiteX7" fmla="*/ 238343 w 3179052"/>
                <a:gd name="connsiteY7" fmla="*/ 76045 h 690503"/>
                <a:gd name="connsiteX8" fmla="*/ 711311 w 3179052"/>
                <a:gd name="connsiteY8" fmla="*/ 273997 h 690503"/>
                <a:gd name="connsiteX0" fmla="*/ 711311 w 3179052"/>
                <a:gd name="connsiteY0" fmla="*/ 301056 h 717562"/>
                <a:gd name="connsiteX1" fmla="*/ 2901381 w 3179052"/>
                <a:gd name="connsiteY1" fmla="*/ 301056 h 717562"/>
                <a:gd name="connsiteX2" fmla="*/ 2901381 w 3179052"/>
                <a:gd name="connsiteY2" fmla="*/ 162220 h 717562"/>
                <a:gd name="connsiteX3" fmla="*/ 3179052 w 3179052"/>
                <a:gd name="connsiteY3" fmla="*/ 439891 h 717562"/>
                <a:gd name="connsiteX4" fmla="*/ 2901381 w 3179052"/>
                <a:gd name="connsiteY4" fmla="*/ 717562 h 717562"/>
                <a:gd name="connsiteX5" fmla="*/ 2901381 w 3179052"/>
                <a:gd name="connsiteY5" fmla="*/ 578727 h 717562"/>
                <a:gd name="connsiteX6" fmla="*/ 491855 w 3179052"/>
                <a:gd name="connsiteY6" fmla="*/ 578727 h 717562"/>
                <a:gd name="connsiteX7" fmla="*/ 238343 w 3179052"/>
                <a:gd name="connsiteY7" fmla="*/ 73843 h 717562"/>
                <a:gd name="connsiteX8" fmla="*/ 711311 w 3179052"/>
                <a:gd name="connsiteY8" fmla="*/ 301056 h 717562"/>
                <a:gd name="connsiteX0" fmla="*/ 771333 w 3239074"/>
                <a:gd name="connsiteY0" fmla="*/ 284316 h 700822"/>
                <a:gd name="connsiteX1" fmla="*/ 2961403 w 3239074"/>
                <a:gd name="connsiteY1" fmla="*/ 284316 h 700822"/>
                <a:gd name="connsiteX2" fmla="*/ 2961403 w 3239074"/>
                <a:gd name="connsiteY2" fmla="*/ 145480 h 700822"/>
                <a:gd name="connsiteX3" fmla="*/ 3239074 w 3239074"/>
                <a:gd name="connsiteY3" fmla="*/ 423151 h 700822"/>
                <a:gd name="connsiteX4" fmla="*/ 2961403 w 3239074"/>
                <a:gd name="connsiteY4" fmla="*/ 700822 h 700822"/>
                <a:gd name="connsiteX5" fmla="*/ 2961403 w 3239074"/>
                <a:gd name="connsiteY5" fmla="*/ 561987 h 700822"/>
                <a:gd name="connsiteX6" fmla="*/ 551877 w 3239074"/>
                <a:gd name="connsiteY6" fmla="*/ 561987 h 700822"/>
                <a:gd name="connsiteX7" fmla="*/ 298365 w 3239074"/>
                <a:gd name="connsiteY7" fmla="*/ 57103 h 700822"/>
                <a:gd name="connsiteX8" fmla="*/ 771333 w 3239074"/>
                <a:gd name="connsiteY8" fmla="*/ 284316 h 700822"/>
                <a:gd name="connsiteX0" fmla="*/ 771333 w 3239074"/>
                <a:gd name="connsiteY0" fmla="*/ 240888 h 657394"/>
                <a:gd name="connsiteX1" fmla="*/ 2961403 w 3239074"/>
                <a:gd name="connsiteY1" fmla="*/ 240888 h 657394"/>
                <a:gd name="connsiteX2" fmla="*/ 2961403 w 3239074"/>
                <a:gd name="connsiteY2" fmla="*/ 102052 h 657394"/>
                <a:gd name="connsiteX3" fmla="*/ 3239074 w 3239074"/>
                <a:gd name="connsiteY3" fmla="*/ 379723 h 657394"/>
                <a:gd name="connsiteX4" fmla="*/ 2961403 w 3239074"/>
                <a:gd name="connsiteY4" fmla="*/ 657394 h 657394"/>
                <a:gd name="connsiteX5" fmla="*/ 2961403 w 3239074"/>
                <a:gd name="connsiteY5" fmla="*/ 518559 h 657394"/>
                <a:gd name="connsiteX6" fmla="*/ 551877 w 3239074"/>
                <a:gd name="connsiteY6" fmla="*/ 518559 h 657394"/>
                <a:gd name="connsiteX7" fmla="*/ 298365 w 3239074"/>
                <a:gd name="connsiteY7" fmla="*/ 13675 h 657394"/>
                <a:gd name="connsiteX8" fmla="*/ 771333 w 3239074"/>
                <a:gd name="connsiteY8" fmla="*/ 240888 h 657394"/>
                <a:gd name="connsiteX0" fmla="*/ 790390 w 3258131"/>
                <a:gd name="connsiteY0" fmla="*/ 259237 h 675743"/>
                <a:gd name="connsiteX1" fmla="*/ 2980460 w 3258131"/>
                <a:gd name="connsiteY1" fmla="*/ 259237 h 675743"/>
                <a:gd name="connsiteX2" fmla="*/ 2980460 w 3258131"/>
                <a:gd name="connsiteY2" fmla="*/ 120401 h 675743"/>
                <a:gd name="connsiteX3" fmla="*/ 3258131 w 3258131"/>
                <a:gd name="connsiteY3" fmla="*/ 398072 h 675743"/>
                <a:gd name="connsiteX4" fmla="*/ 2980460 w 3258131"/>
                <a:gd name="connsiteY4" fmla="*/ 675743 h 675743"/>
                <a:gd name="connsiteX5" fmla="*/ 2980460 w 3258131"/>
                <a:gd name="connsiteY5" fmla="*/ 536908 h 675743"/>
                <a:gd name="connsiteX6" fmla="*/ 570934 w 3258131"/>
                <a:gd name="connsiteY6" fmla="*/ 536908 h 675743"/>
                <a:gd name="connsiteX7" fmla="*/ 317422 w 3258131"/>
                <a:gd name="connsiteY7" fmla="*/ 32024 h 675743"/>
                <a:gd name="connsiteX8" fmla="*/ 790390 w 3258131"/>
                <a:gd name="connsiteY8" fmla="*/ 259237 h 67574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74584 w 3242325"/>
                <a:gd name="connsiteY0" fmla="*/ 357865 h 774371"/>
                <a:gd name="connsiteX1" fmla="*/ 2964654 w 3242325"/>
                <a:gd name="connsiteY1" fmla="*/ 357865 h 774371"/>
                <a:gd name="connsiteX2" fmla="*/ 2964654 w 3242325"/>
                <a:gd name="connsiteY2" fmla="*/ 219029 h 774371"/>
                <a:gd name="connsiteX3" fmla="*/ 3242325 w 3242325"/>
                <a:gd name="connsiteY3" fmla="*/ 496700 h 774371"/>
                <a:gd name="connsiteX4" fmla="*/ 2964654 w 3242325"/>
                <a:gd name="connsiteY4" fmla="*/ 774371 h 774371"/>
                <a:gd name="connsiteX5" fmla="*/ 2964654 w 3242325"/>
                <a:gd name="connsiteY5" fmla="*/ 635536 h 774371"/>
                <a:gd name="connsiteX6" fmla="*/ 555128 w 3242325"/>
                <a:gd name="connsiteY6" fmla="*/ 635536 h 774371"/>
                <a:gd name="connsiteX7" fmla="*/ 321148 w 3242325"/>
                <a:gd name="connsiteY7" fmla="*/ 28333 h 774371"/>
                <a:gd name="connsiteX8" fmla="*/ 774584 w 3242325"/>
                <a:gd name="connsiteY8" fmla="*/ 357865 h 774371"/>
                <a:gd name="connsiteX0" fmla="*/ 2076754 w 3242325"/>
                <a:gd name="connsiteY0" fmla="*/ 357865 h 774371"/>
                <a:gd name="connsiteX1" fmla="*/ 2964654 w 3242325"/>
                <a:gd name="connsiteY1" fmla="*/ 357865 h 774371"/>
                <a:gd name="connsiteX2" fmla="*/ 2964654 w 3242325"/>
                <a:gd name="connsiteY2" fmla="*/ 219029 h 774371"/>
                <a:gd name="connsiteX3" fmla="*/ 3242325 w 3242325"/>
                <a:gd name="connsiteY3" fmla="*/ 496700 h 774371"/>
                <a:gd name="connsiteX4" fmla="*/ 2964654 w 3242325"/>
                <a:gd name="connsiteY4" fmla="*/ 774371 h 774371"/>
                <a:gd name="connsiteX5" fmla="*/ 2964654 w 3242325"/>
                <a:gd name="connsiteY5" fmla="*/ 635536 h 774371"/>
                <a:gd name="connsiteX6" fmla="*/ 555128 w 3242325"/>
                <a:gd name="connsiteY6" fmla="*/ 635536 h 774371"/>
                <a:gd name="connsiteX7" fmla="*/ 321148 w 3242325"/>
                <a:gd name="connsiteY7" fmla="*/ 28333 h 774371"/>
                <a:gd name="connsiteX8" fmla="*/ 2076754 w 3242325"/>
                <a:gd name="connsiteY8" fmla="*/ 357865 h 774371"/>
                <a:gd name="connsiteX0" fmla="*/ 1521635 w 2687206"/>
                <a:gd name="connsiteY0" fmla="*/ 334895 h 751401"/>
                <a:gd name="connsiteX1" fmla="*/ 2409535 w 2687206"/>
                <a:gd name="connsiteY1" fmla="*/ 334895 h 751401"/>
                <a:gd name="connsiteX2" fmla="*/ 2409535 w 2687206"/>
                <a:gd name="connsiteY2" fmla="*/ 196059 h 751401"/>
                <a:gd name="connsiteX3" fmla="*/ 2687206 w 2687206"/>
                <a:gd name="connsiteY3" fmla="*/ 473730 h 751401"/>
                <a:gd name="connsiteX4" fmla="*/ 2409535 w 2687206"/>
                <a:gd name="connsiteY4" fmla="*/ 751401 h 751401"/>
                <a:gd name="connsiteX5" fmla="*/ 2409535 w 2687206"/>
                <a:gd name="connsiteY5" fmla="*/ 612566 h 751401"/>
                <a:gd name="connsiteX6" fmla="*/ 9 w 2687206"/>
                <a:gd name="connsiteY6" fmla="*/ 612566 h 751401"/>
                <a:gd name="connsiteX7" fmla="*/ 1108471 w 2687206"/>
                <a:gd name="connsiteY7" fmla="*/ 29113 h 751401"/>
                <a:gd name="connsiteX8" fmla="*/ 1521635 w 2687206"/>
                <a:gd name="connsiteY8" fmla="*/ 334895 h 751401"/>
                <a:gd name="connsiteX0" fmla="*/ 775106 w 1940677"/>
                <a:gd name="connsiteY0" fmla="*/ 334895 h 751401"/>
                <a:gd name="connsiteX1" fmla="*/ 1663006 w 1940677"/>
                <a:gd name="connsiteY1" fmla="*/ 334895 h 751401"/>
                <a:gd name="connsiteX2" fmla="*/ 1663006 w 1940677"/>
                <a:gd name="connsiteY2" fmla="*/ 196059 h 751401"/>
                <a:gd name="connsiteX3" fmla="*/ 1940677 w 1940677"/>
                <a:gd name="connsiteY3" fmla="*/ 473730 h 751401"/>
                <a:gd name="connsiteX4" fmla="*/ 1663006 w 1940677"/>
                <a:gd name="connsiteY4" fmla="*/ 751401 h 751401"/>
                <a:gd name="connsiteX5" fmla="*/ 1663006 w 1940677"/>
                <a:gd name="connsiteY5" fmla="*/ 612566 h 751401"/>
                <a:gd name="connsiteX6" fmla="*/ 407981 w 1940677"/>
                <a:gd name="connsiteY6" fmla="*/ 612566 h 751401"/>
                <a:gd name="connsiteX7" fmla="*/ 361942 w 1940677"/>
                <a:gd name="connsiteY7" fmla="*/ 29113 h 751401"/>
                <a:gd name="connsiteX8" fmla="*/ 775106 w 1940677"/>
                <a:gd name="connsiteY8" fmla="*/ 334895 h 751401"/>
                <a:gd name="connsiteX0" fmla="*/ 909350 w 1940677"/>
                <a:gd name="connsiteY0" fmla="*/ 334895 h 751401"/>
                <a:gd name="connsiteX1" fmla="*/ 1663006 w 1940677"/>
                <a:gd name="connsiteY1" fmla="*/ 334895 h 751401"/>
                <a:gd name="connsiteX2" fmla="*/ 1663006 w 1940677"/>
                <a:gd name="connsiteY2" fmla="*/ 196059 h 751401"/>
                <a:gd name="connsiteX3" fmla="*/ 1940677 w 1940677"/>
                <a:gd name="connsiteY3" fmla="*/ 473730 h 751401"/>
                <a:gd name="connsiteX4" fmla="*/ 1663006 w 1940677"/>
                <a:gd name="connsiteY4" fmla="*/ 751401 h 751401"/>
                <a:gd name="connsiteX5" fmla="*/ 1663006 w 1940677"/>
                <a:gd name="connsiteY5" fmla="*/ 612566 h 751401"/>
                <a:gd name="connsiteX6" fmla="*/ 407981 w 1940677"/>
                <a:gd name="connsiteY6" fmla="*/ 612566 h 751401"/>
                <a:gd name="connsiteX7" fmla="*/ 361942 w 1940677"/>
                <a:gd name="connsiteY7" fmla="*/ 29113 h 751401"/>
                <a:gd name="connsiteX8" fmla="*/ 909350 w 1940677"/>
                <a:gd name="connsiteY8" fmla="*/ 334895 h 751401"/>
                <a:gd name="connsiteX0" fmla="*/ 861667 w 1892994"/>
                <a:gd name="connsiteY0" fmla="*/ 370072 h 786578"/>
                <a:gd name="connsiteX1" fmla="*/ 1615323 w 1892994"/>
                <a:gd name="connsiteY1" fmla="*/ 370072 h 786578"/>
                <a:gd name="connsiteX2" fmla="*/ 1615323 w 1892994"/>
                <a:gd name="connsiteY2" fmla="*/ 231236 h 786578"/>
                <a:gd name="connsiteX3" fmla="*/ 1892994 w 1892994"/>
                <a:gd name="connsiteY3" fmla="*/ 508907 h 786578"/>
                <a:gd name="connsiteX4" fmla="*/ 1615323 w 1892994"/>
                <a:gd name="connsiteY4" fmla="*/ 786578 h 786578"/>
                <a:gd name="connsiteX5" fmla="*/ 1615323 w 1892994"/>
                <a:gd name="connsiteY5" fmla="*/ 647743 h 786578"/>
                <a:gd name="connsiteX6" fmla="*/ 360298 w 1892994"/>
                <a:gd name="connsiteY6" fmla="*/ 647743 h 786578"/>
                <a:gd name="connsiteX7" fmla="*/ 314259 w 1892994"/>
                <a:gd name="connsiteY7" fmla="*/ 64290 h 786578"/>
                <a:gd name="connsiteX8" fmla="*/ 861667 w 1892994"/>
                <a:gd name="connsiteY8" fmla="*/ 370072 h 78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994" h="786578">
                  <a:moveTo>
                    <a:pt x="861667" y="370072"/>
                  </a:moveTo>
                  <a:lnTo>
                    <a:pt x="1615323" y="370072"/>
                  </a:lnTo>
                  <a:lnTo>
                    <a:pt x="1615323" y="231236"/>
                  </a:lnTo>
                  <a:lnTo>
                    <a:pt x="1892994" y="508907"/>
                  </a:lnTo>
                  <a:lnTo>
                    <a:pt x="1615323" y="786578"/>
                  </a:lnTo>
                  <a:lnTo>
                    <a:pt x="1615323" y="647743"/>
                  </a:lnTo>
                  <a:lnTo>
                    <a:pt x="360298" y="647743"/>
                  </a:lnTo>
                  <a:cubicBezTo>
                    <a:pt x="358700" y="618437"/>
                    <a:pt x="-417995" y="-237297"/>
                    <a:pt x="314259" y="64290"/>
                  </a:cubicBezTo>
                  <a:cubicBezTo>
                    <a:pt x="684056" y="-3838"/>
                    <a:pt x="602869" y="255320"/>
                    <a:pt x="861667" y="37007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lèche droite 180">
              <a:extLst>
                <a:ext uri="{FF2B5EF4-FFF2-40B4-BE49-F238E27FC236}">
                  <a16:creationId xmlns:a16="http://schemas.microsoft.com/office/drawing/2014/main" id="{DF7F58BD-4EEE-5A44-9205-A1A311F4FC06}"/>
                </a:ext>
              </a:extLst>
            </p:cNvPr>
            <p:cNvSpPr/>
            <p:nvPr/>
          </p:nvSpPr>
          <p:spPr bwMode="auto">
            <a:xfrm>
              <a:off x="2942376" y="5548122"/>
              <a:ext cx="4190647" cy="547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lèche droite 181">
              <a:extLst>
                <a:ext uri="{FF2B5EF4-FFF2-40B4-BE49-F238E27FC236}">
                  <a16:creationId xmlns:a16="http://schemas.microsoft.com/office/drawing/2014/main" id="{B29EC484-57EC-2145-85D2-95948038B5A0}"/>
                </a:ext>
              </a:extLst>
            </p:cNvPr>
            <p:cNvSpPr/>
            <p:nvPr/>
          </p:nvSpPr>
          <p:spPr bwMode="auto">
            <a:xfrm>
              <a:off x="1805443" y="4507816"/>
              <a:ext cx="4552793" cy="547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lèche droite 58">
              <a:extLst>
                <a:ext uri="{FF2B5EF4-FFF2-40B4-BE49-F238E27FC236}">
                  <a16:creationId xmlns:a16="http://schemas.microsoft.com/office/drawing/2014/main" id="{54BBD808-034B-F041-9A1A-D8373A527A69}"/>
                </a:ext>
              </a:extLst>
            </p:cNvPr>
            <p:cNvSpPr/>
            <p:nvPr/>
          </p:nvSpPr>
          <p:spPr bwMode="auto">
            <a:xfrm>
              <a:off x="3525497" y="3615233"/>
              <a:ext cx="4627293" cy="745636"/>
            </a:xfrm>
            <a:custGeom>
              <a:avLst/>
              <a:gdLst>
                <a:gd name="connsiteX0" fmla="*/ 0 w 2467741"/>
                <a:gd name="connsiteY0" fmla="*/ 138836 h 555342"/>
                <a:gd name="connsiteX1" fmla="*/ 2190070 w 2467741"/>
                <a:gd name="connsiteY1" fmla="*/ 138836 h 555342"/>
                <a:gd name="connsiteX2" fmla="*/ 2190070 w 2467741"/>
                <a:gd name="connsiteY2" fmla="*/ 0 h 555342"/>
                <a:gd name="connsiteX3" fmla="*/ 2467741 w 2467741"/>
                <a:gd name="connsiteY3" fmla="*/ 277671 h 555342"/>
                <a:gd name="connsiteX4" fmla="*/ 2190070 w 2467741"/>
                <a:gd name="connsiteY4" fmla="*/ 555342 h 555342"/>
                <a:gd name="connsiteX5" fmla="*/ 2190070 w 2467741"/>
                <a:gd name="connsiteY5" fmla="*/ 416507 h 555342"/>
                <a:gd name="connsiteX6" fmla="*/ 0 w 2467741"/>
                <a:gd name="connsiteY6" fmla="*/ 416507 h 555342"/>
                <a:gd name="connsiteX7" fmla="*/ 0 w 2467741"/>
                <a:gd name="connsiteY7" fmla="*/ 138836 h 555342"/>
                <a:gd name="connsiteX0" fmla="*/ 4795 w 2472536"/>
                <a:gd name="connsiteY0" fmla="*/ 138836 h 555342"/>
                <a:gd name="connsiteX1" fmla="*/ 2194865 w 2472536"/>
                <a:gd name="connsiteY1" fmla="*/ 138836 h 555342"/>
                <a:gd name="connsiteX2" fmla="*/ 2194865 w 2472536"/>
                <a:gd name="connsiteY2" fmla="*/ 0 h 555342"/>
                <a:gd name="connsiteX3" fmla="*/ 2472536 w 2472536"/>
                <a:gd name="connsiteY3" fmla="*/ 277671 h 555342"/>
                <a:gd name="connsiteX4" fmla="*/ 2194865 w 2472536"/>
                <a:gd name="connsiteY4" fmla="*/ 555342 h 555342"/>
                <a:gd name="connsiteX5" fmla="*/ 2194865 w 2472536"/>
                <a:gd name="connsiteY5" fmla="*/ 416507 h 555342"/>
                <a:gd name="connsiteX6" fmla="*/ 4795 w 2472536"/>
                <a:gd name="connsiteY6" fmla="*/ 416507 h 555342"/>
                <a:gd name="connsiteX7" fmla="*/ 0 w 2472536"/>
                <a:gd name="connsiteY7" fmla="*/ 328590 h 555342"/>
                <a:gd name="connsiteX8" fmla="*/ 4795 w 2472536"/>
                <a:gd name="connsiteY8" fmla="*/ 138836 h 555342"/>
                <a:gd name="connsiteX0" fmla="*/ 295807 w 2763548"/>
                <a:gd name="connsiteY0" fmla="*/ 138836 h 555342"/>
                <a:gd name="connsiteX1" fmla="*/ 2485877 w 2763548"/>
                <a:gd name="connsiteY1" fmla="*/ 138836 h 555342"/>
                <a:gd name="connsiteX2" fmla="*/ 2485877 w 2763548"/>
                <a:gd name="connsiteY2" fmla="*/ 0 h 555342"/>
                <a:gd name="connsiteX3" fmla="*/ 2763548 w 2763548"/>
                <a:gd name="connsiteY3" fmla="*/ 277671 h 555342"/>
                <a:gd name="connsiteX4" fmla="*/ 2485877 w 2763548"/>
                <a:gd name="connsiteY4" fmla="*/ 555342 h 555342"/>
                <a:gd name="connsiteX5" fmla="*/ 2485877 w 2763548"/>
                <a:gd name="connsiteY5" fmla="*/ 416507 h 555342"/>
                <a:gd name="connsiteX6" fmla="*/ 295807 w 2763548"/>
                <a:gd name="connsiteY6" fmla="*/ 416507 h 555342"/>
                <a:gd name="connsiteX7" fmla="*/ 291012 w 2763548"/>
                <a:gd name="connsiteY7" fmla="*/ 328590 h 555342"/>
                <a:gd name="connsiteX8" fmla="*/ 295807 w 2763548"/>
                <a:gd name="connsiteY8" fmla="*/ 138836 h 555342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78368 w 3146109"/>
                <a:gd name="connsiteY0" fmla="*/ 273997 h 690503"/>
                <a:gd name="connsiteX1" fmla="*/ 2868438 w 3146109"/>
                <a:gd name="connsiteY1" fmla="*/ 273997 h 690503"/>
                <a:gd name="connsiteX2" fmla="*/ 2868438 w 3146109"/>
                <a:gd name="connsiteY2" fmla="*/ 135161 h 690503"/>
                <a:gd name="connsiteX3" fmla="*/ 3146109 w 3146109"/>
                <a:gd name="connsiteY3" fmla="*/ 412832 h 690503"/>
                <a:gd name="connsiteX4" fmla="*/ 2868438 w 3146109"/>
                <a:gd name="connsiteY4" fmla="*/ 690503 h 690503"/>
                <a:gd name="connsiteX5" fmla="*/ 2868438 w 3146109"/>
                <a:gd name="connsiteY5" fmla="*/ 551668 h 690503"/>
                <a:gd name="connsiteX6" fmla="*/ 678368 w 3146109"/>
                <a:gd name="connsiteY6" fmla="*/ 551668 h 690503"/>
                <a:gd name="connsiteX7" fmla="*/ 205400 w 3146109"/>
                <a:gd name="connsiteY7" fmla="*/ 76045 h 690503"/>
                <a:gd name="connsiteX8" fmla="*/ 678368 w 3146109"/>
                <a:gd name="connsiteY8" fmla="*/ 273997 h 690503"/>
                <a:gd name="connsiteX0" fmla="*/ 711311 w 3179052"/>
                <a:gd name="connsiteY0" fmla="*/ 273997 h 690503"/>
                <a:gd name="connsiteX1" fmla="*/ 2901381 w 3179052"/>
                <a:gd name="connsiteY1" fmla="*/ 273997 h 690503"/>
                <a:gd name="connsiteX2" fmla="*/ 2901381 w 3179052"/>
                <a:gd name="connsiteY2" fmla="*/ 135161 h 690503"/>
                <a:gd name="connsiteX3" fmla="*/ 3179052 w 3179052"/>
                <a:gd name="connsiteY3" fmla="*/ 412832 h 690503"/>
                <a:gd name="connsiteX4" fmla="*/ 2901381 w 3179052"/>
                <a:gd name="connsiteY4" fmla="*/ 690503 h 690503"/>
                <a:gd name="connsiteX5" fmla="*/ 2901381 w 3179052"/>
                <a:gd name="connsiteY5" fmla="*/ 551668 h 690503"/>
                <a:gd name="connsiteX6" fmla="*/ 491855 w 3179052"/>
                <a:gd name="connsiteY6" fmla="*/ 551668 h 690503"/>
                <a:gd name="connsiteX7" fmla="*/ 238343 w 3179052"/>
                <a:gd name="connsiteY7" fmla="*/ 76045 h 690503"/>
                <a:gd name="connsiteX8" fmla="*/ 711311 w 3179052"/>
                <a:gd name="connsiteY8" fmla="*/ 273997 h 690503"/>
                <a:gd name="connsiteX0" fmla="*/ 711311 w 3179052"/>
                <a:gd name="connsiteY0" fmla="*/ 301056 h 717562"/>
                <a:gd name="connsiteX1" fmla="*/ 2901381 w 3179052"/>
                <a:gd name="connsiteY1" fmla="*/ 301056 h 717562"/>
                <a:gd name="connsiteX2" fmla="*/ 2901381 w 3179052"/>
                <a:gd name="connsiteY2" fmla="*/ 162220 h 717562"/>
                <a:gd name="connsiteX3" fmla="*/ 3179052 w 3179052"/>
                <a:gd name="connsiteY3" fmla="*/ 439891 h 717562"/>
                <a:gd name="connsiteX4" fmla="*/ 2901381 w 3179052"/>
                <a:gd name="connsiteY4" fmla="*/ 717562 h 717562"/>
                <a:gd name="connsiteX5" fmla="*/ 2901381 w 3179052"/>
                <a:gd name="connsiteY5" fmla="*/ 578727 h 717562"/>
                <a:gd name="connsiteX6" fmla="*/ 491855 w 3179052"/>
                <a:gd name="connsiteY6" fmla="*/ 578727 h 717562"/>
                <a:gd name="connsiteX7" fmla="*/ 238343 w 3179052"/>
                <a:gd name="connsiteY7" fmla="*/ 73843 h 717562"/>
                <a:gd name="connsiteX8" fmla="*/ 711311 w 3179052"/>
                <a:gd name="connsiteY8" fmla="*/ 301056 h 717562"/>
                <a:gd name="connsiteX0" fmla="*/ 771333 w 3239074"/>
                <a:gd name="connsiteY0" fmla="*/ 284316 h 700822"/>
                <a:gd name="connsiteX1" fmla="*/ 2961403 w 3239074"/>
                <a:gd name="connsiteY1" fmla="*/ 284316 h 700822"/>
                <a:gd name="connsiteX2" fmla="*/ 2961403 w 3239074"/>
                <a:gd name="connsiteY2" fmla="*/ 145480 h 700822"/>
                <a:gd name="connsiteX3" fmla="*/ 3239074 w 3239074"/>
                <a:gd name="connsiteY3" fmla="*/ 423151 h 700822"/>
                <a:gd name="connsiteX4" fmla="*/ 2961403 w 3239074"/>
                <a:gd name="connsiteY4" fmla="*/ 700822 h 700822"/>
                <a:gd name="connsiteX5" fmla="*/ 2961403 w 3239074"/>
                <a:gd name="connsiteY5" fmla="*/ 561987 h 700822"/>
                <a:gd name="connsiteX6" fmla="*/ 551877 w 3239074"/>
                <a:gd name="connsiteY6" fmla="*/ 561987 h 700822"/>
                <a:gd name="connsiteX7" fmla="*/ 298365 w 3239074"/>
                <a:gd name="connsiteY7" fmla="*/ 57103 h 700822"/>
                <a:gd name="connsiteX8" fmla="*/ 771333 w 3239074"/>
                <a:gd name="connsiteY8" fmla="*/ 284316 h 700822"/>
                <a:gd name="connsiteX0" fmla="*/ 771333 w 3239074"/>
                <a:gd name="connsiteY0" fmla="*/ 240888 h 657394"/>
                <a:gd name="connsiteX1" fmla="*/ 2961403 w 3239074"/>
                <a:gd name="connsiteY1" fmla="*/ 240888 h 657394"/>
                <a:gd name="connsiteX2" fmla="*/ 2961403 w 3239074"/>
                <a:gd name="connsiteY2" fmla="*/ 102052 h 657394"/>
                <a:gd name="connsiteX3" fmla="*/ 3239074 w 3239074"/>
                <a:gd name="connsiteY3" fmla="*/ 379723 h 657394"/>
                <a:gd name="connsiteX4" fmla="*/ 2961403 w 3239074"/>
                <a:gd name="connsiteY4" fmla="*/ 657394 h 657394"/>
                <a:gd name="connsiteX5" fmla="*/ 2961403 w 3239074"/>
                <a:gd name="connsiteY5" fmla="*/ 518559 h 657394"/>
                <a:gd name="connsiteX6" fmla="*/ 551877 w 3239074"/>
                <a:gd name="connsiteY6" fmla="*/ 518559 h 657394"/>
                <a:gd name="connsiteX7" fmla="*/ 298365 w 3239074"/>
                <a:gd name="connsiteY7" fmla="*/ 13675 h 657394"/>
                <a:gd name="connsiteX8" fmla="*/ 771333 w 3239074"/>
                <a:gd name="connsiteY8" fmla="*/ 240888 h 657394"/>
                <a:gd name="connsiteX0" fmla="*/ 790390 w 3258131"/>
                <a:gd name="connsiteY0" fmla="*/ 259237 h 675743"/>
                <a:gd name="connsiteX1" fmla="*/ 2980460 w 3258131"/>
                <a:gd name="connsiteY1" fmla="*/ 259237 h 675743"/>
                <a:gd name="connsiteX2" fmla="*/ 2980460 w 3258131"/>
                <a:gd name="connsiteY2" fmla="*/ 120401 h 675743"/>
                <a:gd name="connsiteX3" fmla="*/ 3258131 w 3258131"/>
                <a:gd name="connsiteY3" fmla="*/ 398072 h 675743"/>
                <a:gd name="connsiteX4" fmla="*/ 2980460 w 3258131"/>
                <a:gd name="connsiteY4" fmla="*/ 675743 h 675743"/>
                <a:gd name="connsiteX5" fmla="*/ 2980460 w 3258131"/>
                <a:gd name="connsiteY5" fmla="*/ 536908 h 675743"/>
                <a:gd name="connsiteX6" fmla="*/ 570934 w 3258131"/>
                <a:gd name="connsiteY6" fmla="*/ 536908 h 675743"/>
                <a:gd name="connsiteX7" fmla="*/ 317422 w 3258131"/>
                <a:gd name="connsiteY7" fmla="*/ 32024 h 675743"/>
                <a:gd name="connsiteX8" fmla="*/ 790390 w 3258131"/>
                <a:gd name="connsiteY8" fmla="*/ 259237 h 67574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74584 w 3242325"/>
                <a:gd name="connsiteY0" fmla="*/ 357865 h 774371"/>
                <a:gd name="connsiteX1" fmla="*/ 2964654 w 3242325"/>
                <a:gd name="connsiteY1" fmla="*/ 357865 h 774371"/>
                <a:gd name="connsiteX2" fmla="*/ 2964654 w 3242325"/>
                <a:gd name="connsiteY2" fmla="*/ 219029 h 774371"/>
                <a:gd name="connsiteX3" fmla="*/ 3242325 w 3242325"/>
                <a:gd name="connsiteY3" fmla="*/ 496700 h 774371"/>
                <a:gd name="connsiteX4" fmla="*/ 2964654 w 3242325"/>
                <a:gd name="connsiteY4" fmla="*/ 774371 h 774371"/>
                <a:gd name="connsiteX5" fmla="*/ 2964654 w 3242325"/>
                <a:gd name="connsiteY5" fmla="*/ 635536 h 774371"/>
                <a:gd name="connsiteX6" fmla="*/ 555128 w 3242325"/>
                <a:gd name="connsiteY6" fmla="*/ 635536 h 774371"/>
                <a:gd name="connsiteX7" fmla="*/ 321148 w 3242325"/>
                <a:gd name="connsiteY7" fmla="*/ 28333 h 774371"/>
                <a:gd name="connsiteX8" fmla="*/ 774584 w 3242325"/>
                <a:gd name="connsiteY8" fmla="*/ 357865 h 774371"/>
                <a:gd name="connsiteX0" fmla="*/ 933594 w 3401335"/>
                <a:gd name="connsiteY0" fmla="*/ 357865 h 774371"/>
                <a:gd name="connsiteX1" fmla="*/ 3123664 w 3401335"/>
                <a:gd name="connsiteY1" fmla="*/ 357865 h 774371"/>
                <a:gd name="connsiteX2" fmla="*/ 3123664 w 3401335"/>
                <a:gd name="connsiteY2" fmla="*/ 219029 h 774371"/>
                <a:gd name="connsiteX3" fmla="*/ 3401335 w 3401335"/>
                <a:gd name="connsiteY3" fmla="*/ 496700 h 774371"/>
                <a:gd name="connsiteX4" fmla="*/ 3123664 w 3401335"/>
                <a:gd name="connsiteY4" fmla="*/ 774371 h 774371"/>
                <a:gd name="connsiteX5" fmla="*/ 3123664 w 3401335"/>
                <a:gd name="connsiteY5" fmla="*/ 635536 h 774371"/>
                <a:gd name="connsiteX6" fmla="*/ 714138 w 3401335"/>
                <a:gd name="connsiteY6" fmla="*/ 635536 h 774371"/>
                <a:gd name="connsiteX7" fmla="*/ 287845 w 3401335"/>
                <a:gd name="connsiteY7" fmla="*/ 28333 h 774371"/>
                <a:gd name="connsiteX8" fmla="*/ 933594 w 3401335"/>
                <a:gd name="connsiteY8" fmla="*/ 357865 h 774371"/>
                <a:gd name="connsiteX0" fmla="*/ 1041071 w 3508812"/>
                <a:gd name="connsiteY0" fmla="*/ 339983 h 756489"/>
                <a:gd name="connsiteX1" fmla="*/ 3231141 w 3508812"/>
                <a:gd name="connsiteY1" fmla="*/ 339983 h 756489"/>
                <a:gd name="connsiteX2" fmla="*/ 3231141 w 3508812"/>
                <a:gd name="connsiteY2" fmla="*/ 201147 h 756489"/>
                <a:gd name="connsiteX3" fmla="*/ 3508812 w 3508812"/>
                <a:gd name="connsiteY3" fmla="*/ 478818 h 756489"/>
                <a:gd name="connsiteX4" fmla="*/ 3231141 w 3508812"/>
                <a:gd name="connsiteY4" fmla="*/ 756489 h 756489"/>
                <a:gd name="connsiteX5" fmla="*/ 3231141 w 3508812"/>
                <a:gd name="connsiteY5" fmla="*/ 617654 h 756489"/>
                <a:gd name="connsiteX6" fmla="*/ 821615 w 3508812"/>
                <a:gd name="connsiteY6" fmla="*/ 617654 h 756489"/>
                <a:gd name="connsiteX7" fmla="*/ 395322 w 3508812"/>
                <a:gd name="connsiteY7" fmla="*/ 10451 h 756489"/>
                <a:gd name="connsiteX8" fmla="*/ 1041071 w 3508812"/>
                <a:gd name="connsiteY8" fmla="*/ 339983 h 75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8812" h="756489">
                  <a:moveTo>
                    <a:pt x="1041071" y="339983"/>
                  </a:moveTo>
                  <a:lnTo>
                    <a:pt x="3231141" y="339983"/>
                  </a:lnTo>
                  <a:lnTo>
                    <a:pt x="3231141" y="201147"/>
                  </a:lnTo>
                  <a:lnTo>
                    <a:pt x="3508812" y="478818"/>
                  </a:lnTo>
                  <a:lnTo>
                    <a:pt x="3231141" y="756489"/>
                  </a:lnTo>
                  <a:lnTo>
                    <a:pt x="3231141" y="617654"/>
                  </a:lnTo>
                  <a:lnTo>
                    <a:pt x="821615" y="617654"/>
                  </a:lnTo>
                  <a:cubicBezTo>
                    <a:pt x="820017" y="588348"/>
                    <a:pt x="-696739" y="-66058"/>
                    <a:pt x="395322" y="10451"/>
                  </a:cubicBezTo>
                  <a:cubicBezTo>
                    <a:pt x="765119" y="-57677"/>
                    <a:pt x="782273" y="225231"/>
                    <a:pt x="1041071" y="3399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èche droite 183">
              <a:extLst>
                <a:ext uri="{FF2B5EF4-FFF2-40B4-BE49-F238E27FC236}">
                  <a16:creationId xmlns:a16="http://schemas.microsoft.com/office/drawing/2014/main" id="{20E31E3B-B549-0243-BDCB-5D2ADB96E9EE}"/>
                </a:ext>
              </a:extLst>
            </p:cNvPr>
            <p:cNvSpPr/>
            <p:nvPr/>
          </p:nvSpPr>
          <p:spPr bwMode="auto">
            <a:xfrm>
              <a:off x="1805443" y="3303623"/>
              <a:ext cx="5502840" cy="547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lèche droite 56">
              <a:extLst>
                <a:ext uri="{FF2B5EF4-FFF2-40B4-BE49-F238E27FC236}">
                  <a16:creationId xmlns:a16="http://schemas.microsoft.com/office/drawing/2014/main" id="{F5094C1C-3827-F14D-9EF5-BC8FC27F75C6}"/>
                </a:ext>
              </a:extLst>
            </p:cNvPr>
            <p:cNvSpPr/>
            <p:nvPr/>
          </p:nvSpPr>
          <p:spPr bwMode="auto">
            <a:xfrm>
              <a:off x="1799251" y="1754295"/>
              <a:ext cx="4932989" cy="1947926"/>
            </a:xfrm>
            <a:custGeom>
              <a:avLst/>
              <a:gdLst>
                <a:gd name="connsiteX0" fmla="*/ 0 w 5007791"/>
                <a:gd name="connsiteY0" fmla="*/ 192565 h 770260"/>
                <a:gd name="connsiteX1" fmla="*/ 4622661 w 5007791"/>
                <a:gd name="connsiteY1" fmla="*/ 192565 h 770260"/>
                <a:gd name="connsiteX2" fmla="*/ 4622661 w 5007791"/>
                <a:gd name="connsiteY2" fmla="*/ 0 h 770260"/>
                <a:gd name="connsiteX3" fmla="*/ 5007791 w 5007791"/>
                <a:gd name="connsiteY3" fmla="*/ 385130 h 770260"/>
                <a:gd name="connsiteX4" fmla="*/ 4622661 w 5007791"/>
                <a:gd name="connsiteY4" fmla="*/ 770260 h 770260"/>
                <a:gd name="connsiteX5" fmla="*/ 4622661 w 5007791"/>
                <a:gd name="connsiteY5" fmla="*/ 577695 h 770260"/>
                <a:gd name="connsiteX6" fmla="*/ 0 w 5007791"/>
                <a:gd name="connsiteY6" fmla="*/ 577695 h 770260"/>
                <a:gd name="connsiteX7" fmla="*/ 0 w 5007791"/>
                <a:gd name="connsiteY7" fmla="*/ 192565 h 770260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127591 w 4965261"/>
                <a:gd name="connsiteY0" fmla="*/ 0 h 1310162"/>
                <a:gd name="connsiteX1" fmla="*/ 4580131 w 4965261"/>
                <a:gd name="connsiteY1" fmla="*/ 723014 h 1310162"/>
                <a:gd name="connsiteX2" fmla="*/ 4580131 w 4965261"/>
                <a:gd name="connsiteY2" fmla="*/ 530449 h 1310162"/>
                <a:gd name="connsiteX3" fmla="*/ 4965261 w 4965261"/>
                <a:gd name="connsiteY3" fmla="*/ 915579 h 1310162"/>
                <a:gd name="connsiteX4" fmla="*/ 4580131 w 4965261"/>
                <a:gd name="connsiteY4" fmla="*/ 1300709 h 1310162"/>
                <a:gd name="connsiteX5" fmla="*/ 4580131 w 4965261"/>
                <a:gd name="connsiteY5" fmla="*/ 1108144 h 1310162"/>
                <a:gd name="connsiteX6" fmla="*/ 0 w 4965261"/>
                <a:gd name="connsiteY6" fmla="*/ 1310162 h 1310162"/>
                <a:gd name="connsiteX7" fmla="*/ 127591 w 4965261"/>
                <a:gd name="connsiteY7" fmla="*/ 0 h 1310162"/>
                <a:gd name="connsiteX0" fmla="*/ 377601 w 5215271"/>
                <a:gd name="connsiteY0" fmla="*/ 23380 h 1333542"/>
                <a:gd name="connsiteX1" fmla="*/ 4830141 w 5215271"/>
                <a:gd name="connsiteY1" fmla="*/ 746394 h 1333542"/>
                <a:gd name="connsiteX2" fmla="*/ 4830141 w 5215271"/>
                <a:gd name="connsiteY2" fmla="*/ 553829 h 1333542"/>
                <a:gd name="connsiteX3" fmla="*/ 5215271 w 5215271"/>
                <a:gd name="connsiteY3" fmla="*/ 938959 h 1333542"/>
                <a:gd name="connsiteX4" fmla="*/ 4830141 w 5215271"/>
                <a:gd name="connsiteY4" fmla="*/ 1324089 h 1333542"/>
                <a:gd name="connsiteX5" fmla="*/ 4830141 w 5215271"/>
                <a:gd name="connsiteY5" fmla="*/ 1131524 h 1333542"/>
                <a:gd name="connsiteX6" fmla="*/ 250010 w 5215271"/>
                <a:gd name="connsiteY6" fmla="*/ 1333542 h 1333542"/>
                <a:gd name="connsiteX7" fmla="*/ 581849 w 5215271"/>
                <a:gd name="connsiteY7" fmla="*/ 284542 h 1333542"/>
                <a:gd name="connsiteX8" fmla="*/ 377601 w 5215271"/>
                <a:gd name="connsiteY8" fmla="*/ 23380 h 1333542"/>
                <a:gd name="connsiteX0" fmla="*/ 484156 w 5321826"/>
                <a:gd name="connsiteY0" fmla="*/ 11968 h 1322130"/>
                <a:gd name="connsiteX1" fmla="*/ 4936696 w 5321826"/>
                <a:gd name="connsiteY1" fmla="*/ 734982 h 1322130"/>
                <a:gd name="connsiteX2" fmla="*/ 4936696 w 5321826"/>
                <a:gd name="connsiteY2" fmla="*/ 542417 h 1322130"/>
                <a:gd name="connsiteX3" fmla="*/ 5321826 w 5321826"/>
                <a:gd name="connsiteY3" fmla="*/ 927547 h 1322130"/>
                <a:gd name="connsiteX4" fmla="*/ 4936696 w 5321826"/>
                <a:gd name="connsiteY4" fmla="*/ 1312677 h 1322130"/>
                <a:gd name="connsiteX5" fmla="*/ 4936696 w 5321826"/>
                <a:gd name="connsiteY5" fmla="*/ 1120112 h 1322130"/>
                <a:gd name="connsiteX6" fmla="*/ 356565 w 5321826"/>
                <a:gd name="connsiteY6" fmla="*/ 1322130 h 1322130"/>
                <a:gd name="connsiteX7" fmla="*/ 231204 w 5321826"/>
                <a:gd name="connsiteY7" fmla="*/ 464516 h 1322130"/>
                <a:gd name="connsiteX8" fmla="*/ 484156 w 5321826"/>
                <a:gd name="connsiteY8" fmla="*/ 11968 h 1322130"/>
                <a:gd name="connsiteX0" fmla="*/ 390125 w 5227795"/>
                <a:gd name="connsiteY0" fmla="*/ 11968 h 1322130"/>
                <a:gd name="connsiteX1" fmla="*/ 4842665 w 5227795"/>
                <a:gd name="connsiteY1" fmla="*/ 734982 h 1322130"/>
                <a:gd name="connsiteX2" fmla="*/ 4842665 w 5227795"/>
                <a:gd name="connsiteY2" fmla="*/ 542417 h 1322130"/>
                <a:gd name="connsiteX3" fmla="*/ 5227795 w 5227795"/>
                <a:gd name="connsiteY3" fmla="*/ 927547 h 1322130"/>
                <a:gd name="connsiteX4" fmla="*/ 4842665 w 5227795"/>
                <a:gd name="connsiteY4" fmla="*/ 1312677 h 1322130"/>
                <a:gd name="connsiteX5" fmla="*/ 4842665 w 5227795"/>
                <a:gd name="connsiteY5" fmla="*/ 1120112 h 1322130"/>
                <a:gd name="connsiteX6" fmla="*/ 262534 w 5227795"/>
                <a:gd name="connsiteY6" fmla="*/ 1322130 h 1322130"/>
                <a:gd name="connsiteX7" fmla="*/ 137173 w 5227795"/>
                <a:gd name="connsiteY7" fmla="*/ 464516 h 1322130"/>
                <a:gd name="connsiteX8" fmla="*/ 390125 w 5227795"/>
                <a:gd name="connsiteY8" fmla="*/ 11968 h 1322130"/>
                <a:gd name="connsiteX0" fmla="*/ 349307 w 5186977"/>
                <a:gd name="connsiteY0" fmla="*/ 15669 h 1325831"/>
                <a:gd name="connsiteX1" fmla="*/ 4801847 w 5186977"/>
                <a:gd name="connsiteY1" fmla="*/ 738683 h 1325831"/>
                <a:gd name="connsiteX2" fmla="*/ 4801847 w 5186977"/>
                <a:gd name="connsiteY2" fmla="*/ 546118 h 1325831"/>
                <a:gd name="connsiteX3" fmla="*/ 5186977 w 5186977"/>
                <a:gd name="connsiteY3" fmla="*/ 931248 h 1325831"/>
                <a:gd name="connsiteX4" fmla="*/ 4801847 w 5186977"/>
                <a:gd name="connsiteY4" fmla="*/ 1316378 h 1325831"/>
                <a:gd name="connsiteX5" fmla="*/ 4801847 w 5186977"/>
                <a:gd name="connsiteY5" fmla="*/ 1123813 h 1325831"/>
                <a:gd name="connsiteX6" fmla="*/ 221716 w 5186977"/>
                <a:gd name="connsiteY6" fmla="*/ 1325831 h 1325831"/>
                <a:gd name="connsiteX7" fmla="*/ 96355 w 5186977"/>
                <a:gd name="connsiteY7" fmla="*/ 468217 h 1325831"/>
                <a:gd name="connsiteX8" fmla="*/ 349307 w 5186977"/>
                <a:gd name="connsiteY8" fmla="*/ 15669 h 1325831"/>
                <a:gd name="connsiteX0" fmla="*/ 288982 w 5126652"/>
                <a:gd name="connsiteY0" fmla="*/ 0 h 1310162"/>
                <a:gd name="connsiteX1" fmla="*/ 4741522 w 5126652"/>
                <a:gd name="connsiteY1" fmla="*/ 723014 h 1310162"/>
                <a:gd name="connsiteX2" fmla="*/ 4741522 w 5126652"/>
                <a:gd name="connsiteY2" fmla="*/ 530449 h 1310162"/>
                <a:gd name="connsiteX3" fmla="*/ 5126652 w 5126652"/>
                <a:gd name="connsiteY3" fmla="*/ 915579 h 1310162"/>
                <a:gd name="connsiteX4" fmla="*/ 4741522 w 5126652"/>
                <a:gd name="connsiteY4" fmla="*/ 1300709 h 1310162"/>
                <a:gd name="connsiteX5" fmla="*/ 4741522 w 5126652"/>
                <a:gd name="connsiteY5" fmla="*/ 1108144 h 1310162"/>
                <a:gd name="connsiteX6" fmla="*/ 161391 w 5126652"/>
                <a:gd name="connsiteY6" fmla="*/ 1310162 h 1310162"/>
                <a:gd name="connsiteX7" fmla="*/ 36030 w 5126652"/>
                <a:gd name="connsiteY7" fmla="*/ 452548 h 1310162"/>
                <a:gd name="connsiteX8" fmla="*/ 288982 w 5126652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437408 w 5275078"/>
                <a:gd name="connsiteY0" fmla="*/ 0 h 1310162"/>
                <a:gd name="connsiteX1" fmla="*/ 4889948 w 5275078"/>
                <a:gd name="connsiteY1" fmla="*/ 723014 h 1310162"/>
                <a:gd name="connsiteX2" fmla="*/ 4889948 w 5275078"/>
                <a:gd name="connsiteY2" fmla="*/ 530449 h 1310162"/>
                <a:gd name="connsiteX3" fmla="*/ 5275078 w 5275078"/>
                <a:gd name="connsiteY3" fmla="*/ 915579 h 1310162"/>
                <a:gd name="connsiteX4" fmla="*/ 4889948 w 5275078"/>
                <a:gd name="connsiteY4" fmla="*/ 1300709 h 1310162"/>
                <a:gd name="connsiteX5" fmla="*/ 4889948 w 5275078"/>
                <a:gd name="connsiteY5" fmla="*/ 1108144 h 1310162"/>
                <a:gd name="connsiteX6" fmla="*/ 309817 w 5275078"/>
                <a:gd name="connsiteY6" fmla="*/ 1310162 h 1310162"/>
                <a:gd name="connsiteX7" fmla="*/ 418371 w 5275078"/>
                <a:gd name="connsiteY7" fmla="*/ 1101134 h 1310162"/>
                <a:gd name="connsiteX8" fmla="*/ 450270 w 5275078"/>
                <a:gd name="connsiteY8" fmla="*/ 548241 h 1310162"/>
                <a:gd name="connsiteX9" fmla="*/ 437408 w 5275078"/>
                <a:gd name="connsiteY9" fmla="*/ 0 h 1310162"/>
                <a:gd name="connsiteX0" fmla="*/ 437408 w 5275078"/>
                <a:gd name="connsiteY0" fmla="*/ 0 h 1310162"/>
                <a:gd name="connsiteX1" fmla="*/ 4889948 w 5275078"/>
                <a:gd name="connsiteY1" fmla="*/ 723014 h 1310162"/>
                <a:gd name="connsiteX2" fmla="*/ 4889948 w 5275078"/>
                <a:gd name="connsiteY2" fmla="*/ 530449 h 1310162"/>
                <a:gd name="connsiteX3" fmla="*/ 5275078 w 5275078"/>
                <a:gd name="connsiteY3" fmla="*/ 915579 h 1310162"/>
                <a:gd name="connsiteX4" fmla="*/ 4889948 w 5275078"/>
                <a:gd name="connsiteY4" fmla="*/ 1300709 h 1310162"/>
                <a:gd name="connsiteX5" fmla="*/ 4889948 w 5275078"/>
                <a:gd name="connsiteY5" fmla="*/ 1108144 h 1310162"/>
                <a:gd name="connsiteX6" fmla="*/ 309817 w 5275078"/>
                <a:gd name="connsiteY6" fmla="*/ 1310162 h 1310162"/>
                <a:gd name="connsiteX7" fmla="*/ 418371 w 5275078"/>
                <a:gd name="connsiteY7" fmla="*/ 1101134 h 1310162"/>
                <a:gd name="connsiteX8" fmla="*/ 450270 w 5275078"/>
                <a:gd name="connsiteY8" fmla="*/ 526976 h 1310162"/>
                <a:gd name="connsiteX9" fmla="*/ 437408 w 5275078"/>
                <a:gd name="connsiteY9" fmla="*/ 0 h 1310162"/>
                <a:gd name="connsiteX0" fmla="*/ 127651 w 4965321"/>
                <a:gd name="connsiteY0" fmla="*/ 0 h 1735464"/>
                <a:gd name="connsiteX1" fmla="*/ 4580191 w 4965321"/>
                <a:gd name="connsiteY1" fmla="*/ 723014 h 1735464"/>
                <a:gd name="connsiteX2" fmla="*/ 4580191 w 4965321"/>
                <a:gd name="connsiteY2" fmla="*/ 530449 h 1735464"/>
                <a:gd name="connsiteX3" fmla="*/ 4965321 w 4965321"/>
                <a:gd name="connsiteY3" fmla="*/ 915579 h 1735464"/>
                <a:gd name="connsiteX4" fmla="*/ 4580191 w 4965321"/>
                <a:gd name="connsiteY4" fmla="*/ 1300709 h 1735464"/>
                <a:gd name="connsiteX5" fmla="*/ 4580191 w 4965321"/>
                <a:gd name="connsiteY5" fmla="*/ 1108144 h 1735464"/>
                <a:gd name="connsiteX6" fmla="*/ 467893 w 4965321"/>
                <a:gd name="connsiteY6" fmla="*/ 1735464 h 1735464"/>
                <a:gd name="connsiteX7" fmla="*/ 108614 w 4965321"/>
                <a:gd name="connsiteY7" fmla="*/ 1101134 h 1735464"/>
                <a:gd name="connsiteX8" fmla="*/ 140513 w 4965321"/>
                <a:gd name="connsiteY8" fmla="*/ 526976 h 1735464"/>
                <a:gd name="connsiteX9" fmla="*/ 127651 w 4965321"/>
                <a:gd name="connsiteY9" fmla="*/ 0 h 1735464"/>
                <a:gd name="connsiteX0" fmla="*/ 19037 w 4856707"/>
                <a:gd name="connsiteY0" fmla="*/ 0 h 1735464"/>
                <a:gd name="connsiteX1" fmla="*/ 4471577 w 4856707"/>
                <a:gd name="connsiteY1" fmla="*/ 723014 h 1735464"/>
                <a:gd name="connsiteX2" fmla="*/ 4471577 w 4856707"/>
                <a:gd name="connsiteY2" fmla="*/ 530449 h 1735464"/>
                <a:gd name="connsiteX3" fmla="*/ 4856707 w 4856707"/>
                <a:gd name="connsiteY3" fmla="*/ 915579 h 1735464"/>
                <a:gd name="connsiteX4" fmla="*/ 4471577 w 4856707"/>
                <a:gd name="connsiteY4" fmla="*/ 1300709 h 1735464"/>
                <a:gd name="connsiteX5" fmla="*/ 4471577 w 4856707"/>
                <a:gd name="connsiteY5" fmla="*/ 1108144 h 1735464"/>
                <a:gd name="connsiteX6" fmla="*/ 359279 w 4856707"/>
                <a:gd name="connsiteY6" fmla="*/ 1735464 h 1735464"/>
                <a:gd name="connsiteX7" fmla="*/ 0 w 4856707"/>
                <a:gd name="connsiteY7" fmla="*/ 1101134 h 1735464"/>
                <a:gd name="connsiteX8" fmla="*/ 31899 w 4856707"/>
                <a:gd name="connsiteY8" fmla="*/ 526976 h 1735464"/>
                <a:gd name="connsiteX9" fmla="*/ 19037 w 4856707"/>
                <a:gd name="connsiteY9" fmla="*/ 0 h 1735464"/>
                <a:gd name="connsiteX0" fmla="*/ 19037 w 4856707"/>
                <a:gd name="connsiteY0" fmla="*/ 0 h 1735464"/>
                <a:gd name="connsiteX1" fmla="*/ 4471577 w 4856707"/>
                <a:gd name="connsiteY1" fmla="*/ 723014 h 1735464"/>
                <a:gd name="connsiteX2" fmla="*/ 4471577 w 4856707"/>
                <a:gd name="connsiteY2" fmla="*/ 530449 h 1735464"/>
                <a:gd name="connsiteX3" fmla="*/ 4856707 w 4856707"/>
                <a:gd name="connsiteY3" fmla="*/ 915579 h 1735464"/>
                <a:gd name="connsiteX4" fmla="*/ 4471577 w 4856707"/>
                <a:gd name="connsiteY4" fmla="*/ 1300709 h 1735464"/>
                <a:gd name="connsiteX5" fmla="*/ 4471577 w 4856707"/>
                <a:gd name="connsiteY5" fmla="*/ 1108144 h 1735464"/>
                <a:gd name="connsiteX6" fmla="*/ 359279 w 4856707"/>
                <a:gd name="connsiteY6" fmla="*/ 1735464 h 1735464"/>
                <a:gd name="connsiteX7" fmla="*/ 0 w 4856707"/>
                <a:gd name="connsiteY7" fmla="*/ 1101134 h 1735464"/>
                <a:gd name="connsiteX8" fmla="*/ 31899 w 4856707"/>
                <a:gd name="connsiteY8" fmla="*/ 526976 h 1735464"/>
                <a:gd name="connsiteX9" fmla="*/ 19037 w 4856707"/>
                <a:gd name="connsiteY9" fmla="*/ 0 h 1735464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526976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43411 w 4898368"/>
                <a:gd name="connsiteY8" fmla="*/ 739627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303692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303692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303692 h 1756729"/>
                <a:gd name="connsiteX9" fmla="*/ 60698 w 4898368"/>
                <a:gd name="connsiteY9" fmla="*/ 0 h 1756729"/>
                <a:gd name="connsiteX0" fmla="*/ 62406 w 4900076"/>
                <a:gd name="connsiteY0" fmla="*/ 0 h 1756729"/>
                <a:gd name="connsiteX1" fmla="*/ 4514946 w 4900076"/>
                <a:gd name="connsiteY1" fmla="*/ 723014 h 1756729"/>
                <a:gd name="connsiteX2" fmla="*/ 4514946 w 4900076"/>
                <a:gd name="connsiteY2" fmla="*/ 530449 h 1756729"/>
                <a:gd name="connsiteX3" fmla="*/ 4900076 w 4900076"/>
                <a:gd name="connsiteY3" fmla="*/ 915579 h 1756729"/>
                <a:gd name="connsiteX4" fmla="*/ 4514946 w 4900076"/>
                <a:gd name="connsiteY4" fmla="*/ 1300709 h 1756729"/>
                <a:gd name="connsiteX5" fmla="*/ 4514946 w 4900076"/>
                <a:gd name="connsiteY5" fmla="*/ 1108144 h 1756729"/>
                <a:gd name="connsiteX6" fmla="*/ 147467 w 4900076"/>
                <a:gd name="connsiteY6" fmla="*/ 1756729 h 1756729"/>
                <a:gd name="connsiteX7" fmla="*/ 11471 w 4900076"/>
                <a:gd name="connsiteY7" fmla="*/ 1494539 h 1756729"/>
                <a:gd name="connsiteX8" fmla="*/ 75268 w 4900076"/>
                <a:gd name="connsiteY8" fmla="*/ 303692 h 1756729"/>
                <a:gd name="connsiteX9" fmla="*/ 62406 w 4900076"/>
                <a:gd name="connsiteY9" fmla="*/ 0 h 1756729"/>
                <a:gd name="connsiteX0" fmla="*/ 288961 w 5126631"/>
                <a:gd name="connsiteY0" fmla="*/ 0 h 1756729"/>
                <a:gd name="connsiteX1" fmla="*/ 4741501 w 5126631"/>
                <a:gd name="connsiteY1" fmla="*/ 723014 h 1756729"/>
                <a:gd name="connsiteX2" fmla="*/ 4741501 w 5126631"/>
                <a:gd name="connsiteY2" fmla="*/ 530449 h 1756729"/>
                <a:gd name="connsiteX3" fmla="*/ 5126631 w 5126631"/>
                <a:gd name="connsiteY3" fmla="*/ 915579 h 1756729"/>
                <a:gd name="connsiteX4" fmla="*/ 4741501 w 5126631"/>
                <a:gd name="connsiteY4" fmla="*/ 1300709 h 1756729"/>
                <a:gd name="connsiteX5" fmla="*/ 4741501 w 5126631"/>
                <a:gd name="connsiteY5" fmla="*/ 1108144 h 1756729"/>
                <a:gd name="connsiteX6" fmla="*/ 374022 w 5126631"/>
                <a:gd name="connsiteY6" fmla="*/ 1756729 h 1756729"/>
                <a:gd name="connsiteX7" fmla="*/ 238026 w 5126631"/>
                <a:gd name="connsiteY7" fmla="*/ 1494539 h 1756729"/>
                <a:gd name="connsiteX8" fmla="*/ 301823 w 5126631"/>
                <a:gd name="connsiteY8" fmla="*/ 303692 h 1756729"/>
                <a:gd name="connsiteX9" fmla="*/ 288961 w 5126631"/>
                <a:gd name="connsiteY9" fmla="*/ 0 h 1756729"/>
                <a:gd name="connsiteX0" fmla="*/ 286090 w 5123760"/>
                <a:gd name="connsiteY0" fmla="*/ 0 h 1756729"/>
                <a:gd name="connsiteX1" fmla="*/ 4738630 w 5123760"/>
                <a:gd name="connsiteY1" fmla="*/ 723014 h 1756729"/>
                <a:gd name="connsiteX2" fmla="*/ 4738630 w 5123760"/>
                <a:gd name="connsiteY2" fmla="*/ 530449 h 1756729"/>
                <a:gd name="connsiteX3" fmla="*/ 5123760 w 5123760"/>
                <a:gd name="connsiteY3" fmla="*/ 915579 h 1756729"/>
                <a:gd name="connsiteX4" fmla="*/ 4738630 w 5123760"/>
                <a:gd name="connsiteY4" fmla="*/ 1300709 h 1756729"/>
                <a:gd name="connsiteX5" fmla="*/ 4738630 w 5123760"/>
                <a:gd name="connsiteY5" fmla="*/ 1108144 h 1756729"/>
                <a:gd name="connsiteX6" fmla="*/ 371151 w 5123760"/>
                <a:gd name="connsiteY6" fmla="*/ 1756729 h 1756729"/>
                <a:gd name="connsiteX7" fmla="*/ 235155 w 5123760"/>
                <a:gd name="connsiteY7" fmla="*/ 1494539 h 1756729"/>
                <a:gd name="connsiteX8" fmla="*/ 298952 w 5123760"/>
                <a:gd name="connsiteY8" fmla="*/ 303692 h 1756729"/>
                <a:gd name="connsiteX9" fmla="*/ 286090 w 5123760"/>
                <a:gd name="connsiteY9" fmla="*/ 0 h 1756729"/>
                <a:gd name="connsiteX0" fmla="*/ 400134 w 5237804"/>
                <a:gd name="connsiteY0" fmla="*/ 0 h 1767362"/>
                <a:gd name="connsiteX1" fmla="*/ 4852674 w 5237804"/>
                <a:gd name="connsiteY1" fmla="*/ 723014 h 1767362"/>
                <a:gd name="connsiteX2" fmla="*/ 4852674 w 5237804"/>
                <a:gd name="connsiteY2" fmla="*/ 530449 h 1767362"/>
                <a:gd name="connsiteX3" fmla="*/ 5237804 w 5237804"/>
                <a:gd name="connsiteY3" fmla="*/ 915579 h 1767362"/>
                <a:gd name="connsiteX4" fmla="*/ 4852674 w 5237804"/>
                <a:gd name="connsiteY4" fmla="*/ 1300709 h 1767362"/>
                <a:gd name="connsiteX5" fmla="*/ 4852674 w 5237804"/>
                <a:gd name="connsiteY5" fmla="*/ 1108144 h 1767362"/>
                <a:gd name="connsiteX6" fmla="*/ 325707 w 5237804"/>
                <a:gd name="connsiteY6" fmla="*/ 1767362 h 1767362"/>
                <a:gd name="connsiteX7" fmla="*/ 349199 w 5237804"/>
                <a:gd name="connsiteY7" fmla="*/ 1494539 h 1767362"/>
                <a:gd name="connsiteX8" fmla="*/ 412996 w 5237804"/>
                <a:gd name="connsiteY8" fmla="*/ 303692 h 1767362"/>
                <a:gd name="connsiteX9" fmla="*/ 400134 w 5237804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87289 w 4912097"/>
                <a:gd name="connsiteY8" fmla="*/ 303692 h 1767362"/>
                <a:gd name="connsiteX9" fmla="*/ 74427 w 4912097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103839 w 4912097"/>
                <a:gd name="connsiteY8" fmla="*/ 502294 h 1767362"/>
                <a:gd name="connsiteX9" fmla="*/ 74427 w 4912097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74876 w 4912097"/>
                <a:gd name="connsiteY8" fmla="*/ 502294 h 1767362"/>
                <a:gd name="connsiteX9" fmla="*/ 74427 w 4912097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74876 w 4912097"/>
                <a:gd name="connsiteY8" fmla="*/ 502294 h 1767362"/>
                <a:gd name="connsiteX9" fmla="*/ 74427 w 4912097"/>
                <a:gd name="connsiteY9" fmla="*/ 0 h 1767362"/>
                <a:gd name="connsiteX0" fmla="*/ 51176 w 4888846"/>
                <a:gd name="connsiteY0" fmla="*/ 0 h 1759087"/>
                <a:gd name="connsiteX1" fmla="*/ 4503716 w 4888846"/>
                <a:gd name="connsiteY1" fmla="*/ 723014 h 1759087"/>
                <a:gd name="connsiteX2" fmla="*/ 4503716 w 4888846"/>
                <a:gd name="connsiteY2" fmla="*/ 530449 h 1759087"/>
                <a:gd name="connsiteX3" fmla="*/ 4888846 w 4888846"/>
                <a:gd name="connsiteY3" fmla="*/ 915579 h 1759087"/>
                <a:gd name="connsiteX4" fmla="*/ 4503716 w 4888846"/>
                <a:gd name="connsiteY4" fmla="*/ 1300709 h 1759087"/>
                <a:gd name="connsiteX5" fmla="*/ 4503716 w 4888846"/>
                <a:gd name="connsiteY5" fmla="*/ 1108144 h 1759087"/>
                <a:gd name="connsiteX6" fmla="*/ 1575 w 4888846"/>
                <a:gd name="connsiteY6" fmla="*/ 1759087 h 1759087"/>
                <a:gd name="connsiteX7" fmla="*/ 241 w 4888846"/>
                <a:gd name="connsiteY7" fmla="*/ 1494539 h 1759087"/>
                <a:gd name="connsiteX8" fmla="*/ 51625 w 4888846"/>
                <a:gd name="connsiteY8" fmla="*/ 502294 h 1759087"/>
                <a:gd name="connsiteX9" fmla="*/ 51176 w 4888846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1331 w 4889001"/>
                <a:gd name="connsiteY0" fmla="*/ 0 h 1759087"/>
                <a:gd name="connsiteX1" fmla="*/ 4503871 w 4889001"/>
                <a:gd name="connsiteY1" fmla="*/ 723014 h 1759087"/>
                <a:gd name="connsiteX2" fmla="*/ 4503871 w 4889001"/>
                <a:gd name="connsiteY2" fmla="*/ 530449 h 1759087"/>
                <a:gd name="connsiteX3" fmla="*/ 4889001 w 4889001"/>
                <a:gd name="connsiteY3" fmla="*/ 915579 h 1759087"/>
                <a:gd name="connsiteX4" fmla="*/ 4503871 w 4889001"/>
                <a:gd name="connsiteY4" fmla="*/ 1300709 h 1759087"/>
                <a:gd name="connsiteX5" fmla="*/ 4503871 w 4889001"/>
                <a:gd name="connsiteY5" fmla="*/ 1108144 h 1759087"/>
                <a:gd name="connsiteX6" fmla="*/ 1730 w 4889001"/>
                <a:gd name="connsiteY6" fmla="*/ 1759087 h 1759087"/>
                <a:gd name="connsiteX7" fmla="*/ 12809 w 4889001"/>
                <a:gd name="connsiteY7" fmla="*/ 1399375 h 1759087"/>
                <a:gd name="connsiteX8" fmla="*/ 51780 w 4889001"/>
                <a:gd name="connsiteY8" fmla="*/ 502294 h 1759087"/>
                <a:gd name="connsiteX9" fmla="*/ 51331 w 4889001"/>
                <a:gd name="connsiteY9" fmla="*/ 0 h 1759087"/>
                <a:gd name="connsiteX0" fmla="*/ 51331 w 4889001"/>
                <a:gd name="connsiteY0" fmla="*/ 0 h 1908039"/>
                <a:gd name="connsiteX1" fmla="*/ 4503871 w 4889001"/>
                <a:gd name="connsiteY1" fmla="*/ 723014 h 1908039"/>
                <a:gd name="connsiteX2" fmla="*/ 4503871 w 4889001"/>
                <a:gd name="connsiteY2" fmla="*/ 530449 h 1908039"/>
                <a:gd name="connsiteX3" fmla="*/ 4889001 w 4889001"/>
                <a:gd name="connsiteY3" fmla="*/ 915579 h 1908039"/>
                <a:gd name="connsiteX4" fmla="*/ 4503871 w 4889001"/>
                <a:gd name="connsiteY4" fmla="*/ 1300709 h 1908039"/>
                <a:gd name="connsiteX5" fmla="*/ 4503871 w 4889001"/>
                <a:gd name="connsiteY5" fmla="*/ 1108144 h 1908039"/>
                <a:gd name="connsiteX6" fmla="*/ 1730 w 4889001"/>
                <a:gd name="connsiteY6" fmla="*/ 1908039 h 1908039"/>
                <a:gd name="connsiteX7" fmla="*/ 12809 w 4889001"/>
                <a:gd name="connsiteY7" fmla="*/ 1399375 h 1908039"/>
                <a:gd name="connsiteX8" fmla="*/ 51780 w 4889001"/>
                <a:gd name="connsiteY8" fmla="*/ 502294 h 1908039"/>
                <a:gd name="connsiteX9" fmla="*/ 51331 w 4889001"/>
                <a:gd name="connsiteY9" fmla="*/ 0 h 1908039"/>
                <a:gd name="connsiteX0" fmla="*/ 56142 w 4893812"/>
                <a:gd name="connsiteY0" fmla="*/ 0 h 1908039"/>
                <a:gd name="connsiteX1" fmla="*/ 4508682 w 4893812"/>
                <a:gd name="connsiteY1" fmla="*/ 723014 h 1908039"/>
                <a:gd name="connsiteX2" fmla="*/ 4508682 w 4893812"/>
                <a:gd name="connsiteY2" fmla="*/ 530449 h 1908039"/>
                <a:gd name="connsiteX3" fmla="*/ 4893812 w 4893812"/>
                <a:gd name="connsiteY3" fmla="*/ 915579 h 1908039"/>
                <a:gd name="connsiteX4" fmla="*/ 4508682 w 4893812"/>
                <a:gd name="connsiteY4" fmla="*/ 1300709 h 1908039"/>
                <a:gd name="connsiteX5" fmla="*/ 4508682 w 4893812"/>
                <a:gd name="connsiteY5" fmla="*/ 1108144 h 1908039"/>
                <a:gd name="connsiteX6" fmla="*/ 6541 w 4893812"/>
                <a:gd name="connsiteY6" fmla="*/ 1908039 h 1908039"/>
                <a:gd name="connsiteX7" fmla="*/ 1070 w 4893812"/>
                <a:gd name="connsiteY7" fmla="*/ 1395238 h 1908039"/>
                <a:gd name="connsiteX8" fmla="*/ 56591 w 4893812"/>
                <a:gd name="connsiteY8" fmla="*/ 502294 h 1908039"/>
                <a:gd name="connsiteX9" fmla="*/ 56142 w 489381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73224 w 4910894"/>
                <a:gd name="connsiteY0" fmla="*/ 0 h 1908039"/>
                <a:gd name="connsiteX1" fmla="*/ 4525764 w 4910894"/>
                <a:gd name="connsiteY1" fmla="*/ 723014 h 1908039"/>
                <a:gd name="connsiteX2" fmla="*/ 4525764 w 4910894"/>
                <a:gd name="connsiteY2" fmla="*/ 530449 h 1908039"/>
                <a:gd name="connsiteX3" fmla="*/ 4910894 w 4910894"/>
                <a:gd name="connsiteY3" fmla="*/ 915579 h 1908039"/>
                <a:gd name="connsiteX4" fmla="*/ 4525764 w 4910894"/>
                <a:gd name="connsiteY4" fmla="*/ 1300709 h 1908039"/>
                <a:gd name="connsiteX5" fmla="*/ 4525764 w 4910894"/>
                <a:gd name="connsiteY5" fmla="*/ 1108144 h 1908039"/>
                <a:gd name="connsiteX6" fmla="*/ 23623 w 4910894"/>
                <a:gd name="connsiteY6" fmla="*/ 1908039 h 1908039"/>
                <a:gd name="connsiteX7" fmla="*/ 18152 w 4910894"/>
                <a:gd name="connsiteY7" fmla="*/ 1395238 h 1908039"/>
                <a:gd name="connsiteX8" fmla="*/ 12 w 4910894"/>
                <a:gd name="connsiteY8" fmla="*/ 502294 h 1908039"/>
                <a:gd name="connsiteX9" fmla="*/ 73224 w 4910894"/>
                <a:gd name="connsiteY9" fmla="*/ 0 h 1908039"/>
                <a:gd name="connsiteX0" fmla="*/ 0 w 4911332"/>
                <a:gd name="connsiteY0" fmla="*/ 0 h 1908039"/>
                <a:gd name="connsiteX1" fmla="*/ 4526202 w 4911332"/>
                <a:gd name="connsiteY1" fmla="*/ 723014 h 1908039"/>
                <a:gd name="connsiteX2" fmla="*/ 4526202 w 4911332"/>
                <a:gd name="connsiteY2" fmla="*/ 530449 h 1908039"/>
                <a:gd name="connsiteX3" fmla="*/ 4911332 w 4911332"/>
                <a:gd name="connsiteY3" fmla="*/ 915579 h 1908039"/>
                <a:gd name="connsiteX4" fmla="*/ 4526202 w 4911332"/>
                <a:gd name="connsiteY4" fmla="*/ 1300709 h 1908039"/>
                <a:gd name="connsiteX5" fmla="*/ 4526202 w 4911332"/>
                <a:gd name="connsiteY5" fmla="*/ 1108144 h 1908039"/>
                <a:gd name="connsiteX6" fmla="*/ 24061 w 4911332"/>
                <a:gd name="connsiteY6" fmla="*/ 1908039 h 1908039"/>
                <a:gd name="connsiteX7" fmla="*/ 18590 w 4911332"/>
                <a:gd name="connsiteY7" fmla="*/ 1395238 h 1908039"/>
                <a:gd name="connsiteX8" fmla="*/ 450 w 4911332"/>
                <a:gd name="connsiteY8" fmla="*/ 502294 h 1908039"/>
                <a:gd name="connsiteX9" fmla="*/ 0 w 4911332"/>
                <a:gd name="connsiteY9" fmla="*/ 0 h 1908039"/>
                <a:gd name="connsiteX0" fmla="*/ 0 w 4911332"/>
                <a:gd name="connsiteY0" fmla="*/ 0 h 1976278"/>
                <a:gd name="connsiteX1" fmla="*/ 4526202 w 4911332"/>
                <a:gd name="connsiteY1" fmla="*/ 791253 h 1976278"/>
                <a:gd name="connsiteX2" fmla="*/ 4526202 w 4911332"/>
                <a:gd name="connsiteY2" fmla="*/ 598688 h 1976278"/>
                <a:gd name="connsiteX3" fmla="*/ 4911332 w 4911332"/>
                <a:gd name="connsiteY3" fmla="*/ 983818 h 1976278"/>
                <a:gd name="connsiteX4" fmla="*/ 4526202 w 4911332"/>
                <a:gd name="connsiteY4" fmla="*/ 1368948 h 1976278"/>
                <a:gd name="connsiteX5" fmla="*/ 4526202 w 4911332"/>
                <a:gd name="connsiteY5" fmla="*/ 1176383 h 1976278"/>
                <a:gd name="connsiteX6" fmla="*/ 24061 w 4911332"/>
                <a:gd name="connsiteY6" fmla="*/ 1976278 h 1976278"/>
                <a:gd name="connsiteX7" fmla="*/ 18590 w 4911332"/>
                <a:gd name="connsiteY7" fmla="*/ 1463477 h 1976278"/>
                <a:gd name="connsiteX8" fmla="*/ 450 w 4911332"/>
                <a:gd name="connsiteY8" fmla="*/ 570533 h 1976278"/>
                <a:gd name="connsiteX9" fmla="*/ 0 w 4911332"/>
                <a:gd name="connsiteY9" fmla="*/ 0 h 19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1332" h="1976278">
                  <a:moveTo>
                    <a:pt x="0" y="0"/>
                  </a:moveTo>
                  <a:cubicBezTo>
                    <a:pt x="1048245" y="655675"/>
                    <a:pt x="2935696" y="773532"/>
                    <a:pt x="4526202" y="791253"/>
                  </a:cubicBezTo>
                  <a:lnTo>
                    <a:pt x="4526202" y="598688"/>
                  </a:lnTo>
                  <a:lnTo>
                    <a:pt x="4911332" y="983818"/>
                  </a:lnTo>
                  <a:lnTo>
                    <a:pt x="4526202" y="1368948"/>
                  </a:lnTo>
                  <a:lnTo>
                    <a:pt x="4526202" y="1176383"/>
                  </a:lnTo>
                  <a:cubicBezTo>
                    <a:pt x="3013669" y="1183471"/>
                    <a:pt x="1525962" y="1767171"/>
                    <a:pt x="24061" y="1976278"/>
                  </a:cubicBezTo>
                  <a:cubicBezTo>
                    <a:pt x="20818" y="1467895"/>
                    <a:pt x="28380" y="1984239"/>
                    <a:pt x="18590" y="1463477"/>
                  </a:cubicBezTo>
                  <a:cubicBezTo>
                    <a:pt x="2290696" y="938324"/>
                    <a:pt x="1667793" y="1037524"/>
                    <a:pt x="450" y="570533"/>
                  </a:cubicBezTo>
                  <a:cubicBezTo>
                    <a:pt x="-706" y="62015"/>
                    <a:pt x="4332" y="5503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lèche droite 185">
              <a:extLst>
                <a:ext uri="{FF2B5EF4-FFF2-40B4-BE49-F238E27FC236}">
                  <a16:creationId xmlns:a16="http://schemas.microsoft.com/office/drawing/2014/main" id="{D4B2B592-BF45-FC43-8BE3-FE2592A0AB29}"/>
                </a:ext>
              </a:extLst>
            </p:cNvPr>
            <p:cNvSpPr/>
            <p:nvPr/>
          </p:nvSpPr>
          <p:spPr bwMode="auto">
            <a:xfrm>
              <a:off x="1788032" y="1205741"/>
              <a:ext cx="6405018" cy="75921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7966FE1-9D9B-FD47-B4C5-AAA73760FE16}"/>
                </a:ext>
              </a:extLst>
            </p:cNvPr>
            <p:cNvSpPr txBox="1"/>
            <p:nvPr/>
          </p:nvSpPr>
          <p:spPr>
            <a:xfrm>
              <a:off x="2412092" y="65132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  <a:cs typeface="Calibri" pitchFamily="34" charset="0"/>
                </a:rPr>
                <a:t>Past</a:t>
              </a:r>
              <a:endParaRPr lang="fr-FR" sz="16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FD31B3B-8075-324B-87A1-B2727337E985}"/>
                </a:ext>
              </a:extLst>
            </p:cNvPr>
            <p:cNvSpPr txBox="1"/>
            <p:nvPr/>
          </p:nvSpPr>
          <p:spPr>
            <a:xfrm>
              <a:off x="6178675" y="652084"/>
              <a:ext cx="807889" cy="333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  <a:cs typeface="Calibri" pitchFamily="34" charset="0"/>
                </a:rPr>
                <a:t>Present</a:t>
              </a:r>
              <a:endParaRPr lang="fr-FR" sz="16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E88579-F015-E247-96D5-24A338687FE6}"/>
                </a:ext>
              </a:extLst>
            </p:cNvPr>
            <p:cNvSpPr/>
            <p:nvPr/>
          </p:nvSpPr>
          <p:spPr bwMode="auto">
            <a:xfrm>
              <a:off x="1660639" y="1073208"/>
              <a:ext cx="127393" cy="208052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92ED88-950C-D64E-A109-F69F2EA4002F}"/>
                </a:ext>
              </a:extLst>
            </p:cNvPr>
            <p:cNvSpPr/>
            <p:nvPr/>
          </p:nvSpPr>
          <p:spPr bwMode="auto">
            <a:xfrm>
              <a:off x="218637" y="1424577"/>
              <a:ext cx="1272949" cy="111197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Low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noise </a:t>
              </a: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frontends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for capacitive detectors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2E871D-DC20-054B-A23A-976D6268B317}"/>
                </a:ext>
              </a:extLst>
            </p:cNvPr>
            <p:cNvSpPr/>
            <p:nvPr/>
          </p:nvSpPr>
          <p:spPr bwMode="auto">
            <a:xfrm>
              <a:off x="218637" y="3168626"/>
              <a:ext cx="1272950" cy="6788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Analog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fr-FR" sz="1400" dirty="0" err="1">
                  <a:latin typeface="+mj-lt"/>
                  <a:cs typeface="Calibri" pitchFamily="34" charset="0"/>
                </a:rPr>
                <a:t>m</a:t>
              </a: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emories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8B71AC-95B4-ED4A-982F-4E5CE8A48EE2}"/>
                </a:ext>
              </a:extLst>
            </p:cNvPr>
            <p:cNvSpPr/>
            <p:nvPr/>
          </p:nvSpPr>
          <p:spPr bwMode="auto">
            <a:xfrm>
              <a:off x="218638" y="4370957"/>
              <a:ext cx="1272948" cy="8330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Monolithic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pixel </a:t>
              </a: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sensors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(MAPS)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5AC4C7-ECEC-EE46-B9BD-601EEBF74167}"/>
                </a:ext>
              </a:extLst>
            </p:cNvPr>
            <p:cNvSpPr/>
            <p:nvPr/>
          </p:nvSpPr>
          <p:spPr bwMode="auto">
            <a:xfrm>
              <a:off x="218637" y="5321659"/>
              <a:ext cx="1272948" cy="8330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Cryogenic</a:t>
              </a:r>
              <a:r>
                <a:rPr kumimoji="0" lang="fr-FR" sz="140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 </a:t>
              </a:r>
              <a:r>
                <a:rPr kumimoji="0" lang="fr-FR" sz="1400" i="0" u="none" strike="noStrike" cap="none" normalizeH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electronics</a:t>
              </a:r>
              <a:endParaRPr kumimoji="0" lang="fr-FR" sz="14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Calibri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aseline="0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(</a:t>
              </a:r>
              <a:r>
                <a:rPr lang="fr-FR" sz="1400" baseline="0" dirty="0" err="1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CrAsics</a:t>
              </a:r>
              <a:r>
                <a:rPr lang="fr-FR" sz="1400" baseline="0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!)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pic>
          <p:nvPicPr>
            <p:cNvPr id="26" name="Picture 2009" descr="asi2">
              <a:extLst>
                <a:ext uri="{FF2B5EF4-FFF2-40B4-BE49-F238E27FC236}">
                  <a16:creationId xmlns:a16="http://schemas.microsoft.com/office/drawing/2014/main" id="{D6612B02-0E43-2047-B644-B5AA8CD5A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913" y="1977636"/>
              <a:ext cx="393698" cy="400070"/>
            </a:xfrm>
            <a:prstGeom prst="rect">
              <a:avLst/>
            </a:prstGeom>
            <a:noFill/>
          </p:spPr>
        </p:pic>
        <p:sp>
          <p:nvSpPr>
            <p:cNvPr id="27" name="Text Box 1992">
              <a:extLst>
                <a:ext uri="{FF2B5EF4-FFF2-40B4-BE49-F238E27FC236}">
                  <a16:creationId xmlns:a16="http://schemas.microsoft.com/office/drawing/2014/main" id="{37E192D4-7F66-0D43-9982-AFD6D89D8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169" y="2334446"/>
              <a:ext cx="77025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ATHED</a:t>
              </a:r>
            </a:p>
            <a:p>
              <a:pPr algn="ctr"/>
              <a:r>
                <a:rPr lang="fr-FR" sz="1000" b="1" i="1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(SPIRAL)</a:t>
              </a:r>
              <a:endParaRPr lang="fr-FR" sz="36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endParaRPr>
            </a:p>
          </p:txBody>
        </p:sp>
        <p:pic>
          <p:nvPicPr>
            <p:cNvPr id="28" name="Picture 2006" descr="IdefX_ECLAIR">
              <a:extLst>
                <a:ext uri="{FF2B5EF4-FFF2-40B4-BE49-F238E27FC236}">
                  <a16:creationId xmlns:a16="http://schemas.microsoft.com/office/drawing/2014/main" id="{B810E384-8980-CE4A-A7B7-3E8D0AEC6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4860" y="1396030"/>
              <a:ext cx="158773" cy="393178"/>
            </a:xfrm>
            <a:prstGeom prst="rect">
              <a:avLst/>
            </a:prstGeom>
            <a:noFill/>
          </p:spPr>
        </p:pic>
        <p:sp>
          <p:nvSpPr>
            <p:cNvPr id="29" name="Text Box 1992">
              <a:extLst>
                <a:ext uri="{FF2B5EF4-FFF2-40B4-BE49-F238E27FC236}">
                  <a16:creationId xmlns:a16="http://schemas.microsoft.com/office/drawing/2014/main" id="{C76C571A-EA16-0A4C-9A58-F4D5151CA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549" y="887628"/>
              <a:ext cx="745717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IDefX</a:t>
              </a:r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 E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(SVOM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 mission)</a:t>
              </a:r>
            </a:p>
          </p:txBody>
        </p:sp>
        <p:pic>
          <p:nvPicPr>
            <p:cNvPr id="30" name="Image 29" descr="SX02.jpg">
              <a:extLst>
                <a:ext uri="{FF2B5EF4-FFF2-40B4-BE49-F238E27FC236}">
                  <a16:creationId xmlns:a16="http://schemas.microsoft.com/office/drawing/2014/main" id="{55776322-681C-D145-BCF5-559BEE765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499197" y="1478367"/>
              <a:ext cx="411025" cy="2332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1" name="Text Box 1992">
              <a:extLst>
                <a:ext uri="{FF2B5EF4-FFF2-40B4-BE49-F238E27FC236}">
                  <a16:creationId xmlns:a16="http://schemas.microsoft.com/office/drawing/2014/main" id="{93FE84C8-ECF2-9E41-ADB0-08A37252C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064" y="1025442"/>
              <a:ext cx="105189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IDef</a:t>
              </a:r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-X HD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(Solar Orbiter)</a:t>
              </a:r>
            </a:p>
          </p:txBody>
        </p:sp>
        <p:sp>
          <p:nvSpPr>
            <p:cNvPr id="32" name="Text Box 1992">
              <a:extLst>
                <a:ext uri="{FF2B5EF4-FFF2-40B4-BE49-F238E27FC236}">
                  <a16:creationId xmlns:a16="http://schemas.microsoft.com/office/drawing/2014/main" id="{FCF19CB4-AE33-3B4E-BCD7-1D4782B9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312" y="1202260"/>
              <a:ext cx="537012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FF00"/>
                  </a:solidFill>
                  <a:latin typeface="Arial" charset="0"/>
                </a:rPr>
                <a:t>D2R1</a:t>
              </a:r>
              <a:endParaRPr lang="fr-FR" sz="3600" b="1" i="1" dirty="0">
                <a:solidFill>
                  <a:srgbClr val="00FF00"/>
                </a:solidFill>
                <a:latin typeface="Arial" charset="0"/>
              </a:endParaRPr>
            </a:p>
          </p:txBody>
        </p:sp>
        <p:pic>
          <p:nvPicPr>
            <p:cNvPr id="33" name="Picture 2010" descr="SCA">
              <a:extLst>
                <a:ext uri="{FF2B5EF4-FFF2-40B4-BE49-F238E27FC236}">
                  <a16:creationId xmlns:a16="http://schemas.microsoft.com/office/drawing/2014/main" id="{03D703EE-BA32-AC46-AD90-45070CB05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777" y="3361490"/>
              <a:ext cx="404810" cy="534373"/>
            </a:xfrm>
            <a:prstGeom prst="rect">
              <a:avLst/>
            </a:prstGeom>
            <a:noFill/>
          </p:spPr>
        </p:pic>
        <p:pic>
          <p:nvPicPr>
            <p:cNvPr id="34" name="Picture 2003" descr="AFTER_TOP">
              <a:extLst>
                <a:ext uri="{FF2B5EF4-FFF2-40B4-BE49-F238E27FC236}">
                  <a16:creationId xmlns:a16="http://schemas.microsoft.com/office/drawing/2014/main" id="{70418869-A0ED-9A43-AC15-60986D138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723" y="2595845"/>
              <a:ext cx="519009" cy="540453"/>
            </a:xfrm>
            <a:prstGeom prst="rect">
              <a:avLst/>
            </a:prstGeom>
            <a:noFill/>
          </p:spPr>
        </p:pic>
        <p:pic>
          <p:nvPicPr>
            <p:cNvPr id="35" name="Picture 117" descr="D:\MANIPS\CLAS12\Dream\Photos\DREAM_ph3.jpg">
              <a:extLst>
                <a:ext uri="{FF2B5EF4-FFF2-40B4-BE49-F238E27FC236}">
                  <a16:creationId xmlns:a16="http://schemas.microsoft.com/office/drawing/2014/main" id="{EB47FE17-40CF-5541-9469-4E884CE52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447" y="2630335"/>
              <a:ext cx="604521" cy="52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6" descr="M26">
              <a:extLst>
                <a:ext uri="{FF2B5EF4-FFF2-40B4-BE49-F238E27FC236}">
                  <a16:creationId xmlns:a16="http://schemas.microsoft.com/office/drawing/2014/main" id="{20EFD6DB-0E59-FB46-BB09-44EA041E5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72431" y="4675007"/>
              <a:ext cx="648881" cy="416009"/>
            </a:xfrm>
            <a:prstGeom prst="rect">
              <a:avLst/>
            </a:prstGeom>
            <a:noFill/>
            <a:ln/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AA77145C-D0EC-524B-B960-480900C3A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015" y="3454751"/>
              <a:ext cx="889563" cy="344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1991">
              <a:extLst>
                <a:ext uri="{FF2B5EF4-FFF2-40B4-BE49-F238E27FC236}">
                  <a16:creationId xmlns:a16="http://schemas.microsoft.com/office/drawing/2014/main" id="{A586352C-AAB3-A448-8FC3-F669A78F2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544" y="3901056"/>
              <a:ext cx="2011475" cy="5157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Picosecond</a:t>
              </a:r>
              <a:r>
                <a:rPr lang="fr-FR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 </a:t>
              </a:r>
            </a:p>
            <a:p>
              <a:pPr algn="ctr"/>
              <a:r>
                <a:rPr lang="fr-FR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timing</a:t>
              </a:r>
            </a:p>
          </p:txBody>
        </p:sp>
        <p:sp>
          <p:nvSpPr>
            <p:cNvPr id="41" name="Text Box 1992">
              <a:extLst>
                <a:ext uri="{FF2B5EF4-FFF2-40B4-BE49-F238E27FC236}">
                  <a16:creationId xmlns:a16="http://schemas.microsoft.com/office/drawing/2014/main" id="{C6792F36-86DB-A445-AD2C-164B4DB9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958" y="2353157"/>
              <a:ext cx="962540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AFTER (T2K)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2" name="Text Box 1992">
              <a:extLst>
                <a:ext uri="{FF2B5EF4-FFF2-40B4-BE49-F238E27FC236}">
                  <a16:creationId xmlns:a16="http://schemas.microsoft.com/office/drawing/2014/main" id="{551CCE5E-B699-4749-89F4-8A2DB3320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5040" y="2233923"/>
              <a:ext cx="126763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DREAM (CLAS12)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AGET (Spiral2)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43" name="Picture 2005">
              <a:extLst>
                <a:ext uri="{FF2B5EF4-FFF2-40B4-BE49-F238E27FC236}">
                  <a16:creationId xmlns:a16="http://schemas.microsoft.com/office/drawing/2014/main" id="{596A11E0-BBF7-0048-A708-C1AC49DDF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891" y="4661076"/>
              <a:ext cx="195241" cy="329602"/>
            </a:xfrm>
            <a:prstGeom prst="rect">
              <a:avLst/>
            </a:prstGeom>
            <a:noFill/>
          </p:spPr>
        </p:pic>
        <p:sp>
          <p:nvSpPr>
            <p:cNvPr id="44" name="Text Box 1992">
              <a:extLst>
                <a:ext uri="{FF2B5EF4-FFF2-40B4-BE49-F238E27FC236}">
                  <a16:creationId xmlns:a16="http://schemas.microsoft.com/office/drawing/2014/main" id="{C6DDAD95-9680-2548-91A8-C9CE5C322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770" y="3858850"/>
              <a:ext cx="68798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HAMAC</a:t>
              </a:r>
            </a:p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(ATLAS)</a:t>
              </a:r>
              <a:endParaRPr lang="fr-FR" sz="3600" b="1" dirty="0">
                <a:solidFill>
                  <a:srgbClr val="00CCFF"/>
                </a:solidFill>
                <a:latin typeface="Arial" charset="0"/>
              </a:endParaRPr>
            </a:p>
          </p:txBody>
        </p:sp>
        <p:sp>
          <p:nvSpPr>
            <p:cNvPr id="45" name="Text Box 1992">
              <a:extLst>
                <a:ext uri="{FF2B5EF4-FFF2-40B4-BE49-F238E27FC236}">
                  <a16:creationId xmlns:a16="http://schemas.microsoft.com/office/drawing/2014/main" id="{1CC59700-9A61-3947-97F8-2072D6524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930" y="4999697"/>
              <a:ext cx="7831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MIMOSA8</a:t>
              </a:r>
            </a:p>
            <a:p>
              <a:pPr algn="ctr"/>
              <a:r>
                <a:rPr lang="fr-FR" sz="800" b="1" dirty="0">
                  <a:solidFill>
                    <a:srgbClr val="000099"/>
                  </a:solidFill>
                  <a:latin typeface="Arial" charset="0"/>
                </a:rPr>
                <a:t>(</a:t>
              </a:r>
              <a:r>
                <a:rPr lang="fr-FR" sz="800" b="1" i="1" dirty="0">
                  <a:solidFill>
                    <a:srgbClr val="000099"/>
                  </a:solidFill>
                  <a:latin typeface="Arial" charset="0"/>
                </a:rPr>
                <a:t>IPHC</a:t>
              </a:r>
              <a:r>
                <a:rPr lang="fr-FR" sz="800" b="1" dirty="0">
                  <a:solidFill>
                    <a:srgbClr val="000099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6" name="Text Box 1992">
              <a:extLst>
                <a:ext uri="{FF2B5EF4-FFF2-40B4-BE49-F238E27FC236}">
                  <a16:creationId xmlns:a16="http://schemas.microsoft.com/office/drawing/2014/main" id="{E0B4B878-2E80-7C46-A826-CA149809F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949" y="5062042"/>
              <a:ext cx="85448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MIMOSA26</a:t>
              </a:r>
            </a:p>
            <a:p>
              <a:pPr algn="ctr"/>
              <a:r>
                <a:rPr lang="fr-FR" sz="800" b="1" dirty="0">
                  <a:solidFill>
                    <a:srgbClr val="000099"/>
                  </a:solidFill>
                </a:rPr>
                <a:t>(</a:t>
              </a:r>
              <a:r>
                <a:rPr lang="fr-FR" sz="800" b="1" i="1" dirty="0">
                  <a:solidFill>
                    <a:srgbClr val="000099"/>
                  </a:solidFill>
                </a:rPr>
                <a:t>IPHC</a:t>
              </a:r>
              <a:r>
                <a:rPr lang="fr-FR" sz="800" b="1" dirty="0">
                  <a:solidFill>
                    <a:srgbClr val="000099"/>
                  </a:solidFill>
                </a:rPr>
                <a:t>)</a:t>
              </a:r>
              <a:endParaRPr lang="fr-FR" sz="8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7" name="Text Box 1992">
              <a:extLst>
                <a:ext uri="{FF2B5EF4-FFF2-40B4-BE49-F238E27FC236}">
                  <a16:creationId xmlns:a16="http://schemas.microsoft.com/office/drawing/2014/main" id="{AEAB2E47-7EA3-3545-8843-2D13C097E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676" y="3252890"/>
              <a:ext cx="1090519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NECTAR (CTA)</a:t>
              </a:r>
            </a:p>
          </p:txBody>
        </p:sp>
        <p:sp>
          <p:nvSpPr>
            <p:cNvPr id="48" name="Text Box 1992">
              <a:extLst>
                <a:ext uri="{FF2B5EF4-FFF2-40B4-BE49-F238E27FC236}">
                  <a16:creationId xmlns:a16="http://schemas.microsoft.com/office/drawing/2014/main" id="{72B78232-AC89-264F-B2CC-D95396F36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217" y="3788189"/>
              <a:ext cx="1038381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SAM (HESS-2)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D526128-792B-7C45-975D-FACEEF5B59D7}"/>
                </a:ext>
              </a:extLst>
            </p:cNvPr>
            <p:cNvSpPr/>
            <p:nvPr/>
          </p:nvSpPr>
          <p:spPr bwMode="auto">
            <a:xfrm>
              <a:off x="1515295" y="4283556"/>
              <a:ext cx="135277" cy="9380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5837F4C-20DE-8B40-BBA1-1EE88AA19B08}"/>
                </a:ext>
              </a:extLst>
            </p:cNvPr>
            <p:cNvSpPr/>
            <p:nvPr/>
          </p:nvSpPr>
          <p:spPr bwMode="auto">
            <a:xfrm>
              <a:off x="1515295" y="5221635"/>
              <a:ext cx="135277" cy="10305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 Box 1992">
              <a:extLst>
                <a:ext uri="{FF2B5EF4-FFF2-40B4-BE49-F238E27FC236}">
                  <a16:creationId xmlns:a16="http://schemas.microsoft.com/office/drawing/2014/main" id="{9F399198-928A-294F-BEAA-11A547CA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865" y="5611835"/>
              <a:ext cx="1302242" cy="40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fr-FR" sz="1050" b="1" dirty="0" err="1">
                  <a:solidFill>
                    <a:srgbClr val="000099"/>
                  </a:solidFill>
                  <a:latin typeface="+mj-lt"/>
                </a:rPr>
                <a:t>Electronics</a:t>
              </a:r>
              <a:r>
                <a:rPr lang="fr-FR" sz="1050" b="1" dirty="0">
                  <a:solidFill>
                    <a:srgbClr val="000099"/>
                  </a:solidFill>
                  <a:latin typeface="+mj-lt"/>
                </a:rPr>
                <a:t> for</a:t>
              </a:r>
            </a:p>
            <a:p>
              <a:pPr algn="r"/>
              <a:r>
                <a:rPr lang="fr-FR" sz="1050" b="1" dirty="0">
                  <a:solidFill>
                    <a:srgbClr val="000099"/>
                  </a:solidFill>
                  <a:latin typeface="+mj-lt"/>
                </a:rPr>
                <a:t> </a:t>
              </a:r>
              <a:r>
                <a:rPr lang="fr-FR" sz="1050" b="1" dirty="0" err="1">
                  <a:solidFill>
                    <a:srgbClr val="000099"/>
                  </a:solidFill>
                  <a:latin typeface="+mj-lt"/>
                </a:rPr>
                <a:t>bolometer</a:t>
              </a:r>
              <a:r>
                <a:rPr lang="fr-FR" sz="1050" b="1" dirty="0">
                  <a:solidFill>
                    <a:srgbClr val="000099"/>
                  </a:solidFill>
                  <a:latin typeface="+mj-lt"/>
                </a:rPr>
                <a:t> </a:t>
              </a:r>
              <a:r>
                <a:rPr lang="fr-FR" sz="1050" b="1" dirty="0" err="1">
                  <a:solidFill>
                    <a:srgbClr val="000099"/>
                  </a:solidFill>
                  <a:latin typeface="+mj-lt"/>
                </a:rPr>
                <a:t>matrixes</a:t>
              </a:r>
              <a:endParaRPr lang="fr-FR" sz="1050" b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214ACE-4F62-D841-A5DA-560825CFF4C8}"/>
                </a:ext>
              </a:extLst>
            </p:cNvPr>
            <p:cNvSpPr/>
            <p:nvPr/>
          </p:nvSpPr>
          <p:spPr bwMode="auto">
            <a:xfrm>
              <a:off x="1515295" y="2630335"/>
              <a:ext cx="135277" cy="17305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D2EBC888-9F80-AC4D-BF20-2F8F89A7E7B7}"/>
                </a:ext>
              </a:extLst>
            </p:cNvPr>
            <p:cNvSpPr/>
            <p:nvPr/>
          </p:nvSpPr>
          <p:spPr bwMode="auto">
            <a:xfrm>
              <a:off x="2652766" y="3249340"/>
              <a:ext cx="1294501" cy="408684"/>
            </a:xfrm>
            <a:custGeom>
              <a:avLst/>
              <a:gdLst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343" h="414632">
                  <a:moveTo>
                    <a:pt x="0" y="0"/>
                  </a:moveTo>
                  <a:lnTo>
                    <a:pt x="1313343" y="0"/>
                  </a:lnTo>
                  <a:cubicBezTo>
                    <a:pt x="1067683" y="124563"/>
                    <a:pt x="1033564" y="44409"/>
                    <a:pt x="1313343" y="414632"/>
                  </a:cubicBezTo>
                  <a:lnTo>
                    <a:pt x="0" y="414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4" name="Picture 2004" descr="SAM_TOP_WHITE">
              <a:extLst>
                <a:ext uri="{FF2B5EF4-FFF2-40B4-BE49-F238E27FC236}">
                  <a16:creationId xmlns:a16="http://schemas.microsoft.com/office/drawing/2014/main" id="{5B9C5E69-ED4D-8343-A58C-060DA16D1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458" y="3471428"/>
              <a:ext cx="281911" cy="317088"/>
            </a:xfrm>
            <a:prstGeom prst="rect">
              <a:avLst/>
            </a:prstGeom>
            <a:noFill/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53050276-0C6C-204B-ABA3-82B932C4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444" y="1447147"/>
              <a:ext cx="350567" cy="345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C8848FCD-71F0-C647-AC30-BD9F63C2D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909" y="1340569"/>
              <a:ext cx="229778" cy="504477"/>
            </a:xfrm>
            <a:prstGeom prst="rect">
              <a:avLst/>
            </a:prstGeom>
          </p:spPr>
        </p:pic>
        <p:sp>
          <p:nvSpPr>
            <p:cNvPr id="58" name="Text Box 1992">
              <a:extLst>
                <a:ext uri="{FF2B5EF4-FFF2-40B4-BE49-F238E27FC236}">
                  <a16:creationId xmlns:a16="http://schemas.microsoft.com/office/drawing/2014/main" id="{72B66587-B5AF-2547-9373-5C2C2AA41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4042" y="1096527"/>
              <a:ext cx="561218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OBW1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3A5FB35F-6D85-004F-A481-16CF10ADA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20015" y="3641100"/>
              <a:ext cx="476280" cy="1902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1992">
              <a:extLst>
                <a:ext uri="{FF2B5EF4-FFF2-40B4-BE49-F238E27FC236}">
                  <a16:creationId xmlns:a16="http://schemas.microsoft.com/office/drawing/2014/main" id="{A12F9155-05E2-F144-884B-74261EB96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656" y="3672689"/>
              <a:ext cx="683413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6600"/>
                  </a:solidFill>
                  <a:latin typeface="Arial" charset="0"/>
                </a:rPr>
                <a:t>SAMPIC</a:t>
              </a:r>
            </a:p>
          </p:txBody>
        </p:sp>
        <p:sp>
          <p:nvSpPr>
            <p:cNvPr id="61" name="Text Box 1991">
              <a:extLst>
                <a:ext uri="{FF2B5EF4-FFF2-40B4-BE49-F238E27FC236}">
                  <a16:creationId xmlns:a16="http://schemas.microsoft.com/office/drawing/2014/main" id="{6A24BA31-66A4-0041-808B-AF0AB8C92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7272" y="4469957"/>
              <a:ext cx="247503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ALICE MFT </a:t>
              </a:r>
            </a:p>
            <a:p>
              <a:pPr algn="ctr"/>
              <a:r>
                <a:rPr lang="fr-FR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Production management</a:t>
              </a:r>
            </a:p>
          </p:txBody>
        </p:sp>
        <p:grpSp>
          <p:nvGrpSpPr>
            <p:cNvPr id="62" name="Grouper 88">
              <a:extLst>
                <a:ext uri="{FF2B5EF4-FFF2-40B4-BE49-F238E27FC236}">
                  <a16:creationId xmlns:a16="http://schemas.microsoft.com/office/drawing/2014/main" id="{98DE034E-88D0-2740-B36A-8430D9B31B28}"/>
                </a:ext>
              </a:extLst>
            </p:cNvPr>
            <p:cNvGrpSpPr/>
            <p:nvPr/>
          </p:nvGrpSpPr>
          <p:grpSpPr>
            <a:xfrm>
              <a:off x="3213767" y="4590115"/>
              <a:ext cx="587048" cy="608455"/>
              <a:chOff x="2923508" y="4581128"/>
              <a:chExt cx="828092" cy="858289"/>
            </a:xfrm>
          </p:grpSpPr>
          <p:sp>
            <p:nvSpPr>
              <p:cNvPr id="63" name="Text Box 1992">
                <a:extLst>
                  <a:ext uri="{FF2B5EF4-FFF2-40B4-BE49-F238E27FC236}">
                    <a16:creationId xmlns:a16="http://schemas.microsoft.com/office/drawing/2014/main" id="{6E22B4AA-D852-6B46-8CD2-B1706D088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3508" y="5193196"/>
                <a:ext cx="828092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bg2">
                        <a:lumMod val="75000"/>
                      </a:schemeClr>
                    </a:solidFill>
                    <a:latin typeface="Arial" charset="0"/>
                  </a:rPr>
                  <a:t>PIXAM</a:t>
                </a:r>
              </a:p>
            </p:txBody>
          </p:sp>
          <p:grpSp>
            <p:nvGrpSpPr>
              <p:cNvPr id="64" name="Grouper 90">
                <a:extLst>
                  <a:ext uri="{FF2B5EF4-FFF2-40B4-BE49-F238E27FC236}">
                    <a16:creationId xmlns:a16="http://schemas.microsoft.com/office/drawing/2014/main" id="{3BCC4C92-F5F2-DE4F-8CD8-A50256EAD239}"/>
                  </a:ext>
                </a:extLst>
              </p:cNvPr>
              <p:cNvGrpSpPr/>
              <p:nvPr/>
            </p:nvGrpSpPr>
            <p:grpSpPr>
              <a:xfrm>
                <a:off x="2923508" y="4581128"/>
                <a:ext cx="828092" cy="680218"/>
                <a:chOff x="1979712" y="4545124"/>
                <a:chExt cx="1008112" cy="828092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18B4041-F62B-A74B-9196-2795BCB7A30A}"/>
                    </a:ext>
                  </a:extLst>
                </p:cNvPr>
                <p:cNvSpPr/>
                <p:nvPr/>
              </p:nvSpPr>
              <p:spPr>
                <a:xfrm>
                  <a:off x="1979712" y="4545124"/>
                  <a:ext cx="1008112" cy="82809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66" name="Image 65" descr="Capture d’écran 2015-06-08 à 13.56.49.png">
                  <a:extLst>
                    <a:ext uri="{FF2B5EF4-FFF2-40B4-BE49-F238E27FC236}">
                      <a16:creationId xmlns:a16="http://schemas.microsoft.com/office/drawing/2014/main" id="{F1C60D1D-69EE-744E-99CC-4550C4212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720" y="4581128"/>
                  <a:ext cx="881199" cy="756084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Text Box 1992">
              <a:extLst>
                <a:ext uri="{FF2B5EF4-FFF2-40B4-BE49-F238E27FC236}">
                  <a16:creationId xmlns:a16="http://schemas.microsoft.com/office/drawing/2014/main" id="{F76CE969-4E1D-2045-9AD4-2F5B1A341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965" y="4923340"/>
              <a:ext cx="112395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kern="12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P-ALPIDE V3&amp;4 </a:t>
              </a:r>
              <a:r>
                <a:rPr lang="fr-FR" sz="800" b="1" i="1" kern="12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(CERN…)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03B1484-6BBF-9348-A99C-9E6199F5944A}"/>
                </a:ext>
              </a:extLst>
            </p:cNvPr>
            <p:cNvSpPr/>
            <p:nvPr/>
          </p:nvSpPr>
          <p:spPr>
            <a:xfrm>
              <a:off x="5284812" y="4590542"/>
              <a:ext cx="446324" cy="3860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kern="1200"/>
            </a:p>
          </p:txBody>
        </p:sp>
        <p:pic>
          <p:nvPicPr>
            <p:cNvPr id="69" name="Image 68" descr="Capture d’écran 2015-06-08 à 14.08.40.png">
              <a:extLst>
                <a:ext uri="{FF2B5EF4-FFF2-40B4-BE49-F238E27FC236}">
                  <a16:creationId xmlns:a16="http://schemas.microsoft.com/office/drawing/2014/main" id="{1A32FDEA-0F54-2641-83B4-A7C0F98C7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9059" y="4653148"/>
              <a:ext cx="324030" cy="275592"/>
            </a:xfrm>
            <a:prstGeom prst="rect">
              <a:avLst/>
            </a:prstGeom>
          </p:spPr>
        </p:pic>
        <p:sp>
          <p:nvSpPr>
            <p:cNvPr id="74" name="Text Box 1992">
              <a:extLst>
                <a:ext uri="{FF2B5EF4-FFF2-40B4-BE49-F238E27FC236}">
                  <a16:creationId xmlns:a16="http://schemas.microsoft.com/office/drawing/2014/main" id="{30B45B55-178A-2447-B333-586D96FDC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467" y="5991386"/>
              <a:ext cx="879091" cy="244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00FF"/>
                  </a:solidFill>
                  <a:latin typeface="Arial" charset="0"/>
                </a:rPr>
                <a:t>CryoCom1</a:t>
              </a:r>
              <a:endParaRPr lang="fr-FR" sz="3600" b="1" i="1" dirty="0">
                <a:solidFill>
                  <a:srgbClr val="FF00FF"/>
                </a:solidFill>
                <a:latin typeface="Arial" charset="0"/>
              </a:endParaRPr>
            </a:p>
          </p:txBody>
        </p:sp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321A4792-3819-7E43-BBC1-810879733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0013" y="5472925"/>
              <a:ext cx="191309" cy="547275"/>
            </a:xfrm>
            <a:prstGeom prst="rect">
              <a:avLst/>
            </a:prstGeom>
          </p:spPr>
        </p:pic>
        <p:grpSp>
          <p:nvGrpSpPr>
            <p:cNvPr id="76" name="Grouper 3">
              <a:extLst>
                <a:ext uri="{FF2B5EF4-FFF2-40B4-BE49-F238E27FC236}">
                  <a16:creationId xmlns:a16="http://schemas.microsoft.com/office/drawing/2014/main" id="{9CAAB0B4-55BA-BD4E-B838-B287DACBBA1E}"/>
                </a:ext>
              </a:extLst>
            </p:cNvPr>
            <p:cNvGrpSpPr/>
            <p:nvPr/>
          </p:nvGrpSpPr>
          <p:grpSpPr>
            <a:xfrm>
              <a:off x="3303396" y="5347883"/>
              <a:ext cx="900100" cy="711608"/>
              <a:chOff x="11772245" y="5021151"/>
              <a:chExt cx="900100" cy="711608"/>
            </a:xfrm>
          </p:grpSpPr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632E4B2E-823C-4C42-B8B1-12DF5CD37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10276" y="5251296"/>
                <a:ext cx="558372" cy="481463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78" name="Text Box 1992">
                <a:extLst>
                  <a:ext uri="{FF2B5EF4-FFF2-40B4-BE49-F238E27FC236}">
                    <a16:creationId xmlns:a16="http://schemas.microsoft.com/office/drawing/2014/main" id="{70100C59-6CE4-0C44-9769-95540C431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2245" y="5021151"/>
                <a:ext cx="900100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FF00FF"/>
                    </a:solidFill>
                    <a:latin typeface="Arial" charset="0"/>
                  </a:rPr>
                  <a:t>CryoCanal1</a:t>
                </a:r>
                <a:endParaRPr lang="fr-FR" sz="3600" b="1" i="1" dirty="0">
                  <a:solidFill>
                    <a:srgbClr val="FF00FF"/>
                  </a:solidFill>
                  <a:latin typeface="Arial" charset="0"/>
                </a:endParaRPr>
              </a:p>
            </p:txBody>
          </p:sp>
        </p:grp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7A810AB1-2B02-AD4B-8279-F40DF03A2F88}"/>
                </a:ext>
              </a:extLst>
            </p:cNvPr>
            <p:cNvSpPr txBox="1"/>
            <p:nvPr/>
          </p:nvSpPr>
          <p:spPr>
            <a:xfrm>
              <a:off x="4010784" y="3112341"/>
              <a:ext cx="3220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i="1" dirty="0">
                  <a:solidFill>
                    <a:srgbClr val="C00000"/>
                  </a:solidFill>
                </a:rPr>
                <a:t> mass productions and test </a:t>
              </a:r>
              <a:r>
                <a:rPr lang="fr-FR" sz="1200" b="1" i="1" dirty="0" err="1">
                  <a:solidFill>
                    <a:srgbClr val="C00000"/>
                  </a:solidFill>
                </a:rPr>
                <a:t>with</a:t>
              </a:r>
              <a:r>
                <a:rPr lang="fr-FR" sz="1200" b="1" i="1" dirty="0">
                  <a:solidFill>
                    <a:srgbClr val="C00000"/>
                  </a:solidFill>
                </a:rPr>
                <a:t> PACMAN robot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84" name="Text Box 1992">
              <a:extLst>
                <a:ext uri="{FF2B5EF4-FFF2-40B4-BE49-F238E27FC236}">
                  <a16:creationId xmlns:a16="http://schemas.microsoft.com/office/drawing/2014/main" id="{EE3AAC82-BAA9-6B4A-89C1-22212B048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002" y="1837928"/>
              <a:ext cx="97210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CATIA</a:t>
              </a:r>
            </a:p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(CMS-ECAL)</a:t>
              </a:r>
              <a:endParaRPr lang="fr-FR" sz="1000" b="1" i="1" dirty="0">
                <a:solidFill>
                  <a:srgbClr val="D50202"/>
                </a:solidFill>
                <a:latin typeface="Arial" charset="0"/>
              </a:endParaRPr>
            </a:p>
          </p:txBody>
        </p:sp>
        <p:sp>
          <p:nvSpPr>
            <p:cNvPr id="85" name="Text Box 1992">
              <a:extLst>
                <a:ext uri="{FF2B5EF4-FFF2-40B4-BE49-F238E27FC236}">
                  <a16:creationId xmlns:a16="http://schemas.microsoft.com/office/drawing/2014/main" id="{DE3DD458-F734-E548-8890-D8564E08F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583" y="5301911"/>
              <a:ext cx="121563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B3259C"/>
                  </a:solidFill>
                  <a:latin typeface="Arial" charset="0"/>
                </a:rPr>
                <a:t>LFCPIX 1</a:t>
              </a:r>
            </a:p>
            <a:p>
              <a:pPr algn="ctr"/>
              <a:r>
                <a:rPr lang="fr-FR" sz="800" b="1" i="1" dirty="0">
                  <a:solidFill>
                    <a:srgbClr val="B3259C"/>
                  </a:solidFill>
                  <a:latin typeface="Arial" charset="0"/>
                </a:rPr>
                <a:t>(CPPM, Bonn)</a:t>
              </a:r>
            </a:p>
          </p:txBody>
        </p:sp>
        <p:grpSp>
          <p:nvGrpSpPr>
            <p:cNvPr id="86" name="Grouper 9">
              <a:extLst>
                <a:ext uri="{FF2B5EF4-FFF2-40B4-BE49-F238E27FC236}">
                  <a16:creationId xmlns:a16="http://schemas.microsoft.com/office/drawing/2014/main" id="{CF868D64-97F9-BF43-B89D-33FF440CDA6F}"/>
                </a:ext>
              </a:extLst>
            </p:cNvPr>
            <p:cNvGrpSpPr/>
            <p:nvPr/>
          </p:nvGrpSpPr>
          <p:grpSpPr>
            <a:xfrm>
              <a:off x="4642338" y="4971171"/>
              <a:ext cx="481960" cy="395896"/>
              <a:chOff x="6975480" y="5020361"/>
              <a:chExt cx="481960" cy="39589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1B6A65-B59D-2448-8706-A543DB038F85}"/>
                  </a:ext>
                </a:extLst>
              </p:cNvPr>
              <p:cNvSpPr/>
              <p:nvPr/>
            </p:nvSpPr>
            <p:spPr>
              <a:xfrm>
                <a:off x="6975480" y="5020361"/>
                <a:ext cx="481960" cy="395896"/>
              </a:xfrm>
              <a:prstGeom prst="rect">
                <a:avLst/>
              </a:prstGeom>
              <a:solidFill>
                <a:srgbClr val="B32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8" name="Image 87" descr="Capture d’écran 2015-06-08 à 14.08.40.png">
                <a:extLst>
                  <a:ext uri="{FF2B5EF4-FFF2-40B4-BE49-F238E27FC236}">
                    <a16:creationId xmlns:a16="http://schemas.microsoft.com/office/drawing/2014/main" id="{CFE8DE54-E21D-6242-A213-8E2A556AA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2088" y="5061291"/>
                <a:ext cx="388648" cy="313908"/>
              </a:xfrm>
              <a:prstGeom prst="rect">
                <a:avLst/>
              </a:prstGeom>
            </p:spPr>
          </p:pic>
        </p:grpSp>
        <p:pic>
          <p:nvPicPr>
            <p:cNvPr id="89" name="Picture 117" descr="D:\MANIPS\CLAS12\Dream\Photos\DREAM_ph3.jpg">
              <a:extLst>
                <a:ext uri="{FF2B5EF4-FFF2-40B4-BE49-F238E27FC236}">
                  <a16:creationId xmlns:a16="http://schemas.microsoft.com/office/drawing/2014/main" id="{0ACCA6DA-89E6-5E4E-9CA8-571D8AAB0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683" y="2497520"/>
              <a:ext cx="604521" cy="52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Text Box 1992">
              <a:extLst>
                <a:ext uri="{FF2B5EF4-FFF2-40B4-BE49-F238E27FC236}">
                  <a16:creationId xmlns:a16="http://schemas.microsoft.com/office/drawing/2014/main" id="{5068A0B8-802E-F642-AFFE-9757FDBDB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631" y="2271741"/>
              <a:ext cx="64377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ASTRE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92" name="Image 91" descr="calisteHD_zoom.jpg">
              <a:extLst>
                <a:ext uri="{FF2B5EF4-FFF2-40B4-BE49-F238E27FC236}">
                  <a16:creationId xmlns:a16="http://schemas.microsoft.com/office/drawing/2014/main" id="{65D6D4B3-7BC8-6C43-9E72-C40FDDC0F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9612" y="1419777"/>
              <a:ext cx="152015" cy="334434"/>
            </a:xfrm>
            <a:prstGeom prst="rect">
              <a:avLst/>
            </a:prstGeom>
          </p:spPr>
        </p:pic>
        <p:pic>
          <p:nvPicPr>
            <p:cNvPr id="93" name="Image 92" descr="RoBo1.bmp">
              <a:extLst>
                <a:ext uri="{FF2B5EF4-FFF2-40B4-BE49-F238E27FC236}">
                  <a16:creationId xmlns:a16="http://schemas.microsoft.com/office/drawing/2014/main" id="{1023C151-28EC-EA47-A90A-A3DFDE2CB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496" y="5660857"/>
              <a:ext cx="359483" cy="355575"/>
            </a:xfrm>
            <a:prstGeom prst="rect">
              <a:avLst/>
            </a:prstGeom>
          </p:spPr>
        </p:pic>
        <p:sp>
          <p:nvSpPr>
            <p:cNvPr id="94" name="Text Box 1992">
              <a:extLst>
                <a:ext uri="{FF2B5EF4-FFF2-40B4-BE49-F238E27FC236}">
                  <a16:creationId xmlns:a16="http://schemas.microsoft.com/office/drawing/2014/main" id="{FBFEDA48-4B64-E940-9F0F-C3E3D733C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228" y="5455892"/>
              <a:ext cx="526556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RoBo</a:t>
              </a:r>
              <a:endParaRPr lang="fr-FR" sz="10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9A8EA5F3-C86E-E247-825E-03E6D9765EDF}"/>
                </a:ext>
              </a:extLst>
            </p:cNvPr>
            <p:cNvGrpSpPr/>
            <p:nvPr/>
          </p:nvGrpSpPr>
          <p:grpSpPr>
            <a:xfrm>
              <a:off x="5250138" y="974131"/>
              <a:ext cx="996875" cy="601818"/>
              <a:chOff x="7295635" y="1054815"/>
              <a:chExt cx="996875" cy="601818"/>
            </a:xfrm>
          </p:grpSpPr>
          <p:pic>
            <p:nvPicPr>
              <p:cNvPr id="98" name="Image 97" descr="SX02.jpg">
                <a:extLst>
                  <a:ext uri="{FF2B5EF4-FFF2-40B4-BE49-F238E27FC236}">
                    <a16:creationId xmlns:a16="http://schemas.microsoft.com/office/drawing/2014/main" id="{E58A2369-58E3-304A-A8B4-8585CBA87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561965" y="1334515"/>
                <a:ext cx="411025" cy="2332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99" name="Text Box 1992">
                <a:extLst>
                  <a:ext uri="{FF2B5EF4-FFF2-40B4-BE49-F238E27FC236}">
                    <a16:creationId xmlns:a16="http://schemas.microsoft.com/office/drawing/2014/main" id="{A05A4E94-FBD9-FE4F-8410-4E9224B1A4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5635" y="1054815"/>
                <a:ext cx="996875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 err="1">
                    <a:solidFill>
                      <a:srgbClr val="000099"/>
                    </a:solidFill>
                    <a:latin typeface="Arial" charset="0"/>
                  </a:rPr>
                  <a:t>IDef</a:t>
                </a:r>
                <a:r>
                  <a:rPr lang="fr-FR" sz="1000" b="1" dirty="0">
                    <a:solidFill>
                      <a:srgbClr val="000099"/>
                    </a:solidFill>
                    <a:latin typeface="Arial" charset="0"/>
                  </a:rPr>
                  <a:t>-X HD BD</a:t>
                </a:r>
              </a:p>
            </p:txBody>
          </p:sp>
        </p:grpSp>
        <p:sp>
          <p:nvSpPr>
            <p:cNvPr id="100" name="Text Box 1992">
              <a:extLst>
                <a:ext uri="{FF2B5EF4-FFF2-40B4-BE49-F238E27FC236}">
                  <a16:creationId xmlns:a16="http://schemas.microsoft.com/office/drawing/2014/main" id="{DEF864C1-F7E6-6C49-B898-14C72D5E3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325" y="6108455"/>
              <a:ext cx="174438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Eclipse-750: ESA mission</a:t>
              </a:r>
            </a:p>
          </p:txBody>
        </p:sp>
        <p:grpSp>
          <p:nvGrpSpPr>
            <p:cNvPr id="101" name="Grouper 1">
              <a:extLst>
                <a:ext uri="{FF2B5EF4-FFF2-40B4-BE49-F238E27FC236}">
                  <a16:creationId xmlns:a16="http://schemas.microsoft.com/office/drawing/2014/main" id="{231C64AB-7D0A-7149-B1F4-CBFC81437C62}"/>
                </a:ext>
              </a:extLst>
            </p:cNvPr>
            <p:cNvGrpSpPr/>
            <p:nvPr/>
          </p:nvGrpSpPr>
          <p:grpSpPr>
            <a:xfrm>
              <a:off x="3672314" y="3848328"/>
              <a:ext cx="826789" cy="594566"/>
              <a:chOff x="10748204" y="3298955"/>
              <a:chExt cx="826789" cy="594566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13A2D60C-DAE4-0B49-B520-F59F40E13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1241752" y="3441993"/>
                <a:ext cx="476280" cy="1902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 Box 1992">
                <a:extLst>
                  <a:ext uri="{FF2B5EF4-FFF2-40B4-BE49-F238E27FC236}">
                    <a16:creationId xmlns:a16="http://schemas.microsoft.com/office/drawing/2014/main" id="{54AB434A-B1AA-844B-A530-960C97976D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8204" y="3647300"/>
                <a:ext cx="797439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FF6600"/>
                    </a:solidFill>
                    <a:latin typeface="Arial" charset="0"/>
                  </a:rPr>
                  <a:t>SAMPIC-2</a:t>
                </a:r>
              </a:p>
            </p:txBody>
          </p:sp>
        </p:grpSp>
        <p:sp>
          <p:nvSpPr>
            <p:cNvPr id="104" name="Text Box 1992">
              <a:extLst>
                <a:ext uri="{FF2B5EF4-FFF2-40B4-BE49-F238E27FC236}">
                  <a16:creationId xmlns:a16="http://schemas.microsoft.com/office/drawing/2014/main" id="{2AEB0FD2-9777-D84C-BF77-6234BA479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104" y="2084101"/>
              <a:ext cx="512530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66FF66"/>
                  </a:solidFill>
                  <a:latin typeface="Arial" charset="0"/>
                </a:rPr>
                <a:t>D2R2</a:t>
              </a: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C4E2E44B-AE98-4B49-8AE5-6DB5D842695F}"/>
                </a:ext>
              </a:extLst>
            </p:cNvPr>
            <p:cNvSpPr/>
            <p:nvPr/>
          </p:nvSpPr>
          <p:spPr bwMode="auto">
            <a:xfrm>
              <a:off x="1948882" y="4768343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22CC8EAC-3317-C74A-A57B-EAA39EF62A73}"/>
                </a:ext>
              </a:extLst>
            </p:cNvPr>
            <p:cNvSpPr/>
            <p:nvPr/>
          </p:nvSpPr>
          <p:spPr bwMode="auto">
            <a:xfrm>
              <a:off x="5428016" y="4768342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9459A0ED-CD09-C04C-B7E3-885DED011D6B}"/>
                </a:ext>
              </a:extLst>
            </p:cNvPr>
            <p:cNvSpPr/>
            <p:nvPr/>
          </p:nvSpPr>
          <p:spPr bwMode="auto">
            <a:xfrm>
              <a:off x="2623548" y="4805565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0310814E-2035-564A-837B-3AA41DEB8C7D}"/>
                </a:ext>
              </a:extLst>
            </p:cNvPr>
            <p:cNvSpPr/>
            <p:nvPr/>
          </p:nvSpPr>
          <p:spPr bwMode="auto">
            <a:xfrm>
              <a:off x="4797761" y="5107008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6D69AC82-0483-D440-BE02-0C473A398874}"/>
                </a:ext>
              </a:extLst>
            </p:cNvPr>
            <p:cNvSpPr/>
            <p:nvPr/>
          </p:nvSpPr>
          <p:spPr bwMode="auto">
            <a:xfrm>
              <a:off x="4353604" y="4020877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A16285D3-4A23-D041-9C84-1EB15A87C246}"/>
                </a:ext>
              </a:extLst>
            </p:cNvPr>
            <p:cNvSpPr/>
            <p:nvPr/>
          </p:nvSpPr>
          <p:spPr bwMode="auto">
            <a:xfrm>
              <a:off x="5157761" y="3506470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3" name="Grouper 148">
              <a:extLst>
                <a:ext uri="{FF2B5EF4-FFF2-40B4-BE49-F238E27FC236}">
                  <a16:creationId xmlns:a16="http://schemas.microsoft.com/office/drawing/2014/main" id="{ED34A0BC-8DD8-7B4C-9E44-CC0CF92F0BBE}"/>
                </a:ext>
              </a:extLst>
            </p:cNvPr>
            <p:cNvGrpSpPr/>
            <p:nvPr/>
          </p:nvGrpSpPr>
          <p:grpSpPr>
            <a:xfrm>
              <a:off x="5858880" y="4958811"/>
              <a:ext cx="481960" cy="395896"/>
              <a:chOff x="6975480" y="5020361"/>
              <a:chExt cx="481960" cy="395896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872A291-25DD-0447-A9A7-36A912A226D6}"/>
                  </a:ext>
                </a:extLst>
              </p:cNvPr>
              <p:cNvSpPr/>
              <p:nvPr/>
            </p:nvSpPr>
            <p:spPr>
              <a:xfrm>
                <a:off x="6975480" y="5020361"/>
                <a:ext cx="481960" cy="395896"/>
              </a:xfrm>
              <a:prstGeom prst="rect">
                <a:avLst/>
              </a:prstGeom>
              <a:solidFill>
                <a:srgbClr val="B32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5" name="Image 114" descr="Capture d’écran 2015-06-08 à 14.08.40.png">
                <a:extLst>
                  <a:ext uri="{FF2B5EF4-FFF2-40B4-BE49-F238E27FC236}">
                    <a16:creationId xmlns:a16="http://schemas.microsoft.com/office/drawing/2014/main" id="{F914D519-4739-A448-93B3-F9BD1C2EC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2088" y="5061291"/>
                <a:ext cx="388648" cy="313908"/>
              </a:xfrm>
              <a:prstGeom prst="rect">
                <a:avLst/>
              </a:prstGeom>
            </p:spPr>
          </p:pic>
        </p:grpSp>
        <p:sp>
          <p:nvSpPr>
            <p:cNvPr id="116" name="Text Box 1992">
              <a:extLst>
                <a:ext uri="{FF2B5EF4-FFF2-40B4-BE49-F238E27FC236}">
                  <a16:creationId xmlns:a16="http://schemas.microsoft.com/office/drawing/2014/main" id="{03A759F4-7AB6-BD42-8A6F-1922EB45F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205" y="5297789"/>
              <a:ext cx="121563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B3259C"/>
                  </a:solidFill>
                  <a:latin typeface="Arial" charset="0"/>
                </a:rPr>
                <a:t>CACTUS</a:t>
              </a:r>
            </a:p>
            <a:p>
              <a:pPr algn="ctr"/>
              <a:r>
                <a:rPr lang="fr-FR" sz="800" b="1" i="1" dirty="0">
                  <a:solidFill>
                    <a:srgbClr val="B3259C"/>
                  </a:solidFill>
                  <a:latin typeface="Arial" charset="0"/>
                </a:rPr>
                <a:t>(CPPM, Bonn)</a:t>
              </a:r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56F73E14-7F42-6949-9267-00253E58EE14}"/>
                </a:ext>
              </a:extLst>
            </p:cNvPr>
            <p:cNvSpPr/>
            <p:nvPr/>
          </p:nvSpPr>
          <p:spPr bwMode="auto">
            <a:xfrm>
              <a:off x="6019926" y="5119362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87A2502-7D4B-4146-A084-4D3D7BD45A5E}"/>
                </a:ext>
              </a:extLst>
            </p:cNvPr>
            <p:cNvSpPr/>
            <p:nvPr/>
          </p:nvSpPr>
          <p:spPr bwMode="auto">
            <a:xfrm>
              <a:off x="5075669" y="5726551"/>
              <a:ext cx="487551" cy="428113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9" name="Image 118">
              <a:extLst>
                <a:ext uri="{FF2B5EF4-FFF2-40B4-BE49-F238E27FC236}">
                  <a16:creationId xmlns:a16="http://schemas.microsoft.com/office/drawing/2014/main" id="{94EB0861-F2B9-D04E-B793-997188EC9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64948" y="1411693"/>
              <a:ext cx="495289" cy="360051"/>
            </a:xfrm>
            <a:prstGeom prst="rect">
              <a:avLst/>
            </a:prstGeom>
          </p:spPr>
        </p:pic>
        <p:grpSp>
          <p:nvGrpSpPr>
            <p:cNvPr id="121" name="Groupe 120">
              <a:extLst>
                <a:ext uri="{FF2B5EF4-FFF2-40B4-BE49-F238E27FC236}">
                  <a16:creationId xmlns:a16="http://schemas.microsoft.com/office/drawing/2014/main" id="{0E5FBAD8-4300-6344-978B-C0215ED23A0F}"/>
                </a:ext>
              </a:extLst>
            </p:cNvPr>
            <p:cNvGrpSpPr/>
            <p:nvPr/>
          </p:nvGrpSpPr>
          <p:grpSpPr>
            <a:xfrm>
              <a:off x="4260028" y="3754038"/>
              <a:ext cx="1413736" cy="786671"/>
              <a:chOff x="8674036" y="1267196"/>
              <a:chExt cx="1413736" cy="786671"/>
            </a:xfrm>
          </p:grpSpPr>
          <p:sp>
            <p:nvSpPr>
              <p:cNvPr id="122" name="Text Box 1992">
                <a:extLst>
                  <a:ext uri="{FF2B5EF4-FFF2-40B4-BE49-F238E27FC236}">
                    <a16:creationId xmlns:a16="http://schemas.microsoft.com/office/drawing/2014/main" id="{6A6CAF16-D43C-6549-978B-243340B0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4036" y="1653757"/>
                <a:ext cx="141373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CMS-HGCAL</a:t>
                </a:r>
              </a:p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(Omega, CERN...)</a:t>
                </a:r>
              </a:p>
            </p:txBody>
          </p:sp>
          <p:pic>
            <p:nvPicPr>
              <p:cNvPr id="123" name="Image 122">
                <a:extLst>
                  <a:ext uri="{FF2B5EF4-FFF2-40B4-BE49-F238E27FC236}">
                    <a16:creationId xmlns:a16="http://schemas.microsoft.com/office/drawing/2014/main" id="{E1BA4016-4A70-E24E-9DE6-9E57A483B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0840" y="1267196"/>
                <a:ext cx="340726" cy="460684"/>
              </a:xfrm>
              <a:prstGeom prst="rect">
                <a:avLst/>
              </a:prstGeom>
              <a:effectLst/>
            </p:spPr>
          </p:pic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31A72E23-C8B6-C846-B88A-53A071D9FCD5}"/>
                  </a:ext>
                </a:extLst>
              </p:cNvPr>
              <p:cNvSpPr/>
              <p:nvPr/>
            </p:nvSpPr>
            <p:spPr bwMode="auto">
              <a:xfrm>
                <a:off x="9429209" y="1357681"/>
                <a:ext cx="127000" cy="1397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037EDE30-6E31-2844-99B7-EEB8B546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5653" y="5754714"/>
              <a:ext cx="356634" cy="371783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5C60B3C2-D3E6-044F-8E6F-34B7A4019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3843" y="3083876"/>
              <a:ext cx="840362" cy="472983"/>
            </a:xfrm>
            <a:prstGeom prst="rect">
              <a:avLst/>
            </a:prstGeom>
          </p:spPr>
        </p:pic>
        <p:pic>
          <p:nvPicPr>
            <p:cNvPr id="127" name="Image 126">
              <a:extLst>
                <a:ext uri="{FF2B5EF4-FFF2-40B4-BE49-F238E27FC236}">
                  <a16:creationId xmlns:a16="http://schemas.microsoft.com/office/drawing/2014/main" id="{85982BC1-EC5B-9143-9BCB-D9E5BBB2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39564" y="1452168"/>
              <a:ext cx="462809" cy="206225"/>
            </a:xfrm>
            <a:prstGeom prst="rect">
              <a:avLst/>
            </a:prstGeom>
          </p:spPr>
        </p:pic>
        <p:sp>
          <p:nvSpPr>
            <p:cNvPr id="128" name="Text Box 1992">
              <a:extLst>
                <a:ext uri="{FF2B5EF4-FFF2-40B4-BE49-F238E27FC236}">
                  <a16:creationId xmlns:a16="http://schemas.microsoft.com/office/drawing/2014/main" id="{BD14F477-9763-EB43-8F8E-EF91AE6AC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720" y="930993"/>
              <a:ext cx="105189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IDef</a:t>
              </a:r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-X BD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(Solar Orbiter)</a:t>
              </a:r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314ACD4F-B35F-0140-A1BC-CACF88D0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131029" y="1208611"/>
              <a:ext cx="503965" cy="275314"/>
            </a:xfrm>
            <a:prstGeom prst="rect">
              <a:avLst/>
            </a:prstGeom>
          </p:spPr>
        </p:pic>
        <p:sp>
          <p:nvSpPr>
            <p:cNvPr id="130" name="Text Box 1992">
              <a:extLst>
                <a:ext uri="{FF2B5EF4-FFF2-40B4-BE49-F238E27FC236}">
                  <a16:creationId xmlns:a16="http://schemas.microsoft.com/office/drawing/2014/main" id="{65B9033C-227F-1140-9143-FCEDE1FC0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3097" y="902055"/>
              <a:ext cx="99687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FEANICS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746779E-FA10-1A45-A994-5547733A546C}"/>
                </a:ext>
              </a:extLst>
            </p:cNvPr>
            <p:cNvSpPr/>
            <p:nvPr/>
          </p:nvSpPr>
          <p:spPr bwMode="auto">
            <a:xfrm>
              <a:off x="7271473" y="5668608"/>
              <a:ext cx="616083" cy="428113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BBOP</a:t>
              </a:r>
            </a:p>
          </p:txBody>
        </p:sp>
        <p:pic>
          <p:nvPicPr>
            <p:cNvPr id="132" name="Image 131">
              <a:extLst>
                <a:ext uri="{FF2B5EF4-FFF2-40B4-BE49-F238E27FC236}">
                  <a16:creationId xmlns:a16="http://schemas.microsoft.com/office/drawing/2014/main" id="{9D21866D-1038-5D4B-AE9D-2F81C9CA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2494" y="1665692"/>
              <a:ext cx="621546" cy="466159"/>
            </a:xfrm>
            <a:prstGeom prst="rect">
              <a:avLst/>
            </a:prstGeom>
          </p:spPr>
        </p:pic>
        <p:pic>
          <p:nvPicPr>
            <p:cNvPr id="133" name="Image 132">
              <a:extLst>
                <a:ext uri="{FF2B5EF4-FFF2-40B4-BE49-F238E27FC236}">
                  <a16:creationId xmlns:a16="http://schemas.microsoft.com/office/drawing/2014/main" id="{C398151D-A8D9-FA41-B933-11EC859A9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9756" y="3826198"/>
              <a:ext cx="953335" cy="445513"/>
            </a:xfrm>
            <a:prstGeom prst="rect">
              <a:avLst/>
            </a:prstGeom>
          </p:spPr>
        </p:pic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0878CF22-D2E1-0040-AE3F-E3CD2DC16E45}"/>
                </a:ext>
              </a:extLst>
            </p:cNvPr>
            <p:cNvGrpSpPr/>
            <p:nvPr/>
          </p:nvGrpSpPr>
          <p:grpSpPr>
            <a:xfrm>
              <a:off x="5232845" y="3934637"/>
              <a:ext cx="1413736" cy="696186"/>
              <a:chOff x="5811262" y="3933025"/>
              <a:chExt cx="1413736" cy="696186"/>
            </a:xfrm>
          </p:grpSpPr>
          <p:sp>
            <p:nvSpPr>
              <p:cNvPr id="135" name="Text Box 1992">
                <a:extLst>
                  <a:ext uri="{FF2B5EF4-FFF2-40B4-BE49-F238E27FC236}">
                    <a16:creationId xmlns:a16="http://schemas.microsoft.com/office/drawing/2014/main" id="{F2901DF3-C737-4949-81CE-3A5C748184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1262" y="4229101"/>
                <a:ext cx="141373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CMS-HGCAL V2</a:t>
                </a:r>
              </a:p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(Omega, CERN...)</a:t>
                </a:r>
              </a:p>
            </p:txBody>
          </p: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B1C5724F-EC22-B24A-A07F-F1CA79BAD659}"/>
                  </a:ext>
                </a:extLst>
              </p:cNvPr>
              <p:cNvSpPr/>
              <p:nvPr/>
            </p:nvSpPr>
            <p:spPr bwMode="auto">
              <a:xfrm>
                <a:off x="6611845" y="3933025"/>
                <a:ext cx="127000" cy="1397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7" name="Text Box 1992">
              <a:extLst>
                <a:ext uri="{FF2B5EF4-FFF2-40B4-BE49-F238E27FC236}">
                  <a16:creationId xmlns:a16="http://schemas.microsoft.com/office/drawing/2014/main" id="{8AFB300B-7170-204E-8B26-30F0A416B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9436" y="1761695"/>
              <a:ext cx="97210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CATIA 2</a:t>
              </a:r>
            </a:p>
            <a:p>
              <a:pPr algn="ctr"/>
              <a:endParaRPr lang="fr-FR" sz="1000" b="1" i="1" dirty="0">
                <a:solidFill>
                  <a:srgbClr val="D50202"/>
                </a:solidFill>
                <a:latin typeface="Arial" charset="0"/>
              </a:endParaRPr>
            </a:p>
          </p:txBody>
        </p:sp>
        <p:pic>
          <p:nvPicPr>
            <p:cNvPr id="138" name="Image 137">
              <a:extLst>
                <a:ext uri="{FF2B5EF4-FFF2-40B4-BE49-F238E27FC236}">
                  <a16:creationId xmlns:a16="http://schemas.microsoft.com/office/drawing/2014/main" id="{DD4FC649-D222-124D-AE2D-DD0F914AB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5347" y="1354025"/>
              <a:ext cx="415998" cy="452451"/>
            </a:xfrm>
            <a:prstGeom prst="rect">
              <a:avLst/>
            </a:prstGeom>
            <a:effectLst/>
          </p:spPr>
        </p:pic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5C23AF41-D22C-3D40-B017-5908505538F3}"/>
                </a:ext>
              </a:extLst>
            </p:cNvPr>
            <p:cNvGrpSpPr/>
            <p:nvPr/>
          </p:nvGrpSpPr>
          <p:grpSpPr>
            <a:xfrm>
              <a:off x="7218715" y="3784461"/>
              <a:ext cx="1197764" cy="852685"/>
              <a:chOff x="7236868" y="2360424"/>
              <a:chExt cx="1197764" cy="852685"/>
            </a:xfrm>
          </p:grpSpPr>
          <p:grpSp>
            <p:nvGrpSpPr>
              <p:cNvPr id="140" name="Grouper 183">
                <a:extLst>
                  <a:ext uri="{FF2B5EF4-FFF2-40B4-BE49-F238E27FC236}">
                    <a16:creationId xmlns:a16="http://schemas.microsoft.com/office/drawing/2014/main" id="{43E14584-77D8-1047-8175-574369B9F205}"/>
                  </a:ext>
                </a:extLst>
              </p:cNvPr>
              <p:cNvGrpSpPr/>
              <p:nvPr/>
            </p:nvGrpSpPr>
            <p:grpSpPr>
              <a:xfrm>
                <a:off x="7236868" y="2360424"/>
                <a:ext cx="1197764" cy="852685"/>
                <a:chOff x="4890390" y="2096852"/>
                <a:chExt cx="1197764" cy="749170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5A357D1-6AB6-864E-A58D-AE69663B613E}"/>
                    </a:ext>
                  </a:extLst>
                </p:cNvPr>
                <p:cNvSpPr/>
                <p:nvPr/>
              </p:nvSpPr>
              <p:spPr>
                <a:xfrm>
                  <a:off x="5090492" y="2096852"/>
                  <a:ext cx="324036" cy="54006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43" name="Text Box 1992">
                  <a:extLst>
                    <a:ext uri="{FF2B5EF4-FFF2-40B4-BE49-F238E27FC236}">
                      <a16:creationId xmlns:a16="http://schemas.microsoft.com/office/drawing/2014/main" id="{5A30170C-F98B-2B4B-BD36-69C728D161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0390" y="2629692"/>
                  <a:ext cx="1197764" cy="21633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rgbClr val="C00000"/>
                      </a:solidFill>
                      <a:latin typeface="Arial" charset="0"/>
                    </a:rPr>
                    <a:t>HGCROC3(CMS)</a:t>
                  </a:r>
                </a:p>
              </p:txBody>
            </p:sp>
          </p:grpSp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EAFA39E9-D1C6-894B-8B70-8936455EF4D4}"/>
                  </a:ext>
                </a:extLst>
              </p:cNvPr>
              <p:cNvSpPr txBox="1"/>
              <p:nvPr/>
            </p:nvSpPr>
            <p:spPr>
              <a:xfrm rot="16200000">
                <a:off x="7592039" y="2560701"/>
                <a:ext cx="5385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Calibri" pitchFamily="34" charset="0"/>
                    <a:cs typeface="Calibri" pitchFamily="34" charset="0"/>
                  </a:rPr>
                  <a:t>CMS</a:t>
                </a:r>
              </a:p>
            </p:txBody>
          </p:sp>
        </p:grp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C2FFA419-A712-C147-A0C9-93ACB99C5082}"/>
                </a:ext>
              </a:extLst>
            </p:cNvPr>
            <p:cNvGrpSpPr/>
            <p:nvPr/>
          </p:nvGrpSpPr>
          <p:grpSpPr>
            <a:xfrm>
              <a:off x="7230243" y="1239373"/>
              <a:ext cx="1090199" cy="822285"/>
              <a:chOff x="7056275" y="1238563"/>
              <a:chExt cx="1090199" cy="822285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7D2ABA8-F4E3-9141-B99B-DA1886DDBEE5}"/>
                  </a:ext>
                </a:extLst>
              </p:cNvPr>
              <p:cNvSpPr/>
              <p:nvPr/>
            </p:nvSpPr>
            <p:spPr>
              <a:xfrm>
                <a:off x="7380312" y="1238563"/>
                <a:ext cx="324036" cy="61206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6" name="Text Box 1992">
                <a:extLst>
                  <a:ext uri="{FF2B5EF4-FFF2-40B4-BE49-F238E27FC236}">
                    <a16:creationId xmlns:a16="http://schemas.microsoft.com/office/drawing/2014/main" id="{DE74B4E0-A834-854D-9935-D652BC19B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6275" y="1814627"/>
                <a:ext cx="1090199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C00000"/>
                    </a:solidFill>
                    <a:latin typeface="Arial" charset="0"/>
                  </a:rPr>
                  <a:t>Monacal(CMS)</a:t>
                </a:r>
                <a:endParaRPr lang="fr-FR" sz="3600" b="1" i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147" name="ZoneTexte 146">
                <a:extLst>
                  <a:ext uri="{FF2B5EF4-FFF2-40B4-BE49-F238E27FC236}">
                    <a16:creationId xmlns:a16="http://schemas.microsoft.com/office/drawing/2014/main" id="{6E3FA9C9-EBCC-0048-8630-1DC7E2ABF570}"/>
                  </a:ext>
                </a:extLst>
              </p:cNvPr>
              <p:cNvSpPr txBox="1"/>
              <p:nvPr/>
            </p:nvSpPr>
            <p:spPr>
              <a:xfrm rot="16200000">
                <a:off x="7293241" y="1402868"/>
                <a:ext cx="4732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Calibri" pitchFamily="34" charset="0"/>
                    <a:cs typeface="Calibri" pitchFamily="34" charset="0"/>
                  </a:rPr>
                  <a:t>CMS</a:t>
                </a:r>
              </a:p>
            </p:txBody>
          </p:sp>
        </p:grp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B730690C-A488-E049-9412-DA227C425133}"/>
                </a:ext>
              </a:extLst>
            </p:cNvPr>
            <p:cNvSpPr/>
            <p:nvPr/>
          </p:nvSpPr>
          <p:spPr bwMode="auto">
            <a:xfrm>
              <a:off x="7487756" y="3857888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A4424AE9-8E04-5E48-B0BD-E67E0671A31A}"/>
                </a:ext>
              </a:extLst>
            </p:cNvPr>
            <p:cNvSpPr/>
            <p:nvPr/>
          </p:nvSpPr>
          <p:spPr bwMode="auto">
            <a:xfrm>
              <a:off x="5213660" y="5852298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880C5923-4F9B-F144-A73A-7B4BD63D80ED}"/>
                </a:ext>
              </a:extLst>
            </p:cNvPr>
            <p:cNvSpPr/>
            <p:nvPr/>
          </p:nvSpPr>
          <p:spPr bwMode="auto">
            <a:xfrm>
              <a:off x="5904915" y="4976603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A9B00720-311D-8143-938B-3DF93AE87F10}"/>
                </a:ext>
              </a:extLst>
            </p:cNvPr>
            <p:cNvSpPr/>
            <p:nvPr/>
          </p:nvSpPr>
          <p:spPr bwMode="auto">
            <a:xfrm>
              <a:off x="6312135" y="1244424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51018130-BC32-7E4D-8EBA-0A5BBAC78B7F}"/>
                </a:ext>
              </a:extLst>
            </p:cNvPr>
            <p:cNvSpPr/>
            <p:nvPr/>
          </p:nvSpPr>
          <p:spPr bwMode="auto">
            <a:xfrm>
              <a:off x="6082586" y="1776277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8" name="Picture 2">
              <a:extLst>
                <a:ext uri="{FF2B5EF4-FFF2-40B4-BE49-F238E27FC236}">
                  <a16:creationId xmlns:a16="http://schemas.microsoft.com/office/drawing/2014/main" id="{B242A519-DA5A-5A42-A91C-3D826E2E5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544" y="3462655"/>
              <a:ext cx="889563" cy="344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" name="Text Box 1992">
              <a:extLst>
                <a:ext uri="{FF2B5EF4-FFF2-40B4-BE49-F238E27FC236}">
                  <a16:creationId xmlns:a16="http://schemas.microsoft.com/office/drawing/2014/main" id="{5F58C85D-2A8F-CA42-90A2-DA48D7D1A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9002" y="3260794"/>
              <a:ext cx="117692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NECTAR 2(CTA)</a:t>
              </a:r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D6604B57-866D-7A49-A197-A3276D8A9438}"/>
                </a:ext>
              </a:extLst>
            </p:cNvPr>
            <p:cNvSpPr/>
            <p:nvPr/>
          </p:nvSpPr>
          <p:spPr bwMode="auto">
            <a:xfrm>
              <a:off x="6232290" y="3514374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019ABF63-4EAE-2346-908C-540C3AA6F670}"/>
                </a:ext>
              </a:extLst>
            </p:cNvPr>
            <p:cNvSpPr/>
            <p:nvPr/>
          </p:nvSpPr>
          <p:spPr bwMode="auto">
            <a:xfrm>
              <a:off x="6425867" y="3504864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C8E9250C-FA40-544E-B018-DF17E30BC662}"/>
                </a:ext>
              </a:extLst>
            </p:cNvPr>
            <p:cNvSpPr/>
            <p:nvPr/>
          </p:nvSpPr>
          <p:spPr bwMode="auto">
            <a:xfrm>
              <a:off x="5252357" y="1508455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FDFAF398-CD78-7441-B839-E9A7C1C5E469}"/>
                </a:ext>
              </a:extLst>
            </p:cNvPr>
            <p:cNvGrpSpPr/>
            <p:nvPr/>
          </p:nvGrpSpPr>
          <p:grpSpPr>
            <a:xfrm>
              <a:off x="6574633" y="1277744"/>
              <a:ext cx="972108" cy="822285"/>
              <a:chOff x="7056276" y="1238563"/>
              <a:chExt cx="972108" cy="822285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9A8D015-2235-9D45-B40A-465968F1B0F6}"/>
                  </a:ext>
                </a:extLst>
              </p:cNvPr>
              <p:cNvSpPr/>
              <p:nvPr/>
            </p:nvSpPr>
            <p:spPr>
              <a:xfrm>
                <a:off x="7380312" y="1238563"/>
                <a:ext cx="324036" cy="612068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5" name="Text Box 1992">
                <a:extLst>
                  <a:ext uri="{FF2B5EF4-FFF2-40B4-BE49-F238E27FC236}">
                    <a16:creationId xmlns:a16="http://schemas.microsoft.com/office/drawing/2014/main" id="{D6BCD2C9-17FC-5B47-B815-BE7FD4EB6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6276" y="1814627"/>
                <a:ext cx="972108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66FF66"/>
                    </a:solidFill>
                    <a:latin typeface="Arial" charset="0"/>
                  </a:rPr>
                  <a:t>PEPITA</a:t>
                </a:r>
                <a:endParaRPr lang="fr-FR" sz="3600" b="1" i="1" dirty="0">
                  <a:solidFill>
                    <a:srgbClr val="66FF66"/>
                  </a:solidFill>
                  <a:latin typeface="Arial" charset="0"/>
                </a:endParaRPr>
              </a:p>
            </p:txBody>
          </p:sp>
          <p:sp>
            <p:nvSpPr>
              <p:cNvPr id="166" name="ZoneTexte 165">
                <a:extLst>
                  <a:ext uri="{FF2B5EF4-FFF2-40B4-BE49-F238E27FC236}">
                    <a16:creationId xmlns:a16="http://schemas.microsoft.com/office/drawing/2014/main" id="{69F3F350-F600-DA47-A296-8036A414753F}"/>
                  </a:ext>
                </a:extLst>
              </p:cNvPr>
              <p:cNvSpPr txBox="1"/>
              <p:nvPr/>
            </p:nvSpPr>
            <p:spPr>
              <a:xfrm rot="16200000">
                <a:off x="7297248" y="1402868"/>
                <a:ext cx="4651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Calibri" pitchFamily="34" charset="0"/>
                    <a:cs typeface="Calibri" pitchFamily="34" charset="0"/>
                  </a:rPr>
                  <a:t>ANR</a:t>
                </a:r>
              </a:p>
            </p:txBody>
          </p:sp>
        </p:grp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6F6B1D87-A973-0142-BE8F-4362BB4268AB}"/>
                </a:ext>
              </a:extLst>
            </p:cNvPr>
            <p:cNvSpPr/>
            <p:nvPr/>
          </p:nvSpPr>
          <p:spPr bwMode="auto">
            <a:xfrm>
              <a:off x="5682334" y="3979138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530AE0A-ECCC-C94E-8854-50F587EA8D0D}"/>
              </a:ext>
            </a:extLst>
          </p:cNvPr>
          <p:cNvSpPr/>
          <p:nvPr/>
        </p:nvSpPr>
        <p:spPr>
          <a:xfrm>
            <a:off x="7211140" y="1148276"/>
            <a:ext cx="913208" cy="8677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5425901-8303-514D-9C2B-1727FD397EC5}"/>
              </a:ext>
            </a:extLst>
          </p:cNvPr>
          <p:cNvSpPr/>
          <p:nvPr/>
        </p:nvSpPr>
        <p:spPr>
          <a:xfrm>
            <a:off x="4407371" y="3716681"/>
            <a:ext cx="4071842" cy="8592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0C27151-996F-3541-8A2F-24CD811F337E}"/>
              </a:ext>
            </a:extLst>
          </p:cNvPr>
          <p:cNvSpPr/>
          <p:nvPr/>
        </p:nvSpPr>
        <p:spPr>
          <a:xfrm>
            <a:off x="4555387" y="1227173"/>
            <a:ext cx="913208" cy="8677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67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|  PAGE </a:t>
            </a:r>
            <a:fld id="{AEFB9B6D-867A-40B8-ACB0-35CC9F272C9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9" name="Espace réservé du pied de page 9">
            <a:extLst>
              <a:ext uri="{FF2B5EF4-FFF2-40B4-BE49-F238E27FC236}">
                <a16:creationId xmlns:a16="http://schemas.microsoft.com/office/drawing/2014/main" id="{32548E15-F75C-3E4E-88D7-60321E8B0A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CF5A5C-0347-834F-9406-2D260A6908E4}"/>
              </a:ext>
            </a:extLst>
          </p:cNvPr>
          <p:cNvSpPr/>
          <p:nvPr/>
        </p:nvSpPr>
        <p:spPr>
          <a:xfrm>
            <a:off x="0" y="4456052"/>
            <a:ext cx="9140779" cy="2125116"/>
          </a:xfrm>
          <a:prstGeom prst="rect">
            <a:avLst/>
          </a:prstGeom>
          <a:solidFill>
            <a:srgbClr val="FFFFDC"/>
          </a:solidFill>
          <a:ln>
            <a:solidFill>
              <a:srgbClr val="FFFFDC"/>
            </a:solidFill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576BA-E2FE-5244-9FD6-2AE6526D68DA}"/>
              </a:ext>
            </a:extLst>
          </p:cNvPr>
          <p:cNvSpPr/>
          <p:nvPr/>
        </p:nvSpPr>
        <p:spPr>
          <a:xfrm>
            <a:off x="2" y="944724"/>
            <a:ext cx="9140779" cy="2795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BA9C6FC1-F31F-BF4E-A75E-6516DFF7A9D2}"/>
              </a:ext>
            </a:extLst>
          </p:cNvPr>
          <p:cNvSpPr txBox="1">
            <a:spLocks/>
          </p:cNvSpPr>
          <p:nvPr/>
        </p:nvSpPr>
        <p:spPr bwMode="auto">
          <a:xfrm>
            <a:off x="3219" y="4506245"/>
            <a:ext cx="9585433" cy="68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  <a:defRPr sz="20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 sz="18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1600">
                <a:solidFill>
                  <a:srgbClr val="0033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200">
                <a:solidFill>
                  <a:srgbClr val="0033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9pPr>
          </a:lstStyle>
          <a:p>
            <a:r>
              <a:rPr lang="en-US" sz="1800" kern="0" dirty="0">
                <a:solidFill>
                  <a:srgbClr val="FF0000"/>
                </a:solidFill>
              </a:rPr>
              <a:t>IRFU: PLL and TDC IPs for ~40ps timing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A9631DFA-10D4-1D41-90E9-D8DE6A3E1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75598"/>
              </p:ext>
            </p:extLst>
          </p:nvPr>
        </p:nvGraphicFramePr>
        <p:xfrm>
          <a:off x="4644008" y="4542249"/>
          <a:ext cx="4432167" cy="2011680"/>
        </p:xfrm>
        <a:graphic>
          <a:graphicData uri="http://schemas.openxmlformats.org/drawingml/2006/table">
            <a:tbl>
              <a:tblPr firstRow="1" firstCol="1" bandRow="1"/>
              <a:tblGrid>
                <a:gridCol w="148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TDC</a:t>
                      </a:r>
                      <a:endParaRPr lang="fr-FR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Resolution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24.4 / 12.2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</a:rPr>
                        <a:t>ps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Bits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10 / 11 bits (over 25 ns)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Conversion rate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rgbClr val="009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10-bit - 90 MHz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11-bit</a:t>
                      </a:r>
                      <a:r>
                        <a:rPr lang="en-US" sz="1100" b="1" baseline="0" dirty="0">
                          <a:solidFill>
                            <a:srgbClr val="00B050"/>
                          </a:solidFill>
                          <a:effectLst/>
                        </a:rPr>
                        <a:t> - 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60 MHz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ap="flat" cmpd="sng" algn="ctr">
                      <a:solidFill>
                        <a:srgbClr val="009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Linearity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DNL &lt; 1 LSB and INL &lt; 2 LSB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Power </a:t>
                      </a:r>
                      <a:r>
                        <a:rPr lang="en-US" sz="1100" b="1" noProof="0" dirty="0">
                          <a:effectLst/>
                        </a:rPr>
                        <a:t>consumption</a:t>
                      </a:r>
                      <a:endParaRPr lang="en-US" sz="1100" b="1" noProof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Conversion 2.2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mW</a:t>
                      </a:r>
                      <a:r>
                        <a:rPr lang="en-US" sz="1100" b="1" baseline="0" dirty="0">
                          <a:solidFill>
                            <a:srgbClr val="00B050"/>
                          </a:solidFill>
                          <a:effectLst/>
                        </a:rPr>
                        <a:t>; static 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10 µW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Calibration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Internal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Area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250 µm x 160 µm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Technology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TSMC 130 nm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Temperature</a:t>
                      </a:r>
                      <a:endParaRPr lang="en-US" sz="1100" b="1" noProof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ap="flat" cmpd="sng" algn="ctr">
                      <a:solidFill>
                        <a:srgbClr val="009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-40 / 40 °C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ap="flat" cmpd="sng" algn="ctr">
                      <a:solidFill>
                        <a:srgbClr val="009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  <a:r>
                        <a:rPr lang="en-US" sz="1100" b="1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hardness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0091C3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&gt; 100</a:t>
                      </a:r>
                      <a:r>
                        <a:rPr lang="en-US" sz="1100" b="1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rgbClr val="00B050"/>
                          </a:solidFill>
                          <a:effectLst/>
                        </a:rPr>
                        <a:t>Mrad</a:t>
                      </a:r>
                      <a:r>
                        <a:rPr lang="en-US" sz="1100" b="1" baseline="0" dirty="0">
                          <a:solidFill>
                            <a:srgbClr val="00B050"/>
                          </a:solidFill>
                          <a:effectLst/>
                        </a:rPr>
                        <a:t>; SEU tolerant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0091C3"/>
                      </a:solidFill>
                    </a:lnR>
                    <a:lnT w="12700" cmpd="sng">
                      <a:solidFill>
                        <a:srgbClr val="0091C3"/>
                      </a:solidFill>
                    </a:lnT>
                    <a:lnB w="12700" cmpd="sng">
                      <a:solidFill>
                        <a:srgbClr val="0091C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9475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EC5A1F36-9FE1-B54B-A7A8-EC5933D5E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40812"/>
              </p:ext>
            </p:extLst>
          </p:nvPr>
        </p:nvGraphicFramePr>
        <p:xfrm>
          <a:off x="107504" y="5013176"/>
          <a:ext cx="4472823" cy="1508760"/>
        </p:xfrm>
        <a:graphic>
          <a:graphicData uri="http://schemas.openxmlformats.org/drawingml/2006/table">
            <a:tbl>
              <a:tblPr firstRow="1" firstCol="1" bandRow="1"/>
              <a:tblGrid>
                <a:gridCol w="163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PLL</a:t>
                      </a:r>
                      <a:endParaRPr lang="fr-FR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87000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87000A"/>
                      </a:solidFill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Input </a:t>
                      </a:r>
                      <a:r>
                        <a:rPr lang="en-US" sz="1100" noProof="0" dirty="0">
                          <a:effectLst/>
                        </a:rPr>
                        <a:t>frequency</a:t>
                      </a:r>
                      <a:endParaRPr lang="en-US" sz="1100" b="1" noProof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87000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40 MHz (Bunch clock)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87000A"/>
                      </a:solidFill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Output frequency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87000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160, 320, 640,</a:t>
                      </a:r>
                      <a:r>
                        <a:rPr lang="en-US" sz="1100" b="1" kern="1200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1280 MHz</a:t>
                      </a:r>
                      <a:endParaRPr lang="en-US" sz="11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87000A"/>
                      </a:solidFill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Jitter</a:t>
                      </a:r>
                      <a:endParaRPr lang="en-US" sz="1100" b="1" noProof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87000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9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</a:rPr>
                        <a:t>ps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</a:rPr>
                        <a:t>rms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87000A"/>
                      </a:solidFill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Power </a:t>
                      </a:r>
                      <a:r>
                        <a:rPr lang="en-US" sz="1100" b="1" noProof="0" dirty="0">
                          <a:effectLst/>
                        </a:rPr>
                        <a:t>consumption</a:t>
                      </a:r>
                      <a:endParaRPr lang="en-US" sz="1100" b="1" noProof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87000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1.9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mW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87000A"/>
                      </a:solidFill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Area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87000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515 µm x 141 µm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87000A"/>
                      </a:solidFill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Technology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87000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TSMC 130 µm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87000A"/>
                      </a:solidFill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Temperature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87000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87000A"/>
                      </a:solidFill>
                    </a:lnT>
                    <a:lnB w="12700" cap="flat" cmpd="sng" algn="ctr">
                      <a:solidFill>
                        <a:srgbClr val="87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-40 and 40 °C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87000A"/>
                      </a:solidFill>
                    </a:lnR>
                    <a:lnT w="12700" cmpd="sng">
                      <a:solidFill>
                        <a:srgbClr val="87000A"/>
                      </a:solidFill>
                    </a:lnT>
                    <a:lnB w="12700" cap="flat" cmpd="sng" algn="ctr">
                      <a:solidFill>
                        <a:srgbClr val="87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  <a:r>
                        <a:rPr lang="en-US" sz="1100" b="1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hardness</a:t>
                      </a:r>
                      <a:endParaRPr lang="en-US" sz="11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87000A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&gt; 100</a:t>
                      </a:r>
                      <a:r>
                        <a:rPr lang="en-US" sz="1100" b="1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rgbClr val="00B050"/>
                          </a:solidFill>
                          <a:effectLst/>
                        </a:rPr>
                        <a:t>Mrad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solidFill>
                        <a:srgbClr val="87000A"/>
                      </a:solidFill>
                    </a:lnR>
                    <a:lnT w="12700" cmpd="sng">
                      <a:solidFill>
                        <a:srgbClr val="87000A"/>
                      </a:solidFill>
                    </a:lnT>
                    <a:lnB w="12700" cmpd="sng">
                      <a:solidFill>
                        <a:srgbClr val="8700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00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756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0A702572-784E-544A-B5A9-BCAA9EE1F7C4}"/>
              </a:ext>
            </a:extLst>
          </p:cNvPr>
          <p:cNvGrpSpPr/>
          <p:nvPr/>
        </p:nvGrpSpPr>
        <p:grpSpPr>
          <a:xfrm>
            <a:off x="5148064" y="1492374"/>
            <a:ext cx="3881438" cy="2152650"/>
            <a:chOff x="5960077" y="1588059"/>
            <a:chExt cx="3881438" cy="215265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D25BA1E0-CD6E-974E-B330-9CC814B4D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0077" y="1588059"/>
              <a:ext cx="3881438" cy="2152650"/>
            </a:xfrm>
            <a:prstGeom prst="rect">
              <a:avLst/>
            </a:prstGeom>
          </p:spPr>
        </p:pic>
        <p:sp>
          <p:nvSpPr>
            <p:cNvPr id="25" name="Rectangle à coins arrondis 2">
              <a:extLst>
                <a:ext uri="{FF2B5EF4-FFF2-40B4-BE49-F238E27FC236}">
                  <a16:creationId xmlns:a16="http://schemas.microsoft.com/office/drawing/2014/main" id="{8B36C25F-7A38-7C49-9ABE-C2561E4BD710}"/>
                </a:ext>
              </a:extLst>
            </p:cNvPr>
            <p:cNvSpPr/>
            <p:nvPr/>
          </p:nvSpPr>
          <p:spPr>
            <a:xfrm>
              <a:off x="7329264" y="1636484"/>
              <a:ext cx="396044" cy="144016"/>
            </a:xfrm>
            <a:prstGeom prst="roundRect">
              <a:avLst/>
            </a:prstGeom>
            <a:ln w="41275">
              <a:solidFill>
                <a:srgbClr val="FF00FF"/>
              </a:solidFill>
            </a:ln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Rectangle à coins arrondis 15">
              <a:extLst>
                <a:ext uri="{FF2B5EF4-FFF2-40B4-BE49-F238E27FC236}">
                  <a16:creationId xmlns:a16="http://schemas.microsoft.com/office/drawing/2014/main" id="{EED071B9-60EC-DE45-9FF0-6F5764E8C61A}"/>
                </a:ext>
              </a:extLst>
            </p:cNvPr>
            <p:cNvSpPr/>
            <p:nvPr/>
          </p:nvSpPr>
          <p:spPr>
            <a:xfrm>
              <a:off x="6753200" y="2314081"/>
              <a:ext cx="396044" cy="398580"/>
            </a:xfrm>
            <a:prstGeom prst="roundRect">
              <a:avLst/>
            </a:prstGeom>
            <a:ln w="41275">
              <a:solidFill>
                <a:srgbClr val="FF00FF"/>
              </a:solidFill>
            </a:ln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18B34F1F-645A-9442-BBB5-B329C9247C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783" y="1029059"/>
            <a:ext cx="1924050" cy="423863"/>
          </a:xfrm>
          <a:prstGeom prst="rect">
            <a:avLst/>
          </a:prstGeom>
        </p:spPr>
      </p:pic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ACAA7E72-7BCA-B34D-812A-F5C8E78BEE24}"/>
              </a:ext>
            </a:extLst>
          </p:cNvPr>
          <p:cNvSpPr txBox="1">
            <a:spLocks/>
          </p:cNvSpPr>
          <p:nvPr/>
        </p:nvSpPr>
        <p:spPr bwMode="auto">
          <a:xfrm>
            <a:off x="3219" y="911136"/>
            <a:ext cx="95854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  <a:defRPr sz="20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 sz="18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1600">
                <a:solidFill>
                  <a:srgbClr val="0033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200">
                <a:solidFill>
                  <a:srgbClr val="0033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9pPr>
          </a:lstStyle>
          <a:p>
            <a:r>
              <a:rPr lang="en-US" sz="1800" kern="0" dirty="0"/>
              <a:t>72-channel ASIC in 130 nm TSMC technology</a:t>
            </a:r>
          </a:p>
          <a:p>
            <a:pPr lvl="1"/>
            <a:r>
              <a:rPr lang="en-US" sz="1600" kern="0" dirty="0"/>
              <a:t>Charge measurement</a:t>
            </a:r>
          </a:p>
          <a:p>
            <a:pPr lvl="2"/>
            <a:r>
              <a:rPr lang="en-US" sz="1400" kern="0" dirty="0"/>
              <a:t>10-bit 40 MHz ADC: 0.2 </a:t>
            </a:r>
            <a:r>
              <a:rPr lang="en-US" sz="1400" kern="0" dirty="0" err="1"/>
              <a:t>fC</a:t>
            </a:r>
            <a:r>
              <a:rPr lang="en-US" sz="1400" kern="0" dirty="0"/>
              <a:t> resolution</a:t>
            </a:r>
          </a:p>
          <a:p>
            <a:pPr lvl="2"/>
            <a:r>
              <a:rPr lang="en-US" sz="1400" kern="0" dirty="0"/>
              <a:t>12-bit time over threshold TDC: 2.5 </a:t>
            </a:r>
            <a:r>
              <a:rPr lang="en-US" sz="1400" kern="0" dirty="0" err="1"/>
              <a:t>fC</a:t>
            </a:r>
            <a:r>
              <a:rPr lang="en-US" sz="1400" kern="0" dirty="0"/>
              <a:t> resolution</a:t>
            </a:r>
          </a:p>
          <a:p>
            <a:pPr lvl="1"/>
            <a:r>
              <a:rPr lang="en-US" sz="1600" kern="0" dirty="0"/>
              <a:t>Time of arrival measurement</a:t>
            </a:r>
          </a:p>
          <a:p>
            <a:pPr lvl="2"/>
            <a:r>
              <a:rPr lang="en-US" sz="1400" kern="0" dirty="0"/>
              <a:t>10-bit TDC: 25 </a:t>
            </a:r>
            <a:r>
              <a:rPr lang="en-US" sz="1400" kern="0" dirty="0" err="1"/>
              <a:t>ps</a:t>
            </a:r>
            <a:r>
              <a:rPr lang="en-US" sz="1400" kern="0" dirty="0"/>
              <a:t> resolution</a:t>
            </a:r>
          </a:p>
          <a:p>
            <a:pPr lvl="1"/>
            <a:r>
              <a:rPr lang="en-US" sz="1600" kern="0" dirty="0"/>
              <a:t>Trigger path over four 1.28 Gb/s links</a:t>
            </a:r>
          </a:p>
          <a:p>
            <a:pPr lvl="2"/>
            <a:r>
              <a:rPr lang="en-US" sz="1400" kern="0" dirty="0"/>
              <a:t>4 (9) channel sums</a:t>
            </a:r>
          </a:p>
          <a:p>
            <a:pPr lvl="1"/>
            <a:r>
              <a:rPr lang="en-US" sz="1600" kern="0" dirty="0"/>
              <a:t>Data path over two 1.28 Gb/s links</a:t>
            </a:r>
          </a:p>
          <a:p>
            <a:pPr lvl="2"/>
            <a:r>
              <a:rPr lang="en-US" sz="1400" kern="0" dirty="0"/>
              <a:t>512-deep DRAM circular buffer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E9FAFC60-4429-854E-BC82-E770B070CFCE}"/>
              </a:ext>
            </a:extLst>
          </p:cNvPr>
          <p:cNvSpPr txBox="1">
            <a:spLocks/>
          </p:cNvSpPr>
          <p:nvPr/>
        </p:nvSpPr>
        <p:spPr bwMode="auto">
          <a:xfrm>
            <a:off x="3219" y="3786165"/>
            <a:ext cx="9585433" cy="68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  <a:defRPr sz="20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 sz="18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1600">
                <a:solidFill>
                  <a:srgbClr val="0033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200">
                <a:solidFill>
                  <a:srgbClr val="0033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2"/>
              </a:buBlip>
              <a:defRPr sz="1400">
                <a:solidFill>
                  <a:srgbClr val="0033CC"/>
                </a:solidFill>
                <a:latin typeface="+mn-lt"/>
              </a:defRPr>
            </a:lvl9pPr>
          </a:lstStyle>
          <a:p>
            <a:r>
              <a:rPr lang="en-US" sz="1800" kern="0" dirty="0"/>
              <a:t>Final V3 version to be submitted in Q4 2020</a:t>
            </a:r>
          </a:p>
          <a:p>
            <a:pPr lvl="1"/>
            <a:r>
              <a:rPr lang="en-US" sz="1600" kern="0" dirty="0"/>
              <a:t>100 000 units to be produced starting from 2022</a:t>
            </a:r>
          </a:p>
          <a:p>
            <a:pPr marL="457200" lvl="1" indent="0">
              <a:buNone/>
            </a:pPr>
            <a:endParaRPr lang="en-US" sz="1600" kern="0" dirty="0"/>
          </a:p>
        </p:txBody>
      </p:sp>
      <p:sp>
        <p:nvSpPr>
          <p:cNvPr id="18" name="Titre 10">
            <a:extLst>
              <a:ext uri="{FF2B5EF4-FFF2-40B4-BE49-F238E27FC236}">
                <a16:creationId xmlns:a16="http://schemas.microsoft.com/office/drawing/2014/main" id="{444B2DC1-5B2F-6C43-92C3-22E36D96A48F}"/>
              </a:ext>
            </a:extLst>
          </p:cNvPr>
          <p:cNvSpPr txBox="1">
            <a:spLocks/>
          </p:cNvSpPr>
          <p:nvPr/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HGCROC: CMS high granularity calmorimeter readout 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48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|  PAGE </a:t>
            </a:r>
            <a:fld id="{AEFB9B6D-867A-40B8-ACB0-35CC9F272C9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9" name="Espace réservé du pied de page 9">
            <a:extLst>
              <a:ext uri="{FF2B5EF4-FFF2-40B4-BE49-F238E27FC236}">
                <a16:creationId xmlns:a16="http://schemas.microsoft.com/office/drawing/2014/main" id="{32548E15-F75C-3E4E-88D7-60321E8B0A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FFA35F1-7DD3-7E4C-A334-7C989BED5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8236"/>
            <a:ext cx="7272808" cy="5474586"/>
          </a:xfrm>
          <a:prstGeom prst="rect">
            <a:avLst/>
          </a:prstGeom>
        </p:spPr>
      </p:pic>
      <p:sp>
        <p:nvSpPr>
          <p:cNvPr id="30" name="Titre 10">
            <a:extLst>
              <a:ext uri="{FF2B5EF4-FFF2-40B4-BE49-F238E27FC236}">
                <a16:creationId xmlns:a16="http://schemas.microsoft.com/office/drawing/2014/main" id="{17498A67-1610-D748-80CD-ADDA8A77EB18}"/>
              </a:ext>
            </a:extLst>
          </p:cNvPr>
          <p:cNvSpPr txBox="1">
            <a:spLocks/>
          </p:cNvSpPr>
          <p:nvPr/>
        </p:nvSpPr>
        <p:spPr>
          <a:xfrm>
            <a:off x="1331640" y="26928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CATIA: CMS ECAL upgrade</a:t>
            </a:r>
          </a:p>
        </p:txBody>
      </p:sp>
    </p:spTree>
    <p:extLst>
      <p:ext uri="{BB962C8B-B14F-4D97-AF65-F5344CB8AC3E}">
        <p14:creationId xmlns:p14="http://schemas.microsoft.com/office/powerpoint/2010/main" val="23785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|  PAGE </a:t>
            </a:r>
            <a:fld id="{AEFB9B6D-867A-40B8-ACB0-35CC9F272C9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9" name="Espace réservé du pied de page 9">
            <a:extLst>
              <a:ext uri="{FF2B5EF4-FFF2-40B4-BE49-F238E27FC236}">
                <a16:creationId xmlns:a16="http://schemas.microsoft.com/office/drawing/2014/main" id="{32548E15-F75C-3E4E-88D7-60321E8B0A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17F6A16-D6D7-BA4D-90E5-C506BFB3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472"/>
            <a:ext cx="9144000" cy="510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762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No chip a priori suited for EIC but know how and ASICs based on: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front-end (</a:t>
            </a:r>
            <a:r>
              <a:rPr lang="en-US" sz="2000" dirty="0" err="1">
                <a:solidFill>
                  <a:srgbClr val="5F5F5F"/>
                </a:solidFill>
              </a:rPr>
              <a:t>csa+shaper</a:t>
            </a:r>
            <a:r>
              <a:rPr lang="en-US" sz="2000" dirty="0">
                <a:solidFill>
                  <a:srgbClr val="5F5F5F"/>
                </a:solidFill>
              </a:rPr>
              <a:t>)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front end + analog memory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analog memory + ADC</a:t>
            </a:r>
            <a:r>
              <a:rPr lang="en-US" sz="2000" baseline="-25000" dirty="0">
                <a:solidFill>
                  <a:srgbClr val="5F5F5F"/>
                </a:solidFill>
              </a:rPr>
              <a:t>//</a:t>
            </a:r>
            <a:r>
              <a:rPr lang="en-US" sz="2000" dirty="0">
                <a:solidFill>
                  <a:srgbClr val="5F5F5F"/>
                </a:solidFill>
              </a:rPr>
              <a:t> 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ADC</a:t>
            </a:r>
            <a:r>
              <a:rPr lang="en-US" sz="2000" baseline="-25000" dirty="0">
                <a:solidFill>
                  <a:srgbClr val="5F5F5F"/>
                </a:solidFill>
              </a:rPr>
              <a:t>//</a:t>
            </a:r>
            <a:r>
              <a:rPr lang="en-US" sz="2000" dirty="0">
                <a:solidFill>
                  <a:srgbClr val="5F5F5F"/>
                </a:solidFill>
              </a:rPr>
              <a:t> </a:t>
            </a:r>
          </a:p>
          <a:p>
            <a:pPr marL="4762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Potentially useful building blocks: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Radiation hard PLL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Radiation hard TDC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SEU tolerant (TMR) I</a:t>
            </a:r>
            <a:r>
              <a:rPr lang="en-US" sz="2000" baseline="30000" dirty="0">
                <a:solidFill>
                  <a:srgbClr val="5F5F5F"/>
                </a:solidFill>
              </a:rPr>
              <a:t>2</a:t>
            </a:r>
            <a:r>
              <a:rPr lang="en-US" sz="2000" dirty="0">
                <a:solidFill>
                  <a:srgbClr val="5F5F5F"/>
                </a:solidFill>
              </a:rPr>
              <a:t>C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	Low noise CSAs, Shaper, Bandgaps, 12 bits DACs, fast digital drivers, 	Temperature sensors...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5F5F5F"/>
                </a:solidFill>
              </a:rPr>
              <a:t> </a:t>
            </a:r>
          </a:p>
          <a:p>
            <a:pPr marL="4762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5F5F5F"/>
              </a:solidFill>
            </a:endParaRP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rgbClr val="5F5F5F"/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85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Increase the Dynamic range / Noise ratio</a:t>
            </a:r>
            <a:br>
              <a:rPr lang="en-US" dirty="0"/>
            </a:br>
            <a:r>
              <a:rPr lang="en-US" dirty="0"/>
              <a:t>FEANICS CHIP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265" name="Espace réservé du pied de page 9">
            <a:extLst>
              <a:ext uri="{FF2B5EF4-FFF2-40B4-BE49-F238E27FC236}">
                <a16:creationId xmlns:a16="http://schemas.microsoft.com/office/drawing/2014/main" id="{7A59D49E-F712-9F40-93D2-09604F5F8E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377" name="ZoneTexte 376">
            <a:extLst>
              <a:ext uri="{FF2B5EF4-FFF2-40B4-BE49-F238E27FC236}">
                <a16:creationId xmlns:a16="http://schemas.microsoft.com/office/drawing/2014/main" id="{7323E503-B5EA-4545-BB18-8B8F164EE2A5}"/>
              </a:ext>
            </a:extLst>
          </p:cNvPr>
          <p:cNvSpPr txBox="1"/>
          <p:nvPr/>
        </p:nvSpPr>
        <p:spPr>
          <a:xfrm>
            <a:off x="-11020" y="1028634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FEANICS: Automatic gain for high resolution and high dynamic range</a:t>
            </a:r>
          </a:p>
        </p:txBody>
      </p:sp>
      <p:sp>
        <p:nvSpPr>
          <p:cNvPr id="134" name="Oval 183">
            <a:extLst>
              <a:ext uri="{FF2B5EF4-FFF2-40B4-BE49-F238E27FC236}">
                <a16:creationId xmlns:a16="http://schemas.microsoft.com/office/drawing/2014/main" id="{93A302A7-A124-294D-8BBC-F756235D7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78" y="4473531"/>
            <a:ext cx="92075" cy="920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135" name="Group 363">
            <a:extLst>
              <a:ext uri="{FF2B5EF4-FFF2-40B4-BE49-F238E27FC236}">
                <a16:creationId xmlns:a16="http://schemas.microsoft.com/office/drawing/2014/main" id="{FF27597F-AAE5-D248-B62F-5D6FCBF35D3D}"/>
              </a:ext>
            </a:extLst>
          </p:cNvPr>
          <p:cNvGrpSpPr>
            <a:grpSpLocks/>
          </p:cNvGrpSpPr>
          <p:nvPr/>
        </p:nvGrpSpPr>
        <p:grpSpPr bwMode="auto">
          <a:xfrm>
            <a:off x="120943" y="4521982"/>
            <a:ext cx="330017" cy="943083"/>
            <a:chOff x="1555" y="3197"/>
            <a:chExt cx="346" cy="889"/>
          </a:xfrm>
        </p:grpSpPr>
        <p:grpSp>
          <p:nvGrpSpPr>
            <p:cNvPr id="136" name="Group 255">
              <a:extLst>
                <a:ext uri="{FF2B5EF4-FFF2-40B4-BE49-F238E27FC236}">
                  <a16:creationId xmlns:a16="http://schemas.microsoft.com/office/drawing/2014/main" id="{577F510E-7B8C-1A4D-AA2E-B9129821F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5" y="3197"/>
              <a:ext cx="346" cy="889"/>
              <a:chOff x="691" y="1584"/>
              <a:chExt cx="346" cy="889"/>
            </a:xfrm>
          </p:grpSpPr>
          <p:sp>
            <p:nvSpPr>
              <p:cNvPr id="138" name="Oval 256">
                <a:extLst>
                  <a:ext uri="{FF2B5EF4-FFF2-40B4-BE49-F238E27FC236}">
                    <a16:creationId xmlns:a16="http://schemas.microsoft.com/office/drawing/2014/main" id="{85CE6E71-E10C-EE4E-9D6C-782DD6B78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" y="1699"/>
                <a:ext cx="346" cy="34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39" name="Line 257">
                <a:extLst>
                  <a:ext uri="{FF2B5EF4-FFF2-40B4-BE49-F238E27FC236}">
                    <a16:creationId xmlns:a16="http://schemas.microsoft.com/office/drawing/2014/main" id="{42F707C5-C20B-EA4D-A490-F3F669523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584"/>
                <a:ext cx="0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58">
                <a:extLst>
                  <a:ext uri="{FF2B5EF4-FFF2-40B4-BE49-F238E27FC236}">
                    <a16:creationId xmlns:a16="http://schemas.microsoft.com/office/drawing/2014/main" id="{58B3E4F4-B72C-B047-9E64-F03C58A12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045"/>
                <a:ext cx="5" cy="4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59">
                <a:extLst>
                  <a:ext uri="{FF2B5EF4-FFF2-40B4-BE49-F238E27FC236}">
                    <a16:creationId xmlns:a16="http://schemas.microsoft.com/office/drawing/2014/main" id="{80CFA18A-9144-DE41-B795-A3D9AA314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57"/>
                <a:ext cx="0" cy="2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" name="Freeform 362">
              <a:extLst>
                <a:ext uri="{FF2B5EF4-FFF2-40B4-BE49-F238E27FC236}">
                  <a16:creationId xmlns:a16="http://schemas.microsoft.com/office/drawing/2014/main" id="{41688A5B-CA41-6947-B69D-A21B714A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3197"/>
              <a:ext cx="116" cy="576"/>
            </a:xfrm>
            <a:custGeom>
              <a:avLst/>
              <a:gdLst>
                <a:gd name="T0" fmla="*/ 58 w 116"/>
                <a:gd name="T1" fmla="*/ 0 h 576"/>
                <a:gd name="T2" fmla="*/ 116 w 116"/>
                <a:gd name="T3" fmla="*/ 115 h 576"/>
                <a:gd name="T4" fmla="*/ 58 w 116"/>
                <a:gd name="T5" fmla="*/ 576 h 576"/>
                <a:gd name="T6" fmla="*/ 0 w 116"/>
                <a:gd name="T7" fmla="*/ 115 h 576"/>
                <a:gd name="T8" fmla="*/ 58 w 116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576">
                  <a:moveTo>
                    <a:pt x="58" y="0"/>
                  </a:moveTo>
                  <a:lnTo>
                    <a:pt x="116" y="115"/>
                  </a:lnTo>
                  <a:lnTo>
                    <a:pt x="58" y="576"/>
                  </a:lnTo>
                  <a:lnTo>
                    <a:pt x="0" y="115"/>
                  </a:lnTo>
                  <a:lnTo>
                    <a:pt x="58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" name="Group 324">
            <a:extLst>
              <a:ext uri="{FF2B5EF4-FFF2-40B4-BE49-F238E27FC236}">
                <a16:creationId xmlns:a16="http://schemas.microsoft.com/office/drawing/2014/main" id="{6D424BB8-74ED-0C42-956E-D1123F4C38D5}"/>
              </a:ext>
            </a:extLst>
          </p:cNvPr>
          <p:cNvGrpSpPr>
            <a:grpSpLocks/>
          </p:cNvGrpSpPr>
          <p:nvPr/>
        </p:nvGrpSpPr>
        <p:grpSpPr bwMode="auto">
          <a:xfrm>
            <a:off x="139476" y="5368475"/>
            <a:ext cx="326603" cy="302089"/>
            <a:chOff x="2110" y="1699"/>
            <a:chExt cx="309" cy="288"/>
          </a:xfrm>
        </p:grpSpPr>
        <p:grpSp>
          <p:nvGrpSpPr>
            <p:cNvPr id="143" name="Group 125">
              <a:extLst>
                <a:ext uri="{FF2B5EF4-FFF2-40B4-BE49-F238E27FC236}">
                  <a16:creationId xmlns:a16="http://schemas.microsoft.com/office/drawing/2014/main" id="{16B5080E-3520-194C-B127-56544CFBC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0" y="1699"/>
              <a:ext cx="288" cy="288"/>
              <a:chOff x="1585" y="1987"/>
              <a:chExt cx="288" cy="288"/>
            </a:xfrm>
          </p:grpSpPr>
          <p:grpSp>
            <p:nvGrpSpPr>
              <p:cNvPr id="145" name="Group 126">
                <a:extLst>
                  <a:ext uri="{FF2B5EF4-FFF2-40B4-BE49-F238E27FC236}">
                    <a16:creationId xmlns:a16="http://schemas.microsoft.com/office/drawing/2014/main" id="{EDF1E3EE-1F85-3544-9C16-B03A2FBAC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5" y="2160"/>
                <a:ext cx="288" cy="115"/>
                <a:chOff x="1152" y="2160"/>
                <a:chExt cx="288" cy="115"/>
              </a:xfrm>
            </p:grpSpPr>
            <p:sp>
              <p:nvSpPr>
                <p:cNvPr id="147" name="Line 127">
                  <a:extLst>
                    <a:ext uri="{FF2B5EF4-FFF2-40B4-BE49-F238E27FC236}">
                      <a16:creationId xmlns:a16="http://schemas.microsoft.com/office/drawing/2014/main" id="{1D738EE8-97A6-1F47-9F8F-4CB895289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2160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8" name="Line 128">
                  <a:extLst>
                    <a:ext uri="{FF2B5EF4-FFF2-40B4-BE49-F238E27FC236}">
                      <a16:creationId xmlns:a16="http://schemas.microsoft.com/office/drawing/2014/main" id="{C459CAD2-B6C7-E94A-B30F-F135F14B51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0" y="2218"/>
                  <a:ext cx="1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9" name="Line 129">
                  <a:extLst>
                    <a:ext uri="{FF2B5EF4-FFF2-40B4-BE49-F238E27FC236}">
                      <a16:creationId xmlns:a16="http://schemas.microsoft.com/office/drawing/2014/main" id="{2381D69C-8EEC-A94A-B448-E16BC4AA7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227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6" name="Line 130">
                <a:extLst>
                  <a:ext uri="{FF2B5EF4-FFF2-40B4-BE49-F238E27FC236}">
                    <a16:creationId xmlns:a16="http://schemas.microsoft.com/office/drawing/2014/main" id="{D2BC7963-F400-A347-9EE0-410CC7BDF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987"/>
                <a:ext cx="0" cy="1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4" name="Freeform 323">
              <a:extLst>
                <a:ext uri="{FF2B5EF4-FFF2-40B4-BE49-F238E27FC236}">
                  <a16:creationId xmlns:a16="http://schemas.microsoft.com/office/drawing/2014/main" id="{F78EBAF4-73FB-A348-9B1E-C14346494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699"/>
              <a:ext cx="288" cy="173"/>
            </a:xfrm>
            <a:custGeom>
              <a:avLst/>
              <a:gdLst>
                <a:gd name="T0" fmla="*/ 115 w 288"/>
                <a:gd name="T1" fmla="*/ 0 h 173"/>
                <a:gd name="T2" fmla="*/ 0 w 288"/>
                <a:gd name="T3" fmla="*/ 173 h 173"/>
                <a:gd name="T4" fmla="*/ 288 w 288"/>
                <a:gd name="T5" fmla="*/ 173 h 173"/>
                <a:gd name="T6" fmla="*/ 115 w 288"/>
                <a:gd name="T7" fmla="*/ 0 h 1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173">
                  <a:moveTo>
                    <a:pt x="115" y="0"/>
                  </a:moveTo>
                  <a:lnTo>
                    <a:pt x="0" y="173"/>
                  </a:lnTo>
                  <a:lnTo>
                    <a:pt x="288" y="173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3C93C529-EDCE-A042-8412-70368059086D}"/>
              </a:ext>
            </a:extLst>
          </p:cNvPr>
          <p:cNvCxnSpPr>
            <a:stCxn id="139" idx="0"/>
          </p:cNvCxnSpPr>
          <p:nvPr/>
        </p:nvCxnSpPr>
        <p:spPr>
          <a:xfrm flipV="1">
            <a:off x="285952" y="4514457"/>
            <a:ext cx="1530134" cy="752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51" name="Group 346">
            <a:extLst>
              <a:ext uri="{FF2B5EF4-FFF2-40B4-BE49-F238E27FC236}">
                <a16:creationId xmlns:a16="http://schemas.microsoft.com/office/drawing/2014/main" id="{7D267551-9201-6842-A9CE-000464678454}"/>
              </a:ext>
            </a:extLst>
          </p:cNvPr>
          <p:cNvGrpSpPr>
            <a:grpSpLocks/>
          </p:cNvGrpSpPr>
          <p:nvPr/>
        </p:nvGrpSpPr>
        <p:grpSpPr bwMode="auto">
          <a:xfrm>
            <a:off x="746697" y="4607484"/>
            <a:ext cx="383285" cy="795139"/>
            <a:chOff x="5012" y="1930"/>
            <a:chExt cx="346" cy="576"/>
          </a:xfrm>
        </p:grpSpPr>
        <p:grpSp>
          <p:nvGrpSpPr>
            <p:cNvPr id="152" name="Group 135">
              <a:extLst>
                <a:ext uri="{FF2B5EF4-FFF2-40B4-BE49-F238E27FC236}">
                  <a16:creationId xmlns:a16="http://schemas.microsoft.com/office/drawing/2014/main" id="{A161BFA3-E842-FA49-AF14-E44C5193C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2" y="1930"/>
              <a:ext cx="346" cy="553"/>
              <a:chOff x="2707" y="2736"/>
              <a:chExt cx="346" cy="553"/>
            </a:xfrm>
          </p:grpSpPr>
          <p:sp>
            <p:nvSpPr>
              <p:cNvPr id="154" name="Line 136">
                <a:extLst>
                  <a:ext uri="{FF2B5EF4-FFF2-40B4-BE49-F238E27FC236}">
                    <a16:creationId xmlns:a16="http://schemas.microsoft.com/office/drawing/2014/main" id="{1C0D5DC0-7A81-6049-BDEF-E3276F862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7" y="2966"/>
                <a:ext cx="3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Line 137">
                <a:extLst>
                  <a:ext uri="{FF2B5EF4-FFF2-40B4-BE49-F238E27FC236}">
                    <a16:creationId xmlns:a16="http://schemas.microsoft.com/office/drawing/2014/main" id="{1D0FC336-3C76-BE42-BD90-BDBD6C1BB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36"/>
                <a:ext cx="0" cy="2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Line 138">
                <a:extLst>
                  <a:ext uri="{FF2B5EF4-FFF2-40B4-BE49-F238E27FC236}">
                    <a16:creationId xmlns:a16="http://schemas.microsoft.com/office/drawing/2014/main" id="{76F5573E-94BE-9040-88CC-72B6B93E7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024"/>
                <a:ext cx="2" cy="2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Line 139">
                <a:extLst>
                  <a:ext uri="{FF2B5EF4-FFF2-40B4-BE49-F238E27FC236}">
                    <a16:creationId xmlns:a16="http://schemas.microsoft.com/office/drawing/2014/main" id="{F88214AE-4436-AA43-8FF8-D127A1F7B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7" y="3024"/>
                <a:ext cx="3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3" name="Freeform 345">
              <a:extLst>
                <a:ext uri="{FF2B5EF4-FFF2-40B4-BE49-F238E27FC236}">
                  <a16:creationId xmlns:a16="http://schemas.microsoft.com/office/drawing/2014/main" id="{A3B1704D-63D7-9645-AF99-1C6322141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1930"/>
              <a:ext cx="230" cy="576"/>
            </a:xfrm>
            <a:custGeom>
              <a:avLst/>
              <a:gdLst>
                <a:gd name="T0" fmla="*/ 115 w 230"/>
                <a:gd name="T1" fmla="*/ 0 h 576"/>
                <a:gd name="T2" fmla="*/ 0 w 230"/>
                <a:gd name="T3" fmla="*/ 230 h 576"/>
                <a:gd name="T4" fmla="*/ 115 w 230"/>
                <a:gd name="T5" fmla="*/ 576 h 576"/>
                <a:gd name="T6" fmla="*/ 230 w 230"/>
                <a:gd name="T7" fmla="*/ 230 h 576"/>
                <a:gd name="T8" fmla="*/ 115 w 230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" h="576">
                  <a:moveTo>
                    <a:pt x="115" y="0"/>
                  </a:moveTo>
                  <a:lnTo>
                    <a:pt x="0" y="230"/>
                  </a:lnTo>
                  <a:lnTo>
                    <a:pt x="115" y="576"/>
                  </a:lnTo>
                  <a:lnTo>
                    <a:pt x="230" y="230"/>
                  </a:lnTo>
                  <a:lnTo>
                    <a:pt x="11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8" name="ZoneTexte 157">
            <a:extLst>
              <a:ext uri="{FF2B5EF4-FFF2-40B4-BE49-F238E27FC236}">
                <a16:creationId xmlns:a16="http://schemas.microsoft.com/office/drawing/2014/main" id="{5C85DDB9-4C42-C242-BDAD-4EC2DC874908}"/>
              </a:ext>
            </a:extLst>
          </p:cNvPr>
          <p:cNvSpPr txBox="1"/>
          <p:nvPr/>
        </p:nvSpPr>
        <p:spPr>
          <a:xfrm>
            <a:off x="937231" y="462192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/>
              <a:t>C</a:t>
            </a:r>
            <a:r>
              <a:rPr lang="fr-FR" sz="1400" i="1" baseline="-25000"/>
              <a:t>D</a:t>
            </a:r>
          </a:p>
        </p:txBody>
      </p:sp>
      <p:sp>
        <p:nvSpPr>
          <p:cNvPr id="159" name="Line 257">
            <a:extLst>
              <a:ext uri="{FF2B5EF4-FFF2-40B4-BE49-F238E27FC236}">
                <a16:creationId xmlns:a16="http://schemas.microsoft.com/office/drawing/2014/main" id="{93528269-58BB-6F46-995E-86001D542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482" y="4516202"/>
            <a:ext cx="0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DD5A4F17-B1E2-3C45-A36B-729A4DED95D5}"/>
              </a:ext>
            </a:extLst>
          </p:cNvPr>
          <p:cNvCxnSpPr>
            <a:stCxn id="146" idx="1"/>
            <a:endCxn id="156" idx="1"/>
          </p:cNvCxnSpPr>
          <p:nvPr/>
        </p:nvCxnSpPr>
        <p:spPr>
          <a:xfrm>
            <a:off x="290624" y="5368475"/>
            <a:ext cx="649932" cy="239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1" name="ZoneTexte 160">
            <a:extLst>
              <a:ext uri="{FF2B5EF4-FFF2-40B4-BE49-F238E27FC236}">
                <a16:creationId xmlns:a16="http://schemas.microsoft.com/office/drawing/2014/main" id="{1430108F-AF46-2746-9315-B3756418F013}"/>
              </a:ext>
            </a:extLst>
          </p:cNvPr>
          <p:cNvSpPr txBox="1"/>
          <p:nvPr/>
        </p:nvSpPr>
        <p:spPr>
          <a:xfrm>
            <a:off x="431333" y="4565606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/>
              <a:t>I</a:t>
            </a:r>
            <a:r>
              <a:rPr lang="fr-FR" sz="1400" i="1" baseline="-25000"/>
              <a:t>D</a:t>
            </a:r>
          </a:p>
        </p:txBody>
      </p:sp>
      <p:sp>
        <p:nvSpPr>
          <p:cNvPr id="162" name="ZoneTexte 31">
            <a:extLst>
              <a:ext uri="{FF2B5EF4-FFF2-40B4-BE49-F238E27FC236}">
                <a16:creationId xmlns:a16="http://schemas.microsoft.com/office/drawing/2014/main" id="{42E6D190-B044-9D45-80EE-107DA85D3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598" y="3428689"/>
            <a:ext cx="692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i="1"/>
              <a:t>V</a:t>
            </a:r>
            <a:r>
              <a:rPr lang="fr-FR" altLang="fr-FR" sz="1400" b="1" i="1" baseline="-25000"/>
              <a:t>TH_LG</a:t>
            </a:r>
          </a:p>
        </p:txBody>
      </p:sp>
      <p:sp>
        <p:nvSpPr>
          <p:cNvPr id="163" name="Freeform 232">
            <a:extLst>
              <a:ext uri="{FF2B5EF4-FFF2-40B4-BE49-F238E27FC236}">
                <a16:creationId xmlns:a16="http://schemas.microsoft.com/office/drawing/2014/main" id="{6BBC7F64-AB4F-4540-8CB9-69CBBF97FA37}"/>
              </a:ext>
            </a:extLst>
          </p:cNvPr>
          <p:cNvSpPr>
            <a:spLocks/>
          </p:cNvSpPr>
          <p:nvPr/>
        </p:nvSpPr>
        <p:spPr bwMode="auto">
          <a:xfrm>
            <a:off x="1269503" y="4420792"/>
            <a:ext cx="457200" cy="182563"/>
          </a:xfrm>
          <a:custGeom>
            <a:avLst/>
            <a:gdLst>
              <a:gd name="T0" fmla="*/ 0 w 288"/>
              <a:gd name="T1" fmla="*/ 0 h 115"/>
              <a:gd name="T2" fmla="*/ 0 w 288"/>
              <a:gd name="T3" fmla="*/ 289817969 h 115"/>
              <a:gd name="T4" fmla="*/ 579635938 w 288"/>
              <a:gd name="T5" fmla="*/ 289817969 h 115"/>
              <a:gd name="T6" fmla="*/ 725805000 w 288"/>
              <a:gd name="T7" fmla="*/ 143648506 h 115"/>
              <a:gd name="T8" fmla="*/ 579635938 w 288"/>
              <a:gd name="T9" fmla="*/ 0 h 115"/>
              <a:gd name="T10" fmla="*/ 0 w 288"/>
              <a:gd name="T11" fmla="*/ 0 h 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115">
                <a:moveTo>
                  <a:pt x="0" y="0"/>
                </a:moveTo>
                <a:lnTo>
                  <a:pt x="0" y="115"/>
                </a:lnTo>
                <a:lnTo>
                  <a:pt x="230" y="115"/>
                </a:lnTo>
                <a:lnTo>
                  <a:pt x="288" y="57"/>
                </a:lnTo>
                <a:lnTo>
                  <a:pt x="2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ZoneTexte 31">
            <a:extLst>
              <a:ext uri="{FF2B5EF4-FFF2-40B4-BE49-F238E27FC236}">
                <a16:creationId xmlns:a16="http://schemas.microsoft.com/office/drawing/2014/main" id="{AD19D560-F0AB-4C49-818E-3009B1B2C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743" y="2652877"/>
            <a:ext cx="7576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i="1"/>
              <a:t>V</a:t>
            </a:r>
            <a:r>
              <a:rPr lang="fr-FR" altLang="fr-FR" sz="1400" b="1" i="1" baseline="-25000"/>
              <a:t>TH_SAT</a:t>
            </a:r>
          </a:p>
        </p:txBody>
      </p:sp>
      <p:sp>
        <p:nvSpPr>
          <p:cNvPr id="165" name="Line 55">
            <a:extLst>
              <a:ext uri="{FF2B5EF4-FFF2-40B4-BE49-F238E27FC236}">
                <a16:creationId xmlns:a16="http://schemas.microsoft.com/office/drawing/2014/main" id="{966FFFA4-0481-4941-8C56-1A118287E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8358" y="2485883"/>
            <a:ext cx="2589648" cy="525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166" name="Line 55">
            <a:extLst>
              <a:ext uri="{FF2B5EF4-FFF2-40B4-BE49-F238E27FC236}">
                <a16:creationId xmlns:a16="http://schemas.microsoft.com/office/drawing/2014/main" id="{D39F2451-5A24-A94C-B4B6-9D1183E91B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8202" y="4453313"/>
            <a:ext cx="9517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167" name="Freeform 232">
            <a:extLst>
              <a:ext uri="{FF2B5EF4-FFF2-40B4-BE49-F238E27FC236}">
                <a16:creationId xmlns:a16="http://schemas.microsoft.com/office/drawing/2014/main" id="{2AE743F6-7837-CB49-B26A-E7A66BCE358B}"/>
              </a:ext>
            </a:extLst>
          </p:cNvPr>
          <p:cNvSpPr>
            <a:spLocks/>
          </p:cNvSpPr>
          <p:nvPr/>
        </p:nvSpPr>
        <p:spPr bwMode="auto">
          <a:xfrm>
            <a:off x="7693112" y="4196823"/>
            <a:ext cx="457200" cy="182563"/>
          </a:xfrm>
          <a:custGeom>
            <a:avLst/>
            <a:gdLst>
              <a:gd name="T0" fmla="*/ 0 w 288"/>
              <a:gd name="T1" fmla="*/ 0 h 115"/>
              <a:gd name="T2" fmla="*/ 0 w 288"/>
              <a:gd name="T3" fmla="*/ 289817969 h 115"/>
              <a:gd name="T4" fmla="*/ 579635938 w 288"/>
              <a:gd name="T5" fmla="*/ 289817969 h 115"/>
              <a:gd name="T6" fmla="*/ 725805000 w 288"/>
              <a:gd name="T7" fmla="*/ 143648506 h 115"/>
              <a:gd name="T8" fmla="*/ 579635938 w 288"/>
              <a:gd name="T9" fmla="*/ 0 h 115"/>
              <a:gd name="T10" fmla="*/ 0 w 288"/>
              <a:gd name="T11" fmla="*/ 0 h 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115">
                <a:moveTo>
                  <a:pt x="0" y="0"/>
                </a:moveTo>
                <a:lnTo>
                  <a:pt x="0" y="115"/>
                </a:lnTo>
                <a:lnTo>
                  <a:pt x="230" y="115"/>
                </a:lnTo>
                <a:lnTo>
                  <a:pt x="288" y="57"/>
                </a:lnTo>
                <a:lnTo>
                  <a:pt x="2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ZoneTexte 31">
            <a:extLst>
              <a:ext uri="{FF2B5EF4-FFF2-40B4-BE49-F238E27FC236}">
                <a16:creationId xmlns:a16="http://schemas.microsoft.com/office/drawing/2014/main" id="{1845550B-06A0-2847-9486-A23AD99A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908" y="5162832"/>
            <a:ext cx="933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i="1"/>
              <a:t>V</a:t>
            </a:r>
            <a:r>
              <a:rPr lang="fr-FR" altLang="fr-FR" sz="1400" b="1" i="1" baseline="-25000"/>
              <a:t>TH_EVENT</a:t>
            </a:r>
          </a:p>
        </p:txBody>
      </p:sp>
      <p:sp>
        <p:nvSpPr>
          <p:cNvPr id="169" name="Line 258">
            <a:extLst>
              <a:ext uri="{FF2B5EF4-FFF2-40B4-BE49-F238E27FC236}">
                <a16:creationId xmlns:a16="http://schemas.microsoft.com/office/drawing/2014/main" id="{E101AD09-D0C0-DC47-B10B-F749083674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5405" y="2471128"/>
            <a:ext cx="241" cy="159440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0" name="Line 258">
            <a:extLst>
              <a:ext uri="{FF2B5EF4-FFF2-40B4-BE49-F238E27FC236}">
                <a16:creationId xmlns:a16="http://schemas.microsoft.com/office/drawing/2014/main" id="{46ADF245-7990-C640-A8FC-5E96747FA1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94446" y="4763102"/>
            <a:ext cx="5411" cy="3189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Freeform 232">
            <a:extLst>
              <a:ext uri="{FF2B5EF4-FFF2-40B4-BE49-F238E27FC236}">
                <a16:creationId xmlns:a16="http://schemas.microsoft.com/office/drawing/2014/main" id="{CA48AF7E-E2E7-5C45-AEB9-198CA22200B4}"/>
              </a:ext>
            </a:extLst>
          </p:cNvPr>
          <p:cNvSpPr>
            <a:spLocks/>
          </p:cNvSpPr>
          <p:nvPr/>
        </p:nvSpPr>
        <p:spPr bwMode="auto">
          <a:xfrm>
            <a:off x="7702171" y="4494026"/>
            <a:ext cx="457200" cy="182563"/>
          </a:xfrm>
          <a:custGeom>
            <a:avLst/>
            <a:gdLst>
              <a:gd name="T0" fmla="*/ 0 w 288"/>
              <a:gd name="T1" fmla="*/ 0 h 115"/>
              <a:gd name="T2" fmla="*/ 0 w 288"/>
              <a:gd name="T3" fmla="*/ 289817969 h 115"/>
              <a:gd name="T4" fmla="*/ 579635938 w 288"/>
              <a:gd name="T5" fmla="*/ 289817969 h 115"/>
              <a:gd name="T6" fmla="*/ 725805000 w 288"/>
              <a:gd name="T7" fmla="*/ 143648506 h 115"/>
              <a:gd name="T8" fmla="*/ 579635938 w 288"/>
              <a:gd name="T9" fmla="*/ 0 h 115"/>
              <a:gd name="T10" fmla="*/ 0 w 288"/>
              <a:gd name="T11" fmla="*/ 0 h 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115">
                <a:moveTo>
                  <a:pt x="0" y="0"/>
                </a:moveTo>
                <a:lnTo>
                  <a:pt x="0" y="115"/>
                </a:lnTo>
                <a:lnTo>
                  <a:pt x="230" y="115"/>
                </a:lnTo>
                <a:lnTo>
                  <a:pt x="288" y="57"/>
                </a:lnTo>
                <a:lnTo>
                  <a:pt x="2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65A0987A-1512-FB48-8FE0-30AC2FAC6FFC}"/>
              </a:ext>
            </a:extLst>
          </p:cNvPr>
          <p:cNvCxnSpPr/>
          <p:nvPr/>
        </p:nvCxnSpPr>
        <p:spPr>
          <a:xfrm>
            <a:off x="7178035" y="4291499"/>
            <a:ext cx="508401" cy="413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E50DF4E9-8623-9747-89AB-37091A6156C2}"/>
              </a:ext>
            </a:extLst>
          </p:cNvPr>
          <p:cNvCxnSpPr/>
          <p:nvPr/>
        </p:nvCxnSpPr>
        <p:spPr>
          <a:xfrm>
            <a:off x="7198714" y="4586700"/>
            <a:ext cx="508401" cy="413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4" name="ZoneTexte 31">
            <a:extLst>
              <a:ext uri="{FF2B5EF4-FFF2-40B4-BE49-F238E27FC236}">
                <a16:creationId xmlns:a16="http://schemas.microsoft.com/office/drawing/2014/main" id="{E3F276D5-EB25-604E-ABC1-59E74C1B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468" y="5034074"/>
            <a:ext cx="490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/>
              <a:t>V</a:t>
            </a:r>
            <a:r>
              <a:rPr lang="fr-FR" altLang="fr-FR" sz="1400" i="1" baseline="-25000"/>
              <a:t>CM</a:t>
            </a:r>
          </a:p>
        </p:txBody>
      </p:sp>
      <p:sp>
        <p:nvSpPr>
          <p:cNvPr id="175" name="ZoneTexte 31">
            <a:extLst>
              <a:ext uri="{FF2B5EF4-FFF2-40B4-BE49-F238E27FC236}">
                <a16:creationId xmlns:a16="http://schemas.microsoft.com/office/drawing/2014/main" id="{1F73623D-3852-EB45-8E88-67A94383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560" y="4115028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/>
              <a:t>V</a:t>
            </a:r>
            <a:r>
              <a:rPr lang="fr-FR" altLang="fr-FR" sz="1400" i="1" baseline="-25000"/>
              <a:t>OUT_N</a:t>
            </a:r>
          </a:p>
        </p:txBody>
      </p:sp>
      <p:sp>
        <p:nvSpPr>
          <p:cNvPr id="176" name="ZoneTexte 31">
            <a:extLst>
              <a:ext uri="{FF2B5EF4-FFF2-40B4-BE49-F238E27FC236}">
                <a16:creationId xmlns:a16="http://schemas.microsoft.com/office/drawing/2014/main" id="{2A6B1542-5C4A-C444-8C7E-DDD35A6C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4148" y="4456023"/>
            <a:ext cx="7056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/>
              <a:t>V</a:t>
            </a:r>
            <a:r>
              <a:rPr lang="fr-FR" altLang="fr-FR" sz="1400" i="1" baseline="-25000"/>
              <a:t>OUT_P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4CB775F-DDE9-4448-B058-49969BD6E548}"/>
              </a:ext>
            </a:extLst>
          </p:cNvPr>
          <p:cNvSpPr/>
          <p:nvPr/>
        </p:nvSpPr>
        <p:spPr>
          <a:xfrm>
            <a:off x="1810899" y="4079855"/>
            <a:ext cx="1443071" cy="838822"/>
          </a:xfrm>
          <a:prstGeom prst="rect">
            <a:avLst/>
          </a:prstGeom>
          <a:solidFill>
            <a:srgbClr val="0091C3">
              <a:alpha val="34902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Multi gain CSA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6D7BF1F-98F1-1D48-B91E-801049E0AE0A}"/>
              </a:ext>
            </a:extLst>
          </p:cNvPr>
          <p:cNvSpPr/>
          <p:nvPr/>
        </p:nvSpPr>
        <p:spPr>
          <a:xfrm>
            <a:off x="3609203" y="2711744"/>
            <a:ext cx="1169486" cy="657550"/>
          </a:xfrm>
          <a:prstGeom prst="rect">
            <a:avLst/>
          </a:prstGeom>
          <a:solidFill>
            <a:schemeClr val="accent3">
              <a:lumMod val="75000"/>
              <a:alpha val="34902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Saturation control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26961F2-1842-0C49-8E16-BC9BFD5B638B}"/>
              </a:ext>
            </a:extLst>
          </p:cNvPr>
          <p:cNvSpPr/>
          <p:nvPr/>
        </p:nvSpPr>
        <p:spPr>
          <a:xfrm>
            <a:off x="3609203" y="3528970"/>
            <a:ext cx="1169486" cy="672249"/>
          </a:xfrm>
          <a:prstGeom prst="rect">
            <a:avLst/>
          </a:prstGeom>
          <a:solidFill>
            <a:srgbClr val="00B050">
              <a:alpha val="34902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Gain control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991A535-90E2-C24A-960D-8A296489B9E8}"/>
              </a:ext>
            </a:extLst>
          </p:cNvPr>
          <p:cNvSpPr/>
          <p:nvPr/>
        </p:nvSpPr>
        <p:spPr>
          <a:xfrm>
            <a:off x="3609203" y="5300771"/>
            <a:ext cx="1165419" cy="672249"/>
          </a:xfrm>
          <a:prstGeom prst="rect">
            <a:avLst/>
          </a:prstGeom>
          <a:solidFill>
            <a:schemeClr val="accent6">
              <a:lumMod val="40000"/>
              <a:lumOff val="60000"/>
              <a:alpha val="34902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Event Trigger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1" name="Line 55">
            <a:extLst>
              <a:ext uri="{FF2B5EF4-FFF2-40B4-BE49-F238E27FC236}">
                <a16:creationId xmlns:a16="http://schemas.microsoft.com/office/drawing/2014/main" id="{419C4B19-08FE-8F49-B748-6AD469D2A0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3970" y="4470117"/>
            <a:ext cx="2098896" cy="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65ACE78F-9C9C-6844-B93E-D500F3284300}"/>
              </a:ext>
            </a:extLst>
          </p:cNvPr>
          <p:cNvCxnSpPr/>
          <p:nvPr/>
        </p:nvCxnSpPr>
        <p:spPr>
          <a:xfrm>
            <a:off x="3485644" y="3244649"/>
            <a:ext cx="123559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81B97BAF-0A92-9B4D-B73E-9B0C0FEF8FD3}"/>
              </a:ext>
            </a:extLst>
          </p:cNvPr>
          <p:cNvCxnSpPr/>
          <p:nvPr/>
        </p:nvCxnSpPr>
        <p:spPr>
          <a:xfrm>
            <a:off x="3478596" y="5836643"/>
            <a:ext cx="123559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0A91C76B-DCEB-3F4C-BE31-80A4A21173B8}"/>
              </a:ext>
            </a:extLst>
          </p:cNvPr>
          <p:cNvCxnSpPr/>
          <p:nvPr/>
        </p:nvCxnSpPr>
        <p:spPr>
          <a:xfrm>
            <a:off x="3478595" y="4085801"/>
            <a:ext cx="123559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5" name="Line 258">
            <a:extLst>
              <a:ext uri="{FF2B5EF4-FFF2-40B4-BE49-F238E27FC236}">
                <a16:creationId xmlns:a16="http://schemas.microsoft.com/office/drawing/2014/main" id="{5316E01F-3522-9647-A204-3DB0159E3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5644" y="3244649"/>
            <a:ext cx="10832" cy="25901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Oval 183">
            <a:extLst>
              <a:ext uri="{FF2B5EF4-FFF2-40B4-BE49-F238E27FC236}">
                <a16:creationId xmlns:a16="http://schemas.microsoft.com/office/drawing/2014/main" id="{5211979B-814C-6B49-8640-80079EB1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386" y="4427493"/>
            <a:ext cx="92075" cy="920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7" name="Oval 183">
            <a:extLst>
              <a:ext uri="{FF2B5EF4-FFF2-40B4-BE49-F238E27FC236}">
                <a16:creationId xmlns:a16="http://schemas.microsoft.com/office/drawing/2014/main" id="{C754EFA9-2E44-2F46-841B-88618CF3F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605" y="4041560"/>
            <a:ext cx="92075" cy="920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8" name="Line 258">
            <a:extLst>
              <a:ext uri="{FF2B5EF4-FFF2-40B4-BE49-F238E27FC236}">
                <a16:creationId xmlns:a16="http://schemas.microsoft.com/office/drawing/2014/main" id="{CB66EF7D-C538-7645-81BE-C190BCB53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5502" y="2478299"/>
            <a:ext cx="0" cy="44511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9" name="Line 55">
            <a:extLst>
              <a:ext uri="{FF2B5EF4-FFF2-40B4-BE49-F238E27FC236}">
                <a16:creationId xmlns:a16="http://schemas.microsoft.com/office/drawing/2014/main" id="{ACF4A860-98AB-794B-AF47-45B3414FD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327" y="2921179"/>
            <a:ext cx="328176" cy="223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190" name="Line 55">
            <a:extLst>
              <a:ext uri="{FF2B5EF4-FFF2-40B4-BE49-F238E27FC236}">
                <a16:creationId xmlns:a16="http://schemas.microsoft.com/office/drawing/2014/main" id="{578F5963-FF02-B24C-A66A-C81E1D55B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601" y="2924971"/>
            <a:ext cx="247105" cy="21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191" name="Line 55">
            <a:extLst>
              <a:ext uri="{FF2B5EF4-FFF2-40B4-BE49-F238E27FC236}">
                <a16:creationId xmlns:a16="http://schemas.microsoft.com/office/drawing/2014/main" id="{701BBA0C-BAE7-F743-B6CB-F08EB4C8D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9870" y="3631520"/>
            <a:ext cx="247105" cy="21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192" name="ZoneTexte 31">
            <a:extLst>
              <a:ext uri="{FF2B5EF4-FFF2-40B4-BE49-F238E27FC236}">
                <a16:creationId xmlns:a16="http://schemas.microsoft.com/office/drawing/2014/main" id="{06503956-B79B-D449-AA06-E269F624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494" y="4477724"/>
            <a:ext cx="8723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/>
              <a:t>V</a:t>
            </a:r>
            <a:r>
              <a:rPr lang="fr-FR" altLang="fr-FR" sz="1400" i="1" baseline="-25000"/>
              <a:t>OUT_CSA</a:t>
            </a:r>
          </a:p>
        </p:txBody>
      </p:sp>
      <p:sp>
        <p:nvSpPr>
          <p:cNvPr id="193" name="Line 55">
            <a:extLst>
              <a:ext uri="{FF2B5EF4-FFF2-40B4-BE49-F238E27FC236}">
                <a16:creationId xmlns:a16="http://schemas.microsoft.com/office/drawing/2014/main" id="{070C6D1E-1407-904C-A255-BE0AD6CA0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759" y="5394445"/>
            <a:ext cx="247105" cy="21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194" name="Line 55">
            <a:extLst>
              <a:ext uri="{FF2B5EF4-FFF2-40B4-BE49-F238E27FC236}">
                <a16:creationId xmlns:a16="http://schemas.microsoft.com/office/drawing/2014/main" id="{4DED21CD-AD49-6D46-9ED4-5AE6986F9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720" y="2149662"/>
            <a:ext cx="3239523" cy="654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195" name="Line 258">
            <a:extLst>
              <a:ext uri="{FF2B5EF4-FFF2-40B4-BE49-F238E27FC236}">
                <a16:creationId xmlns:a16="http://schemas.microsoft.com/office/drawing/2014/main" id="{4C86D385-CBF7-244A-9E9C-735D4857CB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720" y="2141461"/>
            <a:ext cx="10486" cy="194331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6" name="Line 258">
            <a:extLst>
              <a:ext uri="{FF2B5EF4-FFF2-40B4-BE49-F238E27FC236}">
                <a16:creationId xmlns:a16="http://schemas.microsoft.com/office/drawing/2014/main" id="{180D1923-F798-4543-943C-1BD4D194D4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9959" y="2168669"/>
            <a:ext cx="8374" cy="151871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7" name="Line 55">
            <a:extLst>
              <a:ext uri="{FF2B5EF4-FFF2-40B4-BE49-F238E27FC236}">
                <a16:creationId xmlns:a16="http://schemas.microsoft.com/office/drawing/2014/main" id="{1798B8E3-6A85-2248-BE7D-F087BE9B0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9218" y="3687385"/>
            <a:ext cx="505504" cy="131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849E750A-CB84-0F45-917F-786389A16DEC}"/>
              </a:ext>
            </a:extLst>
          </p:cNvPr>
          <p:cNvSpPr/>
          <p:nvPr/>
        </p:nvSpPr>
        <p:spPr>
          <a:xfrm>
            <a:off x="2080985" y="5942339"/>
            <a:ext cx="700428" cy="258320"/>
          </a:xfrm>
          <a:prstGeom prst="rect">
            <a:avLst/>
          </a:prstGeom>
          <a:solidFill>
            <a:schemeClr val="bg1">
              <a:alpha val="34902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Delay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9" name="ZoneTexte 31">
            <a:extLst>
              <a:ext uri="{FF2B5EF4-FFF2-40B4-BE49-F238E27FC236}">
                <a16:creationId xmlns:a16="http://schemas.microsoft.com/office/drawing/2014/main" id="{CCCCF09A-199C-CC42-A551-8B587A64FAD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89419" y="3190342"/>
            <a:ext cx="522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/>
              <a:t>gain</a:t>
            </a:r>
            <a:endParaRPr lang="fr-FR" altLang="fr-FR" sz="1400" i="1" baseline="-25000"/>
          </a:p>
        </p:txBody>
      </p:sp>
      <p:sp>
        <p:nvSpPr>
          <p:cNvPr id="200" name="ZoneTexte 31">
            <a:extLst>
              <a:ext uri="{FF2B5EF4-FFF2-40B4-BE49-F238E27FC236}">
                <a16:creationId xmlns:a16="http://schemas.microsoft.com/office/drawing/2014/main" id="{16D8A04E-37AC-9E4B-8EE9-F3497843AE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79942" y="5246110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/>
              <a:t>reset</a:t>
            </a:r>
            <a:endParaRPr lang="fr-FR" altLang="fr-FR" sz="1400" i="1" baseline="-25000"/>
          </a:p>
        </p:txBody>
      </p:sp>
      <p:sp>
        <p:nvSpPr>
          <p:cNvPr id="201" name="Line 258">
            <a:extLst>
              <a:ext uri="{FF2B5EF4-FFF2-40B4-BE49-F238E27FC236}">
                <a16:creationId xmlns:a16="http://schemas.microsoft.com/office/drawing/2014/main" id="{FE58F5B2-EA18-144C-8EC5-80C0AF9E1E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0533" y="4893423"/>
            <a:ext cx="3378" cy="103202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2" name="Line 55">
            <a:extLst>
              <a:ext uri="{FF2B5EF4-FFF2-40B4-BE49-F238E27FC236}">
                <a16:creationId xmlns:a16="http://schemas.microsoft.com/office/drawing/2014/main" id="{FE31085E-377F-8449-B28E-8C57B3368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2428" y="6092809"/>
            <a:ext cx="2326853" cy="244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203" name="Line 258">
            <a:extLst>
              <a:ext uri="{FF2B5EF4-FFF2-40B4-BE49-F238E27FC236}">
                <a16:creationId xmlns:a16="http://schemas.microsoft.com/office/drawing/2014/main" id="{96BC2055-3E14-1C49-B582-B6A804FCA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441" y="5790924"/>
            <a:ext cx="103" cy="30620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4" name="Line 55">
            <a:extLst>
              <a:ext uri="{FF2B5EF4-FFF2-40B4-BE49-F238E27FC236}">
                <a16:creationId xmlns:a16="http://schemas.microsoft.com/office/drawing/2014/main" id="{DC406F17-2AB7-D445-82D4-84AD6216E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4622" y="5797032"/>
            <a:ext cx="344659" cy="113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r>
              <a:rPr lang="fr-FR"/>
              <a:t> </a:t>
            </a:r>
            <a:endParaRPr lang="en-US"/>
          </a:p>
        </p:txBody>
      </p:sp>
      <p:sp>
        <p:nvSpPr>
          <p:cNvPr id="205" name="Line 258">
            <a:extLst>
              <a:ext uri="{FF2B5EF4-FFF2-40B4-BE49-F238E27FC236}">
                <a16:creationId xmlns:a16="http://schemas.microsoft.com/office/drawing/2014/main" id="{81AF7D57-D687-E445-B276-04256BA7F9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4189" y="3187003"/>
            <a:ext cx="856290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Line 258">
            <a:extLst>
              <a:ext uri="{FF2B5EF4-FFF2-40B4-BE49-F238E27FC236}">
                <a16:creationId xmlns:a16="http://schemas.microsoft.com/office/drawing/2014/main" id="{00499DF0-157F-294D-8E25-0B6B05BA06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2296" y="3909308"/>
            <a:ext cx="856290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Line 258">
            <a:extLst>
              <a:ext uri="{FF2B5EF4-FFF2-40B4-BE49-F238E27FC236}">
                <a16:creationId xmlns:a16="http://schemas.microsoft.com/office/drawing/2014/main" id="{1F303050-66D7-E049-8E5C-42FF44B775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4376" y="5549470"/>
            <a:ext cx="856290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ZoneTexte 31">
            <a:extLst>
              <a:ext uri="{FF2B5EF4-FFF2-40B4-BE49-F238E27FC236}">
                <a16:creationId xmlns:a16="http://schemas.microsoft.com/office/drawing/2014/main" id="{02183131-11C6-CF48-A817-4BDEFAFAE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479" y="3027732"/>
            <a:ext cx="1069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FFC000"/>
                </a:solidFill>
              </a:rPr>
              <a:t>Saturation</a:t>
            </a:r>
            <a:endParaRPr lang="fr-FR" altLang="fr-FR" sz="1400" b="1" i="1" baseline="-25000">
              <a:solidFill>
                <a:srgbClr val="FFC000"/>
              </a:solidFill>
            </a:endParaRPr>
          </a:p>
        </p:txBody>
      </p:sp>
      <p:sp>
        <p:nvSpPr>
          <p:cNvPr id="209" name="ZoneTexte 31">
            <a:extLst>
              <a:ext uri="{FF2B5EF4-FFF2-40B4-BE49-F238E27FC236}">
                <a16:creationId xmlns:a16="http://schemas.microsoft.com/office/drawing/2014/main" id="{338ECC34-A1EB-954B-8C37-7FBB3794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666" y="3711205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00B050"/>
                </a:solidFill>
              </a:rPr>
              <a:t>Gain</a:t>
            </a:r>
            <a:endParaRPr lang="fr-FR" altLang="fr-FR" sz="1400" b="1" i="1" baseline="-25000">
              <a:solidFill>
                <a:srgbClr val="00B050"/>
              </a:solidFill>
            </a:endParaRPr>
          </a:p>
        </p:txBody>
      </p:sp>
      <p:sp>
        <p:nvSpPr>
          <p:cNvPr id="210" name="ZoneTexte 31">
            <a:extLst>
              <a:ext uri="{FF2B5EF4-FFF2-40B4-BE49-F238E27FC236}">
                <a16:creationId xmlns:a16="http://schemas.microsoft.com/office/drawing/2014/main" id="{73BFF43C-1087-9E40-A5AF-F701DD7BC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878" y="5438726"/>
            <a:ext cx="7985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chemeClr val="accent6">
                    <a:lumMod val="20000"/>
                    <a:lumOff val="80000"/>
                  </a:schemeClr>
                </a:solidFill>
              </a:rPr>
              <a:t>Trigger</a:t>
            </a:r>
            <a:endParaRPr lang="fr-FR" altLang="fr-FR" sz="1400" b="1" i="1" baseline="-2500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17B9DC2F-32BB-754A-9F0D-FEF603A0AEF7}"/>
              </a:ext>
            </a:extLst>
          </p:cNvPr>
          <p:cNvSpPr txBox="1"/>
          <p:nvPr/>
        </p:nvSpPr>
        <p:spPr>
          <a:xfrm>
            <a:off x="1749956" y="4068251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/>
              <a:t>H/L gain</a:t>
            </a:r>
            <a:endParaRPr lang="fr-FR" sz="1200" i="1" baseline="-2500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848C1DB-4C12-D545-9382-10DE7F0B9E17}"/>
              </a:ext>
            </a:extLst>
          </p:cNvPr>
          <p:cNvSpPr/>
          <p:nvPr/>
        </p:nvSpPr>
        <p:spPr>
          <a:xfrm>
            <a:off x="171755" y="1505410"/>
            <a:ext cx="8580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Channel core architecture additional optional functionalities: </a:t>
            </a:r>
            <a:r>
              <a:rPr lang="en-US" sz="1600">
                <a:solidFill>
                  <a:schemeClr val="accent3"/>
                </a:solidFill>
              </a:rPr>
              <a:t>Saturation controller</a:t>
            </a:r>
            <a:r>
              <a:rPr lang="en-US" sz="1600"/>
              <a:t>, </a:t>
            </a:r>
            <a:r>
              <a:rPr lang="en-US" sz="1600">
                <a:solidFill>
                  <a:schemeClr val="accent6">
                    <a:lumMod val="20000"/>
                    <a:lumOff val="80000"/>
                  </a:schemeClr>
                </a:solidFill>
              </a:rPr>
              <a:t>Event trigger</a:t>
            </a:r>
            <a:r>
              <a:rPr lang="en-US" sz="1600"/>
              <a:t>, </a:t>
            </a:r>
            <a:r>
              <a:rPr lang="en-US" sz="1600">
                <a:solidFill>
                  <a:srgbClr val="00B050"/>
                </a:solidFill>
              </a:rPr>
              <a:t>gain controller</a:t>
            </a:r>
            <a:r>
              <a:rPr lang="en-US" sz="1600"/>
              <a:t>, </a:t>
            </a:r>
            <a:r>
              <a:rPr lang="en-US" sz="1600">
                <a:solidFill>
                  <a:schemeClr val="accent1">
                    <a:lumMod val="40000"/>
                    <a:lumOff val="60000"/>
                  </a:schemeClr>
                </a:solidFill>
              </a:rPr>
              <a:t>Shaper</a:t>
            </a:r>
            <a:r>
              <a:rPr lang="en-US" sz="1600"/>
              <a:t> and </a:t>
            </a:r>
            <a:r>
              <a:rPr lang="en-US" sz="1600" b="1"/>
              <a:t>offset cancellation…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86C9D64-D041-9A42-A831-5E59BEA8B259}"/>
              </a:ext>
            </a:extLst>
          </p:cNvPr>
          <p:cNvSpPr/>
          <p:nvPr/>
        </p:nvSpPr>
        <p:spPr>
          <a:xfrm>
            <a:off x="5362282" y="4116924"/>
            <a:ext cx="865919" cy="672249"/>
          </a:xfrm>
          <a:prstGeom prst="rect">
            <a:avLst/>
          </a:prstGeom>
          <a:solidFill>
            <a:schemeClr val="accent1">
              <a:lumMod val="60000"/>
              <a:lumOff val="40000"/>
              <a:alpha val="34902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Pulse </a:t>
            </a:r>
            <a:r>
              <a:rPr lang="fr-FR" sz="1400" err="1">
                <a:solidFill>
                  <a:schemeClr val="tx1"/>
                </a:solidFill>
              </a:rPr>
              <a:t>Shaper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7F07972-B3C4-8749-ABAF-65903DEE41F7}"/>
              </a:ext>
            </a:extLst>
          </p:cNvPr>
          <p:cNvSpPr/>
          <p:nvPr/>
        </p:nvSpPr>
        <p:spPr>
          <a:xfrm>
            <a:off x="6323379" y="4113205"/>
            <a:ext cx="865919" cy="672249"/>
          </a:xfrm>
          <a:prstGeom prst="rect">
            <a:avLst/>
          </a:prstGeom>
          <a:solidFill>
            <a:schemeClr val="accent5">
              <a:lumMod val="50000"/>
              <a:alpha val="34902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</a:rPr>
              <a:t>Output Buffer</a:t>
            </a:r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215" name="Grouper 141">
            <a:extLst>
              <a:ext uri="{FF2B5EF4-FFF2-40B4-BE49-F238E27FC236}">
                <a16:creationId xmlns:a16="http://schemas.microsoft.com/office/drawing/2014/main" id="{B2547307-A0C7-D648-AFFB-D5AF2734B2E9}"/>
              </a:ext>
            </a:extLst>
          </p:cNvPr>
          <p:cNvGrpSpPr/>
          <p:nvPr/>
        </p:nvGrpSpPr>
        <p:grpSpPr>
          <a:xfrm>
            <a:off x="2956765" y="5569296"/>
            <a:ext cx="652167" cy="246221"/>
            <a:chOff x="5286722" y="4776605"/>
            <a:chExt cx="652167" cy="246221"/>
          </a:xfrm>
        </p:grpSpPr>
        <p:sp>
          <p:nvSpPr>
            <p:cNvPr id="216" name="ZoneTexte 31">
              <a:extLst>
                <a:ext uri="{FF2B5EF4-FFF2-40B4-BE49-F238E27FC236}">
                  <a16:creationId xmlns:a16="http://schemas.microsoft.com/office/drawing/2014/main" id="{9698FEC1-1294-6D46-AEC9-FE6C23B16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6722" y="4776605"/>
              <a:ext cx="57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i="1" err="1"/>
                <a:t>En_ET</a:t>
              </a:r>
              <a:endParaRPr lang="fr-FR" altLang="fr-FR" sz="1000" i="1" baseline="-25000"/>
            </a:p>
          </p:txBody>
        </p:sp>
        <p:cxnSp>
          <p:nvCxnSpPr>
            <p:cNvPr id="217" name="Connecteur droit avec flèche 216">
              <a:extLst>
                <a:ext uri="{FF2B5EF4-FFF2-40B4-BE49-F238E27FC236}">
                  <a16:creationId xmlns:a16="http://schemas.microsoft.com/office/drawing/2014/main" id="{43B8F2E0-0608-4345-BAA2-472A2E193E19}"/>
                </a:ext>
              </a:extLst>
            </p:cNvPr>
            <p:cNvCxnSpPr/>
            <p:nvPr/>
          </p:nvCxnSpPr>
          <p:spPr>
            <a:xfrm>
              <a:off x="5765976" y="4899715"/>
              <a:ext cx="172913" cy="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er 144">
            <a:extLst>
              <a:ext uri="{FF2B5EF4-FFF2-40B4-BE49-F238E27FC236}">
                <a16:creationId xmlns:a16="http://schemas.microsoft.com/office/drawing/2014/main" id="{9373572B-7DD3-9143-A8EA-A441B41C7604}"/>
              </a:ext>
            </a:extLst>
          </p:cNvPr>
          <p:cNvGrpSpPr/>
          <p:nvPr/>
        </p:nvGrpSpPr>
        <p:grpSpPr>
          <a:xfrm>
            <a:off x="2914093" y="3770533"/>
            <a:ext cx="694839" cy="246221"/>
            <a:chOff x="5244050" y="4776605"/>
            <a:chExt cx="694839" cy="246221"/>
          </a:xfrm>
        </p:grpSpPr>
        <p:sp>
          <p:nvSpPr>
            <p:cNvPr id="219" name="ZoneTexte 31">
              <a:extLst>
                <a:ext uri="{FF2B5EF4-FFF2-40B4-BE49-F238E27FC236}">
                  <a16:creationId xmlns:a16="http://schemas.microsoft.com/office/drawing/2014/main" id="{CEB49479-5668-9E46-961C-1063FFE63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4050" y="4776605"/>
              <a:ext cx="6030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i="1" err="1"/>
                <a:t>En_GC</a:t>
              </a:r>
              <a:endParaRPr lang="fr-FR" altLang="fr-FR" sz="1000" i="1" baseline="-25000"/>
            </a:p>
          </p:txBody>
        </p:sp>
        <p:cxnSp>
          <p:nvCxnSpPr>
            <p:cNvPr id="220" name="Connecteur droit avec flèche 219">
              <a:extLst>
                <a:ext uri="{FF2B5EF4-FFF2-40B4-BE49-F238E27FC236}">
                  <a16:creationId xmlns:a16="http://schemas.microsoft.com/office/drawing/2014/main" id="{C70763A5-27B8-D94D-8213-6205CEAF8DBC}"/>
                </a:ext>
              </a:extLst>
            </p:cNvPr>
            <p:cNvCxnSpPr/>
            <p:nvPr/>
          </p:nvCxnSpPr>
          <p:spPr>
            <a:xfrm>
              <a:off x="5765976" y="4899715"/>
              <a:ext cx="172913" cy="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er 189">
            <a:extLst>
              <a:ext uri="{FF2B5EF4-FFF2-40B4-BE49-F238E27FC236}">
                <a16:creationId xmlns:a16="http://schemas.microsoft.com/office/drawing/2014/main" id="{306B58D2-AD00-FD49-A15B-7D39221CABA4}"/>
              </a:ext>
            </a:extLst>
          </p:cNvPr>
          <p:cNvGrpSpPr/>
          <p:nvPr/>
        </p:nvGrpSpPr>
        <p:grpSpPr>
          <a:xfrm>
            <a:off x="2937347" y="2983399"/>
            <a:ext cx="664359" cy="246221"/>
            <a:chOff x="5274530" y="4776605"/>
            <a:chExt cx="664359" cy="246221"/>
          </a:xfrm>
        </p:grpSpPr>
        <p:sp>
          <p:nvSpPr>
            <p:cNvPr id="222" name="ZoneTexte 31">
              <a:extLst>
                <a:ext uri="{FF2B5EF4-FFF2-40B4-BE49-F238E27FC236}">
                  <a16:creationId xmlns:a16="http://schemas.microsoft.com/office/drawing/2014/main" id="{85FB68D6-F8ED-314D-923C-FDCB4B693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4530" y="4776605"/>
              <a:ext cx="5886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i="1" err="1"/>
                <a:t>En_SC</a:t>
              </a:r>
              <a:endParaRPr lang="fr-FR" altLang="fr-FR" sz="1000" i="1" baseline="-25000"/>
            </a:p>
          </p:txBody>
        </p:sp>
        <p:cxnSp>
          <p:nvCxnSpPr>
            <p:cNvPr id="223" name="Connecteur droit avec flèche 222">
              <a:extLst>
                <a:ext uri="{FF2B5EF4-FFF2-40B4-BE49-F238E27FC236}">
                  <a16:creationId xmlns:a16="http://schemas.microsoft.com/office/drawing/2014/main" id="{A4B309A1-9F98-E848-BEB3-29C1D3F59134}"/>
                </a:ext>
              </a:extLst>
            </p:cNvPr>
            <p:cNvCxnSpPr/>
            <p:nvPr/>
          </p:nvCxnSpPr>
          <p:spPr>
            <a:xfrm>
              <a:off x="5765976" y="4899715"/>
              <a:ext cx="172913" cy="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er 192">
            <a:extLst>
              <a:ext uri="{FF2B5EF4-FFF2-40B4-BE49-F238E27FC236}">
                <a16:creationId xmlns:a16="http://schemas.microsoft.com/office/drawing/2014/main" id="{4400C9B1-F8B9-EA49-BAAB-DCC3B945E6AD}"/>
              </a:ext>
            </a:extLst>
          </p:cNvPr>
          <p:cNvGrpSpPr/>
          <p:nvPr/>
        </p:nvGrpSpPr>
        <p:grpSpPr>
          <a:xfrm rot="16200000">
            <a:off x="5512427" y="5045578"/>
            <a:ext cx="682373" cy="246221"/>
            <a:chOff x="5256516" y="4834996"/>
            <a:chExt cx="682373" cy="246221"/>
          </a:xfrm>
        </p:grpSpPr>
        <p:sp>
          <p:nvSpPr>
            <p:cNvPr id="225" name="ZoneTexte 31">
              <a:extLst>
                <a:ext uri="{FF2B5EF4-FFF2-40B4-BE49-F238E27FC236}">
                  <a16:creationId xmlns:a16="http://schemas.microsoft.com/office/drawing/2014/main" id="{F4CB21F0-0ED7-4C49-9DDD-B7986FB27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6516" y="4834996"/>
              <a:ext cx="5806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i="1" err="1"/>
                <a:t>En_PS</a:t>
              </a:r>
              <a:endParaRPr lang="fr-FR" altLang="fr-FR" sz="1000" i="1" baseline="-25000"/>
            </a:p>
          </p:txBody>
        </p:sp>
        <p:cxnSp>
          <p:nvCxnSpPr>
            <p:cNvPr id="226" name="Connecteur droit avec flèche 225">
              <a:extLst>
                <a:ext uri="{FF2B5EF4-FFF2-40B4-BE49-F238E27FC236}">
                  <a16:creationId xmlns:a16="http://schemas.microsoft.com/office/drawing/2014/main" id="{C99F9C13-4BFE-2742-BC8D-5682FABA2BEC}"/>
                </a:ext>
              </a:extLst>
            </p:cNvPr>
            <p:cNvCxnSpPr/>
            <p:nvPr/>
          </p:nvCxnSpPr>
          <p:spPr>
            <a:xfrm>
              <a:off x="5765976" y="4899715"/>
              <a:ext cx="172913" cy="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ZoneTexte 31">
            <a:extLst>
              <a:ext uri="{FF2B5EF4-FFF2-40B4-BE49-F238E27FC236}">
                <a16:creationId xmlns:a16="http://schemas.microsoft.com/office/drawing/2014/main" id="{562ADA3A-AB58-AB4A-B00E-EC65E2717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97700" y="3340935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/>
              <a:t>reset</a:t>
            </a:r>
            <a:endParaRPr lang="fr-FR" altLang="fr-FR" sz="1400" i="1" baseline="-25000"/>
          </a:p>
        </p:txBody>
      </p:sp>
      <p:pic>
        <p:nvPicPr>
          <p:cNvPr id="228" name="Image 227">
            <a:extLst>
              <a:ext uri="{FF2B5EF4-FFF2-40B4-BE49-F238E27FC236}">
                <a16:creationId xmlns:a16="http://schemas.microsoft.com/office/drawing/2014/main" id="{D8397E87-A1B6-1242-B125-82CECB384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525" y="2224686"/>
            <a:ext cx="1341080" cy="13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28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OWB-1: 32-channel High SPEED</a:t>
            </a:r>
            <a:br>
              <a:rPr lang="en-US" dirty="0"/>
            </a:br>
            <a:r>
              <a:rPr lang="en-US" dirty="0"/>
              <a:t> Wilkinson ADC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|  PAGE </a:t>
            </a:r>
            <a:fld id="{AEFB9B6D-867A-40B8-ACB0-35CC9F272C9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9" name="Espace réservé du pied de page 9">
            <a:extLst>
              <a:ext uri="{FF2B5EF4-FFF2-40B4-BE49-F238E27FC236}">
                <a16:creationId xmlns:a16="http://schemas.microsoft.com/office/drawing/2014/main" id="{32548E15-F75C-3E4E-88D7-60321E8B0A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15F9D51-E7D4-9148-B2EF-A6F0E619060D}"/>
              </a:ext>
            </a:extLst>
          </p:cNvPr>
          <p:cNvSpPr txBox="1"/>
          <p:nvPr/>
        </p:nvSpPr>
        <p:spPr>
          <a:xfrm>
            <a:off x="-15357" y="980728"/>
            <a:ext cx="4514123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INL : </a:t>
            </a:r>
            <a:r>
              <a:rPr lang="fr-FR" sz="2000" b="1" dirty="0" err="1">
                <a:solidFill>
                  <a:schemeClr val="bg1"/>
                </a:solidFill>
              </a:rPr>
              <a:t>Integral</a:t>
            </a:r>
            <a:r>
              <a:rPr lang="fr-FR" sz="2000" b="1" dirty="0">
                <a:solidFill>
                  <a:schemeClr val="bg1"/>
                </a:solidFill>
              </a:rPr>
              <a:t> Non </a:t>
            </a:r>
            <a:r>
              <a:rPr lang="fr-FR" sz="2000" b="1" dirty="0" err="1">
                <a:solidFill>
                  <a:schemeClr val="bg1"/>
                </a:solidFill>
              </a:rPr>
              <a:t>Linearity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DEBCC92-E93D-E940-BB4F-4A3AD4CC73FF}"/>
              </a:ext>
            </a:extLst>
          </p:cNvPr>
          <p:cNvSpPr txBox="1"/>
          <p:nvPr/>
        </p:nvSpPr>
        <p:spPr>
          <a:xfrm>
            <a:off x="4629876" y="980728"/>
            <a:ext cx="4514123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DNL : </a:t>
            </a:r>
            <a:r>
              <a:rPr lang="fr-FR" sz="2000" b="1" dirty="0" err="1">
                <a:solidFill>
                  <a:schemeClr val="bg1"/>
                </a:solidFill>
              </a:rPr>
              <a:t>Differential</a:t>
            </a:r>
            <a:r>
              <a:rPr lang="fr-FR" sz="2000" b="1" dirty="0">
                <a:solidFill>
                  <a:schemeClr val="bg1"/>
                </a:solidFill>
              </a:rPr>
              <a:t> Non </a:t>
            </a:r>
            <a:r>
              <a:rPr lang="fr-FR" sz="2000" b="1" dirty="0" err="1">
                <a:solidFill>
                  <a:schemeClr val="bg1"/>
                </a:solidFill>
              </a:rPr>
              <a:t>Linearity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68D43B-8B83-4744-B2AC-668307B3839D}"/>
              </a:ext>
            </a:extLst>
          </p:cNvPr>
          <p:cNvSpPr/>
          <p:nvPr/>
        </p:nvSpPr>
        <p:spPr>
          <a:xfrm>
            <a:off x="251520" y="1340768"/>
            <a:ext cx="502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Measurement : 512 acquisitions/16 bits input DAC :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10D8FA1-59AA-BB4D-9E92-2BD65812898F}"/>
              </a:ext>
            </a:extLst>
          </p:cNvPr>
          <p:cNvGrpSpPr/>
          <p:nvPr/>
        </p:nvGrpSpPr>
        <p:grpSpPr>
          <a:xfrm>
            <a:off x="126708" y="1737682"/>
            <a:ext cx="8405732" cy="2540411"/>
            <a:chOff x="126708" y="1737681"/>
            <a:chExt cx="8909788" cy="28434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DDC951-9DEA-B94F-8AAC-84B560D45B9A}"/>
                </a:ext>
              </a:extLst>
            </p:cNvPr>
            <p:cNvSpPr/>
            <p:nvPr/>
          </p:nvSpPr>
          <p:spPr>
            <a:xfrm>
              <a:off x="126708" y="1755958"/>
              <a:ext cx="4373284" cy="282517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E488CA0-BE59-6146-B38D-2C1A9C864D13}"/>
                </a:ext>
              </a:extLst>
            </p:cNvPr>
            <p:cNvSpPr txBox="1"/>
            <p:nvPr/>
          </p:nvSpPr>
          <p:spPr>
            <a:xfrm>
              <a:off x="501144" y="1811996"/>
              <a:ext cx="2416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OWB-1 : </a:t>
              </a:r>
              <a:r>
                <a:rPr lang="fr-FR" dirty="0" err="1">
                  <a:solidFill>
                    <a:srgbClr val="0070C0"/>
                  </a:solidFill>
                </a:rPr>
                <a:t>Error</a:t>
              </a:r>
              <a:r>
                <a:rPr lang="fr-FR" dirty="0">
                  <a:solidFill>
                    <a:srgbClr val="0070C0"/>
                  </a:solidFill>
                </a:rPr>
                <a:t> of 0,01 %</a:t>
              </a:r>
            </a:p>
          </p:txBody>
        </p:sp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D45A9940-0060-B54A-9A93-67DFA2C9E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65" y="2181329"/>
              <a:ext cx="3968611" cy="230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F16EF-DF24-9847-93D8-A4E47816E388}"/>
                </a:ext>
              </a:extLst>
            </p:cNvPr>
            <p:cNvSpPr/>
            <p:nvPr/>
          </p:nvSpPr>
          <p:spPr>
            <a:xfrm>
              <a:off x="1155730" y="2343801"/>
              <a:ext cx="24039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00B050"/>
                  </a:solidFill>
                </a:rPr>
                <a:t>INL = +2,1 to -1,3 LSB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204601-1BF1-924E-B831-4FED44331890}"/>
                </a:ext>
              </a:extLst>
            </p:cNvPr>
            <p:cNvSpPr/>
            <p:nvPr/>
          </p:nvSpPr>
          <p:spPr>
            <a:xfrm>
              <a:off x="4663212" y="1755958"/>
              <a:ext cx="4373284" cy="282517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409A6F10-9D02-784E-A26C-F463A68D2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138242"/>
              <a:ext cx="4052067" cy="238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37337D7-DA42-4349-A9A0-009A6457AE93}"/>
                </a:ext>
              </a:extLst>
            </p:cNvPr>
            <p:cNvSpPr txBox="1"/>
            <p:nvPr/>
          </p:nvSpPr>
          <p:spPr>
            <a:xfrm>
              <a:off x="4860032" y="1737681"/>
              <a:ext cx="905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OWB-1 </a:t>
              </a:r>
              <a:endParaRPr lang="fr-FR" b="1" i="1">
                <a:solidFill>
                  <a:srgbClr val="0070C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F75E5B-7E44-BF40-92C7-53501755F6C3}"/>
                </a:ext>
              </a:extLst>
            </p:cNvPr>
            <p:cNvSpPr/>
            <p:nvPr/>
          </p:nvSpPr>
          <p:spPr>
            <a:xfrm>
              <a:off x="5613251" y="2181015"/>
              <a:ext cx="24391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00B050"/>
                  </a:solidFill>
                </a:rPr>
                <a:t>DNL= +0,3 to -0,3 LSB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1DF5F5D2-BDAF-F24D-B376-EA115A775153}"/>
                </a:ext>
              </a:extLst>
            </p:cNvPr>
            <p:cNvCxnSpPr/>
            <p:nvPr/>
          </p:nvCxnSpPr>
          <p:spPr>
            <a:xfrm flipH="1">
              <a:off x="827584" y="2996952"/>
              <a:ext cx="345638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584A4020-9650-A348-85A1-6524C33D3A27}"/>
                </a:ext>
              </a:extLst>
            </p:cNvPr>
            <p:cNvCxnSpPr/>
            <p:nvPr/>
          </p:nvCxnSpPr>
          <p:spPr>
            <a:xfrm flipH="1">
              <a:off x="1331640" y="3717032"/>
              <a:ext cx="237626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ED6389E-E5D7-3D43-AD1D-94B344094F62}"/>
              </a:ext>
            </a:extLst>
          </p:cNvPr>
          <p:cNvGrpSpPr/>
          <p:nvPr/>
        </p:nvGrpSpPr>
        <p:grpSpPr>
          <a:xfrm>
            <a:off x="126708" y="4365104"/>
            <a:ext cx="4125873" cy="2376264"/>
            <a:chOff x="1547664" y="1980638"/>
            <a:chExt cx="5904656" cy="345529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BD7DAB-FC09-0E43-80E0-03E801BD9063}"/>
                </a:ext>
              </a:extLst>
            </p:cNvPr>
            <p:cNvSpPr/>
            <p:nvPr/>
          </p:nvSpPr>
          <p:spPr>
            <a:xfrm>
              <a:off x="1547664" y="2060848"/>
              <a:ext cx="5904656" cy="33750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Picture 7">
              <a:extLst>
                <a:ext uri="{FF2B5EF4-FFF2-40B4-BE49-F238E27FC236}">
                  <a16:creationId xmlns:a16="http://schemas.microsoft.com/office/drawing/2014/main" id="{F954C4C0-1388-FF4F-A2CF-CD8B63D09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283" y="2508283"/>
              <a:ext cx="4702927" cy="272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9148794-E5DB-0043-93E0-B2FF4B72BC61}"/>
                </a:ext>
              </a:extLst>
            </p:cNvPr>
            <p:cNvSpPr txBox="1"/>
            <p:nvPr/>
          </p:nvSpPr>
          <p:spPr>
            <a:xfrm>
              <a:off x="1623233" y="1980638"/>
              <a:ext cx="4172607" cy="300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Standard </a:t>
              </a:r>
              <a:r>
                <a:rPr lang="fr-FR" sz="1600" dirty="0" err="1"/>
                <a:t>deviation</a:t>
              </a:r>
              <a:r>
                <a:rPr lang="fr-FR" sz="1600" dirty="0"/>
                <a:t> for 512 acquisitions/input DAC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1B346A5-75BF-8647-A377-F59F3E6BBF52}"/>
              </a:ext>
            </a:extLst>
          </p:cNvPr>
          <p:cNvSpPr/>
          <p:nvPr/>
        </p:nvSpPr>
        <p:spPr>
          <a:xfrm>
            <a:off x="4508962" y="5098845"/>
            <a:ext cx="2932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Noise= +0.3 to 0.9 LSB</a:t>
            </a:r>
          </a:p>
        </p:txBody>
      </p:sp>
    </p:spTree>
    <p:extLst>
      <p:ext uri="{BB962C8B-B14F-4D97-AF65-F5344CB8AC3E}">
        <p14:creationId xmlns:p14="http://schemas.microsoft.com/office/powerpoint/2010/main" val="38250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ASIC ROADMAP at SACLAY</a:t>
            </a:r>
            <a:endParaRPr lang="en-US" sz="16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8" name="Text Box 1991">
            <a:extLst>
              <a:ext uri="{FF2B5EF4-FFF2-40B4-BE49-F238E27FC236}">
                <a16:creationId xmlns:a16="http://schemas.microsoft.com/office/drawing/2014/main" id="{1F1CA420-9055-0749-8990-4F1337A91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814" y="3432382"/>
            <a:ext cx="229818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CTA </a:t>
            </a:r>
            <a:r>
              <a:rPr lang="fr-FR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Production+ test</a:t>
            </a:r>
          </a:p>
        </p:txBody>
      </p:sp>
      <p:sp>
        <p:nvSpPr>
          <p:cNvPr id="39" name="Text Box 1991">
            <a:extLst>
              <a:ext uri="{FF2B5EF4-FFF2-40B4-BE49-F238E27FC236}">
                <a16:creationId xmlns:a16="http://schemas.microsoft.com/office/drawing/2014/main" id="{02C84EC4-A853-6D4D-8EAB-CCFE7BE51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952" y="2422750"/>
            <a:ext cx="2125862" cy="515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New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generation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ASICs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 for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gaseous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 detectors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1C896EE-CCCA-3A42-872B-4FD7C7E8B863}"/>
              </a:ext>
            </a:extLst>
          </p:cNvPr>
          <p:cNvGrpSpPr/>
          <p:nvPr/>
        </p:nvGrpSpPr>
        <p:grpSpPr>
          <a:xfrm>
            <a:off x="94564" y="6578179"/>
            <a:ext cx="7463342" cy="250889"/>
            <a:chOff x="-4595953" y="6528352"/>
            <a:chExt cx="7463342" cy="250889"/>
          </a:xfrm>
        </p:grpSpPr>
        <p:sp>
          <p:nvSpPr>
            <p:cNvPr id="70" name="Text Box 1992">
              <a:extLst>
                <a:ext uri="{FF2B5EF4-FFF2-40B4-BE49-F238E27FC236}">
                  <a16:creationId xmlns:a16="http://schemas.microsoft.com/office/drawing/2014/main" id="{7BFF47F5-B260-A744-B7BE-6285CE835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19887" y="6530892"/>
              <a:ext cx="77934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AMS 0.35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71" name="Text Box 1992">
              <a:extLst>
                <a:ext uri="{FF2B5EF4-FFF2-40B4-BE49-F238E27FC236}">
                  <a16:creationId xmlns:a16="http://schemas.microsoft.com/office/drawing/2014/main" id="{B4755990-7DB9-9A45-8AEE-B5FB8B890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56516" y="6530280"/>
              <a:ext cx="77934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6600"/>
                  </a:solidFill>
                  <a:latin typeface="Arial" charset="0"/>
                </a:rPr>
                <a:t>AMS 0.18</a:t>
              </a:r>
              <a:endParaRPr lang="fr-FR" sz="3600" b="1" i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72" name="Text Box 1992">
              <a:extLst>
                <a:ext uri="{FF2B5EF4-FFF2-40B4-BE49-F238E27FC236}">
                  <a16:creationId xmlns:a16="http://schemas.microsoft.com/office/drawing/2014/main" id="{5A527BCB-3619-BF40-9968-5206E2B57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52338" y="6528352"/>
              <a:ext cx="87909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FF00"/>
                  </a:solidFill>
                  <a:latin typeface="Arial" charset="0"/>
                </a:rPr>
                <a:t>X-FAB 0.18</a:t>
              </a:r>
              <a:endParaRPr lang="fr-FR" sz="3600" b="1" i="1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3" name="Text Box 1992">
              <a:extLst>
                <a:ext uri="{FF2B5EF4-FFF2-40B4-BE49-F238E27FC236}">
                  <a16:creationId xmlns:a16="http://schemas.microsoft.com/office/drawing/2014/main" id="{4B2C702C-2F0F-C347-B3F0-4162280D2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595953" y="6529622"/>
              <a:ext cx="812466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DMILL 0.8</a:t>
              </a:r>
              <a:endParaRPr lang="fr-FR" sz="3600" b="1" i="1" dirty="0">
                <a:solidFill>
                  <a:srgbClr val="00CCFF"/>
                </a:solidFill>
                <a:latin typeface="Arial" charset="0"/>
              </a:endParaRPr>
            </a:p>
          </p:txBody>
        </p:sp>
        <p:sp>
          <p:nvSpPr>
            <p:cNvPr id="79" name="Text Box 1992">
              <a:extLst>
                <a:ext uri="{FF2B5EF4-FFF2-40B4-BE49-F238E27FC236}">
                  <a16:creationId xmlns:a16="http://schemas.microsoft.com/office/drawing/2014/main" id="{6B9C6222-CC56-E646-B490-1D5774A4C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84977" y="6530892"/>
              <a:ext cx="110720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00FF"/>
                  </a:solidFill>
                  <a:latin typeface="Arial" charset="0"/>
                </a:rPr>
                <a:t>AMS 0.35 </a:t>
              </a:r>
              <a:r>
                <a:rPr lang="fr-FR" sz="1000" b="1" dirty="0" err="1">
                  <a:solidFill>
                    <a:srgbClr val="FF00FF"/>
                  </a:solidFill>
                  <a:latin typeface="Arial" charset="0"/>
                </a:rPr>
                <a:t>SiGe</a:t>
              </a:r>
              <a:endParaRPr lang="fr-FR" sz="3600" b="1" i="1" dirty="0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80" name="Text Box 1992">
              <a:extLst>
                <a:ext uri="{FF2B5EF4-FFF2-40B4-BE49-F238E27FC236}">
                  <a16:creationId xmlns:a16="http://schemas.microsoft.com/office/drawing/2014/main" id="{950F6503-ED90-AA43-8CBF-BF7F054C2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48927" y="6533020"/>
              <a:ext cx="116900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Tower Jazz 0.18</a:t>
              </a:r>
              <a:endParaRPr lang="fr-FR" sz="3600" b="1" i="1" dirty="0">
                <a:solidFill>
                  <a:schemeClr val="bg2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81" name="Text Box 1992">
              <a:extLst>
                <a:ext uri="{FF2B5EF4-FFF2-40B4-BE49-F238E27FC236}">
                  <a16:creationId xmlns:a16="http://schemas.microsoft.com/office/drawing/2014/main" id="{9B0509A2-7591-364E-9048-93DEDC767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746" y="6533020"/>
              <a:ext cx="72943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9A5FFF"/>
                  </a:solidFill>
                  <a:latin typeface="Arial" charset="0"/>
                </a:rPr>
                <a:t>IBM 0.13</a:t>
              </a:r>
              <a:endParaRPr lang="fr-FR" sz="3600" b="1" i="1" dirty="0">
                <a:solidFill>
                  <a:srgbClr val="9A5FFF"/>
                </a:solidFill>
                <a:latin typeface="Arial" charset="0"/>
              </a:endParaRPr>
            </a:p>
          </p:txBody>
        </p:sp>
        <p:sp>
          <p:nvSpPr>
            <p:cNvPr id="82" name="Text Box 1992">
              <a:extLst>
                <a:ext uri="{FF2B5EF4-FFF2-40B4-BE49-F238E27FC236}">
                  <a16:creationId xmlns:a16="http://schemas.microsoft.com/office/drawing/2014/main" id="{AF97787B-0B04-6749-BAB5-1CEB1AD03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59531" y="6529622"/>
              <a:ext cx="708020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AMS 0.8</a:t>
              </a:r>
              <a:endParaRPr lang="fr-FR" sz="3600" b="1" i="1" dirty="0">
                <a:solidFill>
                  <a:srgbClr val="00CCFF"/>
                </a:solidFill>
                <a:latin typeface="Arial" charset="0"/>
              </a:endParaRPr>
            </a:p>
          </p:txBody>
        </p:sp>
        <p:sp>
          <p:nvSpPr>
            <p:cNvPr id="91" name="Text Box 1992">
              <a:extLst>
                <a:ext uri="{FF2B5EF4-FFF2-40B4-BE49-F238E27FC236}">
                  <a16:creationId xmlns:a16="http://schemas.microsoft.com/office/drawing/2014/main" id="{DF495FC8-1B9F-304D-9A54-8F45DA24A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591" y="6531134"/>
              <a:ext cx="121563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B3259C"/>
                  </a:solidFill>
                  <a:latin typeface="Arial" charset="0"/>
                </a:rPr>
                <a:t>Lfoundry</a:t>
              </a:r>
              <a:r>
                <a:rPr lang="fr-FR" sz="1000" b="1" dirty="0">
                  <a:solidFill>
                    <a:srgbClr val="B3259C"/>
                  </a:solidFill>
                  <a:latin typeface="Arial" charset="0"/>
                </a:rPr>
                <a:t> 0.15</a:t>
              </a:r>
              <a:endParaRPr lang="fr-FR" sz="800" b="1" i="1" dirty="0">
                <a:solidFill>
                  <a:srgbClr val="B3259C"/>
                </a:solidFill>
                <a:latin typeface="Arial" charset="0"/>
              </a:endParaRPr>
            </a:p>
          </p:txBody>
        </p:sp>
        <p:sp>
          <p:nvSpPr>
            <p:cNvPr id="95" name="Text Box 1992">
              <a:extLst>
                <a:ext uri="{FF2B5EF4-FFF2-40B4-BE49-F238E27FC236}">
                  <a16:creationId xmlns:a16="http://schemas.microsoft.com/office/drawing/2014/main" id="{0335FDDE-0106-5D49-A973-FEF8204CA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751" y="6531134"/>
              <a:ext cx="121563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TSMC 0.13</a:t>
              </a:r>
              <a:endParaRPr lang="fr-FR" sz="800" b="1" i="1" dirty="0">
                <a:solidFill>
                  <a:srgbClr val="D50202"/>
                </a:solidFill>
                <a:latin typeface="Arial" charset="0"/>
              </a:endParaRPr>
            </a:p>
          </p:txBody>
        </p:sp>
      </p:grpSp>
      <p:sp>
        <p:nvSpPr>
          <p:cNvPr id="96" name="Text Box 1992">
            <a:extLst>
              <a:ext uri="{FF2B5EF4-FFF2-40B4-BE49-F238E27FC236}">
                <a16:creationId xmlns:a16="http://schemas.microsoft.com/office/drawing/2014/main" id="{AB9252E8-D3A2-1744-AA9A-D07ADA3EB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0759" y="6397687"/>
            <a:ext cx="309121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latin typeface="Arial" charset="0"/>
              </a:rPr>
              <a:t>CHIPNAME</a:t>
            </a:r>
            <a:r>
              <a:rPr lang="fr-FR" sz="800" b="1" dirty="0">
                <a:latin typeface="Arial" charset="0"/>
              </a:rPr>
              <a:t>(</a:t>
            </a:r>
            <a:r>
              <a:rPr lang="fr-FR" sz="800" b="1" i="1" dirty="0">
                <a:latin typeface="Arial" charset="0"/>
              </a:rPr>
              <a:t>collaboratio</a:t>
            </a:r>
            <a:r>
              <a:rPr lang="fr-FR" sz="800" b="1" dirty="0">
                <a:latin typeface="Arial" charset="0"/>
              </a:rPr>
              <a:t>n) </a:t>
            </a:r>
            <a:r>
              <a:rPr lang="fr-FR" sz="1000" b="1" dirty="0">
                <a:latin typeface="Arial" charset="0"/>
              </a:rPr>
              <a:t>(</a:t>
            </a:r>
            <a:r>
              <a:rPr lang="en-US" sz="1000" b="1" dirty="0">
                <a:latin typeface="Arial" charset="0"/>
              </a:rPr>
              <a:t>Experiment</a:t>
            </a:r>
            <a:r>
              <a:rPr lang="fr-FR" sz="1000" b="1" dirty="0">
                <a:latin typeface="Arial" charset="0"/>
              </a:rPr>
              <a:t>)</a:t>
            </a:r>
            <a:endParaRPr lang="fr-FR" sz="800" b="1" i="1" dirty="0">
              <a:latin typeface="Arial" charset="0"/>
            </a:endParaRPr>
          </a:p>
        </p:txBody>
      </p: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2514C2EF-6591-5345-AFAB-8868E6F15AFF}"/>
              </a:ext>
            </a:extLst>
          </p:cNvPr>
          <p:cNvGrpSpPr/>
          <p:nvPr/>
        </p:nvGrpSpPr>
        <p:grpSpPr>
          <a:xfrm>
            <a:off x="6249945" y="6237312"/>
            <a:ext cx="1418399" cy="338554"/>
            <a:chOff x="1820878" y="7096861"/>
            <a:chExt cx="1418399" cy="338554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22DE9C85-F5E5-9E49-86FC-EB1CA95392E4}"/>
                </a:ext>
              </a:extLst>
            </p:cNvPr>
            <p:cNvSpPr/>
            <p:nvPr/>
          </p:nvSpPr>
          <p:spPr bwMode="auto">
            <a:xfrm>
              <a:off x="1820878" y="7196288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AB9653CD-367C-AF47-B635-52EC60F02E6E}"/>
                </a:ext>
              </a:extLst>
            </p:cNvPr>
            <p:cNvSpPr txBox="1"/>
            <p:nvPr/>
          </p:nvSpPr>
          <p:spPr>
            <a:xfrm>
              <a:off x="1922891" y="7096861"/>
              <a:ext cx="13163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Collaboration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21C0E55-1B4E-8142-B4D5-87AEFE937643}"/>
              </a:ext>
            </a:extLst>
          </p:cNvPr>
          <p:cNvGrpSpPr/>
          <p:nvPr/>
        </p:nvGrpSpPr>
        <p:grpSpPr>
          <a:xfrm>
            <a:off x="7735713" y="6218160"/>
            <a:ext cx="1232733" cy="338554"/>
            <a:chOff x="-3261048" y="6705344"/>
            <a:chExt cx="1232733" cy="338554"/>
          </a:xfrm>
        </p:grpSpPr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0988B178-ADA7-CB4A-BA6F-ECABDB8933D5}"/>
                </a:ext>
              </a:extLst>
            </p:cNvPr>
            <p:cNvSpPr txBox="1"/>
            <p:nvPr/>
          </p:nvSpPr>
          <p:spPr>
            <a:xfrm>
              <a:off x="-3160356" y="6705344"/>
              <a:ext cx="1132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Under test</a:t>
              </a:r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2D732922-0ECF-9942-900C-9E77A0B8F178}"/>
                </a:ext>
              </a:extLst>
            </p:cNvPr>
            <p:cNvSpPr/>
            <p:nvPr/>
          </p:nvSpPr>
          <p:spPr bwMode="auto">
            <a:xfrm>
              <a:off x="-3261048" y="6808874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B7E28FA9-3B34-A84F-801A-4B02B49527CE}"/>
              </a:ext>
            </a:extLst>
          </p:cNvPr>
          <p:cNvGrpSpPr/>
          <p:nvPr/>
        </p:nvGrpSpPr>
        <p:grpSpPr>
          <a:xfrm>
            <a:off x="107504" y="584823"/>
            <a:ext cx="8496943" cy="5769853"/>
            <a:chOff x="218637" y="584823"/>
            <a:chExt cx="8496943" cy="5769853"/>
          </a:xfrm>
        </p:grpSpPr>
        <p:sp>
          <p:nvSpPr>
            <p:cNvPr id="7" name="AutoShape 2027">
              <a:extLst>
                <a:ext uri="{FF2B5EF4-FFF2-40B4-BE49-F238E27FC236}">
                  <a16:creationId xmlns:a16="http://schemas.microsoft.com/office/drawing/2014/main" id="{05E6C7B9-C1B2-0148-B912-65EDF51D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555" y="584823"/>
              <a:ext cx="6815474" cy="487295"/>
            </a:xfrm>
            <a:prstGeom prst="rightArrow">
              <a:avLst>
                <a:gd name="adj1" fmla="val 50000"/>
                <a:gd name="adj2" fmla="val 42755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3">
                    <a:lumMod val="6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800" dirty="0"/>
            </a:p>
          </p:txBody>
        </p:sp>
        <p:sp>
          <p:nvSpPr>
            <p:cNvPr id="8" name="Flèche droite 58">
              <a:extLst>
                <a:ext uri="{FF2B5EF4-FFF2-40B4-BE49-F238E27FC236}">
                  <a16:creationId xmlns:a16="http://schemas.microsoft.com/office/drawing/2014/main" id="{11993EFC-B024-FD40-B15C-B77358FB9913}"/>
                </a:ext>
              </a:extLst>
            </p:cNvPr>
            <p:cNvSpPr/>
            <p:nvPr/>
          </p:nvSpPr>
          <p:spPr bwMode="auto">
            <a:xfrm>
              <a:off x="4138817" y="4855701"/>
              <a:ext cx="3376899" cy="775294"/>
            </a:xfrm>
            <a:custGeom>
              <a:avLst/>
              <a:gdLst>
                <a:gd name="connsiteX0" fmla="*/ 0 w 2467741"/>
                <a:gd name="connsiteY0" fmla="*/ 138836 h 555342"/>
                <a:gd name="connsiteX1" fmla="*/ 2190070 w 2467741"/>
                <a:gd name="connsiteY1" fmla="*/ 138836 h 555342"/>
                <a:gd name="connsiteX2" fmla="*/ 2190070 w 2467741"/>
                <a:gd name="connsiteY2" fmla="*/ 0 h 555342"/>
                <a:gd name="connsiteX3" fmla="*/ 2467741 w 2467741"/>
                <a:gd name="connsiteY3" fmla="*/ 277671 h 555342"/>
                <a:gd name="connsiteX4" fmla="*/ 2190070 w 2467741"/>
                <a:gd name="connsiteY4" fmla="*/ 555342 h 555342"/>
                <a:gd name="connsiteX5" fmla="*/ 2190070 w 2467741"/>
                <a:gd name="connsiteY5" fmla="*/ 416507 h 555342"/>
                <a:gd name="connsiteX6" fmla="*/ 0 w 2467741"/>
                <a:gd name="connsiteY6" fmla="*/ 416507 h 555342"/>
                <a:gd name="connsiteX7" fmla="*/ 0 w 2467741"/>
                <a:gd name="connsiteY7" fmla="*/ 138836 h 555342"/>
                <a:gd name="connsiteX0" fmla="*/ 4795 w 2472536"/>
                <a:gd name="connsiteY0" fmla="*/ 138836 h 555342"/>
                <a:gd name="connsiteX1" fmla="*/ 2194865 w 2472536"/>
                <a:gd name="connsiteY1" fmla="*/ 138836 h 555342"/>
                <a:gd name="connsiteX2" fmla="*/ 2194865 w 2472536"/>
                <a:gd name="connsiteY2" fmla="*/ 0 h 555342"/>
                <a:gd name="connsiteX3" fmla="*/ 2472536 w 2472536"/>
                <a:gd name="connsiteY3" fmla="*/ 277671 h 555342"/>
                <a:gd name="connsiteX4" fmla="*/ 2194865 w 2472536"/>
                <a:gd name="connsiteY4" fmla="*/ 555342 h 555342"/>
                <a:gd name="connsiteX5" fmla="*/ 2194865 w 2472536"/>
                <a:gd name="connsiteY5" fmla="*/ 416507 h 555342"/>
                <a:gd name="connsiteX6" fmla="*/ 4795 w 2472536"/>
                <a:gd name="connsiteY6" fmla="*/ 416507 h 555342"/>
                <a:gd name="connsiteX7" fmla="*/ 0 w 2472536"/>
                <a:gd name="connsiteY7" fmla="*/ 328590 h 555342"/>
                <a:gd name="connsiteX8" fmla="*/ 4795 w 2472536"/>
                <a:gd name="connsiteY8" fmla="*/ 138836 h 555342"/>
                <a:gd name="connsiteX0" fmla="*/ 295807 w 2763548"/>
                <a:gd name="connsiteY0" fmla="*/ 138836 h 555342"/>
                <a:gd name="connsiteX1" fmla="*/ 2485877 w 2763548"/>
                <a:gd name="connsiteY1" fmla="*/ 138836 h 555342"/>
                <a:gd name="connsiteX2" fmla="*/ 2485877 w 2763548"/>
                <a:gd name="connsiteY2" fmla="*/ 0 h 555342"/>
                <a:gd name="connsiteX3" fmla="*/ 2763548 w 2763548"/>
                <a:gd name="connsiteY3" fmla="*/ 277671 h 555342"/>
                <a:gd name="connsiteX4" fmla="*/ 2485877 w 2763548"/>
                <a:gd name="connsiteY4" fmla="*/ 555342 h 555342"/>
                <a:gd name="connsiteX5" fmla="*/ 2485877 w 2763548"/>
                <a:gd name="connsiteY5" fmla="*/ 416507 h 555342"/>
                <a:gd name="connsiteX6" fmla="*/ 295807 w 2763548"/>
                <a:gd name="connsiteY6" fmla="*/ 416507 h 555342"/>
                <a:gd name="connsiteX7" fmla="*/ 291012 w 2763548"/>
                <a:gd name="connsiteY7" fmla="*/ 328590 h 555342"/>
                <a:gd name="connsiteX8" fmla="*/ 295807 w 2763548"/>
                <a:gd name="connsiteY8" fmla="*/ 138836 h 555342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78368 w 3146109"/>
                <a:gd name="connsiteY0" fmla="*/ 273997 h 690503"/>
                <a:gd name="connsiteX1" fmla="*/ 2868438 w 3146109"/>
                <a:gd name="connsiteY1" fmla="*/ 273997 h 690503"/>
                <a:gd name="connsiteX2" fmla="*/ 2868438 w 3146109"/>
                <a:gd name="connsiteY2" fmla="*/ 135161 h 690503"/>
                <a:gd name="connsiteX3" fmla="*/ 3146109 w 3146109"/>
                <a:gd name="connsiteY3" fmla="*/ 412832 h 690503"/>
                <a:gd name="connsiteX4" fmla="*/ 2868438 w 3146109"/>
                <a:gd name="connsiteY4" fmla="*/ 690503 h 690503"/>
                <a:gd name="connsiteX5" fmla="*/ 2868438 w 3146109"/>
                <a:gd name="connsiteY5" fmla="*/ 551668 h 690503"/>
                <a:gd name="connsiteX6" fmla="*/ 678368 w 3146109"/>
                <a:gd name="connsiteY6" fmla="*/ 551668 h 690503"/>
                <a:gd name="connsiteX7" fmla="*/ 205400 w 3146109"/>
                <a:gd name="connsiteY7" fmla="*/ 76045 h 690503"/>
                <a:gd name="connsiteX8" fmla="*/ 678368 w 3146109"/>
                <a:gd name="connsiteY8" fmla="*/ 273997 h 690503"/>
                <a:gd name="connsiteX0" fmla="*/ 711311 w 3179052"/>
                <a:gd name="connsiteY0" fmla="*/ 273997 h 690503"/>
                <a:gd name="connsiteX1" fmla="*/ 2901381 w 3179052"/>
                <a:gd name="connsiteY1" fmla="*/ 273997 h 690503"/>
                <a:gd name="connsiteX2" fmla="*/ 2901381 w 3179052"/>
                <a:gd name="connsiteY2" fmla="*/ 135161 h 690503"/>
                <a:gd name="connsiteX3" fmla="*/ 3179052 w 3179052"/>
                <a:gd name="connsiteY3" fmla="*/ 412832 h 690503"/>
                <a:gd name="connsiteX4" fmla="*/ 2901381 w 3179052"/>
                <a:gd name="connsiteY4" fmla="*/ 690503 h 690503"/>
                <a:gd name="connsiteX5" fmla="*/ 2901381 w 3179052"/>
                <a:gd name="connsiteY5" fmla="*/ 551668 h 690503"/>
                <a:gd name="connsiteX6" fmla="*/ 491855 w 3179052"/>
                <a:gd name="connsiteY6" fmla="*/ 551668 h 690503"/>
                <a:gd name="connsiteX7" fmla="*/ 238343 w 3179052"/>
                <a:gd name="connsiteY7" fmla="*/ 76045 h 690503"/>
                <a:gd name="connsiteX8" fmla="*/ 711311 w 3179052"/>
                <a:gd name="connsiteY8" fmla="*/ 273997 h 690503"/>
                <a:gd name="connsiteX0" fmla="*/ 711311 w 3179052"/>
                <a:gd name="connsiteY0" fmla="*/ 301056 h 717562"/>
                <a:gd name="connsiteX1" fmla="*/ 2901381 w 3179052"/>
                <a:gd name="connsiteY1" fmla="*/ 301056 h 717562"/>
                <a:gd name="connsiteX2" fmla="*/ 2901381 w 3179052"/>
                <a:gd name="connsiteY2" fmla="*/ 162220 h 717562"/>
                <a:gd name="connsiteX3" fmla="*/ 3179052 w 3179052"/>
                <a:gd name="connsiteY3" fmla="*/ 439891 h 717562"/>
                <a:gd name="connsiteX4" fmla="*/ 2901381 w 3179052"/>
                <a:gd name="connsiteY4" fmla="*/ 717562 h 717562"/>
                <a:gd name="connsiteX5" fmla="*/ 2901381 w 3179052"/>
                <a:gd name="connsiteY5" fmla="*/ 578727 h 717562"/>
                <a:gd name="connsiteX6" fmla="*/ 491855 w 3179052"/>
                <a:gd name="connsiteY6" fmla="*/ 578727 h 717562"/>
                <a:gd name="connsiteX7" fmla="*/ 238343 w 3179052"/>
                <a:gd name="connsiteY7" fmla="*/ 73843 h 717562"/>
                <a:gd name="connsiteX8" fmla="*/ 711311 w 3179052"/>
                <a:gd name="connsiteY8" fmla="*/ 301056 h 717562"/>
                <a:gd name="connsiteX0" fmla="*/ 771333 w 3239074"/>
                <a:gd name="connsiteY0" fmla="*/ 284316 h 700822"/>
                <a:gd name="connsiteX1" fmla="*/ 2961403 w 3239074"/>
                <a:gd name="connsiteY1" fmla="*/ 284316 h 700822"/>
                <a:gd name="connsiteX2" fmla="*/ 2961403 w 3239074"/>
                <a:gd name="connsiteY2" fmla="*/ 145480 h 700822"/>
                <a:gd name="connsiteX3" fmla="*/ 3239074 w 3239074"/>
                <a:gd name="connsiteY3" fmla="*/ 423151 h 700822"/>
                <a:gd name="connsiteX4" fmla="*/ 2961403 w 3239074"/>
                <a:gd name="connsiteY4" fmla="*/ 700822 h 700822"/>
                <a:gd name="connsiteX5" fmla="*/ 2961403 w 3239074"/>
                <a:gd name="connsiteY5" fmla="*/ 561987 h 700822"/>
                <a:gd name="connsiteX6" fmla="*/ 551877 w 3239074"/>
                <a:gd name="connsiteY6" fmla="*/ 561987 h 700822"/>
                <a:gd name="connsiteX7" fmla="*/ 298365 w 3239074"/>
                <a:gd name="connsiteY7" fmla="*/ 57103 h 700822"/>
                <a:gd name="connsiteX8" fmla="*/ 771333 w 3239074"/>
                <a:gd name="connsiteY8" fmla="*/ 284316 h 700822"/>
                <a:gd name="connsiteX0" fmla="*/ 771333 w 3239074"/>
                <a:gd name="connsiteY0" fmla="*/ 240888 h 657394"/>
                <a:gd name="connsiteX1" fmla="*/ 2961403 w 3239074"/>
                <a:gd name="connsiteY1" fmla="*/ 240888 h 657394"/>
                <a:gd name="connsiteX2" fmla="*/ 2961403 w 3239074"/>
                <a:gd name="connsiteY2" fmla="*/ 102052 h 657394"/>
                <a:gd name="connsiteX3" fmla="*/ 3239074 w 3239074"/>
                <a:gd name="connsiteY3" fmla="*/ 379723 h 657394"/>
                <a:gd name="connsiteX4" fmla="*/ 2961403 w 3239074"/>
                <a:gd name="connsiteY4" fmla="*/ 657394 h 657394"/>
                <a:gd name="connsiteX5" fmla="*/ 2961403 w 3239074"/>
                <a:gd name="connsiteY5" fmla="*/ 518559 h 657394"/>
                <a:gd name="connsiteX6" fmla="*/ 551877 w 3239074"/>
                <a:gd name="connsiteY6" fmla="*/ 518559 h 657394"/>
                <a:gd name="connsiteX7" fmla="*/ 298365 w 3239074"/>
                <a:gd name="connsiteY7" fmla="*/ 13675 h 657394"/>
                <a:gd name="connsiteX8" fmla="*/ 771333 w 3239074"/>
                <a:gd name="connsiteY8" fmla="*/ 240888 h 657394"/>
                <a:gd name="connsiteX0" fmla="*/ 790390 w 3258131"/>
                <a:gd name="connsiteY0" fmla="*/ 259237 h 675743"/>
                <a:gd name="connsiteX1" fmla="*/ 2980460 w 3258131"/>
                <a:gd name="connsiteY1" fmla="*/ 259237 h 675743"/>
                <a:gd name="connsiteX2" fmla="*/ 2980460 w 3258131"/>
                <a:gd name="connsiteY2" fmla="*/ 120401 h 675743"/>
                <a:gd name="connsiteX3" fmla="*/ 3258131 w 3258131"/>
                <a:gd name="connsiteY3" fmla="*/ 398072 h 675743"/>
                <a:gd name="connsiteX4" fmla="*/ 2980460 w 3258131"/>
                <a:gd name="connsiteY4" fmla="*/ 675743 h 675743"/>
                <a:gd name="connsiteX5" fmla="*/ 2980460 w 3258131"/>
                <a:gd name="connsiteY5" fmla="*/ 536908 h 675743"/>
                <a:gd name="connsiteX6" fmla="*/ 570934 w 3258131"/>
                <a:gd name="connsiteY6" fmla="*/ 536908 h 675743"/>
                <a:gd name="connsiteX7" fmla="*/ 317422 w 3258131"/>
                <a:gd name="connsiteY7" fmla="*/ 32024 h 675743"/>
                <a:gd name="connsiteX8" fmla="*/ 790390 w 3258131"/>
                <a:gd name="connsiteY8" fmla="*/ 259237 h 67574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74584 w 3242325"/>
                <a:gd name="connsiteY0" fmla="*/ 357865 h 774371"/>
                <a:gd name="connsiteX1" fmla="*/ 2964654 w 3242325"/>
                <a:gd name="connsiteY1" fmla="*/ 357865 h 774371"/>
                <a:gd name="connsiteX2" fmla="*/ 2964654 w 3242325"/>
                <a:gd name="connsiteY2" fmla="*/ 219029 h 774371"/>
                <a:gd name="connsiteX3" fmla="*/ 3242325 w 3242325"/>
                <a:gd name="connsiteY3" fmla="*/ 496700 h 774371"/>
                <a:gd name="connsiteX4" fmla="*/ 2964654 w 3242325"/>
                <a:gd name="connsiteY4" fmla="*/ 774371 h 774371"/>
                <a:gd name="connsiteX5" fmla="*/ 2964654 w 3242325"/>
                <a:gd name="connsiteY5" fmla="*/ 635536 h 774371"/>
                <a:gd name="connsiteX6" fmla="*/ 555128 w 3242325"/>
                <a:gd name="connsiteY6" fmla="*/ 635536 h 774371"/>
                <a:gd name="connsiteX7" fmla="*/ 321148 w 3242325"/>
                <a:gd name="connsiteY7" fmla="*/ 28333 h 774371"/>
                <a:gd name="connsiteX8" fmla="*/ 774584 w 3242325"/>
                <a:gd name="connsiteY8" fmla="*/ 357865 h 774371"/>
                <a:gd name="connsiteX0" fmla="*/ 2076754 w 3242325"/>
                <a:gd name="connsiteY0" fmla="*/ 357865 h 774371"/>
                <a:gd name="connsiteX1" fmla="*/ 2964654 w 3242325"/>
                <a:gd name="connsiteY1" fmla="*/ 357865 h 774371"/>
                <a:gd name="connsiteX2" fmla="*/ 2964654 w 3242325"/>
                <a:gd name="connsiteY2" fmla="*/ 219029 h 774371"/>
                <a:gd name="connsiteX3" fmla="*/ 3242325 w 3242325"/>
                <a:gd name="connsiteY3" fmla="*/ 496700 h 774371"/>
                <a:gd name="connsiteX4" fmla="*/ 2964654 w 3242325"/>
                <a:gd name="connsiteY4" fmla="*/ 774371 h 774371"/>
                <a:gd name="connsiteX5" fmla="*/ 2964654 w 3242325"/>
                <a:gd name="connsiteY5" fmla="*/ 635536 h 774371"/>
                <a:gd name="connsiteX6" fmla="*/ 555128 w 3242325"/>
                <a:gd name="connsiteY6" fmla="*/ 635536 h 774371"/>
                <a:gd name="connsiteX7" fmla="*/ 321148 w 3242325"/>
                <a:gd name="connsiteY7" fmla="*/ 28333 h 774371"/>
                <a:gd name="connsiteX8" fmla="*/ 2076754 w 3242325"/>
                <a:gd name="connsiteY8" fmla="*/ 357865 h 774371"/>
                <a:gd name="connsiteX0" fmla="*/ 1521635 w 2687206"/>
                <a:gd name="connsiteY0" fmla="*/ 334895 h 751401"/>
                <a:gd name="connsiteX1" fmla="*/ 2409535 w 2687206"/>
                <a:gd name="connsiteY1" fmla="*/ 334895 h 751401"/>
                <a:gd name="connsiteX2" fmla="*/ 2409535 w 2687206"/>
                <a:gd name="connsiteY2" fmla="*/ 196059 h 751401"/>
                <a:gd name="connsiteX3" fmla="*/ 2687206 w 2687206"/>
                <a:gd name="connsiteY3" fmla="*/ 473730 h 751401"/>
                <a:gd name="connsiteX4" fmla="*/ 2409535 w 2687206"/>
                <a:gd name="connsiteY4" fmla="*/ 751401 h 751401"/>
                <a:gd name="connsiteX5" fmla="*/ 2409535 w 2687206"/>
                <a:gd name="connsiteY5" fmla="*/ 612566 h 751401"/>
                <a:gd name="connsiteX6" fmla="*/ 9 w 2687206"/>
                <a:gd name="connsiteY6" fmla="*/ 612566 h 751401"/>
                <a:gd name="connsiteX7" fmla="*/ 1108471 w 2687206"/>
                <a:gd name="connsiteY7" fmla="*/ 29113 h 751401"/>
                <a:gd name="connsiteX8" fmla="*/ 1521635 w 2687206"/>
                <a:gd name="connsiteY8" fmla="*/ 334895 h 751401"/>
                <a:gd name="connsiteX0" fmla="*/ 775106 w 1940677"/>
                <a:gd name="connsiteY0" fmla="*/ 334895 h 751401"/>
                <a:gd name="connsiteX1" fmla="*/ 1663006 w 1940677"/>
                <a:gd name="connsiteY1" fmla="*/ 334895 h 751401"/>
                <a:gd name="connsiteX2" fmla="*/ 1663006 w 1940677"/>
                <a:gd name="connsiteY2" fmla="*/ 196059 h 751401"/>
                <a:gd name="connsiteX3" fmla="*/ 1940677 w 1940677"/>
                <a:gd name="connsiteY3" fmla="*/ 473730 h 751401"/>
                <a:gd name="connsiteX4" fmla="*/ 1663006 w 1940677"/>
                <a:gd name="connsiteY4" fmla="*/ 751401 h 751401"/>
                <a:gd name="connsiteX5" fmla="*/ 1663006 w 1940677"/>
                <a:gd name="connsiteY5" fmla="*/ 612566 h 751401"/>
                <a:gd name="connsiteX6" fmla="*/ 407981 w 1940677"/>
                <a:gd name="connsiteY6" fmla="*/ 612566 h 751401"/>
                <a:gd name="connsiteX7" fmla="*/ 361942 w 1940677"/>
                <a:gd name="connsiteY7" fmla="*/ 29113 h 751401"/>
                <a:gd name="connsiteX8" fmla="*/ 775106 w 1940677"/>
                <a:gd name="connsiteY8" fmla="*/ 334895 h 751401"/>
                <a:gd name="connsiteX0" fmla="*/ 909350 w 1940677"/>
                <a:gd name="connsiteY0" fmla="*/ 334895 h 751401"/>
                <a:gd name="connsiteX1" fmla="*/ 1663006 w 1940677"/>
                <a:gd name="connsiteY1" fmla="*/ 334895 h 751401"/>
                <a:gd name="connsiteX2" fmla="*/ 1663006 w 1940677"/>
                <a:gd name="connsiteY2" fmla="*/ 196059 h 751401"/>
                <a:gd name="connsiteX3" fmla="*/ 1940677 w 1940677"/>
                <a:gd name="connsiteY3" fmla="*/ 473730 h 751401"/>
                <a:gd name="connsiteX4" fmla="*/ 1663006 w 1940677"/>
                <a:gd name="connsiteY4" fmla="*/ 751401 h 751401"/>
                <a:gd name="connsiteX5" fmla="*/ 1663006 w 1940677"/>
                <a:gd name="connsiteY5" fmla="*/ 612566 h 751401"/>
                <a:gd name="connsiteX6" fmla="*/ 407981 w 1940677"/>
                <a:gd name="connsiteY6" fmla="*/ 612566 h 751401"/>
                <a:gd name="connsiteX7" fmla="*/ 361942 w 1940677"/>
                <a:gd name="connsiteY7" fmla="*/ 29113 h 751401"/>
                <a:gd name="connsiteX8" fmla="*/ 909350 w 1940677"/>
                <a:gd name="connsiteY8" fmla="*/ 334895 h 751401"/>
                <a:gd name="connsiteX0" fmla="*/ 861667 w 1892994"/>
                <a:gd name="connsiteY0" fmla="*/ 370072 h 786578"/>
                <a:gd name="connsiteX1" fmla="*/ 1615323 w 1892994"/>
                <a:gd name="connsiteY1" fmla="*/ 370072 h 786578"/>
                <a:gd name="connsiteX2" fmla="*/ 1615323 w 1892994"/>
                <a:gd name="connsiteY2" fmla="*/ 231236 h 786578"/>
                <a:gd name="connsiteX3" fmla="*/ 1892994 w 1892994"/>
                <a:gd name="connsiteY3" fmla="*/ 508907 h 786578"/>
                <a:gd name="connsiteX4" fmla="*/ 1615323 w 1892994"/>
                <a:gd name="connsiteY4" fmla="*/ 786578 h 786578"/>
                <a:gd name="connsiteX5" fmla="*/ 1615323 w 1892994"/>
                <a:gd name="connsiteY5" fmla="*/ 647743 h 786578"/>
                <a:gd name="connsiteX6" fmla="*/ 360298 w 1892994"/>
                <a:gd name="connsiteY6" fmla="*/ 647743 h 786578"/>
                <a:gd name="connsiteX7" fmla="*/ 314259 w 1892994"/>
                <a:gd name="connsiteY7" fmla="*/ 64290 h 786578"/>
                <a:gd name="connsiteX8" fmla="*/ 861667 w 1892994"/>
                <a:gd name="connsiteY8" fmla="*/ 370072 h 78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994" h="786578">
                  <a:moveTo>
                    <a:pt x="861667" y="370072"/>
                  </a:moveTo>
                  <a:lnTo>
                    <a:pt x="1615323" y="370072"/>
                  </a:lnTo>
                  <a:lnTo>
                    <a:pt x="1615323" y="231236"/>
                  </a:lnTo>
                  <a:lnTo>
                    <a:pt x="1892994" y="508907"/>
                  </a:lnTo>
                  <a:lnTo>
                    <a:pt x="1615323" y="786578"/>
                  </a:lnTo>
                  <a:lnTo>
                    <a:pt x="1615323" y="647743"/>
                  </a:lnTo>
                  <a:lnTo>
                    <a:pt x="360298" y="647743"/>
                  </a:lnTo>
                  <a:cubicBezTo>
                    <a:pt x="358700" y="618437"/>
                    <a:pt x="-417995" y="-237297"/>
                    <a:pt x="314259" y="64290"/>
                  </a:cubicBezTo>
                  <a:cubicBezTo>
                    <a:pt x="684056" y="-3838"/>
                    <a:pt x="602869" y="255320"/>
                    <a:pt x="861667" y="37007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lèche droite 180">
              <a:extLst>
                <a:ext uri="{FF2B5EF4-FFF2-40B4-BE49-F238E27FC236}">
                  <a16:creationId xmlns:a16="http://schemas.microsoft.com/office/drawing/2014/main" id="{DF7F58BD-4EEE-5A44-9205-A1A311F4FC06}"/>
                </a:ext>
              </a:extLst>
            </p:cNvPr>
            <p:cNvSpPr/>
            <p:nvPr/>
          </p:nvSpPr>
          <p:spPr bwMode="auto">
            <a:xfrm>
              <a:off x="2942376" y="5548122"/>
              <a:ext cx="4190647" cy="547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lèche droite 181">
              <a:extLst>
                <a:ext uri="{FF2B5EF4-FFF2-40B4-BE49-F238E27FC236}">
                  <a16:creationId xmlns:a16="http://schemas.microsoft.com/office/drawing/2014/main" id="{B29EC484-57EC-2145-85D2-95948038B5A0}"/>
                </a:ext>
              </a:extLst>
            </p:cNvPr>
            <p:cNvSpPr/>
            <p:nvPr/>
          </p:nvSpPr>
          <p:spPr bwMode="auto">
            <a:xfrm>
              <a:off x="1805443" y="4507816"/>
              <a:ext cx="4552793" cy="547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lèche droite 58">
              <a:extLst>
                <a:ext uri="{FF2B5EF4-FFF2-40B4-BE49-F238E27FC236}">
                  <a16:creationId xmlns:a16="http://schemas.microsoft.com/office/drawing/2014/main" id="{54BBD808-034B-F041-9A1A-D8373A527A69}"/>
                </a:ext>
              </a:extLst>
            </p:cNvPr>
            <p:cNvSpPr/>
            <p:nvPr/>
          </p:nvSpPr>
          <p:spPr bwMode="auto">
            <a:xfrm>
              <a:off x="3525497" y="3615233"/>
              <a:ext cx="4937716" cy="745636"/>
            </a:xfrm>
            <a:custGeom>
              <a:avLst/>
              <a:gdLst>
                <a:gd name="connsiteX0" fmla="*/ 0 w 2467741"/>
                <a:gd name="connsiteY0" fmla="*/ 138836 h 555342"/>
                <a:gd name="connsiteX1" fmla="*/ 2190070 w 2467741"/>
                <a:gd name="connsiteY1" fmla="*/ 138836 h 555342"/>
                <a:gd name="connsiteX2" fmla="*/ 2190070 w 2467741"/>
                <a:gd name="connsiteY2" fmla="*/ 0 h 555342"/>
                <a:gd name="connsiteX3" fmla="*/ 2467741 w 2467741"/>
                <a:gd name="connsiteY3" fmla="*/ 277671 h 555342"/>
                <a:gd name="connsiteX4" fmla="*/ 2190070 w 2467741"/>
                <a:gd name="connsiteY4" fmla="*/ 555342 h 555342"/>
                <a:gd name="connsiteX5" fmla="*/ 2190070 w 2467741"/>
                <a:gd name="connsiteY5" fmla="*/ 416507 h 555342"/>
                <a:gd name="connsiteX6" fmla="*/ 0 w 2467741"/>
                <a:gd name="connsiteY6" fmla="*/ 416507 h 555342"/>
                <a:gd name="connsiteX7" fmla="*/ 0 w 2467741"/>
                <a:gd name="connsiteY7" fmla="*/ 138836 h 555342"/>
                <a:gd name="connsiteX0" fmla="*/ 4795 w 2472536"/>
                <a:gd name="connsiteY0" fmla="*/ 138836 h 555342"/>
                <a:gd name="connsiteX1" fmla="*/ 2194865 w 2472536"/>
                <a:gd name="connsiteY1" fmla="*/ 138836 h 555342"/>
                <a:gd name="connsiteX2" fmla="*/ 2194865 w 2472536"/>
                <a:gd name="connsiteY2" fmla="*/ 0 h 555342"/>
                <a:gd name="connsiteX3" fmla="*/ 2472536 w 2472536"/>
                <a:gd name="connsiteY3" fmla="*/ 277671 h 555342"/>
                <a:gd name="connsiteX4" fmla="*/ 2194865 w 2472536"/>
                <a:gd name="connsiteY4" fmla="*/ 555342 h 555342"/>
                <a:gd name="connsiteX5" fmla="*/ 2194865 w 2472536"/>
                <a:gd name="connsiteY5" fmla="*/ 416507 h 555342"/>
                <a:gd name="connsiteX6" fmla="*/ 4795 w 2472536"/>
                <a:gd name="connsiteY6" fmla="*/ 416507 h 555342"/>
                <a:gd name="connsiteX7" fmla="*/ 0 w 2472536"/>
                <a:gd name="connsiteY7" fmla="*/ 328590 h 555342"/>
                <a:gd name="connsiteX8" fmla="*/ 4795 w 2472536"/>
                <a:gd name="connsiteY8" fmla="*/ 138836 h 555342"/>
                <a:gd name="connsiteX0" fmla="*/ 295807 w 2763548"/>
                <a:gd name="connsiteY0" fmla="*/ 138836 h 555342"/>
                <a:gd name="connsiteX1" fmla="*/ 2485877 w 2763548"/>
                <a:gd name="connsiteY1" fmla="*/ 138836 h 555342"/>
                <a:gd name="connsiteX2" fmla="*/ 2485877 w 2763548"/>
                <a:gd name="connsiteY2" fmla="*/ 0 h 555342"/>
                <a:gd name="connsiteX3" fmla="*/ 2763548 w 2763548"/>
                <a:gd name="connsiteY3" fmla="*/ 277671 h 555342"/>
                <a:gd name="connsiteX4" fmla="*/ 2485877 w 2763548"/>
                <a:gd name="connsiteY4" fmla="*/ 555342 h 555342"/>
                <a:gd name="connsiteX5" fmla="*/ 2485877 w 2763548"/>
                <a:gd name="connsiteY5" fmla="*/ 416507 h 555342"/>
                <a:gd name="connsiteX6" fmla="*/ 295807 w 2763548"/>
                <a:gd name="connsiteY6" fmla="*/ 416507 h 555342"/>
                <a:gd name="connsiteX7" fmla="*/ 291012 w 2763548"/>
                <a:gd name="connsiteY7" fmla="*/ 328590 h 555342"/>
                <a:gd name="connsiteX8" fmla="*/ 295807 w 2763548"/>
                <a:gd name="connsiteY8" fmla="*/ 138836 h 555342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78368 w 3146109"/>
                <a:gd name="connsiteY0" fmla="*/ 273997 h 690503"/>
                <a:gd name="connsiteX1" fmla="*/ 2868438 w 3146109"/>
                <a:gd name="connsiteY1" fmla="*/ 273997 h 690503"/>
                <a:gd name="connsiteX2" fmla="*/ 2868438 w 3146109"/>
                <a:gd name="connsiteY2" fmla="*/ 135161 h 690503"/>
                <a:gd name="connsiteX3" fmla="*/ 3146109 w 3146109"/>
                <a:gd name="connsiteY3" fmla="*/ 412832 h 690503"/>
                <a:gd name="connsiteX4" fmla="*/ 2868438 w 3146109"/>
                <a:gd name="connsiteY4" fmla="*/ 690503 h 690503"/>
                <a:gd name="connsiteX5" fmla="*/ 2868438 w 3146109"/>
                <a:gd name="connsiteY5" fmla="*/ 551668 h 690503"/>
                <a:gd name="connsiteX6" fmla="*/ 678368 w 3146109"/>
                <a:gd name="connsiteY6" fmla="*/ 551668 h 690503"/>
                <a:gd name="connsiteX7" fmla="*/ 205400 w 3146109"/>
                <a:gd name="connsiteY7" fmla="*/ 76045 h 690503"/>
                <a:gd name="connsiteX8" fmla="*/ 678368 w 3146109"/>
                <a:gd name="connsiteY8" fmla="*/ 273997 h 690503"/>
                <a:gd name="connsiteX0" fmla="*/ 711311 w 3179052"/>
                <a:gd name="connsiteY0" fmla="*/ 273997 h 690503"/>
                <a:gd name="connsiteX1" fmla="*/ 2901381 w 3179052"/>
                <a:gd name="connsiteY1" fmla="*/ 273997 h 690503"/>
                <a:gd name="connsiteX2" fmla="*/ 2901381 w 3179052"/>
                <a:gd name="connsiteY2" fmla="*/ 135161 h 690503"/>
                <a:gd name="connsiteX3" fmla="*/ 3179052 w 3179052"/>
                <a:gd name="connsiteY3" fmla="*/ 412832 h 690503"/>
                <a:gd name="connsiteX4" fmla="*/ 2901381 w 3179052"/>
                <a:gd name="connsiteY4" fmla="*/ 690503 h 690503"/>
                <a:gd name="connsiteX5" fmla="*/ 2901381 w 3179052"/>
                <a:gd name="connsiteY5" fmla="*/ 551668 h 690503"/>
                <a:gd name="connsiteX6" fmla="*/ 491855 w 3179052"/>
                <a:gd name="connsiteY6" fmla="*/ 551668 h 690503"/>
                <a:gd name="connsiteX7" fmla="*/ 238343 w 3179052"/>
                <a:gd name="connsiteY7" fmla="*/ 76045 h 690503"/>
                <a:gd name="connsiteX8" fmla="*/ 711311 w 3179052"/>
                <a:gd name="connsiteY8" fmla="*/ 273997 h 690503"/>
                <a:gd name="connsiteX0" fmla="*/ 711311 w 3179052"/>
                <a:gd name="connsiteY0" fmla="*/ 301056 h 717562"/>
                <a:gd name="connsiteX1" fmla="*/ 2901381 w 3179052"/>
                <a:gd name="connsiteY1" fmla="*/ 301056 h 717562"/>
                <a:gd name="connsiteX2" fmla="*/ 2901381 w 3179052"/>
                <a:gd name="connsiteY2" fmla="*/ 162220 h 717562"/>
                <a:gd name="connsiteX3" fmla="*/ 3179052 w 3179052"/>
                <a:gd name="connsiteY3" fmla="*/ 439891 h 717562"/>
                <a:gd name="connsiteX4" fmla="*/ 2901381 w 3179052"/>
                <a:gd name="connsiteY4" fmla="*/ 717562 h 717562"/>
                <a:gd name="connsiteX5" fmla="*/ 2901381 w 3179052"/>
                <a:gd name="connsiteY5" fmla="*/ 578727 h 717562"/>
                <a:gd name="connsiteX6" fmla="*/ 491855 w 3179052"/>
                <a:gd name="connsiteY6" fmla="*/ 578727 h 717562"/>
                <a:gd name="connsiteX7" fmla="*/ 238343 w 3179052"/>
                <a:gd name="connsiteY7" fmla="*/ 73843 h 717562"/>
                <a:gd name="connsiteX8" fmla="*/ 711311 w 3179052"/>
                <a:gd name="connsiteY8" fmla="*/ 301056 h 717562"/>
                <a:gd name="connsiteX0" fmla="*/ 771333 w 3239074"/>
                <a:gd name="connsiteY0" fmla="*/ 284316 h 700822"/>
                <a:gd name="connsiteX1" fmla="*/ 2961403 w 3239074"/>
                <a:gd name="connsiteY1" fmla="*/ 284316 h 700822"/>
                <a:gd name="connsiteX2" fmla="*/ 2961403 w 3239074"/>
                <a:gd name="connsiteY2" fmla="*/ 145480 h 700822"/>
                <a:gd name="connsiteX3" fmla="*/ 3239074 w 3239074"/>
                <a:gd name="connsiteY3" fmla="*/ 423151 h 700822"/>
                <a:gd name="connsiteX4" fmla="*/ 2961403 w 3239074"/>
                <a:gd name="connsiteY4" fmla="*/ 700822 h 700822"/>
                <a:gd name="connsiteX5" fmla="*/ 2961403 w 3239074"/>
                <a:gd name="connsiteY5" fmla="*/ 561987 h 700822"/>
                <a:gd name="connsiteX6" fmla="*/ 551877 w 3239074"/>
                <a:gd name="connsiteY6" fmla="*/ 561987 h 700822"/>
                <a:gd name="connsiteX7" fmla="*/ 298365 w 3239074"/>
                <a:gd name="connsiteY7" fmla="*/ 57103 h 700822"/>
                <a:gd name="connsiteX8" fmla="*/ 771333 w 3239074"/>
                <a:gd name="connsiteY8" fmla="*/ 284316 h 700822"/>
                <a:gd name="connsiteX0" fmla="*/ 771333 w 3239074"/>
                <a:gd name="connsiteY0" fmla="*/ 240888 h 657394"/>
                <a:gd name="connsiteX1" fmla="*/ 2961403 w 3239074"/>
                <a:gd name="connsiteY1" fmla="*/ 240888 h 657394"/>
                <a:gd name="connsiteX2" fmla="*/ 2961403 w 3239074"/>
                <a:gd name="connsiteY2" fmla="*/ 102052 h 657394"/>
                <a:gd name="connsiteX3" fmla="*/ 3239074 w 3239074"/>
                <a:gd name="connsiteY3" fmla="*/ 379723 h 657394"/>
                <a:gd name="connsiteX4" fmla="*/ 2961403 w 3239074"/>
                <a:gd name="connsiteY4" fmla="*/ 657394 h 657394"/>
                <a:gd name="connsiteX5" fmla="*/ 2961403 w 3239074"/>
                <a:gd name="connsiteY5" fmla="*/ 518559 h 657394"/>
                <a:gd name="connsiteX6" fmla="*/ 551877 w 3239074"/>
                <a:gd name="connsiteY6" fmla="*/ 518559 h 657394"/>
                <a:gd name="connsiteX7" fmla="*/ 298365 w 3239074"/>
                <a:gd name="connsiteY7" fmla="*/ 13675 h 657394"/>
                <a:gd name="connsiteX8" fmla="*/ 771333 w 3239074"/>
                <a:gd name="connsiteY8" fmla="*/ 240888 h 657394"/>
                <a:gd name="connsiteX0" fmla="*/ 790390 w 3258131"/>
                <a:gd name="connsiteY0" fmla="*/ 259237 h 675743"/>
                <a:gd name="connsiteX1" fmla="*/ 2980460 w 3258131"/>
                <a:gd name="connsiteY1" fmla="*/ 259237 h 675743"/>
                <a:gd name="connsiteX2" fmla="*/ 2980460 w 3258131"/>
                <a:gd name="connsiteY2" fmla="*/ 120401 h 675743"/>
                <a:gd name="connsiteX3" fmla="*/ 3258131 w 3258131"/>
                <a:gd name="connsiteY3" fmla="*/ 398072 h 675743"/>
                <a:gd name="connsiteX4" fmla="*/ 2980460 w 3258131"/>
                <a:gd name="connsiteY4" fmla="*/ 675743 h 675743"/>
                <a:gd name="connsiteX5" fmla="*/ 2980460 w 3258131"/>
                <a:gd name="connsiteY5" fmla="*/ 536908 h 675743"/>
                <a:gd name="connsiteX6" fmla="*/ 570934 w 3258131"/>
                <a:gd name="connsiteY6" fmla="*/ 536908 h 675743"/>
                <a:gd name="connsiteX7" fmla="*/ 317422 w 3258131"/>
                <a:gd name="connsiteY7" fmla="*/ 32024 h 675743"/>
                <a:gd name="connsiteX8" fmla="*/ 790390 w 3258131"/>
                <a:gd name="connsiteY8" fmla="*/ 259237 h 67574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74584 w 3242325"/>
                <a:gd name="connsiteY0" fmla="*/ 357865 h 774371"/>
                <a:gd name="connsiteX1" fmla="*/ 2964654 w 3242325"/>
                <a:gd name="connsiteY1" fmla="*/ 357865 h 774371"/>
                <a:gd name="connsiteX2" fmla="*/ 2964654 w 3242325"/>
                <a:gd name="connsiteY2" fmla="*/ 219029 h 774371"/>
                <a:gd name="connsiteX3" fmla="*/ 3242325 w 3242325"/>
                <a:gd name="connsiteY3" fmla="*/ 496700 h 774371"/>
                <a:gd name="connsiteX4" fmla="*/ 2964654 w 3242325"/>
                <a:gd name="connsiteY4" fmla="*/ 774371 h 774371"/>
                <a:gd name="connsiteX5" fmla="*/ 2964654 w 3242325"/>
                <a:gd name="connsiteY5" fmla="*/ 635536 h 774371"/>
                <a:gd name="connsiteX6" fmla="*/ 555128 w 3242325"/>
                <a:gd name="connsiteY6" fmla="*/ 635536 h 774371"/>
                <a:gd name="connsiteX7" fmla="*/ 321148 w 3242325"/>
                <a:gd name="connsiteY7" fmla="*/ 28333 h 774371"/>
                <a:gd name="connsiteX8" fmla="*/ 774584 w 3242325"/>
                <a:gd name="connsiteY8" fmla="*/ 357865 h 774371"/>
                <a:gd name="connsiteX0" fmla="*/ 933594 w 3401335"/>
                <a:gd name="connsiteY0" fmla="*/ 357865 h 774371"/>
                <a:gd name="connsiteX1" fmla="*/ 3123664 w 3401335"/>
                <a:gd name="connsiteY1" fmla="*/ 357865 h 774371"/>
                <a:gd name="connsiteX2" fmla="*/ 3123664 w 3401335"/>
                <a:gd name="connsiteY2" fmla="*/ 219029 h 774371"/>
                <a:gd name="connsiteX3" fmla="*/ 3401335 w 3401335"/>
                <a:gd name="connsiteY3" fmla="*/ 496700 h 774371"/>
                <a:gd name="connsiteX4" fmla="*/ 3123664 w 3401335"/>
                <a:gd name="connsiteY4" fmla="*/ 774371 h 774371"/>
                <a:gd name="connsiteX5" fmla="*/ 3123664 w 3401335"/>
                <a:gd name="connsiteY5" fmla="*/ 635536 h 774371"/>
                <a:gd name="connsiteX6" fmla="*/ 714138 w 3401335"/>
                <a:gd name="connsiteY6" fmla="*/ 635536 h 774371"/>
                <a:gd name="connsiteX7" fmla="*/ 287845 w 3401335"/>
                <a:gd name="connsiteY7" fmla="*/ 28333 h 774371"/>
                <a:gd name="connsiteX8" fmla="*/ 933594 w 3401335"/>
                <a:gd name="connsiteY8" fmla="*/ 357865 h 774371"/>
                <a:gd name="connsiteX0" fmla="*/ 1041071 w 3508812"/>
                <a:gd name="connsiteY0" fmla="*/ 339983 h 756489"/>
                <a:gd name="connsiteX1" fmla="*/ 3231141 w 3508812"/>
                <a:gd name="connsiteY1" fmla="*/ 339983 h 756489"/>
                <a:gd name="connsiteX2" fmla="*/ 3231141 w 3508812"/>
                <a:gd name="connsiteY2" fmla="*/ 201147 h 756489"/>
                <a:gd name="connsiteX3" fmla="*/ 3508812 w 3508812"/>
                <a:gd name="connsiteY3" fmla="*/ 478818 h 756489"/>
                <a:gd name="connsiteX4" fmla="*/ 3231141 w 3508812"/>
                <a:gd name="connsiteY4" fmla="*/ 756489 h 756489"/>
                <a:gd name="connsiteX5" fmla="*/ 3231141 w 3508812"/>
                <a:gd name="connsiteY5" fmla="*/ 617654 h 756489"/>
                <a:gd name="connsiteX6" fmla="*/ 821615 w 3508812"/>
                <a:gd name="connsiteY6" fmla="*/ 617654 h 756489"/>
                <a:gd name="connsiteX7" fmla="*/ 395322 w 3508812"/>
                <a:gd name="connsiteY7" fmla="*/ 10451 h 756489"/>
                <a:gd name="connsiteX8" fmla="*/ 1041071 w 3508812"/>
                <a:gd name="connsiteY8" fmla="*/ 339983 h 75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8812" h="756489">
                  <a:moveTo>
                    <a:pt x="1041071" y="339983"/>
                  </a:moveTo>
                  <a:lnTo>
                    <a:pt x="3231141" y="339983"/>
                  </a:lnTo>
                  <a:lnTo>
                    <a:pt x="3231141" y="201147"/>
                  </a:lnTo>
                  <a:lnTo>
                    <a:pt x="3508812" y="478818"/>
                  </a:lnTo>
                  <a:lnTo>
                    <a:pt x="3231141" y="756489"/>
                  </a:lnTo>
                  <a:lnTo>
                    <a:pt x="3231141" y="617654"/>
                  </a:lnTo>
                  <a:lnTo>
                    <a:pt x="821615" y="617654"/>
                  </a:lnTo>
                  <a:cubicBezTo>
                    <a:pt x="820017" y="588348"/>
                    <a:pt x="-696739" y="-66058"/>
                    <a:pt x="395322" y="10451"/>
                  </a:cubicBezTo>
                  <a:cubicBezTo>
                    <a:pt x="765119" y="-57677"/>
                    <a:pt x="782273" y="225231"/>
                    <a:pt x="1041071" y="3399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èche droite 183">
              <a:extLst>
                <a:ext uri="{FF2B5EF4-FFF2-40B4-BE49-F238E27FC236}">
                  <a16:creationId xmlns:a16="http://schemas.microsoft.com/office/drawing/2014/main" id="{20E31E3B-B549-0243-BDCB-5D2ADB96E9EE}"/>
                </a:ext>
              </a:extLst>
            </p:cNvPr>
            <p:cNvSpPr/>
            <p:nvPr/>
          </p:nvSpPr>
          <p:spPr bwMode="auto">
            <a:xfrm>
              <a:off x="1805443" y="3303623"/>
              <a:ext cx="5502840" cy="547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lèche droite 56">
              <a:extLst>
                <a:ext uri="{FF2B5EF4-FFF2-40B4-BE49-F238E27FC236}">
                  <a16:creationId xmlns:a16="http://schemas.microsoft.com/office/drawing/2014/main" id="{F5094C1C-3827-F14D-9EF5-BC8FC27F75C6}"/>
                </a:ext>
              </a:extLst>
            </p:cNvPr>
            <p:cNvSpPr/>
            <p:nvPr/>
          </p:nvSpPr>
          <p:spPr bwMode="auto">
            <a:xfrm>
              <a:off x="1799251" y="1754295"/>
              <a:ext cx="4932989" cy="1947926"/>
            </a:xfrm>
            <a:custGeom>
              <a:avLst/>
              <a:gdLst>
                <a:gd name="connsiteX0" fmla="*/ 0 w 5007791"/>
                <a:gd name="connsiteY0" fmla="*/ 192565 h 770260"/>
                <a:gd name="connsiteX1" fmla="*/ 4622661 w 5007791"/>
                <a:gd name="connsiteY1" fmla="*/ 192565 h 770260"/>
                <a:gd name="connsiteX2" fmla="*/ 4622661 w 5007791"/>
                <a:gd name="connsiteY2" fmla="*/ 0 h 770260"/>
                <a:gd name="connsiteX3" fmla="*/ 5007791 w 5007791"/>
                <a:gd name="connsiteY3" fmla="*/ 385130 h 770260"/>
                <a:gd name="connsiteX4" fmla="*/ 4622661 w 5007791"/>
                <a:gd name="connsiteY4" fmla="*/ 770260 h 770260"/>
                <a:gd name="connsiteX5" fmla="*/ 4622661 w 5007791"/>
                <a:gd name="connsiteY5" fmla="*/ 577695 h 770260"/>
                <a:gd name="connsiteX6" fmla="*/ 0 w 5007791"/>
                <a:gd name="connsiteY6" fmla="*/ 577695 h 770260"/>
                <a:gd name="connsiteX7" fmla="*/ 0 w 5007791"/>
                <a:gd name="connsiteY7" fmla="*/ 192565 h 770260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127591 w 4965261"/>
                <a:gd name="connsiteY0" fmla="*/ 0 h 1310162"/>
                <a:gd name="connsiteX1" fmla="*/ 4580131 w 4965261"/>
                <a:gd name="connsiteY1" fmla="*/ 723014 h 1310162"/>
                <a:gd name="connsiteX2" fmla="*/ 4580131 w 4965261"/>
                <a:gd name="connsiteY2" fmla="*/ 530449 h 1310162"/>
                <a:gd name="connsiteX3" fmla="*/ 4965261 w 4965261"/>
                <a:gd name="connsiteY3" fmla="*/ 915579 h 1310162"/>
                <a:gd name="connsiteX4" fmla="*/ 4580131 w 4965261"/>
                <a:gd name="connsiteY4" fmla="*/ 1300709 h 1310162"/>
                <a:gd name="connsiteX5" fmla="*/ 4580131 w 4965261"/>
                <a:gd name="connsiteY5" fmla="*/ 1108144 h 1310162"/>
                <a:gd name="connsiteX6" fmla="*/ 0 w 4965261"/>
                <a:gd name="connsiteY6" fmla="*/ 1310162 h 1310162"/>
                <a:gd name="connsiteX7" fmla="*/ 127591 w 4965261"/>
                <a:gd name="connsiteY7" fmla="*/ 0 h 1310162"/>
                <a:gd name="connsiteX0" fmla="*/ 377601 w 5215271"/>
                <a:gd name="connsiteY0" fmla="*/ 23380 h 1333542"/>
                <a:gd name="connsiteX1" fmla="*/ 4830141 w 5215271"/>
                <a:gd name="connsiteY1" fmla="*/ 746394 h 1333542"/>
                <a:gd name="connsiteX2" fmla="*/ 4830141 w 5215271"/>
                <a:gd name="connsiteY2" fmla="*/ 553829 h 1333542"/>
                <a:gd name="connsiteX3" fmla="*/ 5215271 w 5215271"/>
                <a:gd name="connsiteY3" fmla="*/ 938959 h 1333542"/>
                <a:gd name="connsiteX4" fmla="*/ 4830141 w 5215271"/>
                <a:gd name="connsiteY4" fmla="*/ 1324089 h 1333542"/>
                <a:gd name="connsiteX5" fmla="*/ 4830141 w 5215271"/>
                <a:gd name="connsiteY5" fmla="*/ 1131524 h 1333542"/>
                <a:gd name="connsiteX6" fmla="*/ 250010 w 5215271"/>
                <a:gd name="connsiteY6" fmla="*/ 1333542 h 1333542"/>
                <a:gd name="connsiteX7" fmla="*/ 581849 w 5215271"/>
                <a:gd name="connsiteY7" fmla="*/ 284542 h 1333542"/>
                <a:gd name="connsiteX8" fmla="*/ 377601 w 5215271"/>
                <a:gd name="connsiteY8" fmla="*/ 23380 h 1333542"/>
                <a:gd name="connsiteX0" fmla="*/ 484156 w 5321826"/>
                <a:gd name="connsiteY0" fmla="*/ 11968 h 1322130"/>
                <a:gd name="connsiteX1" fmla="*/ 4936696 w 5321826"/>
                <a:gd name="connsiteY1" fmla="*/ 734982 h 1322130"/>
                <a:gd name="connsiteX2" fmla="*/ 4936696 w 5321826"/>
                <a:gd name="connsiteY2" fmla="*/ 542417 h 1322130"/>
                <a:gd name="connsiteX3" fmla="*/ 5321826 w 5321826"/>
                <a:gd name="connsiteY3" fmla="*/ 927547 h 1322130"/>
                <a:gd name="connsiteX4" fmla="*/ 4936696 w 5321826"/>
                <a:gd name="connsiteY4" fmla="*/ 1312677 h 1322130"/>
                <a:gd name="connsiteX5" fmla="*/ 4936696 w 5321826"/>
                <a:gd name="connsiteY5" fmla="*/ 1120112 h 1322130"/>
                <a:gd name="connsiteX6" fmla="*/ 356565 w 5321826"/>
                <a:gd name="connsiteY6" fmla="*/ 1322130 h 1322130"/>
                <a:gd name="connsiteX7" fmla="*/ 231204 w 5321826"/>
                <a:gd name="connsiteY7" fmla="*/ 464516 h 1322130"/>
                <a:gd name="connsiteX8" fmla="*/ 484156 w 5321826"/>
                <a:gd name="connsiteY8" fmla="*/ 11968 h 1322130"/>
                <a:gd name="connsiteX0" fmla="*/ 390125 w 5227795"/>
                <a:gd name="connsiteY0" fmla="*/ 11968 h 1322130"/>
                <a:gd name="connsiteX1" fmla="*/ 4842665 w 5227795"/>
                <a:gd name="connsiteY1" fmla="*/ 734982 h 1322130"/>
                <a:gd name="connsiteX2" fmla="*/ 4842665 w 5227795"/>
                <a:gd name="connsiteY2" fmla="*/ 542417 h 1322130"/>
                <a:gd name="connsiteX3" fmla="*/ 5227795 w 5227795"/>
                <a:gd name="connsiteY3" fmla="*/ 927547 h 1322130"/>
                <a:gd name="connsiteX4" fmla="*/ 4842665 w 5227795"/>
                <a:gd name="connsiteY4" fmla="*/ 1312677 h 1322130"/>
                <a:gd name="connsiteX5" fmla="*/ 4842665 w 5227795"/>
                <a:gd name="connsiteY5" fmla="*/ 1120112 h 1322130"/>
                <a:gd name="connsiteX6" fmla="*/ 262534 w 5227795"/>
                <a:gd name="connsiteY6" fmla="*/ 1322130 h 1322130"/>
                <a:gd name="connsiteX7" fmla="*/ 137173 w 5227795"/>
                <a:gd name="connsiteY7" fmla="*/ 464516 h 1322130"/>
                <a:gd name="connsiteX8" fmla="*/ 390125 w 5227795"/>
                <a:gd name="connsiteY8" fmla="*/ 11968 h 1322130"/>
                <a:gd name="connsiteX0" fmla="*/ 349307 w 5186977"/>
                <a:gd name="connsiteY0" fmla="*/ 15669 h 1325831"/>
                <a:gd name="connsiteX1" fmla="*/ 4801847 w 5186977"/>
                <a:gd name="connsiteY1" fmla="*/ 738683 h 1325831"/>
                <a:gd name="connsiteX2" fmla="*/ 4801847 w 5186977"/>
                <a:gd name="connsiteY2" fmla="*/ 546118 h 1325831"/>
                <a:gd name="connsiteX3" fmla="*/ 5186977 w 5186977"/>
                <a:gd name="connsiteY3" fmla="*/ 931248 h 1325831"/>
                <a:gd name="connsiteX4" fmla="*/ 4801847 w 5186977"/>
                <a:gd name="connsiteY4" fmla="*/ 1316378 h 1325831"/>
                <a:gd name="connsiteX5" fmla="*/ 4801847 w 5186977"/>
                <a:gd name="connsiteY5" fmla="*/ 1123813 h 1325831"/>
                <a:gd name="connsiteX6" fmla="*/ 221716 w 5186977"/>
                <a:gd name="connsiteY6" fmla="*/ 1325831 h 1325831"/>
                <a:gd name="connsiteX7" fmla="*/ 96355 w 5186977"/>
                <a:gd name="connsiteY7" fmla="*/ 468217 h 1325831"/>
                <a:gd name="connsiteX8" fmla="*/ 349307 w 5186977"/>
                <a:gd name="connsiteY8" fmla="*/ 15669 h 1325831"/>
                <a:gd name="connsiteX0" fmla="*/ 288982 w 5126652"/>
                <a:gd name="connsiteY0" fmla="*/ 0 h 1310162"/>
                <a:gd name="connsiteX1" fmla="*/ 4741522 w 5126652"/>
                <a:gd name="connsiteY1" fmla="*/ 723014 h 1310162"/>
                <a:gd name="connsiteX2" fmla="*/ 4741522 w 5126652"/>
                <a:gd name="connsiteY2" fmla="*/ 530449 h 1310162"/>
                <a:gd name="connsiteX3" fmla="*/ 5126652 w 5126652"/>
                <a:gd name="connsiteY3" fmla="*/ 915579 h 1310162"/>
                <a:gd name="connsiteX4" fmla="*/ 4741522 w 5126652"/>
                <a:gd name="connsiteY4" fmla="*/ 1300709 h 1310162"/>
                <a:gd name="connsiteX5" fmla="*/ 4741522 w 5126652"/>
                <a:gd name="connsiteY5" fmla="*/ 1108144 h 1310162"/>
                <a:gd name="connsiteX6" fmla="*/ 161391 w 5126652"/>
                <a:gd name="connsiteY6" fmla="*/ 1310162 h 1310162"/>
                <a:gd name="connsiteX7" fmla="*/ 36030 w 5126652"/>
                <a:gd name="connsiteY7" fmla="*/ 452548 h 1310162"/>
                <a:gd name="connsiteX8" fmla="*/ 288982 w 5126652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437408 w 5275078"/>
                <a:gd name="connsiteY0" fmla="*/ 0 h 1310162"/>
                <a:gd name="connsiteX1" fmla="*/ 4889948 w 5275078"/>
                <a:gd name="connsiteY1" fmla="*/ 723014 h 1310162"/>
                <a:gd name="connsiteX2" fmla="*/ 4889948 w 5275078"/>
                <a:gd name="connsiteY2" fmla="*/ 530449 h 1310162"/>
                <a:gd name="connsiteX3" fmla="*/ 5275078 w 5275078"/>
                <a:gd name="connsiteY3" fmla="*/ 915579 h 1310162"/>
                <a:gd name="connsiteX4" fmla="*/ 4889948 w 5275078"/>
                <a:gd name="connsiteY4" fmla="*/ 1300709 h 1310162"/>
                <a:gd name="connsiteX5" fmla="*/ 4889948 w 5275078"/>
                <a:gd name="connsiteY5" fmla="*/ 1108144 h 1310162"/>
                <a:gd name="connsiteX6" fmla="*/ 309817 w 5275078"/>
                <a:gd name="connsiteY6" fmla="*/ 1310162 h 1310162"/>
                <a:gd name="connsiteX7" fmla="*/ 418371 w 5275078"/>
                <a:gd name="connsiteY7" fmla="*/ 1101134 h 1310162"/>
                <a:gd name="connsiteX8" fmla="*/ 450270 w 5275078"/>
                <a:gd name="connsiteY8" fmla="*/ 548241 h 1310162"/>
                <a:gd name="connsiteX9" fmla="*/ 437408 w 5275078"/>
                <a:gd name="connsiteY9" fmla="*/ 0 h 1310162"/>
                <a:gd name="connsiteX0" fmla="*/ 437408 w 5275078"/>
                <a:gd name="connsiteY0" fmla="*/ 0 h 1310162"/>
                <a:gd name="connsiteX1" fmla="*/ 4889948 w 5275078"/>
                <a:gd name="connsiteY1" fmla="*/ 723014 h 1310162"/>
                <a:gd name="connsiteX2" fmla="*/ 4889948 w 5275078"/>
                <a:gd name="connsiteY2" fmla="*/ 530449 h 1310162"/>
                <a:gd name="connsiteX3" fmla="*/ 5275078 w 5275078"/>
                <a:gd name="connsiteY3" fmla="*/ 915579 h 1310162"/>
                <a:gd name="connsiteX4" fmla="*/ 4889948 w 5275078"/>
                <a:gd name="connsiteY4" fmla="*/ 1300709 h 1310162"/>
                <a:gd name="connsiteX5" fmla="*/ 4889948 w 5275078"/>
                <a:gd name="connsiteY5" fmla="*/ 1108144 h 1310162"/>
                <a:gd name="connsiteX6" fmla="*/ 309817 w 5275078"/>
                <a:gd name="connsiteY6" fmla="*/ 1310162 h 1310162"/>
                <a:gd name="connsiteX7" fmla="*/ 418371 w 5275078"/>
                <a:gd name="connsiteY7" fmla="*/ 1101134 h 1310162"/>
                <a:gd name="connsiteX8" fmla="*/ 450270 w 5275078"/>
                <a:gd name="connsiteY8" fmla="*/ 526976 h 1310162"/>
                <a:gd name="connsiteX9" fmla="*/ 437408 w 5275078"/>
                <a:gd name="connsiteY9" fmla="*/ 0 h 1310162"/>
                <a:gd name="connsiteX0" fmla="*/ 127651 w 4965321"/>
                <a:gd name="connsiteY0" fmla="*/ 0 h 1735464"/>
                <a:gd name="connsiteX1" fmla="*/ 4580191 w 4965321"/>
                <a:gd name="connsiteY1" fmla="*/ 723014 h 1735464"/>
                <a:gd name="connsiteX2" fmla="*/ 4580191 w 4965321"/>
                <a:gd name="connsiteY2" fmla="*/ 530449 h 1735464"/>
                <a:gd name="connsiteX3" fmla="*/ 4965321 w 4965321"/>
                <a:gd name="connsiteY3" fmla="*/ 915579 h 1735464"/>
                <a:gd name="connsiteX4" fmla="*/ 4580191 w 4965321"/>
                <a:gd name="connsiteY4" fmla="*/ 1300709 h 1735464"/>
                <a:gd name="connsiteX5" fmla="*/ 4580191 w 4965321"/>
                <a:gd name="connsiteY5" fmla="*/ 1108144 h 1735464"/>
                <a:gd name="connsiteX6" fmla="*/ 467893 w 4965321"/>
                <a:gd name="connsiteY6" fmla="*/ 1735464 h 1735464"/>
                <a:gd name="connsiteX7" fmla="*/ 108614 w 4965321"/>
                <a:gd name="connsiteY7" fmla="*/ 1101134 h 1735464"/>
                <a:gd name="connsiteX8" fmla="*/ 140513 w 4965321"/>
                <a:gd name="connsiteY8" fmla="*/ 526976 h 1735464"/>
                <a:gd name="connsiteX9" fmla="*/ 127651 w 4965321"/>
                <a:gd name="connsiteY9" fmla="*/ 0 h 1735464"/>
                <a:gd name="connsiteX0" fmla="*/ 19037 w 4856707"/>
                <a:gd name="connsiteY0" fmla="*/ 0 h 1735464"/>
                <a:gd name="connsiteX1" fmla="*/ 4471577 w 4856707"/>
                <a:gd name="connsiteY1" fmla="*/ 723014 h 1735464"/>
                <a:gd name="connsiteX2" fmla="*/ 4471577 w 4856707"/>
                <a:gd name="connsiteY2" fmla="*/ 530449 h 1735464"/>
                <a:gd name="connsiteX3" fmla="*/ 4856707 w 4856707"/>
                <a:gd name="connsiteY3" fmla="*/ 915579 h 1735464"/>
                <a:gd name="connsiteX4" fmla="*/ 4471577 w 4856707"/>
                <a:gd name="connsiteY4" fmla="*/ 1300709 h 1735464"/>
                <a:gd name="connsiteX5" fmla="*/ 4471577 w 4856707"/>
                <a:gd name="connsiteY5" fmla="*/ 1108144 h 1735464"/>
                <a:gd name="connsiteX6" fmla="*/ 359279 w 4856707"/>
                <a:gd name="connsiteY6" fmla="*/ 1735464 h 1735464"/>
                <a:gd name="connsiteX7" fmla="*/ 0 w 4856707"/>
                <a:gd name="connsiteY7" fmla="*/ 1101134 h 1735464"/>
                <a:gd name="connsiteX8" fmla="*/ 31899 w 4856707"/>
                <a:gd name="connsiteY8" fmla="*/ 526976 h 1735464"/>
                <a:gd name="connsiteX9" fmla="*/ 19037 w 4856707"/>
                <a:gd name="connsiteY9" fmla="*/ 0 h 1735464"/>
                <a:gd name="connsiteX0" fmla="*/ 19037 w 4856707"/>
                <a:gd name="connsiteY0" fmla="*/ 0 h 1735464"/>
                <a:gd name="connsiteX1" fmla="*/ 4471577 w 4856707"/>
                <a:gd name="connsiteY1" fmla="*/ 723014 h 1735464"/>
                <a:gd name="connsiteX2" fmla="*/ 4471577 w 4856707"/>
                <a:gd name="connsiteY2" fmla="*/ 530449 h 1735464"/>
                <a:gd name="connsiteX3" fmla="*/ 4856707 w 4856707"/>
                <a:gd name="connsiteY3" fmla="*/ 915579 h 1735464"/>
                <a:gd name="connsiteX4" fmla="*/ 4471577 w 4856707"/>
                <a:gd name="connsiteY4" fmla="*/ 1300709 h 1735464"/>
                <a:gd name="connsiteX5" fmla="*/ 4471577 w 4856707"/>
                <a:gd name="connsiteY5" fmla="*/ 1108144 h 1735464"/>
                <a:gd name="connsiteX6" fmla="*/ 359279 w 4856707"/>
                <a:gd name="connsiteY6" fmla="*/ 1735464 h 1735464"/>
                <a:gd name="connsiteX7" fmla="*/ 0 w 4856707"/>
                <a:gd name="connsiteY7" fmla="*/ 1101134 h 1735464"/>
                <a:gd name="connsiteX8" fmla="*/ 31899 w 4856707"/>
                <a:gd name="connsiteY8" fmla="*/ 526976 h 1735464"/>
                <a:gd name="connsiteX9" fmla="*/ 19037 w 4856707"/>
                <a:gd name="connsiteY9" fmla="*/ 0 h 1735464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526976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43411 w 4898368"/>
                <a:gd name="connsiteY8" fmla="*/ 739627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303692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303692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303692 h 1756729"/>
                <a:gd name="connsiteX9" fmla="*/ 60698 w 4898368"/>
                <a:gd name="connsiteY9" fmla="*/ 0 h 1756729"/>
                <a:gd name="connsiteX0" fmla="*/ 62406 w 4900076"/>
                <a:gd name="connsiteY0" fmla="*/ 0 h 1756729"/>
                <a:gd name="connsiteX1" fmla="*/ 4514946 w 4900076"/>
                <a:gd name="connsiteY1" fmla="*/ 723014 h 1756729"/>
                <a:gd name="connsiteX2" fmla="*/ 4514946 w 4900076"/>
                <a:gd name="connsiteY2" fmla="*/ 530449 h 1756729"/>
                <a:gd name="connsiteX3" fmla="*/ 4900076 w 4900076"/>
                <a:gd name="connsiteY3" fmla="*/ 915579 h 1756729"/>
                <a:gd name="connsiteX4" fmla="*/ 4514946 w 4900076"/>
                <a:gd name="connsiteY4" fmla="*/ 1300709 h 1756729"/>
                <a:gd name="connsiteX5" fmla="*/ 4514946 w 4900076"/>
                <a:gd name="connsiteY5" fmla="*/ 1108144 h 1756729"/>
                <a:gd name="connsiteX6" fmla="*/ 147467 w 4900076"/>
                <a:gd name="connsiteY6" fmla="*/ 1756729 h 1756729"/>
                <a:gd name="connsiteX7" fmla="*/ 11471 w 4900076"/>
                <a:gd name="connsiteY7" fmla="*/ 1494539 h 1756729"/>
                <a:gd name="connsiteX8" fmla="*/ 75268 w 4900076"/>
                <a:gd name="connsiteY8" fmla="*/ 303692 h 1756729"/>
                <a:gd name="connsiteX9" fmla="*/ 62406 w 4900076"/>
                <a:gd name="connsiteY9" fmla="*/ 0 h 1756729"/>
                <a:gd name="connsiteX0" fmla="*/ 288961 w 5126631"/>
                <a:gd name="connsiteY0" fmla="*/ 0 h 1756729"/>
                <a:gd name="connsiteX1" fmla="*/ 4741501 w 5126631"/>
                <a:gd name="connsiteY1" fmla="*/ 723014 h 1756729"/>
                <a:gd name="connsiteX2" fmla="*/ 4741501 w 5126631"/>
                <a:gd name="connsiteY2" fmla="*/ 530449 h 1756729"/>
                <a:gd name="connsiteX3" fmla="*/ 5126631 w 5126631"/>
                <a:gd name="connsiteY3" fmla="*/ 915579 h 1756729"/>
                <a:gd name="connsiteX4" fmla="*/ 4741501 w 5126631"/>
                <a:gd name="connsiteY4" fmla="*/ 1300709 h 1756729"/>
                <a:gd name="connsiteX5" fmla="*/ 4741501 w 5126631"/>
                <a:gd name="connsiteY5" fmla="*/ 1108144 h 1756729"/>
                <a:gd name="connsiteX6" fmla="*/ 374022 w 5126631"/>
                <a:gd name="connsiteY6" fmla="*/ 1756729 h 1756729"/>
                <a:gd name="connsiteX7" fmla="*/ 238026 w 5126631"/>
                <a:gd name="connsiteY7" fmla="*/ 1494539 h 1756729"/>
                <a:gd name="connsiteX8" fmla="*/ 301823 w 5126631"/>
                <a:gd name="connsiteY8" fmla="*/ 303692 h 1756729"/>
                <a:gd name="connsiteX9" fmla="*/ 288961 w 5126631"/>
                <a:gd name="connsiteY9" fmla="*/ 0 h 1756729"/>
                <a:gd name="connsiteX0" fmla="*/ 286090 w 5123760"/>
                <a:gd name="connsiteY0" fmla="*/ 0 h 1756729"/>
                <a:gd name="connsiteX1" fmla="*/ 4738630 w 5123760"/>
                <a:gd name="connsiteY1" fmla="*/ 723014 h 1756729"/>
                <a:gd name="connsiteX2" fmla="*/ 4738630 w 5123760"/>
                <a:gd name="connsiteY2" fmla="*/ 530449 h 1756729"/>
                <a:gd name="connsiteX3" fmla="*/ 5123760 w 5123760"/>
                <a:gd name="connsiteY3" fmla="*/ 915579 h 1756729"/>
                <a:gd name="connsiteX4" fmla="*/ 4738630 w 5123760"/>
                <a:gd name="connsiteY4" fmla="*/ 1300709 h 1756729"/>
                <a:gd name="connsiteX5" fmla="*/ 4738630 w 5123760"/>
                <a:gd name="connsiteY5" fmla="*/ 1108144 h 1756729"/>
                <a:gd name="connsiteX6" fmla="*/ 371151 w 5123760"/>
                <a:gd name="connsiteY6" fmla="*/ 1756729 h 1756729"/>
                <a:gd name="connsiteX7" fmla="*/ 235155 w 5123760"/>
                <a:gd name="connsiteY7" fmla="*/ 1494539 h 1756729"/>
                <a:gd name="connsiteX8" fmla="*/ 298952 w 5123760"/>
                <a:gd name="connsiteY8" fmla="*/ 303692 h 1756729"/>
                <a:gd name="connsiteX9" fmla="*/ 286090 w 5123760"/>
                <a:gd name="connsiteY9" fmla="*/ 0 h 1756729"/>
                <a:gd name="connsiteX0" fmla="*/ 400134 w 5237804"/>
                <a:gd name="connsiteY0" fmla="*/ 0 h 1767362"/>
                <a:gd name="connsiteX1" fmla="*/ 4852674 w 5237804"/>
                <a:gd name="connsiteY1" fmla="*/ 723014 h 1767362"/>
                <a:gd name="connsiteX2" fmla="*/ 4852674 w 5237804"/>
                <a:gd name="connsiteY2" fmla="*/ 530449 h 1767362"/>
                <a:gd name="connsiteX3" fmla="*/ 5237804 w 5237804"/>
                <a:gd name="connsiteY3" fmla="*/ 915579 h 1767362"/>
                <a:gd name="connsiteX4" fmla="*/ 4852674 w 5237804"/>
                <a:gd name="connsiteY4" fmla="*/ 1300709 h 1767362"/>
                <a:gd name="connsiteX5" fmla="*/ 4852674 w 5237804"/>
                <a:gd name="connsiteY5" fmla="*/ 1108144 h 1767362"/>
                <a:gd name="connsiteX6" fmla="*/ 325707 w 5237804"/>
                <a:gd name="connsiteY6" fmla="*/ 1767362 h 1767362"/>
                <a:gd name="connsiteX7" fmla="*/ 349199 w 5237804"/>
                <a:gd name="connsiteY7" fmla="*/ 1494539 h 1767362"/>
                <a:gd name="connsiteX8" fmla="*/ 412996 w 5237804"/>
                <a:gd name="connsiteY8" fmla="*/ 303692 h 1767362"/>
                <a:gd name="connsiteX9" fmla="*/ 400134 w 5237804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87289 w 4912097"/>
                <a:gd name="connsiteY8" fmla="*/ 303692 h 1767362"/>
                <a:gd name="connsiteX9" fmla="*/ 74427 w 4912097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103839 w 4912097"/>
                <a:gd name="connsiteY8" fmla="*/ 502294 h 1767362"/>
                <a:gd name="connsiteX9" fmla="*/ 74427 w 4912097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74876 w 4912097"/>
                <a:gd name="connsiteY8" fmla="*/ 502294 h 1767362"/>
                <a:gd name="connsiteX9" fmla="*/ 74427 w 4912097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74876 w 4912097"/>
                <a:gd name="connsiteY8" fmla="*/ 502294 h 1767362"/>
                <a:gd name="connsiteX9" fmla="*/ 74427 w 4912097"/>
                <a:gd name="connsiteY9" fmla="*/ 0 h 1767362"/>
                <a:gd name="connsiteX0" fmla="*/ 51176 w 4888846"/>
                <a:gd name="connsiteY0" fmla="*/ 0 h 1759087"/>
                <a:gd name="connsiteX1" fmla="*/ 4503716 w 4888846"/>
                <a:gd name="connsiteY1" fmla="*/ 723014 h 1759087"/>
                <a:gd name="connsiteX2" fmla="*/ 4503716 w 4888846"/>
                <a:gd name="connsiteY2" fmla="*/ 530449 h 1759087"/>
                <a:gd name="connsiteX3" fmla="*/ 4888846 w 4888846"/>
                <a:gd name="connsiteY3" fmla="*/ 915579 h 1759087"/>
                <a:gd name="connsiteX4" fmla="*/ 4503716 w 4888846"/>
                <a:gd name="connsiteY4" fmla="*/ 1300709 h 1759087"/>
                <a:gd name="connsiteX5" fmla="*/ 4503716 w 4888846"/>
                <a:gd name="connsiteY5" fmla="*/ 1108144 h 1759087"/>
                <a:gd name="connsiteX6" fmla="*/ 1575 w 4888846"/>
                <a:gd name="connsiteY6" fmla="*/ 1759087 h 1759087"/>
                <a:gd name="connsiteX7" fmla="*/ 241 w 4888846"/>
                <a:gd name="connsiteY7" fmla="*/ 1494539 h 1759087"/>
                <a:gd name="connsiteX8" fmla="*/ 51625 w 4888846"/>
                <a:gd name="connsiteY8" fmla="*/ 502294 h 1759087"/>
                <a:gd name="connsiteX9" fmla="*/ 51176 w 4888846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1331 w 4889001"/>
                <a:gd name="connsiteY0" fmla="*/ 0 h 1759087"/>
                <a:gd name="connsiteX1" fmla="*/ 4503871 w 4889001"/>
                <a:gd name="connsiteY1" fmla="*/ 723014 h 1759087"/>
                <a:gd name="connsiteX2" fmla="*/ 4503871 w 4889001"/>
                <a:gd name="connsiteY2" fmla="*/ 530449 h 1759087"/>
                <a:gd name="connsiteX3" fmla="*/ 4889001 w 4889001"/>
                <a:gd name="connsiteY3" fmla="*/ 915579 h 1759087"/>
                <a:gd name="connsiteX4" fmla="*/ 4503871 w 4889001"/>
                <a:gd name="connsiteY4" fmla="*/ 1300709 h 1759087"/>
                <a:gd name="connsiteX5" fmla="*/ 4503871 w 4889001"/>
                <a:gd name="connsiteY5" fmla="*/ 1108144 h 1759087"/>
                <a:gd name="connsiteX6" fmla="*/ 1730 w 4889001"/>
                <a:gd name="connsiteY6" fmla="*/ 1759087 h 1759087"/>
                <a:gd name="connsiteX7" fmla="*/ 12809 w 4889001"/>
                <a:gd name="connsiteY7" fmla="*/ 1399375 h 1759087"/>
                <a:gd name="connsiteX8" fmla="*/ 51780 w 4889001"/>
                <a:gd name="connsiteY8" fmla="*/ 502294 h 1759087"/>
                <a:gd name="connsiteX9" fmla="*/ 51331 w 4889001"/>
                <a:gd name="connsiteY9" fmla="*/ 0 h 1759087"/>
                <a:gd name="connsiteX0" fmla="*/ 51331 w 4889001"/>
                <a:gd name="connsiteY0" fmla="*/ 0 h 1908039"/>
                <a:gd name="connsiteX1" fmla="*/ 4503871 w 4889001"/>
                <a:gd name="connsiteY1" fmla="*/ 723014 h 1908039"/>
                <a:gd name="connsiteX2" fmla="*/ 4503871 w 4889001"/>
                <a:gd name="connsiteY2" fmla="*/ 530449 h 1908039"/>
                <a:gd name="connsiteX3" fmla="*/ 4889001 w 4889001"/>
                <a:gd name="connsiteY3" fmla="*/ 915579 h 1908039"/>
                <a:gd name="connsiteX4" fmla="*/ 4503871 w 4889001"/>
                <a:gd name="connsiteY4" fmla="*/ 1300709 h 1908039"/>
                <a:gd name="connsiteX5" fmla="*/ 4503871 w 4889001"/>
                <a:gd name="connsiteY5" fmla="*/ 1108144 h 1908039"/>
                <a:gd name="connsiteX6" fmla="*/ 1730 w 4889001"/>
                <a:gd name="connsiteY6" fmla="*/ 1908039 h 1908039"/>
                <a:gd name="connsiteX7" fmla="*/ 12809 w 4889001"/>
                <a:gd name="connsiteY7" fmla="*/ 1399375 h 1908039"/>
                <a:gd name="connsiteX8" fmla="*/ 51780 w 4889001"/>
                <a:gd name="connsiteY8" fmla="*/ 502294 h 1908039"/>
                <a:gd name="connsiteX9" fmla="*/ 51331 w 4889001"/>
                <a:gd name="connsiteY9" fmla="*/ 0 h 1908039"/>
                <a:gd name="connsiteX0" fmla="*/ 56142 w 4893812"/>
                <a:gd name="connsiteY0" fmla="*/ 0 h 1908039"/>
                <a:gd name="connsiteX1" fmla="*/ 4508682 w 4893812"/>
                <a:gd name="connsiteY1" fmla="*/ 723014 h 1908039"/>
                <a:gd name="connsiteX2" fmla="*/ 4508682 w 4893812"/>
                <a:gd name="connsiteY2" fmla="*/ 530449 h 1908039"/>
                <a:gd name="connsiteX3" fmla="*/ 4893812 w 4893812"/>
                <a:gd name="connsiteY3" fmla="*/ 915579 h 1908039"/>
                <a:gd name="connsiteX4" fmla="*/ 4508682 w 4893812"/>
                <a:gd name="connsiteY4" fmla="*/ 1300709 h 1908039"/>
                <a:gd name="connsiteX5" fmla="*/ 4508682 w 4893812"/>
                <a:gd name="connsiteY5" fmla="*/ 1108144 h 1908039"/>
                <a:gd name="connsiteX6" fmla="*/ 6541 w 4893812"/>
                <a:gd name="connsiteY6" fmla="*/ 1908039 h 1908039"/>
                <a:gd name="connsiteX7" fmla="*/ 1070 w 4893812"/>
                <a:gd name="connsiteY7" fmla="*/ 1395238 h 1908039"/>
                <a:gd name="connsiteX8" fmla="*/ 56591 w 4893812"/>
                <a:gd name="connsiteY8" fmla="*/ 502294 h 1908039"/>
                <a:gd name="connsiteX9" fmla="*/ 56142 w 489381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73224 w 4910894"/>
                <a:gd name="connsiteY0" fmla="*/ 0 h 1908039"/>
                <a:gd name="connsiteX1" fmla="*/ 4525764 w 4910894"/>
                <a:gd name="connsiteY1" fmla="*/ 723014 h 1908039"/>
                <a:gd name="connsiteX2" fmla="*/ 4525764 w 4910894"/>
                <a:gd name="connsiteY2" fmla="*/ 530449 h 1908039"/>
                <a:gd name="connsiteX3" fmla="*/ 4910894 w 4910894"/>
                <a:gd name="connsiteY3" fmla="*/ 915579 h 1908039"/>
                <a:gd name="connsiteX4" fmla="*/ 4525764 w 4910894"/>
                <a:gd name="connsiteY4" fmla="*/ 1300709 h 1908039"/>
                <a:gd name="connsiteX5" fmla="*/ 4525764 w 4910894"/>
                <a:gd name="connsiteY5" fmla="*/ 1108144 h 1908039"/>
                <a:gd name="connsiteX6" fmla="*/ 23623 w 4910894"/>
                <a:gd name="connsiteY6" fmla="*/ 1908039 h 1908039"/>
                <a:gd name="connsiteX7" fmla="*/ 18152 w 4910894"/>
                <a:gd name="connsiteY7" fmla="*/ 1395238 h 1908039"/>
                <a:gd name="connsiteX8" fmla="*/ 12 w 4910894"/>
                <a:gd name="connsiteY8" fmla="*/ 502294 h 1908039"/>
                <a:gd name="connsiteX9" fmla="*/ 73224 w 4910894"/>
                <a:gd name="connsiteY9" fmla="*/ 0 h 1908039"/>
                <a:gd name="connsiteX0" fmla="*/ 0 w 4911332"/>
                <a:gd name="connsiteY0" fmla="*/ 0 h 1908039"/>
                <a:gd name="connsiteX1" fmla="*/ 4526202 w 4911332"/>
                <a:gd name="connsiteY1" fmla="*/ 723014 h 1908039"/>
                <a:gd name="connsiteX2" fmla="*/ 4526202 w 4911332"/>
                <a:gd name="connsiteY2" fmla="*/ 530449 h 1908039"/>
                <a:gd name="connsiteX3" fmla="*/ 4911332 w 4911332"/>
                <a:gd name="connsiteY3" fmla="*/ 915579 h 1908039"/>
                <a:gd name="connsiteX4" fmla="*/ 4526202 w 4911332"/>
                <a:gd name="connsiteY4" fmla="*/ 1300709 h 1908039"/>
                <a:gd name="connsiteX5" fmla="*/ 4526202 w 4911332"/>
                <a:gd name="connsiteY5" fmla="*/ 1108144 h 1908039"/>
                <a:gd name="connsiteX6" fmla="*/ 24061 w 4911332"/>
                <a:gd name="connsiteY6" fmla="*/ 1908039 h 1908039"/>
                <a:gd name="connsiteX7" fmla="*/ 18590 w 4911332"/>
                <a:gd name="connsiteY7" fmla="*/ 1395238 h 1908039"/>
                <a:gd name="connsiteX8" fmla="*/ 450 w 4911332"/>
                <a:gd name="connsiteY8" fmla="*/ 502294 h 1908039"/>
                <a:gd name="connsiteX9" fmla="*/ 0 w 4911332"/>
                <a:gd name="connsiteY9" fmla="*/ 0 h 1908039"/>
                <a:gd name="connsiteX0" fmla="*/ 0 w 4911332"/>
                <a:gd name="connsiteY0" fmla="*/ 0 h 1976278"/>
                <a:gd name="connsiteX1" fmla="*/ 4526202 w 4911332"/>
                <a:gd name="connsiteY1" fmla="*/ 791253 h 1976278"/>
                <a:gd name="connsiteX2" fmla="*/ 4526202 w 4911332"/>
                <a:gd name="connsiteY2" fmla="*/ 598688 h 1976278"/>
                <a:gd name="connsiteX3" fmla="*/ 4911332 w 4911332"/>
                <a:gd name="connsiteY3" fmla="*/ 983818 h 1976278"/>
                <a:gd name="connsiteX4" fmla="*/ 4526202 w 4911332"/>
                <a:gd name="connsiteY4" fmla="*/ 1368948 h 1976278"/>
                <a:gd name="connsiteX5" fmla="*/ 4526202 w 4911332"/>
                <a:gd name="connsiteY5" fmla="*/ 1176383 h 1976278"/>
                <a:gd name="connsiteX6" fmla="*/ 24061 w 4911332"/>
                <a:gd name="connsiteY6" fmla="*/ 1976278 h 1976278"/>
                <a:gd name="connsiteX7" fmla="*/ 18590 w 4911332"/>
                <a:gd name="connsiteY7" fmla="*/ 1463477 h 1976278"/>
                <a:gd name="connsiteX8" fmla="*/ 450 w 4911332"/>
                <a:gd name="connsiteY8" fmla="*/ 570533 h 1976278"/>
                <a:gd name="connsiteX9" fmla="*/ 0 w 4911332"/>
                <a:gd name="connsiteY9" fmla="*/ 0 h 19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1332" h="1976278">
                  <a:moveTo>
                    <a:pt x="0" y="0"/>
                  </a:moveTo>
                  <a:cubicBezTo>
                    <a:pt x="1048245" y="655675"/>
                    <a:pt x="2935696" y="773532"/>
                    <a:pt x="4526202" y="791253"/>
                  </a:cubicBezTo>
                  <a:lnTo>
                    <a:pt x="4526202" y="598688"/>
                  </a:lnTo>
                  <a:lnTo>
                    <a:pt x="4911332" y="983818"/>
                  </a:lnTo>
                  <a:lnTo>
                    <a:pt x="4526202" y="1368948"/>
                  </a:lnTo>
                  <a:lnTo>
                    <a:pt x="4526202" y="1176383"/>
                  </a:lnTo>
                  <a:cubicBezTo>
                    <a:pt x="3013669" y="1183471"/>
                    <a:pt x="1525962" y="1767171"/>
                    <a:pt x="24061" y="1976278"/>
                  </a:cubicBezTo>
                  <a:cubicBezTo>
                    <a:pt x="20818" y="1467895"/>
                    <a:pt x="28380" y="1984239"/>
                    <a:pt x="18590" y="1463477"/>
                  </a:cubicBezTo>
                  <a:cubicBezTo>
                    <a:pt x="2290696" y="938324"/>
                    <a:pt x="1667793" y="1037524"/>
                    <a:pt x="450" y="570533"/>
                  </a:cubicBezTo>
                  <a:cubicBezTo>
                    <a:pt x="-706" y="62015"/>
                    <a:pt x="4332" y="5503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lèche droite 185">
              <a:extLst>
                <a:ext uri="{FF2B5EF4-FFF2-40B4-BE49-F238E27FC236}">
                  <a16:creationId xmlns:a16="http://schemas.microsoft.com/office/drawing/2014/main" id="{D4B2B592-BF45-FC43-8BE3-FE2592A0AB29}"/>
                </a:ext>
              </a:extLst>
            </p:cNvPr>
            <p:cNvSpPr/>
            <p:nvPr/>
          </p:nvSpPr>
          <p:spPr bwMode="auto">
            <a:xfrm>
              <a:off x="1788031" y="1205741"/>
              <a:ext cx="6927549" cy="75921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7966FE1-9D9B-FD47-B4C5-AAA73760FE16}"/>
                </a:ext>
              </a:extLst>
            </p:cNvPr>
            <p:cNvSpPr txBox="1"/>
            <p:nvPr/>
          </p:nvSpPr>
          <p:spPr>
            <a:xfrm>
              <a:off x="2935970" y="65132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  <a:cs typeface="Calibri" pitchFamily="34" charset="0"/>
                </a:rPr>
                <a:t>Past</a:t>
              </a:r>
              <a:endParaRPr lang="fr-FR" sz="16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FD31B3B-8075-324B-87A1-B2727337E985}"/>
                </a:ext>
              </a:extLst>
            </p:cNvPr>
            <p:cNvSpPr txBox="1"/>
            <p:nvPr/>
          </p:nvSpPr>
          <p:spPr>
            <a:xfrm>
              <a:off x="6178675" y="652084"/>
              <a:ext cx="807889" cy="333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  <a:cs typeface="Calibri" pitchFamily="34" charset="0"/>
                </a:rPr>
                <a:t>Present</a:t>
              </a:r>
              <a:endParaRPr lang="fr-FR" sz="16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E88579-F015-E247-96D5-24A338687FE6}"/>
                </a:ext>
              </a:extLst>
            </p:cNvPr>
            <p:cNvSpPr/>
            <p:nvPr/>
          </p:nvSpPr>
          <p:spPr bwMode="auto">
            <a:xfrm>
              <a:off x="1660639" y="1073208"/>
              <a:ext cx="127393" cy="208052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92ED88-950C-D64E-A109-F69F2EA4002F}"/>
                </a:ext>
              </a:extLst>
            </p:cNvPr>
            <p:cNvSpPr/>
            <p:nvPr/>
          </p:nvSpPr>
          <p:spPr bwMode="auto">
            <a:xfrm>
              <a:off x="218637" y="1424577"/>
              <a:ext cx="1272949" cy="111197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Low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noise </a:t>
              </a: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frontends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for capacitive detectors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2E871D-DC20-054B-A23A-976D6268B317}"/>
                </a:ext>
              </a:extLst>
            </p:cNvPr>
            <p:cNvSpPr/>
            <p:nvPr/>
          </p:nvSpPr>
          <p:spPr bwMode="auto">
            <a:xfrm>
              <a:off x="218637" y="3168626"/>
              <a:ext cx="1272950" cy="6788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Analog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fr-FR" sz="1400" dirty="0" err="1">
                  <a:latin typeface="+mj-lt"/>
                  <a:cs typeface="Calibri" pitchFamily="34" charset="0"/>
                </a:rPr>
                <a:t>m</a:t>
              </a: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emories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8B71AC-95B4-ED4A-982F-4E5CE8A48EE2}"/>
                </a:ext>
              </a:extLst>
            </p:cNvPr>
            <p:cNvSpPr/>
            <p:nvPr/>
          </p:nvSpPr>
          <p:spPr bwMode="auto">
            <a:xfrm>
              <a:off x="218638" y="4370957"/>
              <a:ext cx="1272948" cy="8330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Monolithic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pixel </a:t>
              </a: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sensors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(MAPS)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5AC4C7-ECEC-EE46-B9BD-601EEBF74167}"/>
                </a:ext>
              </a:extLst>
            </p:cNvPr>
            <p:cNvSpPr/>
            <p:nvPr/>
          </p:nvSpPr>
          <p:spPr bwMode="auto">
            <a:xfrm>
              <a:off x="218637" y="5321659"/>
              <a:ext cx="1272948" cy="8330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Cryogenic</a:t>
              </a:r>
              <a:r>
                <a:rPr kumimoji="0" lang="fr-FR" sz="140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 </a:t>
              </a:r>
              <a:r>
                <a:rPr kumimoji="0" lang="fr-FR" sz="1400" i="0" u="none" strike="noStrike" cap="none" normalizeH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electronics</a:t>
              </a:r>
              <a:endParaRPr kumimoji="0" lang="fr-FR" sz="14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Calibri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aseline="0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(</a:t>
              </a:r>
              <a:r>
                <a:rPr lang="fr-FR" sz="1400" baseline="0" dirty="0" err="1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CrAsics</a:t>
              </a:r>
              <a:r>
                <a:rPr lang="fr-FR" sz="1400" baseline="0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!)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pic>
          <p:nvPicPr>
            <p:cNvPr id="26" name="Picture 2009" descr="asi2">
              <a:extLst>
                <a:ext uri="{FF2B5EF4-FFF2-40B4-BE49-F238E27FC236}">
                  <a16:creationId xmlns:a16="http://schemas.microsoft.com/office/drawing/2014/main" id="{D6612B02-0E43-2047-B644-B5AA8CD5A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913" y="1977636"/>
              <a:ext cx="393698" cy="400070"/>
            </a:xfrm>
            <a:prstGeom prst="rect">
              <a:avLst/>
            </a:prstGeom>
            <a:noFill/>
          </p:spPr>
        </p:pic>
        <p:sp>
          <p:nvSpPr>
            <p:cNvPr id="27" name="Text Box 1992">
              <a:extLst>
                <a:ext uri="{FF2B5EF4-FFF2-40B4-BE49-F238E27FC236}">
                  <a16:creationId xmlns:a16="http://schemas.microsoft.com/office/drawing/2014/main" id="{37E192D4-7F66-0D43-9982-AFD6D89D8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169" y="2334446"/>
              <a:ext cx="77025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ATHED</a:t>
              </a:r>
            </a:p>
            <a:p>
              <a:pPr algn="ctr"/>
              <a:r>
                <a:rPr lang="fr-FR" sz="1000" b="1" i="1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(SPIRAL)</a:t>
              </a:r>
              <a:endParaRPr lang="fr-FR" sz="36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endParaRPr>
            </a:p>
          </p:txBody>
        </p:sp>
        <p:pic>
          <p:nvPicPr>
            <p:cNvPr id="28" name="Picture 2006" descr="IdefX_ECLAIR">
              <a:extLst>
                <a:ext uri="{FF2B5EF4-FFF2-40B4-BE49-F238E27FC236}">
                  <a16:creationId xmlns:a16="http://schemas.microsoft.com/office/drawing/2014/main" id="{B810E384-8980-CE4A-A7B7-3E8D0AEC6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4860" y="1396030"/>
              <a:ext cx="158773" cy="393178"/>
            </a:xfrm>
            <a:prstGeom prst="rect">
              <a:avLst/>
            </a:prstGeom>
            <a:noFill/>
          </p:spPr>
        </p:pic>
        <p:sp>
          <p:nvSpPr>
            <p:cNvPr id="29" name="Text Box 1992">
              <a:extLst>
                <a:ext uri="{FF2B5EF4-FFF2-40B4-BE49-F238E27FC236}">
                  <a16:creationId xmlns:a16="http://schemas.microsoft.com/office/drawing/2014/main" id="{C76C571A-EA16-0A4C-9A58-F4D5151CA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549" y="887628"/>
              <a:ext cx="745717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IDefX</a:t>
              </a:r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 E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(SVOM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 mission)</a:t>
              </a:r>
            </a:p>
          </p:txBody>
        </p:sp>
        <p:pic>
          <p:nvPicPr>
            <p:cNvPr id="30" name="Image 29" descr="SX02.jpg">
              <a:extLst>
                <a:ext uri="{FF2B5EF4-FFF2-40B4-BE49-F238E27FC236}">
                  <a16:creationId xmlns:a16="http://schemas.microsoft.com/office/drawing/2014/main" id="{55776322-681C-D145-BCF5-559BEE765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499197" y="1478367"/>
              <a:ext cx="411025" cy="2332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1" name="Text Box 1992">
              <a:extLst>
                <a:ext uri="{FF2B5EF4-FFF2-40B4-BE49-F238E27FC236}">
                  <a16:creationId xmlns:a16="http://schemas.microsoft.com/office/drawing/2014/main" id="{93FE84C8-ECF2-9E41-ADB0-08A37252C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064" y="1025442"/>
              <a:ext cx="105189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IDef</a:t>
              </a:r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-X HD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(Solar Orbiter)</a:t>
              </a:r>
            </a:p>
          </p:txBody>
        </p:sp>
        <p:sp>
          <p:nvSpPr>
            <p:cNvPr id="32" name="Text Box 1992">
              <a:extLst>
                <a:ext uri="{FF2B5EF4-FFF2-40B4-BE49-F238E27FC236}">
                  <a16:creationId xmlns:a16="http://schemas.microsoft.com/office/drawing/2014/main" id="{FCF19CB4-AE33-3B4E-BCD7-1D4782B9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312" y="1202260"/>
              <a:ext cx="537012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FF00"/>
                  </a:solidFill>
                  <a:latin typeface="Arial" charset="0"/>
                </a:rPr>
                <a:t>D2R1</a:t>
              </a:r>
              <a:endParaRPr lang="fr-FR" sz="3600" b="1" i="1" dirty="0">
                <a:solidFill>
                  <a:srgbClr val="00FF00"/>
                </a:solidFill>
                <a:latin typeface="Arial" charset="0"/>
              </a:endParaRPr>
            </a:p>
          </p:txBody>
        </p:sp>
        <p:pic>
          <p:nvPicPr>
            <p:cNvPr id="33" name="Picture 2010" descr="SCA">
              <a:extLst>
                <a:ext uri="{FF2B5EF4-FFF2-40B4-BE49-F238E27FC236}">
                  <a16:creationId xmlns:a16="http://schemas.microsoft.com/office/drawing/2014/main" id="{03D703EE-BA32-AC46-AD90-45070CB05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777" y="3361490"/>
              <a:ext cx="404810" cy="534373"/>
            </a:xfrm>
            <a:prstGeom prst="rect">
              <a:avLst/>
            </a:prstGeom>
            <a:noFill/>
          </p:spPr>
        </p:pic>
        <p:pic>
          <p:nvPicPr>
            <p:cNvPr id="34" name="Picture 2003" descr="AFTER_TOP">
              <a:extLst>
                <a:ext uri="{FF2B5EF4-FFF2-40B4-BE49-F238E27FC236}">
                  <a16:creationId xmlns:a16="http://schemas.microsoft.com/office/drawing/2014/main" id="{70418869-A0ED-9A43-AC15-60986D138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941" y="2595845"/>
              <a:ext cx="519009" cy="540453"/>
            </a:xfrm>
            <a:prstGeom prst="rect">
              <a:avLst/>
            </a:prstGeom>
            <a:noFill/>
          </p:spPr>
        </p:pic>
        <p:pic>
          <p:nvPicPr>
            <p:cNvPr id="35" name="Picture 117" descr="D:\MANIPS\CLAS12\Dream\Photos\DREAM_ph3.jpg">
              <a:extLst>
                <a:ext uri="{FF2B5EF4-FFF2-40B4-BE49-F238E27FC236}">
                  <a16:creationId xmlns:a16="http://schemas.microsoft.com/office/drawing/2014/main" id="{EB47FE17-40CF-5541-9469-4E884CE52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447" y="2630335"/>
              <a:ext cx="604521" cy="52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6" descr="M26">
              <a:extLst>
                <a:ext uri="{FF2B5EF4-FFF2-40B4-BE49-F238E27FC236}">
                  <a16:creationId xmlns:a16="http://schemas.microsoft.com/office/drawing/2014/main" id="{20EFD6DB-0E59-FB46-BB09-44EA041E5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72431" y="4675007"/>
              <a:ext cx="648881" cy="416009"/>
            </a:xfrm>
            <a:prstGeom prst="rect">
              <a:avLst/>
            </a:prstGeom>
            <a:noFill/>
            <a:ln/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AA77145C-D0EC-524B-B960-480900C3A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015" y="3454751"/>
              <a:ext cx="889563" cy="344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1991">
              <a:extLst>
                <a:ext uri="{FF2B5EF4-FFF2-40B4-BE49-F238E27FC236}">
                  <a16:creationId xmlns:a16="http://schemas.microsoft.com/office/drawing/2014/main" id="{A586352C-AAB3-A448-8FC3-F669A78F2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544" y="3901056"/>
              <a:ext cx="2011475" cy="5157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Picosecond</a:t>
              </a:r>
              <a:r>
                <a:rPr lang="fr-FR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 </a:t>
              </a:r>
            </a:p>
            <a:p>
              <a:pPr algn="ctr"/>
              <a:r>
                <a:rPr lang="fr-FR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timing</a:t>
              </a:r>
            </a:p>
          </p:txBody>
        </p:sp>
        <p:sp>
          <p:nvSpPr>
            <p:cNvPr id="41" name="Text Box 1992">
              <a:extLst>
                <a:ext uri="{FF2B5EF4-FFF2-40B4-BE49-F238E27FC236}">
                  <a16:creationId xmlns:a16="http://schemas.microsoft.com/office/drawing/2014/main" id="{C6792F36-86DB-A445-AD2C-164B4DB9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917" y="2353157"/>
              <a:ext cx="962540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AFTER (T2K)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2" name="Text Box 1992">
              <a:extLst>
                <a:ext uri="{FF2B5EF4-FFF2-40B4-BE49-F238E27FC236}">
                  <a16:creationId xmlns:a16="http://schemas.microsoft.com/office/drawing/2014/main" id="{551CCE5E-B699-4749-89F4-8A2DB3320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5040" y="2233923"/>
              <a:ext cx="126763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DREAM (CLAS12)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AGET (Spiral2)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43" name="Picture 2005">
              <a:extLst>
                <a:ext uri="{FF2B5EF4-FFF2-40B4-BE49-F238E27FC236}">
                  <a16:creationId xmlns:a16="http://schemas.microsoft.com/office/drawing/2014/main" id="{596A11E0-BBF7-0048-A708-C1AC49DDF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891" y="4661076"/>
              <a:ext cx="195241" cy="329602"/>
            </a:xfrm>
            <a:prstGeom prst="rect">
              <a:avLst/>
            </a:prstGeom>
            <a:noFill/>
          </p:spPr>
        </p:pic>
        <p:sp>
          <p:nvSpPr>
            <p:cNvPr id="44" name="Text Box 1992">
              <a:extLst>
                <a:ext uri="{FF2B5EF4-FFF2-40B4-BE49-F238E27FC236}">
                  <a16:creationId xmlns:a16="http://schemas.microsoft.com/office/drawing/2014/main" id="{C6DDAD95-9680-2548-91A8-C9CE5C322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770" y="3858850"/>
              <a:ext cx="68798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HAMAC</a:t>
              </a:r>
            </a:p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(ATLAS)</a:t>
              </a:r>
              <a:endParaRPr lang="fr-FR" sz="3600" b="1" dirty="0">
                <a:solidFill>
                  <a:srgbClr val="00CCFF"/>
                </a:solidFill>
                <a:latin typeface="Arial" charset="0"/>
              </a:endParaRPr>
            </a:p>
          </p:txBody>
        </p:sp>
        <p:sp>
          <p:nvSpPr>
            <p:cNvPr id="45" name="Text Box 1992">
              <a:extLst>
                <a:ext uri="{FF2B5EF4-FFF2-40B4-BE49-F238E27FC236}">
                  <a16:creationId xmlns:a16="http://schemas.microsoft.com/office/drawing/2014/main" id="{1CC59700-9A61-3947-97F8-2072D6524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930" y="4999697"/>
              <a:ext cx="7831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MIMOSA8</a:t>
              </a:r>
            </a:p>
            <a:p>
              <a:pPr algn="ctr"/>
              <a:r>
                <a:rPr lang="fr-FR" sz="800" b="1" dirty="0">
                  <a:solidFill>
                    <a:srgbClr val="000099"/>
                  </a:solidFill>
                  <a:latin typeface="Arial" charset="0"/>
                </a:rPr>
                <a:t>(</a:t>
              </a:r>
              <a:r>
                <a:rPr lang="fr-FR" sz="800" b="1" i="1" dirty="0">
                  <a:solidFill>
                    <a:srgbClr val="000099"/>
                  </a:solidFill>
                  <a:latin typeface="Arial" charset="0"/>
                </a:rPr>
                <a:t>IPHC</a:t>
              </a:r>
              <a:r>
                <a:rPr lang="fr-FR" sz="800" b="1" dirty="0">
                  <a:solidFill>
                    <a:srgbClr val="000099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6" name="Text Box 1992">
              <a:extLst>
                <a:ext uri="{FF2B5EF4-FFF2-40B4-BE49-F238E27FC236}">
                  <a16:creationId xmlns:a16="http://schemas.microsoft.com/office/drawing/2014/main" id="{E0B4B878-2E80-7C46-A826-CA149809F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949" y="5062042"/>
              <a:ext cx="85448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MIMOSA26</a:t>
              </a:r>
            </a:p>
            <a:p>
              <a:pPr algn="ctr"/>
              <a:r>
                <a:rPr lang="fr-FR" sz="800" b="1" dirty="0">
                  <a:solidFill>
                    <a:srgbClr val="000099"/>
                  </a:solidFill>
                </a:rPr>
                <a:t>(</a:t>
              </a:r>
              <a:r>
                <a:rPr lang="fr-FR" sz="800" b="1" i="1" dirty="0">
                  <a:solidFill>
                    <a:srgbClr val="000099"/>
                  </a:solidFill>
                </a:rPr>
                <a:t>IPHC</a:t>
              </a:r>
              <a:r>
                <a:rPr lang="fr-FR" sz="800" b="1" dirty="0">
                  <a:solidFill>
                    <a:srgbClr val="000099"/>
                  </a:solidFill>
                </a:rPr>
                <a:t>)</a:t>
              </a:r>
              <a:endParaRPr lang="fr-FR" sz="8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7" name="Text Box 1992">
              <a:extLst>
                <a:ext uri="{FF2B5EF4-FFF2-40B4-BE49-F238E27FC236}">
                  <a16:creationId xmlns:a16="http://schemas.microsoft.com/office/drawing/2014/main" id="{AEAB2E47-7EA3-3545-8843-2D13C097E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676" y="3252890"/>
              <a:ext cx="1090519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NECTAR (CTA)</a:t>
              </a:r>
            </a:p>
          </p:txBody>
        </p:sp>
        <p:sp>
          <p:nvSpPr>
            <p:cNvPr id="48" name="Text Box 1992">
              <a:extLst>
                <a:ext uri="{FF2B5EF4-FFF2-40B4-BE49-F238E27FC236}">
                  <a16:creationId xmlns:a16="http://schemas.microsoft.com/office/drawing/2014/main" id="{72B78232-AC89-264F-B2CC-D95396F36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217" y="3788189"/>
              <a:ext cx="1038381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SAM (HESS-2)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D526128-792B-7C45-975D-FACEEF5B59D7}"/>
                </a:ext>
              </a:extLst>
            </p:cNvPr>
            <p:cNvSpPr/>
            <p:nvPr/>
          </p:nvSpPr>
          <p:spPr bwMode="auto">
            <a:xfrm>
              <a:off x="1515295" y="4283556"/>
              <a:ext cx="135277" cy="9380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5837F4C-20DE-8B40-BBA1-1EE88AA19B08}"/>
                </a:ext>
              </a:extLst>
            </p:cNvPr>
            <p:cNvSpPr/>
            <p:nvPr/>
          </p:nvSpPr>
          <p:spPr bwMode="auto">
            <a:xfrm>
              <a:off x="1515295" y="5221635"/>
              <a:ext cx="135277" cy="10305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 Box 1992">
              <a:extLst>
                <a:ext uri="{FF2B5EF4-FFF2-40B4-BE49-F238E27FC236}">
                  <a16:creationId xmlns:a16="http://schemas.microsoft.com/office/drawing/2014/main" id="{9F399198-928A-294F-BEAA-11A547CA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865" y="5611835"/>
              <a:ext cx="1302242" cy="40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fr-FR" sz="1050" b="1" dirty="0" err="1">
                  <a:solidFill>
                    <a:srgbClr val="000099"/>
                  </a:solidFill>
                  <a:latin typeface="+mj-lt"/>
                </a:rPr>
                <a:t>Electronics</a:t>
              </a:r>
              <a:r>
                <a:rPr lang="fr-FR" sz="1050" b="1" dirty="0">
                  <a:solidFill>
                    <a:srgbClr val="000099"/>
                  </a:solidFill>
                  <a:latin typeface="+mj-lt"/>
                </a:rPr>
                <a:t> for</a:t>
              </a:r>
            </a:p>
            <a:p>
              <a:pPr algn="r"/>
              <a:r>
                <a:rPr lang="fr-FR" sz="1050" b="1" dirty="0">
                  <a:solidFill>
                    <a:srgbClr val="000099"/>
                  </a:solidFill>
                  <a:latin typeface="+mj-lt"/>
                </a:rPr>
                <a:t> </a:t>
              </a:r>
              <a:r>
                <a:rPr lang="fr-FR" sz="1050" b="1" dirty="0" err="1">
                  <a:solidFill>
                    <a:srgbClr val="000099"/>
                  </a:solidFill>
                  <a:latin typeface="+mj-lt"/>
                </a:rPr>
                <a:t>bolometer</a:t>
              </a:r>
              <a:r>
                <a:rPr lang="fr-FR" sz="1050" b="1" dirty="0">
                  <a:solidFill>
                    <a:srgbClr val="000099"/>
                  </a:solidFill>
                  <a:latin typeface="+mj-lt"/>
                </a:rPr>
                <a:t> </a:t>
              </a:r>
              <a:r>
                <a:rPr lang="fr-FR" sz="1050" b="1" dirty="0" err="1">
                  <a:solidFill>
                    <a:srgbClr val="000099"/>
                  </a:solidFill>
                  <a:latin typeface="+mj-lt"/>
                </a:rPr>
                <a:t>matrixes</a:t>
              </a:r>
              <a:endParaRPr lang="fr-FR" sz="1050" b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214ACE-4F62-D841-A5DA-560825CFF4C8}"/>
                </a:ext>
              </a:extLst>
            </p:cNvPr>
            <p:cNvSpPr/>
            <p:nvPr/>
          </p:nvSpPr>
          <p:spPr bwMode="auto">
            <a:xfrm>
              <a:off x="1515295" y="2630335"/>
              <a:ext cx="135277" cy="17305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D2EBC888-9F80-AC4D-BF20-2F8F89A7E7B7}"/>
                </a:ext>
              </a:extLst>
            </p:cNvPr>
            <p:cNvSpPr/>
            <p:nvPr/>
          </p:nvSpPr>
          <p:spPr bwMode="auto">
            <a:xfrm>
              <a:off x="2652766" y="3249340"/>
              <a:ext cx="1294501" cy="408684"/>
            </a:xfrm>
            <a:custGeom>
              <a:avLst/>
              <a:gdLst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343" h="414632">
                  <a:moveTo>
                    <a:pt x="0" y="0"/>
                  </a:moveTo>
                  <a:lnTo>
                    <a:pt x="1313343" y="0"/>
                  </a:lnTo>
                  <a:cubicBezTo>
                    <a:pt x="1067683" y="124563"/>
                    <a:pt x="1033564" y="44409"/>
                    <a:pt x="1313343" y="414632"/>
                  </a:cubicBezTo>
                  <a:lnTo>
                    <a:pt x="0" y="414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4" name="Picture 2004" descr="SAM_TOP_WHITE">
              <a:extLst>
                <a:ext uri="{FF2B5EF4-FFF2-40B4-BE49-F238E27FC236}">
                  <a16:creationId xmlns:a16="http://schemas.microsoft.com/office/drawing/2014/main" id="{5B9C5E69-ED4D-8343-A58C-060DA16D1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458" y="3471428"/>
              <a:ext cx="281911" cy="317088"/>
            </a:xfrm>
            <a:prstGeom prst="rect">
              <a:avLst/>
            </a:prstGeom>
            <a:noFill/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53050276-0C6C-204B-ABA3-82B932C4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444" y="1447147"/>
              <a:ext cx="350567" cy="345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C8848FCD-71F0-C647-AC30-BD9F63C2D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909" y="1340569"/>
              <a:ext cx="229778" cy="504477"/>
            </a:xfrm>
            <a:prstGeom prst="rect">
              <a:avLst/>
            </a:prstGeom>
          </p:spPr>
        </p:pic>
        <p:sp>
          <p:nvSpPr>
            <p:cNvPr id="58" name="Text Box 1992">
              <a:extLst>
                <a:ext uri="{FF2B5EF4-FFF2-40B4-BE49-F238E27FC236}">
                  <a16:creationId xmlns:a16="http://schemas.microsoft.com/office/drawing/2014/main" id="{72B66587-B5AF-2547-9373-5C2C2AA41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4042" y="1096527"/>
              <a:ext cx="561218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OBW1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3A5FB35F-6D85-004F-A481-16CF10ADA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20015" y="3641100"/>
              <a:ext cx="476280" cy="1902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1992">
              <a:extLst>
                <a:ext uri="{FF2B5EF4-FFF2-40B4-BE49-F238E27FC236}">
                  <a16:creationId xmlns:a16="http://schemas.microsoft.com/office/drawing/2014/main" id="{A12F9155-05E2-F144-884B-74261EB96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656" y="3672689"/>
              <a:ext cx="683413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6600"/>
                  </a:solidFill>
                  <a:latin typeface="Arial" charset="0"/>
                </a:rPr>
                <a:t>SAMPIC</a:t>
              </a:r>
            </a:p>
          </p:txBody>
        </p:sp>
        <p:sp>
          <p:nvSpPr>
            <p:cNvPr id="61" name="Text Box 1991">
              <a:extLst>
                <a:ext uri="{FF2B5EF4-FFF2-40B4-BE49-F238E27FC236}">
                  <a16:creationId xmlns:a16="http://schemas.microsoft.com/office/drawing/2014/main" id="{6A24BA31-66A4-0041-808B-AF0AB8C92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7272" y="4469957"/>
              <a:ext cx="247503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ALICE MFT </a:t>
              </a:r>
            </a:p>
            <a:p>
              <a:pPr algn="ctr"/>
              <a:r>
                <a:rPr lang="fr-FR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Production management</a:t>
              </a:r>
            </a:p>
          </p:txBody>
        </p:sp>
        <p:grpSp>
          <p:nvGrpSpPr>
            <p:cNvPr id="62" name="Grouper 88">
              <a:extLst>
                <a:ext uri="{FF2B5EF4-FFF2-40B4-BE49-F238E27FC236}">
                  <a16:creationId xmlns:a16="http://schemas.microsoft.com/office/drawing/2014/main" id="{98DE034E-88D0-2740-B36A-8430D9B31B28}"/>
                </a:ext>
              </a:extLst>
            </p:cNvPr>
            <p:cNvGrpSpPr/>
            <p:nvPr/>
          </p:nvGrpSpPr>
          <p:grpSpPr>
            <a:xfrm>
              <a:off x="3213767" y="4590115"/>
              <a:ext cx="587048" cy="608455"/>
              <a:chOff x="2923508" y="4581128"/>
              <a:chExt cx="828092" cy="858289"/>
            </a:xfrm>
          </p:grpSpPr>
          <p:sp>
            <p:nvSpPr>
              <p:cNvPr id="63" name="Text Box 1992">
                <a:extLst>
                  <a:ext uri="{FF2B5EF4-FFF2-40B4-BE49-F238E27FC236}">
                    <a16:creationId xmlns:a16="http://schemas.microsoft.com/office/drawing/2014/main" id="{6E22B4AA-D852-6B46-8CD2-B1706D088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3508" y="5193196"/>
                <a:ext cx="828092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bg2">
                        <a:lumMod val="75000"/>
                      </a:schemeClr>
                    </a:solidFill>
                    <a:latin typeface="Arial" charset="0"/>
                  </a:rPr>
                  <a:t>PIXAM</a:t>
                </a:r>
              </a:p>
            </p:txBody>
          </p:sp>
          <p:grpSp>
            <p:nvGrpSpPr>
              <p:cNvPr id="64" name="Grouper 90">
                <a:extLst>
                  <a:ext uri="{FF2B5EF4-FFF2-40B4-BE49-F238E27FC236}">
                    <a16:creationId xmlns:a16="http://schemas.microsoft.com/office/drawing/2014/main" id="{3BCC4C92-F5F2-DE4F-8CD8-A50256EAD239}"/>
                  </a:ext>
                </a:extLst>
              </p:cNvPr>
              <p:cNvGrpSpPr/>
              <p:nvPr/>
            </p:nvGrpSpPr>
            <p:grpSpPr>
              <a:xfrm>
                <a:off x="2923508" y="4581128"/>
                <a:ext cx="828092" cy="680218"/>
                <a:chOff x="1979712" y="4545124"/>
                <a:chExt cx="1008112" cy="828092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18B4041-F62B-A74B-9196-2795BCB7A30A}"/>
                    </a:ext>
                  </a:extLst>
                </p:cNvPr>
                <p:cNvSpPr/>
                <p:nvPr/>
              </p:nvSpPr>
              <p:spPr>
                <a:xfrm>
                  <a:off x="1979712" y="4545124"/>
                  <a:ext cx="1008112" cy="82809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66" name="Image 65" descr="Capture d’écran 2015-06-08 à 13.56.49.png">
                  <a:extLst>
                    <a:ext uri="{FF2B5EF4-FFF2-40B4-BE49-F238E27FC236}">
                      <a16:creationId xmlns:a16="http://schemas.microsoft.com/office/drawing/2014/main" id="{F1C60D1D-69EE-744E-99CC-4550C4212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720" y="4581128"/>
                  <a:ext cx="881199" cy="756084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Text Box 1992">
              <a:extLst>
                <a:ext uri="{FF2B5EF4-FFF2-40B4-BE49-F238E27FC236}">
                  <a16:creationId xmlns:a16="http://schemas.microsoft.com/office/drawing/2014/main" id="{F76CE969-4E1D-2045-9AD4-2F5B1A341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965" y="4923340"/>
              <a:ext cx="112395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kern="12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P-ALPIDE V3&amp;4 </a:t>
              </a:r>
              <a:r>
                <a:rPr lang="fr-FR" sz="800" b="1" i="1" kern="12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(CERN…)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03B1484-6BBF-9348-A99C-9E6199F5944A}"/>
                </a:ext>
              </a:extLst>
            </p:cNvPr>
            <p:cNvSpPr/>
            <p:nvPr/>
          </p:nvSpPr>
          <p:spPr>
            <a:xfrm>
              <a:off x="5284812" y="4590542"/>
              <a:ext cx="446324" cy="3860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kern="1200"/>
            </a:p>
          </p:txBody>
        </p:sp>
        <p:pic>
          <p:nvPicPr>
            <p:cNvPr id="69" name="Image 68" descr="Capture d’écran 2015-06-08 à 14.08.40.png">
              <a:extLst>
                <a:ext uri="{FF2B5EF4-FFF2-40B4-BE49-F238E27FC236}">
                  <a16:creationId xmlns:a16="http://schemas.microsoft.com/office/drawing/2014/main" id="{1A32FDEA-0F54-2641-83B4-A7C0F98C7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9059" y="4653148"/>
              <a:ext cx="324030" cy="275592"/>
            </a:xfrm>
            <a:prstGeom prst="rect">
              <a:avLst/>
            </a:prstGeom>
          </p:spPr>
        </p:pic>
        <p:sp>
          <p:nvSpPr>
            <p:cNvPr id="74" name="Text Box 1992">
              <a:extLst>
                <a:ext uri="{FF2B5EF4-FFF2-40B4-BE49-F238E27FC236}">
                  <a16:creationId xmlns:a16="http://schemas.microsoft.com/office/drawing/2014/main" id="{30B45B55-178A-2447-B333-586D96FDC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467" y="5991386"/>
              <a:ext cx="879091" cy="244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00FF"/>
                  </a:solidFill>
                  <a:latin typeface="Arial" charset="0"/>
                </a:rPr>
                <a:t>CryoCom1</a:t>
              </a:r>
              <a:endParaRPr lang="fr-FR" sz="3600" b="1" i="1" dirty="0">
                <a:solidFill>
                  <a:srgbClr val="FF00FF"/>
                </a:solidFill>
                <a:latin typeface="Arial" charset="0"/>
              </a:endParaRPr>
            </a:p>
          </p:txBody>
        </p:sp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321A4792-3819-7E43-BBC1-810879733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0013" y="5472925"/>
              <a:ext cx="191309" cy="547275"/>
            </a:xfrm>
            <a:prstGeom prst="rect">
              <a:avLst/>
            </a:prstGeom>
          </p:spPr>
        </p:pic>
        <p:grpSp>
          <p:nvGrpSpPr>
            <p:cNvPr id="76" name="Grouper 3">
              <a:extLst>
                <a:ext uri="{FF2B5EF4-FFF2-40B4-BE49-F238E27FC236}">
                  <a16:creationId xmlns:a16="http://schemas.microsoft.com/office/drawing/2014/main" id="{9CAAB0B4-55BA-BD4E-B838-B287DACBBA1E}"/>
                </a:ext>
              </a:extLst>
            </p:cNvPr>
            <p:cNvGrpSpPr/>
            <p:nvPr/>
          </p:nvGrpSpPr>
          <p:grpSpPr>
            <a:xfrm>
              <a:off x="3303396" y="5347883"/>
              <a:ext cx="900100" cy="711608"/>
              <a:chOff x="11772245" y="5021151"/>
              <a:chExt cx="900100" cy="711608"/>
            </a:xfrm>
          </p:grpSpPr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632E4B2E-823C-4C42-B8B1-12DF5CD37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10276" y="5251296"/>
                <a:ext cx="558372" cy="481463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78" name="Text Box 1992">
                <a:extLst>
                  <a:ext uri="{FF2B5EF4-FFF2-40B4-BE49-F238E27FC236}">
                    <a16:creationId xmlns:a16="http://schemas.microsoft.com/office/drawing/2014/main" id="{70100C59-6CE4-0C44-9769-95540C431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2245" y="5021151"/>
                <a:ext cx="900100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FF00FF"/>
                    </a:solidFill>
                    <a:latin typeface="Arial" charset="0"/>
                  </a:rPr>
                  <a:t>CryoCanal1</a:t>
                </a:r>
                <a:endParaRPr lang="fr-FR" sz="3600" b="1" i="1" dirty="0">
                  <a:solidFill>
                    <a:srgbClr val="FF00FF"/>
                  </a:solidFill>
                  <a:latin typeface="Arial" charset="0"/>
                </a:endParaRPr>
              </a:p>
            </p:txBody>
          </p:sp>
        </p:grp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7A810AB1-2B02-AD4B-8279-F40DF03A2F88}"/>
                </a:ext>
              </a:extLst>
            </p:cNvPr>
            <p:cNvSpPr txBox="1"/>
            <p:nvPr/>
          </p:nvSpPr>
          <p:spPr>
            <a:xfrm>
              <a:off x="4010784" y="3112341"/>
              <a:ext cx="3220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i="1" dirty="0">
                  <a:solidFill>
                    <a:srgbClr val="C00000"/>
                  </a:solidFill>
                </a:rPr>
                <a:t> mass productions and test </a:t>
              </a:r>
              <a:r>
                <a:rPr lang="fr-FR" sz="1200" b="1" i="1" dirty="0" err="1">
                  <a:solidFill>
                    <a:srgbClr val="C00000"/>
                  </a:solidFill>
                </a:rPr>
                <a:t>with</a:t>
              </a:r>
              <a:r>
                <a:rPr lang="fr-FR" sz="1200" b="1" i="1" dirty="0">
                  <a:solidFill>
                    <a:srgbClr val="C00000"/>
                  </a:solidFill>
                </a:rPr>
                <a:t> PACMAN robot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84" name="Text Box 1992">
              <a:extLst>
                <a:ext uri="{FF2B5EF4-FFF2-40B4-BE49-F238E27FC236}">
                  <a16:creationId xmlns:a16="http://schemas.microsoft.com/office/drawing/2014/main" id="{EE3AAC82-BAA9-6B4A-89C1-22212B048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002" y="1837928"/>
              <a:ext cx="97210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CATIA</a:t>
              </a:r>
            </a:p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(CMS-ECAL)</a:t>
              </a:r>
              <a:endParaRPr lang="fr-FR" sz="1000" b="1" i="1" dirty="0">
                <a:solidFill>
                  <a:srgbClr val="D50202"/>
                </a:solidFill>
                <a:latin typeface="Arial" charset="0"/>
              </a:endParaRPr>
            </a:p>
          </p:txBody>
        </p:sp>
        <p:sp>
          <p:nvSpPr>
            <p:cNvPr id="85" name="Text Box 1992">
              <a:extLst>
                <a:ext uri="{FF2B5EF4-FFF2-40B4-BE49-F238E27FC236}">
                  <a16:creationId xmlns:a16="http://schemas.microsoft.com/office/drawing/2014/main" id="{DE3DD458-F734-E548-8890-D8564E08F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583" y="5301911"/>
              <a:ext cx="121563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B3259C"/>
                  </a:solidFill>
                  <a:latin typeface="Arial" charset="0"/>
                </a:rPr>
                <a:t>LFCPIX 1</a:t>
              </a:r>
            </a:p>
            <a:p>
              <a:pPr algn="ctr"/>
              <a:r>
                <a:rPr lang="fr-FR" sz="800" b="1" i="1" dirty="0">
                  <a:solidFill>
                    <a:srgbClr val="B3259C"/>
                  </a:solidFill>
                  <a:latin typeface="Arial" charset="0"/>
                </a:rPr>
                <a:t>(CPPM, Bonn)</a:t>
              </a:r>
            </a:p>
          </p:txBody>
        </p:sp>
        <p:grpSp>
          <p:nvGrpSpPr>
            <p:cNvPr id="86" name="Grouper 9">
              <a:extLst>
                <a:ext uri="{FF2B5EF4-FFF2-40B4-BE49-F238E27FC236}">
                  <a16:creationId xmlns:a16="http://schemas.microsoft.com/office/drawing/2014/main" id="{CF868D64-97F9-BF43-B89D-33FF440CDA6F}"/>
                </a:ext>
              </a:extLst>
            </p:cNvPr>
            <p:cNvGrpSpPr/>
            <p:nvPr/>
          </p:nvGrpSpPr>
          <p:grpSpPr>
            <a:xfrm>
              <a:off x="4642338" y="4971171"/>
              <a:ext cx="481960" cy="395896"/>
              <a:chOff x="6975480" y="5020361"/>
              <a:chExt cx="481960" cy="39589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1B6A65-B59D-2448-8706-A543DB038F85}"/>
                  </a:ext>
                </a:extLst>
              </p:cNvPr>
              <p:cNvSpPr/>
              <p:nvPr/>
            </p:nvSpPr>
            <p:spPr>
              <a:xfrm>
                <a:off x="6975480" y="5020361"/>
                <a:ext cx="481960" cy="395896"/>
              </a:xfrm>
              <a:prstGeom prst="rect">
                <a:avLst/>
              </a:prstGeom>
              <a:solidFill>
                <a:srgbClr val="B32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8" name="Image 87" descr="Capture d’écran 2015-06-08 à 14.08.40.png">
                <a:extLst>
                  <a:ext uri="{FF2B5EF4-FFF2-40B4-BE49-F238E27FC236}">
                    <a16:creationId xmlns:a16="http://schemas.microsoft.com/office/drawing/2014/main" id="{CFE8DE54-E21D-6242-A213-8E2A556AA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2088" y="5061291"/>
                <a:ext cx="388648" cy="313908"/>
              </a:xfrm>
              <a:prstGeom prst="rect">
                <a:avLst/>
              </a:prstGeom>
            </p:spPr>
          </p:pic>
        </p:grpSp>
        <p:pic>
          <p:nvPicPr>
            <p:cNvPr id="89" name="Picture 117" descr="D:\MANIPS\CLAS12\Dream\Photos\DREAM_ph3.jpg">
              <a:extLst>
                <a:ext uri="{FF2B5EF4-FFF2-40B4-BE49-F238E27FC236}">
                  <a16:creationId xmlns:a16="http://schemas.microsoft.com/office/drawing/2014/main" id="{0ACCA6DA-89E6-5E4E-9CA8-571D8AAB0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683" y="2497520"/>
              <a:ext cx="604521" cy="52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Text Box 1992">
              <a:extLst>
                <a:ext uri="{FF2B5EF4-FFF2-40B4-BE49-F238E27FC236}">
                  <a16:creationId xmlns:a16="http://schemas.microsoft.com/office/drawing/2014/main" id="{5068A0B8-802E-F642-AFFE-9757FDBDB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631" y="2271741"/>
              <a:ext cx="64377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ASTRE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92" name="Image 91" descr="calisteHD_zoom.jpg">
              <a:extLst>
                <a:ext uri="{FF2B5EF4-FFF2-40B4-BE49-F238E27FC236}">
                  <a16:creationId xmlns:a16="http://schemas.microsoft.com/office/drawing/2014/main" id="{65D6D4B3-7BC8-6C43-9E72-C40FDDC0F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9612" y="1419777"/>
              <a:ext cx="152015" cy="334434"/>
            </a:xfrm>
            <a:prstGeom prst="rect">
              <a:avLst/>
            </a:prstGeom>
          </p:spPr>
        </p:pic>
        <p:pic>
          <p:nvPicPr>
            <p:cNvPr id="93" name="Image 92" descr="RoBo1.bmp">
              <a:extLst>
                <a:ext uri="{FF2B5EF4-FFF2-40B4-BE49-F238E27FC236}">
                  <a16:creationId xmlns:a16="http://schemas.microsoft.com/office/drawing/2014/main" id="{1023C151-28EC-EA47-A90A-A3DFDE2CB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496" y="5660857"/>
              <a:ext cx="359483" cy="355575"/>
            </a:xfrm>
            <a:prstGeom prst="rect">
              <a:avLst/>
            </a:prstGeom>
          </p:spPr>
        </p:pic>
        <p:sp>
          <p:nvSpPr>
            <p:cNvPr id="94" name="Text Box 1992">
              <a:extLst>
                <a:ext uri="{FF2B5EF4-FFF2-40B4-BE49-F238E27FC236}">
                  <a16:creationId xmlns:a16="http://schemas.microsoft.com/office/drawing/2014/main" id="{FBFEDA48-4B64-E940-9F0F-C3E3D733C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228" y="5455892"/>
              <a:ext cx="526556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RoBo</a:t>
              </a:r>
              <a:endParaRPr lang="fr-FR" sz="10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9A8EA5F3-C86E-E247-825E-03E6D9765EDF}"/>
                </a:ext>
              </a:extLst>
            </p:cNvPr>
            <p:cNvGrpSpPr/>
            <p:nvPr/>
          </p:nvGrpSpPr>
          <p:grpSpPr>
            <a:xfrm>
              <a:off x="5250138" y="974131"/>
              <a:ext cx="996875" cy="601818"/>
              <a:chOff x="7295635" y="1054815"/>
              <a:chExt cx="996875" cy="601818"/>
            </a:xfrm>
          </p:grpSpPr>
          <p:pic>
            <p:nvPicPr>
              <p:cNvPr id="98" name="Image 97" descr="SX02.jpg">
                <a:extLst>
                  <a:ext uri="{FF2B5EF4-FFF2-40B4-BE49-F238E27FC236}">
                    <a16:creationId xmlns:a16="http://schemas.microsoft.com/office/drawing/2014/main" id="{E58A2369-58E3-304A-A8B4-8585CBA87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561965" y="1334515"/>
                <a:ext cx="411025" cy="2332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99" name="Text Box 1992">
                <a:extLst>
                  <a:ext uri="{FF2B5EF4-FFF2-40B4-BE49-F238E27FC236}">
                    <a16:creationId xmlns:a16="http://schemas.microsoft.com/office/drawing/2014/main" id="{A05A4E94-FBD9-FE4F-8410-4E9224B1A4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5635" y="1054815"/>
                <a:ext cx="996875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 err="1">
                    <a:solidFill>
                      <a:srgbClr val="000099"/>
                    </a:solidFill>
                    <a:latin typeface="Arial" charset="0"/>
                  </a:rPr>
                  <a:t>IDef</a:t>
                </a:r>
                <a:r>
                  <a:rPr lang="fr-FR" sz="1000" b="1" dirty="0">
                    <a:solidFill>
                      <a:srgbClr val="000099"/>
                    </a:solidFill>
                    <a:latin typeface="Arial" charset="0"/>
                  </a:rPr>
                  <a:t>-X HD BD</a:t>
                </a:r>
              </a:p>
            </p:txBody>
          </p:sp>
        </p:grpSp>
        <p:sp>
          <p:nvSpPr>
            <p:cNvPr id="100" name="Text Box 1992">
              <a:extLst>
                <a:ext uri="{FF2B5EF4-FFF2-40B4-BE49-F238E27FC236}">
                  <a16:creationId xmlns:a16="http://schemas.microsoft.com/office/drawing/2014/main" id="{DEF864C1-F7E6-6C49-B898-14C72D5E3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5318" y="6108455"/>
              <a:ext cx="1752403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Eclipse-750(ESA mission)</a:t>
              </a:r>
            </a:p>
          </p:txBody>
        </p:sp>
        <p:grpSp>
          <p:nvGrpSpPr>
            <p:cNvPr id="101" name="Grouper 1">
              <a:extLst>
                <a:ext uri="{FF2B5EF4-FFF2-40B4-BE49-F238E27FC236}">
                  <a16:creationId xmlns:a16="http://schemas.microsoft.com/office/drawing/2014/main" id="{231C64AB-7D0A-7149-B1F4-CBFC81437C62}"/>
                </a:ext>
              </a:extLst>
            </p:cNvPr>
            <p:cNvGrpSpPr/>
            <p:nvPr/>
          </p:nvGrpSpPr>
          <p:grpSpPr>
            <a:xfrm>
              <a:off x="3672314" y="3848328"/>
              <a:ext cx="826789" cy="594566"/>
              <a:chOff x="10748204" y="3298955"/>
              <a:chExt cx="826789" cy="594566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13A2D60C-DAE4-0B49-B520-F59F40E13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1241752" y="3441993"/>
                <a:ext cx="476280" cy="1902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 Box 1992">
                <a:extLst>
                  <a:ext uri="{FF2B5EF4-FFF2-40B4-BE49-F238E27FC236}">
                    <a16:creationId xmlns:a16="http://schemas.microsoft.com/office/drawing/2014/main" id="{54AB434A-B1AA-844B-A530-960C97976D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8204" y="3647300"/>
                <a:ext cx="797439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FF6600"/>
                    </a:solidFill>
                    <a:latin typeface="Arial" charset="0"/>
                  </a:rPr>
                  <a:t>SAMPIC-2</a:t>
                </a:r>
              </a:p>
            </p:txBody>
          </p:sp>
        </p:grpSp>
        <p:sp>
          <p:nvSpPr>
            <p:cNvPr id="104" name="Text Box 1992">
              <a:extLst>
                <a:ext uri="{FF2B5EF4-FFF2-40B4-BE49-F238E27FC236}">
                  <a16:creationId xmlns:a16="http://schemas.microsoft.com/office/drawing/2014/main" id="{2AEB0FD2-9777-D84C-BF77-6234BA479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751" y="2084101"/>
              <a:ext cx="91723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66FF66"/>
                  </a:solidFill>
                  <a:latin typeface="Arial" charset="0"/>
                </a:rPr>
                <a:t>IDef</a:t>
              </a:r>
              <a:r>
                <a:rPr lang="fr-FR" sz="1000" b="1" dirty="0">
                  <a:solidFill>
                    <a:srgbClr val="66FF66"/>
                  </a:solidFill>
                  <a:latin typeface="Arial" charset="0"/>
                </a:rPr>
                <a:t>-X D2R2</a:t>
              </a: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C4E2E44B-AE98-4B49-8AE5-6DB5D842695F}"/>
                </a:ext>
              </a:extLst>
            </p:cNvPr>
            <p:cNvSpPr/>
            <p:nvPr/>
          </p:nvSpPr>
          <p:spPr bwMode="auto">
            <a:xfrm>
              <a:off x="1948882" y="4768343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22CC8EAC-3317-C74A-A57B-EAA39EF62A73}"/>
                </a:ext>
              </a:extLst>
            </p:cNvPr>
            <p:cNvSpPr/>
            <p:nvPr/>
          </p:nvSpPr>
          <p:spPr bwMode="auto">
            <a:xfrm>
              <a:off x="5428016" y="4768342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9459A0ED-CD09-C04C-B7E3-885DED011D6B}"/>
                </a:ext>
              </a:extLst>
            </p:cNvPr>
            <p:cNvSpPr/>
            <p:nvPr/>
          </p:nvSpPr>
          <p:spPr bwMode="auto">
            <a:xfrm>
              <a:off x="2623548" y="4805565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0310814E-2035-564A-837B-3AA41DEB8C7D}"/>
                </a:ext>
              </a:extLst>
            </p:cNvPr>
            <p:cNvSpPr/>
            <p:nvPr/>
          </p:nvSpPr>
          <p:spPr bwMode="auto">
            <a:xfrm>
              <a:off x="4797761" y="5107008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6D69AC82-0483-D440-BE02-0C473A398874}"/>
                </a:ext>
              </a:extLst>
            </p:cNvPr>
            <p:cNvSpPr/>
            <p:nvPr/>
          </p:nvSpPr>
          <p:spPr bwMode="auto">
            <a:xfrm>
              <a:off x="4353604" y="4020877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A16285D3-4A23-D041-9C84-1EB15A87C246}"/>
                </a:ext>
              </a:extLst>
            </p:cNvPr>
            <p:cNvSpPr/>
            <p:nvPr/>
          </p:nvSpPr>
          <p:spPr bwMode="auto">
            <a:xfrm>
              <a:off x="5157761" y="3506470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3" name="Grouper 148">
              <a:extLst>
                <a:ext uri="{FF2B5EF4-FFF2-40B4-BE49-F238E27FC236}">
                  <a16:creationId xmlns:a16="http://schemas.microsoft.com/office/drawing/2014/main" id="{ED34A0BC-8DD8-7B4C-9E44-CC0CF92F0BBE}"/>
                </a:ext>
              </a:extLst>
            </p:cNvPr>
            <p:cNvGrpSpPr/>
            <p:nvPr/>
          </p:nvGrpSpPr>
          <p:grpSpPr>
            <a:xfrm>
              <a:off x="5858880" y="4958811"/>
              <a:ext cx="481960" cy="395896"/>
              <a:chOff x="6975480" y="5020361"/>
              <a:chExt cx="481960" cy="395896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872A291-25DD-0447-A9A7-36A912A226D6}"/>
                  </a:ext>
                </a:extLst>
              </p:cNvPr>
              <p:cNvSpPr/>
              <p:nvPr/>
            </p:nvSpPr>
            <p:spPr>
              <a:xfrm>
                <a:off x="6975480" y="5020361"/>
                <a:ext cx="481960" cy="395896"/>
              </a:xfrm>
              <a:prstGeom prst="rect">
                <a:avLst/>
              </a:prstGeom>
              <a:solidFill>
                <a:srgbClr val="B32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5" name="Image 114" descr="Capture d’écran 2015-06-08 à 14.08.40.png">
                <a:extLst>
                  <a:ext uri="{FF2B5EF4-FFF2-40B4-BE49-F238E27FC236}">
                    <a16:creationId xmlns:a16="http://schemas.microsoft.com/office/drawing/2014/main" id="{F914D519-4739-A448-93B3-F9BD1C2EC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2088" y="5061291"/>
                <a:ext cx="388648" cy="313908"/>
              </a:xfrm>
              <a:prstGeom prst="rect">
                <a:avLst/>
              </a:prstGeom>
            </p:spPr>
          </p:pic>
        </p:grpSp>
        <p:sp>
          <p:nvSpPr>
            <p:cNvPr id="116" name="Text Box 1992">
              <a:extLst>
                <a:ext uri="{FF2B5EF4-FFF2-40B4-BE49-F238E27FC236}">
                  <a16:creationId xmlns:a16="http://schemas.microsoft.com/office/drawing/2014/main" id="{03A759F4-7AB6-BD42-8A6F-1922EB45F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205" y="5297789"/>
              <a:ext cx="121563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B3259C"/>
                  </a:solidFill>
                  <a:latin typeface="Arial" charset="0"/>
                </a:rPr>
                <a:t>CACTUS</a:t>
              </a:r>
            </a:p>
            <a:p>
              <a:pPr algn="ctr"/>
              <a:r>
                <a:rPr lang="fr-FR" sz="800" b="1" i="1" dirty="0">
                  <a:solidFill>
                    <a:srgbClr val="B3259C"/>
                  </a:solidFill>
                  <a:latin typeface="Arial" charset="0"/>
                </a:rPr>
                <a:t>(CPPM, Bonn)</a:t>
              </a:r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56F73E14-7F42-6949-9267-00253E58EE14}"/>
                </a:ext>
              </a:extLst>
            </p:cNvPr>
            <p:cNvSpPr/>
            <p:nvPr/>
          </p:nvSpPr>
          <p:spPr bwMode="auto">
            <a:xfrm>
              <a:off x="6019926" y="5119362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87A2502-7D4B-4146-A084-4D3D7BD45A5E}"/>
                </a:ext>
              </a:extLst>
            </p:cNvPr>
            <p:cNvSpPr/>
            <p:nvPr/>
          </p:nvSpPr>
          <p:spPr bwMode="auto">
            <a:xfrm>
              <a:off x="5075669" y="5726551"/>
              <a:ext cx="487551" cy="428113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9" name="Image 118">
              <a:extLst>
                <a:ext uri="{FF2B5EF4-FFF2-40B4-BE49-F238E27FC236}">
                  <a16:creationId xmlns:a16="http://schemas.microsoft.com/office/drawing/2014/main" id="{94EB0861-F2B9-D04E-B793-997188EC9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64948" y="1411693"/>
              <a:ext cx="495289" cy="360051"/>
            </a:xfrm>
            <a:prstGeom prst="rect">
              <a:avLst/>
            </a:prstGeom>
          </p:spPr>
        </p:pic>
        <p:grpSp>
          <p:nvGrpSpPr>
            <p:cNvPr id="121" name="Groupe 120">
              <a:extLst>
                <a:ext uri="{FF2B5EF4-FFF2-40B4-BE49-F238E27FC236}">
                  <a16:creationId xmlns:a16="http://schemas.microsoft.com/office/drawing/2014/main" id="{0E5FBAD8-4300-6344-978B-C0215ED23A0F}"/>
                </a:ext>
              </a:extLst>
            </p:cNvPr>
            <p:cNvGrpSpPr/>
            <p:nvPr/>
          </p:nvGrpSpPr>
          <p:grpSpPr>
            <a:xfrm>
              <a:off x="4260028" y="3754038"/>
              <a:ext cx="1413736" cy="786671"/>
              <a:chOff x="8674036" y="1267196"/>
              <a:chExt cx="1413736" cy="786671"/>
            </a:xfrm>
          </p:grpSpPr>
          <p:sp>
            <p:nvSpPr>
              <p:cNvPr id="122" name="Text Box 1992">
                <a:extLst>
                  <a:ext uri="{FF2B5EF4-FFF2-40B4-BE49-F238E27FC236}">
                    <a16:creationId xmlns:a16="http://schemas.microsoft.com/office/drawing/2014/main" id="{6A6CAF16-D43C-6549-978B-243340B0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4036" y="1653757"/>
                <a:ext cx="141373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CMS-HGCAL</a:t>
                </a:r>
              </a:p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(Omega, CERN...)</a:t>
                </a:r>
              </a:p>
            </p:txBody>
          </p:sp>
          <p:pic>
            <p:nvPicPr>
              <p:cNvPr id="123" name="Image 122">
                <a:extLst>
                  <a:ext uri="{FF2B5EF4-FFF2-40B4-BE49-F238E27FC236}">
                    <a16:creationId xmlns:a16="http://schemas.microsoft.com/office/drawing/2014/main" id="{E1BA4016-4A70-E24E-9DE6-9E57A483B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0840" y="1267196"/>
                <a:ext cx="340726" cy="460684"/>
              </a:xfrm>
              <a:prstGeom prst="rect">
                <a:avLst/>
              </a:prstGeom>
              <a:effectLst/>
            </p:spPr>
          </p:pic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31A72E23-C8B6-C846-B88A-53A071D9FCD5}"/>
                  </a:ext>
                </a:extLst>
              </p:cNvPr>
              <p:cNvSpPr/>
              <p:nvPr/>
            </p:nvSpPr>
            <p:spPr bwMode="auto">
              <a:xfrm>
                <a:off x="9429209" y="1357681"/>
                <a:ext cx="127000" cy="1397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037EDE30-6E31-2844-99B7-EEB8B546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5653" y="5754714"/>
              <a:ext cx="356634" cy="371783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5C60B3C2-D3E6-044F-8E6F-34B7A4019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3843" y="3083876"/>
              <a:ext cx="840362" cy="472983"/>
            </a:xfrm>
            <a:prstGeom prst="rect">
              <a:avLst/>
            </a:prstGeom>
          </p:spPr>
        </p:pic>
        <p:pic>
          <p:nvPicPr>
            <p:cNvPr id="127" name="Image 126">
              <a:extLst>
                <a:ext uri="{FF2B5EF4-FFF2-40B4-BE49-F238E27FC236}">
                  <a16:creationId xmlns:a16="http://schemas.microsoft.com/office/drawing/2014/main" id="{85982BC1-EC5B-9143-9BCB-D9E5BBB2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39564" y="1452168"/>
              <a:ext cx="462809" cy="206225"/>
            </a:xfrm>
            <a:prstGeom prst="rect">
              <a:avLst/>
            </a:prstGeom>
          </p:spPr>
        </p:pic>
        <p:sp>
          <p:nvSpPr>
            <p:cNvPr id="128" name="Text Box 1992">
              <a:extLst>
                <a:ext uri="{FF2B5EF4-FFF2-40B4-BE49-F238E27FC236}">
                  <a16:creationId xmlns:a16="http://schemas.microsoft.com/office/drawing/2014/main" id="{BD14F477-9763-EB43-8F8E-EF91AE6AC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720" y="930993"/>
              <a:ext cx="105189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IDef</a:t>
              </a:r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-X BD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(Solar Orbiter)</a:t>
              </a:r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314ACD4F-B35F-0140-A1BC-CACF88D0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131029" y="1208611"/>
              <a:ext cx="503965" cy="275314"/>
            </a:xfrm>
            <a:prstGeom prst="rect">
              <a:avLst/>
            </a:prstGeom>
          </p:spPr>
        </p:pic>
        <p:sp>
          <p:nvSpPr>
            <p:cNvPr id="130" name="Text Box 1992">
              <a:extLst>
                <a:ext uri="{FF2B5EF4-FFF2-40B4-BE49-F238E27FC236}">
                  <a16:creationId xmlns:a16="http://schemas.microsoft.com/office/drawing/2014/main" id="{65B9033C-227F-1140-9143-FCEDE1FC0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3097" y="902055"/>
              <a:ext cx="99687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FEANICS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746779E-FA10-1A45-A994-5547733A546C}"/>
                </a:ext>
              </a:extLst>
            </p:cNvPr>
            <p:cNvSpPr/>
            <p:nvPr/>
          </p:nvSpPr>
          <p:spPr bwMode="auto">
            <a:xfrm>
              <a:off x="7271473" y="5668608"/>
              <a:ext cx="616083" cy="428113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BBOP</a:t>
              </a:r>
            </a:p>
          </p:txBody>
        </p:sp>
        <p:pic>
          <p:nvPicPr>
            <p:cNvPr id="132" name="Image 131">
              <a:extLst>
                <a:ext uri="{FF2B5EF4-FFF2-40B4-BE49-F238E27FC236}">
                  <a16:creationId xmlns:a16="http://schemas.microsoft.com/office/drawing/2014/main" id="{9D21866D-1038-5D4B-AE9D-2F81C9CA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2494" y="1665692"/>
              <a:ext cx="621546" cy="466159"/>
            </a:xfrm>
            <a:prstGeom prst="rect">
              <a:avLst/>
            </a:prstGeom>
          </p:spPr>
        </p:pic>
        <p:pic>
          <p:nvPicPr>
            <p:cNvPr id="133" name="Image 132">
              <a:extLst>
                <a:ext uri="{FF2B5EF4-FFF2-40B4-BE49-F238E27FC236}">
                  <a16:creationId xmlns:a16="http://schemas.microsoft.com/office/drawing/2014/main" id="{C398151D-A8D9-FA41-B933-11EC859A9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9756" y="3826198"/>
              <a:ext cx="953335" cy="445513"/>
            </a:xfrm>
            <a:prstGeom prst="rect">
              <a:avLst/>
            </a:prstGeom>
          </p:spPr>
        </p:pic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0878CF22-D2E1-0040-AE3F-E3CD2DC16E45}"/>
                </a:ext>
              </a:extLst>
            </p:cNvPr>
            <p:cNvGrpSpPr/>
            <p:nvPr/>
          </p:nvGrpSpPr>
          <p:grpSpPr>
            <a:xfrm>
              <a:off x="5232845" y="3934637"/>
              <a:ext cx="1413736" cy="696186"/>
              <a:chOff x="5811262" y="3933025"/>
              <a:chExt cx="1413736" cy="696186"/>
            </a:xfrm>
          </p:grpSpPr>
          <p:sp>
            <p:nvSpPr>
              <p:cNvPr id="135" name="Text Box 1992">
                <a:extLst>
                  <a:ext uri="{FF2B5EF4-FFF2-40B4-BE49-F238E27FC236}">
                    <a16:creationId xmlns:a16="http://schemas.microsoft.com/office/drawing/2014/main" id="{F2901DF3-C737-4949-81CE-3A5C748184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1262" y="4229101"/>
                <a:ext cx="141373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CMS-HGCAL V2</a:t>
                </a:r>
              </a:p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(Omega, CERN...)</a:t>
                </a:r>
              </a:p>
            </p:txBody>
          </p: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B1C5724F-EC22-B24A-A07F-F1CA79BAD659}"/>
                  </a:ext>
                </a:extLst>
              </p:cNvPr>
              <p:cNvSpPr/>
              <p:nvPr/>
            </p:nvSpPr>
            <p:spPr bwMode="auto">
              <a:xfrm>
                <a:off x="6611845" y="3933025"/>
                <a:ext cx="127000" cy="1397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7" name="Text Box 1992">
              <a:extLst>
                <a:ext uri="{FF2B5EF4-FFF2-40B4-BE49-F238E27FC236}">
                  <a16:creationId xmlns:a16="http://schemas.microsoft.com/office/drawing/2014/main" id="{8AFB300B-7170-204E-8B26-30F0A416B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9436" y="1761695"/>
              <a:ext cx="97210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CATIA 2</a:t>
              </a:r>
            </a:p>
            <a:p>
              <a:pPr algn="ctr"/>
              <a:endParaRPr lang="fr-FR" sz="1000" b="1" i="1" dirty="0">
                <a:solidFill>
                  <a:srgbClr val="D50202"/>
                </a:solidFill>
                <a:latin typeface="Arial" charset="0"/>
              </a:endParaRPr>
            </a:p>
          </p:txBody>
        </p:sp>
        <p:pic>
          <p:nvPicPr>
            <p:cNvPr id="138" name="Image 137">
              <a:extLst>
                <a:ext uri="{FF2B5EF4-FFF2-40B4-BE49-F238E27FC236}">
                  <a16:creationId xmlns:a16="http://schemas.microsoft.com/office/drawing/2014/main" id="{DD4FC649-D222-124D-AE2D-DD0F914AB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5347" y="1354025"/>
              <a:ext cx="415998" cy="452451"/>
            </a:xfrm>
            <a:prstGeom prst="rect">
              <a:avLst/>
            </a:prstGeom>
            <a:effectLst/>
          </p:spPr>
        </p:pic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5C23AF41-D22C-3D40-B017-5908505538F3}"/>
                </a:ext>
              </a:extLst>
            </p:cNvPr>
            <p:cNvGrpSpPr/>
            <p:nvPr/>
          </p:nvGrpSpPr>
          <p:grpSpPr>
            <a:xfrm>
              <a:off x="7218715" y="3784461"/>
              <a:ext cx="1197764" cy="852685"/>
              <a:chOff x="7236868" y="2360424"/>
              <a:chExt cx="1197764" cy="852685"/>
            </a:xfrm>
          </p:grpSpPr>
          <p:grpSp>
            <p:nvGrpSpPr>
              <p:cNvPr id="140" name="Grouper 183">
                <a:extLst>
                  <a:ext uri="{FF2B5EF4-FFF2-40B4-BE49-F238E27FC236}">
                    <a16:creationId xmlns:a16="http://schemas.microsoft.com/office/drawing/2014/main" id="{43E14584-77D8-1047-8175-574369B9F205}"/>
                  </a:ext>
                </a:extLst>
              </p:cNvPr>
              <p:cNvGrpSpPr/>
              <p:nvPr/>
            </p:nvGrpSpPr>
            <p:grpSpPr>
              <a:xfrm>
                <a:off x="7236868" y="2360424"/>
                <a:ext cx="1197764" cy="852685"/>
                <a:chOff x="4890390" y="2096852"/>
                <a:chExt cx="1197764" cy="749170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5A357D1-6AB6-864E-A58D-AE69663B613E}"/>
                    </a:ext>
                  </a:extLst>
                </p:cNvPr>
                <p:cNvSpPr/>
                <p:nvPr/>
              </p:nvSpPr>
              <p:spPr>
                <a:xfrm>
                  <a:off x="5090492" y="2096852"/>
                  <a:ext cx="324036" cy="54006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43" name="Text Box 1992">
                  <a:extLst>
                    <a:ext uri="{FF2B5EF4-FFF2-40B4-BE49-F238E27FC236}">
                      <a16:creationId xmlns:a16="http://schemas.microsoft.com/office/drawing/2014/main" id="{5A30170C-F98B-2B4B-BD36-69C728D161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0390" y="2629692"/>
                  <a:ext cx="1197764" cy="21633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rgbClr val="C00000"/>
                      </a:solidFill>
                      <a:latin typeface="Arial" charset="0"/>
                    </a:rPr>
                    <a:t>HGCROC3(CMS)</a:t>
                  </a:r>
                </a:p>
              </p:txBody>
            </p:sp>
          </p:grpSp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EAFA39E9-D1C6-894B-8B70-8936455EF4D4}"/>
                  </a:ext>
                </a:extLst>
              </p:cNvPr>
              <p:cNvSpPr txBox="1"/>
              <p:nvPr/>
            </p:nvSpPr>
            <p:spPr>
              <a:xfrm rot="16200000">
                <a:off x="7592039" y="2560701"/>
                <a:ext cx="5385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Calibri" pitchFamily="34" charset="0"/>
                    <a:cs typeface="Calibri" pitchFamily="34" charset="0"/>
                  </a:rPr>
                  <a:t>CMS</a:t>
                </a:r>
              </a:p>
            </p:txBody>
          </p:sp>
        </p:grp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C2FFA419-A712-C147-A0C9-93ACB99C5082}"/>
                </a:ext>
              </a:extLst>
            </p:cNvPr>
            <p:cNvGrpSpPr/>
            <p:nvPr/>
          </p:nvGrpSpPr>
          <p:grpSpPr>
            <a:xfrm>
              <a:off x="7230243" y="1239373"/>
              <a:ext cx="1090199" cy="822285"/>
              <a:chOff x="7056275" y="1238563"/>
              <a:chExt cx="1090199" cy="822285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7D2ABA8-F4E3-9141-B99B-DA1886DDBEE5}"/>
                  </a:ext>
                </a:extLst>
              </p:cNvPr>
              <p:cNvSpPr/>
              <p:nvPr/>
            </p:nvSpPr>
            <p:spPr>
              <a:xfrm>
                <a:off x="7380312" y="1238563"/>
                <a:ext cx="324036" cy="61206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6" name="Text Box 1992">
                <a:extLst>
                  <a:ext uri="{FF2B5EF4-FFF2-40B4-BE49-F238E27FC236}">
                    <a16:creationId xmlns:a16="http://schemas.microsoft.com/office/drawing/2014/main" id="{DE74B4E0-A834-854D-9935-D652BC19B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6275" y="1814627"/>
                <a:ext cx="1090199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C00000"/>
                    </a:solidFill>
                    <a:latin typeface="Arial" charset="0"/>
                  </a:rPr>
                  <a:t>Monacal(CMS)</a:t>
                </a:r>
                <a:endParaRPr lang="fr-FR" sz="3600" b="1" i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147" name="ZoneTexte 146">
                <a:extLst>
                  <a:ext uri="{FF2B5EF4-FFF2-40B4-BE49-F238E27FC236}">
                    <a16:creationId xmlns:a16="http://schemas.microsoft.com/office/drawing/2014/main" id="{6E3FA9C9-EBCC-0048-8630-1DC7E2ABF570}"/>
                  </a:ext>
                </a:extLst>
              </p:cNvPr>
              <p:cNvSpPr txBox="1"/>
              <p:nvPr/>
            </p:nvSpPr>
            <p:spPr>
              <a:xfrm rot="16200000">
                <a:off x="7293241" y="1402868"/>
                <a:ext cx="4732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Calibri" pitchFamily="34" charset="0"/>
                    <a:cs typeface="Calibri" pitchFamily="34" charset="0"/>
                  </a:rPr>
                  <a:t>CMS</a:t>
                </a:r>
              </a:p>
            </p:txBody>
          </p:sp>
        </p:grp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B730690C-A488-E049-9412-DA227C425133}"/>
                </a:ext>
              </a:extLst>
            </p:cNvPr>
            <p:cNvSpPr/>
            <p:nvPr/>
          </p:nvSpPr>
          <p:spPr bwMode="auto">
            <a:xfrm>
              <a:off x="7487756" y="3857888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A4424AE9-8E04-5E48-B0BD-E67E0671A31A}"/>
                </a:ext>
              </a:extLst>
            </p:cNvPr>
            <p:cNvSpPr/>
            <p:nvPr/>
          </p:nvSpPr>
          <p:spPr bwMode="auto">
            <a:xfrm>
              <a:off x="5213660" y="5852298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880C5923-4F9B-F144-A73A-7B4BD63D80ED}"/>
                </a:ext>
              </a:extLst>
            </p:cNvPr>
            <p:cNvSpPr/>
            <p:nvPr/>
          </p:nvSpPr>
          <p:spPr bwMode="auto">
            <a:xfrm>
              <a:off x="5904915" y="4976603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A9B00720-311D-8143-938B-3DF93AE87F10}"/>
                </a:ext>
              </a:extLst>
            </p:cNvPr>
            <p:cNvSpPr/>
            <p:nvPr/>
          </p:nvSpPr>
          <p:spPr bwMode="auto">
            <a:xfrm>
              <a:off x="6312135" y="1244424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51018130-BC32-7E4D-8EBA-0A5BBAC78B7F}"/>
                </a:ext>
              </a:extLst>
            </p:cNvPr>
            <p:cNvSpPr/>
            <p:nvPr/>
          </p:nvSpPr>
          <p:spPr bwMode="auto">
            <a:xfrm>
              <a:off x="6082586" y="1776277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8" name="Picture 2">
              <a:extLst>
                <a:ext uri="{FF2B5EF4-FFF2-40B4-BE49-F238E27FC236}">
                  <a16:creationId xmlns:a16="http://schemas.microsoft.com/office/drawing/2014/main" id="{B242A519-DA5A-5A42-A91C-3D826E2E5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544" y="3462655"/>
              <a:ext cx="889563" cy="344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" name="Text Box 1992">
              <a:extLst>
                <a:ext uri="{FF2B5EF4-FFF2-40B4-BE49-F238E27FC236}">
                  <a16:creationId xmlns:a16="http://schemas.microsoft.com/office/drawing/2014/main" id="{5F58C85D-2A8F-CA42-90A2-DA48D7D1A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9002" y="3260794"/>
              <a:ext cx="117692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NECTAR 2(CTA)</a:t>
              </a:r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D6604B57-866D-7A49-A197-A3276D8A9438}"/>
                </a:ext>
              </a:extLst>
            </p:cNvPr>
            <p:cNvSpPr/>
            <p:nvPr/>
          </p:nvSpPr>
          <p:spPr bwMode="auto">
            <a:xfrm>
              <a:off x="6232290" y="3514374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019ABF63-4EAE-2346-908C-540C3AA6F670}"/>
                </a:ext>
              </a:extLst>
            </p:cNvPr>
            <p:cNvSpPr/>
            <p:nvPr/>
          </p:nvSpPr>
          <p:spPr bwMode="auto">
            <a:xfrm>
              <a:off x="6425867" y="3504864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C8E9250C-FA40-544E-B018-DF17E30BC662}"/>
                </a:ext>
              </a:extLst>
            </p:cNvPr>
            <p:cNvSpPr/>
            <p:nvPr/>
          </p:nvSpPr>
          <p:spPr bwMode="auto">
            <a:xfrm>
              <a:off x="5252357" y="1508455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FDFAF398-CD78-7441-B839-E9A7C1C5E469}"/>
                </a:ext>
              </a:extLst>
            </p:cNvPr>
            <p:cNvGrpSpPr/>
            <p:nvPr/>
          </p:nvGrpSpPr>
          <p:grpSpPr>
            <a:xfrm>
              <a:off x="6574633" y="1277744"/>
              <a:ext cx="972108" cy="822285"/>
              <a:chOff x="7056276" y="1238563"/>
              <a:chExt cx="972108" cy="822285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9A8D015-2235-9D45-B40A-465968F1B0F6}"/>
                  </a:ext>
                </a:extLst>
              </p:cNvPr>
              <p:cNvSpPr/>
              <p:nvPr/>
            </p:nvSpPr>
            <p:spPr>
              <a:xfrm>
                <a:off x="7380312" y="1238563"/>
                <a:ext cx="324036" cy="612068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5" name="Text Box 1992">
                <a:extLst>
                  <a:ext uri="{FF2B5EF4-FFF2-40B4-BE49-F238E27FC236}">
                    <a16:creationId xmlns:a16="http://schemas.microsoft.com/office/drawing/2014/main" id="{D6BCD2C9-17FC-5B47-B815-BE7FD4EB6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6276" y="1814627"/>
                <a:ext cx="972108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66FF66"/>
                    </a:solidFill>
                    <a:latin typeface="Arial" charset="0"/>
                  </a:rPr>
                  <a:t>PEPITA</a:t>
                </a:r>
                <a:endParaRPr lang="fr-FR" sz="3600" b="1" i="1" dirty="0">
                  <a:solidFill>
                    <a:srgbClr val="66FF66"/>
                  </a:solidFill>
                  <a:latin typeface="Arial" charset="0"/>
                </a:endParaRPr>
              </a:p>
            </p:txBody>
          </p:sp>
          <p:sp>
            <p:nvSpPr>
              <p:cNvPr id="166" name="ZoneTexte 165">
                <a:extLst>
                  <a:ext uri="{FF2B5EF4-FFF2-40B4-BE49-F238E27FC236}">
                    <a16:creationId xmlns:a16="http://schemas.microsoft.com/office/drawing/2014/main" id="{69F3F350-F600-DA47-A296-8036A414753F}"/>
                  </a:ext>
                </a:extLst>
              </p:cNvPr>
              <p:cNvSpPr txBox="1"/>
              <p:nvPr/>
            </p:nvSpPr>
            <p:spPr>
              <a:xfrm rot="16200000">
                <a:off x="7297248" y="1402868"/>
                <a:ext cx="4651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Calibri" pitchFamily="34" charset="0"/>
                    <a:cs typeface="Calibri" pitchFamily="34" charset="0"/>
                  </a:rPr>
                  <a:t>ANR</a:t>
                </a:r>
              </a:p>
            </p:txBody>
          </p:sp>
        </p:grp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6F6B1D87-A973-0142-BE8F-4362BB4268AB}"/>
                </a:ext>
              </a:extLst>
            </p:cNvPr>
            <p:cNvSpPr/>
            <p:nvPr/>
          </p:nvSpPr>
          <p:spPr bwMode="auto">
            <a:xfrm>
              <a:off x="5682334" y="3979138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5" name="Text Box 1991">
            <a:extLst>
              <a:ext uri="{FF2B5EF4-FFF2-40B4-BE49-F238E27FC236}">
                <a16:creationId xmlns:a16="http://schemas.microsoft.com/office/drawing/2014/main" id="{E9BF8D6D-9E5F-3F4B-82EF-C566B464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888" y="5082530"/>
            <a:ext cx="20114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R&amp;T</a:t>
            </a:r>
          </a:p>
          <a:p>
            <a:pPr algn="ctr"/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HV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Maps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, timing</a:t>
            </a:r>
          </a:p>
        </p:txBody>
      </p:sp>
    </p:spTree>
    <p:extLst>
      <p:ext uri="{BB962C8B-B14F-4D97-AF65-F5344CB8AC3E}">
        <p14:creationId xmlns:p14="http://schemas.microsoft.com/office/powerpoint/2010/main" val="2652108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623456" cy="235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595" y="980728"/>
            <a:ext cx="3616158" cy="23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51" y="982538"/>
            <a:ext cx="3623456" cy="235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190" y="3933056"/>
            <a:ext cx="3615754" cy="235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9541" y="3342428"/>
            <a:ext cx="3592808" cy="25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Measured </a:t>
            </a:r>
            <a:r>
              <a:rPr lang="en-US" sz="1400" i="1" dirty="0"/>
              <a:t>ENC</a:t>
            </a:r>
            <a:r>
              <a:rPr lang="en-US" sz="1400" i="1" baseline="-25000" dirty="0"/>
              <a:t>(</a:t>
            </a:r>
            <a:r>
              <a:rPr lang="en-US" sz="1400" i="1" baseline="-25000" dirty="0" err="1"/>
              <a:t>Cin,tp</a:t>
            </a:r>
            <a:r>
              <a:rPr lang="en-US" sz="1400" i="1" baseline="-25000" dirty="0"/>
              <a:t>)</a:t>
            </a:r>
            <a:r>
              <a:rPr lang="en-US" sz="1400" dirty="0"/>
              <a:t> in the 100 </a:t>
            </a:r>
            <a:r>
              <a:rPr lang="en-US" sz="1400" dirty="0" err="1"/>
              <a:t>fC</a:t>
            </a:r>
            <a:r>
              <a:rPr lang="en-US" sz="1400" dirty="0"/>
              <a:t> range for </a:t>
            </a:r>
            <a:r>
              <a:rPr lang="en-US" sz="1400" dirty="0" err="1"/>
              <a:t>Icsa</a:t>
            </a:r>
            <a:r>
              <a:rPr lang="en-US" sz="1400" dirty="0"/>
              <a:t> = 1.2 mA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357941" y="3342428"/>
            <a:ext cx="3592808" cy="25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Measured </a:t>
            </a:r>
            <a:r>
              <a:rPr lang="en-US" sz="1400" i="1" dirty="0"/>
              <a:t>ENC</a:t>
            </a:r>
            <a:r>
              <a:rPr lang="en-US" sz="1400" i="1" baseline="-25000" dirty="0"/>
              <a:t>(</a:t>
            </a:r>
            <a:r>
              <a:rPr lang="en-US" sz="1400" i="1" baseline="-25000" dirty="0" err="1"/>
              <a:t>Cin,tp</a:t>
            </a:r>
            <a:r>
              <a:rPr lang="en-US" sz="1400" i="1" baseline="-25000" dirty="0"/>
              <a:t>)</a:t>
            </a:r>
            <a:r>
              <a:rPr lang="en-US" sz="1400" dirty="0"/>
              <a:t> in the 50 </a:t>
            </a:r>
            <a:r>
              <a:rPr lang="en-US" sz="1400" dirty="0" err="1"/>
              <a:t>fC</a:t>
            </a:r>
            <a:r>
              <a:rPr lang="en-US" sz="1400" dirty="0"/>
              <a:t> range for </a:t>
            </a:r>
            <a:r>
              <a:rPr lang="en-US" sz="1400" dirty="0" err="1"/>
              <a:t>Icsa</a:t>
            </a:r>
            <a:r>
              <a:rPr lang="en-US" sz="1400" dirty="0"/>
              <a:t> = 1.2 mA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5250841" y="6291935"/>
            <a:ext cx="3592808" cy="25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Measured </a:t>
            </a:r>
            <a:r>
              <a:rPr lang="en-US" sz="1400" i="1" dirty="0"/>
              <a:t>ENC</a:t>
            </a:r>
            <a:r>
              <a:rPr lang="en-US" sz="1400" i="1" baseline="-25000" dirty="0"/>
              <a:t>(</a:t>
            </a:r>
            <a:r>
              <a:rPr lang="en-US" sz="1400" i="1" baseline="-25000" dirty="0" err="1"/>
              <a:t>Cin,tp</a:t>
            </a:r>
            <a:r>
              <a:rPr lang="en-US" sz="1400" i="1" baseline="-25000" dirty="0"/>
              <a:t>)</a:t>
            </a:r>
            <a:r>
              <a:rPr lang="en-US" sz="1400" dirty="0"/>
              <a:t> in the 600 </a:t>
            </a:r>
            <a:r>
              <a:rPr lang="en-US" sz="1400" dirty="0" err="1"/>
              <a:t>fC</a:t>
            </a:r>
            <a:r>
              <a:rPr lang="en-US" sz="1400" dirty="0"/>
              <a:t> range for </a:t>
            </a:r>
            <a:r>
              <a:rPr lang="en-US" sz="1400" dirty="0" err="1"/>
              <a:t>Icsa</a:t>
            </a:r>
            <a:r>
              <a:rPr lang="en-US" sz="1400" dirty="0"/>
              <a:t> = 1.2 mA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399242" y="6291935"/>
            <a:ext cx="3592808" cy="25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Measured </a:t>
            </a:r>
            <a:r>
              <a:rPr lang="en-US" sz="1400" i="1" dirty="0"/>
              <a:t>ENC</a:t>
            </a:r>
            <a:r>
              <a:rPr lang="en-US" sz="1400" i="1" baseline="-25000" dirty="0"/>
              <a:t>(</a:t>
            </a:r>
            <a:r>
              <a:rPr lang="en-US" sz="1400" i="1" baseline="-25000" dirty="0" err="1"/>
              <a:t>Cin,tp</a:t>
            </a:r>
            <a:r>
              <a:rPr lang="en-US" sz="1400" i="1" baseline="-25000" dirty="0"/>
              <a:t>)</a:t>
            </a:r>
            <a:r>
              <a:rPr lang="en-US" sz="1400" dirty="0"/>
              <a:t> in the 200 </a:t>
            </a:r>
            <a:r>
              <a:rPr lang="en-US" sz="1400" dirty="0" err="1"/>
              <a:t>fC</a:t>
            </a:r>
            <a:r>
              <a:rPr lang="en-US" sz="1400" dirty="0"/>
              <a:t> range for </a:t>
            </a:r>
            <a:r>
              <a:rPr lang="en-US" sz="1400" dirty="0" err="1"/>
              <a:t>Icsa</a:t>
            </a:r>
            <a:r>
              <a:rPr lang="en-US" sz="1400" dirty="0"/>
              <a:t> = 1.2 mA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9791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ASIC ROADMAP at Saclay</a:t>
            </a:r>
            <a:endParaRPr lang="en-US" sz="16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8" name="Text Box 1991">
            <a:extLst>
              <a:ext uri="{FF2B5EF4-FFF2-40B4-BE49-F238E27FC236}">
                <a16:creationId xmlns:a16="http://schemas.microsoft.com/office/drawing/2014/main" id="{1F1CA420-9055-0749-8990-4F1337A91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814" y="3432382"/>
            <a:ext cx="229818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CTA </a:t>
            </a:r>
            <a:r>
              <a:rPr lang="fr-FR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Production+ test</a:t>
            </a:r>
          </a:p>
        </p:txBody>
      </p:sp>
      <p:sp>
        <p:nvSpPr>
          <p:cNvPr id="39" name="Text Box 1991">
            <a:extLst>
              <a:ext uri="{FF2B5EF4-FFF2-40B4-BE49-F238E27FC236}">
                <a16:creationId xmlns:a16="http://schemas.microsoft.com/office/drawing/2014/main" id="{02C84EC4-A853-6D4D-8EAB-CCFE7BE51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952" y="2422750"/>
            <a:ext cx="2125862" cy="515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New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generation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ASICs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 for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gaseous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 detectors</a:t>
            </a:r>
          </a:p>
        </p:txBody>
      </p:sp>
      <p:sp>
        <p:nvSpPr>
          <p:cNvPr id="55" name="Text Box 1991">
            <a:extLst>
              <a:ext uri="{FF2B5EF4-FFF2-40B4-BE49-F238E27FC236}">
                <a16:creationId xmlns:a16="http://schemas.microsoft.com/office/drawing/2014/main" id="{E9BF8D6D-9E5F-3F4B-82EF-C566B464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888" y="5082530"/>
            <a:ext cx="20114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R&amp;T</a:t>
            </a:r>
          </a:p>
          <a:p>
            <a:pPr algn="ctr"/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HV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Maps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Calibri" pitchFamily="34" charset="0"/>
              </a:rPr>
              <a:t>, timing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1C896EE-CCCA-3A42-872B-4FD7C7E8B863}"/>
              </a:ext>
            </a:extLst>
          </p:cNvPr>
          <p:cNvGrpSpPr/>
          <p:nvPr/>
        </p:nvGrpSpPr>
        <p:grpSpPr>
          <a:xfrm>
            <a:off x="94564" y="6578179"/>
            <a:ext cx="7463342" cy="250889"/>
            <a:chOff x="-4595953" y="6528352"/>
            <a:chExt cx="7463342" cy="250889"/>
          </a:xfrm>
        </p:grpSpPr>
        <p:sp>
          <p:nvSpPr>
            <p:cNvPr id="70" name="Text Box 1992">
              <a:extLst>
                <a:ext uri="{FF2B5EF4-FFF2-40B4-BE49-F238E27FC236}">
                  <a16:creationId xmlns:a16="http://schemas.microsoft.com/office/drawing/2014/main" id="{7BFF47F5-B260-A744-B7BE-6285CE835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19887" y="6530892"/>
              <a:ext cx="77934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AMS 0.35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71" name="Text Box 1992">
              <a:extLst>
                <a:ext uri="{FF2B5EF4-FFF2-40B4-BE49-F238E27FC236}">
                  <a16:creationId xmlns:a16="http://schemas.microsoft.com/office/drawing/2014/main" id="{B4755990-7DB9-9A45-8AEE-B5FB8B890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56516" y="6530280"/>
              <a:ext cx="77934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6600"/>
                  </a:solidFill>
                  <a:latin typeface="Arial" charset="0"/>
                </a:rPr>
                <a:t>AMS 0.18</a:t>
              </a:r>
              <a:endParaRPr lang="fr-FR" sz="3600" b="1" i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72" name="Text Box 1992">
              <a:extLst>
                <a:ext uri="{FF2B5EF4-FFF2-40B4-BE49-F238E27FC236}">
                  <a16:creationId xmlns:a16="http://schemas.microsoft.com/office/drawing/2014/main" id="{5A527BCB-3619-BF40-9968-5206E2B57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52338" y="6528352"/>
              <a:ext cx="879091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FF00"/>
                  </a:solidFill>
                  <a:latin typeface="Arial" charset="0"/>
                </a:rPr>
                <a:t>X-FAB 0.18</a:t>
              </a:r>
              <a:endParaRPr lang="fr-FR" sz="3600" b="1" i="1" dirty="0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73" name="Text Box 1992">
              <a:extLst>
                <a:ext uri="{FF2B5EF4-FFF2-40B4-BE49-F238E27FC236}">
                  <a16:creationId xmlns:a16="http://schemas.microsoft.com/office/drawing/2014/main" id="{4B2C702C-2F0F-C347-B3F0-4162280D2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595953" y="6529622"/>
              <a:ext cx="812466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DMILL 0.8</a:t>
              </a:r>
              <a:endParaRPr lang="fr-FR" sz="3600" b="1" i="1" dirty="0">
                <a:solidFill>
                  <a:srgbClr val="00CCFF"/>
                </a:solidFill>
                <a:latin typeface="Arial" charset="0"/>
              </a:endParaRPr>
            </a:p>
          </p:txBody>
        </p:sp>
        <p:sp>
          <p:nvSpPr>
            <p:cNvPr id="79" name="Text Box 1992">
              <a:extLst>
                <a:ext uri="{FF2B5EF4-FFF2-40B4-BE49-F238E27FC236}">
                  <a16:creationId xmlns:a16="http://schemas.microsoft.com/office/drawing/2014/main" id="{6B9C6222-CC56-E646-B490-1D5774A4C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84977" y="6530892"/>
              <a:ext cx="110720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00FF"/>
                  </a:solidFill>
                  <a:latin typeface="Arial" charset="0"/>
                </a:rPr>
                <a:t>AMS 0.35 </a:t>
              </a:r>
              <a:r>
                <a:rPr lang="fr-FR" sz="1000" b="1" dirty="0" err="1">
                  <a:solidFill>
                    <a:srgbClr val="FF00FF"/>
                  </a:solidFill>
                  <a:latin typeface="Arial" charset="0"/>
                </a:rPr>
                <a:t>SiGe</a:t>
              </a:r>
              <a:endParaRPr lang="fr-FR" sz="3600" b="1" i="1" dirty="0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80" name="Text Box 1992">
              <a:extLst>
                <a:ext uri="{FF2B5EF4-FFF2-40B4-BE49-F238E27FC236}">
                  <a16:creationId xmlns:a16="http://schemas.microsoft.com/office/drawing/2014/main" id="{950F6503-ED90-AA43-8CBF-BF7F054C2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48927" y="6533020"/>
              <a:ext cx="1169009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Tower Jazz 0.18</a:t>
              </a:r>
              <a:endParaRPr lang="fr-FR" sz="3600" b="1" i="1" dirty="0">
                <a:solidFill>
                  <a:schemeClr val="bg2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81" name="Text Box 1992">
              <a:extLst>
                <a:ext uri="{FF2B5EF4-FFF2-40B4-BE49-F238E27FC236}">
                  <a16:creationId xmlns:a16="http://schemas.microsoft.com/office/drawing/2014/main" id="{9B0509A2-7591-364E-9048-93DEDC767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746" y="6533020"/>
              <a:ext cx="72943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9A5FFF"/>
                  </a:solidFill>
                  <a:latin typeface="Arial" charset="0"/>
                </a:rPr>
                <a:t>IBM 0.13</a:t>
              </a:r>
              <a:endParaRPr lang="fr-FR" sz="3600" b="1" i="1" dirty="0">
                <a:solidFill>
                  <a:srgbClr val="9A5FFF"/>
                </a:solidFill>
                <a:latin typeface="Arial" charset="0"/>
              </a:endParaRPr>
            </a:p>
          </p:txBody>
        </p:sp>
        <p:sp>
          <p:nvSpPr>
            <p:cNvPr id="82" name="Text Box 1992">
              <a:extLst>
                <a:ext uri="{FF2B5EF4-FFF2-40B4-BE49-F238E27FC236}">
                  <a16:creationId xmlns:a16="http://schemas.microsoft.com/office/drawing/2014/main" id="{AF97787B-0B04-6749-BAB5-1CEB1AD03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59531" y="6529622"/>
              <a:ext cx="708020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AMS 0.8</a:t>
              </a:r>
              <a:endParaRPr lang="fr-FR" sz="3600" b="1" i="1" dirty="0">
                <a:solidFill>
                  <a:srgbClr val="00CCFF"/>
                </a:solidFill>
                <a:latin typeface="Arial" charset="0"/>
              </a:endParaRPr>
            </a:p>
          </p:txBody>
        </p:sp>
        <p:sp>
          <p:nvSpPr>
            <p:cNvPr id="91" name="Text Box 1992">
              <a:extLst>
                <a:ext uri="{FF2B5EF4-FFF2-40B4-BE49-F238E27FC236}">
                  <a16:creationId xmlns:a16="http://schemas.microsoft.com/office/drawing/2014/main" id="{DF495FC8-1B9F-304D-9A54-8F45DA24A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591" y="6531134"/>
              <a:ext cx="121563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B3259C"/>
                  </a:solidFill>
                  <a:latin typeface="Arial" charset="0"/>
                </a:rPr>
                <a:t>Lfoundry</a:t>
              </a:r>
              <a:r>
                <a:rPr lang="fr-FR" sz="1000" b="1" dirty="0">
                  <a:solidFill>
                    <a:srgbClr val="B3259C"/>
                  </a:solidFill>
                  <a:latin typeface="Arial" charset="0"/>
                </a:rPr>
                <a:t> 0.15</a:t>
              </a:r>
              <a:endParaRPr lang="fr-FR" sz="800" b="1" i="1" dirty="0">
                <a:solidFill>
                  <a:srgbClr val="B3259C"/>
                </a:solidFill>
                <a:latin typeface="Arial" charset="0"/>
              </a:endParaRPr>
            </a:p>
          </p:txBody>
        </p:sp>
        <p:sp>
          <p:nvSpPr>
            <p:cNvPr id="95" name="Text Box 1992">
              <a:extLst>
                <a:ext uri="{FF2B5EF4-FFF2-40B4-BE49-F238E27FC236}">
                  <a16:creationId xmlns:a16="http://schemas.microsoft.com/office/drawing/2014/main" id="{0335FDDE-0106-5D49-A973-FEF8204CA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751" y="6531134"/>
              <a:ext cx="1215638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TSMC 0.13</a:t>
              </a:r>
              <a:endParaRPr lang="fr-FR" sz="800" b="1" i="1" dirty="0">
                <a:solidFill>
                  <a:srgbClr val="D50202"/>
                </a:solidFill>
                <a:latin typeface="Arial" charset="0"/>
              </a:endParaRPr>
            </a:p>
          </p:txBody>
        </p:sp>
      </p:grpSp>
      <p:sp>
        <p:nvSpPr>
          <p:cNvPr id="96" name="Text Box 1992">
            <a:extLst>
              <a:ext uri="{FF2B5EF4-FFF2-40B4-BE49-F238E27FC236}">
                <a16:creationId xmlns:a16="http://schemas.microsoft.com/office/drawing/2014/main" id="{AB9252E8-D3A2-1744-AA9A-D07ADA3EB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0759" y="6397687"/>
            <a:ext cx="309121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latin typeface="Arial" charset="0"/>
              </a:rPr>
              <a:t>CHIPNAME</a:t>
            </a:r>
            <a:r>
              <a:rPr lang="fr-FR" sz="800" b="1" dirty="0">
                <a:latin typeface="Arial" charset="0"/>
              </a:rPr>
              <a:t>(</a:t>
            </a:r>
            <a:r>
              <a:rPr lang="fr-FR" sz="800" b="1" i="1" dirty="0">
                <a:latin typeface="Arial" charset="0"/>
              </a:rPr>
              <a:t>collaboratio</a:t>
            </a:r>
            <a:r>
              <a:rPr lang="fr-FR" sz="800" b="1" dirty="0">
                <a:latin typeface="Arial" charset="0"/>
              </a:rPr>
              <a:t>n) </a:t>
            </a:r>
            <a:r>
              <a:rPr lang="fr-FR" sz="1000" b="1" dirty="0">
                <a:latin typeface="Arial" charset="0"/>
              </a:rPr>
              <a:t>(</a:t>
            </a:r>
            <a:r>
              <a:rPr lang="en-US" sz="1000" b="1" dirty="0">
                <a:latin typeface="Arial" charset="0"/>
              </a:rPr>
              <a:t>Experiment</a:t>
            </a:r>
            <a:r>
              <a:rPr lang="fr-FR" sz="1000" b="1" dirty="0">
                <a:latin typeface="Arial" charset="0"/>
              </a:rPr>
              <a:t>)</a:t>
            </a:r>
            <a:endParaRPr lang="fr-FR" sz="800" b="1" i="1" dirty="0">
              <a:latin typeface="Arial" charset="0"/>
            </a:endParaRPr>
          </a:p>
        </p:txBody>
      </p: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2514C2EF-6591-5345-AFAB-8868E6F15AFF}"/>
              </a:ext>
            </a:extLst>
          </p:cNvPr>
          <p:cNvGrpSpPr/>
          <p:nvPr/>
        </p:nvGrpSpPr>
        <p:grpSpPr>
          <a:xfrm>
            <a:off x="6249945" y="6237312"/>
            <a:ext cx="1418399" cy="338554"/>
            <a:chOff x="1820878" y="7096861"/>
            <a:chExt cx="1418399" cy="338554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22DE9C85-F5E5-9E49-86FC-EB1CA95392E4}"/>
                </a:ext>
              </a:extLst>
            </p:cNvPr>
            <p:cNvSpPr/>
            <p:nvPr/>
          </p:nvSpPr>
          <p:spPr bwMode="auto">
            <a:xfrm>
              <a:off x="1820878" y="7196288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AB9653CD-367C-AF47-B635-52EC60F02E6E}"/>
                </a:ext>
              </a:extLst>
            </p:cNvPr>
            <p:cNvSpPr txBox="1"/>
            <p:nvPr/>
          </p:nvSpPr>
          <p:spPr>
            <a:xfrm>
              <a:off x="1922891" y="7096861"/>
              <a:ext cx="13163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Collaboration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21C0E55-1B4E-8142-B4D5-87AEFE937643}"/>
              </a:ext>
            </a:extLst>
          </p:cNvPr>
          <p:cNvGrpSpPr/>
          <p:nvPr/>
        </p:nvGrpSpPr>
        <p:grpSpPr>
          <a:xfrm>
            <a:off x="7735713" y="6218160"/>
            <a:ext cx="1232733" cy="338554"/>
            <a:chOff x="-3261048" y="6705344"/>
            <a:chExt cx="1232733" cy="338554"/>
          </a:xfrm>
        </p:grpSpPr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0988B178-ADA7-CB4A-BA6F-ECABDB8933D5}"/>
                </a:ext>
              </a:extLst>
            </p:cNvPr>
            <p:cNvSpPr txBox="1"/>
            <p:nvPr/>
          </p:nvSpPr>
          <p:spPr>
            <a:xfrm>
              <a:off x="-3160356" y="6705344"/>
              <a:ext cx="1132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Under test</a:t>
              </a:r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2D732922-0ECF-9942-900C-9E77A0B8F178}"/>
                </a:ext>
              </a:extLst>
            </p:cNvPr>
            <p:cNvSpPr/>
            <p:nvPr/>
          </p:nvSpPr>
          <p:spPr bwMode="auto">
            <a:xfrm>
              <a:off x="-3261048" y="6808874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B7E28FA9-3B34-A84F-801A-4B02B49527CE}"/>
              </a:ext>
            </a:extLst>
          </p:cNvPr>
          <p:cNvGrpSpPr/>
          <p:nvPr/>
        </p:nvGrpSpPr>
        <p:grpSpPr>
          <a:xfrm>
            <a:off x="107504" y="584823"/>
            <a:ext cx="8496943" cy="5769853"/>
            <a:chOff x="218637" y="584823"/>
            <a:chExt cx="8496943" cy="5769853"/>
          </a:xfrm>
        </p:grpSpPr>
        <p:sp>
          <p:nvSpPr>
            <p:cNvPr id="7" name="AutoShape 2027">
              <a:extLst>
                <a:ext uri="{FF2B5EF4-FFF2-40B4-BE49-F238E27FC236}">
                  <a16:creationId xmlns:a16="http://schemas.microsoft.com/office/drawing/2014/main" id="{05E6C7B9-C1B2-0148-B912-65EDF51D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555" y="584823"/>
              <a:ext cx="6815474" cy="487295"/>
            </a:xfrm>
            <a:prstGeom prst="rightArrow">
              <a:avLst>
                <a:gd name="adj1" fmla="val 50000"/>
                <a:gd name="adj2" fmla="val 42755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3">
                    <a:lumMod val="6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800" dirty="0"/>
            </a:p>
          </p:txBody>
        </p:sp>
        <p:sp>
          <p:nvSpPr>
            <p:cNvPr id="8" name="Flèche droite 58">
              <a:extLst>
                <a:ext uri="{FF2B5EF4-FFF2-40B4-BE49-F238E27FC236}">
                  <a16:creationId xmlns:a16="http://schemas.microsoft.com/office/drawing/2014/main" id="{11993EFC-B024-FD40-B15C-B77358FB9913}"/>
                </a:ext>
              </a:extLst>
            </p:cNvPr>
            <p:cNvSpPr/>
            <p:nvPr/>
          </p:nvSpPr>
          <p:spPr bwMode="auto">
            <a:xfrm>
              <a:off x="4138817" y="4855701"/>
              <a:ext cx="3376899" cy="775294"/>
            </a:xfrm>
            <a:custGeom>
              <a:avLst/>
              <a:gdLst>
                <a:gd name="connsiteX0" fmla="*/ 0 w 2467741"/>
                <a:gd name="connsiteY0" fmla="*/ 138836 h 555342"/>
                <a:gd name="connsiteX1" fmla="*/ 2190070 w 2467741"/>
                <a:gd name="connsiteY1" fmla="*/ 138836 h 555342"/>
                <a:gd name="connsiteX2" fmla="*/ 2190070 w 2467741"/>
                <a:gd name="connsiteY2" fmla="*/ 0 h 555342"/>
                <a:gd name="connsiteX3" fmla="*/ 2467741 w 2467741"/>
                <a:gd name="connsiteY3" fmla="*/ 277671 h 555342"/>
                <a:gd name="connsiteX4" fmla="*/ 2190070 w 2467741"/>
                <a:gd name="connsiteY4" fmla="*/ 555342 h 555342"/>
                <a:gd name="connsiteX5" fmla="*/ 2190070 w 2467741"/>
                <a:gd name="connsiteY5" fmla="*/ 416507 h 555342"/>
                <a:gd name="connsiteX6" fmla="*/ 0 w 2467741"/>
                <a:gd name="connsiteY6" fmla="*/ 416507 h 555342"/>
                <a:gd name="connsiteX7" fmla="*/ 0 w 2467741"/>
                <a:gd name="connsiteY7" fmla="*/ 138836 h 555342"/>
                <a:gd name="connsiteX0" fmla="*/ 4795 w 2472536"/>
                <a:gd name="connsiteY0" fmla="*/ 138836 h 555342"/>
                <a:gd name="connsiteX1" fmla="*/ 2194865 w 2472536"/>
                <a:gd name="connsiteY1" fmla="*/ 138836 h 555342"/>
                <a:gd name="connsiteX2" fmla="*/ 2194865 w 2472536"/>
                <a:gd name="connsiteY2" fmla="*/ 0 h 555342"/>
                <a:gd name="connsiteX3" fmla="*/ 2472536 w 2472536"/>
                <a:gd name="connsiteY3" fmla="*/ 277671 h 555342"/>
                <a:gd name="connsiteX4" fmla="*/ 2194865 w 2472536"/>
                <a:gd name="connsiteY4" fmla="*/ 555342 h 555342"/>
                <a:gd name="connsiteX5" fmla="*/ 2194865 w 2472536"/>
                <a:gd name="connsiteY5" fmla="*/ 416507 h 555342"/>
                <a:gd name="connsiteX6" fmla="*/ 4795 w 2472536"/>
                <a:gd name="connsiteY6" fmla="*/ 416507 h 555342"/>
                <a:gd name="connsiteX7" fmla="*/ 0 w 2472536"/>
                <a:gd name="connsiteY7" fmla="*/ 328590 h 555342"/>
                <a:gd name="connsiteX8" fmla="*/ 4795 w 2472536"/>
                <a:gd name="connsiteY8" fmla="*/ 138836 h 555342"/>
                <a:gd name="connsiteX0" fmla="*/ 295807 w 2763548"/>
                <a:gd name="connsiteY0" fmla="*/ 138836 h 555342"/>
                <a:gd name="connsiteX1" fmla="*/ 2485877 w 2763548"/>
                <a:gd name="connsiteY1" fmla="*/ 138836 h 555342"/>
                <a:gd name="connsiteX2" fmla="*/ 2485877 w 2763548"/>
                <a:gd name="connsiteY2" fmla="*/ 0 h 555342"/>
                <a:gd name="connsiteX3" fmla="*/ 2763548 w 2763548"/>
                <a:gd name="connsiteY3" fmla="*/ 277671 h 555342"/>
                <a:gd name="connsiteX4" fmla="*/ 2485877 w 2763548"/>
                <a:gd name="connsiteY4" fmla="*/ 555342 h 555342"/>
                <a:gd name="connsiteX5" fmla="*/ 2485877 w 2763548"/>
                <a:gd name="connsiteY5" fmla="*/ 416507 h 555342"/>
                <a:gd name="connsiteX6" fmla="*/ 295807 w 2763548"/>
                <a:gd name="connsiteY6" fmla="*/ 416507 h 555342"/>
                <a:gd name="connsiteX7" fmla="*/ 291012 w 2763548"/>
                <a:gd name="connsiteY7" fmla="*/ 328590 h 555342"/>
                <a:gd name="connsiteX8" fmla="*/ 295807 w 2763548"/>
                <a:gd name="connsiteY8" fmla="*/ 138836 h 555342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78368 w 3146109"/>
                <a:gd name="connsiteY0" fmla="*/ 273997 h 690503"/>
                <a:gd name="connsiteX1" fmla="*/ 2868438 w 3146109"/>
                <a:gd name="connsiteY1" fmla="*/ 273997 h 690503"/>
                <a:gd name="connsiteX2" fmla="*/ 2868438 w 3146109"/>
                <a:gd name="connsiteY2" fmla="*/ 135161 h 690503"/>
                <a:gd name="connsiteX3" fmla="*/ 3146109 w 3146109"/>
                <a:gd name="connsiteY3" fmla="*/ 412832 h 690503"/>
                <a:gd name="connsiteX4" fmla="*/ 2868438 w 3146109"/>
                <a:gd name="connsiteY4" fmla="*/ 690503 h 690503"/>
                <a:gd name="connsiteX5" fmla="*/ 2868438 w 3146109"/>
                <a:gd name="connsiteY5" fmla="*/ 551668 h 690503"/>
                <a:gd name="connsiteX6" fmla="*/ 678368 w 3146109"/>
                <a:gd name="connsiteY6" fmla="*/ 551668 h 690503"/>
                <a:gd name="connsiteX7" fmla="*/ 205400 w 3146109"/>
                <a:gd name="connsiteY7" fmla="*/ 76045 h 690503"/>
                <a:gd name="connsiteX8" fmla="*/ 678368 w 3146109"/>
                <a:gd name="connsiteY8" fmla="*/ 273997 h 690503"/>
                <a:gd name="connsiteX0" fmla="*/ 711311 w 3179052"/>
                <a:gd name="connsiteY0" fmla="*/ 273997 h 690503"/>
                <a:gd name="connsiteX1" fmla="*/ 2901381 w 3179052"/>
                <a:gd name="connsiteY1" fmla="*/ 273997 h 690503"/>
                <a:gd name="connsiteX2" fmla="*/ 2901381 w 3179052"/>
                <a:gd name="connsiteY2" fmla="*/ 135161 h 690503"/>
                <a:gd name="connsiteX3" fmla="*/ 3179052 w 3179052"/>
                <a:gd name="connsiteY3" fmla="*/ 412832 h 690503"/>
                <a:gd name="connsiteX4" fmla="*/ 2901381 w 3179052"/>
                <a:gd name="connsiteY4" fmla="*/ 690503 h 690503"/>
                <a:gd name="connsiteX5" fmla="*/ 2901381 w 3179052"/>
                <a:gd name="connsiteY5" fmla="*/ 551668 h 690503"/>
                <a:gd name="connsiteX6" fmla="*/ 491855 w 3179052"/>
                <a:gd name="connsiteY6" fmla="*/ 551668 h 690503"/>
                <a:gd name="connsiteX7" fmla="*/ 238343 w 3179052"/>
                <a:gd name="connsiteY7" fmla="*/ 76045 h 690503"/>
                <a:gd name="connsiteX8" fmla="*/ 711311 w 3179052"/>
                <a:gd name="connsiteY8" fmla="*/ 273997 h 690503"/>
                <a:gd name="connsiteX0" fmla="*/ 711311 w 3179052"/>
                <a:gd name="connsiteY0" fmla="*/ 301056 h 717562"/>
                <a:gd name="connsiteX1" fmla="*/ 2901381 w 3179052"/>
                <a:gd name="connsiteY1" fmla="*/ 301056 h 717562"/>
                <a:gd name="connsiteX2" fmla="*/ 2901381 w 3179052"/>
                <a:gd name="connsiteY2" fmla="*/ 162220 h 717562"/>
                <a:gd name="connsiteX3" fmla="*/ 3179052 w 3179052"/>
                <a:gd name="connsiteY3" fmla="*/ 439891 h 717562"/>
                <a:gd name="connsiteX4" fmla="*/ 2901381 w 3179052"/>
                <a:gd name="connsiteY4" fmla="*/ 717562 h 717562"/>
                <a:gd name="connsiteX5" fmla="*/ 2901381 w 3179052"/>
                <a:gd name="connsiteY5" fmla="*/ 578727 h 717562"/>
                <a:gd name="connsiteX6" fmla="*/ 491855 w 3179052"/>
                <a:gd name="connsiteY6" fmla="*/ 578727 h 717562"/>
                <a:gd name="connsiteX7" fmla="*/ 238343 w 3179052"/>
                <a:gd name="connsiteY7" fmla="*/ 73843 h 717562"/>
                <a:gd name="connsiteX8" fmla="*/ 711311 w 3179052"/>
                <a:gd name="connsiteY8" fmla="*/ 301056 h 717562"/>
                <a:gd name="connsiteX0" fmla="*/ 771333 w 3239074"/>
                <a:gd name="connsiteY0" fmla="*/ 284316 h 700822"/>
                <a:gd name="connsiteX1" fmla="*/ 2961403 w 3239074"/>
                <a:gd name="connsiteY1" fmla="*/ 284316 h 700822"/>
                <a:gd name="connsiteX2" fmla="*/ 2961403 w 3239074"/>
                <a:gd name="connsiteY2" fmla="*/ 145480 h 700822"/>
                <a:gd name="connsiteX3" fmla="*/ 3239074 w 3239074"/>
                <a:gd name="connsiteY3" fmla="*/ 423151 h 700822"/>
                <a:gd name="connsiteX4" fmla="*/ 2961403 w 3239074"/>
                <a:gd name="connsiteY4" fmla="*/ 700822 h 700822"/>
                <a:gd name="connsiteX5" fmla="*/ 2961403 w 3239074"/>
                <a:gd name="connsiteY5" fmla="*/ 561987 h 700822"/>
                <a:gd name="connsiteX6" fmla="*/ 551877 w 3239074"/>
                <a:gd name="connsiteY6" fmla="*/ 561987 h 700822"/>
                <a:gd name="connsiteX7" fmla="*/ 298365 w 3239074"/>
                <a:gd name="connsiteY7" fmla="*/ 57103 h 700822"/>
                <a:gd name="connsiteX8" fmla="*/ 771333 w 3239074"/>
                <a:gd name="connsiteY8" fmla="*/ 284316 h 700822"/>
                <a:gd name="connsiteX0" fmla="*/ 771333 w 3239074"/>
                <a:gd name="connsiteY0" fmla="*/ 240888 h 657394"/>
                <a:gd name="connsiteX1" fmla="*/ 2961403 w 3239074"/>
                <a:gd name="connsiteY1" fmla="*/ 240888 h 657394"/>
                <a:gd name="connsiteX2" fmla="*/ 2961403 w 3239074"/>
                <a:gd name="connsiteY2" fmla="*/ 102052 h 657394"/>
                <a:gd name="connsiteX3" fmla="*/ 3239074 w 3239074"/>
                <a:gd name="connsiteY3" fmla="*/ 379723 h 657394"/>
                <a:gd name="connsiteX4" fmla="*/ 2961403 w 3239074"/>
                <a:gd name="connsiteY4" fmla="*/ 657394 h 657394"/>
                <a:gd name="connsiteX5" fmla="*/ 2961403 w 3239074"/>
                <a:gd name="connsiteY5" fmla="*/ 518559 h 657394"/>
                <a:gd name="connsiteX6" fmla="*/ 551877 w 3239074"/>
                <a:gd name="connsiteY6" fmla="*/ 518559 h 657394"/>
                <a:gd name="connsiteX7" fmla="*/ 298365 w 3239074"/>
                <a:gd name="connsiteY7" fmla="*/ 13675 h 657394"/>
                <a:gd name="connsiteX8" fmla="*/ 771333 w 3239074"/>
                <a:gd name="connsiteY8" fmla="*/ 240888 h 657394"/>
                <a:gd name="connsiteX0" fmla="*/ 790390 w 3258131"/>
                <a:gd name="connsiteY0" fmla="*/ 259237 h 675743"/>
                <a:gd name="connsiteX1" fmla="*/ 2980460 w 3258131"/>
                <a:gd name="connsiteY1" fmla="*/ 259237 h 675743"/>
                <a:gd name="connsiteX2" fmla="*/ 2980460 w 3258131"/>
                <a:gd name="connsiteY2" fmla="*/ 120401 h 675743"/>
                <a:gd name="connsiteX3" fmla="*/ 3258131 w 3258131"/>
                <a:gd name="connsiteY3" fmla="*/ 398072 h 675743"/>
                <a:gd name="connsiteX4" fmla="*/ 2980460 w 3258131"/>
                <a:gd name="connsiteY4" fmla="*/ 675743 h 675743"/>
                <a:gd name="connsiteX5" fmla="*/ 2980460 w 3258131"/>
                <a:gd name="connsiteY5" fmla="*/ 536908 h 675743"/>
                <a:gd name="connsiteX6" fmla="*/ 570934 w 3258131"/>
                <a:gd name="connsiteY6" fmla="*/ 536908 h 675743"/>
                <a:gd name="connsiteX7" fmla="*/ 317422 w 3258131"/>
                <a:gd name="connsiteY7" fmla="*/ 32024 h 675743"/>
                <a:gd name="connsiteX8" fmla="*/ 790390 w 3258131"/>
                <a:gd name="connsiteY8" fmla="*/ 259237 h 67574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74584 w 3242325"/>
                <a:gd name="connsiteY0" fmla="*/ 357865 h 774371"/>
                <a:gd name="connsiteX1" fmla="*/ 2964654 w 3242325"/>
                <a:gd name="connsiteY1" fmla="*/ 357865 h 774371"/>
                <a:gd name="connsiteX2" fmla="*/ 2964654 w 3242325"/>
                <a:gd name="connsiteY2" fmla="*/ 219029 h 774371"/>
                <a:gd name="connsiteX3" fmla="*/ 3242325 w 3242325"/>
                <a:gd name="connsiteY3" fmla="*/ 496700 h 774371"/>
                <a:gd name="connsiteX4" fmla="*/ 2964654 w 3242325"/>
                <a:gd name="connsiteY4" fmla="*/ 774371 h 774371"/>
                <a:gd name="connsiteX5" fmla="*/ 2964654 w 3242325"/>
                <a:gd name="connsiteY5" fmla="*/ 635536 h 774371"/>
                <a:gd name="connsiteX6" fmla="*/ 555128 w 3242325"/>
                <a:gd name="connsiteY6" fmla="*/ 635536 h 774371"/>
                <a:gd name="connsiteX7" fmla="*/ 321148 w 3242325"/>
                <a:gd name="connsiteY7" fmla="*/ 28333 h 774371"/>
                <a:gd name="connsiteX8" fmla="*/ 774584 w 3242325"/>
                <a:gd name="connsiteY8" fmla="*/ 357865 h 774371"/>
                <a:gd name="connsiteX0" fmla="*/ 2076754 w 3242325"/>
                <a:gd name="connsiteY0" fmla="*/ 357865 h 774371"/>
                <a:gd name="connsiteX1" fmla="*/ 2964654 w 3242325"/>
                <a:gd name="connsiteY1" fmla="*/ 357865 h 774371"/>
                <a:gd name="connsiteX2" fmla="*/ 2964654 w 3242325"/>
                <a:gd name="connsiteY2" fmla="*/ 219029 h 774371"/>
                <a:gd name="connsiteX3" fmla="*/ 3242325 w 3242325"/>
                <a:gd name="connsiteY3" fmla="*/ 496700 h 774371"/>
                <a:gd name="connsiteX4" fmla="*/ 2964654 w 3242325"/>
                <a:gd name="connsiteY4" fmla="*/ 774371 h 774371"/>
                <a:gd name="connsiteX5" fmla="*/ 2964654 w 3242325"/>
                <a:gd name="connsiteY5" fmla="*/ 635536 h 774371"/>
                <a:gd name="connsiteX6" fmla="*/ 555128 w 3242325"/>
                <a:gd name="connsiteY6" fmla="*/ 635536 h 774371"/>
                <a:gd name="connsiteX7" fmla="*/ 321148 w 3242325"/>
                <a:gd name="connsiteY7" fmla="*/ 28333 h 774371"/>
                <a:gd name="connsiteX8" fmla="*/ 2076754 w 3242325"/>
                <a:gd name="connsiteY8" fmla="*/ 357865 h 774371"/>
                <a:gd name="connsiteX0" fmla="*/ 1521635 w 2687206"/>
                <a:gd name="connsiteY0" fmla="*/ 334895 h 751401"/>
                <a:gd name="connsiteX1" fmla="*/ 2409535 w 2687206"/>
                <a:gd name="connsiteY1" fmla="*/ 334895 h 751401"/>
                <a:gd name="connsiteX2" fmla="*/ 2409535 w 2687206"/>
                <a:gd name="connsiteY2" fmla="*/ 196059 h 751401"/>
                <a:gd name="connsiteX3" fmla="*/ 2687206 w 2687206"/>
                <a:gd name="connsiteY3" fmla="*/ 473730 h 751401"/>
                <a:gd name="connsiteX4" fmla="*/ 2409535 w 2687206"/>
                <a:gd name="connsiteY4" fmla="*/ 751401 h 751401"/>
                <a:gd name="connsiteX5" fmla="*/ 2409535 w 2687206"/>
                <a:gd name="connsiteY5" fmla="*/ 612566 h 751401"/>
                <a:gd name="connsiteX6" fmla="*/ 9 w 2687206"/>
                <a:gd name="connsiteY6" fmla="*/ 612566 h 751401"/>
                <a:gd name="connsiteX7" fmla="*/ 1108471 w 2687206"/>
                <a:gd name="connsiteY7" fmla="*/ 29113 h 751401"/>
                <a:gd name="connsiteX8" fmla="*/ 1521635 w 2687206"/>
                <a:gd name="connsiteY8" fmla="*/ 334895 h 751401"/>
                <a:gd name="connsiteX0" fmla="*/ 775106 w 1940677"/>
                <a:gd name="connsiteY0" fmla="*/ 334895 h 751401"/>
                <a:gd name="connsiteX1" fmla="*/ 1663006 w 1940677"/>
                <a:gd name="connsiteY1" fmla="*/ 334895 h 751401"/>
                <a:gd name="connsiteX2" fmla="*/ 1663006 w 1940677"/>
                <a:gd name="connsiteY2" fmla="*/ 196059 h 751401"/>
                <a:gd name="connsiteX3" fmla="*/ 1940677 w 1940677"/>
                <a:gd name="connsiteY3" fmla="*/ 473730 h 751401"/>
                <a:gd name="connsiteX4" fmla="*/ 1663006 w 1940677"/>
                <a:gd name="connsiteY4" fmla="*/ 751401 h 751401"/>
                <a:gd name="connsiteX5" fmla="*/ 1663006 w 1940677"/>
                <a:gd name="connsiteY5" fmla="*/ 612566 h 751401"/>
                <a:gd name="connsiteX6" fmla="*/ 407981 w 1940677"/>
                <a:gd name="connsiteY6" fmla="*/ 612566 h 751401"/>
                <a:gd name="connsiteX7" fmla="*/ 361942 w 1940677"/>
                <a:gd name="connsiteY7" fmla="*/ 29113 h 751401"/>
                <a:gd name="connsiteX8" fmla="*/ 775106 w 1940677"/>
                <a:gd name="connsiteY8" fmla="*/ 334895 h 751401"/>
                <a:gd name="connsiteX0" fmla="*/ 909350 w 1940677"/>
                <a:gd name="connsiteY0" fmla="*/ 334895 h 751401"/>
                <a:gd name="connsiteX1" fmla="*/ 1663006 w 1940677"/>
                <a:gd name="connsiteY1" fmla="*/ 334895 h 751401"/>
                <a:gd name="connsiteX2" fmla="*/ 1663006 w 1940677"/>
                <a:gd name="connsiteY2" fmla="*/ 196059 h 751401"/>
                <a:gd name="connsiteX3" fmla="*/ 1940677 w 1940677"/>
                <a:gd name="connsiteY3" fmla="*/ 473730 h 751401"/>
                <a:gd name="connsiteX4" fmla="*/ 1663006 w 1940677"/>
                <a:gd name="connsiteY4" fmla="*/ 751401 h 751401"/>
                <a:gd name="connsiteX5" fmla="*/ 1663006 w 1940677"/>
                <a:gd name="connsiteY5" fmla="*/ 612566 h 751401"/>
                <a:gd name="connsiteX6" fmla="*/ 407981 w 1940677"/>
                <a:gd name="connsiteY6" fmla="*/ 612566 h 751401"/>
                <a:gd name="connsiteX7" fmla="*/ 361942 w 1940677"/>
                <a:gd name="connsiteY7" fmla="*/ 29113 h 751401"/>
                <a:gd name="connsiteX8" fmla="*/ 909350 w 1940677"/>
                <a:gd name="connsiteY8" fmla="*/ 334895 h 751401"/>
                <a:gd name="connsiteX0" fmla="*/ 861667 w 1892994"/>
                <a:gd name="connsiteY0" fmla="*/ 370072 h 786578"/>
                <a:gd name="connsiteX1" fmla="*/ 1615323 w 1892994"/>
                <a:gd name="connsiteY1" fmla="*/ 370072 h 786578"/>
                <a:gd name="connsiteX2" fmla="*/ 1615323 w 1892994"/>
                <a:gd name="connsiteY2" fmla="*/ 231236 h 786578"/>
                <a:gd name="connsiteX3" fmla="*/ 1892994 w 1892994"/>
                <a:gd name="connsiteY3" fmla="*/ 508907 h 786578"/>
                <a:gd name="connsiteX4" fmla="*/ 1615323 w 1892994"/>
                <a:gd name="connsiteY4" fmla="*/ 786578 h 786578"/>
                <a:gd name="connsiteX5" fmla="*/ 1615323 w 1892994"/>
                <a:gd name="connsiteY5" fmla="*/ 647743 h 786578"/>
                <a:gd name="connsiteX6" fmla="*/ 360298 w 1892994"/>
                <a:gd name="connsiteY6" fmla="*/ 647743 h 786578"/>
                <a:gd name="connsiteX7" fmla="*/ 314259 w 1892994"/>
                <a:gd name="connsiteY7" fmla="*/ 64290 h 786578"/>
                <a:gd name="connsiteX8" fmla="*/ 861667 w 1892994"/>
                <a:gd name="connsiteY8" fmla="*/ 370072 h 78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994" h="786578">
                  <a:moveTo>
                    <a:pt x="861667" y="370072"/>
                  </a:moveTo>
                  <a:lnTo>
                    <a:pt x="1615323" y="370072"/>
                  </a:lnTo>
                  <a:lnTo>
                    <a:pt x="1615323" y="231236"/>
                  </a:lnTo>
                  <a:lnTo>
                    <a:pt x="1892994" y="508907"/>
                  </a:lnTo>
                  <a:lnTo>
                    <a:pt x="1615323" y="786578"/>
                  </a:lnTo>
                  <a:lnTo>
                    <a:pt x="1615323" y="647743"/>
                  </a:lnTo>
                  <a:lnTo>
                    <a:pt x="360298" y="647743"/>
                  </a:lnTo>
                  <a:cubicBezTo>
                    <a:pt x="358700" y="618437"/>
                    <a:pt x="-417995" y="-237297"/>
                    <a:pt x="314259" y="64290"/>
                  </a:cubicBezTo>
                  <a:cubicBezTo>
                    <a:pt x="684056" y="-3838"/>
                    <a:pt x="602869" y="255320"/>
                    <a:pt x="861667" y="37007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lèche droite 180">
              <a:extLst>
                <a:ext uri="{FF2B5EF4-FFF2-40B4-BE49-F238E27FC236}">
                  <a16:creationId xmlns:a16="http://schemas.microsoft.com/office/drawing/2014/main" id="{DF7F58BD-4EEE-5A44-9205-A1A311F4FC06}"/>
                </a:ext>
              </a:extLst>
            </p:cNvPr>
            <p:cNvSpPr/>
            <p:nvPr/>
          </p:nvSpPr>
          <p:spPr bwMode="auto">
            <a:xfrm>
              <a:off x="2942376" y="5548122"/>
              <a:ext cx="4190647" cy="547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lèche droite 181">
              <a:extLst>
                <a:ext uri="{FF2B5EF4-FFF2-40B4-BE49-F238E27FC236}">
                  <a16:creationId xmlns:a16="http://schemas.microsoft.com/office/drawing/2014/main" id="{B29EC484-57EC-2145-85D2-95948038B5A0}"/>
                </a:ext>
              </a:extLst>
            </p:cNvPr>
            <p:cNvSpPr/>
            <p:nvPr/>
          </p:nvSpPr>
          <p:spPr bwMode="auto">
            <a:xfrm>
              <a:off x="1805443" y="4507816"/>
              <a:ext cx="4552793" cy="547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lèche droite 58">
              <a:extLst>
                <a:ext uri="{FF2B5EF4-FFF2-40B4-BE49-F238E27FC236}">
                  <a16:creationId xmlns:a16="http://schemas.microsoft.com/office/drawing/2014/main" id="{54BBD808-034B-F041-9A1A-D8373A527A69}"/>
                </a:ext>
              </a:extLst>
            </p:cNvPr>
            <p:cNvSpPr/>
            <p:nvPr/>
          </p:nvSpPr>
          <p:spPr bwMode="auto">
            <a:xfrm>
              <a:off x="3525497" y="3615233"/>
              <a:ext cx="4937716" cy="745636"/>
            </a:xfrm>
            <a:custGeom>
              <a:avLst/>
              <a:gdLst>
                <a:gd name="connsiteX0" fmla="*/ 0 w 2467741"/>
                <a:gd name="connsiteY0" fmla="*/ 138836 h 555342"/>
                <a:gd name="connsiteX1" fmla="*/ 2190070 w 2467741"/>
                <a:gd name="connsiteY1" fmla="*/ 138836 h 555342"/>
                <a:gd name="connsiteX2" fmla="*/ 2190070 w 2467741"/>
                <a:gd name="connsiteY2" fmla="*/ 0 h 555342"/>
                <a:gd name="connsiteX3" fmla="*/ 2467741 w 2467741"/>
                <a:gd name="connsiteY3" fmla="*/ 277671 h 555342"/>
                <a:gd name="connsiteX4" fmla="*/ 2190070 w 2467741"/>
                <a:gd name="connsiteY4" fmla="*/ 555342 h 555342"/>
                <a:gd name="connsiteX5" fmla="*/ 2190070 w 2467741"/>
                <a:gd name="connsiteY5" fmla="*/ 416507 h 555342"/>
                <a:gd name="connsiteX6" fmla="*/ 0 w 2467741"/>
                <a:gd name="connsiteY6" fmla="*/ 416507 h 555342"/>
                <a:gd name="connsiteX7" fmla="*/ 0 w 2467741"/>
                <a:gd name="connsiteY7" fmla="*/ 138836 h 555342"/>
                <a:gd name="connsiteX0" fmla="*/ 4795 w 2472536"/>
                <a:gd name="connsiteY0" fmla="*/ 138836 h 555342"/>
                <a:gd name="connsiteX1" fmla="*/ 2194865 w 2472536"/>
                <a:gd name="connsiteY1" fmla="*/ 138836 h 555342"/>
                <a:gd name="connsiteX2" fmla="*/ 2194865 w 2472536"/>
                <a:gd name="connsiteY2" fmla="*/ 0 h 555342"/>
                <a:gd name="connsiteX3" fmla="*/ 2472536 w 2472536"/>
                <a:gd name="connsiteY3" fmla="*/ 277671 h 555342"/>
                <a:gd name="connsiteX4" fmla="*/ 2194865 w 2472536"/>
                <a:gd name="connsiteY4" fmla="*/ 555342 h 555342"/>
                <a:gd name="connsiteX5" fmla="*/ 2194865 w 2472536"/>
                <a:gd name="connsiteY5" fmla="*/ 416507 h 555342"/>
                <a:gd name="connsiteX6" fmla="*/ 4795 w 2472536"/>
                <a:gd name="connsiteY6" fmla="*/ 416507 h 555342"/>
                <a:gd name="connsiteX7" fmla="*/ 0 w 2472536"/>
                <a:gd name="connsiteY7" fmla="*/ 328590 h 555342"/>
                <a:gd name="connsiteX8" fmla="*/ 4795 w 2472536"/>
                <a:gd name="connsiteY8" fmla="*/ 138836 h 555342"/>
                <a:gd name="connsiteX0" fmla="*/ 295807 w 2763548"/>
                <a:gd name="connsiteY0" fmla="*/ 138836 h 555342"/>
                <a:gd name="connsiteX1" fmla="*/ 2485877 w 2763548"/>
                <a:gd name="connsiteY1" fmla="*/ 138836 h 555342"/>
                <a:gd name="connsiteX2" fmla="*/ 2485877 w 2763548"/>
                <a:gd name="connsiteY2" fmla="*/ 0 h 555342"/>
                <a:gd name="connsiteX3" fmla="*/ 2763548 w 2763548"/>
                <a:gd name="connsiteY3" fmla="*/ 277671 h 555342"/>
                <a:gd name="connsiteX4" fmla="*/ 2485877 w 2763548"/>
                <a:gd name="connsiteY4" fmla="*/ 555342 h 555342"/>
                <a:gd name="connsiteX5" fmla="*/ 2485877 w 2763548"/>
                <a:gd name="connsiteY5" fmla="*/ 416507 h 555342"/>
                <a:gd name="connsiteX6" fmla="*/ 295807 w 2763548"/>
                <a:gd name="connsiteY6" fmla="*/ 416507 h 555342"/>
                <a:gd name="connsiteX7" fmla="*/ 291012 w 2763548"/>
                <a:gd name="connsiteY7" fmla="*/ 328590 h 555342"/>
                <a:gd name="connsiteX8" fmla="*/ 295807 w 2763548"/>
                <a:gd name="connsiteY8" fmla="*/ 138836 h 555342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40323 w 3108064"/>
                <a:gd name="connsiteY0" fmla="*/ 206967 h 623473"/>
                <a:gd name="connsiteX1" fmla="*/ 2830393 w 3108064"/>
                <a:gd name="connsiteY1" fmla="*/ 206967 h 623473"/>
                <a:gd name="connsiteX2" fmla="*/ 2830393 w 3108064"/>
                <a:gd name="connsiteY2" fmla="*/ 68131 h 623473"/>
                <a:gd name="connsiteX3" fmla="*/ 3108064 w 3108064"/>
                <a:gd name="connsiteY3" fmla="*/ 345802 h 623473"/>
                <a:gd name="connsiteX4" fmla="*/ 2830393 w 3108064"/>
                <a:gd name="connsiteY4" fmla="*/ 623473 h 623473"/>
                <a:gd name="connsiteX5" fmla="*/ 2830393 w 3108064"/>
                <a:gd name="connsiteY5" fmla="*/ 484638 h 623473"/>
                <a:gd name="connsiteX6" fmla="*/ 640323 w 3108064"/>
                <a:gd name="connsiteY6" fmla="*/ 484638 h 623473"/>
                <a:gd name="connsiteX7" fmla="*/ 211246 w 3108064"/>
                <a:gd name="connsiteY7" fmla="*/ 82167 h 623473"/>
                <a:gd name="connsiteX8" fmla="*/ 640323 w 3108064"/>
                <a:gd name="connsiteY8" fmla="*/ 206967 h 623473"/>
                <a:gd name="connsiteX0" fmla="*/ 678368 w 3146109"/>
                <a:gd name="connsiteY0" fmla="*/ 273997 h 690503"/>
                <a:gd name="connsiteX1" fmla="*/ 2868438 w 3146109"/>
                <a:gd name="connsiteY1" fmla="*/ 273997 h 690503"/>
                <a:gd name="connsiteX2" fmla="*/ 2868438 w 3146109"/>
                <a:gd name="connsiteY2" fmla="*/ 135161 h 690503"/>
                <a:gd name="connsiteX3" fmla="*/ 3146109 w 3146109"/>
                <a:gd name="connsiteY3" fmla="*/ 412832 h 690503"/>
                <a:gd name="connsiteX4" fmla="*/ 2868438 w 3146109"/>
                <a:gd name="connsiteY4" fmla="*/ 690503 h 690503"/>
                <a:gd name="connsiteX5" fmla="*/ 2868438 w 3146109"/>
                <a:gd name="connsiteY5" fmla="*/ 551668 h 690503"/>
                <a:gd name="connsiteX6" fmla="*/ 678368 w 3146109"/>
                <a:gd name="connsiteY6" fmla="*/ 551668 h 690503"/>
                <a:gd name="connsiteX7" fmla="*/ 205400 w 3146109"/>
                <a:gd name="connsiteY7" fmla="*/ 76045 h 690503"/>
                <a:gd name="connsiteX8" fmla="*/ 678368 w 3146109"/>
                <a:gd name="connsiteY8" fmla="*/ 273997 h 690503"/>
                <a:gd name="connsiteX0" fmla="*/ 711311 w 3179052"/>
                <a:gd name="connsiteY0" fmla="*/ 273997 h 690503"/>
                <a:gd name="connsiteX1" fmla="*/ 2901381 w 3179052"/>
                <a:gd name="connsiteY1" fmla="*/ 273997 h 690503"/>
                <a:gd name="connsiteX2" fmla="*/ 2901381 w 3179052"/>
                <a:gd name="connsiteY2" fmla="*/ 135161 h 690503"/>
                <a:gd name="connsiteX3" fmla="*/ 3179052 w 3179052"/>
                <a:gd name="connsiteY3" fmla="*/ 412832 h 690503"/>
                <a:gd name="connsiteX4" fmla="*/ 2901381 w 3179052"/>
                <a:gd name="connsiteY4" fmla="*/ 690503 h 690503"/>
                <a:gd name="connsiteX5" fmla="*/ 2901381 w 3179052"/>
                <a:gd name="connsiteY5" fmla="*/ 551668 h 690503"/>
                <a:gd name="connsiteX6" fmla="*/ 491855 w 3179052"/>
                <a:gd name="connsiteY6" fmla="*/ 551668 h 690503"/>
                <a:gd name="connsiteX7" fmla="*/ 238343 w 3179052"/>
                <a:gd name="connsiteY7" fmla="*/ 76045 h 690503"/>
                <a:gd name="connsiteX8" fmla="*/ 711311 w 3179052"/>
                <a:gd name="connsiteY8" fmla="*/ 273997 h 690503"/>
                <a:gd name="connsiteX0" fmla="*/ 711311 w 3179052"/>
                <a:gd name="connsiteY0" fmla="*/ 301056 h 717562"/>
                <a:gd name="connsiteX1" fmla="*/ 2901381 w 3179052"/>
                <a:gd name="connsiteY1" fmla="*/ 301056 h 717562"/>
                <a:gd name="connsiteX2" fmla="*/ 2901381 w 3179052"/>
                <a:gd name="connsiteY2" fmla="*/ 162220 h 717562"/>
                <a:gd name="connsiteX3" fmla="*/ 3179052 w 3179052"/>
                <a:gd name="connsiteY3" fmla="*/ 439891 h 717562"/>
                <a:gd name="connsiteX4" fmla="*/ 2901381 w 3179052"/>
                <a:gd name="connsiteY4" fmla="*/ 717562 h 717562"/>
                <a:gd name="connsiteX5" fmla="*/ 2901381 w 3179052"/>
                <a:gd name="connsiteY5" fmla="*/ 578727 h 717562"/>
                <a:gd name="connsiteX6" fmla="*/ 491855 w 3179052"/>
                <a:gd name="connsiteY6" fmla="*/ 578727 h 717562"/>
                <a:gd name="connsiteX7" fmla="*/ 238343 w 3179052"/>
                <a:gd name="connsiteY7" fmla="*/ 73843 h 717562"/>
                <a:gd name="connsiteX8" fmla="*/ 711311 w 3179052"/>
                <a:gd name="connsiteY8" fmla="*/ 301056 h 717562"/>
                <a:gd name="connsiteX0" fmla="*/ 771333 w 3239074"/>
                <a:gd name="connsiteY0" fmla="*/ 284316 h 700822"/>
                <a:gd name="connsiteX1" fmla="*/ 2961403 w 3239074"/>
                <a:gd name="connsiteY1" fmla="*/ 284316 h 700822"/>
                <a:gd name="connsiteX2" fmla="*/ 2961403 w 3239074"/>
                <a:gd name="connsiteY2" fmla="*/ 145480 h 700822"/>
                <a:gd name="connsiteX3" fmla="*/ 3239074 w 3239074"/>
                <a:gd name="connsiteY3" fmla="*/ 423151 h 700822"/>
                <a:gd name="connsiteX4" fmla="*/ 2961403 w 3239074"/>
                <a:gd name="connsiteY4" fmla="*/ 700822 h 700822"/>
                <a:gd name="connsiteX5" fmla="*/ 2961403 w 3239074"/>
                <a:gd name="connsiteY5" fmla="*/ 561987 h 700822"/>
                <a:gd name="connsiteX6" fmla="*/ 551877 w 3239074"/>
                <a:gd name="connsiteY6" fmla="*/ 561987 h 700822"/>
                <a:gd name="connsiteX7" fmla="*/ 298365 w 3239074"/>
                <a:gd name="connsiteY7" fmla="*/ 57103 h 700822"/>
                <a:gd name="connsiteX8" fmla="*/ 771333 w 3239074"/>
                <a:gd name="connsiteY8" fmla="*/ 284316 h 700822"/>
                <a:gd name="connsiteX0" fmla="*/ 771333 w 3239074"/>
                <a:gd name="connsiteY0" fmla="*/ 240888 h 657394"/>
                <a:gd name="connsiteX1" fmla="*/ 2961403 w 3239074"/>
                <a:gd name="connsiteY1" fmla="*/ 240888 h 657394"/>
                <a:gd name="connsiteX2" fmla="*/ 2961403 w 3239074"/>
                <a:gd name="connsiteY2" fmla="*/ 102052 h 657394"/>
                <a:gd name="connsiteX3" fmla="*/ 3239074 w 3239074"/>
                <a:gd name="connsiteY3" fmla="*/ 379723 h 657394"/>
                <a:gd name="connsiteX4" fmla="*/ 2961403 w 3239074"/>
                <a:gd name="connsiteY4" fmla="*/ 657394 h 657394"/>
                <a:gd name="connsiteX5" fmla="*/ 2961403 w 3239074"/>
                <a:gd name="connsiteY5" fmla="*/ 518559 h 657394"/>
                <a:gd name="connsiteX6" fmla="*/ 551877 w 3239074"/>
                <a:gd name="connsiteY6" fmla="*/ 518559 h 657394"/>
                <a:gd name="connsiteX7" fmla="*/ 298365 w 3239074"/>
                <a:gd name="connsiteY7" fmla="*/ 13675 h 657394"/>
                <a:gd name="connsiteX8" fmla="*/ 771333 w 3239074"/>
                <a:gd name="connsiteY8" fmla="*/ 240888 h 657394"/>
                <a:gd name="connsiteX0" fmla="*/ 790390 w 3258131"/>
                <a:gd name="connsiteY0" fmla="*/ 259237 h 675743"/>
                <a:gd name="connsiteX1" fmla="*/ 2980460 w 3258131"/>
                <a:gd name="connsiteY1" fmla="*/ 259237 h 675743"/>
                <a:gd name="connsiteX2" fmla="*/ 2980460 w 3258131"/>
                <a:gd name="connsiteY2" fmla="*/ 120401 h 675743"/>
                <a:gd name="connsiteX3" fmla="*/ 3258131 w 3258131"/>
                <a:gd name="connsiteY3" fmla="*/ 398072 h 675743"/>
                <a:gd name="connsiteX4" fmla="*/ 2980460 w 3258131"/>
                <a:gd name="connsiteY4" fmla="*/ 675743 h 675743"/>
                <a:gd name="connsiteX5" fmla="*/ 2980460 w 3258131"/>
                <a:gd name="connsiteY5" fmla="*/ 536908 h 675743"/>
                <a:gd name="connsiteX6" fmla="*/ 570934 w 3258131"/>
                <a:gd name="connsiteY6" fmla="*/ 536908 h 675743"/>
                <a:gd name="connsiteX7" fmla="*/ 317422 w 3258131"/>
                <a:gd name="connsiteY7" fmla="*/ 32024 h 675743"/>
                <a:gd name="connsiteX8" fmla="*/ 790390 w 3258131"/>
                <a:gd name="connsiteY8" fmla="*/ 259237 h 67574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96332 w 3264073"/>
                <a:gd name="connsiteY0" fmla="*/ 266257 h 682763"/>
                <a:gd name="connsiteX1" fmla="*/ 2986402 w 3264073"/>
                <a:gd name="connsiteY1" fmla="*/ 266257 h 682763"/>
                <a:gd name="connsiteX2" fmla="*/ 2986402 w 3264073"/>
                <a:gd name="connsiteY2" fmla="*/ 127421 h 682763"/>
                <a:gd name="connsiteX3" fmla="*/ 3264073 w 3264073"/>
                <a:gd name="connsiteY3" fmla="*/ 405092 h 682763"/>
                <a:gd name="connsiteX4" fmla="*/ 2986402 w 3264073"/>
                <a:gd name="connsiteY4" fmla="*/ 682763 h 682763"/>
                <a:gd name="connsiteX5" fmla="*/ 2986402 w 3264073"/>
                <a:gd name="connsiteY5" fmla="*/ 543928 h 682763"/>
                <a:gd name="connsiteX6" fmla="*/ 576876 w 3264073"/>
                <a:gd name="connsiteY6" fmla="*/ 543928 h 682763"/>
                <a:gd name="connsiteX7" fmla="*/ 316048 w 3264073"/>
                <a:gd name="connsiteY7" fmla="*/ 31728 h 682763"/>
                <a:gd name="connsiteX8" fmla="*/ 796332 w 3264073"/>
                <a:gd name="connsiteY8" fmla="*/ 266257 h 682763"/>
                <a:gd name="connsiteX0" fmla="*/ 774584 w 3242325"/>
                <a:gd name="connsiteY0" fmla="*/ 357865 h 774371"/>
                <a:gd name="connsiteX1" fmla="*/ 2964654 w 3242325"/>
                <a:gd name="connsiteY1" fmla="*/ 357865 h 774371"/>
                <a:gd name="connsiteX2" fmla="*/ 2964654 w 3242325"/>
                <a:gd name="connsiteY2" fmla="*/ 219029 h 774371"/>
                <a:gd name="connsiteX3" fmla="*/ 3242325 w 3242325"/>
                <a:gd name="connsiteY3" fmla="*/ 496700 h 774371"/>
                <a:gd name="connsiteX4" fmla="*/ 2964654 w 3242325"/>
                <a:gd name="connsiteY4" fmla="*/ 774371 h 774371"/>
                <a:gd name="connsiteX5" fmla="*/ 2964654 w 3242325"/>
                <a:gd name="connsiteY5" fmla="*/ 635536 h 774371"/>
                <a:gd name="connsiteX6" fmla="*/ 555128 w 3242325"/>
                <a:gd name="connsiteY6" fmla="*/ 635536 h 774371"/>
                <a:gd name="connsiteX7" fmla="*/ 321148 w 3242325"/>
                <a:gd name="connsiteY7" fmla="*/ 28333 h 774371"/>
                <a:gd name="connsiteX8" fmla="*/ 774584 w 3242325"/>
                <a:gd name="connsiteY8" fmla="*/ 357865 h 774371"/>
                <a:gd name="connsiteX0" fmla="*/ 933594 w 3401335"/>
                <a:gd name="connsiteY0" fmla="*/ 357865 h 774371"/>
                <a:gd name="connsiteX1" fmla="*/ 3123664 w 3401335"/>
                <a:gd name="connsiteY1" fmla="*/ 357865 h 774371"/>
                <a:gd name="connsiteX2" fmla="*/ 3123664 w 3401335"/>
                <a:gd name="connsiteY2" fmla="*/ 219029 h 774371"/>
                <a:gd name="connsiteX3" fmla="*/ 3401335 w 3401335"/>
                <a:gd name="connsiteY3" fmla="*/ 496700 h 774371"/>
                <a:gd name="connsiteX4" fmla="*/ 3123664 w 3401335"/>
                <a:gd name="connsiteY4" fmla="*/ 774371 h 774371"/>
                <a:gd name="connsiteX5" fmla="*/ 3123664 w 3401335"/>
                <a:gd name="connsiteY5" fmla="*/ 635536 h 774371"/>
                <a:gd name="connsiteX6" fmla="*/ 714138 w 3401335"/>
                <a:gd name="connsiteY6" fmla="*/ 635536 h 774371"/>
                <a:gd name="connsiteX7" fmla="*/ 287845 w 3401335"/>
                <a:gd name="connsiteY7" fmla="*/ 28333 h 774371"/>
                <a:gd name="connsiteX8" fmla="*/ 933594 w 3401335"/>
                <a:gd name="connsiteY8" fmla="*/ 357865 h 774371"/>
                <a:gd name="connsiteX0" fmla="*/ 1041071 w 3508812"/>
                <a:gd name="connsiteY0" fmla="*/ 339983 h 756489"/>
                <a:gd name="connsiteX1" fmla="*/ 3231141 w 3508812"/>
                <a:gd name="connsiteY1" fmla="*/ 339983 h 756489"/>
                <a:gd name="connsiteX2" fmla="*/ 3231141 w 3508812"/>
                <a:gd name="connsiteY2" fmla="*/ 201147 h 756489"/>
                <a:gd name="connsiteX3" fmla="*/ 3508812 w 3508812"/>
                <a:gd name="connsiteY3" fmla="*/ 478818 h 756489"/>
                <a:gd name="connsiteX4" fmla="*/ 3231141 w 3508812"/>
                <a:gd name="connsiteY4" fmla="*/ 756489 h 756489"/>
                <a:gd name="connsiteX5" fmla="*/ 3231141 w 3508812"/>
                <a:gd name="connsiteY5" fmla="*/ 617654 h 756489"/>
                <a:gd name="connsiteX6" fmla="*/ 821615 w 3508812"/>
                <a:gd name="connsiteY6" fmla="*/ 617654 h 756489"/>
                <a:gd name="connsiteX7" fmla="*/ 395322 w 3508812"/>
                <a:gd name="connsiteY7" fmla="*/ 10451 h 756489"/>
                <a:gd name="connsiteX8" fmla="*/ 1041071 w 3508812"/>
                <a:gd name="connsiteY8" fmla="*/ 339983 h 75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8812" h="756489">
                  <a:moveTo>
                    <a:pt x="1041071" y="339983"/>
                  </a:moveTo>
                  <a:lnTo>
                    <a:pt x="3231141" y="339983"/>
                  </a:lnTo>
                  <a:lnTo>
                    <a:pt x="3231141" y="201147"/>
                  </a:lnTo>
                  <a:lnTo>
                    <a:pt x="3508812" y="478818"/>
                  </a:lnTo>
                  <a:lnTo>
                    <a:pt x="3231141" y="756489"/>
                  </a:lnTo>
                  <a:lnTo>
                    <a:pt x="3231141" y="617654"/>
                  </a:lnTo>
                  <a:lnTo>
                    <a:pt x="821615" y="617654"/>
                  </a:lnTo>
                  <a:cubicBezTo>
                    <a:pt x="820017" y="588348"/>
                    <a:pt x="-696739" y="-66058"/>
                    <a:pt x="395322" y="10451"/>
                  </a:cubicBezTo>
                  <a:cubicBezTo>
                    <a:pt x="765119" y="-57677"/>
                    <a:pt x="782273" y="225231"/>
                    <a:pt x="1041071" y="3399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èche droite 183">
              <a:extLst>
                <a:ext uri="{FF2B5EF4-FFF2-40B4-BE49-F238E27FC236}">
                  <a16:creationId xmlns:a16="http://schemas.microsoft.com/office/drawing/2014/main" id="{20E31E3B-B549-0243-BDCB-5D2ADB96E9EE}"/>
                </a:ext>
              </a:extLst>
            </p:cNvPr>
            <p:cNvSpPr/>
            <p:nvPr/>
          </p:nvSpPr>
          <p:spPr bwMode="auto">
            <a:xfrm>
              <a:off x="1805443" y="3303623"/>
              <a:ext cx="5502840" cy="5473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lèche droite 56">
              <a:extLst>
                <a:ext uri="{FF2B5EF4-FFF2-40B4-BE49-F238E27FC236}">
                  <a16:creationId xmlns:a16="http://schemas.microsoft.com/office/drawing/2014/main" id="{F5094C1C-3827-F14D-9EF5-BC8FC27F75C6}"/>
                </a:ext>
              </a:extLst>
            </p:cNvPr>
            <p:cNvSpPr/>
            <p:nvPr/>
          </p:nvSpPr>
          <p:spPr bwMode="auto">
            <a:xfrm>
              <a:off x="1799251" y="1754295"/>
              <a:ext cx="4932989" cy="1947926"/>
            </a:xfrm>
            <a:custGeom>
              <a:avLst/>
              <a:gdLst>
                <a:gd name="connsiteX0" fmla="*/ 0 w 5007791"/>
                <a:gd name="connsiteY0" fmla="*/ 192565 h 770260"/>
                <a:gd name="connsiteX1" fmla="*/ 4622661 w 5007791"/>
                <a:gd name="connsiteY1" fmla="*/ 192565 h 770260"/>
                <a:gd name="connsiteX2" fmla="*/ 4622661 w 5007791"/>
                <a:gd name="connsiteY2" fmla="*/ 0 h 770260"/>
                <a:gd name="connsiteX3" fmla="*/ 5007791 w 5007791"/>
                <a:gd name="connsiteY3" fmla="*/ 385130 h 770260"/>
                <a:gd name="connsiteX4" fmla="*/ 4622661 w 5007791"/>
                <a:gd name="connsiteY4" fmla="*/ 770260 h 770260"/>
                <a:gd name="connsiteX5" fmla="*/ 4622661 w 5007791"/>
                <a:gd name="connsiteY5" fmla="*/ 577695 h 770260"/>
                <a:gd name="connsiteX6" fmla="*/ 0 w 5007791"/>
                <a:gd name="connsiteY6" fmla="*/ 577695 h 770260"/>
                <a:gd name="connsiteX7" fmla="*/ 0 w 5007791"/>
                <a:gd name="connsiteY7" fmla="*/ 192565 h 770260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170121 w 5007791"/>
                <a:gd name="connsiteY0" fmla="*/ 0 h 1300709"/>
                <a:gd name="connsiteX1" fmla="*/ 4622661 w 5007791"/>
                <a:gd name="connsiteY1" fmla="*/ 723014 h 1300709"/>
                <a:gd name="connsiteX2" fmla="*/ 4622661 w 5007791"/>
                <a:gd name="connsiteY2" fmla="*/ 530449 h 1300709"/>
                <a:gd name="connsiteX3" fmla="*/ 5007791 w 5007791"/>
                <a:gd name="connsiteY3" fmla="*/ 915579 h 1300709"/>
                <a:gd name="connsiteX4" fmla="*/ 4622661 w 5007791"/>
                <a:gd name="connsiteY4" fmla="*/ 1300709 h 1300709"/>
                <a:gd name="connsiteX5" fmla="*/ 4622661 w 5007791"/>
                <a:gd name="connsiteY5" fmla="*/ 1108144 h 1300709"/>
                <a:gd name="connsiteX6" fmla="*/ 0 w 5007791"/>
                <a:gd name="connsiteY6" fmla="*/ 1108144 h 1300709"/>
                <a:gd name="connsiteX7" fmla="*/ 170121 w 5007791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85060 w 4922730"/>
                <a:gd name="connsiteY0" fmla="*/ 0 h 1300709"/>
                <a:gd name="connsiteX1" fmla="*/ 4537600 w 4922730"/>
                <a:gd name="connsiteY1" fmla="*/ 723014 h 1300709"/>
                <a:gd name="connsiteX2" fmla="*/ 4537600 w 4922730"/>
                <a:gd name="connsiteY2" fmla="*/ 530449 h 1300709"/>
                <a:gd name="connsiteX3" fmla="*/ 4922730 w 4922730"/>
                <a:gd name="connsiteY3" fmla="*/ 915579 h 1300709"/>
                <a:gd name="connsiteX4" fmla="*/ 4537600 w 4922730"/>
                <a:gd name="connsiteY4" fmla="*/ 1300709 h 1300709"/>
                <a:gd name="connsiteX5" fmla="*/ 4537600 w 4922730"/>
                <a:gd name="connsiteY5" fmla="*/ 1108144 h 1300709"/>
                <a:gd name="connsiteX6" fmla="*/ 0 w 4922730"/>
                <a:gd name="connsiteY6" fmla="*/ 1129409 h 1300709"/>
                <a:gd name="connsiteX7" fmla="*/ 85060 w 4922730"/>
                <a:gd name="connsiteY7" fmla="*/ 0 h 1300709"/>
                <a:gd name="connsiteX0" fmla="*/ 127591 w 4965261"/>
                <a:gd name="connsiteY0" fmla="*/ 0 h 1310162"/>
                <a:gd name="connsiteX1" fmla="*/ 4580131 w 4965261"/>
                <a:gd name="connsiteY1" fmla="*/ 723014 h 1310162"/>
                <a:gd name="connsiteX2" fmla="*/ 4580131 w 4965261"/>
                <a:gd name="connsiteY2" fmla="*/ 530449 h 1310162"/>
                <a:gd name="connsiteX3" fmla="*/ 4965261 w 4965261"/>
                <a:gd name="connsiteY3" fmla="*/ 915579 h 1310162"/>
                <a:gd name="connsiteX4" fmla="*/ 4580131 w 4965261"/>
                <a:gd name="connsiteY4" fmla="*/ 1300709 h 1310162"/>
                <a:gd name="connsiteX5" fmla="*/ 4580131 w 4965261"/>
                <a:gd name="connsiteY5" fmla="*/ 1108144 h 1310162"/>
                <a:gd name="connsiteX6" fmla="*/ 0 w 4965261"/>
                <a:gd name="connsiteY6" fmla="*/ 1310162 h 1310162"/>
                <a:gd name="connsiteX7" fmla="*/ 127591 w 4965261"/>
                <a:gd name="connsiteY7" fmla="*/ 0 h 1310162"/>
                <a:gd name="connsiteX0" fmla="*/ 377601 w 5215271"/>
                <a:gd name="connsiteY0" fmla="*/ 23380 h 1333542"/>
                <a:gd name="connsiteX1" fmla="*/ 4830141 w 5215271"/>
                <a:gd name="connsiteY1" fmla="*/ 746394 h 1333542"/>
                <a:gd name="connsiteX2" fmla="*/ 4830141 w 5215271"/>
                <a:gd name="connsiteY2" fmla="*/ 553829 h 1333542"/>
                <a:gd name="connsiteX3" fmla="*/ 5215271 w 5215271"/>
                <a:gd name="connsiteY3" fmla="*/ 938959 h 1333542"/>
                <a:gd name="connsiteX4" fmla="*/ 4830141 w 5215271"/>
                <a:gd name="connsiteY4" fmla="*/ 1324089 h 1333542"/>
                <a:gd name="connsiteX5" fmla="*/ 4830141 w 5215271"/>
                <a:gd name="connsiteY5" fmla="*/ 1131524 h 1333542"/>
                <a:gd name="connsiteX6" fmla="*/ 250010 w 5215271"/>
                <a:gd name="connsiteY6" fmla="*/ 1333542 h 1333542"/>
                <a:gd name="connsiteX7" fmla="*/ 581849 w 5215271"/>
                <a:gd name="connsiteY7" fmla="*/ 284542 h 1333542"/>
                <a:gd name="connsiteX8" fmla="*/ 377601 w 5215271"/>
                <a:gd name="connsiteY8" fmla="*/ 23380 h 1333542"/>
                <a:gd name="connsiteX0" fmla="*/ 484156 w 5321826"/>
                <a:gd name="connsiteY0" fmla="*/ 11968 h 1322130"/>
                <a:gd name="connsiteX1" fmla="*/ 4936696 w 5321826"/>
                <a:gd name="connsiteY1" fmla="*/ 734982 h 1322130"/>
                <a:gd name="connsiteX2" fmla="*/ 4936696 w 5321826"/>
                <a:gd name="connsiteY2" fmla="*/ 542417 h 1322130"/>
                <a:gd name="connsiteX3" fmla="*/ 5321826 w 5321826"/>
                <a:gd name="connsiteY3" fmla="*/ 927547 h 1322130"/>
                <a:gd name="connsiteX4" fmla="*/ 4936696 w 5321826"/>
                <a:gd name="connsiteY4" fmla="*/ 1312677 h 1322130"/>
                <a:gd name="connsiteX5" fmla="*/ 4936696 w 5321826"/>
                <a:gd name="connsiteY5" fmla="*/ 1120112 h 1322130"/>
                <a:gd name="connsiteX6" fmla="*/ 356565 w 5321826"/>
                <a:gd name="connsiteY6" fmla="*/ 1322130 h 1322130"/>
                <a:gd name="connsiteX7" fmla="*/ 231204 w 5321826"/>
                <a:gd name="connsiteY7" fmla="*/ 464516 h 1322130"/>
                <a:gd name="connsiteX8" fmla="*/ 484156 w 5321826"/>
                <a:gd name="connsiteY8" fmla="*/ 11968 h 1322130"/>
                <a:gd name="connsiteX0" fmla="*/ 390125 w 5227795"/>
                <a:gd name="connsiteY0" fmla="*/ 11968 h 1322130"/>
                <a:gd name="connsiteX1" fmla="*/ 4842665 w 5227795"/>
                <a:gd name="connsiteY1" fmla="*/ 734982 h 1322130"/>
                <a:gd name="connsiteX2" fmla="*/ 4842665 w 5227795"/>
                <a:gd name="connsiteY2" fmla="*/ 542417 h 1322130"/>
                <a:gd name="connsiteX3" fmla="*/ 5227795 w 5227795"/>
                <a:gd name="connsiteY3" fmla="*/ 927547 h 1322130"/>
                <a:gd name="connsiteX4" fmla="*/ 4842665 w 5227795"/>
                <a:gd name="connsiteY4" fmla="*/ 1312677 h 1322130"/>
                <a:gd name="connsiteX5" fmla="*/ 4842665 w 5227795"/>
                <a:gd name="connsiteY5" fmla="*/ 1120112 h 1322130"/>
                <a:gd name="connsiteX6" fmla="*/ 262534 w 5227795"/>
                <a:gd name="connsiteY6" fmla="*/ 1322130 h 1322130"/>
                <a:gd name="connsiteX7" fmla="*/ 137173 w 5227795"/>
                <a:gd name="connsiteY7" fmla="*/ 464516 h 1322130"/>
                <a:gd name="connsiteX8" fmla="*/ 390125 w 5227795"/>
                <a:gd name="connsiteY8" fmla="*/ 11968 h 1322130"/>
                <a:gd name="connsiteX0" fmla="*/ 349307 w 5186977"/>
                <a:gd name="connsiteY0" fmla="*/ 15669 h 1325831"/>
                <a:gd name="connsiteX1" fmla="*/ 4801847 w 5186977"/>
                <a:gd name="connsiteY1" fmla="*/ 738683 h 1325831"/>
                <a:gd name="connsiteX2" fmla="*/ 4801847 w 5186977"/>
                <a:gd name="connsiteY2" fmla="*/ 546118 h 1325831"/>
                <a:gd name="connsiteX3" fmla="*/ 5186977 w 5186977"/>
                <a:gd name="connsiteY3" fmla="*/ 931248 h 1325831"/>
                <a:gd name="connsiteX4" fmla="*/ 4801847 w 5186977"/>
                <a:gd name="connsiteY4" fmla="*/ 1316378 h 1325831"/>
                <a:gd name="connsiteX5" fmla="*/ 4801847 w 5186977"/>
                <a:gd name="connsiteY5" fmla="*/ 1123813 h 1325831"/>
                <a:gd name="connsiteX6" fmla="*/ 221716 w 5186977"/>
                <a:gd name="connsiteY6" fmla="*/ 1325831 h 1325831"/>
                <a:gd name="connsiteX7" fmla="*/ 96355 w 5186977"/>
                <a:gd name="connsiteY7" fmla="*/ 468217 h 1325831"/>
                <a:gd name="connsiteX8" fmla="*/ 349307 w 5186977"/>
                <a:gd name="connsiteY8" fmla="*/ 15669 h 1325831"/>
                <a:gd name="connsiteX0" fmla="*/ 288982 w 5126652"/>
                <a:gd name="connsiteY0" fmla="*/ 0 h 1310162"/>
                <a:gd name="connsiteX1" fmla="*/ 4741522 w 5126652"/>
                <a:gd name="connsiteY1" fmla="*/ 723014 h 1310162"/>
                <a:gd name="connsiteX2" fmla="*/ 4741522 w 5126652"/>
                <a:gd name="connsiteY2" fmla="*/ 530449 h 1310162"/>
                <a:gd name="connsiteX3" fmla="*/ 5126652 w 5126652"/>
                <a:gd name="connsiteY3" fmla="*/ 915579 h 1310162"/>
                <a:gd name="connsiteX4" fmla="*/ 4741522 w 5126652"/>
                <a:gd name="connsiteY4" fmla="*/ 1300709 h 1310162"/>
                <a:gd name="connsiteX5" fmla="*/ 4741522 w 5126652"/>
                <a:gd name="connsiteY5" fmla="*/ 1108144 h 1310162"/>
                <a:gd name="connsiteX6" fmla="*/ 161391 w 5126652"/>
                <a:gd name="connsiteY6" fmla="*/ 1310162 h 1310162"/>
                <a:gd name="connsiteX7" fmla="*/ 36030 w 5126652"/>
                <a:gd name="connsiteY7" fmla="*/ 452548 h 1310162"/>
                <a:gd name="connsiteX8" fmla="*/ 288982 w 5126652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271923 w 5109593"/>
                <a:gd name="connsiteY0" fmla="*/ 0 h 1310162"/>
                <a:gd name="connsiteX1" fmla="*/ 4724463 w 5109593"/>
                <a:gd name="connsiteY1" fmla="*/ 723014 h 1310162"/>
                <a:gd name="connsiteX2" fmla="*/ 4724463 w 5109593"/>
                <a:gd name="connsiteY2" fmla="*/ 530449 h 1310162"/>
                <a:gd name="connsiteX3" fmla="*/ 5109593 w 5109593"/>
                <a:gd name="connsiteY3" fmla="*/ 915579 h 1310162"/>
                <a:gd name="connsiteX4" fmla="*/ 4724463 w 5109593"/>
                <a:gd name="connsiteY4" fmla="*/ 1300709 h 1310162"/>
                <a:gd name="connsiteX5" fmla="*/ 4724463 w 5109593"/>
                <a:gd name="connsiteY5" fmla="*/ 1108144 h 1310162"/>
                <a:gd name="connsiteX6" fmla="*/ 144332 w 5109593"/>
                <a:gd name="connsiteY6" fmla="*/ 1310162 h 1310162"/>
                <a:gd name="connsiteX7" fmla="*/ 284785 w 5109593"/>
                <a:gd name="connsiteY7" fmla="*/ 548241 h 1310162"/>
                <a:gd name="connsiteX8" fmla="*/ 271923 w 5109593"/>
                <a:gd name="connsiteY8" fmla="*/ 0 h 1310162"/>
                <a:gd name="connsiteX0" fmla="*/ 437408 w 5275078"/>
                <a:gd name="connsiteY0" fmla="*/ 0 h 1310162"/>
                <a:gd name="connsiteX1" fmla="*/ 4889948 w 5275078"/>
                <a:gd name="connsiteY1" fmla="*/ 723014 h 1310162"/>
                <a:gd name="connsiteX2" fmla="*/ 4889948 w 5275078"/>
                <a:gd name="connsiteY2" fmla="*/ 530449 h 1310162"/>
                <a:gd name="connsiteX3" fmla="*/ 5275078 w 5275078"/>
                <a:gd name="connsiteY3" fmla="*/ 915579 h 1310162"/>
                <a:gd name="connsiteX4" fmla="*/ 4889948 w 5275078"/>
                <a:gd name="connsiteY4" fmla="*/ 1300709 h 1310162"/>
                <a:gd name="connsiteX5" fmla="*/ 4889948 w 5275078"/>
                <a:gd name="connsiteY5" fmla="*/ 1108144 h 1310162"/>
                <a:gd name="connsiteX6" fmla="*/ 309817 w 5275078"/>
                <a:gd name="connsiteY6" fmla="*/ 1310162 h 1310162"/>
                <a:gd name="connsiteX7" fmla="*/ 418371 w 5275078"/>
                <a:gd name="connsiteY7" fmla="*/ 1101134 h 1310162"/>
                <a:gd name="connsiteX8" fmla="*/ 450270 w 5275078"/>
                <a:gd name="connsiteY8" fmla="*/ 548241 h 1310162"/>
                <a:gd name="connsiteX9" fmla="*/ 437408 w 5275078"/>
                <a:gd name="connsiteY9" fmla="*/ 0 h 1310162"/>
                <a:gd name="connsiteX0" fmla="*/ 437408 w 5275078"/>
                <a:gd name="connsiteY0" fmla="*/ 0 h 1310162"/>
                <a:gd name="connsiteX1" fmla="*/ 4889948 w 5275078"/>
                <a:gd name="connsiteY1" fmla="*/ 723014 h 1310162"/>
                <a:gd name="connsiteX2" fmla="*/ 4889948 w 5275078"/>
                <a:gd name="connsiteY2" fmla="*/ 530449 h 1310162"/>
                <a:gd name="connsiteX3" fmla="*/ 5275078 w 5275078"/>
                <a:gd name="connsiteY3" fmla="*/ 915579 h 1310162"/>
                <a:gd name="connsiteX4" fmla="*/ 4889948 w 5275078"/>
                <a:gd name="connsiteY4" fmla="*/ 1300709 h 1310162"/>
                <a:gd name="connsiteX5" fmla="*/ 4889948 w 5275078"/>
                <a:gd name="connsiteY5" fmla="*/ 1108144 h 1310162"/>
                <a:gd name="connsiteX6" fmla="*/ 309817 w 5275078"/>
                <a:gd name="connsiteY6" fmla="*/ 1310162 h 1310162"/>
                <a:gd name="connsiteX7" fmla="*/ 418371 w 5275078"/>
                <a:gd name="connsiteY7" fmla="*/ 1101134 h 1310162"/>
                <a:gd name="connsiteX8" fmla="*/ 450270 w 5275078"/>
                <a:gd name="connsiteY8" fmla="*/ 526976 h 1310162"/>
                <a:gd name="connsiteX9" fmla="*/ 437408 w 5275078"/>
                <a:gd name="connsiteY9" fmla="*/ 0 h 1310162"/>
                <a:gd name="connsiteX0" fmla="*/ 127651 w 4965321"/>
                <a:gd name="connsiteY0" fmla="*/ 0 h 1735464"/>
                <a:gd name="connsiteX1" fmla="*/ 4580191 w 4965321"/>
                <a:gd name="connsiteY1" fmla="*/ 723014 h 1735464"/>
                <a:gd name="connsiteX2" fmla="*/ 4580191 w 4965321"/>
                <a:gd name="connsiteY2" fmla="*/ 530449 h 1735464"/>
                <a:gd name="connsiteX3" fmla="*/ 4965321 w 4965321"/>
                <a:gd name="connsiteY3" fmla="*/ 915579 h 1735464"/>
                <a:gd name="connsiteX4" fmla="*/ 4580191 w 4965321"/>
                <a:gd name="connsiteY4" fmla="*/ 1300709 h 1735464"/>
                <a:gd name="connsiteX5" fmla="*/ 4580191 w 4965321"/>
                <a:gd name="connsiteY5" fmla="*/ 1108144 h 1735464"/>
                <a:gd name="connsiteX6" fmla="*/ 467893 w 4965321"/>
                <a:gd name="connsiteY6" fmla="*/ 1735464 h 1735464"/>
                <a:gd name="connsiteX7" fmla="*/ 108614 w 4965321"/>
                <a:gd name="connsiteY7" fmla="*/ 1101134 h 1735464"/>
                <a:gd name="connsiteX8" fmla="*/ 140513 w 4965321"/>
                <a:gd name="connsiteY8" fmla="*/ 526976 h 1735464"/>
                <a:gd name="connsiteX9" fmla="*/ 127651 w 4965321"/>
                <a:gd name="connsiteY9" fmla="*/ 0 h 1735464"/>
                <a:gd name="connsiteX0" fmla="*/ 19037 w 4856707"/>
                <a:gd name="connsiteY0" fmla="*/ 0 h 1735464"/>
                <a:gd name="connsiteX1" fmla="*/ 4471577 w 4856707"/>
                <a:gd name="connsiteY1" fmla="*/ 723014 h 1735464"/>
                <a:gd name="connsiteX2" fmla="*/ 4471577 w 4856707"/>
                <a:gd name="connsiteY2" fmla="*/ 530449 h 1735464"/>
                <a:gd name="connsiteX3" fmla="*/ 4856707 w 4856707"/>
                <a:gd name="connsiteY3" fmla="*/ 915579 h 1735464"/>
                <a:gd name="connsiteX4" fmla="*/ 4471577 w 4856707"/>
                <a:gd name="connsiteY4" fmla="*/ 1300709 h 1735464"/>
                <a:gd name="connsiteX5" fmla="*/ 4471577 w 4856707"/>
                <a:gd name="connsiteY5" fmla="*/ 1108144 h 1735464"/>
                <a:gd name="connsiteX6" fmla="*/ 359279 w 4856707"/>
                <a:gd name="connsiteY6" fmla="*/ 1735464 h 1735464"/>
                <a:gd name="connsiteX7" fmla="*/ 0 w 4856707"/>
                <a:gd name="connsiteY7" fmla="*/ 1101134 h 1735464"/>
                <a:gd name="connsiteX8" fmla="*/ 31899 w 4856707"/>
                <a:gd name="connsiteY8" fmla="*/ 526976 h 1735464"/>
                <a:gd name="connsiteX9" fmla="*/ 19037 w 4856707"/>
                <a:gd name="connsiteY9" fmla="*/ 0 h 1735464"/>
                <a:gd name="connsiteX0" fmla="*/ 19037 w 4856707"/>
                <a:gd name="connsiteY0" fmla="*/ 0 h 1735464"/>
                <a:gd name="connsiteX1" fmla="*/ 4471577 w 4856707"/>
                <a:gd name="connsiteY1" fmla="*/ 723014 h 1735464"/>
                <a:gd name="connsiteX2" fmla="*/ 4471577 w 4856707"/>
                <a:gd name="connsiteY2" fmla="*/ 530449 h 1735464"/>
                <a:gd name="connsiteX3" fmla="*/ 4856707 w 4856707"/>
                <a:gd name="connsiteY3" fmla="*/ 915579 h 1735464"/>
                <a:gd name="connsiteX4" fmla="*/ 4471577 w 4856707"/>
                <a:gd name="connsiteY4" fmla="*/ 1300709 h 1735464"/>
                <a:gd name="connsiteX5" fmla="*/ 4471577 w 4856707"/>
                <a:gd name="connsiteY5" fmla="*/ 1108144 h 1735464"/>
                <a:gd name="connsiteX6" fmla="*/ 359279 w 4856707"/>
                <a:gd name="connsiteY6" fmla="*/ 1735464 h 1735464"/>
                <a:gd name="connsiteX7" fmla="*/ 0 w 4856707"/>
                <a:gd name="connsiteY7" fmla="*/ 1101134 h 1735464"/>
                <a:gd name="connsiteX8" fmla="*/ 31899 w 4856707"/>
                <a:gd name="connsiteY8" fmla="*/ 526976 h 1735464"/>
                <a:gd name="connsiteX9" fmla="*/ 19037 w 4856707"/>
                <a:gd name="connsiteY9" fmla="*/ 0 h 1735464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526976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43411 w 4898368"/>
                <a:gd name="connsiteY8" fmla="*/ 739627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303692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303692 h 1756729"/>
                <a:gd name="connsiteX9" fmla="*/ 60698 w 4898368"/>
                <a:gd name="connsiteY9" fmla="*/ 0 h 1756729"/>
                <a:gd name="connsiteX0" fmla="*/ 60698 w 4898368"/>
                <a:gd name="connsiteY0" fmla="*/ 0 h 1756729"/>
                <a:gd name="connsiteX1" fmla="*/ 4513238 w 4898368"/>
                <a:gd name="connsiteY1" fmla="*/ 723014 h 1756729"/>
                <a:gd name="connsiteX2" fmla="*/ 4513238 w 4898368"/>
                <a:gd name="connsiteY2" fmla="*/ 530449 h 1756729"/>
                <a:gd name="connsiteX3" fmla="*/ 4898368 w 4898368"/>
                <a:gd name="connsiteY3" fmla="*/ 915579 h 1756729"/>
                <a:gd name="connsiteX4" fmla="*/ 4513238 w 4898368"/>
                <a:gd name="connsiteY4" fmla="*/ 1300709 h 1756729"/>
                <a:gd name="connsiteX5" fmla="*/ 4513238 w 4898368"/>
                <a:gd name="connsiteY5" fmla="*/ 1108144 h 1756729"/>
                <a:gd name="connsiteX6" fmla="*/ 145759 w 4898368"/>
                <a:gd name="connsiteY6" fmla="*/ 1756729 h 1756729"/>
                <a:gd name="connsiteX7" fmla="*/ 41661 w 4898368"/>
                <a:gd name="connsiteY7" fmla="*/ 1101134 h 1756729"/>
                <a:gd name="connsiteX8" fmla="*/ 73560 w 4898368"/>
                <a:gd name="connsiteY8" fmla="*/ 303692 h 1756729"/>
                <a:gd name="connsiteX9" fmla="*/ 60698 w 4898368"/>
                <a:gd name="connsiteY9" fmla="*/ 0 h 1756729"/>
                <a:gd name="connsiteX0" fmla="*/ 62406 w 4900076"/>
                <a:gd name="connsiteY0" fmla="*/ 0 h 1756729"/>
                <a:gd name="connsiteX1" fmla="*/ 4514946 w 4900076"/>
                <a:gd name="connsiteY1" fmla="*/ 723014 h 1756729"/>
                <a:gd name="connsiteX2" fmla="*/ 4514946 w 4900076"/>
                <a:gd name="connsiteY2" fmla="*/ 530449 h 1756729"/>
                <a:gd name="connsiteX3" fmla="*/ 4900076 w 4900076"/>
                <a:gd name="connsiteY3" fmla="*/ 915579 h 1756729"/>
                <a:gd name="connsiteX4" fmla="*/ 4514946 w 4900076"/>
                <a:gd name="connsiteY4" fmla="*/ 1300709 h 1756729"/>
                <a:gd name="connsiteX5" fmla="*/ 4514946 w 4900076"/>
                <a:gd name="connsiteY5" fmla="*/ 1108144 h 1756729"/>
                <a:gd name="connsiteX6" fmla="*/ 147467 w 4900076"/>
                <a:gd name="connsiteY6" fmla="*/ 1756729 h 1756729"/>
                <a:gd name="connsiteX7" fmla="*/ 11471 w 4900076"/>
                <a:gd name="connsiteY7" fmla="*/ 1494539 h 1756729"/>
                <a:gd name="connsiteX8" fmla="*/ 75268 w 4900076"/>
                <a:gd name="connsiteY8" fmla="*/ 303692 h 1756729"/>
                <a:gd name="connsiteX9" fmla="*/ 62406 w 4900076"/>
                <a:gd name="connsiteY9" fmla="*/ 0 h 1756729"/>
                <a:gd name="connsiteX0" fmla="*/ 288961 w 5126631"/>
                <a:gd name="connsiteY0" fmla="*/ 0 h 1756729"/>
                <a:gd name="connsiteX1" fmla="*/ 4741501 w 5126631"/>
                <a:gd name="connsiteY1" fmla="*/ 723014 h 1756729"/>
                <a:gd name="connsiteX2" fmla="*/ 4741501 w 5126631"/>
                <a:gd name="connsiteY2" fmla="*/ 530449 h 1756729"/>
                <a:gd name="connsiteX3" fmla="*/ 5126631 w 5126631"/>
                <a:gd name="connsiteY3" fmla="*/ 915579 h 1756729"/>
                <a:gd name="connsiteX4" fmla="*/ 4741501 w 5126631"/>
                <a:gd name="connsiteY4" fmla="*/ 1300709 h 1756729"/>
                <a:gd name="connsiteX5" fmla="*/ 4741501 w 5126631"/>
                <a:gd name="connsiteY5" fmla="*/ 1108144 h 1756729"/>
                <a:gd name="connsiteX6" fmla="*/ 374022 w 5126631"/>
                <a:gd name="connsiteY6" fmla="*/ 1756729 h 1756729"/>
                <a:gd name="connsiteX7" fmla="*/ 238026 w 5126631"/>
                <a:gd name="connsiteY7" fmla="*/ 1494539 h 1756729"/>
                <a:gd name="connsiteX8" fmla="*/ 301823 w 5126631"/>
                <a:gd name="connsiteY8" fmla="*/ 303692 h 1756729"/>
                <a:gd name="connsiteX9" fmla="*/ 288961 w 5126631"/>
                <a:gd name="connsiteY9" fmla="*/ 0 h 1756729"/>
                <a:gd name="connsiteX0" fmla="*/ 286090 w 5123760"/>
                <a:gd name="connsiteY0" fmla="*/ 0 h 1756729"/>
                <a:gd name="connsiteX1" fmla="*/ 4738630 w 5123760"/>
                <a:gd name="connsiteY1" fmla="*/ 723014 h 1756729"/>
                <a:gd name="connsiteX2" fmla="*/ 4738630 w 5123760"/>
                <a:gd name="connsiteY2" fmla="*/ 530449 h 1756729"/>
                <a:gd name="connsiteX3" fmla="*/ 5123760 w 5123760"/>
                <a:gd name="connsiteY3" fmla="*/ 915579 h 1756729"/>
                <a:gd name="connsiteX4" fmla="*/ 4738630 w 5123760"/>
                <a:gd name="connsiteY4" fmla="*/ 1300709 h 1756729"/>
                <a:gd name="connsiteX5" fmla="*/ 4738630 w 5123760"/>
                <a:gd name="connsiteY5" fmla="*/ 1108144 h 1756729"/>
                <a:gd name="connsiteX6" fmla="*/ 371151 w 5123760"/>
                <a:gd name="connsiteY6" fmla="*/ 1756729 h 1756729"/>
                <a:gd name="connsiteX7" fmla="*/ 235155 w 5123760"/>
                <a:gd name="connsiteY7" fmla="*/ 1494539 h 1756729"/>
                <a:gd name="connsiteX8" fmla="*/ 298952 w 5123760"/>
                <a:gd name="connsiteY8" fmla="*/ 303692 h 1756729"/>
                <a:gd name="connsiteX9" fmla="*/ 286090 w 5123760"/>
                <a:gd name="connsiteY9" fmla="*/ 0 h 1756729"/>
                <a:gd name="connsiteX0" fmla="*/ 400134 w 5237804"/>
                <a:gd name="connsiteY0" fmla="*/ 0 h 1767362"/>
                <a:gd name="connsiteX1" fmla="*/ 4852674 w 5237804"/>
                <a:gd name="connsiteY1" fmla="*/ 723014 h 1767362"/>
                <a:gd name="connsiteX2" fmla="*/ 4852674 w 5237804"/>
                <a:gd name="connsiteY2" fmla="*/ 530449 h 1767362"/>
                <a:gd name="connsiteX3" fmla="*/ 5237804 w 5237804"/>
                <a:gd name="connsiteY3" fmla="*/ 915579 h 1767362"/>
                <a:gd name="connsiteX4" fmla="*/ 4852674 w 5237804"/>
                <a:gd name="connsiteY4" fmla="*/ 1300709 h 1767362"/>
                <a:gd name="connsiteX5" fmla="*/ 4852674 w 5237804"/>
                <a:gd name="connsiteY5" fmla="*/ 1108144 h 1767362"/>
                <a:gd name="connsiteX6" fmla="*/ 325707 w 5237804"/>
                <a:gd name="connsiteY6" fmla="*/ 1767362 h 1767362"/>
                <a:gd name="connsiteX7" fmla="*/ 349199 w 5237804"/>
                <a:gd name="connsiteY7" fmla="*/ 1494539 h 1767362"/>
                <a:gd name="connsiteX8" fmla="*/ 412996 w 5237804"/>
                <a:gd name="connsiteY8" fmla="*/ 303692 h 1767362"/>
                <a:gd name="connsiteX9" fmla="*/ 400134 w 5237804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87289 w 4912097"/>
                <a:gd name="connsiteY8" fmla="*/ 303692 h 1767362"/>
                <a:gd name="connsiteX9" fmla="*/ 74427 w 4912097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103839 w 4912097"/>
                <a:gd name="connsiteY8" fmla="*/ 502294 h 1767362"/>
                <a:gd name="connsiteX9" fmla="*/ 74427 w 4912097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74876 w 4912097"/>
                <a:gd name="connsiteY8" fmla="*/ 502294 h 1767362"/>
                <a:gd name="connsiteX9" fmla="*/ 74427 w 4912097"/>
                <a:gd name="connsiteY9" fmla="*/ 0 h 1767362"/>
                <a:gd name="connsiteX0" fmla="*/ 74427 w 4912097"/>
                <a:gd name="connsiteY0" fmla="*/ 0 h 1767362"/>
                <a:gd name="connsiteX1" fmla="*/ 4526967 w 4912097"/>
                <a:gd name="connsiteY1" fmla="*/ 723014 h 1767362"/>
                <a:gd name="connsiteX2" fmla="*/ 4526967 w 4912097"/>
                <a:gd name="connsiteY2" fmla="*/ 530449 h 1767362"/>
                <a:gd name="connsiteX3" fmla="*/ 4912097 w 4912097"/>
                <a:gd name="connsiteY3" fmla="*/ 915579 h 1767362"/>
                <a:gd name="connsiteX4" fmla="*/ 4526967 w 4912097"/>
                <a:gd name="connsiteY4" fmla="*/ 1300709 h 1767362"/>
                <a:gd name="connsiteX5" fmla="*/ 4526967 w 4912097"/>
                <a:gd name="connsiteY5" fmla="*/ 1108144 h 1767362"/>
                <a:gd name="connsiteX6" fmla="*/ 0 w 4912097"/>
                <a:gd name="connsiteY6" fmla="*/ 1767362 h 1767362"/>
                <a:gd name="connsiteX7" fmla="*/ 23492 w 4912097"/>
                <a:gd name="connsiteY7" fmla="*/ 1494539 h 1767362"/>
                <a:gd name="connsiteX8" fmla="*/ 74876 w 4912097"/>
                <a:gd name="connsiteY8" fmla="*/ 502294 h 1767362"/>
                <a:gd name="connsiteX9" fmla="*/ 74427 w 4912097"/>
                <a:gd name="connsiteY9" fmla="*/ 0 h 1767362"/>
                <a:gd name="connsiteX0" fmla="*/ 51176 w 4888846"/>
                <a:gd name="connsiteY0" fmla="*/ 0 h 1759087"/>
                <a:gd name="connsiteX1" fmla="*/ 4503716 w 4888846"/>
                <a:gd name="connsiteY1" fmla="*/ 723014 h 1759087"/>
                <a:gd name="connsiteX2" fmla="*/ 4503716 w 4888846"/>
                <a:gd name="connsiteY2" fmla="*/ 530449 h 1759087"/>
                <a:gd name="connsiteX3" fmla="*/ 4888846 w 4888846"/>
                <a:gd name="connsiteY3" fmla="*/ 915579 h 1759087"/>
                <a:gd name="connsiteX4" fmla="*/ 4503716 w 4888846"/>
                <a:gd name="connsiteY4" fmla="*/ 1300709 h 1759087"/>
                <a:gd name="connsiteX5" fmla="*/ 4503716 w 4888846"/>
                <a:gd name="connsiteY5" fmla="*/ 1108144 h 1759087"/>
                <a:gd name="connsiteX6" fmla="*/ 1575 w 4888846"/>
                <a:gd name="connsiteY6" fmla="*/ 1759087 h 1759087"/>
                <a:gd name="connsiteX7" fmla="*/ 241 w 4888846"/>
                <a:gd name="connsiteY7" fmla="*/ 1494539 h 1759087"/>
                <a:gd name="connsiteX8" fmla="*/ 51625 w 4888846"/>
                <a:gd name="connsiteY8" fmla="*/ 502294 h 1759087"/>
                <a:gd name="connsiteX9" fmla="*/ 51176 w 4888846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3702 w 4891372"/>
                <a:gd name="connsiteY0" fmla="*/ 0 h 1759087"/>
                <a:gd name="connsiteX1" fmla="*/ 4506242 w 4891372"/>
                <a:gd name="connsiteY1" fmla="*/ 723014 h 1759087"/>
                <a:gd name="connsiteX2" fmla="*/ 4506242 w 4891372"/>
                <a:gd name="connsiteY2" fmla="*/ 530449 h 1759087"/>
                <a:gd name="connsiteX3" fmla="*/ 4891372 w 4891372"/>
                <a:gd name="connsiteY3" fmla="*/ 915579 h 1759087"/>
                <a:gd name="connsiteX4" fmla="*/ 4506242 w 4891372"/>
                <a:gd name="connsiteY4" fmla="*/ 1300709 h 1759087"/>
                <a:gd name="connsiteX5" fmla="*/ 4506242 w 4891372"/>
                <a:gd name="connsiteY5" fmla="*/ 1108144 h 1759087"/>
                <a:gd name="connsiteX6" fmla="*/ 4101 w 4891372"/>
                <a:gd name="connsiteY6" fmla="*/ 1759087 h 1759087"/>
                <a:gd name="connsiteX7" fmla="*/ 2767 w 4891372"/>
                <a:gd name="connsiteY7" fmla="*/ 1494539 h 1759087"/>
                <a:gd name="connsiteX8" fmla="*/ 54151 w 4891372"/>
                <a:gd name="connsiteY8" fmla="*/ 502294 h 1759087"/>
                <a:gd name="connsiteX9" fmla="*/ 53702 w 4891372"/>
                <a:gd name="connsiteY9" fmla="*/ 0 h 1759087"/>
                <a:gd name="connsiteX0" fmla="*/ 51331 w 4889001"/>
                <a:gd name="connsiteY0" fmla="*/ 0 h 1759087"/>
                <a:gd name="connsiteX1" fmla="*/ 4503871 w 4889001"/>
                <a:gd name="connsiteY1" fmla="*/ 723014 h 1759087"/>
                <a:gd name="connsiteX2" fmla="*/ 4503871 w 4889001"/>
                <a:gd name="connsiteY2" fmla="*/ 530449 h 1759087"/>
                <a:gd name="connsiteX3" fmla="*/ 4889001 w 4889001"/>
                <a:gd name="connsiteY3" fmla="*/ 915579 h 1759087"/>
                <a:gd name="connsiteX4" fmla="*/ 4503871 w 4889001"/>
                <a:gd name="connsiteY4" fmla="*/ 1300709 h 1759087"/>
                <a:gd name="connsiteX5" fmla="*/ 4503871 w 4889001"/>
                <a:gd name="connsiteY5" fmla="*/ 1108144 h 1759087"/>
                <a:gd name="connsiteX6" fmla="*/ 1730 w 4889001"/>
                <a:gd name="connsiteY6" fmla="*/ 1759087 h 1759087"/>
                <a:gd name="connsiteX7" fmla="*/ 12809 w 4889001"/>
                <a:gd name="connsiteY7" fmla="*/ 1399375 h 1759087"/>
                <a:gd name="connsiteX8" fmla="*/ 51780 w 4889001"/>
                <a:gd name="connsiteY8" fmla="*/ 502294 h 1759087"/>
                <a:gd name="connsiteX9" fmla="*/ 51331 w 4889001"/>
                <a:gd name="connsiteY9" fmla="*/ 0 h 1759087"/>
                <a:gd name="connsiteX0" fmla="*/ 51331 w 4889001"/>
                <a:gd name="connsiteY0" fmla="*/ 0 h 1908039"/>
                <a:gd name="connsiteX1" fmla="*/ 4503871 w 4889001"/>
                <a:gd name="connsiteY1" fmla="*/ 723014 h 1908039"/>
                <a:gd name="connsiteX2" fmla="*/ 4503871 w 4889001"/>
                <a:gd name="connsiteY2" fmla="*/ 530449 h 1908039"/>
                <a:gd name="connsiteX3" fmla="*/ 4889001 w 4889001"/>
                <a:gd name="connsiteY3" fmla="*/ 915579 h 1908039"/>
                <a:gd name="connsiteX4" fmla="*/ 4503871 w 4889001"/>
                <a:gd name="connsiteY4" fmla="*/ 1300709 h 1908039"/>
                <a:gd name="connsiteX5" fmla="*/ 4503871 w 4889001"/>
                <a:gd name="connsiteY5" fmla="*/ 1108144 h 1908039"/>
                <a:gd name="connsiteX6" fmla="*/ 1730 w 4889001"/>
                <a:gd name="connsiteY6" fmla="*/ 1908039 h 1908039"/>
                <a:gd name="connsiteX7" fmla="*/ 12809 w 4889001"/>
                <a:gd name="connsiteY7" fmla="*/ 1399375 h 1908039"/>
                <a:gd name="connsiteX8" fmla="*/ 51780 w 4889001"/>
                <a:gd name="connsiteY8" fmla="*/ 502294 h 1908039"/>
                <a:gd name="connsiteX9" fmla="*/ 51331 w 4889001"/>
                <a:gd name="connsiteY9" fmla="*/ 0 h 1908039"/>
                <a:gd name="connsiteX0" fmla="*/ 56142 w 4893812"/>
                <a:gd name="connsiteY0" fmla="*/ 0 h 1908039"/>
                <a:gd name="connsiteX1" fmla="*/ 4508682 w 4893812"/>
                <a:gd name="connsiteY1" fmla="*/ 723014 h 1908039"/>
                <a:gd name="connsiteX2" fmla="*/ 4508682 w 4893812"/>
                <a:gd name="connsiteY2" fmla="*/ 530449 h 1908039"/>
                <a:gd name="connsiteX3" fmla="*/ 4893812 w 4893812"/>
                <a:gd name="connsiteY3" fmla="*/ 915579 h 1908039"/>
                <a:gd name="connsiteX4" fmla="*/ 4508682 w 4893812"/>
                <a:gd name="connsiteY4" fmla="*/ 1300709 h 1908039"/>
                <a:gd name="connsiteX5" fmla="*/ 4508682 w 4893812"/>
                <a:gd name="connsiteY5" fmla="*/ 1108144 h 1908039"/>
                <a:gd name="connsiteX6" fmla="*/ 6541 w 4893812"/>
                <a:gd name="connsiteY6" fmla="*/ 1908039 h 1908039"/>
                <a:gd name="connsiteX7" fmla="*/ 1070 w 4893812"/>
                <a:gd name="connsiteY7" fmla="*/ 1395238 h 1908039"/>
                <a:gd name="connsiteX8" fmla="*/ 56591 w 4893812"/>
                <a:gd name="connsiteY8" fmla="*/ 502294 h 1908039"/>
                <a:gd name="connsiteX9" fmla="*/ 56142 w 489381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55072 w 4892742"/>
                <a:gd name="connsiteY0" fmla="*/ 0 h 1908039"/>
                <a:gd name="connsiteX1" fmla="*/ 4507612 w 4892742"/>
                <a:gd name="connsiteY1" fmla="*/ 723014 h 1908039"/>
                <a:gd name="connsiteX2" fmla="*/ 4507612 w 4892742"/>
                <a:gd name="connsiteY2" fmla="*/ 530449 h 1908039"/>
                <a:gd name="connsiteX3" fmla="*/ 4892742 w 4892742"/>
                <a:gd name="connsiteY3" fmla="*/ 915579 h 1908039"/>
                <a:gd name="connsiteX4" fmla="*/ 4507612 w 4892742"/>
                <a:gd name="connsiteY4" fmla="*/ 1300709 h 1908039"/>
                <a:gd name="connsiteX5" fmla="*/ 4507612 w 4892742"/>
                <a:gd name="connsiteY5" fmla="*/ 1108144 h 1908039"/>
                <a:gd name="connsiteX6" fmla="*/ 5471 w 4892742"/>
                <a:gd name="connsiteY6" fmla="*/ 1908039 h 1908039"/>
                <a:gd name="connsiteX7" fmla="*/ 0 w 4892742"/>
                <a:gd name="connsiteY7" fmla="*/ 1395238 h 1908039"/>
                <a:gd name="connsiteX8" fmla="*/ 55521 w 4892742"/>
                <a:gd name="connsiteY8" fmla="*/ 502294 h 1908039"/>
                <a:gd name="connsiteX9" fmla="*/ 55072 w 4892742"/>
                <a:gd name="connsiteY9" fmla="*/ 0 h 1908039"/>
                <a:gd name="connsiteX0" fmla="*/ 73224 w 4910894"/>
                <a:gd name="connsiteY0" fmla="*/ 0 h 1908039"/>
                <a:gd name="connsiteX1" fmla="*/ 4525764 w 4910894"/>
                <a:gd name="connsiteY1" fmla="*/ 723014 h 1908039"/>
                <a:gd name="connsiteX2" fmla="*/ 4525764 w 4910894"/>
                <a:gd name="connsiteY2" fmla="*/ 530449 h 1908039"/>
                <a:gd name="connsiteX3" fmla="*/ 4910894 w 4910894"/>
                <a:gd name="connsiteY3" fmla="*/ 915579 h 1908039"/>
                <a:gd name="connsiteX4" fmla="*/ 4525764 w 4910894"/>
                <a:gd name="connsiteY4" fmla="*/ 1300709 h 1908039"/>
                <a:gd name="connsiteX5" fmla="*/ 4525764 w 4910894"/>
                <a:gd name="connsiteY5" fmla="*/ 1108144 h 1908039"/>
                <a:gd name="connsiteX6" fmla="*/ 23623 w 4910894"/>
                <a:gd name="connsiteY6" fmla="*/ 1908039 h 1908039"/>
                <a:gd name="connsiteX7" fmla="*/ 18152 w 4910894"/>
                <a:gd name="connsiteY7" fmla="*/ 1395238 h 1908039"/>
                <a:gd name="connsiteX8" fmla="*/ 12 w 4910894"/>
                <a:gd name="connsiteY8" fmla="*/ 502294 h 1908039"/>
                <a:gd name="connsiteX9" fmla="*/ 73224 w 4910894"/>
                <a:gd name="connsiteY9" fmla="*/ 0 h 1908039"/>
                <a:gd name="connsiteX0" fmla="*/ 0 w 4911332"/>
                <a:gd name="connsiteY0" fmla="*/ 0 h 1908039"/>
                <a:gd name="connsiteX1" fmla="*/ 4526202 w 4911332"/>
                <a:gd name="connsiteY1" fmla="*/ 723014 h 1908039"/>
                <a:gd name="connsiteX2" fmla="*/ 4526202 w 4911332"/>
                <a:gd name="connsiteY2" fmla="*/ 530449 h 1908039"/>
                <a:gd name="connsiteX3" fmla="*/ 4911332 w 4911332"/>
                <a:gd name="connsiteY3" fmla="*/ 915579 h 1908039"/>
                <a:gd name="connsiteX4" fmla="*/ 4526202 w 4911332"/>
                <a:gd name="connsiteY4" fmla="*/ 1300709 h 1908039"/>
                <a:gd name="connsiteX5" fmla="*/ 4526202 w 4911332"/>
                <a:gd name="connsiteY5" fmla="*/ 1108144 h 1908039"/>
                <a:gd name="connsiteX6" fmla="*/ 24061 w 4911332"/>
                <a:gd name="connsiteY6" fmla="*/ 1908039 h 1908039"/>
                <a:gd name="connsiteX7" fmla="*/ 18590 w 4911332"/>
                <a:gd name="connsiteY7" fmla="*/ 1395238 h 1908039"/>
                <a:gd name="connsiteX8" fmla="*/ 450 w 4911332"/>
                <a:gd name="connsiteY8" fmla="*/ 502294 h 1908039"/>
                <a:gd name="connsiteX9" fmla="*/ 0 w 4911332"/>
                <a:gd name="connsiteY9" fmla="*/ 0 h 1908039"/>
                <a:gd name="connsiteX0" fmla="*/ 0 w 4911332"/>
                <a:gd name="connsiteY0" fmla="*/ 0 h 1976278"/>
                <a:gd name="connsiteX1" fmla="*/ 4526202 w 4911332"/>
                <a:gd name="connsiteY1" fmla="*/ 791253 h 1976278"/>
                <a:gd name="connsiteX2" fmla="*/ 4526202 w 4911332"/>
                <a:gd name="connsiteY2" fmla="*/ 598688 h 1976278"/>
                <a:gd name="connsiteX3" fmla="*/ 4911332 w 4911332"/>
                <a:gd name="connsiteY3" fmla="*/ 983818 h 1976278"/>
                <a:gd name="connsiteX4" fmla="*/ 4526202 w 4911332"/>
                <a:gd name="connsiteY4" fmla="*/ 1368948 h 1976278"/>
                <a:gd name="connsiteX5" fmla="*/ 4526202 w 4911332"/>
                <a:gd name="connsiteY5" fmla="*/ 1176383 h 1976278"/>
                <a:gd name="connsiteX6" fmla="*/ 24061 w 4911332"/>
                <a:gd name="connsiteY6" fmla="*/ 1976278 h 1976278"/>
                <a:gd name="connsiteX7" fmla="*/ 18590 w 4911332"/>
                <a:gd name="connsiteY7" fmla="*/ 1463477 h 1976278"/>
                <a:gd name="connsiteX8" fmla="*/ 450 w 4911332"/>
                <a:gd name="connsiteY8" fmla="*/ 570533 h 1976278"/>
                <a:gd name="connsiteX9" fmla="*/ 0 w 4911332"/>
                <a:gd name="connsiteY9" fmla="*/ 0 h 19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1332" h="1976278">
                  <a:moveTo>
                    <a:pt x="0" y="0"/>
                  </a:moveTo>
                  <a:cubicBezTo>
                    <a:pt x="1048245" y="655675"/>
                    <a:pt x="2935696" y="773532"/>
                    <a:pt x="4526202" y="791253"/>
                  </a:cubicBezTo>
                  <a:lnTo>
                    <a:pt x="4526202" y="598688"/>
                  </a:lnTo>
                  <a:lnTo>
                    <a:pt x="4911332" y="983818"/>
                  </a:lnTo>
                  <a:lnTo>
                    <a:pt x="4526202" y="1368948"/>
                  </a:lnTo>
                  <a:lnTo>
                    <a:pt x="4526202" y="1176383"/>
                  </a:lnTo>
                  <a:cubicBezTo>
                    <a:pt x="3013669" y="1183471"/>
                    <a:pt x="1525962" y="1767171"/>
                    <a:pt x="24061" y="1976278"/>
                  </a:cubicBezTo>
                  <a:cubicBezTo>
                    <a:pt x="20818" y="1467895"/>
                    <a:pt x="28380" y="1984239"/>
                    <a:pt x="18590" y="1463477"/>
                  </a:cubicBezTo>
                  <a:cubicBezTo>
                    <a:pt x="2290696" y="938324"/>
                    <a:pt x="1667793" y="1037524"/>
                    <a:pt x="450" y="570533"/>
                  </a:cubicBezTo>
                  <a:cubicBezTo>
                    <a:pt x="-706" y="62015"/>
                    <a:pt x="4332" y="5503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lèche droite 185">
              <a:extLst>
                <a:ext uri="{FF2B5EF4-FFF2-40B4-BE49-F238E27FC236}">
                  <a16:creationId xmlns:a16="http://schemas.microsoft.com/office/drawing/2014/main" id="{D4B2B592-BF45-FC43-8BE3-FE2592A0AB29}"/>
                </a:ext>
              </a:extLst>
            </p:cNvPr>
            <p:cNvSpPr/>
            <p:nvPr/>
          </p:nvSpPr>
          <p:spPr bwMode="auto">
            <a:xfrm>
              <a:off x="1788031" y="1205741"/>
              <a:ext cx="6927549" cy="75921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7966FE1-9D9B-FD47-B4C5-AAA73760FE16}"/>
                </a:ext>
              </a:extLst>
            </p:cNvPr>
            <p:cNvSpPr txBox="1"/>
            <p:nvPr/>
          </p:nvSpPr>
          <p:spPr>
            <a:xfrm>
              <a:off x="2935970" y="65132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  <a:cs typeface="Calibri" pitchFamily="34" charset="0"/>
                </a:rPr>
                <a:t>Past</a:t>
              </a:r>
              <a:endParaRPr lang="fr-FR" sz="16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FD31B3B-8075-324B-87A1-B2727337E985}"/>
                </a:ext>
              </a:extLst>
            </p:cNvPr>
            <p:cNvSpPr txBox="1"/>
            <p:nvPr/>
          </p:nvSpPr>
          <p:spPr>
            <a:xfrm>
              <a:off x="6178675" y="652084"/>
              <a:ext cx="807889" cy="333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  <a:cs typeface="Calibri" pitchFamily="34" charset="0"/>
                </a:rPr>
                <a:t>Present</a:t>
              </a:r>
              <a:endParaRPr lang="fr-FR" sz="16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E88579-F015-E247-96D5-24A338687FE6}"/>
                </a:ext>
              </a:extLst>
            </p:cNvPr>
            <p:cNvSpPr/>
            <p:nvPr/>
          </p:nvSpPr>
          <p:spPr bwMode="auto">
            <a:xfrm>
              <a:off x="1660639" y="1073208"/>
              <a:ext cx="127393" cy="208052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92ED88-950C-D64E-A109-F69F2EA4002F}"/>
                </a:ext>
              </a:extLst>
            </p:cNvPr>
            <p:cNvSpPr/>
            <p:nvPr/>
          </p:nvSpPr>
          <p:spPr bwMode="auto">
            <a:xfrm>
              <a:off x="218637" y="1424577"/>
              <a:ext cx="1272949" cy="111197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Low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noise </a:t>
              </a: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frontends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for capacitive detectors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2E871D-DC20-054B-A23A-976D6268B317}"/>
                </a:ext>
              </a:extLst>
            </p:cNvPr>
            <p:cNvSpPr/>
            <p:nvPr/>
          </p:nvSpPr>
          <p:spPr bwMode="auto">
            <a:xfrm>
              <a:off x="218637" y="3168626"/>
              <a:ext cx="1272950" cy="6788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Analog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fr-FR" sz="1400" dirty="0" err="1">
                  <a:latin typeface="+mj-lt"/>
                  <a:cs typeface="Calibri" pitchFamily="34" charset="0"/>
                </a:rPr>
                <a:t>m</a:t>
              </a: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emories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8B71AC-95B4-ED4A-982F-4E5CE8A48EE2}"/>
                </a:ext>
              </a:extLst>
            </p:cNvPr>
            <p:cNvSpPr/>
            <p:nvPr/>
          </p:nvSpPr>
          <p:spPr bwMode="auto">
            <a:xfrm>
              <a:off x="218638" y="4370957"/>
              <a:ext cx="1272948" cy="8330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Monolithic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pixel </a:t>
              </a:r>
              <a:r>
                <a:rPr lang="fr-FR" sz="1400" dirty="0" err="1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sensors</a:t>
              </a:r>
              <a:r>
                <a:rPr lang="fr-FR" sz="1400" dirty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(MAPS)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5AC4C7-ECEC-EE46-B9BD-601EEBF74167}"/>
                </a:ext>
              </a:extLst>
            </p:cNvPr>
            <p:cNvSpPr/>
            <p:nvPr/>
          </p:nvSpPr>
          <p:spPr bwMode="auto">
            <a:xfrm>
              <a:off x="218637" y="5321659"/>
              <a:ext cx="1272948" cy="8330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Cryogenic</a:t>
              </a:r>
              <a:r>
                <a:rPr kumimoji="0" lang="fr-FR" sz="140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 </a:t>
              </a:r>
              <a:r>
                <a:rPr kumimoji="0" lang="fr-FR" sz="1400" i="0" u="none" strike="noStrike" cap="none" normalizeH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electronics</a:t>
              </a:r>
              <a:endParaRPr kumimoji="0" lang="fr-FR" sz="14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Calibri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baseline="0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(</a:t>
              </a:r>
              <a:r>
                <a:rPr lang="fr-FR" sz="1400" baseline="0" dirty="0" err="1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CrAsics</a:t>
              </a:r>
              <a:r>
                <a:rPr lang="fr-FR" sz="1400" baseline="0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!)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Calibri" pitchFamily="34" charset="0"/>
              </a:endParaRPr>
            </a:p>
          </p:txBody>
        </p:sp>
        <p:pic>
          <p:nvPicPr>
            <p:cNvPr id="26" name="Picture 2009" descr="asi2">
              <a:extLst>
                <a:ext uri="{FF2B5EF4-FFF2-40B4-BE49-F238E27FC236}">
                  <a16:creationId xmlns:a16="http://schemas.microsoft.com/office/drawing/2014/main" id="{D6612B02-0E43-2047-B644-B5AA8CD5A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913" y="1977636"/>
              <a:ext cx="393698" cy="400070"/>
            </a:xfrm>
            <a:prstGeom prst="rect">
              <a:avLst/>
            </a:prstGeom>
            <a:noFill/>
          </p:spPr>
        </p:pic>
        <p:sp>
          <p:nvSpPr>
            <p:cNvPr id="27" name="Text Box 1992">
              <a:extLst>
                <a:ext uri="{FF2B5EF4-FFF2-40B4-BE49-F238E27FC236}">
                  <a16:creationId xmlns:a16="http://schemas.microsoft.com/office/drawing/2014/main" id="{37E192D4-7F66-0D43-9982-AFD6D89D8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169" y="2334446"/>
              <a:ext cx="77025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ATHED</a:t>
              </a:r>
            </a:p>
            <a:p>
              <a:pPr algn="ctr"/>
              <a:r>
                <a:rPr lang="fr-FR" sz="1000" b="1" i="1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(SPIRAL)</a:t>
              </a:r>
              <a:endParaRPr lang="fr-FR" sz="36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endParaRPr>
            </a:p>
          </p:txBody>
        </p:sp>
        <p:pic>
          <p:nvPicPr>
            <p:cNvPr id="28" name="Picture 2006" descr="IdefX_ECLAIR">
              <a:extLst>
                <a:ext uri="{FF2B5EF4-FFF2-40B4-BE49-F238E27FC236}">
                  <a16:creationId xmlns:a16="http://schemas.microsoft.com/office/drawing/2014/main" id="{B810E384-8980-CE4A-A7B7-3E8D0AEC6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4860" y="1396030"/>
              <a:ext cx="158773" cy="393178"/>
            </a:xfrm>
            <a:prstGeom prst="rect">
              <a:avLst/>
            </a:prstGeom>
            <a:noFill/>
          </p:spPr>
        </p:pic>
        <p:sp>
          <p:nvSpPr>
            <p:cNvPr id="29" name="Text Box 1992">
              <a:extLst>
                <a:ext uri="{FF2B5EF4-FFF2-40B4-BE49-F238E27FC236}">
                  <a16:creationId xmlns:a16="http://schemas.microsoft.com/office/drawing/2014/main" id="{C76C571A-EA16-0A4C-9A58-F4D5151CA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549" y="887628"/>
              <a:ext cx="745717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IDefX</a:t>
              </a:r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 E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(SVOM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 mission)</a:t>
              </a:r>
            </a:p>
          </p:txBody>
        </p:sp>
        <p:pic>
          <p:nvPicPr>
            <p:cNvPr id="30" name="Image 29" descr="SX02.jpg">
              <a:extLst>
                <a:ext uri="{FF2B5EF4-FFF2-40B4-BE49-F238E27FC236}">
                  <a16:creationId xmlns:a16="http://schemas.microsoft.com/office/drawing/2014/main" id="{55776322-681C-D145-BCF5-559BEE765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499197" y="1478367"/>
              <a:ext cx="411025" cy="2332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1" name="Text Box 1992">
              <a:extLst>
                <a:ext uri="{FF2B5EF4-FFF2-40B4-BE49-F238E27FC236}">
                  <a16:creationId xmlns:a16="http://schemas.microsoft.com/office/drawing/2014/main" id="{93FE84C8-ECF2-9E41-ADB0-08A37252C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064" y="1025442"/>
              <a:ext cx="105189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IDef</a:t>
              </a:r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-X HD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(Solar Orbiter)</a:t>
              </a:r>
            </a:p>
          </p:txBody>
        </p:sp>
        <p:sp>
          <p:nvSpPr>
            <p:cNvPr id="32" name="Text Box 1992">
              <a:extLst>
                <a:ext uri="{FF2B5EF4-FFF2-40B4-BE49-F238E27FC236}">
                  <a16:creationId xmlns:a16="http://schemas.microsoft.com/office/drawing/2014/main" id="{FCF19CB4-AE33-3B4E-BCD7-1D4782B9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312" y="1202260"/>
              <a:ext cx="537012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FF00"/>
                  </a:solidFill>
                  <a:latin typeface="Arial" charset="0"/>
                </a:rPr>
                <a:t>D2R1</a:t>
              </a:r>
              <a:endParaRPr lang="fr-FR" sz="3600" b="1" i="1" dirty="0">
                <a:solidFill>
                  <a:srgbClr val="00FF00"/>
                </a:solidFill>
                <a:latin typeface="Arial" charset="0"/>
              </a:endParaRPr>
            </a:p>
          </p:txBody>
        </p:sp>
        <p:pic>
          <p:nvPicPr>
            <p:cNvPr id="33" name="Picture 2010" descr="SCA">
              <a:extLst>
                <a:ext uri="{FF2B5EF4-FFF2-40B4-BE49-F238E27FC236}">
                  <a16:creationId xmlns:a16="http://schemas.microsoft.com/office/drawing/2014/main" id="{03D703EE-BA32-AC46-AD90-45070CB05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777" y="3361490"/>
              <a:ext cx="404810" cy="534373"/>
            </a:xfrm>
            <a:prstGeom prst="rect">
              <a:avLst/>
            </a:prstGeom>
            <a:noFill/>
          </p:spPr>
        </p:pic>
        <p:pic>
          <p:nvPicPr>
            <p:cNvPr id="34" name="Picture 2003" descr="AFTER_TOP">
              <a:extLst>
                <a:ext uri="{FF2B5EF4-FFF2-40B4-BE49-F238E27FC236}">
                  <a16:creationId xmlns:a16="http://schemas.microsoft.com/office/drawing/2014/main" id="{70418869-A0ED-9A43-AC15-60986D138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941" y="2595845"/>
              <a:ext cx="519009" cy="540453"/>
            </a:xfrm>
            <a:prstGeom prst="rect">
              <a:avLst/>
            </a:prstGeom>
            <a:noFill/>
          </p:spPr>
        </p:pic>
        <p:pic>
          <p:nvPicPr>
            <p:cNvPr id="35" name="Picture 117" descr="D:\MANIPS\CLAS12\Dream\Photos\DREAM_ph3.jpg">
              <a:extLst>
                <a:ext uri="{FF2B5EF4-FFF2-40B4-BE49-F238E27FC236}">
                  <a16:creationId xmlns:a16="http://schemas.microsoft.com/office/drawing/2014/main" id="{EB47FE17-40CF-5541-9469-4E884CE52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447" y="2630335"/>
              <a:ext cx="604521" cy="52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6" descr="M26">
              <a:extLst>
                <a:ext uri="{FF2B5EF4-FFF2-40B4-BE49-F238E27FC236}">
                  <a16:creationId xmlns:a16="http://schemas.microsoft.com/office/drawing/2014/main" id="{20EFD6DB-0E59-FB46-BB09-44EA041E5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72431" y="4675007"/>
              <a:ext cx="648881" cy="416009"/>
            </a:xfrm>
            <a:prstGeom prst="rect">
              <a:avLst/>
            </a:prstGeom>
            <a:noFill/>
            <a:ln/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AA77145C-D0EC-524B-B960-480900C3A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015" y="3454751"/>
              <a:ext cx="889563" cy="344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1991">
              <a:extLst>
                <a:ext uri="{FF2B5EF4-FFF2-40B4-BE49-F238E27FC236}">
                  <a16:creationId xmlns:a16="http://schemas.microsoft.com/office/drawing/2014/main" id="{A586352C-AAB3-A448-8FC3-F669A78F2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544" y="3901056"/>
              <a:ext cx="2011475" cy="5157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Picosecond</a:t>
              </a:r>
              <a:r>
                <a:rPr lang="fr-FR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 </a:t>
              </a:r>
            </a:p>
            <a:p>
              <a:pPr algn="ctr"/>
              <a:r>
                <a:rPr lang="fr-FR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timing</a:t>
              </a:r>
            </a:p>
          </p:txBody>
        </p:sp>
        <p:sp>
          <p:nvSpPr>
            <p:cNvPr id="41" name="Text Box 1992">
              <a:extLst>
                <a:ext uri="{FF2B5EF4-FFF2-40B4-BE49-F238E27FC236}">
                  <a16:creationId xmlns:a16="http://schemas.microsoft.com/office/drawing/2014/main" id="{C6792F36-86DB-A445-AD2C-164B4DB9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917" y="2353157"/>
              <a:ext cx="962540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AFTER (T2K)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2" name="Text Box 1992">
              <a:extLst>
                <a:ext uri="{FF2B5EF4-FFF2-40B4-BE49-F238E27FC236}">
                  <a16:creationId xmlns:a16="http://schemas.microsoft.com/office/drawing/2014/main" id="{551CCE5E-B699-4749-89F4-8A2DB3320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5040" y="2233923"/>
              <a:ext cx="126763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DREAM (CLAS12)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AGET (Spiral2)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43" name="Picture 2005">
              <a:extLst>
                <a:ext uri="{FF2B5EF4-FFF2-40B4-BE49-F238E27FC236}">
                  <a16:creationId xmlns:a16="http://schemas.microsoft.com/office/drawing/2014/main" id="{596A11E0-BBF7-0048-A708-C1AC49DDF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891" y="4661076"/>
              <a:ext cx="195241" cy="329602"/>
            </a:xfrm>
            <a:prstGeom prst="rect">
              <a:avLst/>
            </a:prstGeom>
            <a:noFill/>
          </p:spPr>
        </p:pic>
        <p:sp>
          <p:nvSpPr>
            <p:cNvPr id="44" name="Text Box 1992">
              <a:extLst>
                <a:ext uri="{FF2B5EF4-FFF2-40B4-BE49-F238E27FC236}">
                  <a16:creationId xmlns:a16="http://schemas.microsoft.com/office/drawing/2014/main" id="{C6DDAD95-9680-2548-91A8-C9CE5C322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770" y="3858850"/>
              <a:ext cx="68798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HAMAC</a:t>
              </a:r>
            </a:p>
            <a:p>
              <a:pPr algn="ctr"/>
              <a:r>
                <a:rPr lang="fr-FR" sz="1000" b="1" dirty="0">
                  <a:solidFill>
                    <a:srgbClr val="00CCFF"/>
                  </a:solidFill>
                  <a:latin typeface="Arial" charset="0"/>
                </a:rPr>
                <a:t>(ATLAS)</a:t>
              </a:r>
              <a:endParaRPr lang="fr-FR" sz="3600" b="1" dirty="0">
                <a:solidFill>
                  <a:srgbClr val="00CCFF"/>
                </a:solidFill>
                <a:latin typeface="Arial" charset="0"/>
              </a:endParaRPr>
            </a:p>
          </p:txBody>
        </p:sp>
        <p:sp>
          <p:nvSpPr>
            <p:cNvPr id="45" name="Text Box 1992">
              <a:extLst>
                <a:ext uri="{FF2B5EF4-FFF2-40B4-BE49-F238E27FC236}">
                  <a16:creationId xmlns:a16="http://schemas.microsoft.com/office/drawing/2014/main" id="{1CC59700-9A61-3947-97F8-2072D6524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930" y="4999697"/>
              <a:ext cx="7831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MIMOSA8</a:t>
              </a:r>
            </a:p>
            <a:p>
              <a:pPr algn="ctr"/>
              <a:r>
                <a:rPr lang="fr-FR" sz="800" b="1" dirty="0">
                  <a:solidFill>
                    <a:srgbClr val="000099"/>
                  </a:solidFill>
                  <a:latin typeface="Arial" charset="0"/>
                </a:rPr>
                <a:t>(</a:t>
              </a:r>
              <a:r>
                <a:rPr lang="fr-FR" sz="800" b="1" i="1" dirty="0">
                  <a:solidFill>
                    <a:srgbClr val="000099"/>
                  </a:solidFill>
                  <a:latin typeface="Arial" charset="0"/>
                </a:rPr>
                <a:t>IPHC</a:t>
              </a:r>
              <a:r>
                <a:rPr lang="fr-FR" sz="800" b="1" dirty="0">
                  <a:solidFill>
                    <a:srgbClr val="000099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6" name="Text Box 1992">
              <a:extLst>
                <a:ext uri="{FF2B5EF4-FFF2-40B4-BE49-F238E27FC236}">
                  <a16:creationId xmlns:a16="http://schemas.microsoft.com/office/drawing/2014/main" id="{E0B4B878-2E80-7C46-A826-CA149809F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949" y="5062042"/>
              <a:ext cx="85448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MIMOSA26</a:t>
              </a:r>
            </a:p>
            <a:p>
              <a:pPr algn="ctr"/>
              <a:r>
                <a:rPr lang="fr-FR" sz="800" b="1" dirty="0">
                  <a:solidFill>
                    <a:srgbClr val="000099"/>
                  </a:solidFill>
                </a:rPr>
                <a:t>(</a:t>
              </a:r>
              <a:r>
                <a:rPr lang="fr-FR" sz="800" b="1" i="1" dirty="0">
                  <a:solidFill>
                    <a:srgbClr val="000099"/>
                  </a:solidFill>
                </a:rPr>
                <a:t>IPHC</a:t>
              </a:r>
              <a:r>
                <a:rPr lang="fr-FR" sz="800" b="1" dirty="0">
                  <a:solidFill>
                    <a:srgbClr val="000099"/>
                  </a:solidFill>
                </a:rPr>
                <a:t>)</a:t>
              </a:r>
              <a:endParaRPr lang="fr-FR" sz="8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47" name="Text Box 1992">
              <a:extLst>
                <a:ext uri="{FF2B5EF4-FFF2-40B4-BE49-F238E27FC236}">
                  <a16:creationId xmlns:a16="http://schemas.microsoft.com/office/drawing/2014/main" id="{AEAB2E47-7EA3-3545-8843-2D13C097E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676" y="3252890"/>
              <a:ext cx="1090519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NECTAR (CTA)</a:t>
              </a:r>
            </a:p>
          </p:txBody>
        </p:sp>
        <p:sp>
          <p:nvSpPr>
            <p:cNvPr id="48" name="Text Box 1992">
              <a:extLst>
                <a:ext uri="{FF2B5EF4-FFF2-40B4-BE49-F238E27FC236}">
                  <a16:creationId xmlns:a16="http://schemas.microsoft.com/office/drawing/2014/main" id="{72B78232-AC89-264F-B2CC-D95396F36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217" y="3788189"/>
              <a:ext cx="1038381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SAM (HESS-2)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D526128-792B-7C45-975D-FACEEF5B59D7}"/>
                </a:ext>
              </a:extLst>
            </p:cNvPr>
            <p:cNvSpPr/>
            <p:nvPr/>
          </p:nvSpPr>
          <p:spPr bwMode="auto">
            <a:xfrm>
              <a:off x="1515295" y="4283556"/>
              <a:ext cx="135277" cy="9380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5837F4C-20DE-8B40-BBA1-1EE88AA19B08}"/>
                </a:ext>
              </a:extLst>
            </p:cNvPr>
            <p:cNvSpPr/>
            <p:nvPr/>
          </p:nvSpPr>
          <p:spPr bwMode="auto">
            <a:xfrm>
              <a:off x="1515295" y="5221635"/>
              <a:ext cx="135277" cy="10305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 Box 1992">
              <a:extLst>
                <a:ext uri="{FF2B5EF4-FFF2-40B4-BE49-F238E27FC236}">
                  <a16:creationId xmlns:a16="http://schemas.microsoft.com/office/drawing/2014/main" id="{9F399198-928A-294F-BEAA-11A547CA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865" y="5611835"/>
              <a:ext cx="1302242" cy="409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fr-FR" sz="1050" b="1" dirty="0" err="1">
                  <a:solidFill>
                    <a:srgbClr val="000099"/>
                  </a:solidFill>
                  <a:latin typeface="+mj-lt"/>
                </a:rPr>
                <a:t>Electronics</a:t>
              </a:r>
              <a:r>
                <a:rPr lang="fr-FR" sz="1050" b="1" dirty="0">
                  <a:solidFill>
                    <a:srgbClr val="000099"/>
                  </a:solidFill>
                  <a:latin typeface="+mj-lt"/>
                </a:rPr>
                <a:t> for</a:t>
              </a:r>
            </a:p>
            <a:p>
              <a:pPr algn="r"/>
              <a:r>
                <a:rPr lang="fr-FR" sz="1050" b="1" dirty="0">
                  <a:solidFill>
                    <a:srgbClr val="000099"/>
                  </a:solidFill>
                  <a:latin typeface="+mj-lt"/>
                </a:rPr>
                <a:t> </a:t>
              </a:r>
              <a:r>
                <a:rPr lang="fr-FR" sz="1050" b="1" dirty="0" err="1">
                  <a:solidFill>
                    <a:srgbClr val="000099"/>
                  </a:solidFill>
                  <a:latin typeface="+mj-lt"/>
                </a:rPr>
                <a:t>bolometer</a:t>
              </a:r>
              <a:r>
                <a:rPr lang="fr-FR" sz="1050" b="1" dirty="0">
                  <a:solidFill>
                    <a:srgbClr val="000099"/>
                  </a:solidFill>
                  <a:latin typeface="+mj-lt"/>
                </a:rPr>
                <a:t> </a:t>
              </a:r>
              <a:r>
                <a:rPr lang="fr-FR" sz="1050" b="1" dirty="0" err="1">
                  <a:solidFill>
                    <a:srgbClr val="000099"/>
                  </a:solidFill>
                  <a:latin typeface="+mj-lt"/>
                </a:rPr>
                <a:t>matrixes</a:t>
              </a:r>
              <a:endParaRPr lang="fr-FR" sz="1050" b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214ACE-4F62-D841-A5DA-560825CFF4C8}"/>
                </a:ext>
              </a:extLst>
            </p:cNvPr>
            <p:cNvSpPr/>
            <p:nvPr/>
          </p:nvSpPr>
          <p:spPr bwMode="auto">
            <a:xfrm>
              <a:off x="1515295" y="2630335"/>
              <a:ext cx="135277" cy="17305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D2EBC888-9F80-AC4D-BF20-2F8F89A7E7B7}"/>
                </a:ext>
              </a:extLst>
            </p:cNvPr>
            <p:cNvSpPr/>
            <p:nvPr/>
          </p:nvSpPr>
          <p:spPr bwMode="auto">
            <a:xfrm>
              <a:off x="2652766" y="3249340"/>
              <a:ext cx="1294501" cy="408684"/>
            </a:xfrm>
            <a:custGeom>
              <a:avLst/>
              <a:gdLst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  <a:gd name="connsiteX0" fmla="*/ 0 w 1313343"/>
                <a:gd name="connsiteY0" fmla="*/ 0 h 414632"/>
                <a:gd name="connsiteX1" fmla="*/ 1313343 w 1313343"/>
                <a:gd name="connsiteY1" fmla="*/ 0 h 414632"/>
                <a:gd name="connsiteX2" fmla="*/ 1313343 w 1313343"/>
                <a:gd name="connsiteY2" fmla="*/ 414632 h 414632"/>
                <a:gd name="connsiteX3" fmla="*/ 0 w 1313343"/>
                <a:gd name="connsiteY3" fmla="*/ 414632 h 414632"/>
                <a:gd name="connsiteX4" fmla="*/ 0 w 1313343"/>
                <a:gd name="connsiteY4" fmla="*/ 0 h 4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343" h="414632">
                  <a:moveTo>
                    <a:pt x="0" y="0"/>
                  </a:moveTo>
                  <a:lnTo>
                    <a:pt x="1313343" y="0"/>
                  </a:lnTo>
                  <a:cubicBezTo>
                    <a:pt x="1067683" y="124563"/>
                    <a:pt x="1033564" y="44409"/>
                    <a:pt x="1313343" y="414632"/>
                  </a:cubicBezTo>
                  <a:lnTo>
                    <a:pt x="0" y="414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4" name="Picture 2004" descr="SAM_TOP_WHITE">
              <a:extLst>
                <a:ext uri="{FF2B5EF4-FFF2-40B4-BE49-F238E27FC236}">
                  <a16:creationId xmlns:a16="http://schemas.microsoft.com/office/drawing/2014/main" id="{5B9C5E69-ED4D-8343-A58C-060DA16D1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458" y="3471428"/>
              <a:ext cx="281911" cy="317088"/>
            </a:xfrm>
            <a:prstGeom prst="rect">
              <a:avLst/>
            </a:prstGeom>
            <a:noFill/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53050276-0C6C-204B-ABA3-82B932C4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444" y="1447147"/>
              <a:ext cx="350567" cy="345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C8848FCD-71F0-C647-AC30-BD9F63C2D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909" y="1340569"/>
              <a:ext cx="229778" cy="504477"/>
            </a:xfrm>
            <a:prstGeom prst="rect">
              <a:avLst/>
            </a:prstGeom>
          </p:spPr>
        </p:pic>
        <p:sp>
          <p:nvSpPr>
            <p:cNvPr id="58" name="Text Box 1992">
              <a:extLst>
                <a:ext uri="{FF2B5EF4-FFF2-40B4-BE49-F238E27FC236}">
                  <a16:creationId xmlns:a16="http://schemas.microsoft.com/office/drawing/2014/main" id="{72B66587-B5AF-2547-9373-5C2C2AA41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4042" y="1096527"/>
              <a:ext cx="561218" cy="242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OBW1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3A5FB35F-6D85-004F-A481-16CF10ADA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20015" y="3641100"/>
              <a:ext cx="476280" cy="1902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1992">
              <a:extLst>
                <a:ext uri="{FF2B5EF4-FFF2-40B4-BE49-F238E27FC236}">
                  <a16:creationId xmlns:a16="http://schemas.microsoft.com/office/drawing/2014/main" id="{A12F9155-05E2-F144-884B-74261EB96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656" y="3672689"/>
              <a:ext cx="683413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6600"/>
                  </a:solidFill>
                  <a:latin typeface="Arial" charset="0"/>
                </a:rPr>
                <a:t>SAMPIC</a:t>
              </a:r>
            </a:p>
          </p:txBody>
        </p:sp>
        <p:sp>
          <p:nvSpPr>
            <p:cNvPr id="61" name="Text Box 1991">
              <a:extLst>
                <a:ext uri="{FF2B5EF4-FFF2-40B4-BE49-F238E27FC236}">
                  <a16:creationId xmlns:a16="http://schemas.microsoft.com/office/drawing/2014/main" id="{6A24BA31-66A4-0041-808B-AF0AB8C92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7272" y="4469957"/>
              <a:ext cx="247503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ALICE MFT </a:t>
              </a:r>
            </a:p>
            <a:p>
              <a:pPr algn="ctr"/>
              <a:r>
                <a:rPr lang="fr-FR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cs typeface="Calibri" pitchFamily="34" charset="0"/>
                </a:rPr>
                <a:t>Production management</a:t>
              </a:r>
            </a:p>
          </p:txBody>
        </p:sp>
        <p:grpSp>
          <p:nvGrpSpPr>
            <p:cNvPr id="62" name="Grouper 88">
              <a:extLst>
                <a:ext uri="{FF2B5EF4-FFF2-40B4-BE49-F238E27FC236}">
                  <a16:creationId xmlns:a16="http://schemas.microsoft.com/office/drawing/2014/main" id="{98DE034E-88D0-2740-B36A-8430D9B31B28}"/>
                </a:ext>
              </a:extLst>
            </p:cNvPr>
            <p:cNvGrpSpPr/>
            <p:nvPr/>
          </p:nvGrpSpPr>
          <p:grpSpPr>
            <a:xfrm>
              <a:off x="3213767" y="4590115"/>
              <a:ext cx="587048" cy="608455"/>
              <a:chOff x="2923508" y="4581128"/>
              <a:chExt cx="828092" cy="858289"/>
            </a:xfrm>
          </p:grpSpPr>
          <p:sp>
            <p:nvSpPr>
              <p:cNvPr id="63" name="Text Box 1992">
                <a:extLst>
                  <a:ext uri="{FF2B5EF4-FFF2-40B4-BE49-F238E27FC236}">
                    <a16:creationId xmlns:a16="http://schemas.microsoft.com/office/drawing/2014/main" id="{6E22B4AA-D852-6B46-8CD2-B1706D088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3508" y="5193196"/>
                <a:ext cx="828092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bg2">
                        <a:lumMod val="75000"/>
                      </a:schemeClr>
                    </a:solidFill>
                    <a:latin typeface="Arial" charset="0"/>
                  </a:rPr>
                  <a:t>PIXAM</a:t>
                </a:r>
              </a:p>
            </p:txBody>
          </p:sp>
          <p:grpSp>
            <p:nvGrpSpPr>
              <p:cNvPr id="64" name="Grouper 90">
                <a:extLst>
                  <a:ext uri="{FF2B5EF4-FFF2-40B4-BE49-F238E27FC236}">
                    <a16:creationId xmlns:a16="http://schemas.microsoft.com/office/drawing/2014/main" id="{3BCC4C92-F5F2-DE4F-8CD8-A50256EAD239}"/>
                  </a:ext>
                </a:extLst>
              </p:cNvPr>
              <p:cNvGrpSpPr/>
              <p:nvPr/>
            </p:nvGrpSpPr>
            <p:grpSpPr>
              <a:xfrm>
                <a:off x="2923508" y="4581128"/>
                <a:ext cx="828092" cy="680218"/>
                <a:chOff x="1979712" y="4545124"/>
                <a:chExt cx="1008112" cy="828092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18B4041-F62B-A74B-9196-2795BCB7A30A}"/>
                    </a:ext>
                  </a:extLst>
                </p:cNvPr>
                <p:cNvSpPr/>
                <p:nvPr/>
              </p:nvSpPr>
              <p:spPr>
                <a:xfrm>
                  <a:off x="1979712" y="4545124"/>
                  <a:ext cx="1008112" cy="82809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66" name="Image 65" descr="Capture d’écran 2015-06-08 à 13.56.49.png">
                  <a:extLst>
                    <a:ext uri="{FF2B5EF4-FFF2-40B4-BE49-F238E27FC236}">
                      <a16:creationId xmlns:a16="http://schemas.microsoft.com/office/drawing/2014/main" id="{F1C60D1D-69EE-744E-99CC-4550C4212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720" y="4581128"/>
                  <a:ext cx="881199" cy="756084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Text Box 1992">
              <a:extLst>
                <a:ext uri="{FF2B5EF4-FFF2-40B4-BE49-F238E27FC236}">
                  <a16:creationId xmlns:a16="http://schemas.microsoft.com/office/drawing/2014/main" id="{F76CE969-4E1D-2045-9AD4-2F5B1A341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965" y="4923340"/>
              <a:ext cx="112395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kern="12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P-ALPIDE V3&amp;4 </a:t>
              </a:r>
              <a:r>
                <a:rPr lang="fr-FR" sz="800" b="1" i="1" kern="1200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(CERN…)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03B1484-6BBF-9348-A99C-9E6199F5944A}"/>
                </a:ext>
              </a:extLst>
            </p:cNvPr>
            <p:cNvSpPr/>
            <p:nvPr/>
          </p:nvSpPr>
          <p:spPr>
            <a:xfrm>
              <a:off x="5284812" y="4590542"/>
              <a:ext cx="446324" cy="3860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kern="1200"/>
            </a:p>
          </p:txBody>
        </p:sp>
        <p:pic>
          <p:nvPicPr>
            <p:cNvPr id="69" name="Image 68" descr="Capture d’écran 2015-06-08 à 14.08.40.png">
              <a:extLst>
                <a:ext uri="{FF2B5EF4-FFF2-40B4-BE49-F238E27FC236}">
                  <a16:creationId xmlns:a16="http://schemas.microsoft.com/office/drawing/2014/main" id="{1A32FDEA-0F54-2641-83B4-A7C0F98C7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9059" y="4653148"/>
              <a:ext cx="324030" cy="275592"/>
            </a:xfrm>
            <a:prstGeom prst="rect">
              <a:avLst/>
            </a:prstGeom>
          </p:spPr>
        </p:pic>
        <p:sp>
          <p:nvSpPr>
            <p:cNvPr id="74" name="Text Box 1992">
              <a:extLst>
                <a:ext uri="{FF2B5EF4-FFF2-40B4-BE49-F238E27FC236}">
                  <a16:creationId xmlns:a16="http://schemas.microsoft.com/office/drawing/2014/main" id="{30B45B55-178A-2447-B333-586D96FDC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467" y="5991386"/>
              <a:ext cx="879091" cy="2442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00FF"/>
                  </a:solidFill>
                  <a:latin typeface="Arial" charset="0"/>
                </a:rPr>
                <a:t>CryoCom1</a:t>
              </a:r>
              <a:endParaRPr lang="fr-FR" sz="3600" b="1" i="1" dirty="0">
                <a:solidFill>
                  <a:srgbClr val="FF00FF"/>
                </a:solidFill>
                <a:latin typeface="Arial" charset="0"/>
              </a:endParaRPr>
            </a:p>
          </p:txBody>
        </p:sp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321A4792-3819-7E43-BBC1-810879733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0013" y="5472925"/>
              <a:ext cx="191309" cy="547275"/>
            </a:xfrm>
            <a:prstGeom prst="rect">
              <a:avLst/>
            </a:prstGeom>
          </p:spPr>
        </p:pic>
        <p:grpSp>
          <p:nvGrpSpPr>
            <p:cNvPr id="76" name="Grouper 3">
              <a:extLst>
                <a:ext uri="{FF2B5EF4-FFF2-40B4-BE49-F238E27FC236}">
                  <a16:creationId xmlns:a16="http://schemas.microsoft.com/office/drawing/2014/main" id="{9CAAB0B4-55BA-BD4E-B838-B287DACBBA1E}"/>
                </a:ext>
              </a:extLst>
            </p:cNvPr>
            <p:cNvGrpSpPr/>
            <p:nvPr/>
          </p:nvGrpSpPr>
          <p:grpSpPr>
            <a:xfrm>
              <a:off x="3303396" y="5347883"/>
              <a:ext cx="900100" cy="711608"/>
              <a:chOff x="11772245" y="5021151"/>
              <a:chExt cx="900100" cy="711608"/>
            </a:xfrm>
          </p:grpSpPr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632E4B2E-823C-4C42-B8B1-12DF5CD37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10276" y="5251296"/>
                <a:ext cx="558372" cy="481463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78" name="Text Box 1992">
                <a:extLst>
                  <a:ext uri="{FF2B5EF4-FFF2-40B4-BE49-F238E27FC236}">
                    <a16:creationId xmlns:a16="http://schemas.microsoft.com/office/drawing/2014/main" id="{70100C59-6CE4-0C44-9769-95540C431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2245" y="5021151"/>
                <a:ext cx="900100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FF00FF"/>
                    </a:solidFill>
                    <a:latin typeface="Arial" charset="0"/>
                  </a:rPr>
                  <a:t>CryoCanal1</a:t>
                </a:r>
                <a:endParaRPr lang="fr-FR" sz="3600" b="1" i="1" dirty="0">
                  <a:solidFill>
                    <a:srgbClr val="FF00FF"/>
                  </a:solidFill>
                  <a:latin typeface="Arial" charset="0"/>
                </a:endParaRPr>
              </a:p>
            </p:txBody>
          </p:sp>
        </p:grp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7A810AB1-2B02-AD4B-8279-F40DF03A2F88}"/>
                </a:ext>
              </a:extLst>
            </p:cNvPr>
            <p:cNvSpPr txBox="1"/>
            <p:nvPr/>
          </p:nvSpPr>
          <p:spPr>
            <a:xfrm>
              <a:off x="4010784" y="3112341"/>
              <a:ext cx="3220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i="1" dirty="0">
                  <a:solidFill>
                    <a:srgbClr val="C00000"/>
                  </a:solidFill>
                </a:rPr>
                <a:t> mass productions and test </a:t>
              </a:r>
              <a:r>
                <a:rPr lang="fr-FR" sz="1200" b="1" i="1" dirty="0" err="1">
                  <a:solidFill>
                    <a:srgbClr val="C00000"/>
                  </a:solidFill>
                </a:rPr>
                <a:t>with</a:t>
              </a:r>
              <a:r>
                <a:rPr lang="fr-FR" sz="1200" b="1" i="1" dirty="0">
                  <a:solidFill>
                    <a:srgbClr val="C00000"/>
                  </a:solidFill>
                </a:rPr>
                <a:t> PACMAN robot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84" name="Text Box 1992">
              <a:extLst>
                <a:ext uri="{FF2B5EF4-FFF2-40B4-BE49-F238E27FC236}">
                  <a16:creationId xmlns:a16="http://schemas.microsoft.com/office/drawing/2014/main" id="{EE3AAC82-BAA9-6B4A-89C1-22212B048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002" y="1837928"/>
              <a:ext cx="97210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CATIA</a:t>
              </a:r>
            </a:p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(CMS-ECAL)</a:t>
              </a:r>
              <a:endParaRPr lang="fr-FR" sz="1000" b="1" i="1" dirty="0">
                <a:solidFill>
                  <a:srgbClr val="D50202"/>
                </a:solidFill>
                <a:latin typeface="Arial" charset="0"/>
              </a:endParaRPr>
            </a:p>
          </p:txBody>
        </p:sp>
        <p:sp>
          <p:nvSpPr>
            <p:cNvPr id="85" name="Text Box 1992">
              <a:extLst>
                <a:ext uri="{FF2B5EF4-FFF2-40B4-BE49-F238E27FC236}">
                  <a16:creationId xmlns:a16="http://schemas.microsoft.com/office/drawing/2014/main" id="{DE3DD458-F734-E548-8890-D8564E08F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583" y="5301911"/>
              <a:ext cx="121563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B3259C"/>
                  </a:solidFill>
                  <a:latin typeface="Arial" charset="0"/>
                </a:rPr>
                <a:t>LFCPIX 1</a:t>
              </a:r>
            </a:p>
            <a:p>
              <a:pPr algn="ctr"/>
              <a:r>
                <a:rPr lang="fr-FR" sz="800" b="1" i="1" dirty="0">
                  <a:solidFill>
                    <a:srgbClr val="B3259C"/>
                  </a:solidFill>
                  <a:latin typeface="Arial" charset="0"/>
                </a:rPr>
                <a:t>(CPPM, Bonn)</a:t>
              </a:r>
            </a:p>
          </p:txBody>
        </p:sp>
        <p:grpSp>
          <p:nvGrpSpPr>
            <p:cNvPr id="86" name="Grouper 9">
              <a:extLst>
                <a:ext uri="{FF2B5EF4-FFF2-40B4-BE49-F238E27FC236}">
                  <a16:creationId xmlns:a16="http://schemas.microsoft.com/office/drawing/2014/main" id="{CF868D64-97F9-BF43-B89D-33FF440CDA6F}"/>
                </a:ext>
              </a:extLst>
            </p:cNvPr>
            <p:cNvGrpSpPr/>
            <p:nvPr/>
          </p:nvGrpSpPr>
          <p:grpSpPr>
            <a:xfrm>
              <a:off x="4642338" y="4971171"/>
              <a:ext cx="481960" cy="395896"/>
              <a:chOff x="6975480" y="5020361"/>
              <a:chExt cx="481960" cy="39589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1B6A65-B59D-2448-8706-A543DB038F85}"/>
                  </a:ext>
                </a:extLst>
              </p:cNvPr>
              <p:cNvSpPr/>
              <p:nvPr/>
            </p:nvSpPr>
            <p:spPr>
              <a:xfrm>
                <a:off x="6975480" y="5020361"/>
                <a:ext cx="481960" cy="395896"/>
              </a:xfrm>
              <a:prstGeom prst="rect">
                <a:avLst/>
              </a:prstGeom>
              <a:solidFill>
                <a:srgbClr val="B32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8" name="Image 87" descr="Capture d’écran 2015-06-08 à 14.08.40.png">
                <a:extLst>
                  <a:ext uri="{FF2B5EF4-FFF2-40B4-BE49-F238E27FC236}">
                    <a16:creationId xmlns:a16="http://schemas.microsoft.com/office/drawing/2014/main" id="{CFE8DE54-E21D-6242-A213-8E2A556AA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2088" y="5061291"/>
                <a:ext cx="388648" cy="313908"/>
              </a:xfrm>
              <a:prstGeom prst="rect">
                <a:avLst/>
              </a:prstGeom>
            </p:spPr>
          </p:pic>
        </p:grpSp>
        <p:pic>
          <p:nvPicPr>
            <p:cNvPr id="89" name="Picture 117" descr="D:\MANIPS\CLAS12\Dream\Photos\DREAM_ph3.jpg">
              <a:extLst>
                <a:ext uri="{FF2B5EF4-FFF2-40B4-BE49-F238E27FC236}">
                  <a16:creationId xmlns:a16="http://schemas.microsoft.com/office/drawing/2014/main" id="{0ACCA6DA-89E6-5E4E-9CA8-571D8AAB0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683" y="2497520"/>
              <a:ext cx="604521" cy="52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Text Box 1992">
              <a:extLst>
                <a:ext uri="{FF2B5EF4-FFF2-40B4-BE49-F238E27FC236}">
                  <a16:creationId xmlns:a16="http://schemas.microsoft.com/office/drawing/2014/main" id="{5068A0B8-802E-F642-AFFE-9757FDBDB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631" y="2271741"/>
              <a:ext cx="64377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ASTRE</a:t>
              </a:r>
              <a:endParaRPr lang="fr-FR" sz="3600" b="1" i="1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92" name="Image 91" descr="calisteHD_zoom.jpg">
              <a:extLst>
                <a:ext uri="{FF2B5EF4-FFF2-40B4-BE49-F238E27FC236}">
                  <a16:creationId xmlns:a16="http://schemas.microsoft.com/office/drawing/2014/main" id="{65D6D4B3-7BC8-6C43-9E72-C40FDDC0F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9612" y="1419777"/>
              <a:ext cx="152015" cy="334434"/>
            </a:xfrm>
            <a:prstGeom prst="rect">
              <a:avLst/>
            </a:prstGeom>
          </p:spPr>
        </p:pic>
        <p:pic>
          <p:nvPicPr>
            <p:cNvPr id="93" name="Image 92" descr="RoBo1.bmp">
              <a:extLst>
                <a:ext uri="{FF2B5EF4-FFF2-40B4-BE49-F238E27FC236}">
                  <a16:creationId xmlns:a16="http://schemas.microsoft.com/office/drawing/2014/main" id="{1023C151-28EC-EA47-A90A-A3DFDE2CB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496" y="5660857"/>
              <a:ext cx="359483" cy="355575"/>
            </a:xfrm>
            <a:prstGeom prst="rect">
              <a:avLst/>
            </a:prstGeom>
          </p:spPr>
        </p:pic>
        <p:sp>
          <p:nvSpPr>
            <p:cNvPr id="94" name="Text Box 1992">
              <a:extLst>
                <a:ext uri="{FF2B5EF4-FFF2-40B4-BE49-F238E27FC236}">
                  <a16:creationId xmlns:a16="http://schemas.microsoft.com/office/drawing/2014/main" id="{FBFEDA48-4B64-E940-9F0F-C3E3D733C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228" y="5455892"/>
              <a:ext cx="526556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RoBo</a:t>
              </a:r>
              <a:endParaRPr lang="fr-FR" sz="10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9A8EA5F3-C86E-E247-825E-03E6D9765EDF}"/>
                </a:ext>
              </a:extLst>
            </p:cNvPr>
            <p:cNvGrpSpPr/>
            <p:nvPr/>
          </p:nvGrpSpPr>
          <p:grpSpPr>
            <a:xfrm>
              <a:off x="5250138" y="974131"/>
              <a:ext cx="996875" cy="601818"/>
              <a:chOff x="7295635" y="1054815"/>
              <a:chExt cx="996875" cy="601818"/>
            </a:xfrm>
          </p:grpSpPr>
          <p:pic>
            <p:nvPicPr>
              <p:cNvPr id="98" name="Image 97" descr="SX02.jpg">
                <a:extLst>
                  <a:ext uri="{FF2B5EF4-FFF2-40B4-BE49-F238E27FC236}">
                    <a16:creationId xmlns:a16="http://schemas.microsoft.com/office/drawing/2014/main" id="{E58A2369-58E3-304A-A8B4-8585CBA87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561965" y="1334515"/>
                <a:ext cx="411025" cy="23321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99" name="Text Box 1992">
                <a:extLst>
                  <a:ext uri="{FF2B5EF4-FFF2-40B4-BE49-F238E27FC236}">
                    <a16:creationId xmlns:a16="http://schemas.microsoft.com/office/drawing/2014/main" id="{A05A4E94-FBD9-FE4F-8410-4E9224B1A4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5635" y="1054815"/>
                <a:ext cx="996875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 err="1">
                    <a:solidFill>
                      <a:srgbClr val="000099"/>
                    </a:solidFill>
                    <a:latin typeface="Arial" charset="0"/>
                  </a:rPr>
                  <a:t>IDef</a:t>
                </a:r>
                <a:r>
                  <a:rPr lang="fr-FR" sz="1000" b="1" dirty="0">
                    <a:solidFill>
                      <a:srgbClr val="000099"/>
                    </a:solidFill>
                    <a:latin typeface="Arial" charset="0"/>
                  </a:rPr>
                  <a:t>-X HD BD</a:t>
                </a:r>
              </a:p>
            </p:txBody>
          </p:sp>
        </p:grpSp>
        <p:sp>
          <p:nvSpPr>
            <p:cNvPr id="100" name="Text Box 1992">
              <a:extLst>
                <a:ext uri="{FF2B5EF4-FFF2-40B4-BE49-F238E27FC236}">
                  <a16:creationId xmlns:a16="http://schemas.microsoft.com/office/drawing/2014/main" id="{DEF864C1-F7E6-6C49-B898-14C72D5E3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5318" y="6108455"/>
              <a:ext cx="1752403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Eclipse-750(ESA mission)</a:t>
              </a:r>
            </a:p>
          </p:txBody>
        </p:sp>
        <p:grpSp>
          <p:nvGrpSpPr>
            <p:cNvPr id="101" name="Grouper 1">
              <a:extLst>
                <a:ext uri="{FF2B5EF4-FFF2-40B4-BE49-F238E27FC236}">
                  <a16:creationId xmlns:a16="http://schemas.microsoft.com/office/drawing/2014/main" id="{231C64AB-7D0A-7149-B1F4-CBFC81437C62}"/>
                </a:ext>
              </a:extLst>
            </p:cNvPr>
            <p:cNvGrpSpPr/>
            <p:nvPr/>
          </p:nvGrpSpPr>
          <p:grpSpPr>
            <a:xfrm>
              <a:off x="3672314" y="3848328"/>
              <a:ext cx="826789" cy="594566"/>
              <a:chOff x="10748204" y="3298955"/>
              <a:chExt cx="826789" cy="594566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13A2D60C-DAE4-0B49-B520-F59F40E13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1241752" y="3441993"/>
                <a:ext cx="476280" cy="1902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 Box 1992">
                <a:extLst>
                  <a:ext uri="{FF2B5EF4-FFF2-40B4-BE49-F238E27FC236}">
                    <a16:creationId xmlns:a16="http://schemas.microsoft.com/office/drawing/2014/main" id="{54AB434A-B1AA-844B-A530-960C97976D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8204" y="3647300"/>
                <a:ext cx="797439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FF6600"/>
                    </a:solidFill>
                    <a:latin typeface="Arial" charset="0"/>
                  </a:rPr>
                  <a:t>SAMPIC-2</a:t>
                </a:r>
              </a:p>
            </p:txBody>
          </p:sp>
        </p:grp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C4E2E44B-AE98-4B49-8AE5-6DB5D842695F}"/>
                </a:ext>
              </a:extLst>
            </p:cNvPr>
            <p:cNvSpPr/>
            <p:nvPr/>
          </p:nvSpPr>
          <p:spPr bwMode="auto">
            <a:xfrm>
              <a:off x="1948882" y="4768343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22CC8EAC-3317-C74A-A57B-EAA39EF62A73}"/>
                </a:ext>
              </a:extLst>
            </p:cNvPr>
            <p:cNvSpPr/>
            <p:nvPr/>
          </p:nvSpPr>
          <p:spPr bwMode="auto">
            <a:xfrm>
              <a:off x="5428016" y="4768342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9459A0ED-CD09-C04C-B7E3-885DED011D6B}"/>
                </a:ext>
              </a:extLst>
            </p:cNvPr>
            <p:cNvSpPr/>
            <p:nvPr/>
          </p:nvSpPr>
          <p:spPr bwMode="auto">
            <a:xfrm>
              <a:off x="2623548" y="4805565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0310814E-2035-564A-837B-3AA41DEB8C7D}"/>
                </a:ext>
              </a:extLst>
            </p:cNvPr>
            <p:cNvSpPr/>
            <p:nvPr/>
          </p:nvSpPr>
          <p:spPr bwMode="auto">
            <a:xfrm>
              <a:off x="4797761" y="5107008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6D69AC82-0483-D440-BE02-0C473A398874}"/>
                </a:ext>
              </a:extLst>
            </p:cNvPr>
            <p:cNvSpPr/>
            <p:nvPr/>
          </p:nvSpPr>
          <p:spPr bwMode="auto">
            <a:xfrm>
              <a:off x="4353604" y="4020877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A16285D3-4A23-D041-9C84-1EB15A87C246}"/>
                </a:ext>
              </a:extLst>
            </p:cNvPr>
            <p:cNvSpPr/>
            <p:nvPr/>
          </p:nvSpPr>
          <p:spPr bwMode="auto">
            <a:xfrm>
              <a:off x="5157761" y="3506470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3" name="Grouper 148">
              <a:extLst>
                <a:ext uri="{FF2B5EF4-FFF2-40B4-BE49-F238E27FC236}">
                  <a16:creationId xmlns:a16="http://schemas.microsoft.com/office/drawing/2014/main" id="{ED34A0BC-8DD8-7B4C-9E44-CC0CF92F0BBE}"/>
                </a:ext>
              </a:extLst>
            </p:cNvPr>
            <p:cNvGrpSpPr/>
            <p:nvPr/>
          </p:nvGrpSpPr>
          <p:grpSpPr>
            <a:xfrm>
              <a:off x="5858880" y="4958811"/>
              <a:ext cx="481960" cy="395896"/>
              <a:chOff x="6975480" y="5020361"/>
              <a:chExt cx="481960" cy="395896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872A291-25DD-0447-A9A7-36A912A226D6}"/>
                  </a:ext>
                </a:extLst>
              </p:cNvPr>
              <p:cNvSpPr/>
              <p:nvPr/>
            </p:nvSpPr>
            <p:spPr>
              <a:xfrm>
                <a:off x="6975480" y="5020361"/>
                <a:ext cx="481960" cy="395896"/>
              </a:xfrm>
              <a:prstGeom prst="rect">
                <a:avLst/>
              </a:prstGeom>
              <a:solidFill>
                <a:srgbClr val="B32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5" name="Image 114" descr="Capture d’écran 2015-06-08 à 14.08.40.png">
                <a:extLst>
                  <a:ext uri="{FF2B5EF4-FFF2-40B4-BE49-F238E27FC236}">
                    <a16:creationId xmlns:a16="http://schemas.microsoft.com/office/drawing/2014/main" id="{F914D519-4739-A448-93B3-F9BD1C2EC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2088" y="5061291"/>
                <a:ext cx="388648" cy="313908"/>
              </a:xfrm>
              <a:prstGeom prst="rect">
                <a:avLst/>
              </a:prstGeom>
            </p:spPr>
          </p:pic>
        </p:grpSp>
        <p:sp>
          <p:nvSpPr>
            <p:cNvPr id="116" name="Text Box 1992">
              <a:extLst>
                <a:ext uri="{FF2B5EF4-FFF2-40B4-BE49-F238E27FC236}">
                  <a16:creationId xmlns:a16="http://schemas.microsoft.com/office/drawing/2014/main" id="{03A759F4-7AB6-BD42-8A6F-1922EB45F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205" y="5297789"/>
              <a:ext cx="121563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B3259C"/>
                  </a:solidFill>
                  <a:latin typeface="Arial" charset="0"/>
                </a:rPr>
                <a:t>CACTUS</a:t>
              </a:r>
            </a:p>
            <a:p>
              <a:pPr algn="ctr"/>
              <a:r>
                <a:rPr lang="fr-FR" sz="800" b="1" i="1" dirty="0">
                  <a:solidFill>
                    <a:srgbClr val="B3259C"/>
                  </a:solidFill>
                  <a:latin typeface="Arial" charset="0"/>
                </a:rPr>
                <a:t>(CPPM, Bonn)</a:t>
              </a:r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56F73E14-7F42-6949-9267-00253E58EE14}"/>
                </a:ext>
              </a:extLst>
            </p:cNvPr>
            <p:cNvSpPr/>
            <p:nvPr/>
          </p:nvSpPr>
          <p:spPr bwMode="auto">
            <a:xfrm>
              <a:off x="6019926" y="5119362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87A2502-7D4B-4146-A084-4D3D7BD45A5E}"/>
                </a:ext>
              </a:extLst>
            </p:cNvPr>
            <p:cNvSpPr/>
            <p:nvPr/>
          </p:nvSpPr>
          <p:spPr bwMode="auto">
            <a:xfrm>
              <a:off x="5075669" y="5726551"/>
              <a:ext cx="487551" cy="428113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9" name="Image 118">
              <a:extLst>
                <a:ext uri="{FF2B5EF4-FFF2-40B4-BE49-F238E27FC236}">
                  <a16:creationId xmlns:a16="http://schemas.microsoft.com/office/drawing/2014/main" id="{94EB0861-F2B9-D04E-B793-997188EC9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64948" y="1411693"/>
              <a:ext cx="495289" cy="360051"/>
            </a:xfrm>
            <a:prstGeom prst="rect">
              <a:avLst/>
            </a:prstGeom>
          </p:spPr>
        </p:pic>
        <p:grpSp>
          <p:nvGrpSpPr>
            <p:cNvPr id="121" name="Groupe 120">
              <a:extLst>
                <a:ext uri="{FF2B5EF4-FFF2-40B4-BE49-F238E27FC236}">
                  <a16:creationId xmlns:a16="http://schemas.microsoft.com/office/drawing/2014/main" id="{0E5FBAD8-4300-6344-978B-C0215ED23A0F}"/>
                </a:ext>
              </a:extLst>
            </p:cNvPr>
            <p:cNvGrpSpPr/>
            <p:nvPr/>
          </p:nvGrpSpPr>
          <p:grpSpPr>
            <a:xfrm>
              <a:off x="4260028" y="3754038"/>
              <a:ext cx="1413736" cy="786671"/>
              <a:chOff x="8674036" y="1267196"/>
              <a:chExt cx="1413736" cy="786671"/>
            </a:xfrm>
          </p:grpSpPr>
          <p:sp>
            <p:nvSpPr>
              <p:cNvPr id="122" name="Text Box 1992">
                <a:extLst>
                  <a:ext uri="{FF2B5EF4-FFF2-40B4-BE49-F238E27FC236}">
                    <a16:creationId xmlns:a16="http://schemas.microsoft.com/office/drawing/2014/main" id="{6A6CAF16-D43C-6549-978B-243340B0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4036" y="1653757"/>
                <a:ext cx="141373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CMS-HGCAL</a:t>
                </a:r>
              </a:p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(Omega, CERN...)</a:t>
                </a:r>
              </a:p>
            </p:txBody>
          </p:sp>
          <p:pic>
            <p:nvPicPr>
              <p:cNvPr id="123" name="Image 122">
                <a:extLst>
                  <a:ext uri="{FF2B5EF4-FFF2-40B4-BE49-F238E27FC236}">
                    <a16:creationId xmlns:a16="http://schemas.microsoft.com/office/drawing/2014/main" id="{E1BA4016-4A70-E24E-9DE6-9E57A483B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0840" y="1267196"/>
                <a:ext cx="340726" cy="460684"/>
              </a:xfrm>
              <a:prstGeom prst="rect">
                <a:avLst/>
              </a:prstGeom>
              <a:effectLst/>
            </p:spPr>
          </p:pic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31A72E23-C8B6-C846-B88A-53A071D9FCD5}"/>
                  </a:ext>
                </a:extLst>
              </p:cNvPr>
              <p:cNvSpPr/>
              <p:nvPr/>
            </p:nvSpPr>
            <p:spPr bwMode="auto">
              <a:xfrm>
                <a:off x="9429209" y="1357681"/>
                <a:ext cx="127000" cy="1397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037EDE30-6E31-2844-99B7-EEB8B546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5653" y="5754714"/>
              <a:ext cx="356634" cy="371783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5C60B3C2-D3E6-044F-8E6F-34B7A4019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3843" y="3083876"/>
              <a:ext cx="840362" cy="472983"/>
            </a:xfrm>
            <a:prstGeom prst="rect">
              <a:avLst/>
            </a:prstGeom>
          </p:spPr>
        </p:pic>
        <p:pic>
          <p:nvPicPr>
            <p:cNvPr id="127" name="Image 126">
              <a:extLst>
                <a:ext uri="{FF2B5EF4-FFF2-40B4-BE49-F238E27FC236}">
                  <a16:creationId xmlns:a16="http://schemas.microsoft.com/office/drawing/2014/main" id="{85982BC1-EC5B-9143-9BCB-D9E5BBB2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39564" y="1452168"/>
              <a:ext cx="462809" cy="206225"/>
            </a:xfrm>
            <a:prstGeom prst="rect">
              <a:avLst/>
            </a:prstGeom>
          </p:spPr>
        </p:pic>
        <p:sp>
          <p:nvSpPr>
            <p:cNvPr id="128" name="Text Box 1992">
              <a:extLst>
                <a:ext uri="{FF2B5EF4-FFF2-40B4-BE49-F238E27FC236}">
                  <a16:creationId xmlns:a16="http://schemas.microsoft.com/office/drawing/2014/main" id="{BD14F477-9763-EB43-8F8E-EF91AE6AC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720" y="930993"/>
              <a:ext cx="105189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 err="1">
                  <a:solidFill>
                    <a:srgbClr val="000099"/>
                  </a:solidFill>
                  <a:latin typeface="Arial" charset="0"/>
                </a:rPr>
                <a:t>IDef</a:t>
              </a:r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-X BD</a:t>
              </a:r>
            </a:p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(Solar Orbiter)</a:t>
              </a:r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314ACD4F-B35F-0140-A1BC-CACF88D0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131029" y="1208611"/>
              <a:ext cx="503965" cy="275314"/>
            </a:xfrm>
            <a:prstGeom prst="rect">
              <a:avLst/>
            </a:prstGeom>
          </p:spPr>
        </p:pic>
        <p:sp>
          <p:nvSpPr>
            <p:cNvPr id="130" name="Text Box 1992">
              <a:extLst>
                <a:ext uri="{FF2B5EF4-FFF2-40B4-BE49-F238E27FC236}">
                  <a16:creationId xmlns:a16="http://schemas.microsoft.com/office/drawing/2014/main" id="{65B9033C-227F-1140-9143-FCEDE1FC0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3097" y="902055"/>
              <a:ext cx="99687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FEANICS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746779E-FA10-1A45-A994-5547733A546C}"/>
                </a:ext>
              </a:extLst>
            </p:cNvPr>
            <p:cNvSpPr/>
            <p:nvPr/>
          </p:nvSpPr>
          <p:spPr bwMode="auto">
            <a:xfrm>
              <a:off x="7271473" y="5668608"/>
              <a:ext cx="616083" cy="428113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BBOP</a:t>
              </a:r>
            </a:p>
          </p:txBody>
        </p:sp>
        <p:pic>
          <p:nvPicPr>
            <p:cNvPr id="132" name="Image 131">
              <a:extLst>
                <a:ext uri="{FF2B5EF4-FFF2-40B4-BE49-F238E27FC236}">
                  <a16:creationId xmlns:a16="http://schemas.microsoft.com/office/drawing/2014/main" id="{9D21866D-1038-5D4B-AE9D-2F81C9CA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2494" y="1665692"/>
              <a:ext cx="621546" cy="466159"/>
            </a:xfrm>
            <a:prstGeom prst="rect">
              <a:avLst/>
            </a:prstGeom>
          </p:spPr>
        </p:pic>
        <p:pic>
          <p:nvPicPr>
            <p:cNvPr id="133" name="Image 132">
              <a:extLst>
                <a:ext uri="{FF2B5EF4-FFF2-40B4-BE49-F238E27FC236}">
                  <a16:creationId xmlns:a16="http://schemas.microsoft.com/office/drawing/2014/main" id="{C398151D-A8D9-FA41-B933-11EC859A9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9756" y="3826198"/>
              <a:ext cx="953335" cy="445513"/>
            </a:xfrm>
            <a:prstGeom prst="rect">
              <a:avLst/>
            </a:prstGeom>
          </p:spPr>
        </p:pic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0878CF22-D2E1-0040-AE3F-E3CD2DC16E45}"/>
                </a:ext>
              </a:extLst>
            </p:cNvPr>
            <p:cNvGrpSpPr/>
            <p:nvPr/>
          </p:nvGrpSpPr>
          <p:grpSpPr>
            <a:xfrm>
              <a:off x="5232845" y="3934637"/>
              <a:ext cx="1413736" cy="696186"/>
              <a:chOff x="5811262" y="3933025"/>
              <a:chExt cx="1413736" cy="696186"/>
            </a:xfrm>
          </p:grpSpPr>
          <p:sp>
            <p:nvSpPr>
              <p:cNvPr id="135" name="Text Box 1992">
                <a:extLst>
                  <a:ext uri="{FF2B5EF4-FFF2-40B4-BE49-F238E27FC236}">
                    <a16:creationId xmlns:a16="http://schemas.microsoft.com/office/drawing/2014/main" id="{F2901DF3-C737-4949-81CE-3A5C748184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1262" y="4229101"/>
                <a:ext cx="141373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CMS-HGCAL V2</a:t>
                </a:r>
              </a:p>
              <a:p>
                <a:pPr algn="ctr"/>
                <a:r>
                  <a:rPr lang="fr-FR" sz="1000" b="1" dirty="0">
                    <a:solidFill>
                      <a:srgbClr val="D50202"/>
                    </a:solidFill>
                    <a:latin typeface="Arial" charset="0"/>
                  </a:rPr>
                  <a:t>(Omega, CERN...)</a:t>
                </a:r>
              </a:p>
            </p:txBody>
          </p: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B1C5724F-EC22-B24A-A07F-F1CA79BAD659}"/>
                  </a:ext>
                </a:extLst>
              </p:cNvPr>
              <p:cNvSpPr/>
              <p:nvPr/>
            </p:nvSpPr>
            <p:spPr bwMode="auto">
              <a:xfrm>
                <a:off x="6611845" y="3933025"/>
                <a:ext cx="127000" cy="1397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7" name="Text Box 1992">
              <a:extLst>
                <a:ext uri="{FF2B5EF4-FFF2-40B4-BE49-F238E27FC236}">
                  <a16:creationId xmlns:a16="http://schemas.microsoft.com/office/drawing/2014/main" id="{8AFB300B-7170-204E-8B26-30F0A416B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9436" y="1761695"/>
              <a:ext cx="97210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D50202"/>
                  </a:solidFill>
                  <a:latin typeface="Arial" charset="0"/>
                </a:rPr>
                <a:t>CATIA 2</a:t>
              </a:r>
            </a:p>
            <a:p>
              <a:pPr algn="ctr"/>
              <a:endParaRPr lang="fr-FR" sz="1000" b="1" i="1" dirty="0">
                <a:solidFill>
                  <a:srgbClr val="D50202"/>
                </a:solidFill>
                <a:latin typeface="Arial" charset="0"/>
              </a:endParaRPr>
            </a:p>
          </p:txBody>
        </p:sp>
        <p:pic>
          <p:nvPicPr>
            <p:cNvPr id="138" name="Image 137">
              <a:extLst>
                <a:ext uri="{FF2B5EF4-FFF2-40B4-BE49-F238E27FC236}">
                  <a16:creationId xmlns:a16="http://schemas.microsoft.com/office/drawing/2014/main" id="{DD4FC649-D222-124D-AE2D-DD0F914AB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5347" y="1354025"/>
              <a:ext cx="415998" cy="452451"/>
            </a:xfrm>
            <a:prstGeom prst="rect">
              <a:avLst/>
            </a:prstGeom>
            <a:effectLst/>
          </p:spPr>
        </p:pic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5C23AF41-D22C-3D40-B017-5908505538F3}"/>
                </a:ext>
              </a:extLst>
            </p:cNvPr>
            <p:cNvGrpSpPr/>
            <p:nvPr/>
          </p:nvGrpSpPr>
          <p:grpSpPr>
            <a:xfrm>
              <a:off x="7218715" y="3784461"/>
              <a:ext cx="1197764" cy="852685"/>
              <a:chOff x="7236868" y="2360424"/>
              <a:chExt cx="1197764" cy="852685"/>
            </a:xfrm>
          </p:grpSpPr>
          <p:grpSp>
            <p:nvGrpSpPr>
              <p:cNvPr id="140" name="Grouper 183">
                <a:extLst>
                  <a:ext uri="{FF2B5EF4-FFF2-40B4-BE49-F238E27FC236}">
                    <a16:creationId xmlns:a16="http://schemas.microsoft.com/office/drawing/2014/main" id="{43E14584-77D8-1047-8175-574369B9F205}"/>
                  </a:ext>
                </a:extLst>
              </p:cNvPr>
              <p:cNvGrpSpPr/>
              <p:nvPr/>
            </p:nvGrpSpPr>
            <p:grpSpPr>
              <a:xfrm>
                <a:off x="7236868" y="2360424"/>
                <a:ext cx="1197764" cy="852685"/>
                <a:chOff x="4890390" y="2096852"/>
                <a:chExt cx="1197764" cy="749170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5A357D1-6AB6-864E-A58D-AE69663B613E}"/>
                    </a:ext>
                  </a:extLst>
                </p:cNvPr>
                <p:cNvSpPr/>
                <p:nvPr/>
              </p:nvSpPr>
              <p:spPr>
                <a:xfrm>
                  <a:off x="5090492" y="2096852"/>
                  <a:ext cx="324036" cy="54006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43" name="Text Box 1992">
                  <a:extLst>
                    <a:ext uri="{FF2B5EF4-FFF2-40B4-BE49-F238E27FC236}">
                      <a16:creationId xmlns:a16="http://schemas.microsoft.com/office/drawing/2014/main" id="{5A30170C-F98B-2B4B-BD36-69C728D161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0390" y="2629692"/>
                  <a:ext cx="1197764" cy="21633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rgbClr val="C00000"/>
                      </a:solidFill>
                      <a:latin typeface="Arial" charset="0"/>
                    </a:rPr>
                    <a:t>HGCROC3(CMS)</a:t>
                  </a:r>
                </a:p>
              </p:txBody>
            </p:sp>
          </p:grpSp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EAFA39E9-D1C6-894B-8B70-8936455EF4D4}"/>
                  </a:ext>
                </a:extLst>
              </p:cNvPr>
              <p:cNvSpPr txBox="1"/>
              <p:nvPr/>
            </p:nvSpPr>
            <p:spPr>
              <a:xfrm rot="16200000">
                <a:off x="7592039" y="2560701"/>
                <a:ext cx="5385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Calibri" pitchFamily="34" charset="0"/>
                    <a:cs typeface="Calibri" pitchFamily="34" charset="0"/>
                  </a:rPr>
                  <a:t>CMS</a:t>
                </a:r>
              </a:p>
            </p:txBody>
          </p:sp>
        </p:grp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C2FFA419-A712-C147-A0C9-93ACB99C5082}"/>
                </a:ext>
              </a:extLst>
            </p:cNvPr>
            <p:cNvGrpSpPr/>
            <p:nvPr/>
          </p:nvGrpSpPr>
          <p:grpSpPr>
            <a:xfrm>
              <a:off x="7230243" y="1239373"/>
              <a:ext cx="1090199" cy="822285"/>
              <a:chOff x="7056275" y="1238563"/>
              <a:chExt cx="1090199" cy="822285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7D2ABA8-F4E3-9141-B99B-DA1886DDBEE5}"/>
                  </a:ext>
                </a:extLst>
              </p:cNvPr>
              <p:cNvSpPr/>
              <p:nvPr/>
            </p:nvSpPr>
            <p:spPr>
              <a:xfrm>
                <a:off x="7380312" y="1238563"/>
                <a:ext cx="324036" cy="61206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6" name="Text Box 1992">
                <a:extLst>
                  <a:ext uri="{FF2B5EF4-FFF2-40B4-BE49-F238E27FC236}">
                    <a16:creationId xmlns:a16="http://schemas.microsoft.com/office/drawing/2014/main" id="{DE74B4E0-A834-854D-9935-D652BC19B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6275" y="1814627"/>
                <a:ext cx="1090199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C00000"/>
                    </a:solidFill>
                    <a:latin typeface="Arial" charset="0"/>
                  </a:rPr>
                  <a:t>Monacal(CMS)</a:t>
                </a:r>
                <a:endParaRPr lang="fr-FR" sz="3600" b="1" i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147" name="ZoneTexte 146">
                <a:extLst>
                  <a:ext uri="{FF2B5EF4-FFF2-40B4-BE49-F238E27FC236}">
                    <a16:creationId xmlns:a16="http://schemas.microsoft.com/office/drawing/2014/main" id="{6E3FA9C9-EBCC-0048-8630-1DC7E2ABF570}"/>
                  </a:ext>
                </a:extLst>
              </p:cNvPr>
              <p:cNvSpPr txBox="1"/>
              <p:nvPr/>
            </p:nvSpPr>
            <p:spPr>
              <a:xfrm rot="16200000">
                <a:off x="7293241" y="1402868"/>
                <a:ext cx="4732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Calibri" pitchFamily="34" charset="0"/>
                    <a:cs typeface="Calibri" pitchFamily="34" charset="0"/>
                  </a:rPr>
                  <a:t>CMS</a:t>
                </a:r>
              </a:p>
            </p:txBody>
          </p:sp>
        </p:grp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B730690C-A488-E049-9412-DA227C425133}"/>
                </a:ext>
              </a:extLst>
            </p:cNvPr>
            <p:cNvSpPr/>
            <p:nvPr/>
          </p:nvSpPr>
          <p:spPr bwMode="auto">
            <a:xfrm>
              <a:off x="7487756" y="3857888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A4424AE9-8E04-5E48-B0BD-E67E0671A31A}"/>
                </a:ext>
              </a:extLst>
            </p:cNvPr>
            <p:cNvSpPr/>
            <p:nvPr/>
          </p:nvSpPr>
          <p:spPr bwMode="auto">
            <a:xfrm>
              <a:off x="5213660" y="5852298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880C5923-4F9B-F144-A73A-7B4BD63D80ED}"/>
                </a:ext>
              </a:extLst>
            </p:cNvPr>
            <p:cNvSpPr/>
            <p:nvPr/>
          </p:nvSpPr>
          <p:spPr bwMode="auto">
            <a:xfrm>
              <a:off x="5904915" y="4976603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A9B00720-311D-8143-938B-3DF93AE87F10}"/>
                </a:ext>
              </a:extLst>
            </p:cNvPr>
            <p:cNvSpPr/>
            <p:nvPr/>
          </p:nvSpPr>
          <p:spPr bwMode="auto">
            <a:xfrm>
              <a:off x="6312135" y="1244424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51018130-BC32-7E4D-8EBA-0A5BBAC78B7F}"/>
                </a:ext>
              </a:extLst>
            </p:cNvPr>
            <p:cNvSpPr/>
            <p:nvPr/>
          </p:nvSpPr>
          <p:spPr bwMode="auto">
            <a:xfrm>
              <a:off x="6082586" y="1776277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8" name="Picture 2">
              <a:extLst>
                <a:ext uri="{FF2B5EF4-FFF2-40B4-BE49-F238E27FC236}">
                  <a16:creationId xmlns:a16="http://schemas.microsoft.com/office/drawing/2014/main" id="{B242A519-DA5A-5A42-A91C-3D826E2E5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544" y="3462655"/>
              <a:ext cx="889563" cy="344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" name="Text Box 1992">
              <a:extLst>
                <a:ext uri="{FF2B5EF4-FFF2-40B4-BE49-F238E27FC236}">
                  <a16:creationId xmlns:a16="http://schemas.microsoft.com/office/drawing/2014/main" id="{5F58C85D-2A8F-CA42-90A2-DA48D7D1A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9002" y="3260794"/>
              <a:ext cx="117692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0099"/>
                  </a:solidFill>
                  <a:latin typeface="Arial" charset="0"/>
                </a:rPr>
                <a:t>NECTAR 2(CTA)</a:t>
              </a:r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D6604B57-866D-7A49-A197-A3276D8A9438}"/>
                </a:ext>
              </a:extLst>
            </p:cNvPr>
            <p:cNvSpPr/>
            <p:nvPr/>
          </p:nvSpPr>
          <p:spPr bwMode="auto">
            <a:xfrm>
              <a:off x="6232290" y="3514374"/>
              <a:ext cx="127000" cy="1397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019ABF63-4EAE-2346-908C-540C3AA6F670}"/>
                </a:ext>
              </a:extLst>
            </p:cNvPr>
            <p:cNvSpPr/>
            <p:nvPr/>
          </p:nvSpPr>
          <p:spPr bwMode="auto">
            <a:xfrm>
              <a:off x="6425867" y="3504864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C8E9250C-FA40-544E-B018-DF17E30BC662}"/>
                </a:ext>
              </a:extLst>
            </p:cNvPr>
            <p:cNvSpPr/>
            <p:nvPr/>
          </p:nvSpPr>
          <p:spPr bwMode="auto">
            <a:xfrm>
              <a:off x="5252357" y="1508455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FDFAF398-CD78-7441-B839-E9A7C1C5E469}"/>
                </a:ext>
              </a:extLst>
            </p:cNvPr>
            <p:cNvGrpSpPr/>
            <p:nvPr/>
          </p:nvGrpSpPr>
          <p:grpSpPr>
            <a:xfrm>
              <a:off x="6574633" y="1277744"/>
              <a:ext cx="972108" cy="822285"/>
              <a:chOff x="7056276" y="1238563"/>
              <a:chExt cx="972108" cy="822285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9A8D015-2235-9D45-B40A-465968F1B0F6}"/>
                  </a:ext>
                </a:extLst>
              </p:cNvPr>
              <p:cNvSpPr/>
              <p:nvPr/>
            </p:nvSpPr>
            <p:spPr>
              <a:xfrm>
                <a:off x="7380312" y="1238563"/>
                <a:ext cx="324036" cy="612068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5" name="Text Box 1992">
                <a:extLst>
                  <a:ext uri="{FF2B5EF4-FFF2-40B4-BE49-F238E27FC236}">
                    <a16:creationId xmlns:a16="http://schemas.microsoft.com/office/drawing/2014/main" id="{D6BCD2C9-17FC-5B47-B815-BE7FD4EB6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6276" y="1814627"/>
                <a:ext cx="972108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66FF66"/>
                    </a:solidFill>
                    <a:latin typeface="Arial" charset="0"/>
                  </a:rPr>
                  <a:t>PEPITA</a:t>
                </a:r>
                <a:endParaRPr lang="fr-FR" sz="3600" b="1" i="1" dirty="0">
                  <a:solidFill>
                    <a:srgbClr val="66FF66"/>
                  </a:solidFill>
                  <a:latin typeface="Arial" charset="0"/>
                </a:endParaRPr>
              </a:p>
            </p:txBody>
          </p:sp>
          <p:sp>
            <p:nvSpPr>
              <p:cNvPr id="166" name="ZoneTexte 165">
                <a:extLst>
                  <a:ext uri="{FF2B5EF4-FFF2-40B4-BE49-F238E27FC236}">
                    <a16:creationId xmlns:a16="http://schemas.microsoft.com/office/drawing/2014/main" id="{69F3F350-F600-DA47-A296-8036A414753F}"/>
                  </a:ext>
                </a:extLst>
              </p:cNvPr>
              <p:cNvSpPr txBox="1"/>
              <p:nvPr/>
            </p:nvSpPr>
            <p:spPr>
              <a:xfrm rot="16200000">
                <a:off x="7297248" y="1402868"/>
                <a:ext cx="4651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latin typeface="Calibri" pitchFamily="34" charset="0"/>
                    <a:cs typeface="Calibri" pitchFamily="34" charset="0"/>
                  </a:rPr>
                  <a:t>ANR</a:t>
                </a:r>
              </a:p>
            </p:txBody>
          </p:sp>
        </p:grp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6F6B1D87-A973-0142-BE8F-4362BB4268AB}"/>
                </a:ext>
              </a:extLst>
            </p:cNvPr>
            <p:cNvSpPr/>
            <p:nvPr/>
          </p:nvSpPr>
          <p:spPr bwMode="auto">
            <a:xfrm>
              <a:off x="5682334" y="3979138"/>
              <a:ext cx="118877" cy="139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AC096AF-DF6E-AE47-AE07-88E326B65BD4}"/>
              </a:ext>
            </a:extLst>
          </p:cNvPr>
          <p:cNvSpPr/>
          <p:nvPr/>
        </p:nvSpPr>
        <p:spPr>
          <a:xfrm>
            <a:off x="2604201" y="2223276"/>
            <a:ext cx="3085877" cy="9764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248B14D-7EE5-5241-81C3-5F7200298B9C}"/>
              </a:ext>
            </a:extLst>
          </p:cNvPr>
          <p:cNvSpPr/>
          <p:nvPr/>
        </p:nvSpPr>
        <p:spPr>
          <a:xfrm>
            <a:off x="3344915" y="3416052"/>
            <a:ext cx="1141853" cy="11103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F84C88E-7692-2141-BFD8-16B000551F53}"/>
              </a:ext>
            </a:extLst>
          </p:cNvPr>
          <p:cNvSpPr/>
          <p:nvPr/>
        </p:nvSpPr>
        <p:spPr>
          <a:xfrm>
            <a:off x="4124309" y="1101800"/>
            <a:ext cx="452390" cy="7921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619E8AA-591D-E641-B5F5-BD165CE9A215}"/>
              </a:ext>
            </a:extLst>
          </p:cNvPr>
          <p:cNvSpPr/>
          <p:nvPr/>
        </p:nvSpPr>
        <p:spPr>
          <a:xfrm>
            <a:off x="6012160" y="908720"/>
            <a:ext cx="557281" cy="7921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 Box 1992">
            <a:extLst>
              <a:ext uri="{FF2B5EF4-FFF2-40B4-BE49-F238E27FC236}">
                <a16:creationId xmlns:a16="http://schemas.microsoft.com/office/drawing/2014/main" id="{984BC555-9B7C-784B-8E4A-174FE2C76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618" y="2084101"/>
            <a:ext cx="91723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000" b="1" dirty="0" err="1">
                <a:solidFill>
                  <a:srgbClr val="66FF66"/>
                </a:solidFill>
                <a:latin typeface="Arial" charset="0"/>
              </a:rPr>
              <a:t>IDef</a:t>
            </a:r>
            <a:r>
              <a:rPr lang="fr-FR" sz="1000" b="1" dirty="0">
                <a:solidFill>
                  <a:srgbClr val="66FF66"/>
                </a:solidFill>
                <a:latin typeface="Arial" charset="0"/>
              </a:rPr>
              <a:t>-X D2R2</a:t>
            </a:r>
          </a:p>
        </p:txBody>
      </p:sp>
    </p:spTree>
    <p:extLst>
      <p:ext uri="{BB962C8B-B14F-4D97-AF65-F5344CB8AC3E}">
        <p14:creationId xmlns:p14="http://schemas.microsoft.com/office/powerpoint/2010/main" val="105938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Dream and its family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F57AE14-DAEE-CA4B-AB0B-0A945ACE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3344"/>
            <a:ext cx="9144000" cy="511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rgbClr val="C00000"/>
                </a:solidFill>
              </a:rPr>
              <a:t>FE-SCA type ASIC: designed for gaseous detectors and semi-conductor detector for high dynamic range.</a:t>
            </a:r>
          </a:p>
          <a:p>
            <a:pPr indent="-285750" algn="l">
              <a:lnSpc>
                <a:spcPct val="90000"/>
              </a:lnSpc>
            </a:pPr>
            <a:r>
              <a:rPr lang="en-US" sz="1600" b="0" i="0" dirty="0">
                <a:solidFill>
                  <a:srgbClr val="5F5F5F"/>
                </a:solidFill>
              </a:rPr>
              <a:t>	</a:t>
            </a:r>
            <a:r>
              <a:rPr lang="en-US" sz="1600" b="0" i="0" u="sng" dirty="0">
                <a:solidFill>
                  <a:srgbClr val="5F5F5F"/>
                </a:solidFill>
              </a:rPr>
              <a:t>Typical architecture</a:t>
            </a:r>
          </a:p>
          <a:p>
            <a:pPr marL="476250" lvl="1" indent="0">
              <a:buNone/>
            </a:pPr>
            <a:endParaRPr lang="en-US" sz="1600" b="1" i="0" kern="0" dirty="0">
              <a:solidFill>
                <a:schemeClr val="bg2">
                  <a:lumMod val="75000"/>
                </a:schemeClr>
              </a:solidFill>
            </a:endParaRPr>
          </a:p>
          <a:p>
            <a:pPr marL="476250" lvl="1" indent="0">
              <a:buNone/>
            </a:pPr>
            <a:r>
              <a:rPr lang="en-US" sz="1600" b="1" i="0" kern="0" dirty="0">
                <a:solidFill>
                  <a:schemeClr val="bg2">
                    <a:lumMod val="75000"/>
                  </a:schemeClr>
                </a:solidFill>
              </a:rPr>
              <a:t>Multi-channel </a:t>
            </a:r>
            <a:r>
              <a:rPr lang="en-US" sz="1600" b="0" i="0" kern="0" dirty="0">
                <a:solidFill>
                  <a:schemeClr val="bg2">
                    <a:lumMod val="75000"/>
                  </a:schemeClr>
                </a:solidFill>
              </a:rPr>
              <a:t>architecture with, for each channel:</a:t>
            </a:r>
          </a:p>
          <a:p>
            <a:pPr marL="476250" lvl="1" indent="0">
              <a:buNone/>
            </a:pPr>
            <a:r>
              <a:rPr lang="en-US" sz="1600" b="1" i="0" kern="0" dirty="0">
                <a:solidFill>
                  <a:schemeClr val="bg2">
                    <a:lumMod val="75000"/>
                  </a:schemeClr>
                </a:solidFill>
              </a:rPr>
              <a:t>CSA</a:t>
            </a:r>
            <a:r>
              <a:rPr lang="en-US" sz="1600" b="0" i="0" kern="0" dirty="0">
                <a:solidFill>
                  <a:schemeClr val="bg2">
                    <a:lumMod val="75000"/>
                  </a:schemeClr>
                </a:solidFill>
              </a:rPr>
              <a:t> (multi-gain) + </a:t>
            </a:r>
            <a:r>
              <a:rPr lang="en-US" sz="1600" b="1" i="0" kern="0" dirty="0">
                <a:solidFill>
                  <a:schemeClr val="bg2">
                    <a:lumMod val="75000"/>
                  </a:schemeClr>
                </a:solidFill>
              </a:rPr>
              <a:t>Filter</a:t>
            </a:r>
            <a:r>
              <a:rPr lang="en-US" sz="1600" b="0" i="0" kern="0" dirty="0">
                <a:solidFill>
                  <a:schemeClr val="bg2">
                    <a:lumMod val="75000"/>
                  </a:schemeClr>
                </a:solidFill>
              </a:rPr>
              <a:t> (multi peaking time) + </a:t>
            </a:r>
            <a:r>
              <a:rPr lang="en-US" sz="1600" b="1" i="0" kern="0" dirty="0">
                <a:solidFill>
                  <a:schemeClr val="bg2">
                    <a:lumMod val="75000"/>
                  </a:schemeClr>
                </a:solidFill>
              </a:rPr>
              <a:t>Sampling Capacitor Array </a:t>
            </a:r>
            <a:r>
              <a:rPr lang="en-US" sz="1600" b="0" i="0" kern="0" dirty="0">
                <a:solidFill>
                  <a:schemeClr val="bg2">
                    <a:lumMod val="75000"/>
                  </a:schemeClr>
                </a:solidFill>
              </a:rPr>
              <a:t>(analog memory)</a:t>
            </a:r>
          </a:p>
          <a:p>
            <a:pPr marL="476250" lvl="1" indent="0">
              <a:buNone/>
            </a:pPr>
            <a:r>
              <a:rPr lang="en-US" sz="1600" b="0" i="0" kern="0" dirty="0">
                <a:solidFill>
                  <a:schemeClr val="bg2">
                    <a:lumMod val="75000"/>
                  </a:schemeClr>
                </a:solidFill>
              </a:rPr>
              <a:t>This channel memorizes for each event (validated by internal or external trigger) the waveform of the output of the filter</a:t>
            </a:r>
            <a:r>
              <a:rPr lang="en-US" sz="1600" kern="0" dirty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en-US" sz="1600" b="0" i="0" kern="0" dirty="0">
              <a:solidFill>
                <a:schemeClr val="bg2">
                  <a:lumMod val="75000"/>
                </a:schemeClr>
              </a:solidFill>
            </a:endParaRPr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5" name="Espace réservé du pied de page 9">
            <a:extLst>
              <a:ext uri="{FF2B5EF4-FFF2-40B4-BE49-F238E27FC236}">
                <a16:creationId xmlns:a16="http://schemas.microsoft.com/office/drawing/2014/main" id="{7A59D49E-F712-9F40-93D2-09604F5F8E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pic>
        <p:nvPicPr>
          <p:cNvPr id="430" name="Image 429">
            <a:extLst>
              <a:ext uri="{FF2B5EF4-FFF2-40B4-BE49-F238E27FC236}">
                <a16:creationId xmlns:a16="http://schemas.microsoft.com/office/drawing/2014/main" id="{524DE44A-00CA-084B-A078-940960B3C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249" y="4145430"/>
            <a:ext cx="887331" cy="1333616"/>
          </a:xfrm>
          <a:prstGeom prst="rect">
            <a:avLst/>
          </a:prstGeom>
        </p:spPr>
      </p:pic>
      <p:sp>
        <p:nvSpPr>
          <p:cNvPr id="431" name="Rectangle à coins arrondis 138">
            <a:extLst>
              <a:ext uri="{FF2B5EF4-FFF2-40B4-BE49-F238E27FC236}">
                <a16:creationId xmlns:a16="http://schemas.microsoft.com/office/drawing/2014/main" id="{47A8CF15-F9ED-764E-9B23-AB73659FDC20}"/>
              </a:ext>
            </a:extLst>
          </p:cNvPr>
          <p:cNvSpPr/>
          <p:nvPr/>
        </p:nvSpPr>
        <p:spPr bwMode="auto">
          <a:xfrm>
            <a:off x="2305360" y="3573016"/>
            <a:ext cx="774916" cy="115200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2" name="Rectangle à coins arrondis 139">
            <a:extLst>
              <a:ext uri="{FF2B5EF4-FFF2-40B4-BE49-F238E27FC236}">
                <a16:creationId xmlns:a16="http://schemas.microsoft.com/office/drawing/2014/main" id="{3F421825-7931-B541-B94D-AFA3AD022B1F}"/>
              </a:ext>
            </a:extLst>
          </p:cNvPr>
          <p:cNvSpPr/>
          <p:nvPr/>
        </p:nvSpPr>
        <p:spPr bwMode="auto">
          <a:xfrm>
            <a:off x="3087724" y="3573017"/>
            <a:ext cx="1732358" cy="115200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0" name="Line 948">
            <a:extLst>
              <a:ext uri="{FF2B5EF4-FFF2-40B4-BE49-F238E27FC236}">
                <a16:creationId xmlns:a16="http://schemas.microsoft.com/office/drawing/2014/main" id="{1DE75504-86FD-4541-ADAC-EA3B99B9F3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2545" y="3759628"/>
            <a:ext cx="215504" cy="19137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1" name="Line 101">
            <a:extLst>
              <a:ext uri="{FF2B5EF4-FFF2-40B4-BE49-F238E27FC236}">
                <a16:creationId xmlns:a16="http://schemas.microsoft.com/office/drawing/2014/main" id="{36F2DA52-2B7B-C542-80D0-B1E4F4363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360" y="4206716"/>
            <a:ext cx="2546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2" name="AutoShape 102">
            <a:extLst>
              <a:ext uri="{FF2B5EF4-FFF2-40B4-BE49-F238E27FC236}">
                <a16:creationId xmlns:a16="http://schemas.microsoft.com/office/drawing/2014/main" id="{6E9628CE-3000-5F4A-A87B-12AFA3633A4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03962" y="4061583"/>
            <a:ext cx="407391" cy="290266"/>
          </a:xfrm>
          <a:prstGeom prst="flowChartExtra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3" name="Line 103">
            <a:extLst>
              <a:ext uri="{FF2B5EF4-FFF2-40B4-BE49-F238E27FC236}">
                <a16:creationId xmlns:a16="http://schemas.microsoft.com/office/drawing/2014/main" id="{C796558B-A6B8-AC40-8DA8-27CE44BCBE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2670" y="3860433"/>
            <a:ext cx="0" cy="346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4" name="Line 104">
            <a:extLst>
              <a:ext uri="{FF2B5EF4-FFF2-40B4-BE49-F238E27FC236}">
                <a16:creationId xmlns:a16="http://schemas.microsoft.com/office/drawing/2014/main" id="{1EF9885A-176E-B944-8E02-B6208A508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2670" y="3860433"/>
            <a:ext cx="2113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5" name="Line 105">
            <a:extLst>
              <a:ext uri="{FF2B5EF4-FFF2-40B4-BE49-F238E27FC236}">
                <a16:creationId xmlns:a16="http://schemas.microsoft.com/office/drawing/2014/main" id="{A5F97CE2-3272-C04E-9666-FA83F039C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003" y="3804417"/>
            <a:ext cx="0" cy="1145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6" name="Line 106">
            <a:extLst>
              <a:ext uri="{FF2B5EF4-FFF2-40B4-BE49-F238E27FC236}">
                <a16:creationId xmlns:a16="http://schemas.microsoft.com/office/drawing/2014/main" id="{6A269834-F712-134A-A24F-01BF9B5ED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7659" y="3804417"/>
            <a:ext cx="0" cy="1145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7" name="Line 107">
            <a:extLst>
              <a:ext uri="{FF2B5EF4-FFF2-40B4-BE49-F238E27FC236}">
                <a16:creationId xmlns:a16="http://schemas.microsoft.com/office/drawing/2014/main" id="{858D70B5-B3CD-DD4B-AB8C-429B59F5E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7659" y="3860433"/>
            <a:ext cx="1807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8" name="Line 108">
            <a:extLst>
              <a:ext uri="{FF2B5EF4-FFF2-40B4-BE49-F238E27FC236}">
                <a16:creationId xmlns:a16="http://schemas.microsoft.com/office/drawing/2014/main" id="{9374CDF8-3578-184A-BEB9-51B585710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8438" y="3860433"/>
            <a:ext cx="0" cy="346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9" name="Line 109">
            <a:extLst>
              <a:ext uri="{FF2B5EF4-FFF2-40B4-BE49-F238E27FC236}">
                <a16:creationId xmlns:a16="http://schemas.microsoft.com/office/drawing/2014/main" id="{046190F6-4FD7-2647-9F4C-D1D5AFEAC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2791" y="4206716"/>
            <a:ext cx="393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0" name="Rectangle 100">
            <a:extLst>
              <a:ext uri="{FF2B5EF4-FFF2-40B4-BE49-F238E27FC236}">
                <a16:creationId xmlns:a16="http://schemas.microsoft.com/office/drawing/2014/main" id="{1C210C7C-016A-8D42-AA39-2748A94B9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324" y="4135278"/>
            <a:ext cx="14128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1" name="Text Box 177">
            <a:extLst>
              <a:ext uri="{FF2B5EF4-FFF2-40B4-BE49-F238E27FC236}">
                <a16:creationId xmlns:a16="http://schemas.microsoft.com/office/drawing/2014/main" id="{B87AEC9A-A448-594F-B16B-C2FFA5ED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355" y="3582716"/>
            <a:ext cx="1106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lang="fr-FR" sz="1200" b="1" i="1" dirty="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grpSp>
        <p:nvGrpSpPr>
          <p:cNvPr id="482" name="Groupe 481">
            <a:extLst>
              <a:ext uri="{FF2B5EF4-FFF2-40B4-BE49-F238E27FC236}">
                <a16:creationId xmlns:a16="http://schemas.microsoft.com/office/drawing/2014/main" id="{15F3103D-7865-6745-ACD6-200F271FAD25}"/>
              </a:ext>
            </a:extLst>
          </p:cNvPr>
          <p:cNvGrpSpPr/>
          <p:nvPr/>
        </p:nvGrpSpPr>
        <p:grpSpPr>
          <a:xfrm>
            <a:off x="3245953" y="4149426"/>
            <a:ext cx="63656" cy="114580"/>
            <a:chOff x="6401512" y="3573363"/>
            <a:chExt cx="63656" cy="114580"/>
          </a:xfrm>
        </p:grpSpPr>
        <p:sp>
          <p:nvSpPr>
            <p:cNvPr id="483" name="Line 105">
              <a:extLst>
                <a:ext uri="{FF2B5EF4-FFF2-40B4-BE49-F238E27FC236}">
                  <a16:creationId xmlns:a16="http://schemas.microsoft.com/office/drawing/2014/main" id="{EA389EF7-2D62-8949-B336-76F665059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1512" y="3573363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" name="Line 106">
              <a:extLst>
                <a:ext uri="{FF2B5EF4-FFF2-40B4-BE49-F238E27FC236}">
                  <a16:creationId xmlns:a16="http://schemas.microsoft.com/office/drawing/2014/main" id="{AE1EBCAE-8794-7C44-BCD8-3EEAD2A3A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168" y="3573363"/>
              <a:ext cx="0" cy="11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5" name="Line 109">
            <a:extLst>
              <a:ext uri="{FF2B5EF4-FFF2-40B4-BE49-F238E27FC236}">
                <a16:creationId xmlns:a16="http://schemas.microsoft.com/office/drawing/2014/main" id="{A3967923-1260-9B49-8CCB-6BE2DB17D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2491" y="4208879"/>
            <a:ext cx="3194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86" name="Groupe 485">
            <a:extLst>
              <a:ext uri="{FF2B5EF4-FFF2-40B4-BE49-F238E27FC236}">
                <a16:creationId xmlns:a16="http://schemas.microsoft.com/office/drawing/2014/main" id="{1B0CC906-60A2-0B43-A3D2-C1C1FD97B4DF}"/>
              </a:ext>
            </a:extLst>
          </p:cNvPr>
          <p:cNvGrpSpPr/>
          <p:nvPr/>
        </p:nvGrpSpPr>
        <p:grpSpPr>
          <a:xfrm>
            <a:off x="3442837" y="4208879"/>
            <a:ext cx="72001" cy="324055"/>
            <a:chOff x="6598396" y="3632816"/>
            <a:chExt cx="72001" cy="324055"/>
          </a:xfrm>
        </p:grpSpPr>
        <p:sp>
          <p:nvSpPr>
            <p:cNvPr id="487" name="Rectangle 100">
              <a:extLst>
                <a:ext uri="{FF2B5EF4-FFF2-40B4-BE49-F238E27FC236}">
                  <a16:creationId xmlns:a16="http://schemas.microsoft.com/office/drawing/2014/main" id="{C0C37798-8D9F-0B49-BE45-37035F470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396" y="3723406"/>
              <a:ext cx="72000" cy="142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88" name="Connecteur droit 487">
              <a:extLst>
                <a:ext uri="{FF2B5EF4-FFF2-40B4-BE49-F238E27FC236}">
                  <a16:creationId xmlns:a16="http://schemas.microsoft.com/office/drawing/2014/main" id="{D251C01D-B5BD-7946-BA03-2E4279508152}"/>
                </a:ext>
              </a:extLst>
            </p:cNvPr>
            <p:cNvCxnSpPr/>
            <p:nvPr/>
          </p:nvCxnSpPr>
          <p:spPr bwMode="auto">
            <a:xfrm flipH="1">
              <a:off x="6634396" y="3632816"/>
              <a:ext cx="1" cy="90590"/>
            </a:xfrm>
            <a:prstGeom prst="line">
              <a:avLst/>
            </a:prstGeom>
            <a:solidFill>
              <a:srgbClr val="F8F8F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9" name="Connecteur droit 488">
              <a:extLst>
                <a:ext uri="{FF2B5EF4-FFF2-40B4-BE49-F238E27FC236}">
                  <a16:creationId xmlns:a16="http://schemas.microsoft.com/office/drawing/2014/main" id="{3CB8D54D-785C-E847-A01E-FBEE7BAD0DBB}"/>
                </a:ext>
              </a:extLst>
            </p:cNvPr>
            <p:cNvCxnSpPr/>
            <p:nvPr/>
          </p:nvCxnSpPr>
          <p:spPr bwMode="auto">
            <a:xfrm>
              <a:off x="6634396" y="3866281"/>
              <a:ext cx="0" cy="90590"/>
            </a:xfrm>
            <a:prstGeom prst="line">
              <a:avLst/>
            </a:prstGeom>
            <a:solidFill>
              <a:srgbClr val="F8F8F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0" name="Line 109">
              <a:extLst>
                <a:ext uri="{FF2B5EF4-FFF2-40B4-BE49-F238E27FC236}">
                  <a16:creationId xmlns:a16="http://schemas.microsoft.com/office/drawing/2014/main" id="{0F856B00-C57B-5448-BA1D-BBD1984AB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8396" y="3956871"/>
              <a:ext cx="720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91" name="AutoShape 102">
            <a:extLst>
              <a:ext uri="{FF2B5EF4-FFF2-40B4-BE49-F238E27FC236}">
                <a16:creationId xmlns:a16="http://schemas.microsoft.com/office/drawing/2014/main" id="{BB349688-744E-A04B-8E5B-04F2F8251D8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71153" y="4061583"/>
            <a:ext cx="407391" cy="290266"/>
          </a:xfrm>
          <a:prstGeom prst="flowChartExtra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2" name="Line 109">
            <a:extLst>
              <a:ext uri="{FF2B5EF4-FFF2-40B4-BE49-F238E27FC236}">
                <a16:creationId xmlns:a16="http://schemas.microsoft.com/office/drawing/2014/main" id="{81EE081C-B0B1-A94E-8EA5-5261DD2A5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982" y="4206716"/>
            <a:ext cx="98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3" name="Rectangle 100">
            <a:extLst>
              <a:ext uri="{FF2B5EF4-FFF2-40B4-BE49-F238E27FC236}">
                <a16:creationId xmlns:a16="http://schemas.microsoft.com/office/drawing/2014/main" id="{E4CCEDAC-B955-6745-8B01-EA80452C5A8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54072" y="4138921"/>
            <a:ext cx="72000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4" name="Line 109">
            <a:extLst>
              <a:ext uri="{FF2B5EF4-FFF2-40B4-BE49-F238E27FC236}">
                <a16:creationId xmlns:a16="http://schemas.microsoft.com/office/drawing/2014/main" id="{67B321BB-94AD-8842-83D1-D324B9736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1510" y="4208879"/>
            <a:ext cx="170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95" name="Groupe 494">
            <a:extLst>
              <a:ext uri="{FF2B5EF4-FFF2-40B4-BE49-F238E27FC236}">
                <a16:creationId xmlns:a16="http://schemas.microsoft.com/office/drawing/2014/main" id="{8102ACA0-5083-A140-BFC5-4AEF419D766D}"/>
              </a:ext>
            </a:extLst>
          </p:cNvPr>
          <p:cNvGrpSpPr/>
          <p:nvPr/>
        </p:nvGrpSpPr>
        <p:grpSpPr>
          <a:xfrm>
            <a:off x="4244017" y="4208879"/>
            <a:ext cx="180000" cy="244836"/>
            <a:chOff x="7473279" y="3632816"/>
            <a:chExt cx="180000" cy="244836"/>
          </a:xfrm>
        </p:grpSpPr>
        <p:grpSp>
          <p:nvGrpSpPr>
            <p:cNvPr id="496" name="Groupe 495">
              <a:extLst>
                <a:ext uri="{FF2B5EF4-FFF2-40B4-BE49-F238E27FC236}">
                  <a16:creationId xmlns:a16="http://schemas.microsoft.com/office/drawing/2014/main" id="{DF0A531C-AE73-9D4A-9325-AE9D61083A76}"/>
                </a:ext>
              </a:extLst>
            </p:cNvPr>
            <p:cNvGrpSpPr/>
            <p:nvPr/>
          </p:nvGrpSpPr>
          <p:grpSpPr>
            <a:xfrm rot="5400000">
              <a:off x="7526589" y="3697944"/>
              <a:ext cx="63656" cy="114580"/>
              <a:chOff x="6401512" y="3573363"/>
              <a:chExt cx="63656" cy="114580"/>
            </a:xfrm>
          </p:grpSpPr>
          <p:sp>
            <p:nvSpPr>
              <p:cNvPr id="501" name="Line 105">
                <a:extLst>
                  <a:ext uri="{FF2B5EF4-FFF2-40B4-BE49-F238E27FC236}">
                    <a16:creationId xmlns:a16="http://schemas.microsoft.com/office/drawing/2014/main" id="{F29CA9E0-1CD0-6546-BF33-6A26F4836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1512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" name="Line 106">
                <a:extLst>
                  <a:ext uri="{FF2B5EF4-FFF2-40B4-BE49-F238E27FC236}">
                    <a16:creationId xmlns:a16="http://schemas.microsoft.com/office/drawing/2014/main" id="{F543242C-9A79-CF46-A0EC-CDB272624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5168" y="3573363"/>
                <a:ext cx="0" cy="1145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497" name="Connecteur droit 496">
              <a:extLst>
                <a:ext uri="{FF2B5EF4-FFF2-40B4-BE49-F238E27FC236}">
                  <a16:creationId xmlns:a16="http://schemas.microsoft.com/office/drawing/2014/main" id="{F117AF1B-7D86-9741-A2E2-04119829DFD8}"/>
                </a:ext>
              </a:extLst>
            </p:cNvPr>
            <p:cNvCxnSpPr/>
            <p:nvPr/>
          </p:nvCxnSpPr>
          <p:spPr bwMode="auto">
            <a:xfrm>
              <a:off x="7558417" y="3632816"/>
              <a:ext cx="0" cy="90590"/>
            </a:xfrm>
            <a:prstGeom prst="line">
              <a:avLst/>
            </a:prstGeom>
            <a:solidFill>
              <a:srgbClr val="F8F8F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8" name="Connecteur droit 497">
              <a:extLst>
                <a:ext uri="{FF2B5EF4-FFF2-40B4-BE49-F238E27FC236}">
                  <a16:creationId xmlns:a16="http://schemas.microsoft.com/office/drawing/2014/main" id="{03FDA522-B13C-C441-8A04-585A453AC92D}"/>
                </a:ext>
              </a:extLst>
            </p:cNvPr>
            <p:cNvCxnSpPr/>
            <p:nvPr/>
          </p:nvCxnSpPr>
          <p:spPr bwMode="auto">
            <a:xfrm>
              <a:off x="7558417" y="3787062"/>
              <a:ext cx="0" cy="90590"/>
            </a:xfrm>
            <a:prstGeom prst="line">
              <a:avLst/>
            </a:prstGeom>
            <a:solidFill>
              <a:srgbClr val="F8F8F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9" name="Line 109">
              <a:extLst>
                <a:ext uri="{FF2B5EF4-FFF2-40B4-BE49-F238E27FC236}">
                  <a16:creationId xmlns:a16="http://schemas.microsoft.com/office/drawing/2014/main" id="{50324233-2256-B64F-ADCB-9EF102791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2417" y="3877652"/>
              <a:ext cx="720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0" name="Line 109">
              <a:extLst>
                <a:ext uri="{FF2B5EF4-FFF2-40B4-BE49-F238E27FC236}">
                  <a16:creationId xmlns:a16="http://schemas.microsoft.com/office/drawing/2014/main" id="{C4239C12-BB1D-B745-B347-A16C52CE3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3279" y="3632816"/>
              <a:ext cx="18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03" name="AutoShape 102">
            <a:extLst>
              <a:ext uri="{FF2B5EF4-FFF2-40B4-BE49-F238E27FC236}">
                <a16:creationId xmlns:a16="http://schemas.microsoft.com/office/drawing/2014/main" id="{1E821D41-A9A2-E643-B76C-F0F622DCC9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63241" y="4063626"/>
            <a:ext cx="407391" cy="290266"/>
          </a:xfrm>
          <a:prstGeom prst="flowChartExtra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4" name="Text Box 177">
            <a:extLst>
              <a:ext uri="{FF2B5EF4-FFF2-40B4-BE49-F238E27FC236}">
                <a16:creationId xmlns:a16="http://schemas.microsoft.com/office/drawing/2014/main" id="{6356610B-831B-1A45-8494-0F5922A8E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883" y="3975072"/>
            <a:ext cx="1106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lang="fr-FR" sz="1200" b="1" i="1" dirty="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505" name="Text Box 177">
            <a:extLst>
              <a:ext uri="{FF2B5EF4-FFF2-40B4-BE49-F238E27FC236}">
                <a16:creationId xmlns:a16="http://schemas.microsoft.com/office/drawing/2014/main" id="{56F2EC3E-CF47-2442-8A08-8EDF0A47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491" y="4278153"/>
            <a:ext cx="1106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lang="fr-FR" sz="1200" b="1" i="1" dirty="0">
                <a:solidFill>
                  <a:srgbClr val="FF0000"/>
                </a:solidFill>
                <a:latin typeface="Arial" charset="0"/>
              </a:rPr>
              <a:t>R</a:t>
            </a:r>
          </a:p>
        </p:txBody>
      </p:sp>
      <p:sp>
        <p:nvSpPr>
          <p:cNvPr id="506" name="Text Box 177">
            <a:extLst>
              <a:ext uri="{FF2B5EF4-FFF2-40B4-BE49-F238E27FC236}">
                <a16:creationId xmlns:a16="http://schemas.microsoft.com/office/drawing/2014/main" id="{F383455A-A3D2-4D4E-B437-54043C791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424" y="4248753"/>
            <a:ext cx="1106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lang="fr-FR" sz="1200" b="1" i="1" dirty="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507" name="Text Box 177">
            <a:extLst>
              <a:ext uri="{FF2B5EF4-FFF2-40B4-BE49-F238E27FC236}">
                <a16:creationId xmlns:a16="http://schemas.microsoft.com/office/drawing/2014/main" id="{A7812E72-4758-1E46-A511-303E1DC61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74" y="4003020"/>
            <a:ext cx="1106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lang="fr-FR" sz="1200" b="1" i="1" dirty="0">
                <a:solidFill>
                  <a:srgbClr val="FF0000"/>
                </a:solidFill>
                <a:latin typeface="Arial" charset="0"/>
              </a:rPr>
              <a:t>R</a:t>
            </a:r>
          </a:p>
        </p:txBody>
      </p:sp>
      <p:sp>
        <p:nvSpPr>
          <p:cNvPr id="508" name="Line 109">
            <a:extLst>
              <a:ext uri="{FF2B5EF4-FFF2-40B4-BE49-F238E27FC236}">
                <a16:creationId xmlns:a16="http://schemas.microsoft.com/office/drawing/2014/main" id="{590F0586-3829-D349-819A-623BCA035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2070" y="4206716"/>
            <a:ext cx="470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09" name="Image 508">
            <a:extLst>
              <a:ext uri="{FF2B5EF4-FFF2-40B4-BE49-F238E27FC236}">
                <a16:creationId xmlns:a16="http://schemas.microsoft.com/office/drawing/2014/main" id="{BAFE5090-B1CA-AA42-A1D1-CF9698CCBD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0" r="21932"/>
          <a:stretch/>
        </p:blipFill>
        <p:spPr>
          <a:xfrm>
            <a:off x="6080222" y="3713854"/>
            <a:ext cx="1096082" cy="540000"/>
          </a:xfrm>
          <a:prstGeom prst="rect">
            <a:avLst/>
          </a:prstGeom>
        </p:spPr>
      </p:pic>
      <p:grpSp>
        <p:nvGrpSpPr>
          <p:cNvPr id="511" name="Groupe 510">
            <a:extLst>
              <a:ext uri="{FF2B5EF4-FFF2-40B4-BE49-F238E27FC236}">
                <a16:creationId xmlns:a16="http://schemas.microsoft.com/office/drawing/2014/main" id="{6FEE377B-9356-D346-AD92-C7BE387DA46F}"/>
              </a:ext>
            </a:extLst>
          </p:cNvPr>
          <p:cNvGrpSpPr/>
          <p:nvPr/>
        </p:nvGrpSpPr>
        <p:grpSpPr>
          <a:xfrm>
            <a:off x="5000102" y="3664212"/>
            <a:ext cx="1047866" cy="1020291"/>
            <a:chOff x="8451490" y="1363948"/>
            <a:chExt cx="1047866" cy="1020291"/>
          </a:xfrm>
        </p:grpSpPr>
        <p:sp>
          <p:nvSpPr>
            <p:cNvPr id="512" name="AutoShape 813">
              <a:extLst>
                <a:ext uri="{FF2B5EF4-FFF2-40B4-BE49-F238E27FC236}">
                  <a16:creationId xmlns:a16="http://schemas.microsoft.com/office/drawing/2014/main" id="{7ED737A7-6606-694F-8972-7158FFD233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51490" y="1363948"/>
              <a:ext cx="1033429" cy="1020291"/>
            </a:xfrm>
            <a:prstGeom prst="can">
              <a:avLst>
                <a:gd name="adj" fmla="val 25000"/>
              </a:avLst>
            </a:prstGeom>
            <a:pattFill prst="ltVert">
              <a:fgClr>
                <a:srgbClr val="FFFF99"/>
              </a:fgClr>
              <a:bgClr>
                <a:schemeClr val="hlink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13" name="Group 814">
              <a:extLst>
                <a:ext uri="{FF2B5EF4-FFF2-40B4-BE49-F238E27FC236}">
                  <a16:creationId xmlns:a16="http://schemas.microsoft.com/office/drawing/2014/main" id="{0555B23C-0615-2540-9695-B6F927C875C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451490" y="1497505"/>
              <a:ext cx="372209" cy="880165"/>
              <a:chOff x="2879" y="792"/>
              <a:chExt cx="573" cy="1354"/>
            </a:xfrm>
          </p:grpSpPr>
          <p:sp>
            <p:nvSpPr>
              <p:cNvPr id="567" name="Freeform 815">
                <a:extLst>
                  <a:ext uri="{FF2B5EF4-FFF2-40B4-BE49-F238E27FC236}">
                    <a16:creationId xmlns:a16="http://schemas.microsoft.com/office/drawing/2014/main" id="{D679299C-AA1A-354F-AA00-D677270F55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79" y="792"/>
                <a:ext cx="52" cy="1235"/>
              </a:xfrm>
              <a:custGeom>
                <a:avLst/>
                <a:gdLst>
                  <a:gd name="T0" fmla="*/ 1 w 52"/>
                  <a:gd name="T1" fmla="*/ 0 h 1235"/>
                  <a:gd name="T2" fmla="*/ 1 w 52"/>
                  <a:gd name="T3" fmla="*/ 648 h 1235"/>
                  <a:gd name="T4" fmla="*/ 0 w 52"/>
                  <a:gd name="T5" fmla="*/ 1175 h 1235"/>
                  <a:gd name="T6" fmla="*/ 12 w 52"/>
                  <a:gd name="T7" fmla="*/ 1203 h 1235"/>
                  <a:gd name="T8" fmla="*/ 34 w 52"/>
                  <a:gd name="T9" fmla="*/ 1221 h 1235"/>
                  <a:gd name="T10" fmla="*/ 52 w 52"/>
                  <a:gd name="T11" fmla="*/ 1235 h 1235"/>
                  <a:gd name="T12" fmla="*/ 52 w 52"/>
                  <a:gd name="T13" fmla="*/ 59 h 1235"/>
                  <a:gd name="T14" fmla="*/ 37 w 52"/>
                  <a:gd name="T15" fmla="*/ 48 h 1235"/>
                  <a:gd name="T16" fmla="*/ 19 w 52"/>
                  <a:gd name="T17" fmla="*/ 29 h 1235"/>
                  <a:gd name="T18" fmla="*/ 1 w 52"/>
                  <a:gd name="T19" fmla="*/ 0 h 12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235"/>
                  <a:gd name="T32" fmla="*/ 52 w 52"/>
                  <a:gd name="T33" fmla="*/ 1235 h 12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235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2" y="1203"/>
                    </a:lnTo>
                    <a:lnTo>
                      <a:pt x="34" y="1221"/>
                    </a:lnTo>
                    <a:lnTo>
                      <a:pt x="52" y="1235"/>
                    </a:lnTo>
                    <a:lnTo>
                      <a:pt x="52" y="59"/>
                    </a:lnTo>
                    <a:lnTo>
                      <a:pt x="37" y="48"/>
                    </a:lnTo>
                    <a:lnTo>
                      <a:pt x="19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8" name="Freeform 816">
                <a:extLst>
                  <a:ext uri="{FF2B5EF4-FFF2-40B4-BE49-F238E27FC236}">
                    <a16:creationId xmlns:a16="http://schemas.microsoft.com/office/drawing/2014/main" id="{6F662770-86FC-CF46-8BEB-5927A2D709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32" y="847"/>
                <a:ext cx="52" cy="1208"/>
              </a:xfrm>
              <a:custGeom>
                <a:avLst/>
                <a:gdLst>
                  <a:gd name="T0" fmla="*/ 1 w 52"/>
                  <a:gd name="T1" fmla="*/ 0 h 1208"/>
                  <a:gd name="T2" fmla="*/ 1 w 52"/>
                  <a:gd name="T3" fmla="*/ 648 h 1208"/>
                  <a:gd name="T4" fmla="*/ 0 w 52"/>
                  <a:gd name="T5" fmla="*/ 1175 h 1208"/>
                  <a:gd name="T6" fmla="*/ 16 w 52"/>
                  <a:gd name="T7" fmla="*/ 1190 h 1208"/>
                  <a:gd name="T8" fmla="*/ 32 w 52"/>
                  <a:gd name="T9" fmla="*/ 1199 h 1208"/>
                  <a:gd name="T10" fmla="*/ 52 w 52"/>
                  <a:gd name="T11" fmla="*/ 1208 h 1208"/>
                  <a:gd name="T12" fmla="*/ 52 w 52"/>
                  <a:gd name="T13" fmla="*/ 29 h 1208"/>
                  <a:gd name="T14" fmla="*/ 34 w 52"/>
                  <a:gd name="T15" fmla="*/ 22 h 1208"/>
                  <a:gd name="T16" fmla="*/ 16 w 52"/>
                  <a:gd name="T17" fmla="*/ 13 h 1208"/>
                  <a:gd name="T18" fmla="*/ 1 w 52"/>
                  <a:gd name="T19" fmla="*/ 0 h 1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208"/>
                  <a:gd name="T32" fmla="*/ 52 w 52"/>
                  <a:gd name="T33" fmla="*/ 1208 h 12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208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6" y="1190"/>
                    </a:lnTo>
                    <a:lnTo>
                      <a:pt x="32" y="1199"/>
                    </a:lnTo>
                    <a:lnTo>
                      <a:pt x="52" y="1208"/>
                    </a:lnTo>
                    <a:lnTo>
                      <a:pt x="52" y="29"/>
                    </a:lnTo>
                    <a:lnTo>
                      <a:pt x="34" y="22"/>
                    </a:lnTo>
                    <a:lnTo>
                      <a:pt x="16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9" name="Freeform 817">
                <a:extLst>
                  <a:ext uri="{FF2B5EF4-FFF2-40B4-BE49-F238E27FC236}">
                    <a16:creationId xmlns:a16="http://schemas.microsoft.com/office/drawing/2014/main" id="{BD956A61-B246-A945-BE4F-3FDB7E98CD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83" y="877"/>
                <a:ext cx="52" cy="1195"/>
              </a:xfrm>
              <a:custGeom>
                <a:avLst/>
                <a:gdLst>
                  <a:gd name="T0" fmla="*/ 1 w 52"/>
                  <a:gd name="T1" fmla="*/ 0 h 1195"/>
                  <a:gd name="T2" fmla="*/ 1 w 52"/>
                  <a:gd name="T3" fmla="*/ 648 h 1195"/>
                  <a:gd name="T4" fmla="*/ 0 w 52"/>
                  <a:gd name="T5" fmla="*/ 1175 h 1195"/>
                  <a:gd name="T6" fmla="*/ 14 w 52"/>
                  <a:gd name="T7" fmla="*/ 1181 h 1195"/>
                  <a:gd name="T8" fmla="*/ 32 w 52"/>
                  <a:gd name="T9" fmla="*/ 1189 h 1195"/>
                  <a:gd name="T10" fmla="*/ 52 w 52"/>
                  <a:gd name="T11" fmla="*/ 1195 h 1195"/>
                  <a:gd name="T12" fmla="*/ 52 w 52"/>
                  <a:gd name="T13" fmla="*/ 20 h 1195"/>
                  <a:gd name="T14" fmla="*/ 32 w 52"/>
                  <a:gd name="T15" fmla="*/ 14 h 1195"/>
                  <a:gd name="T16" fmla="*/ 16 w 52"/>
                  <a:gd name="T17" fmla="*/ 8 h 1195"/>
                  <a:gd name="T18" fmla="*/ 1 w 52"/>
                  <a:gd name="T19" fmla="*/ 0 h 11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95"/>
                  <a:gd name="T32" fmla="*/ 52 w 52"/>
                  <a:gd name="T33" fmla="*/ 1195 h 11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95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4" y="1181"/>
                    </a:lnTo>
                    <a:lnTo>
                      <a:pt x="32" y="1189"/>
                    </a:lnTo>
                    <a:lnTo>
                      <a:pt x="52" y="1195"/>
                    </a:lnTo>
                    <a:lnTo>
                      <a:pt x="52" y="20"/>
                    </a:lnTo>
                    <a:lnTo>
                      <a:pt x="32" y="14"/>
                    </a:lnTo>
                    <a:lnTo>
                      <a:pt x="16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0" name="Freeform 818">
                <a:extLst>
                  <a:ext uri="{FF2B5EF4-FFF2-40B4-BE49-F238E27FC236}">
                    <a16:creationId xmlns:a16="http://schemas.microsoft.com/office/drawing/2014/main" id="{0734A4FF-3BFA-5848-ABDB-1154289442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35" y="897"/>
                <a:ext cx="52" cy="1193"/>
              </a:xfrm>
              <a:custGeom>
                <a:avLst/>
                <a:gdLst>
                  <a:gd name="T0" fmla="*/ 1 w 52"/>
                  <a:gd name="T1" fmla="*/ 0 h 1193"/>
                  <a:gd name="T2" fmla="*/ 1 w 52"/>
                  <a:gd name="T3" fmla="*/ 648 h 1193"/>
                  <a:gd name="T4" fmla="*/ 0 w 52"/>
                  <a:gd name="T5" fmla="*/ 1175 h 1193"/>
                  <a:gd name="T6" fmla="*/ 14 w 52"/>
                  <a:gd name="T7" fmla="*/ 1181 h 1193"/>
                  <a:gd name="T8" fmla="*/ 33 w 52"/>
                  <a:gd name="T9" fmla="*/ 1187 h 1193"/>
                  <a:gd name="T10" fmla="*/ 51 w 52"/>
                  <a:gd name="T11" fmla="*/ 1193 h 1193"/>
                  <a:gd name="T12" fmla="*/ 52 w 52"/>
                  <a:gd name="T13" fmla="*/ 17 h 1193"/>
                  <a:gd name="T14" fmla="*/ 33 w 52"/>
                  <a:gd name="T15" fmla="*/ 11 h 1193"/>
                  <a:gd name="T16" fmla="*/ 16 w 52"/>
                  <a:gd name="T17" fmla="*/ 8 h 1193"/>
                  <a:gd name="T18" fmla="*/ 1 w 52"/>
                  <a:gd name="T19" fmla="*/ 0 h 1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93"/>
                  <a:gd name="T32" fmla="*/ 52 w 52"/>
                  <a:gd name="T33" fmla="*/ 1193 h 1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93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4" y="1181"/>
                    </a:lnTo>
                    <a:lnTo>
                      <a:pt x="33" y="1187"/>
                    </a:lnTo>
                    <a:lnTo>
                      <a:pt x="51" y="1193"/>
                    </a:lnTo>
                    <a:lnTo>
                      <a:pt x="52" y="17"/>
                    </a:lnTo>
                    <a:lnTo>
                      <a:pt x="33" y="11"/>
                    </a:lnTo>
                    <a:lnTo>
                      <a:pt x="16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1" name="Freeform 819">
                <a:extLst>
                  <a:ext uri="{FF2B5EF4-FFF2-40B4-BE49-F238E27FC236}">
                    <a16:creationId xmlns:a16="http://schemas.microsoft.com/office/drawing/2014/main" id="{71F0F62B-DC90-2742-95B0-41D17A2E7D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85" y="914"/>
                <a:ext cx="52" cy="1186"/>
              </a:xfrm>
              <a:custGeom>
                <a:avLst/>
                <a:gdLst>
                  <a:gd name="T0" fmla="*/ 1 w 52"/>
                  <a:gd name="T1" fmla="*/ 0 h 1186"/>
                  <a:gd name="T2" fmla="*/ 1 w 52"/>
                  <a:gd name="T3" fmla="*/ 648 h 1186"/>
                  <a:gd name="T4" fmla="*/ 0 w 52"/>
                  <a:gd name="T5" fmla="*/ 1175 h 1186"/>
                  <a:gd name="T6" fmla="*/ 13 w 52"/>
                  <a:gd name="T7" fmla="*/ 1179 h 1186"/>
                  <a:gd name="T8" fmla="*/ 32 w 52"/>
                  <a:gd name="T9" fmla="*/ 1182 h 1186"/>
                  <a:gd name="T10" fmla="*/ 52 w 52"/>
                  <a:gd name="T11" fmla="*/ 1186 h 1186"/>
                  <a:gd name="T12" fmla="*/ 52 w 52"/>
                  <a:gd name="T13" fmla="*/ 10 h 1186"/>
                  <a:gd name="T14" fmla="*/ 32 w 52"/>
                  <a:gd name="T15" fmla="*/ 6 h 1186"/>
                  <a:gd name="T16" fmla="*/ 14 w 52"/>
                  <a:gd name="T17" fmla="*/ 3 h 1186"/>
                  <a:gd name="T18" fmla="*/ 1 w 52"/>
                  <a:gd name="T19" fmla="*/ 0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86"/>
                  <a:gd name="T32" fmla="*/ 52 w 52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86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3" y="1179"/>
                    </a:lnTo>
                    <a:lnTo>
                      <a:pt x="32" y="1182"/>
                    </a:lnTo>
                    <a:lnTo>
                      <a:pt x="52" y="1186"/>
                    </a:lnTo>
                    <a:lnTo>
                      <a:pt x="52" y="10"/>
                    </a:lnTo>
                    <a:lnTo>
                      <a:pt x="32" y="6"/>
                    </a:lnTo>
                    <a:lnTo>
                      <a:pt x="1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2" name="Freeform 820">
                <a:extLst>
                  <a:ext uri="{FF2B5EF4-FFF2-40B4-BE49-F238E27FC236}">
                    <a16:creationId xmlns:a16="http://schemas.microsoft.com/office/drawing/2014/main" id="{85A17220-3B8C-164F-9075-F1760AEDD8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5" y="925"/>
                <a:ext cx="52" cy="1186"/>
              </a:xfrm>
              <a:custGeom>
                <a:avLst/>
                <a:gdLst>
                  <a:gd name="T0" fmla="*/ 1 w 52"/>
                  <a:gd name="T1" fmla="*/ 0 h 1186"/>
                  <a:gd name="T2" fmla="*/ 1 w 52"/>
                  <a:gd name="T3" fmla="*/ 648 h 1186"/>
                  <a:gd name="T4" fmla="*/ 0 w 52"/>
                  <a:gd name="T5" fmla="*/ 1175 h 1186"/>
                  <a:gd name="T6" fmla="*/ 13 w 52"/>
                  <a:gd name="T7" fmla="*/ 1179 h 1186"/>
                  <a:gd name="T8" fmla="*/ 32 w 52"/>
                  <a:gd name="T9" fmla="*/ 1182 h 1186"/>
                  <a:gd name="T10" fmla="*/ 52 w 52"/>
                  <a:gd name="T11" fmla="*/ 1186 h 1186"/>
                  <a:gd name="T12" fmla="*/ 52 w 52"/>
                  <a:gd name="T13" fmla="*/ 10 h 1186"/>
                  <a:gd name="T14" fmla="*/ 32 w 52"/>
                  <a:gd name="T15" fmla="*/ 6 h 1186"/>
                  <a:gd name="T16" fmla="*/ 14 w 52"/>
                  <a:gd name="T17" fmla="*/ 3 h 1186"/>
                  <a:gd name="T18" fmla="*/ 1 w 52"/>
                  <a:gd name="T19" fmla="*/ 0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86"/>
                  <a:gd name="T32" fmla="*/ 52 w 52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86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3" y="1179"/>
                    </a:lnTo>
                    <a:lnTo>
                      <a:pt x="32" y="1182"/>
                    </a:lnTo>
                    <a:lnTo>
                      <a:pt x="52" y="1186"/>
                    </a:lnTo>
                    <a:lnTo>
                      <a:pt x="52" y="10"/>
                    </a:lnTo>
                    <a:lnTo>
                      <a:pt x="32" y="6"/>
                    </a:lnTo>
                    <a:lnTo>
                      <a:pt x="1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" name="Freeform 821">
                <a:extLst>
                  <a:ext uri="{FF2B5EF4-FFF2-40B4-BE49-F238E27FC236}">
                    <a16:creationId xmlns:a16="http://schemas.microsoft.com/office/drawing/2014/main" id="{9D290E39-C486-D94D-91E8-C693DC9D33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86" y="936"/>
                <a:ext cx="52" cy="1186"/>
              </a:xfrm>
              <a:custGeom>
                <a:avLst/>
                <a:gdLst>
                  <a:gd name="T0" fmla="*/ 1 w 52"/>
                  <a:gd name="T1" fmla="*/ 0 h 1186"/>
                  <a:gd name="T2" fmla="*/ 1 w 52"/>
                  <a:gd name="T3" fmla="*/ 648 h 1186"/>
                  <a:gd name="T4" fmla="*/ 0 w 52"/>
                  <a:gd name="T5" fmla="*/ 1175 h 1186"/>
                  <a:gd name="T6" fmla="*/ 13 w 52"/>
                  <a:gd name="T7" fmla="*/ 1179 h 1186"/>
                  <a:gd name="T8" fmla="*/ 32 w 52"/>
                  <a:gd name="T9" fmla="*/ 1182 h 1186"/>
                  <a:gd name="T10" fmla="*/ 52 w 52"/>
                  <a:gd name="T11" fmla="*/ 1186 h 1186"/>
                  <a:gd name="T12" fmla="*/ 52 w 52"/>
                  <a:gd name="T13" fmla="*/ 10 h 1186"/>
                  <a:gd name="T14" fmla="*/ 32 w 52"/>
                  <a:gd name="T15" fmla="*/ 6 h 1186"/>
                  <a:gd name="T16" fmla="*/ 14 w 52"/>
                  <a:gd name="T17" fmla="*/ 3 h 1186"/>
                  <a:gd name="T18" fmla="*/ 1 w 52"/>
                  <a:gd name="T19" fmla="*/ 0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86"/>
                  <a:gd name="T32" fmla="*/ 52 w 52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86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3" y="1179"/>
                    </a:lnTo>
                    <a:lnTo>
                      <a:pt x="32" y="1182"/>
                    </a:lnTo>
                    <a:lnTo>
                      <a:pt x="52" y="1186"/>
                    </a:lnTo>
                    <a:lnTo>
                      <a:pt x="52" y="10"/>
                    </a:lnTo>
                    <a:lnTo>
                      <a:pt x="32" y="6"/>
                    </a:lnTo>
                    <a:lnTo>
                      <a:pt x="1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" name="Freeform 822">
                <a:extLst>
                  <a:ext uri="{FF2B5EF4-FFF2-40B4-BE49-F238E27FC236}">
                    <a16:creationId xmlns:a16="http://schemas.microsoft.com/office/drawing/2014/main" id="{929063DE-CEA9-8140-BA2C-538BC39D1A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36" y="945"/>
                <a:ext cx="54" cy="1182"/>
              </a:xfrm>
              <a:custGeom>
                <a:avLst/>
                <a:gdLst>
                  <a:gd name="T0" fmla="*/ 1 w 54"/>
                  <a:gd name="T1" fmla="*/ 0 h 1182"/>
                  <a:gd name="T2" fmla="*/ 1 w 54"/>
                  <a:gd name="T3" fmla="*/ 648 h 1182"/>
                  <a:gd name="T4" fmla="*/ 0 w 54"/>
                  <a:gd name="T5" fmla="*/ 1175 h 1182"/>
                  <a:gd name="T6" fmla="*/ 13 w 54"/>
                  <a:gd name="T7" fmla="*/ 1179 h 1182"/>
                  <a:gd name="T8" fmla="*/ 32 w 54"/>
                  <a:gd name="T9" fmla="*/ 1182 h 1182"/>
                  <a:gd name="T10" fmla="*/ 54 w 54"/>
                  <a:gd name="T11" fmla="*/ 1182 h 1182"/>
                  <a:gd name="T12" fmla="*/ 54 w 54"/>
                  <a:gd name="T13" fmla="*/ 8 h 1182"/>
                  <a:gd name="T14" fmla="*/ 32 w 54"/>
                  <a:gd name="T15" fmla="*/ 6 h 1182"/>
                  <a:gd name="T16" fmla="*/ 14 w 54"/>
                  <a:gd name="T17" fmla="*/ 3 h 1182"/>
                  <a:gd name="T18" fmla="*/ 1 w 54"/>
                  <a:gd name="T19" fmla="*/ 0 h 11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1182"/>
                  <a:gd name="T32" fmla="*/ 54 w 54"/>
                  <a:gd name="T33" fmla="*/ 1182 h 11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1182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3" y="1179"/>
                    </a:lnTo>
                    <a:lnTo>
                      <a:pt x="32" y="1182"/>
                    </a:lnTo>
                    <a:lnTo>
                      <a:pt x="54" y="1182"/>
                    </a:lnTo>
                    <a:lnTo>
                      <a:pt x="54" y="8"/>
                    </a:lnTo>
                    <a:lnTo>
                      <a:pt x="32" y="6"/>
                    </a:lnTo>
                    <a:lnTo>
                      <a:pt x="1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5" name="Freeform 823">
                <a:extLst>
                  <a:ext uri="{FF2B5EF4-FFF2-40B4-BE49-F238E27FC236}">
                    <a16:creationId xmlns:a16="http://schemas.microsoft.com/office/drawing/2014/main" id="{D53F2581-E1E2-B743-9F65-82C69960AD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88" y="953"/>
                <a:ext cx="55" cy="1180"/>
              </a:xfrm>
              <a:custGeom>
                <a:avLst/>
                <a:gdLst>
                  <a:gd name="T0" fmla="*/ 0 w 55"/>
                  <a:gd name="T1" fmla="*/ 0 h 1180"/>
                  <a:gd name="T2" fmla="*/ 2 w 55"/>
                  <a:gd name="T3" fmla="*/ 646 h 1180"/>
                  <a:gd name="T4" fmla="*/ 2 w 55"/>
                  <a:gd name="T5" fmla="*/ 1174 h 1180"/>
                  <a:gd name="T6" fmla="*/ 14 w 55"/>
                  <a:gd name="T7" fmla="*/ 1177 h 1180"/>
                  <a:gd name="T8" fmla="*/ 33 w 55"/>
                  <a:gd name="T9" fmla="*/ 1180 h 1180"/>
                  <a:gd name="T10" fmla="*/ 55 w 55"/>
                  <a:gd name="T11" fmla="*/ 1180 h 1180"/>
                  <a:gd name="T12" fmla="*/ 55 w 55"/>
                  <a:gd name="T13" fmla="*/ 6 h 1180"/>
                  <a:gd name="T14" fmla="*/ 33 w 55"/>
                  <a:gd name="T15" fmla="*/ 4 h 1180"/>
                  <a:gd name="T16" fmla="*/ 15 w 55"/>
                  <a:gd name="T17" fmla="*/ 1 h 1180"/>
                  <a:gd name="T18" fmla="*/ 0 w 55"/>
                  <a:gd name="T19" fmla="*/ 0 h 1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180"/>
                  <a:gd name="T32" fmla="*/ 55 w 55"/>
                  <a:gd name="T33" fmla="*/ 1180 h 11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180">
                    <a:moveTo>
                      <a:pt x="0" y="0"/>
                    </a:moveTo>
                    <a:lnTo>
                      <a:pt x="2" y="646"/>
                    </a:lnTo>
                    <a:lnTo>
                      <a:pt x="2" y="1174"/>
                    </a:lnTo>
                    <a:lnTo>
                      <a:pt x="14" y="1177"/>
                    </a:lnTo>
                    <a:lnTo>
                      <a:pt x="33" y="1180"/>
                    </a:lnTo>
                    <a:lnTo>
                      <a:pt x="55" y="1180"/>
                    </a:lnTo>
                    <a:lnTo>
                      <a:pt x="55" y="6"/>
                    </a:lnTo>
                    <a:lnTo>
                      <a:pt x="33" y="4"/>
                    </a:lnTo>
                    <a:lnTo>
                      <a:pt x="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6" name="Freeform 824">
                <a:extLst>
                  <a:ext uri="{FF2B5EF4-FFF2-40B4-BE49-F238E27FC236}">
                    <a16:creationId xmlns:a16="http://schemas.microsoft.com/office/drawing/2014/main" id="{2959AECA-4E13-2B42-8D3A-046F0F945E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43" y="961"/>
                <a:ext cx="55" cy="1180"/>
              </a:xfrm>
              <a:custGeom>
                <a:avLst/>
                <a:gdLst>
                  <a:gd name="T0" fmla="*/ 0 w 55"/>
                  <a:gd name="T1" fmla="*/ 0 h 1180"/>
                  <a:gd name="T2" fmla="*/ 2 w 55"/>
                  <a:gd name="T3" fmla="*/ 646 h 1180"/>
                  <a:gd name="T4" fmla="*/ 2 w 55"/>
                  <a:gd name="T5" fmla="*/ 1174 h 1180"/>
                  <a:gd name="T6" fmla="*/ 14 w 55"/>
                  <a:gd name="T7" fmla="*/ 1177 h 1180"/>
                  <a:gd name="T8" fmla="*/ 33 w 55"/>
                  <a:gd name="T9" fmla="*/ 1180 h 1180"/>
                  <a:gd name="T10" fmla="*/ 55 w 55"/>
                  <a:gd name="T11" fmla="*/ 1180 h 1180"/>
                  <a:gd name="T12" fmla="*/ 55 w 55"/>
                  <a:gd name="T13" fmla="*/ 6 h 1180"/>
                  <a:gd name="T14" fmla="*/ 33 w 55"/>
                  <a:gd name="T15" fmla="*/ 4 h 1180"/>
                  <a:gd name="T16" fmla="*/ 15 w 55"/>
                  <a:gd name="T17" fmla="*/ 1 h 1180"/>
                  <a:gd name="T18" fmla="*/ 0 w 55"/>
                  <a:gd name="T19" fmla="*/ 0 h 1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180"/>
                  <a:gd name="T32" fmla="*/ 55 w 55"/>
                  <a:gd name="T33" fmla="*/ 1180 h 11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180">
                    <a:moveTo>
                      <a:pt x="0" y="0"/>
                    </a:moveTo>
                    <a:lnTo>
                      <a:pt x="2" y="646"/>
                    </a:lnTo>
                    <a:lnTo>
                      <a:pt x="2" y="1174"/>
                    </a:lnTo>
                    <a:lnTo>
                      <a:pt x="14" y="1177"/>
                    </a:lnTo>
                    <a:lnTo>
                      <a:pt x="33" y="1180"/>
                    </a:lnTo>
                    <a:lnTo>
                      <a:pt x="55" y="1180"/>
                    </a:lnTo>
                    <a:lnTo>
                      <a:pt x="55" y="6"/>
                    </a:lnTo>
                    <a:lnTo>
                      <a:pt x="33" y="4"/>
                    </a:lnTo>
                    <a:lnTo>
                      <a:pt x="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7" name="Freeform 825">
                <a:extLst>
                  <a:ext uri="{FF2B5EF4-FFF2-40B4-BE49-F238E27FC236}">
                    <a16:creationId xmlns:a16="http://schemas.microsoft.com/office/drawing/2014/main" id="{FBDA5068-CAC3-B142-BED9-74F3F0BB00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97" y="966"/>
                <a:ext cx="55" cy="1180"/>
              </a:xfrm>
              <a:custGeom>
                <a:avLst/>
                <a:gdLst>
                  <a:gd name="T0" fmla="*/ 0 w 55"/>
                  <a:gd name="T1" fmla="*/ 0 h 1180"/>
                  <a:gd name="T2" fmla="*/ 2 w 55"/>
                  <a:gd name="T3" fmla="*/ 646 h 1180"/>
                  <a:gd name="T4" fmla="*/ 2 w 55"/>
                  <a:gd name="T5" fmla="*/ 1174 h 1180"/>
                  <a:gd name="T6" fmla="*/ 14 w 55"/>
                  <a:gd name="T7" fmla="*/ 1177 h 1180"/>
                  <a:gd name="T8" fmla="*/ 33 w 55"/>
                  <a:gd name="T9" fmla="*/ 1180 h 1180"/>
                  <a:gd name="T10" fmla="*/ 55 w 55"/>
                  <a:gd name="T11" fmla="*/ 1180 h 1180"/>
                  <a:gd name="T12" fmla="*/ 55 w 55"/>
                  <a:gd name="T13" fmla="*/ 6 h 1180"/>
                  <a:gd name="T14" fmla="*/ 33 w 55"/>
                  <a:gd name="T15" fmla="*/ 4 h 1180"/>
                  <a:gd name="T16" fmla="*/ 15 w 55"/>
                  <a:gd name="T17" fmla="*/ 1 h 1180"/>
                  <a:gd name="T18" fmla="*/ 0 w 55"/>
                  <a:gd name="T19" fmla="*/ 0 h 1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180"/>
                  <a:gd name="T32" fmla="*/ 55 w 55"/>
                  <a:gd name="T33" fmla="*/ 1180 h 11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180">
                    <a:moveTo>
                      <a:pt x="0" y="0"/>
                    </a:moveTo>
                    <a:lnTo>
                      <a:pt x="2" y="646"/>
                    </a:lnTo>
                    <a:lnTo>
                      <a:pt x="2" y="1174"/>
                    </a:lnTo>
                    <a:lnTo>
                      <a:pt x="14" y="1177"/>
                    </a:lnTo>
                    <a:lnTo>
                      <a:pt x="33" y="1180"/>
                    </a:lnTo>
                    <a:lnTo>
                      <a:pt x="55" y="1180"/>
                    </a:lnTo>
                    <a:lnTo>
                      <a:pt x="55" y="6"/>
                    </a:lnTo>
                    <a:lnTo>
                      <a:pt x="33" y="4"/>
                    </a:lnTo>
                    <a:lnTo>
                      <a:pt x="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4" name="Group 826">
              <a:extLst>
                <a:ext uri="{FF2B5EF4-FFF2-40B4-BE49-F238E27FC236}">
                  <a16:creationId xmlns:a16="http://schemas.microsoft.com/office/drawing/2014/main" id="{ABDDDF11-E25E-B048-84F9-84F0CA95F1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9112709" y="1497505"/>
              <a:ext cx="372209" cy="882355"/>
              <a:chOff x="2879" y="792"/>
              <a:chExt cx="573" cy="1354"/>
            </a:xfrm>
          </p:grpSpPr>
          <p:sp>
            <p:nvSpPr>
              <p:cNvPr id="556" name="Freeform 827">
                <a:extLst>
                  <a:ext uri="{FF2B5EF4-FFF2-40B4-BE49-F238E27FC236}">
                    <a16:creationId xmlns:a16="http://schemas.microsoft.com/office/drawing/2014/main" id="{93F98F06-7718-E949-85AE-6DD53D7650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79" y="792"/>
                <a:ext cx="52" cy="1235"/>
              </a:xfrm>
              <a:custGeom>
                <a:avLst/>
                <a:gdLst>
                  <a:gd name="T0" fmla="*/ 1 w 52"/>
                  <a:gd name="T1" fmla="*/ 0 h 1235"/>
                  <a:gd name="T2" fmla="*/ 1 w 52"/>
                  <a:gd name="T3" fmla="*/ 648 h 1235"/>
                  <a:gd name="T4" fmla="*/ 0 w 52"/>
                  <a:gd name="T5" fmla="*/ 1175 h 1235"/>
                  <a:gd name="T6" fmla="*/ 12 w 52"/>
                  <a:gd name="T7" fmla="*/ 1203 h 1235"/>
                  <a:gd name="T8" fmla="*/ 34 w 52"/>
                  <a:gd name="T9" fmla="*/ 1221 h 1235"/>
                  <a:gd name="T10" fmla="*/ 52 w 52"/>
                  <a:gd name="T11" fmla="*/ 1235 h 1235"/>
                  <a:gd name="T12" fmla="*/ 52 w 52"/>
                  <a:gd name="T13" fmla="*/ 59 h 1235"/>
                  <a:gd name="T14" fmla="*/ 37 w 52"/>
                  <a:gd name="T15" fmla="*/ 48 h 1235"/>
                  <a:gd name="T16" fmla="*/ 19 w 52"/>
                  <a:gd name="T17" fmla="*/ 29 h 1235"/>
                  <a:gd name="T18" fmla="*/ 1 w 52"/>
                  <a:gd name="T19" fmla="*/ 0 h 12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235"/>
                  <a:gd name="T32" fmla="*/ 52 w 52"/>
                  <a:gd name="T33" fmla="*/ 1235 h 12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235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2" y="1203"/>
                    </a:lnTo>
                    <a:lnTo>
                      <a:pt x="34" y="1221"/>
                    </a:lnTo>
                    <a:lnTo>
                      <a:pt x="52" y="1235"/>
                    </a:lnTo>
                    <a:lnTo>
                      <a:pt x="52" y="59"/>
                    </a:lnTo>
                    <a:lnTo>
                      <a:pt x="37" y="48"/>
                    </a:lnTo>
                    <a:lnTo>
                      <a:pt x="19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mpd="sng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Freeform 828">
                <a:extLst>
                  <a:ext uri="{FF2B5EF4-FFF2-40B4-BE49-F238E27FC236}">
                    <a16:creationId xmlns:a16="http://schemas.microsoft.com/office/drawing/2014/main" id="{B9BBD6EF-76CC-2F44-960E-FBB13E2BFF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32" y="847"/>
                <a:ext cx="52" cy="1208"/>
              </a:xfrm>
              <a:custGeom>
                <a:avLst/>
                <a:gdLst>
                  <a:gd name="T0" fmla="*/ 1 w 52"/>
                  <a:gd name="T1" fmla="*/ 0 h 1208"/>
                  <a:gd name="T2" fmla="*/ 1 w 52"/>
                  <a:gd name="T3" fmla="*/ 648 h 1208"/>
                  <a:gd name="T4" fmla="*/ 0 w 52"/>
                  <a:gd name="T5" fmla="*/ 1175 h 1208"/>
                  <a:gd name="T6" fmla="*/ 16 w 52"/>
                  <a:gd name="T7" fmla="*/ 1190 h 1208"/>
                  <a:gd name="T8" fmla="*/ 32 w 52"/>
                  <a:gd name="T9" fmla="*/ 1199 h 1208"/>
                  <a:gd name="T10" fmla="*/ 52 w 52"/>
                  <a:gd name="T11" fmla="*/ 1208 h 1208"/>
                  <a:gd name="T12" fmla="*/ 52 w 52"/>
                  <a:gd name="T13" fmla="*/ 29 h 1208"/>
                  <a:gd name="T14" fmla="*/ 34 w 52"/>
                  <a:gd name="T15" fmla="*/ 22 h 1208"/>
                  <a:gd name="T16" fmla="*/ 16 w 52"/>
                  <a:gd name="T17" fmla="*/ 13 h 1208"/>
                  <a:gd name="T18" fmla="*/ 1 w 52"/>
                  <a:gd name="T19" fmla="*/ 0 h 1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208"/>
                  <a:gd name="T32" fmla="*/ 52 w 52"/>
                  <a:gd name="T33" fmla="*/ 1208 h 12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208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6" y="1190"/>
                    </a:lnTo>
                    <a:lnTo>
                      <a:pt x="32" y="1199"/>
                    </a:lnTo>
                    <a:lnTo>
                      <a:pt x="52" y="1208"/>
                    </a:lnTo>
                    <a:lnTo>
                      <a:pt x="52" y="29"/>
                    </a:lnTo>
                    <a:lnTo>
                      <a:pt x="34" y="22"/>
                    </a:lnTo>
                    <a:lnTo>
                      <a:pt x="16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Freeform 829">
                <a:extLst>
                  <a:ext uri="{FF2B5EF4-FFF2-40B4-BE49-F238E27FC236}">
                    <a16:creationId xmlns:a16="http://schemas.microsoft.com/office/drawing/2014/main" id="{EA700E2C-BCEE-6E4F-B9D5-A11371EA35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83" y="877"/>
                <a:ext cx="52" cy="1195"/>
              </a:xfrm>
              <a:custGeom>
                <a:avLst/>
                <a:gdLst>
                  <a:gd name="T0" fmla="*/ 1 w 52"/>
                  <a:gd name="T1" fmla="*/ 0 h 1195"/>
                  <a:gd name="T2" fmla="*/ 1 w 52"/>
                  <a:gd name="T3" fmla="*/ 648 h 1195"/>
                  <a:gd name="T4" fmla="*/ 0 w 52"/>
                  <a:gd name="T5" fmla="*/ 1175 h 1195"/>
                  <a:gd name="T6" fmla="*/ 14 w 52"/>
                  <a:gd name="T7" fmla="*/ 1181 h 1195"/>
                  <a:gd name="T8" fmla="*/ 32 w 52"/>
                  <a:gd name="T9" fmla="*/ 1189 h 1195"/>
                  <a:gd name="T10" fmla="*/ 52 w 52"/>
                  <a:gd name="T11" fmla="*/ 1195 h 1195"/>
                  <a:gd name="T12" fmla="*/ 52 w 52"/>
                  <a:gd name="T13" fmla="*/ 20 h 1195"/>
                  <a:gd name="T14" fmla="*/ 32 w 52"/>
                  <a:gd name="T15" fmla="*/ 14 h 1195"/>
                  <a:gd name="T16" fmla="*/ 16 w 52"/>
                  <a:gd name="T17" fmla="*/ 8 h 1195"/>
                  <a:gd name="T18" fmla="*/ 1 w 52"/>
                  <a:gd name="T19" fmla="*/ 0 h 11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95"/>
                  <a:gd name="T32" fmla="*/ 52 w 52"/>
                  <a:gd name="T33" fmla="*/ 1195 h 11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95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4" y="1181"/>
                    </a:lnTo>
                    <a:lnTo>
                      <a:pt x="32" y="1189"/>
                    </a:lnTo>
                    <a:lnTo>
                      <a:pt x="52" y="1195"/>
                    </a:lnTo>
                    <a:lnTo>
                      <a:pt x="52" y="20"/>
                    </a:lnTo>
                    <a:lnTo>
                      <a:pt x="32" y="14"/>
                    </a:lnTo>
                    <a:lnTo>
                      <a:pt x="16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Freeform 830">
                <a:extLst>
                  <a:ext uri="{FF2B5EF4-FFF2-40B4-BE49-F238E27FC236}">
                    <a16:creationId xmlns:a16="http://schemas.microsoft.com/office/drawing/2014/main" id="{82E82620-DD0F-1549-B314-F59CCED6B1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35" y="897"/>
                <a:ext cx="52" cy="1193"/>
              </a:xfrm>
              <a:custGeom>
                <a:avLst/>
                <a:gdLst>
                  <a:gd name="T0" fmla="*/ 1 w 52"/>
                  <a:gd name="T1" fmla="*/ 0 h 1193"/>
                  <a:gd name="T2" fmla="*/ 1 w 52"/>
                  <a:gd name="T3" fmla="*/ 648 h 1193"/>
                  <a:gd name="T4" fmla="*/ 0 w 52"/>
                  <a:gd name="T5" fmla="*/ 1175 h 1193"/>
                  <a:gd name="T6" fmla="*/ 14 w 52"/>
                  <a:gd name="T7" fmla="*/ 1181 h 1193"/>
                  <a:gd name="T8" fmla="*/ 33 w 52"/>
                  <a:gd name="T9" fmla="*/ 1187 h 1193"/>
                  <a:gd name="T10" fmla="*/ 51 w 52"/>
                  <a:gd name="T11" fmla="*/ 1193 h 1193"/>
                  <a:gd name="T12" fmla="*/ 52 w 52"/>
                  <a:gd name="T13" fmla="*/ 17 h 1193"/>
                  <a:gd name="T14" fmla="*/ 33 w 52"/>
                  <a:gd name="T15" fmla="*/ 11 h 1193"/>
                  <a:gd name="T16" fmla="*/ 16 w 52"/>
                  <a:gd name="T17" fmla="*/ 8 h 1193"/>
                  <a:gd name="T18" fmla="*/ 1 w 52"/>
                  <a:gd name="T19" fmla="*/ 0 h 1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93"/>
                  <a:gd name="T32" fmla="*/ 52 w 52"/>
                  <a:gd name="T33" fmla="*/ 1193 h 1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93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4" y="1181"/>
                    </a:lnTo>
                    <a:lnTo>
                      <a:pt x="33" y="1187"/>
                    </a:lnTo>
                    <a:lnTo>
                      <a:pt x="51" y="1193"/>
                    </a:lnTo>
                    <a:lnTo>
                      <a:pt x="52" y="17"/>
                    </a:lnTo>
                    <a:lnTo>
                      <a:pt x="33" y="11"/>
                    </a:lnTo>
                    <a:lnTo>
                      <a:pt x="16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0" name="Freeform 831">
                <a:extLst>
                  <a:ext uri="{FF2B5EF4-FFF2-40B4-BE49-F238E27FC236}">
                    <a16:creationId xmlns:a16="http://schemas.microsoft.com/office/drawing/2014/main" id="{6DA776B9-65D8-274B-AEEA-E793B5DDAF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85" y="914"/>
                <a:ext cx="52" cy="1186"/>
              </a:xfrm>
              <a:custGeom>
                <a:avLst/>
                <a:gdLst>
                  <a:gd name="T0" fmla="*/ 1 w 52"/>
                  <a:gd name="T1" fmla="*/ 0 h 1186"/>
                  <a:gd name="T2" fmla="*/ 1 w 52"/>
                  <a:gd name="T3" fmla="*/ 648 h 1186"/>
                  <a:gd name="T4" fmla="*/ 0 w 52"/>
                  <a:gd name="T5" fmla="*/ 1175 h 1186"/>
                  <a:gd name="T6" fmla="*/ 13 w 52"/>
                  <a:gd name="T7" fmla="*/ 1179 h 1186"/>
                  <a:gd name="T8" fmla="*/ 32 w 52"/>
                  <a:gd name="T9" fmla="*/ 1182 h 1186"/>
                  <a:gd name="T10" fmla="*/ 52 w 52"/>
                  <a:gd name="T11" fmla="*/ 1186 h 1186"/>
                  <a:gd name="T12" fmla="*/ 52 w 52"/>
                  <a:gd name="T13" fmla="*/ 10 h 1186"/>
                  <a:gd name="T14" fmla="*/ 32 w 52"/>
                  <a:gd name="T15" fmla="*/ 6 h 1186"/>
                  <a:gd name="T16" fmla="*/ 14 w 52"/>
                  <a:gd name="T17" fmla="*/ 3 h 1186"/>
                  <a:gd name="T18" fmla="*/ 1 w 52"/>
                  <a:gd name="T19" fmla="*/ 0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86"/>
                  <a:gd name="T32" fmla="*/ 52 w 52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86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3" y="1179"/>
                    </a:lnTo>
                    <a:lnTo>
                      <a:pt x="32" y="1182"/>
                    </a:lnTo>
                    <a:lnTo>
                      <a:pt x="52" y="1186"/>
                    </a:lnTo>
                    <a:lnTo>
                      <a:pt x="52" y="10"/>
                    </a:lnTo>
                    <a:lnTo>
                      <a:pt x="32" y="6"/>
                    </a:lnTo>
                    <a:lnTo>
                      <a:pt x="1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1" name="Freeform 832">
                <a:extLst>
                  <a:ext uri="{FF2B5EF4-FFF2-40B4-BE49-F238E27FC236}">
                    <a16:creationId xmlns:a16="http://schemas.microsoft.com/office/drawing/2014/main" id="{E67BE5DA-B372-414A-968A-426D16B341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5" y="925"/>
                <a:ext cx="52" cy="1186"/>
              </a:xfrm>
              <a:custGeom>
                <a:avLst/>
                <a:gdLst>
                  <a:gd name="T0" fmla="*/ 1 w 52"/>
                  <a:gd name="T1" fmla="*/ 0 h 1186"/>
                  <a:gd name="T2" fmla="*/ 1 w 52"/>
                  <a:gd name="T3" fmla="*/ 648 h 1186"/>
                  <a:gd name="T4" fmla="*/ 0 w 52"/>
                  <a:gd name="T5" fmla="*/ 1175 h 1186"/>
                  <a:gd name="T6" fmla="*/ 13 w 52"/>
                  <a:gd name="T7" fmla="*/ 1179 h 1186"/>
                  <a:gd name="T8" fmla="*/ 32 w 52"/>
                  <a:gd name="T9" fmla="*/ 1182 h 1186"/>
                  <a:gd name="T10" fmla="*/ 52 w 52"/>
                  <a:gd name="T11" fmla="*/ 1186 h 1186"/>
                  <a:gd name="T12" fmla="*/ 52 w 52"/>
                  <a:gd name="T13" fmla="*/ 10 h 1186"/>
                  <a:gd name="T14" fmla="*/ 32 w 52"/>
                  <a:gd name="T15" fmla="*/ 6 h 1186"/>
                  <a:gd name="T16" fmla="*/ 14 w 52"/>
                  <a:gd name="T17" fmla="*/ 3 h 1186"/>
                  <a:gd name="T18" fmla="*/ 1 w 52"/>
                  <a:gd name="T19" fmla="*/ 0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86"/>
                  <a:gd name="T32" fmla="*/ 52 w 52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86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3" y="1179"/>
                    </a:lnTo>
                    <a:lnTo>
                      <a:pt x="32" y="1182"/>
                    </a:lnTo>
                    <a:lnTo>
                      <a:pt x="52" y="1186"/>
                    </a:lnTo>
                    <a:lnTo>
                      <a:pt x="52" y="10"/>
                    </a:lnTo>
                    <a:lnTo>
                      <a:pt x="32" y="6"/>
                    </a:lnTo>
                    <a:lnTo>
                      <a:pt x="1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2" name="Freeform 833">
                <a:extLst>
                  <a:ext uri="{FF2B5EF4-FFF2-40B4-BE49-F238E27FC236}">
                    <a16:creationId xmlns:a16="http://schemas.microsoft.com/office/drawing/2014/main" id="{CF891A73-3474-1E4A-97FA-0645D2B5D7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86" y="936"/>
                <a:ext cx="52" cy="1186"/>
              </a:xfrm>
              <a:custGeom>
                <a:avLst/>
                <a:gdLst>
                  <a:gd name="T0" fmla="*/ 1 w 52"/>
                  <a:gd name="T1" fmla="*/ 0 h 1186"/>
                  <a:gd name="T2" fmla="*/ 1 w 52"/>
                  <a:gd name="T3" fmla="*/ 648 h 1186"/>
                  <a:gd name="T4" fmla="*/ 0 w 52"/>
                  <a:gd name="T5" fmla="*/ 1175 h 1186"/>
                  <a:gd name="T6" fmla="*/ 13 w 52"/>
                  <a:gd name="T7" fmla="*/ 1179 h 1186"/>
                  <a:gd name="T8" fmla="*/ 32 w 52"/>
                  <a:gd name="T9" fmla="*/ 1182 h 1186"/>
                  <a:gd name="T10" fmla="*/ 52 w 52"/>
                  <a:gd name="T11" fmla="*/ 1186 h 1186"/>
                  <a:gd name="T12" fmla="*/ 52 w 52"/>
                  <a:gd name="T13" fmla="*/ 10 h 1186"/>
                  <a:gd name="T14" fmla="*/ 32 w 52"/>
                  <a:gd name="T15" fmla="*/ 6 h 1186"/>
                  <a:gd name="T16" fmla="*/ 14 w 52"/>
                  <a:gd name="T17" fmla="*/ 3 h 1186"/>
                  <a:gd name="T18" fmla="*/ 1 w 52"/>
                  <a:gd name="T19" fmla="*/ 0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186"/>
                  <a:gd name="T32" fmla="*/ 52 w 52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186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3" y="1179"/>
                    </a:lnTo>
                    <a:lnTo>
                      <a:pt x="32" y="1182"/>
                    </a:lnTo>
                    <a:lnTo>
                      <a:pt x="52" y="1186"/>
                    </a:lnTo>
                    <a:lnTo>
                      <a:pt x="52" y="10"/>
                    </a:lnTo>
                    <a:lnTo>
                      <a:pt x="32" y="6"/>
                    </a:lnTo>
                    <a:lnTo>
                      <a:pt x="1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" name="Freeform 834">
                <a:extLst>
                  <a:ext uri="{FF2B5EF4-FFF2-40B4-BE49-F238E27FC236}">
                    <a16:creationId xmlns:a16="http://schemas.microsoft.com/office/drawing/2014/main" id="{D9768AC2-5D1C-D143-A43F-E237605721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36" y="945"/>
                <a:ext cx="54" cy="1182"/>
              </a:xfrm>
              <a:custGeom>
                <a:avLst/>
                <a:gdLst>
                  <a:gd name="T0" fmla="*/ 1 w 54"/>
                  <a:gd name="T1" fmla="*/ 0 h 1182"/>
                  <a:gd name="T2" fmla="*/ 1 w 54"/>
                  <a:gd name="T3" fmla="*/ 648 h 1182"/>
                  <a:gd name="T4" fmla="*/ 0 w 54"/>
                  <a:gd name="T5" fmla="*/ 1175 h 1182"/>
                  <a:gd name="T6" fmla="*/ 13 w 54"/>
                  <a:gd name="T7" fmla="*/ 1179 h 1182"/>
                  <a:gd name="T8" fmla="*/ 32 w 54"/>
                  <a:gd name="T9" fmla="*/ 1182 h 1182"/>
                  <a:gd name="T10" fmla="*/ 54 w 54"/>
                  <a:gd name="T11" fmla="*/ 1182 h 1182"/>
                  <a:gd name="T12" fmla="*/ 54 w 54"/>
                  <a:gd name="T13" fmla="*/ 8 h 1182"/>
                  <a:gd name="T14" fmla="*/ 32 w 54"/>
                  <a:gd name="T15" fmla="*/ 6 h 1182"/>
                  <a:gd name="T16" fmla="*/ 14 w 54"/>
                  <a:gd name="T17" fmla="*/ 3 h 1182"/>
                  <a:gd name="T18" fmla="*/ 1 w 54"/>
                  <a:gd name="T19" fmla="*/ 0 h 11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1182"/>
                  <a:gd name="T32" fmla="*/ 54 w 54"/>
                  <a:gd name="T33" fmla="*/ 1182 h 11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1182">
                    <a:moveTo>
                      <a:pt x="1" y="0"/>
                    </a:moveTo>
                    <a:lnTo>
                      <a:pt x="1" y="648"/>
                    </a:lnTo>
                    <a:lnTo>
                      <a:pt x="0" y="1175"/>
                    </a:lnTo>
                    <a:lnTo>
                      <a:pt x="13" y="1179"/>
                    </a:lnTo>
                    <a:lnTo>
                      <a:pt x="32" y="1182"/>
                    </a:lnTo>
                    <a:lnTo>
                      <a:pt x="54" y="1182"/>
                    </a:lnTo>
                    <a:lnTo>
                      <a:pt x="54" y="8"/>
                    </a:lnTo>
                    <a:lnTo>
                      <a:pt x="32" y="6"/>
                    </a:lnTo>
                    <a:lnTo>
                      <a:pt x="1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" name="Freeform 835">
                <a:extLst>
                  <a:ext uri="{FF2B5EF4-FFF2-40B4-BE49-F238E27FC236}">
                    <a16:creationId xmlns:a16="http://schemas.microsoft.com/office/drawing/2014/main" id="{4CB54EE0-A0A2-234B-AD8F-8915F8DB15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88" y="953"/>
                <a:ext cx="55" cy="1180"/>
              </a:xfrm>
              <a:custGeom>
                <a:avLst/>
                <a:gdLst>
                  <a:gd name="T0" fmla="*/ 0 w 55"/>
                  <a:gd name="T1" fmla="*/ 0 h 1180"/>
                  <a:gd name="T2" fmla="*/ 2 w 55"/>
                  <a:gd name="T3" fmla="*/ 646 h 1180"/>
                  <a:gd name="T4" fmla="*/ 2 w 55"/>
                  <a:gd name="T5" fmla="*/ 1174 h 1180"/>
                  <a:gd name="T6" fmla="*/ 14 w 55"/>
                  <a:gd name="T7" fmla="*/ 1177 h 1180"/>
                  <a:gd name="T8" fmla="*/ 33 w 55"/>
                  <a:gd name="T9" fmla="*/ 1180 h 1180"/>
                  <a:gd name="T10" fmla="*/ 55 w 55"/>
                  <a:gd name="T11" fmla="*/ 1180 h 1180"/>
                  <a:gd name="T12" fmla="*/ 55 w 55"/>
                  <a:gd name="T13" fmla="*/ 6 h 1180"/>
                  <a:gd name="T14" fmla="*/ 33 w 55"/>
                  <a:gd name="T15" fmla="*/ 4 h 1180"/>
                  <a:gd name="T16" fmla="*/ 15 w 55"/>
                  <a:gd name="T17" fmla="*/ 1 h 1180"/>
                  <a:gd name="T18" fmla="*/ 0 w 55"/>
                  <a:gd name="T19" fmla="*/ 0 h 1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180"/>
                  <a:gd name="T32" fmla="*/ 55 w 55"/>
                  <a:gd name="T33" fmla="*/ 1180 h 11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180">
                    <a:moveTo>
                      <a:pt x="0" y="0"/>
                    </a:moveTo>
                    <a:lnTo>
                      <a:pt x="2" y="646"/>
                    </a:lnTo>
                    <a:lnTo>
                      <a:pt x="2" y="1174"/>
                    </a:lnTo>
                    <a:lnTo>
                      <a:pt x="14" y="1177"/>
                    </a:lnTo>
                    <a:lnTo>
                      <a:pt x="33" y="1180"/>
                    </a:lnTo>
                    <a:lnTo>
                      <a:pt x="55" y="1180"/>
                    </a:lnTo>
                    <a:lnTo>
                      <a:pt x="55" y="6"/>
                    </a:lnTo>
                    <a:lnTo>
                      <a:pt x="33" y="4"/>
                    </a:lnTo>
                    <a:lnTo>
                      <a:pt x="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" name="Freeform 836">
                <a:extLst>
                  <a:ext uri="{FF2B5EF4-FFF2-40B4-BE49-F238E27FC236}">
                    <a16:creationId xmlns:a16="http://schemas.microsoft.com/office/drawing/2014/main" id="{5C39A982-7181-BA4D-A792-8EE9E13AB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43" y="961"/>
                <a:ext cx="55" cy="1180"/>
              </a:xfrm>
              <a:custGeom>
                <a:avLst/>
                <a:gdLst>
                  <a:gd name="T0" fmla="*/ 0 w 55"/>
                  <a:gd name="T1" fmla="*/ 0 h 1180"/>
                  <a:gd name="T2" fmla="*/ 2 w 55"/>
                  <a:gd name="T3" fmla="*/ 646 h 1180"/>
                  <a:gd name="T4" fmla="*/ 2 w 55"/>
                  <a:gd name="T5" fmla="*/ 1174 h 1180"/>
                  <a:gd name="T6" fmla="*/ 14 w 55"/>
                  <a:gd name="T7" fmla="*/ 1177 h 1180"/>
                  <a:gd name="T8" fmla="*/ 33 w 55"/>
                  <a:gd name="T9" fmla="*/ 1180 h 1180"/>
                  <a:gd name="T10" fmla="*/ 55 w 55"/>
                  <a:gd name="T11" fmla="*/ 1180 h 1180"/>
                  <a:gd name="T12" fmla="*/ 55 w 55"/>
                  <a:gd name="T13" fmla="*/ 6 h 1180"/>
                  <a:gd name="T14" fmla="*/ 33 w 55"/>
                  <a:gd name="T15" fmla="*/ 4 h 1180"/>
                  <a:gd name="T16" fmla="*/ 15 w 55"/>
                  <a:gd name="T17" fmla="*/ 1 h 1180"/>
                  <a:gd name="T18" fmla="*/ 0 w 55"/>
                  <a:gd name="T19" fmla="*/ 0 h 1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180"/>
                  <a:gd name="T32" fmla="*/ 55 w 55"/>
                  <a:gd name="T33" fmla="*/ 1180 h 11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180">
                    <a:moveTo>
                      <a:pt x="0" y="0"/>
                    </a:moveTo>
                    <a:lnTo>
                      <a:pt x="2" y="646"/>
                    </a:lnTo>
                    <a:lnTo>
                      <a:pt x="2" y="1174"/>
                    </a:lnTo>
                    <a:lnTo>
                      <a:pt x="14" y="1177"/>
                    </a:lnTo>
                    <a:lnTo>
                      <a:pt x="33" y="1180"/>
                    </a:lnTo>
                    <a:lnTo>
                      <a:pt x="55" y="1180"/>
                    </a:lnTo>
                    <a:lnTo>
                      <a:pt x="55" y="6"/>
                    </a:lnTo>
                    <a:lnTo>
                      <a:pt x="33" y="4"/>
                    </a:lnTo>
                    <a:lnTo>
                      <a:pt x="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" name="Freeform 837">
                <a:extLst>
                  <a:ext uri="{FF2B5EF4-FFF2-40B4-BE49-F238E27FC236}">
                    <a16:creationId xmlns:a16="http://schemas.microsoft.com/office/drawing/2014/main" id="{A3086D2A-1557-DD44-BDC6-CB8B0B9824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97" y="966"/>
                <a:ext cx="55" cy="1180"/>
              </a:xfrm>
              <a:custGeom>
                <a:avLst/>
                <a:gdLst>
                  <a:gd name="T0" fmla="*/ 0 w 55"/>
                  <a:gd name="T1" fmla="*/ 0 h 1180"/>
                  <a:gd name="T2" fmla="*/ 2 w 55"/>
                  <a:gd name="T3" fmla="*/ 646 h 1180"/>
                  <a:gd name="T4" fmla="*/ 2 w 55"/>
                  <a:gd name="T5" fmla="*/ 1174 h 1180"/>
                  <a:gd name="T6" fmla="*/ 14 w 55"/>
                  <a:gd name="T7" fmla="*/ 1177 h 1180"/>
                  <a:gd name="T8" fmla="*/ 33 w 55"/>
                  <a:gd name="T9" fmla="*/ 1180 h 1180"/>
                  <a:gd name="T10" fmla="*/ 55 w 55"/>
                  <a:gd name="T11" fmla="*/ 1180 h 1180"/>
                  <a:gd name="T12" fmla="*/ 55 w 55"/>
                  <a:gd name="T13" fmla="*/ 6 h 1180"/>
                  <a:gd name="T14" fmla="*/ 33 w 55"/>
                  <a:gd name="T15" fmla="*/ 4 h 1180"/>
                  <a:gd name="T16" fmla="*/ 15 w 55"/>
                  <a:gd name="T17" fmla="*/ 1 h 1180"/>
                  <a:gd name="T18" fmla="*/ 0 w 55"/>
                  <a:gd name="T19" fmla="*/ 0 h 1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180"/>
                  <a:gd name="T32" fmla="*/ 55 w 55"/>
                  <a:gd name="T33" fmla="*/ 1180 h 11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180">
                    <a:moveTo>
                      <a:pt x="0" y="0"/>
                    </a:moveTo>
                    <a:lnTo>
                      <a:pt x="2" y="646"/>
                    </a:lnTo>
                    <a:lnTo>
                      <a:pt x="2" y="1174"/>
                    </a:lnTo>
                    <a:lnTo>
                      <a:pt x="14" y="1177"/>
                    </a:lnTo>
                    <a:lnTo>
                      <a:pt x="33" y="1180"/>
                    </a:lnTo>
                    <a:lnTo>
                      <a:pt x="55" y="1180"/>
                    </a:lnTo>
                    <a:lnTo>
                      <a:pt x="55" y="6"/>
                    </a:lnTo>
                    <a:lnTo>
                      <a:pt x="33" y="4"/>
                    </a:lnTo>
                    <a:lnTo>
                      <a:pt x="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15" name="Freeform 838">
              <a:extLst>
                <a:ext uri="{FF2B5EF4-FFF2-40B4-BE49-F238E27FC236}">
                  <a16:creationId xmlns:a16="http://schemas.microsoft.com/office/drawing/2014/main" id="{5F12FD01-A67C-8146-86D5-EA517D487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21510" y="1613547"/>
              <a:ext cx="37221" cy="766313"/>
            </a:xfrm>
            <a:custGeom>
              <a:avLst/>
              <a:gdLst>
                <a:gd name="T0" fmla="*/ 1 w 57"/>
                <a:gd name="T1" fmla="*/ 0 h 1177"/>
                <a:gd name="T2" fmla="*/ 3 w 57"/>
                <a:gd name="T3" fmla="*/ 646 h 1177"/>
                <a:gd name="T4" fmla="*/ 0 w 57"/>
                <a:gd name="T5" fmla="*/ 1176 h 1177"/>
                <a:gd name="T6" fmla="*/ 21 w 57"/>
                <a:gd name="T7" fmla="*/ 1177 h 1177"/>
                <a:gd name="T8" fmla="*/ 39 w 57"/>
                <a:gd name="T9" fmla="*/ 1177 h 1177"/>
                <a:gd name="T10" fmla="*/ 57 w 57"/>
                <a:gd name="T11" fmla="*/ 1177 h 1177"/>
                <a:gd name="T12" fmla="*/ 57 w 57"/>
                <a:gd name="T13" fmla="*/ 3 h 1177"/>
                <a:gd name="T14" fmla="*/ 35 w 57"/>
                <a:gd name="T15" fmla="*/ 3 h 1177"/>
                <a:gd name="T16" fmla="*/ 16 w 57"/>
                <a:gd name="T17" fmla="*/ 1 h 1177"/>
                <a:gd name="T18" fmla="*/ 1 w 57"/>
                <a:gd name="T19" fmla="*/ 0 h 1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1177"/>
                <a:gd name="T32" fmla="*/ 57 w 57"/>
                <a:gd name="T33" fmla="*/ 1177 h 1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1177">
                  <a:moveTo>
                    <a:pt x="1" y="0"/>
                  </a:moveTo>
                  <a:lnTo>
                    <a:pt x="3" y="646"/>
                  </a:lnTo>
                  <a:lnTo>
                    <a:pt x="0" y="1176"/>
                  </a:lnTo>
                  <a:lnTo>
                    <a:pt x="21" y="1177"/>
                  </a:lnTo>
                  <a:lnTo>
                    <a:pt x="39" y="1177"/>
                  </a:lnTo>
                  <a:lnTo>
                    <a:pt x="57" y="1177"/>
                  </a:lnTo>
                  <a:lnTo>
                    <a:pt x="57" y="3"/>
                  </a:lnTo>
                  <a:lnTo>
                    <a:pt x="35" y="3"/>
                  </a:lnTo>
                  <a:lnTo>
                    <a:pt x="16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6" name="Freeform 839">
              <a:extLst>
                <a:ext uri="{FF2B5EF4-FFF2-40B4-BE49-F238E27FC236}">
                  <a16:creationId xmlns:a16="http://schemas.microsoft.com/office/drawing/2014/main" id="{D855DE15-25C7-A44A-A74F-18CB888082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58731" y="1615737"/>
              <a:ext cx="37221" cy="766313"/>
            </a:xfrm>
            <a:custGeom>
              <a:avLst/>
              <a:gdLst>
                <a:gd name="T0" fmla="*/ 1 w 57"/>
                <a:gd name="T1" fmla="*/ 0 h 1177"/>
                <a:gd name="T2" fmla="*/ 3 w 57"/>
                <a:gd name="T3" fmla="*/ 646 h 1177"/>
                <a:gd name="T4" fmla="*/ 0 w 57"/>
                <a:gd name="T5" fmla="*/ 1176 h 1177"/>
                <a:gd name="T6" fmla="*/ 21 w 57"/>
                <a:gd name="T7" fmla="*/ 1177 h 1177"/>
                <a:gd name="T8" fmla="*/ 39 w 57"/>
                <a:gd name="T9" fmla="*/ 1177 h 1177"/>
                <a:gd name="T10" fmla="*/ 57 w 57"/>
                <a:gd name="T11" fmla="*/ 1177 h 1177"/>
                <a:gd name="T12" fmla="*/ 57 w 57"/>
                <a:gd name="T13" fmla="*/ 3 h 1177"/>
                <a:gd name="T14" fmla="*/ 35 w 57"/>
                <a:gd name="T15" fmla="*/ 3 h 1177"/>
                <a:gd name="T16" fmla="*/ 16 w 57"/>
                <a:gd name="T17" fmla="*/ 1 h 1177"/>
                <a:gd name="T18" fmla="*/ 1 w 57"/>
                <a:gd name="T19" fmla="*/ 0 h 1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1177"/>
                <a:gd name="T32" fmla="*/ 57 w 57"/>
                <a:gd name="T33" fmla="*/ 1177 h 1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1177">
                  <a:moveTo>
                    <a:pt x="1" y="0"/>
                  </a:moveTo>
                  <a:lnTo>
                    <a:pt x="3" y="646"/>
                  </a:lnTo>
                  <a:lnTo>
                    <a:pt x="0" y="1176"/>
                  </a:lnTo>
                  <a:lnTo>
                    <a:pt x="21" y="1177"/>
                  </a:lnTo>
                  <a:lnTo>
                    <a:pt x="39" y="1177"/>
                  </a:lnTo>
                  <a:lnTo>
                    <a:pt x="57" y="1177"/>
                  </a:lnTo>
                  <a:lnTo>
                    <a:pt x="57" y="3"/>
                  </a:lnTo>
                  <a:lnTo>
                    <a:pt x="35" y="3"/>
                  </a:lnTo>
                  <a:lnTo>
                    <a:pt x="16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7" name="Freeform 840">
              <a:extLst>
                <a:ext uri="{FF2B5EF4-FFF2-40B4-BE49-F238E27FC236}">
                  <a16:creationId xmlns:a16="http://schemas.microsoft.com/office/drawing/2014/main" id="{A99B18BC-D94B-C143-8293-8839412B44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3762" y="1617926"/>
              <a:ext cx="37221" cy="766313"/>
            </a:xfrm>
            <a:custGeom>
              <a:avLst/>
              <a:gdLst>
                <a:gd name="T0" fmla="*/ 2 w 59"/>
                <a:gd name="T1" fmla="*/ 0 h 1177"/>
                <a:gd name="T2" fmla="*/ 4 w 59"/>
                <a:gd name="T3" fmla="*/ 646 h 1177"/>
                <a:gd name="T4" fmla="*/ 0 w 59"/>
                <a:gd name="T5" fmla="*/ 1174 h 1177"/>
                <a:gd name="T6" fmla="*/ 22 w 59"/>
                <a:gd name="T7" fmla="*/ 1177 h 1177"/>
                <a:gd name="T8" fmla="*/ 40 w 59"/>
                <a:gd name="T9" fmla="*/ 1177 h 1177"/>
                <a:gd name="T10" fmla="*/ 58 w 59"/>
                <a:gd name="T11" fmla="*/ 1177 h 1177"/>
                <a:gd name="T12" fmla="*/ 59 w 59"/>
                <a:gd name="T13" fmla="*/ 0 h 1177"/>
                <a:gd name="T14" fmla="*/ 33 w 59"/>
                <a:gd name="T15" fmla="*/ 1 h 1177"/>
                <a:gd name="T16" fmla="*/ 17 w 59"/>
                <a:gd name="T17" fmla="*/ 1 h 1177"/>
                <a:gd name="T18" fmla="*/ 2 w 59"/>
                <a:gd name="T19" fmla="*/ 0 h 1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177"/>
                <a:gd name="T32" fmla="*/ 59 w 59"/>
                <a:gd name="T33" fmla="*/ 1177 h 1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177">
                  <a:moveTo>
                    <a:pt x="2" y="0"/>
                  </a:moveTo>
                  <a:lnTo>
                    <a:pt x="4" y="646"/>
                  </a:lnTo>
                  <a:lnTo>
                    <a:pt x="0" y="1174"/>
                  </a:lnTo>
                  <a:lnTo>
                    <a:pt x="22" y="1177"/>
                  </a:lnTo>
                  <a:lnTo>
                    <a:pt x="40" y="1177"/>
                  </a:lnTo>
                  <a:lnTo>
                    <a:pt x="58" y="1177"/>
                  </a:lnTo>
                  <a:lnTo>
                    <a:pt x="59" y="0"/>
                  </a:lnTo>
                  <a:lnTo>
                    <a:pt x="33" y="1"/>
                  </a:lnTo>
                  <a:lnTo>
                    <a:pt x="17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8" name="Freeform 841">
              <a:extLst>
                <a:ext uri="{FF2B5EF4-FFF2-40B4-BE49-F238E27FC236}">
                  <a16:creationId xmlns:a16="http://schemas.microsoft.com/office/drawing/2014/main" id="{2D3731E9-95DA-BB4F-B69F-797A5DFDA3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28794" y="1617926"/>
              <a:ext cx="37221" cy="764124"/>
            </a:xfrm>
            <a:custGeom>
              <a:avLst/>
              <a:gdLst>
                <a:gd name="T0" fmla="*/ 2 w 59"/>
                <a:gd name="T1" fmla="*/ 0 h 1177"/>
                <a:gd name="T2" fmla="*/ 4 w 59"/>
                <a:gd name="T3" fmla="*/ 646 h 1177"/>
                <a:gd name="T4" fmla="*/ 0 w 59"/>
                <a:gd name="T5" fmla="*/ 1174 h 1177"/>
                <a:gd name="T6" fmla="*/ 22 w 59"/>
                <a:gd name="T7" fmla="*/ 1177 h 1177"/>
                <a:gd name="T8" fmla="*/ 40 w 59"/>
                <a:gd name="T9" fmla="*/ 1177 h 1177"/>
                <a:gd name="T10" fmla="*/ 58 w 59"/>
                <a:gd name="T11" fmla="*/ 1177 h 1177"/>
                <a:gd name="T12" fmla="*/ 59 w 59"/>
                <a:gd name="T13" fmla="*/ 0 h 1177"/>
                <a:gd name="T14" fmla="*/ 33 w 59"/>
                <a:gd name="T15" fmla="*/ 1 h 1177"/>
                <a:gd name="T16" fmla="*/ 17 w 59"/>
                <a:gd name="T17" fmla="*/ 1 h 1177"/>
                <a:gd name="T18" fmla="*/ 2 w 59"/>
                <a:gd name="T19" fmla="*/ 0 h 1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177"/>
                <a:gd name="T32" fmla="*/ 59 w 59"/>
                <a:gd name="T33" fmla="*/ 1177 h 1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177">
                  <a:moveTo>
                    <a:pt x="2" y="0"/>
                  </a:moveTo>
                  <a:lnTo>
                    <a:pt x="4" y="646"/>
                  </a:lnTo>
                  <a:lnTo>
                    <a:pt x="0" y="1174"/>
                  </a:lnTo>
                  <a:lnTo>
                    <a:pt x="22" y="1177"/>
                  </a:lnTo>
                  <a:lnTo>
                    <a:pt x="40" y="1177"/>
                  </a:lnTo>
                  <a:lnTo>
                    <a:pt x="58" y="1177"/>
                  </a:lnTo>
                  <a:lnTo>
                    <a:pt x="59" y="0"/>
                  </a:lnTo>
                  <a:lnTo>
                    <a:pt x="33" y="1"/>
                  </a:lnTo>
                  <a:lnTo>
                    <a:pt x="17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9" name="Freeform 842">
              <a:extLst>
                <a:ext uri="{FF2B5EF4-FFF2-40B4-BE49-F238E27FC236}">
                  <a16:creationId xmlns:a16="http://schemas.microsoft.com/office/drawing/2014/main" id="{DF4F8559-0C9C-7F4C-8B6A-01FE881AE9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63825" y="1615737"/>
              <a:ext cx="39410" cy="766313"/>
            </a:xfrm>
            <a:custGeom>
              <a:avLst/>
              <a:gdLst>
                <a:gd name="T0" fmla="*/ 2 w 59"/>
                <a:gd name="T1" fmla="*/ 0 h 1177"/>
                <a:gd name="T2" fmla="*/ 4 w 59"/>
                <a:gd name="T3" fmla="*/ 646 h 1177"/>
                <a:gd name="T4" fmla="*/ 0 w 59"/>
                <a:gd name="T5" fmla="*/ 1174 h 1177"/>
                <a:gd name="T6" fmla="*/ 22 w 59"/>
                <a:gd name="T7" fmla="*/ 1177 h 1177"/>
                <a:gd name="T8" fmla="*/ 40 w 59"/>
                <a:gd name="T9" fmla="*/ 1177 h 1177"/>
                <a:gd name="T10" fmla="*/ 58 w 59"/>
                <a:gd name="T11" fmla="*/ 1177 h 1177"/>
                <a:gd name="T12" fmla="*/ 59 w 59"/>
                <a:gd name="T13" fmla="*/ 0 h 1177"/>
                <a:gd name="T14" fmla="*/ 33 w 59"/>
                <a:gd name="T15" fmla="*/ 1 h 1177"/>
                <a:gd name="T16" fmla="*/ 17 w 59"/>
                <a:gd name="T17" fmla="*/ 1 h 1177"/>
                <a:gd name="T18" fmla="*/ 2 w 59"/>
                <a:gd name="T19" fmla="*/ 0 h 1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177"/>
                <a:gd name="T32" fmla="*/ 59 w 59"/>
                <a:gd name="T33" fmla="*/ 1177 h 1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177">
                  <a:moveTo>
                    <a:pt x="2" y="0"/>
                  </a:moveTo>
                  <a:lnTo>
                    <a:pt x="4" y="646"/>
                  </a:lnTo>
                  <a:lnTo>
                    <a:pt x="0" y="1174"/>
                  </a:lnTo>
                  <a:lnTo>
                    <a:pt x="22" y="1177"/>
                  </a:lnTo>
                  <a:lnTo>
                    <a:pt x="40" y="1177"/>
                  </a:lnTo>
                  <a:lnTo>
                    <a:pt x="58" y="1177"/>
                  </a:lnTo>
                  <a:lnTo>
                    <a:pt x="59" y="0"/>
                  </a:lnTo>
                  <a:lnTo>
                    <a:pt x="33" y="1"/>
                  </a:lnTo>
                  <a:lnTo>
                    <a:pt x="17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0" name="Freeform 843">
              <a:extLst>
                <a:ext uri="{FF2B5EF4-FFF2-40B4-BE49-F238E27FC236}">
                  <a16:creationId xmlns:a16="http://schemas.microsoft.com/office/drawing/2014/main" id="{4AF8B5B8-F791-4649-8B1E-6E64B3F5C3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01046" y="1617926"/>
              <a:ext cx="37221" cy="766313"/>
            </a:xfrm>
            <a:custGeom>
              <a:avLst/>
              <a:gdLst>
                <a:gd name="T0" fmla="*/ 2 w 59"/>
                <a:gd name="T1" fmla="*/ 0 h 1177"/>
                <a:gd name="T2" fmla="*/ 4 w 59"/>
                <a:gd name="T3" fmla="*/ 646 h 1177"/>
                <a:gd name="T4" fmla="*/ 0 w 59"/>
                <a:gd name="T5" fmla="*/ 1174 h 1177"/>
                <a:gd name="T6" fmla="*/ 22 w 59"/>
                <a:gd name="T7" fmla="*/ 1177 h 1177"/>
                <a:gd name="T8" fmla="*/ 40 w 59"/>
                <a:gd name="T9" fmla="*/ 1177 h 1177"/>
                <a:gd name="T10" fmla="*/ 58 w 59"/>
                <a:gd name="T11" fmla="*/ 1177 h 1177"/>
                <a:gd name="T12" fmla="*/ 59 w 59"/>
                <a:gd name="T13" fmla="*/ 0 h 1177"/>
                <a:gd name="T14" fmla="*/ 33 w 59"/>
                <a:gd name="T15" fmla="*/ 1 h 1177"/>
                <a:gd name="T16" fmla="*/ 17 w 59"/>
                <a:gd name="T17" fmla="*/ 1 h 1177"/>
                <a:gd name="T18" fmla="*/ 2 w 59"/>
                <a:gd name="T19" fmla="*/ 0 h 1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177"/>
                <a:gd name="T32" fmla="*/ 59 w 59"/>
                <a:gd name="T33" fmla="*/ 1177 h 1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177">
                  <a:moveTo>
                    <a:pt x="2" y="0"/>
                  </a:moveTo>
                  <a:lnTo>
                    <a:pt x="4" y="646"/>
                  </a:lnTo>
                  <a:lnTo>
                    <a:pt x="0" y="1174"/>
                  </a:lnTo>
                  <a:lnTo>
                    <a:pt x="22" y="1177"/>
                  </a:lnTo>
                  <a:lnTo>
                    <a:pt x="40" y="1177"/>
                  </a:lnTo>
                  <a:lnTo>
                    <a:pt x="58" y="1177"/>
                  </a:lnTo>
                  <a:lnTo>
                    <a:pt x="59" y="0"/>
                  </a:lnTo>
                  <a:lnTo>
                    <a:pt x="33" y="1"/>
                  </a:lnTo>
                  <a:lnTo>
                    <a:pt x="17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1" name="Freeform 844">
              <a:extLst>
                <a:ext uri="{FF2B5EF4-FFF2-40B4-BE49-F238E27FC236}">
                  <a16:creationId xmlns:a16="http://schemas.microsoft.com/office/drawing/2014/main" id="{CEAB33F2-4414-114D-89BE-D7CC0A3555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36078" y="1617926"/>
              <a:ext cx="39410" cy="764124"/>
            </a:xfrm>
            <a:custGeom>
              <a:avLst/>
              <a:gdLst>
                <a:gd name="T0" fmla="*/ 2 w 59"/>
                <a:gd name="T1" fmla="*/ 0 h 1177"/>
                <a:gd name="T2" fmla="*/ 4 w 59"/>
                <a:gd name="T3" fmla="*/ 646 h 1177"/>
                <a:gd name="T4" fmla="*/ 0 w 59"/>
                <a:gd name="T5" fmla="*/ 1174 h 1177"/>
                <a:gd name="T6" fmla="*/ 22 w 59"/>
                <a:gd name="T7" fmla="*/ 1177 h 1177"/>
                <a:gd name="T8" fmla="*/ 40 w 59"/>
                <a:gd name="T9" fmla="*/ 1177 h 1177"/>
                <a:gd name="T10" fmla="*/ 58 w 59"/>
                <a:gd name="T11" fmla="*/ 1177 h 1177"/>
                <a:gd name="T12" fmla="*/ 59 w 59"/>
                <a:gd name="T13" fmla="*/ 0 h 1177"/>
                <a:gd name="T14" fmla="*/ 33 w 59"/>
                <a:gd name="T15" fmla="*/ 1 h 1177"/>
                <a:gd name="T16" fmla="*/ 17 w 59"/>
                <a:gd name="T17" fmla="*/ 1 h 1177"/>
                <a:gd name="T18" fmla="*/ 2 w 59"/>
                <a:gd name="T19" fmla="*/ 0 h 1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177"/>
                <a:gd name="T32" fmla="*/ 59 w 59"/>
                <a:gd name="T33" fmla="*/ 1177 h 1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177">
                  <a:moveTo>
                    <a:pt x="2" y="0"/>
                  </a:moveTo>
                  <a:lnTo>
                    <a:pt x="4" y="646"/>
                  </a:lnTo>
                  <a:lnTo>
                    <a:pt x="0" y="1174"/>
                  </a:lnTo>
                  <a:lnTo>
                    <a:pt x="22" y="1177"/>
                  </a:lnTo>
                  <a:lnTo>
                    <a:pt x="40" y="1177"/>
                  </a:lnTo>
                  <a:lnTo>
                    <a:pt x="58" y="1177"/>
                  </a:lnTo>
                  <a:lnTo>
                    <a:pt x="59" y="0"/>
                  </a:lnTo>
                  <a:lnTo>
                    <a:pt x="33" y="1"/>
                  </a:lnTo>
                  <a:lnTo>
                    <a:pt x="17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" name="Freeform 845">
              <a:extLst>
                <a:ext uri="{FF2B5EF4-FFF2-40B4-BE49-F238E27FC236}">
                  <a16:creationId xmlns:a16="http://schemas.microsoft.com/office/drawing/2014/main" id="{A736026D-D086-474D-A995-895788EB9A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73299" y="1615737"/>
              <a:ext cx="39410" cy="766313"/>
            </a:xfrm>
            <a:custGeom>
              <a:avLst/>
              <a:gdLst>
                <a:gd name="T0" fmla="*/ 1 w 61"/>
                <a:gd name="T1" fmla="*/ 3 h 1179"/>
                <a:gd name="T2" fmla="*/ 5 w 61"/>
                <a:gd name="T3" fmla="*/ 647 h 1179"/>
                <a:gd name="T4" fmla="*/ 0 w 61"/>
                <a:gd name="T5" fmla="*/ 1179 h 1179"/>
                <a:gd name="T6" fmla="*/ 21 w 61"/>
                <a:gd name="T7" fmla="*/ 1177 h 1179"/>
                <a:gd name="T8" fmla="*/ 40 w 61"/>
                <a:gd name="T9" fmla="*/ 1177 h 1179"/>
                <a:gd name="T10" fmla="*/ 61 w 61"/>
                <a:gd name="T11" fmla="*/ 1174 h 1179"/>
                <a:gd name="T12" fmla="*/ 60 w 61"/>
                <a:gd name="T13" fmla="*/ 0 h 1179"/>
                <a:gd name="T14" fmla="*/ 40 w 61"/>
                <a:gd name="T15" fmla="*/ 1 h 1179"/>
                <a:gd name="T16" fmla="*/ 21 w 61"/>
                <a:gd name="T17" fmla="*/ 3 h 1179"/>
                <a:gd name="T18" fmla="*/ 1 w 61"/>
                <a:gd name="T19" fmla="*/ 3 h 1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179"/>
                <a:gd name="T32" fmla="*/ 61 w 61"/>
                <a:gd name="T33" fmla="*/ 1179 h 11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179">
                  <a:moveTo>
                    <a:pt x="1" y="3"/>
                  </a:moveTo>
                  <a:lnTo>
                    <a:pt x="5" y="647"/>
                  </a:lnTo>
                  <a:lnTo>
                    <a:pt x="0" y="1179"/>
                  </a:lnTo>
                  <a:lnTo>
                    <a:pt x="21" y="1177"/>
                  </a:lnTo>
                  <a:lnTo>
                    <a:pt x="40" y="1177"/>
                  </a:lnTo>
                  <a:lnTo>
                    <a:pt x="61" y="1174"/>
                  </a:lnTo>
                  <a:lnTo>
                    <a:pt x="60" y="0"/>
                  </a:lnTo>
                  <a:lnTo>
                    <a:pt x="40" y="1"/>
                  </a:lnTo>
                  <a:lnTo>
                    <a:pt x="2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" name="Freeform 846">
              <a:extLst>
                <a:ext uri="{FF2B5EF4-FFF2-40B4-BE49-F238E27FC236}">
                  <a16:creationId xmlns:a16="http://schemas.microsoft.com/office/drawing/2014/main" id="{5FF6CDB0-76D7-5F48-90F8-704BA2EAA8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18605" y="2244113"/>
              <a:ext cx="37221" cy="129178"/>
            </a:xfrm>
            <a:custGeom>
              <a:avLst/>
              <a:gdLst>
                <a:gd name="T0" fmla="*/ 0 w 57"/>
                <a:gd name="T1" fmla="*/ 188 h 198"/>
                <a:gd name="T2" fmla="*/ 0 w 57"/>
                <a:gd name="T3" fmla="*/ 0 h 198"/>
                <a:gd name="T4" fmla="*/ 25 w 57"/>
                <a:gd name="T5" fmla="*/ 2 h 198"/>
                <a:gd name="T6" fmla="*/ 39 w 57"/>
                <a:gd name="T7" fmla="*/ 2 h 198"/>
                <a:gd name="T8" fmla="*/ 55 w 57"/>
                <a:gd name="T9" fmla="*/ 2 h 198"/>
                <a:gd name="T10" fmla="*/ 57 w 57"/>
                <a:gd name="T11" fmla="*/ 198 h 198"/>
                <a:gd name="T12" fmla="*/ 34 w 57"/>
                <a:gd name="T13" fmla="*/ 194 h 198"/>
                <a:gd name="T14" fmla="*/ 19 w 57"/>
                <a:gd name="T15" fmla="*/ 192 h 198"/>
                <a:gd name="T16" fmla="*/ 0 w 57"/>
                <a:gd name="T17" fmla="*/ 188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98"/>
                <a:gd name="T29" fmla="*/ 57 w 57"/>
                <a:gd name="T30" fmla="*/ 198 h 1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98">
                  <a:moveTo>
                    <a:pt x="0" y="188"/>
                  </a:moveTo>
                  <a:lnTo>
                    <a:pt x="0" y="0"/>
                  </a:lnTo>
                  <a:lnTo>
                    <a:pt x="25" y="2"/>
                  </a:lnTo>
                  <a:lnTo>
                    <a:pt x="39" y="2"/>
                  </a:lnTo>
                  <a:lnTo>
                    <a:pt x="55" y="2"/>
                  </a:lnTo>
                  <a:lnTo>
                    <a:pt x="57" y="198"/>
                  </a:lnTo>
                  <a:lnTo>
                    <a:pt x="34" y="194"/>
                  </a:lnTo>
                  <a:lnTo>
                    <a:pt x="19" y="192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4" name="Freeform 847">
              <a:extLst>
                <a:ext uri="{FF2B5EF4-FFF2-40B4-BE49-F238E27FC236}">
                  <a16:creationId xmlns:a16="http://schemas.microsoft.com/office/drawing/2014/main" id="{6BB9B060-AF32-1941-9D0F-8404F53EBC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53636" y="2230976"/>
              <a:ext cx="37221" cy="146694"/>
            </a:xfrm>
            <a:custGeom>
              <a:avLst/>
              <a:gdLst>
                <a:gd name="T0" fmla="*/ 2 w 58"/>
                <a:gd name="T1" fmla="*/ 216 h 224"/>
                <a:gd name="T2" fmla="*/ 0 w 58"/>
                <a:gd name="T3" fmla="*/ 0 h 224"/>
                <a:gd name="T4" fmla="*/ 26 w 58"/>
                <a:gd name="T5" fmla="*/ 2 h 224"/>
                <a:gd name="T6" fmla="*/ 41 w 58"/>
                <a:gd name="T7" fmla="*/ 2 h 224"/>
                <a:gd name="T8" fmla="*/ 54 w 58"/>
                <a:gd name="T9" fmla="*/ 2 h 224"/>
                <a:gd name="T10" fmla="*/ 58 w 58"/>
                <a:gd name="T11" fmla="*/ 224 h 224"/>
                <a:gd name="T12" fmla="*/ 37 w 58"/>
                <a:gd name="T13" fmla="*/ 222 h 224"/>
                <a:gd name="T14" fmla="*/ 21 w 58"/>
                <a:gd name="T15" fmla="*/ 221 h 224"/>
                <a:gd name="T16" fmla="*/ 2 w 58"/>
                <a:gd name="T17" fmla="*/ 216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24"/>
                <a:gd name="T29" fmla="*/ 58 w 58"/>
                <a:gd name="T30" fmla="*/ 224 h 2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24">
                  <a:moveTo>
                    <a:pt x="2" y="216"/>
                  </a:moveTo>
                  <a:lnTo>
                    <a:pt x="0" y="0"/>
                  </a:lnTo>
                  <a:lnTo>
                    <a:pt x="26" y="2"/>
                  </a:lnTo>
                  <a:lnTo>
                    <a:pt x="41" y="2"/>
                  </a:lnTo>
                  <a:lnTo>
                    <a:pt x="54" y="2"/>
                  </a:lnTo>
                  <a:lnTo>
                    <a:pt x="58" y="224"/>
                  </a:lnTo>
                  <a:lnTo>
                    <a:pt x="37" y="222"/>
                  </a:lnTo>
                  <a:lnTo>
                    <a:pt x="21" y="221"/>
                  </a:lnTo>
                  <a:lnTo>
                    <a:pt x="2" y="21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5" name="Freeform 848">
              <a:extLst>
                <a:ext uri="{FF2B5EF4-FFF2-40B4-BE49-F238E27FC236}">
                  <a16:creationId xmlns:a16="http://schemas.microsoft.com/office/drawing/2014/main" id="{52E7D4FA-4780-7C48-9357-8DFD7B11F7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88668" y="2143398"/>
              <a:ext cx="37221" cy="236462"/>
            </a:xfrm>
            <a:custGeom>
              <a:avLst/>
              <a:gdLst>
                <a:gd name="T0" fmla="*/ 3 w 57"/>
                <a:gd name="T1" fmla="*/ 275 h 278"/>
                <a:gd name="T2" fmla="*/ 0 w 57"/>
                <a:gd name="T3" fmla="*/ 0 h 278"/>
                <a:gd name="T4" fmla="*/ 17 w 57"/>
                <a:gd name="T5" fmla="*/ 0 h 278"/>
                <a:gd name="T6" fmla="*/ 36 w 57"/>
                <a:gd name="T7" fmla="*/ 0 h 278"/>
                <a:gd name="T8" fmla="*/ 53 w 57"/>
                <a:gd name="T9" fmla="*/ 0 h 278"/>
                <a:gd name="T10" fmla="*/ 57 w 57"/>
                <a:gd name="T11" fmla="*/ 278 h 278"/>
                <a:gd name="T12" fmla="*/ 39 w 57"/>
                <a:gd name="T13" fmla="*/ 276 h 278"/>
                <a:gd name="T14" fmla="*/ 21 w 57"/>
                <a:gd name="T15" fmla="*/ 276 h 278"/>
                <a:gd name="T16" fmla="*/ 3 w 57"/>
                <a:gd name="T17" fmla="*/ 275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78"/>
                <a:gd name="T29" fmla="*/ 57 w 57"/>
                <a:gd name="T30" fmla="*/ 278 h 278"/>
                <a:gd name="connsiteX0" fmla="*/ 526 w 10000"/>
                <a:gd name="connsiteY0" fmla="*/ 12964 h 13072"/>
                <a:gd name="connsiteX1" fmla="*/ 0 w 10000"/>
                <a:gd name="connsiteY1" fmla="*/ 3072 h 13072"/>
                <a:gd name="connsiteX2" fmla="*/ 2982 w 10000"/>
                <a:gd name="connsiteY2" fmla="*/ 3072 h 13072"/>
                <a:gd name="connsiteX3" fmla="*/ 6316 w 10000"/>
                <a:gd name="connsiteY3" fmla="*/ 3072 h 13072"/>
                <a:gd name="connsiteX4" fmla="*/ 9298 w 10000"/>
                <a:gd name="connsiteY4" fmla="*/ 0 h 13072"/>
                <a:gd name="connsiteX5" fmla="*/ 10000 w 10000"/>
                <a:gd name="connsiteY5" fmla="*/ 13072 h 13072"/>
                <a:gd name="connsiteX6" fmla="*/ 6842 w 10000"/>
                <a:gd name="connsiteY6" fmla="*/ 13000 h 13072"/>
                <a:gd name="connsiteX7" fmla="*/ 3684 w 10000"/>
                <a:gd name="connsiteY7" fmla="*/ 13000 h 13072"/>
                <a:gd name="connsiteX8" fmla="*/ 526 w 10000"/>
                <a:gd name="connsiteY8" fmla="*/ 12964 h 13072"/>
                <a:gd name="connsiteX0" fmla="*/ 526 w 10000"/>
                <a:gd name="connsiteY0" fmla="*/ 12964 h 13072"/>
                <a:gd name="connsiteX1" fmla="*/ 0 w 10000"/>
                <a:gd name="connsiteY1" fmla="*/ 3072 h 13072"/>
                <a:gd name="connsiteX2" fmla="*/ 2982 w 10000"/>
                <a:gd name="connsiteY2" fmla="*/ 3072 h 13072"/>
                <a:gd name="connsiteX3" fmla="*/ 6316 w 10000"/>
                <a:gd name="connsiteY3" fmla="*/ 1620 h 13072"/>
                <a:gd name="connsiteX4" fmla="*/ 9298 w 10000"/>
                <a:gd name="connsiteY4" fmla="*/ 0 h 13072"/>
                <a:gd name="connsiteX5" fmla="*/ 10000 w 10000"/>
                <a:gd name="connsiteY5" fmla="*/ 13072 h 13072"/>
                <a:gd name="connsiteX6" fmla="*/ 6842 w 10000"/>
                <a:gd name="connsiteY6" fmla="*/ 13000 h 13072"/>
                <a:gd name="connsiteX7" fmla="*/ 3684 w 10000"/>
                <a:gd name="connsiteY7" fmla="*/ 13000 h 13072"/>
                <a:gd name="connsiteX8" fmla="*/ 526 w 10000"/>
                <a:gd name="connsiteY8" fmla="*/ 12964 h 13072"/>
                <a:gd name="connsiteX0" fmla="*/ 526 w 10000"/>
                <a:gd name="connsiteY0" fmla="*/ 12964 h 13072"/>
                <a:gd name="connsiteX1" fmla="*/ 0 w 10000"/>
                <a:gd name="connsiteY1" fmla="*/ 3072 h 13072"/>
                <a:gd name="connsiteX2" fmla="*/ 2982 w 10000"/>
                <a:gd name="connsiteY2" fmla="*/ 2164 h 13072"/>
                <a:gd name="connsiteX3" fmla="*/ 6316 w 10000"/>
                <a:gd name="connsiteY3" fmla="*/ 1620 h 13072"/>
                <a:gd name="connsiteX4" fmla="*/ 9298 w 10000"/>
                <a:gd name="connsiteY4" fmla="*/ 0 h 13072"/>
                <a:gd name="connsiteX5" fmla="*/ 10000 w 10000"/>
                <a:gd name="connsiteY5" fmla="*/ 13072 h 13072"/>
                <a:gd name="connsiteX6" fmla="*/ 6842 w 10000"/>
                <a:gd name="connsiteY6" fmla="*/ 13000 h 13072"/>
                <a:gd name="connsiteX7" fmla="*/ 3684 w 10000"/>
                <a:gd name="connsiteY7" fmla="*/ 13000 h 13072"/>
                <a:gd name="connsiteX8" fmla="*/ 526 w 10000"/>
                <a:gd name="connsiteY8" fmla="*/ 12964 h 1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3072">
                  <a:moveTo>
                    <a:pt x="526" y="12964"/>
                  </a:moveTo>
                  <a:cubicBezTo>
                    <a:pt x="351" y="9667"/>
                    <a:pt x="175" y="6369"/>
                    <a:pt x="0" y="3072"/>
                  </a:cubicBezTo>
                  <a:lnTo>
                    <a:pt x="2982" y="2164"/>
                  </a:lnTo>
                  <a:lnTo>
                    <a:pt x="6316" y="1620"/>
                  </a:lnTo>
                  <a:lnTo>
                    <a:pt x="9298" y="0"/>
                  </a:lnTo>
                  <a:lnTo>
                    <a:pt x="10000" y="13072"/>
                  </a:lnTo>
                  <a:lnTo>
                    <a:pt x="6842" y="13000"/>
                  </a:lnTo>
                  <a:lnTo>
                    <a:pt x="3684" y="13000"/>
                  </a:lnTo>
                  <a:lnTo>
                    <a:pt x="526" y="1296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6" name="Freeform 849">
              <a:extLst>
                <a:ext uri="{FF2B5EF4-FFF2-40B4-BE49-F238E27FC236}">
                  <a16:creationId xmlns:a16="http://schemas.microsoft.com/office/drawing/2014/main" id="{8751EDCE-6668-1F47-BAAE-079A05EC08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25889" y="1981377"/>
              <a:ext cx="35031" cy="400672"/>
            </a:xfrm>
            <a:custGeom>
              <a:avLst/>
              <a:gdLst>
                <a:gd name="T0" fmla="*/ 1 w 56"/>
                <a:gd name="T1" fmla="*/ 454 h 460"/>
                <a:gd name="T2" fmla="*/ 0 w 56"/>
                <a:gd name="T3" fmla="*/ 3 h 460"/>
                <a:gd name="T4" fmla="*/ 15 w 56"/>
                <a:gd name="T5" fmla="*/ 3 h 460"/>
                <a:gd name="T6" fmla="*/ 40 w 56"/>
                <a:gd name="T7" fmla="*/ 3 h 460"/>
                <a:gd name="T8" fmla="*/ 55 w 56"/>
                <a:gd name="T9" fmla="*/ 0 h 460"/>
                <a:gd name="T10" fmla="*/ 56 w 56"/>
                <a:gd name="T11" fmla="*/ 460 h 460"/>
                <a:gd name="T12" fmla="*/ 35 w 56"/>
                <a:gd name="T13" fmla="*/ 458 h 460"/>
                <a:gd name="T14" fmla="*/ 19 w 56"/>
                <a:gd name="T15" fmla="*/ 457 h 460"/>
                <a:gd name="T16" fmla="*/ 1 w 56"/>
                <a:gd name="T17" fmla="*/ 454 h 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60"/>
                <a:gd name="T29" fmla="*/ 56 w 56"/>
                <a:gd name="T30" fmla="*/ 460 h 460"/>
                <a:gd name="connsiteX0" fmla="*/ 179 w 10000"/>
                <a:gd name="connsiteY0" fmla="*/ 13264 h 13394"/>
                <a:gd name="connsiteX1" fmla="*/ 0 w 10000"/>
                <a:gd name="connsiteY1" fmla="*/ 3459 h 13394"/>
                <a:gd name="connsiteX2" fmla="*/ 2679 w 10000"/>
                <a:gd name="connsiteY2" fmla="*/ 3459 h 13394"/>
                <a:gd name="connsiteX3" fmla="*/ 7143 w 10000"/>
                <a:gd name="connsiteY3" fmla="*/ 3459 h 13394"/>
                <a:gd name="connsiteX4" fmla="*/ 9821 w 10000"/>
                <a:gd name="connsiteY4" fmla="*/ 0 h 13394"/>
                <a:gd name="connsiteX5" fmla="*/ 10000 w 10000"/>
                <a:gd name="connsiteY5" fmla="*/ 13394 h 13394"/>
                <a:gd name="connsiteX6" fmla="*/ 6250 w 10000"/>
                <a:gd name="connsiteY6" fmla="*/ 13351 h 13394"/>
                <a:gd name="connsiteX7" fmla="*/ 3393 w 10000"/>
                <a:gd name="connsiteY7" fmla="*/ 13329 h 13394"/>
                <a:gd name="connsiteX8" fmla="*/ 179 w 10000"/>
                <a:gd name="connsiteY8" fmla="*/ 13264 h 13394"/>
                <a:gd name="connsiteX0" fmla="*/ 179 w 10000"/>
                <a:gd name="connsiteY0" fmla="*/ 13264 h 13394"/>
                <a:gd name="connsiteX1" fmla="*/ 0 w 10000"/>
                <a:gd name="connsiteY1" fmla="*/ 3459 h 13394"/>
                <a:gd name="connsiteX2" fmla="*/ 2679 w 10000"/>
                <a:gd name="connsiteY2" fmla="*/ 3459 h 13394"/>
                <a:gd name="connsiteX3" fmla="*/ 5268 w 10000"/>
                <a:gd name="connsiteY3" fmla="*/ 2142 h 13394"/>
                <a:gd name="connsiteX4" fmla="*/ 9821 w 10000"/>
                <a:gd name="connsiteY4" fmla="*/ 0 h 13394"/>
                <a:gd name="connsiteX5" fmla="*/ 10000 w 10000"/>
                <a:gd name="connsiteY5" fmla="*/ 13394 h 13394"/>
                <a:gd name="connsiteX6" fmla="*/ 6250 w 10000"/>
                <a:gd name="connsiteY6" fmla="*/ 13351 h 13394"/>
                <a:gd name="connsiteX7" fmla="*/ 3393 w 10000"/>
                <a:gd name="connsiteY7" fmla="*/ 13329 h 13394"/>
                <a:gd name="connsiteX8" fmla="*/ 179 w 10000"/>
                <a:gd name="connsiteY8" fmla="*/ 13264 h 13394"/>
                <a:gd name="connsiteX0" fmla="*/ 179 w 10000"/>
                <a:gd name="connsiteY0" fmla="*/ 13264 h 13394"/>
                <a:gd name="connsiteX1" fmla="*/ 0 w 10000"/>
                <a:gd name="connsiteY1" fmla="*/ 3459 h 13394"/>
                <a:gd name="connsiteX2" fmla="*/ 2679 w 10000"/>
                <a:gd name="connsiteY2" fmla="*/ 2800 h 13394"/>
                <a:gd name="connsiteX3" fmla="*/ 5268 w 10000"/>
                <a:gd name="connsiteY3" fmla="*/ 2142 h 13394"/>
                <a:gd name="connsiteX4" fmla="*/ 9821 w 10000"/>
                <a:gd name="connsiteY4" fmla="*/ 0 h 13394"/>
                <a:gd name="connsiteX5" fmla="*/ 10000 w 10000"/>
                <a:gd name="connsiteY5" fmla="*/ 13394 h 13394"/>
                <a:gd name="connsiteX6" fmla="*/ 6250 w 10000"/>
                <a:gd name="connsiteY6" fmla="*/ 13351 h 13394"/>
                <a:gd name="connsiteX7" fmla="*/ 3393 w 10000"/>
                <a:gd name="connsiteY7" fmla="*/ 13329 h 13394"/>
                <a:gd name="connsiteX8" fmla="*/ 179 w 10000"/>
                <a:gd name="connsiteY8" fmla="*/ 13264 h 1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3394">
                  <a:moveTo>
                    <a:pt x="179" y="13264"/>
                  </a:moveTo>
                  <a:cubicBezTo>
                    <a:pt x="119" y="9996"/>
                    <a:pt x="60" y="6727"/>
                    <a:pt x="0" y="3459"/>
                  </a:cubicBezTo>
                  <a:lnTo>
                    <a:pt x="2679" y="2800"/>
                  </a:lnTo>
                  <a:lnTo>
                    <a:pt x="5268" y="2142"/>
                  </a:lnTo>
                  <a:lnTo>
                    <a:pt x="9821" y="0"/>
                  </a:lnTo>
                  <a:cubicBezTo>
                    <a:pt x="9881" y="4465"/>
                    <a:pt x="9940" y="8929"/>
                    <a:pt x="10000" y="13394"/>
                  </a:cubicBezTo>
                  <a:lnTo>
                    <a:pt x="6250" y="13351"/>
                  </a:lnTo>
                  <a:lnTo>
                    <a:pt x="3393" y="13329"/>
                  </a:lnTo>
                  <a:lnTo>
                    <a:pt x="179" y="13264"/>
                  </a:lnTo>
                  <a:close/>
                </a:path>
              </a:pathLst>
            </a:custGeom>
            <a:solidFill>
              <a:srgbClr val="FEB8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7" name="Freeform 850">
              <a:extLst>
                <a:ext uri="{FF2B5EF4-FFF2-40B4-BE49-F238E27FC236}">
                  <a16:creationId xmlns:a16="http://schemas.microsoft.com/office/drawing/2014/main" id="{DCC0D814-EA7F-D745-A04B-BC106C6CBA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58731" y="1860957"/>
              <a:ext cx="37221" cy="521093"/>
            </a:xfrm>
            <a:custGeom>
              <a:avLst/>
              <a:gdLst>
                <a:gd name="T0" fmla="*/ 2 w 56"/>
                <a:gd name="T1" fmla="*/ 801 h 802"/>
                <a:gd name="T2" fmla="*/ 0 w 56"/>
                <a:gd name="T3" fmla="*/ 1 h 802"/>
                <a:gd name="T4" fmla="*/ 15 w 56"/>
                <a:gd name="T5" fmla="*/ 1 h 802"/>
                <a:gd name="T6" fmla="*/ 40 w 56"/>
                <a:gd name="T7" fmla="*/ 1 h 802"/>
                <a:gd name="T8" fmla="*/ 56 w 56"/>
                <a:gd name="T9" fmla="*/ 0 h 802"/>
                <a:gd name="T10" fmla="*/ 56 w 56"/>
                <a:gd name="T11" fmla="*/ 802 h 802"/>
                <a:gd name="T12" fmla="*/ 34 w 56"/>
                <a:gd name="T13" fmla="*/ 801 h 802"/>
                <a:gd name="T14" fmla="*/ 19 w 56"/>
                <a:gd name="T15" fmla="*/ 801 h 802"/>
                <a:gd name="T16" fmla="*/ 2 w 56"/>
                <a:gd name="T17" fmla="*/ 801 h 8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2"/>
                <a:gd name="T29" fmla="*/ 56 w 56"/>
                <a:gd name="T30" fmla="*/ 802 h 8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02">
                  <a:moveTo>
                    <a:pt x="2" y="801"/>
                  </a:moveTo>
                  <a:lnTo>
                    <a:pt x="0" y="1"/>
                  </a:lnTo>
                  <a:lnTo>
                    <a:pt x="15" y="1"/>
                  </a:lnTo>
                  <a:lnTo>
                    <a:pt x="40" y="1"/>
                  </a:lnTo>
                  <a:lnTo>
                    <a:pt x="56" y="0"/>
                  </a:lnTo>
                  <a:lnTo>
                    <a:pt x="56" y="802"/>
                  </a:lnTo>
                  <a:lnTo>
                    <a:pt x="34" y="801"/>
                  </a:lnTo>
                  <a:lnTo>
                    <a:pt x="19" y="801"/>
                  </a:lnTo>
                  <a:lnTo>
                    <a:pt x="2" y="801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8" name="Freeform 851">
              <a:extLst>
                <a:ext uri="{FF2B5EF4-FFF2-40B4-BE49-F238E27FC236}">
                  <a16:creationId xmlns:a16="http://schemas.microsoft.com/office/drawing/2014/main" id="{887D4233-90B1-924C-90E0-5DDD3537DA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3762" y="1913504"/>
              <a:ext cx="37221" cy="470735"/>
            </a:xfrm>
            <a:custGeom>
              <a:avLst/>
              <a:gdLst>
                <a:gd name="T0" fmla="*/ 2 w 56"/>
                <a:gd name="T1" fmla="*/ 801 h 802"/>
                <a:gd name="T2" fmla="*/ 0 w 56"/>
                <a:gd name="T3" fmla="*/ 1 h 802"/>
                <a:gd name="T4" fmla="*/ 15 w 56"/>
                <a:gd name="T5" fmla="*/ 1 h 802"/>
                <a:gd name="T6" fmla="*/ 40 w 56"/>
                <a:gd name="T7" fmla="*/ 1 h 802"/>
                <a:gd name="T8" fmla="*/ 56 w 56"/>
                <a:gd name="T9" fmla="*/ 0 h 802"/>
                <a:gd name="T10" fmla="*/ 56 w 56"/>
                <a:gd name="T11" fmla="*/ 802 h 802"/>
                <a:gd name="T12" fmla="*/ 34 w 56"/>
                <a:gd name="T13" fmla="*/ 801 h 802"/>
                <a:gd name="T14" fmla="*/ 19 w 56"/>
                <a:gd name="T15" fmla="*/ 801 h 802"/>
                <a:gd name="T16" fmla="*/ 2 w 56"/>
                <a:gd name="T17" fmla="*/ 801 h 8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2"/>
                <a:gd name="T29" fmla="*/ 56 w 56"/>
                <a:gd name="T30" fmla="*/ 802 h 802"/>
                <a:gd name="connsiteX0" fmla="*/ 357 w 10000"/>
                <a:gd name="connsiteY0" fmla="*/ 9976 h 9988"/>
                <a:gd name="connsiteX1" fmla="*/ 0 w 10000"/>
                <a:gd name="connsiteY1" fmla="*/ 0 h 9988"/>
                <a:gd name="connsiteX2" fmla="*/ 2679 w 10000"/>
                <a:gd name="connsiteY2" fmla="*/ 0 h 9988"/>
                <a:gd name="connsiteX3" fmla="*/ 7143 w 10000"/>
                <a:gd name="connsiteY3" fmla="*/ 0 h 9988"/>
                <a:gd name="connsiteX4" fmla="*/ 8236 w 10000"/>
                <a:gd name="connsiteY4" fmla="*/ 3197 h 9988"/>
                <a:gd name="connsiteX5" fmla="*/ 10000 w 10000"/>
                <a:gd name="connsiteY5" fmla="*/ 9988 h 9988"/>
                <a:gd name="connsiteX6" fmla="*/ 6071 w 10000"/>
                <a:gd name="connsiteY6" fmla="*/ 9976 h 9988"/>
                <a:gd name="connsiteX7" fmla="*/ 3393 w 10000"/>
                <a:gd name="connsiteY7" fmla="*/ 9976 h 9988"/>
                <a:gd name="connsiteX8" fmla="*/ 357 w 10000"/>
                <a:gd name="connsiteY8" fmla="*/ 9976 h 9988"/>
                <a:gd name="connsiteX0" fmla="*/ 357 w 10000"/>
                <a:gd name="connsiteY0" fmla="*/ 9988 h 10000"/>
                <a:gd name="connsiteX1" fmla="*/ 0 w 10000"/>
                <a:gd name="connsiteY1" fmla="*/ 0 h 10000"/>
                <a:gd name="connsiteX2" fmla="*/ 2679 w 10000"/>
                <a:gd name="connsiteY2" fmla="*/ 0 h 10000"/>
                <a:gd name="connsiteX3" fmla="*/ 7143 w 10000"/>
                <a:gd name="connsiteY3" fmla="*/ 0 h 10000"/>
                <a:gd name="connsiteX4" fmla="*/ 8236 w 10000"/>
                <a:gd name="connsiteY4" fmla="*/ 3550 h 10000"/>
                <a:gd name="connsiteX5" fmla="*/ 10000 w 10000"/>
                <a:gd name="connsiteY5" fmla="*/ 10000 h 10000"/>
                <a:gd name="connsiteX6" fmla="*/ 6071 w 10000"/>
                <a:gd name="connsiteY6" fmla="*/ 9988 h 10000"/>
                <a:gd name="connsiteX7" fmla="*/ 3393 w 10000"/>
                <a:gd name="connsiteY7" fmla="*/ 9988 h 10000"/>
                <a:gd name="connsiteX8" fmla="*/ 357 w 10000"/>
                <a:gd name="connsiteY8" fmla="*/ 9988 h 10000"/>
                <a:gd name="connsiteX0" fmla="*/ 357 w 10000"/>
                <a:gd name="connsiteY0" fmla="*/ 9988 h 10000"/>
                <a:gd name="connsiteX1" fmla="*/ 0 w 10000"/>
                <a:gd name="connsiteY1" fmla="*/ 0 h 10000"/>
                <a:gd name="connsiteX2" fmla="*/ 2679 w 10000"/>
                <a:gd name="connsiteY2" fmla="*/ 0 h 10000"/>
                <a:gd name="connsiteX3" fmla="*/ 4496 w 10000"/>
                <a:gd name="connsiteY3" fmla="*/ 1744 h 10000"/>
                <a:gd name="connsiteX4" fmla="*/ 8236 w 10000"/>
                <a:gd name="connsiteY4" fmla="*/ 3550 h 10000"/>
                <a:gd name="connsiteX5" fmla="*/ 10000 w 10000"/>
                <a:gd name="connsiteY5" fmla="*/ 10000 h 10000"/>
                <a:gd name="connsiteX6" fmla="*/ 6071 w 10000"/>
                <a:gd name="connsiteY6" fmla="*/ 9988 h 10000"/>
                <a:gd name="connsiteX7" fmla="*/ 3393 w 10000"/>
                <a:gd name="connsiteY7" fmla="*/ 9988 h 10000"/>
                <a:gd name="connsiteX8" fmla="*/ 357 w 10000"/>
                <a:gd name="connsiteY8" fmla="*/ 9988 h 10000"/>
                <a:gd name="connsiteX0" fmla="*/ 357 w 10000"/>
                <a:gd name="connsiteY0" fmla="*/ 9988 h 10000"/>
                <a:gd name="connsiteX1" fmla="*/ 0 w 10000"/>
                <a:gd name="connsiteY1" fmla="*/ 0 h 10000"/>
                <a:gd name="connsiteX2" fmla="*/ 2679 w 10000"/>
                <a:gd name="connsiteY2" fmla="*/ 488 h 10000"/>
                <a:gd name="connsiteX3" fmla="*/ 4496 w 10000"/>
                <a:gd name="connsiteY3" fmla="*/ 1744 h 10000"/>
                <a:gd name="connsiteX4" fmla="*/ 8236 w 10000"/>
                <a:gd name="connsiteY4" fmla="*/ 3550 h 10000"/>
                <a:gd name="connsiteX5" fmla="*/ 10000 w 10000"/>
                <a:gd name="connsiteY5" fmla="*/ 10000 h 10000"/>
                <a:gd name="connsiteX6" fmla="*/ 6071 w 10000"/>
                <a:gd name="connsiteY6" fmla="*/ 9988 h 10000"/>
                <a:gd name="connsiteX7" fmla="*/ 3393 w 10000"/>
                <a:gd name="connsiteY7" fmla="*/ 9988 h 10000"/>
                <a:gd name="connsiteX8" fmla="*/ 357 w 10000"/>
                <a:gd name="connsiteY8" fmla="*/ 9988 h 10000"/>
                <a:gd name="connsiteX0" fmla="*/ 357 w 10000"/>
                <a:gd name="connsiteY0" fmla="*/ 9988 h 10000"/>
                <a:gd name="connsiteX1" fmla="*/ 0 w 10000"/>
                <a:gd name="connsiteY1" fmla="*/ 0 h 10000"/>
                <a:gd name="connsiteX2" fmla="*/ 2679 w 10000"/>
                <a:gd name="connsiteY2" fmla="*/ 488 h 10000"/>
                <a:gd name="connsiteX3" fmla="*/ 4496 w 10000"/>
                <a:gd name="connsiteY3" fmla="*/ 1744 h 10000"/>
                <a:gd name="connsiteX4" fmla="*/ 8236 w 10000"/>
                <a:gd name="connsiteY4" fmla="*/ 3550 h 10000"/>
                <a:gd name="connsiteX5" fmla="*/ 10000 w 10000"/>
                <a:gd name="connsiteY5" fmla="*/ 10000 h 10000"/>
                <a:gd name="connsiteX6" fmla="*/ 6071 w 10000"/>
                <a:gd name="connsiteY6" fmla="*/ 9988 h 10000"/>
                <a:gd name="connsiteX7" fmla="*/ 3393 w 10000"/>
                <a:gd name="connsiteY7" fmla="*/ 9988 h 10000"/>
                <a:gd name="connsiteX8" fmla="*/ 357 w 10000"/>
                <a:gd name="connsiteY8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357" y="9988"/>
                  </a:moveTo>
                  <a:lnTo>
                    <a:pt x="0" y="0"/>
                  </a:lnTo>
                  <a:lnTo>
                    <a:pt x="2679" y="488"/>
                  </a:lnTo>
                  <a:cubicBezTo>
                    <a:pt x="3285" y="1186"/>
                    <a:pt x="3890" y="1325"/>
                    <a:pt x="4496" y="1744"/>
                  </a:cubicBezTo>
                  <a:lnTo>
                    <a:pt x="8236" y="3550"/>
                  </a:lnTo>
                  <a:lnTo>
                    <a:pt x="10000" y="10000"/>
                  </a:lnTo>
                  <a:lnTo>
                    <a:pt x="6071" y="9988"/>
                  </a:lnTo>
                  <a:lnTo>
                    <a:pt x="3393" y="9988"/>
                  </a:lnTo>
                  <a:lnTo>
                    <a:pt x="357" y="9988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9" name="Freeform 852">
              <a:extLst>
                <a:ext uri="{FF2B5EF4-FFF2-40B4-BE49-F238E27FC236}">
                  <a16:creationId xmlns:a16="http://schemas.microsoft.com/office/drawing/2014/main" id="{9CCDB514-908A-F14C-B912-43FEBC4EA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28794" y="2071145"/>
              <a:ext cx="37221" cy="313094"/>
            </a:xfrm>
            <a:custGeom>
              <a:avLst/>
              <a:gdLst>
                <a:gd name="T0" fmla="*/ 2 w 56"/>
                <a:gd name="T1" fmla="*/ 801 h 802"/>
                <a:gd name="T2" fmla="*/ 0 w 56"/>
                <a:gd name="T3" fmla="*/ 1 h 802"/>
                <a:gd name="T4" fmla="*/ 15 w 56"/>
                <a:gd name="T5" fmla="*/ 1 h 802"/>
                <a:gd name="T6" fmla="*/ 40 w 56"/>
                <a:gd name="T7" fmla="*/ 1 h 802"/>
                <a:gd name="T8" fmla="*/ 56 w 56"/>
                <a:gd name="T9" fmla="*/ 0 h 802"/>
                <a:gd name="T10" fmla="*/ 56 w 56"/>
                <a:gd name="T11" fmla="*/ 802 h 802"/>
                <a:gd name="T12" fmla="*/ 34 w 56"/>
                <a:gd name="T13" fmla="*/ 801 h 802"/>
                <a:gd name="T14" fmla="*/ 19 w 56"/>
                <a:gd name="T15" fmla="*/ 801 h 802"/>
                <a:gd name="T16" fmla="*/ 2 w 56"/>
                <a:gd name="T17" fmla="*/ 801 h 8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2"/>
                <a:gd name="T29" fmla="*/ 56 w 56"/>
                <a:gd name="T30" fmla="*/ 802 h 802"/>
                <a:gd name="connsiteX0" fmla="*/ 357 w 10000"/>
                <a:gd name="connsiteY0" fmla="*/ 9976 h 9988"/>
                <a:gd name="connsiteX1" fmla="*/ 0 w 10000"/>
                <a:gd name="connsiteY1" fmla="*/ 0 h 9988"/>
                <a:gd name="connsiteX2" fmla="*/ 2679 w 10000"/>
                <a:gd name="connsiteY2" fmla="*/ 0 h 9988"/>
                <a:gd name="connsiteX3" fmla="*/ 7143 w 10000"/>
                <a:gd name="connsiteY3" fmla="*/ 0 h 9988"/>
                <a:gd name="connsiteX4" fmla="*/ 10000 w 10000"/>
                <a:gd name="connsiteY4" fmla="*/ 3030 h 9988"/>
                <a:gd name="connsiteX5" fmla="*/ 10000 w 10000"/>
                <a:gd name="connsiteY5" fmla="*/ 9988 h 9988"/>
                <a:gd name="connsiteX6" fmla="*/ 6071 w 10000"/>
                <a:gd name="connsiteY6" fmla="*/ 9976 h 9988"/>
                <a:gd name="connsiteX7" fmla="*/ 3393 w 10000"/>
                <a:gd name="connsiteY7" fmla="*/ 9976 h 9988"/>
                <a:gd name="connsiteX8" fmla="*/ 357 w 10000"/>
                <a:gd name="connsiteY8" fmla="*/ 9976 h 9988"/>
                <a:gd name="connsiteX0" fmla="*/ 357 w 10000"/>
                <a:gd name="connsiteY0" fmla="*/ 9988 h 10000"/>
                <a:gd name="connsiteX1" fmla="*/ 0 w 10000"/>
                <a:gd name="connsiteY1" fmla="*/ 0 h 10000"/>
                <a:gd name="connsiteX2" fmla="*/ 2679 w 10000"/>
                <a:gd name="connsiteY2" fmla="*/ 0 h 10000"/>
                <a:gd name="connsiteX3" fmla="*/ 5378 w 10000"/>
                <a:gd name="connsiteY3" fmla="*/ 1364 h 10000"/>
                <a:gd name="connsiteX4" fmla="*/ 10000 w 10000"/>
                <a:gd name="connsiteY4" fmla="*/ 3034 h 10000"/>
                <a:gd name="connsiteX5" fmla="*/ 10000 w 10000"/>
                <a:gd name="connsiteY5" fmla="*/ 10000 h 10000"/>
                <a:gd name="connsiteX6" fmla="*/ 6071 w 10000"/>
                <a:gd name="connsiteY6" fmla="*/ 9988 h 10000"/>
                <a:gd name="connsiteX7" fmla="*/ 3393 w 10000"/>
                <a:gd name="connsiteY7" fmla="*/ 9988 h 10000"/>
                <a:gd name="connsiteX8" fmla="*/ 357 w 10000"/>
                <a:gd name="connsiteY8" fmla="*/ 9988 h 10000"/>
                <a:gd name="connsiteX0" fmla="*/ 357 w 10000"/>
                <a:gd name="connsiteY0" fmla="*/ 9988 h 10000"/>
                <a:gd name="connsiteX1" fmla="*/ 0 w 10000"/>
                <a:gd name="connsiteY1" fmla="*/ 0 h 10000"/>
                <a:gd name="connsiteX2" fmla="*/ 2679 w 10000"/>
                <a:gd name="connsiteY2" fmla="*/ 524 h 10000"/>
                <a:gd name="connsiteX3" fmla="*/ 5378 w 10000"/>
                <a:gd name="connsiteY3" fmla="*/ 1364 h 10000"/>
                <a:gd name="connsiteX4" fmla="*/ 10000 w 10000"/>
                <a:gd name="connsiteY4" fmla="*/ 3034 h 10000"/>
                <a:gd name="connsiteX5" fmla="*/ 10000 w 10000"/>
                <a:gd name="connsiteY5" fmla="*/ 10000 h 10000"/>
                <a:gd name="connsiteX6" fmla="*/ 6071 w 10000"/>
                <a:gd name="connsiteY6" fmla="*/ 9988 h 10000"/>
                <a:gd name="connsiteX7" fmla="*/ 3393 w 10000"/>
                <a:gd name="connsiteY7" fmla="*/ 9988 h 10000"/>
                <a:gd name="connsiteX8" fmla="*/ 357 w 10000"/>
                <a:gd name="connsiteY8" fmla="*/ 9988 h 10000"/>
                <a:gd name="connsiteX0" fmla="*/ 357 w 10000"/>
                <a:gd name="connsiteY0" fmla="*/ 9988 h 10000"/>
                <a:gd name="connsiteX1" fmla="*/ 0 w 10000"/>
                <a:gd name="connsiteY1" fmla="*/ 0 h 10000"/>
                <a:gd name="connsiteX2" fmla="*/ 2679 w 10000"/>
                <a:gd name="connsiteY2" fmla="*/ 524 h 10000"/>
                <a:gd name="connsiteX3" fmla="*/ 5378 w 10000"/>
                <a:gd name="connsiteY3" fmla="*/ 1889 h 10000"/>
                <a:gd name="connsiteX4" fmla="*/ 10000 w 10000"/>
                <a:gd name="connsiteY4" fmla="*/ 3034 h 10000"/>
                <a:gd name="connsiteX5" fmla="*/ 10000 w 10000"/>
                <a:gd name="connsiteY5" fmla="*/ 10000 h 10000"/>
                <a:gd name="connsiteX6" fmla="*/ 6071 w 10000"/>
                <a:gd name="connsiteY6" fmla="*/ 9988 h 10000"/>
                <a:gd name="connsiteX7" fmla="*/ 3393 w 10000"/>
                <a:gd name="connsiteY7" fmla="*/ 9988 h 10000"/>
                <a:gd name="connsiteX8" fmla="*/ 357 w 10000"/>
                <a:gd name="connsiteY8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357" y="9988"/>
                  </a:moveTo>
                  <a:lnTo>
                    <a:pt x="0" y="0"/>
                  </a:lnTo>
                  <a:lnTo>
                    <a:pt x="2679" y="524"/>
                  </a:lnTo>
                  <a:lnTo>
                    <a:pt x="5378" y="1889"/>
                  </a:lnTo>
                  <a:lnTo>
                    <a:pt x="10000" y="3034"/>
                  </a:lnTo>
                  <a:lnTo>
                    <a:pt x="10000" y="10000"/>
                  </a:lnTo>
                  <a:lnTo>
                    <a:pt x="6071" y="9988"/>
                  </a:lnTo>
                  <a:lnTo>
                    <a:pt x="3393" y="9988"/>
                  </a:lnTo>
                  <a:lnTo>
                    <a:pt x="357" y="998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0" name="Freeform 853">
              <a:extLst>
                <a:ext uri="{FF2B5EF4-FFF2-40B4-BE49-F238E27FC236}">
                  <a16:creationId xmlns:a16="http://schemas.microsoft.com/office/drawing/2014/main" id="{385A9727-955A-BA4D-B4FA-71B6836A15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66015" y="2174050"/>
              <a:ext cx="39410" cy="210189"/>
            </a:xfrm>
            <a:custGeom>
              <a:avLst/>
              <a:gdLst>
                <a:gd name="T0" fmla="*/ 2 w 56"/>
                <a:gd name="T1" fmla="*/ 801 h 802"/>
                <a:gd name="T2" fmla="*/ 0 w 56"/>
                <a:gd name="T3" fmla="*/ 1 h 802"/>
                <a:gd name="T4" fmla="*/ 15 w 56"/>
                <a:gd name="T5" fmla="*/ 1 h 802"/>
                <a:gd name="T6" fmla="*/ 40 w 56"/>
                <a:gd name="T7" fmla="*/ 1 h 802"/>
                <a:gd name="T8" fmla="*/ 56 w 56"/>
                <a:gd name="T9" fmla="*/ 0 h 802"/>
                <a:gd name="T10" fmla="*/ 56 w 56"/>
                <a:gd name="T11" fmla="*/ 802 h 802"/>
                <a:gd name="T12" fmla="*/ 34 w 56"/>
                <a:gd name="T13" fmla="*/ 801 h 802"/>
                <a:gd name="T14" fmla="*/ 19 w 56"/>
                <a:gd name="T15" fmla="*/ 801 h 802"/>
                <a:gd name="T16" fmla="*/ 2 w 56"/>
                <a:gd name="T17" fmla="*/ 801 h 8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2"/>
                <a:gd name="T29" fmla="*/ 56 w 56"/>
                <a:gd name="T30" fmla="*/ 802 h 802"/>
                <a:gd name="connsiteX0" fmla="*/ 357 w 10882"/>
                <a:gd name="connsiteY0" fmla="*/ 9976 h 9988"/>
                <a:gd name="connsiteX1" fmla="*/ 0 w 10882"/>
                <a:gd name="connsiteY1" fmla="*/ 0 h 9988"/>
                <a:gd name="connsiteX2" fmla="*/ 2679 w 10882"/>
                <a:gd name="connsiteY2" fmla="*/ 0 h 9988"/>
                <a:gd name="connsiteX3" fmla="*/ 7143 w 10882"/>
                <a:gd name="connsiteY3" fmla="*/ 0 h 9988"/>
                <a:gd name="connsiteX4" fmla="*/ 10882 w 10882"/>
                <a:gd name="connsiteY4" fmla="*/ 2332 h 9988"/>
                <a:gd name="connsiteX5" fmla="*/ 10000 w 10882"/>
                <a:gd name="connsiteY5" fmla="*/ 9988 h 9988"/>
                <a:gd name="connsiteX6" fmla="*/ 6071 w 10882"/>
                <a:gd name="connsiteY6" fmla="*/ 9976 h 9988"/>
                <a:gd name="connsiteX7" fmla="*/ 3393 w 10882"/>
                <a:gd name="connsiteY7" fmla="*/ 9976 h 9988"/>
                <a:gd name="connsiteX8" fmla="*/ 357 w 10882"/>
                <a:gd name="connsiteY8" fmla="*/ 9976 h 9988"/>
                <a:gd name="connsiteX0" fmla="*/ 328 w 10000"/>
                <a:gd name="connsiteY0" fmla="*/ 9988 h 10000"/>
                <a:gd name="connsiteX1" fmla="*/ 0 w 10000"/>
                <a:gd name="connsiteY1" fmla="*/ 0 h 10000"/>
                <a:gd name="connsiteX2" fmla="*/ 2462 w 10000"/>
                <a:gd name="connsiteY2" fmla="*/ 0 h 10000"/>
                <a:gd name="connsiteX3" fmla="*/ 5731 w 10000"/>
                <a:gd name="connsiteY3" fmla="*/ 938 h 10000"/>
                <a:gd name="connsiteX4" fmla="*/ 10000 w 10000"/>
                <a:gd name="connsiteY4" fmla="*/ 2335 h 10000"/>
                <a:gd name="connsiteX5" fmla="*/ 9189 w 10000"/>
                <a:gd name="connsiteY5" fmla="*/ 10000 h 10000"/>
                <a:gd name="connsiteX6" fmla="*/ 5579 w 10000"/>
                <a:gd name="connsiteY6" fmla="*/ 9988 h 10000"/>
                <a:gd name="connsiteX7" fmla="*/ 3118 w 10000"/>
                <a:gd name="connsiteY7" fmla="*/ 9988 h 10000"/>
                <a:gd name="connsiteX8" fmla="*/ 328 w 10000"/>
                <a:gd name="connsiteY8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328" y="9988"/>
                  </a:moveTo>
                  <a:cubicBezTo>
                    <a:pt x="219" y="6659"/>
                    <a:pt x="109" y="3329"/>
                    <a:pt x="0" y="0"/>
                  </a:cubicBezTo>
                  <a:lnTo>
                    <a:pt x="2462" y="0"/>
                  </a:lnTo>
                  <a:lnTo>
                    <a:pt x="5731" y="938"/>
                  </a:lnTo>
                  <a:lnTo>
                    <a:pt x="10000" y="2335"/>
                  </a:lnTo>
                  <a:cubicBezTo>
                    <a:pt x="9730" y="4890"/>
                    <a:pt x="9459" y="7445"/>
                    <a:pt x="9189" y="10000"/>
                  </a:cubicBezTo>
                  <a:lnTo>
                    <a:pt x="5579" y="9988"/>
                  </a:lnTo>
                  <a:lnTo>
                    <a:pt x="3118" y="9988"/>
                  </a:lnTo>
                  <a:lnTo>
                    <a:pt x="328" y="9988"/>
                  </a:lnTo>
                  <a:close/>
                </a:path>
              </a:pathLst>
            </a:custGeom>
            <a:solidFill>
              <a:srgbClr val="FEB8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1" name="Freeform 854">
              <a:extLst>
                <a:ext uri="{FF2B5EF4-FFF2-40B4-BE49-F238E27FC236}">
                  <a16:creationId xmlns:a16="http://schemas.microsoft.com/office/drawing/2014/main" id="{880F2692-CEDA-B24D-9D39-031E08AAC1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01046" y="2220029"/>
              <a:ext cx="37221" cy="164210"/>
            </a:xfrm>
            <a:custGeom>
              <a:avLst/>
              <a:gdLst>
                <a:gd name="T0" fmla="*/ 2 w 56"/>
                <a:gd name="T1" fmla="*/ 801 h 802"/>
                <a:gd name="T2" fmla="*/ 0 w 56"/>
                <a:gd name="T3" fmla="*/ 1 h 802"/>
                <a:gd name="T4" fmla="*/ 15 w 56"/>
                <a:gd name="T5" fmla="*/ 1 h 802"/>
                <a:gd name="T6" fmla="*/ 40 w 56"/>
                <a:gd name="T7" fmla="*/ 1 h 802"/>
                <a:gd name="T8" fmla="*/ 56 w 56"/>
                <a:gd name="T9" fmla="*/ 0 h 802"/>
                <a:gd name="T10" fmla="*/ 56 w 56"/>
                <a:gd name="T11" fmla="*/ 802 h 802"/>
                <a:gd name="T12" fmla="*/ 34 w 56"/>
                <a:gd name="T13" fmla="*/ 801 h 802"/>
                <a:gd name="T14" fmla="*/ 19 w 56"/>
                <a:gd name="T15" fmla="*/ 801 h 802"/>
                <a:gd name="T16" fmla="*/ 2 w 56"/>
                <a:gd name="T17" fmla="*/ 801 h 8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2"/>
                <a:gd name="T29" fmla="*/ 56 w 56"/>
                <a:gd name="T30" fmla="*/ 802 h 8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02">
                  <a:moveTo>
                    <a:pt x="2" y="801"/>
                  </a:moveTo>
                  <a:lnTo>
                    <a:pt x="0" y="1"/>
                  </a:lnTo>
                  <a:lnTo>
                    <a:pt x="15" y="1"/>
                  </a:lnTo>
                  <a:lnTo>
                    <a:pt x="40" y="1"/>
                  </a:lnTo>
                  <a:lnTo>
                    <a:pt x="56" y="0"/>
                  </a:lnTo>
                  <a:lnTo>
                    <a:pt x="56" y="802"/>
                  </a:lnTo>
                  <a:lnTo>
                    <a:pt x="34" y="801"/>
                  </a:lnTo>
                  <a:lnTo>
                    <a:pt x="19" y="801"/>
                  </a:lnTo>
                  <a:lnTo>
                    <a:pt x="2" y="801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" name="Freeform 855">
              <a:extLst>
                <a:ext uri="{FF2B5EF4-FFF2-40B4-BE49-F238E27FC236}">
                  <a16:creationId xmlns:a16="http://schemas.microsoft.com/office/drawing/2014/main" id="{9B1C12EC-A324-1740-9C84-2DDF3FEFC0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38267" y="2246303"/>
              <a:ext cx="37221" cy="137936"/>
            </a:xfrm>
            <a:custGeom>
              <a:avLst/>
              <a:gdLst>
                <a:gd name="T0" fmla="*/ 2 w 58"/>
                <a:gd name="T1" fmla="*/ 211 h 211"/>
                <a:gd name="T2" fmla="*/ 0 w 58"/>
                <a:gd name="T3" fmla="*/ 0 h 211"/>
                <a:gd name="T4" fmla="*/ 15 w 58"/>
                <a:gd name="T5" fmla="*/ 0 h 211"/>
                <a:gd name="T6" fmla="*/ 40 w 58"/>
                <a:gd name="T7" fmla="*/ 0 h 211"/>
                <a:gd name="T8" fmla="*/ 56 w 58"/>
                <a:gd name="T9" fmla="*/ 0 h 211"/>
                <a:gd name="T10" fmla="*/ 58 w 58"/>
                <a:gd name="T11" fmla="*/ 210 h 211"/>
                <a:gd name="T12" fmla="*/ 34 w 58"/>
                <a:gd name="T13" fmla="*/ 211 h 211"/>
                <a:gd name="T14" fmla="*/ 19 w 58"/>
                <a:gd name="T15" fmla="*/ 211 h 211"/>
                <a:gd name="T16" fmla="*/ 2 w 58"/>
                <a:gd name="T17" fmla="*/ 211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11"/>
                <a:gd name="T29" fmla="*/ 58 w 58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11">
                  <a:moveTo>
                    <a:pt x="2" y="211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8" y="210"/>
                  </a:lnTo>
                  <a:lnTo>
                    <a:pt x="34" y="211"/>
                  </a:lnTo>
                  <a:lnTo>
                    <a:pt x="19" y="211"/>
                  </a:lnTo>
                  <a:lnTo>
                    <a:pt x="2" y="211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3" name="Freeform 856">
              <a:extLst>
                <a:ext uri="{FF2B5EF4-FFF2-40B4-BE49-F238E27FC236}">
                  <a16:creationId xmlns:a16="http://schemas.microsoft.com/office/drawing/2014/main" id="{1F1E9629-BF70-AE42-AA78-7E1F0DFFBA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73299" y="2255061"/>
              <a:ext cx="41600" cy="126989"/>
            </a:xfrm>
            <a:custGeom>
              <a:avLst/>
              <a:gdLst>
                <a:gd name="T0" fmla="*/ 2 w 61"/>
                <a:gd name="T1" fmla="*/ 194 h 195"/>
                <a:gd name="T2" fmla="*/ 0 w 61"/>
                <a:gd name="T3" fmla="*/ 0 h 195"/>
                <a:gd name="T4" fmla="*/ 15 w 61"/>
                <a:gd name="T5" fmla="*/ 0 h 195"/>
                <a:gd name="T6" fmla="*/ 40 w 61"/>
                <a:gd name="T7" fmla="*/ 0 h 195"/>
                <a:gd name="T8" fmla="*/ 58 w 61"/>
                <a:gd name="T9" fmla="*/ 0 h 195"/>
                <a:gd name="T10" fmla="*/ 61 w 61"/>
                <a:gd name="T11" fmla="*/ 189 h 195"/>
                <a:gd name="T12" fmla="*/ 35 w 61"/>
                <a:gd name="T13" fmla="*/ 195 h 195"/>
                <a:gd name="T14" fmla="*/ 19 w 61"/>
                <a:gd name="T15" fmla="*/ 194 h 195"/>
                <a:gd name="T16" fmla="*/ 2 w 61"/>
                <a:gd name="T17" fmla="*/ 194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195"/>
                <a:gd name="T29" fmla="*/ 61 w 61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195">
                  <a:moveTo>
                    <a:pt x="2" y="19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61" y="189"/>
                  </a:lnTo>
                  <a:lnTo>
                    <a:pt x="35" y="195"/>
                  </a:lnTo>
                  <a:lnTo>
                    <a:pt x="19" y="194"/>
                  </a:lnTo>
                  <a:lnTo>
                    <a:pt x="2" y="19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34" name="Group 857">
              <a:extLst>
                <a:ext uri="{FF2B5EF4-FFF2-40B4-BE49-F238E27FC236}">
                  <a16:creationId xmlns:a16="http://schemas.microsoft.com/office/drawing/2014/main" id="{E54610BD-D334-A748-A3CC-AC8C52FC5F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112709" y="2198134"/>
              <a:ext cx="306525" cy="181726"/>
              <a:chOff x="3897" y="1868"/>
              <a:chExt cx="473" cy="280"/>
            </a:xfrm>
          </p:grpSpPr>
          <p:sp>
            <p:nvSpPr>
              <p:cNvPr id="547" name="Freeform 858">
                <a:extLst>
                  <a:ext uri="{FF2B5EF4-FFF2-40B4-BE49-F238E27FC236}">
                    <a16:creationId xmlns:a16="http://schemas.microsoft.com/office/drawing/2014/main" id="{6E135266-E0CC-B44D-815A-55471BC365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97" y="1960"/>
                <a:ext cx="58" cy="188"/>
              </a:xfrm>
              <a:custGeom>
                <a:avLst/>
                <a:gdLst>
                  <a:gd name="T0" fmla="*/ 2 w 58"/>
                  <a:gd name="T1" fmla="*/ 194 h 194"/>
                  <a:gd name="T2" fmla="*/ 0 w 58"/>
                  <a:gd name="T3" fmla="*/ 0 h 194"/>
                  <a:gd name="T4" fmla="*/ 15 w 58"/>
                  <a:gd name="T5" fmla="*/ 0 h 194"/>
                  <a:gd name="T6" fmla="*/ 40 w 58"/>
                  <a:gd name="T7" fmla="*/ 0 h 194"/>
                  <a:gd name="T8" fmla="*/ 56 w 58"/>
                  <a:gd name="T9" fmla="*/ 0 h 194"/>
                  <a:gd name="T10" fmla="*/ 58 w 58"/>
                  <a:gd name="T11" fmla="*/ 190 h 194"/>
                  <a:gd name="T12" fmla="*/ 35 w 58"/>
                  <a:gd name="T13" fmla="*/ 192 h 194"/>
                  <a:gd name="T14" fmla="*/ 19 w 58"/>
                  <a:gd name="T15" fmla="*/ 194 h 194"/>
                  <a:gd name="T16" fmla="*/ 2 w 58"/>
                  <a:gd name="T17" fmla="*/ 194 h 1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194"/>
                  <a:gd name="T29" fmla="*/ 58 w 58"/>
                  <a:gd name="T30" fmla="*/ 194 h 1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194">
                    <a:moveTo>
                      <a:pt x="2" y="19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6" y="0"/>
                    </a:lnTo>
                    <a:lnTo>
                      <a:pt x="58" y="190"/>
                    </a:lnTo>
                    <a:lnTo>
                      <a:pt x="35" y="192"/>
                    </a:lnTo>
                    <a:lnTo>
                      <a:pt x="19" y="194"/>
                    </a:lnTo>
                    <a:lnTo>
                      <a:pt x="2" y="194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8" name="Freeform 859">
                <a:extLst>
                  <a:ext uri="{FF2B5EF4-FFF2-40B4-BE49-F238E27FC236}">
                    <a16:creationId xmlns:a16="http://schemas.microsoft.com/office/drawing/2014/main" id="{19258C6D-ED3C-694D-BFC8-4C01DECA9E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51" y="1953"/>
                <a:ext cx="57" cy="191"/>
              </a:xfrm>
              <a:custGeom>
                <a:avLst/>
                <a:gdLst>
                  <a:gd name="T0" fmla="*/ 2 w 57"/>
                  <a:gd name="T1" fmla="*/ 191 h 191"/>
                  <a:gd name="T2" fmla="*/ 0 w 57"/>
                  <a:gd name="T3" fmla="*/ 6 h 191"/>
                  <a:gd name="T4" fmla="*/ 15 w 57"/>
                  <a:gd name="T5" fmla="*/ 6 h 191"/>
                  <a:gd name="T6" fmla="*/ 39 w 57"/>
                  <a:gd name="T7" fmla="*/ 2 h 191"/>
                  <a:gd name="T8" fmla="*/ 54 w 57"/>
                  <a:gd name="T9" fmla="*/ 0 h 191"/>
                  <a:gd name="T10" fmla="*/ 57 w 57"/>
                  <a:gd name="T11" fmla="*/ 182 h 191"/>
                  <a:gd name="T12" fmla="*/ 36 w 57"/>
                  <a:gd name="T13" fmla="*/ 186 h 191"/>
                  <a:gd name="T14" fmla="*/ 17 w 57"/>
                  <a:gd name="T15" fmla="*/ 188 h 191"/>
                  <a:gd name="T16" fmla="*/ 2 w 57"/>
                  <a:gd name="T17" fmla="*/ 191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91"/>
                  <a:gd name="T29" fmla="*/ 57 w 57"/>
                  <a:gd name="T30" fmla="*/ 191 h 1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91">
                    <a:moveTo>
                      <a:pt x="2" y="191"/>
                    </a:moveTo>
                    <a:lnTo>
                      <a:pt x="0" y="6"/>
                    </a:lnTo>
                    <a:lnTo>
                      <a:pt x="15" y="6"/>
                    </a:lnTo>
                    <a:lnTo>
                      <a:pt x="39" y="2"/>
                    </a:lnTo>
                    <a:lnTo>
                      <a:pt x="54" y="0"/>
                    </a:lnTo>
                    <a:lnTo>
                      <a:pt x="57" y="182"/>
                    </a:lnTo>
                    <a:lnTo>
                      <a:pt x="36" y="186"/>
                    </a:lnTo>
                    <a:lnTo>
                      <a:pt x="17" y="188"/>
                    </a:lnTo>
                    <a:lnTo>
                      <a:pt x="2" y="191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9" name="Freeform 860">
                <a:extLst>
                  <a:ext uri="{FF2B5EF4-FFF2-40B4-BE49-F238E27FC236}">
                    <a16:creationId xmlns:a16="http://schemas.microsoft.com/office/drawing/2014/main" id="{D339F40B-3929-6E42-9702-BBB6F02F55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04" y="1946"/>
                <a:ext cx="58" cy="192"/>
              </a:xfrm>
              <a:custGeom>
                <a:avLst/>
                <a:gdLst>
                  <a:gd name="T0" fmla="*/ 3 w 58"/>
                  <a:gd name="T1" fmla="*/ 192 h 192"/>
                  <a:gd name="T2" fmla="*/ 0 w 58"/>
                  <a:gd name="T3" fmla="*/ 7 h 192"/>
                  <a:gd name="T4" fmla="*/ 18 w 58"/>
                  <a:gd name="T5" fmla="*/ 6 h 192"/>
                  <a:gd name="T6" fmla="*/ 42 w 58"/>
                  <a:gd name="T7" fmla="*/ 1 h 192"/>
                  <a:gd name="T8" fmla="*/ 57 w 58"/>
                  <a:gd name="T9" fmla="*/ 0 h 192"/>
                  <a:gd name="T10" fmla="*/ 58 w 58"/>
                  <a:gd name="T11" fmla="*/ 184 h 192"/>
                  <a:gd name="T12" fmla="*/ 42 w 58"/>
                  <a:gd name="T13" fmla="*/ 186 h 192"/>
                  <a:gd name="T14" fmla="*/ 21 w 58"/>
                  <a:gd name="T15" fmla="*/ 190 h 192"/>
                  <a:gd name="T16" fmla="*/ 3 w 58"/>
                  <a:gd name="T17" fmla="*/ 192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192"/>
                  <a:gd name="T29" fmla="*/ 58 w 58"/>
                  <a:gd name="T30" fmla="*/ 192 h 1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192">
                    <a:moveTo>
                      <a:pt x="3" y="192"/>
                    </a:moveTo>
                    <a:lnTo>
                      <a:pt x="0" y="7"/>
                    </a:lnTo>
                    <a:lnTo>
                      <a:pt x="18" y="6"/>
                    </a:lnTo>
                    <a:lnTo>
                      <a:pt x="42" y="1"/>
                    </a:lnTo>
                    <a:lnTo>
                      <a:pt x="57" y="0"/>
                    </a:lnTo>
                    <a:lnTo>
                      <a:pt x="58" y="184"/>
                    </a:lnTo>
                    <a:lnTo>
                      <a:pt x="42" y="186"/>
                    </a:lnTo>
                    <a:lnTo>
                      <a:pt x="21" y="190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0" name="Freeform 861">
                <a:extLst>
                  <a:ext uri="{FF2B5EF4-FFF2-40B4-BE49-F238E27FC236}">
                    <a16:creationId xmlns:a16="http://schemas.microsoft.com/office/drawing/2014/main" id="{F7F888F9-7112-9E46-80FB-729DDD8EFA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58" y="1939"/>
                <a:ext cx="58" cy="192"/>
              </a:xfrm>
              <a:custGeom>
                <a:avLst/>
                <a:gdLst>
                  <a:gd name="T0" fmla="*/ 3 w 58"/>
                  <a:gd name="T1" fmla="*/ 192 h 192"/>
                  <a:gd name="T2" fmla="*/ 0 w 58"/>
                  <a:gd name="T3" fmla="*/ 7 h 192"/>
                  <a:gd name="T4" fmla="*/ 18 w 58"/>
                  <a:gd name="T5" fmla="*/ 6 h 192"/>
                  <a:gd name="T6" fmla="*/ 42 w 58"/>
                  <a:gd name="T7" fmla="*/ 1 h 192"/>
                  <a:gd name="T8" fmla="*/ 57 w 58"/>
                  <a:gd name="T9" fmla="*/ 0 h 192"/>
                  <a:gd name="T10" fmla="*/ 58 w 58"/>
                  <a:gd name="T11" fmla="*/ 184 h 192"/>
                  <a:gd name="T12" fmla="*/ 42 w 58"/>
                  <a:gd name="T13" fmla="*/ 186 h 192"/>
                  <a:gd name="T14" fmla="*/ 21 w 58"/>
                  <a:gd name="T15" fmla="*/ 190 h 192"/>
                  <a:gd name="T16" fmla="*/ 3 w 58"/>
                  <a:gd name="T17" fmla="*/ 192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192"/>
                  <a:gd name="T29" fmla="*/ 58 w 58"/>
                  <a:gd name="T30" fmla="*/ 192 h 1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192">
                    <a:moveTo>
                      <a:pt x="3" y="192"/>
                    </a:moveTo>
                    <a:lnTo>
                      <a:pt x="0" y="7"/>
                    </a:lnTo>
                    <a:lnTo>
                      <a:pt x="18" y="6"/>
                    </a:lnTo>
                    <a:lnTo>
                      <a:pt x="42" y="1"/>
                    </a:lnTo>
                    <a:lnTo>
                      <a:pt x="57" y="0"/>
                    </a:lnTo>
                    <a:lnTo>
                      <a:pt x="58" y="184"/>
                    </a:lnTo>
                    <a:lnTo>
                      <a:pt x="42" y="186"/>
                    </a:lnTo>
                    <a:lnTo>
                      <a:pt x="21" y="190"/>
                    </a:lnTo>
                    <a:lnTo>
                      <a:pt x="3" y="19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1" name="Freeform 862">
                <a:extLst>
                  <a:ext uri="{FF2B5EF4-FFF2-40B4-BE49-F238E27FC236}">
                    <a16:creationId xmlns:a16="http://schemas.microsoft.com/office/drawing/2014/main" id="{94B29E28-F26A-4147-918D-472BB89DF3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12" y="1928"/>
                <a:ext cx="55" cy="196"/>
              </a:xfrm>
              <a:custGeom>
                <a:avLst/>
                <a:gdLst>
                  <a:gd name="T0" fmla="*/ 3 w 55"/>
                  <a:gd name="T1" fmla="*/ 196 h 196"/>
                  <a:gd name="T2" fmla="*/ 0 w 55"/>
                  <a:gd name="T3" fmla="*/ 12 h 196"/>
                  <a:gd name="T4" fmla="*/ 16 w 55"/>
                  <a:gd name="T5" fmla="*/ 8 h 196"/>
                  <a:gd name="T6" fmla="*/ 40 w 55"/>
                  <a:gd name="T7" fmla="*/ 3 h 196"/>
                  <a:gd name="T8" fmla="*/ 54 w 55"/>
                  <a:gd name="T9" fmla="*/ 0 h 196"/>
                  <a:gd name="T10" fmla="*/ 55 w 55"/>
                  <a:gd name="T11" fmla="*/ 184 h 196"/>
                  <a:gd name="T12" fmla="*/ 40 w 55"/>
                  <a:gd name="T13" fmla="*/ 188 h 196"/>
                  <a:gd name="T14" fmla="*/ 19 w 55"/>
                  <a:gd name="T15" fmla="*/ 192 h 196"/>
                  <a:gd name="T16" fmla="*/ 3 w 55"/>
                  <a:gd name="T17" fmla="*/ 196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196"/>
                  <a:gd name="T29" fmla="*/ 55 w 55"/>
                  <a:gd name="T30" fmla="*/ 196 h 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196">
                    <a:moveTo>
                      <a:pt x="3" y="196"/>
                    </a:moveTo>
                    <a:lnTo>
                      <a:pt x="0" y="12"/>
                    </a:lnTo>
                    <a:lnTo>
                      <a:pt x="16" y="8"/>
                    </a:lnTo>
                    <a:lnTo>
                      <a:pt x="40" y="3"/>
                    </a:lnTo>
                    <a:lnTo>
                      <a:pt x="54" y="0"/>
                    </a:lnTo>
                    <a:lnTo>
                      <a:pt x="55" y="184"/>
                    </a:lnTo>
                    <a:lnTo>
                      <a:pt x="40" y="188"/>
                    </a:lnTo>
                    <a:lnTo>
                      <a:pt x="19" y="192"/>
                    </a:lnTo>
                    <a:lnTo>
                      <a:pt x="3" y="196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2" name="Freeform 863">
                <a:extLst>
                  <a:ext uri="{FF2B5EF4-FFF2-40B4-BE49-F238E27FC236}">
                    <a16:creationId xmlns:a16="http://schemas.microsoft.com/office/drawing/2014/main" id="{45564FCE-A686-1048-B49D-E1655E9296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63" y="1918"/>
                <a:ext cx="55" cy="196"/>
              </a:xfrm>
              <a:custGeom>
                <a:avLst/>
                <a:gdLst>
                  <a:gd name="T0" fmla="*/ 3 w 55"/>
                  <a:gd name="T1" fmla="*/ 196 h 196"/>
                  <a:gd name="T2" fmla="*/ 0 w 55"/>
                  <a:gd name="T3" fmla="*/ 12 h 196"/>
                  <a:gd name="T4" fmla="*/ 16 w 55"/>
                  <a:gd name="T5" fmla="*/ 8 h 196"/>
                  <a:gd name="T6" fmla="*/ 40 w 55"/>
                  <a:gd name="T7" fmla="*/ 3 h 196"/>
                  <a:gd name="T8" fmla="*/ 54 w 55"/>
                  <a:gd name="T9" fmla="*/ 0 h 196"/>
                  <a:gd name="T10" fmla="*/ 55 w 55"/>
                  <a:gd name="T11" fmla="*/ 184 h 196"/>
                  <a:gd name="T12" fmla="*/ 40 w 55"/>
                  <a:gd name="T13" fmla="*/ 188 h 196"/>
                  <a:gd name="T14" fmla="*/ 19 w 55"/>
                  <a:gd name="T15" fmla="*/ 192 h 196"/>
                  <a:gd name="T16" fmla="*/ 3 w 55"/>
                  <a:gd name="T17" fmla="*/ 196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196"/>
                  <a:gd name="T29" fmla="*/ 55 w 55"/>
                  <a:gd name="T30" fmla="*/ 196 h 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196">
                    <a:moveTo>
                      <a:pt x="3" y="196"/>
                    </a:moveTo>
                    <a:lnTo>
                      <a:pt x="0" y="12"/>
                    </a:lnTo>
                    <a:lnTo>
                      <a:pt x="16" y="8"/>
                    </a:lnTo>
                    <a:lnTo>
                      <a:pt x="40" y="3"/>
                    </a:lnTo>
                    <a:lnTo>
                      <a:pt x="54" y="0"/>
                    </a:lnTo>
                    <a:lnTo>
                      <a:pt x="55" y="184"/>
                    </a:lnTo>
                    <a:lnTo>
                      <a:pt x="40" y="188"/>
                    </a:lnTo>
                    <a:lnTo>
                      <a:pt x="19" y="192"/>
                    </a:lnTo>
                    <a:lnTo>
                      <a:pt x="3" y="196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3" name="Freeform 864">
                <a:extLst>
                  <a:ext uri="{FF2B5EF4-FFF2-40B4-BE49-F238E27FC236}">
                    <a16:creationId xmlns:a16="http://schemas.microsoft.com/office/drawing/2014/main" id="{A6D5FCE4-FD19-BB43-B402-CA696ECAE8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13" y="1907"/>
                <a:ext cx="55" cy="196"/>
              </a:xfrm>
              <a:custGeom>
                <a:avLst/>
                <a:gdLst>
                  <a:gd name="T0" fmla="*/ 3 w 55"/>
                  <a:gd name="T1" fmla="*/ 196 h 196"/>
                  <a:gd name="T2" fmla="*/ 0 w 55"/>
                  <a:gd name="T3" fmla="*/ 12 h 196"/>
                  <a:gd name="T4" fmla="*/ 16 w 55"/>
                  <a:gd name="T5" fmla="*/ 8 h 196"/>
                  <a:gd name="T6" fmla="*/ 40 w 55"/>
                  <a:gd name="T7" fmla="*/ 3 h 196"/>
                  <a:gd name="T8" fmla="*/ 54 w 55"/>
                  <a:gd name="T9" fmla="*/ 0 h 196"/>
                  <a:gd name="T10" fmla="*/ 55 w 55"/>
                  <a:gd name="T11" fmla="*/ 184 h 196"/>
                  <a:gd name="T12" fmla="*/ 40 w 55"/>
                  <a:gd name="T13" fmla="*/ 188 h 196"/>
                  <a:gd name="T14" fmla="*/ 19 w 55"/>
                  <a:gd name="T15" fmla="*/ 192 h 196"/>
                  <a:gd name="T16" fmla="*/ 3 w 55"/>
                  <a:gd name="T17" fmla="*/ 196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196"/>
                  <a:gd name="T29" fmla="*/ 55 w 55"/>
                  <a:gd name="T30" fmla="*/ 196 h 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196">
                    <a:moveTo>
                      <a:pt x="3" y="196"/>
                    </a:moveTo>
                    <a:lnTo>
                      <a:pt x="0" y="12"/>
                    </a:lnTo>
                    <a:lnTo>
                      <a:pt x="16" y="8"/>
                    </a:lnTo>
                    <a:lnTo>
                      <a:pt x="40" y="3"/>
                    </a:lnTo>
                    <a:lnTo>
                      <a:pt x="54" y="0"/>
                    </a:lnTo>
                    <a:lnTo>
                      <a:pt x="55" y="184"/>
                    </a:lnTo>
                    <a:lnTo>
                      <a:pt x="40" y="188"/>
                    </a:lnTo>
                    <a:lnTo>
                      <a:pt x="19" y="192"/>
                    </a:lnTo>
                    <a:lnTo>
                      <a:pt x="3" y="19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Freeform 865">
                <a:extLst>
                  <a:ext uri="{FF2B5EF4-FFF2-40B4-BE49-F238E27FC236}">
                    <a16:creationId xmlns:a16="http://schemas.microsoft.com/office/drawing/2014/main" id="{7CBBCEA9-FF10-674C-8093-B68641A53D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63" y="1892"/>
                <a:ext cx="56" cy="198"/>
              </a:xfrm>
              <a:custGeom>
                <a:avLst/>
                <a:gdLst>
                  <a:gd name="T0" fmla="*/ 3 w 56"/>
                  <a:gd name="T1" fmla="*/ 198 h 198"/>
                  <a:gd name="T2" fmla="*/ 0 w 56"/>
                  <a:gd name="T3" fmla="*/ 14 h 198"/>
                  <a:gd name="T4" fmla="*/ 16 w 56"/>
                  <a:gd name="T5" fmla="*/ 10 h 198"/>
                  <a:gd name="T6" fmla="*/ 40 w 56"/>
                  <a:gd name="T7" fmla="*/ 5 h 198"/>
                  <a:gd name="T8" fmla="*/ 51 w 56"/>
                  <a:gd name="T9" fmla="*/ 0 h 198"/>
                  <a:gd name="T10" fmla="*/ 56 w 56"/>
                  <a:gd name="T11" fmla="*/ 183 h 198"/>
                  <a:gd name="T12" fmla="*/ 40 w 56"/>
                  <a:gd name="T13" fmla="*/ 190 h 198"/>
                  <a:gd name="T14" fmla="*/ 19 w 56"/>
                  <a:gd name="T15" fmla="*/ 194 h 198"/>
                  <a:gd name="T16" fmla="*/ 3 w 56"/>
                  <a:gd name="T17" fmla="*/ 198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198"/>
                  <a:gd name="T29" fmla="*/ 56 w 56"/>
                  <a:gd name="T30" fmla="*/ 198 h 1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198">
                    <a:moveTo>
                      <a:pt x="3" y="198"/>
                    </a:moveTo>
                    <a:lnTo>
                      <a:pt x="0" y="14"/>
                    </a:lnTo>
                    <a:lnTo>
                      <a:pt x="16" y="10"/>
                    </a:lnTo>
                    <a:lnTo>
                      <a:pt x="40" y="5"/>
                    </a:lnTo>
                    <a:lnTo>
                      <a:pt x="51" y="0"/>
                    </a:lnTo>
                    <a:lnTo>
                      <a:pt x="56" y="183"/>
                    </a:lnTo>
                    <a:lnTo>
                      <a:pt x="40" y="190"/>
                    </a:lnTo>
                    <a:lnTo>
                      <a:pt x="19" y="194"/>
                    </a:lnTo>
                    <a:lnTo>
                      <a:pt x="3" y="19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Freeform 866">
                <a:extLst>
                  <a:ext uri="{FF2B5EF4-FFF2-40B4-BE49-F238E27FC236}">
                    <a16:creationId xmlns:a16="http://schemas.microsoft.com/office/drawing/2014/main" id="{12FCC297-8482-7E4E-8448-A6D67966C5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14" y="1868"/>
                <a:ext cx="56" cy="207"/>
              </a:xfrm>
              <a:custGeom>
                <a:avLst/>
                <a:gdLst>
                  <a:gd name="T0" fmla="*/ 3 w 56"/>
                  <a:gd name="T1" fmla="*/ 207 h 207"/>
                  <a:gd name="T2" fmla="*/ 0 w 56"/>
                  <a:gd name="T3" fmla="*/ 23 h 207"/>
                  <a:gd name="T4" fmla="*/ 16 w 56"/>
                  <a:gd name="T5" fmla="*/ 19 h 207"/>
                  <a:gd name="T6" fmla="*/ 38 w 56"/>
                  <a:gd name="T7" fmla="*/ 10 h 207"/>
                  <a:gd name="T8" fmla="*/ 54 w 56"/>
                  <a:gd name="T9" fmla="*/ 0 h 207"/>
                  <a:gd name="T10" fmla="*/ 56 w 56"/>
                  <a:gd name="T11" fmla="*/ 189 h 207"/>
                  <a:gd name="T12" fmla="*/ 39 w 56"/>
                  <a:gd name="T13" fmla="*/ 195 h 207"/>
                  <a:gd name="T14" fmla="*/ 19 w 56"/>
                  <a:gd name="T15" fmla="*/ 203 h 207"/>
                  <a:gd name="T16" fmla="*/ 3 w 56"/>
                  <a:gd name="T17" fmla="*/ 207 h 2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207"/>
                  <a:gd name="T29" fmla="*/ 56 w 56"/>
                  <a:gd name="T30" fmla="*/ 207 h 2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207">
                    <a:moveTo>
                      <a:pt x="3" y="207"/>
                    </a:moveTo>
                    <a:lnTo>
                      <a:pt x="0" y="23"/>
                    </a:lnTo>
                    <a:lnTo>
                      <a:pt x="16" y="19"/>
                    </a:lnTo>
                    <a:lnTo>
                      <a:pt x="38" y="10"/>
                    </a:lnTo>
                    <a:lnTo>
                      <a:pt x="54" y="0"/>
                    </a:lnTo>
                    <a:lnTo>
                      <a:pt x="56" y="189"/>
                    </a:lnTo>
                    <a:lnTo>
                      <a:pt x="39" y="195"/>
                    </a:lnTo>
                    <a:lnTo>
                      <a:pt x="19" y="203"/>
                    </a:lnTo>
                    <a:lnTo>
                      <a:pt x="3" y="207"/>
                    </a:lnTo>
                    <a:close/>
                  </a:path>
                </a:pathLst>
              </a:custGeom>
              <a:solidFill>
                <a:srgbClr val="FEB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35" name="Freeform 867">
              <a:extLst>
                <a:ext uri="{FF2B5EF4-FFF2-40B4-BE49-F238E27FC236}">
                  <a16:creationId xmlns:a16="http://schemas.microsoft.com/office/drawing/2014/main" id="{237D3F20-1053-594D-B384-36649FB7DF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19235" y="2180619"/>
              <a:ext cx="35031" cy="140126"/>
            </a:xfrm>
            <a:custGeom>
              <a:avLst/>
              <a:gdLst>
                <a:gd name="T0" fmla="*/ 1 w 55"/>
                <a:gd name="T1" fmla="*/ 216 h 216"/>
                <a:gd name="T2" fmla="*/ 0 w 55"/>
                <a:gd name="T3" fmla="*/ 29 h 216"/>
                <a:gd name="T4" fmla="*/ 21 w 55"/>
                <a:gd name="T5" fmla="*/ 21 h 216"/>
                <a:gd name="T6" fmla="*/ 34 w 55"/>
                <a:gd name="T7" fmla="*/ 12 h 216"/>
                <a:gd name="T8" fmla="*/ 52 w 55"/>
                <a:gd name="T9" fmla="*/ 0 h 216"/>
                <a:gd name="T10" fmla="*/ 55 w 55"/>
                <a:gd name="T11" fmla="*/ 184 h 216"/>
                <a:gd name="T12" fmla="*/ 39 w 55"/>
                <a:gd name="T13" fmla="*/ 199 h 216"/>
                <a:gd name="T14" fmla="*/ 19 w 55"/>
                <a:gd name="T15" fmla="*/ 208 h 216"/>
                <a:gd name="T16" fmla="*/ 1 w 55"/>
                <a:gd name="T17" fmla="*/ 216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216"/>
                <a:gd name="T29" fmla="*/ 55 w 55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216">
                  <a:moveTo>
                    <a:pt x="1" y="216"/>
                  </a:moveTo>
                  <a:lnTo>
                    <a:pt x="0" y="29"/>
                  </a:lnTo>
                  <a:lnTo>
                    <a:pt x="21" y="21"/>
                  </a:lnTo>
                  <a:lnTo>
                    <a:pt x="34" y="12"/>
                  </a:lnTo>
                  <a:lnTo>
                    <a:pt x="52" y="0"/>
                  </a:lnTo>
                  <a:lnTo>
                    <a:pt x="55" y="184"/>
                  </a:lnTo>
                  <a:lnTo>
                    <a:pt x="39" y="199"/>
                  </a:lnTo>
                  <a:lnTo>
                    <a:pt x="19" y="208"/>
                  </a:lnTo>
                  <a:lnTo>
                    <a:pt x="1" y="216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6" name="Freeform 868">
              <a:extLst>
                <a:ext uri="{FF2B5EF4-FFF2-40B4-BE49-F238E27FC236}">
                  <a16:creationId xmlns:a16="http://schemas.microsoft.com/office/drawing/2014/main" id="{0F6FFE24-608A-5B47-8966-729EA71807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54266" y="2152156"/>
              <a:ext cx="32842" cy="148884"/>
            </a:xfrm>
            <a:custGeom>
              <a:avLst/>
              <a:gdLst>
                <a:gd name="T0" fmla="*/ 0 w 52"/>
                <a:gd name="T1" fmla="*/ 229 h 229"/>
                <a:gd name="T2" fmla="*/ 0 w 52"/>
                <a:gd name="T3" fmla="*/ 45 h 229"/>
                <a:gd name="T4" fmla="*/ 20 w 52"/>
                <a:gd name="T5" fmla="*/ 30 h 229"/>
                <a:gd name="T6" fmla="*/ 36 w 52"/>
                <a:gd name="T7" fmla="*/ 15 h 229"/>
                <a:gd name="T8" fmla="*/ 48 w 52"/>
                <a:gd name="T9" fmla="*/ 0 h 229"/>
                <a:gd name="T10" fmla="*/ 49 w 52"/>
                <a:gd name="T11" fmla="*/ 160 h 229"/>
                <a:gd name="T12" fmla="*/ 52 w 52"/>
                <a:gd name="T13" fmla="*/ 165 h 229"/>
                <a:gd name="T14" fmla="*/ 37 w 52"/>
                <a:gd name="T15" fmla="*/ 196 h 229"/>
                <a:gd name="T16" fmla="*/ 18 w 52"/>
                <a:gd name="T17" fmla="*/ 217 h 229"/>
                <a:gd name="T18" fmla="*/ 0 w 52"/>
                <a:gd name="T19" fmla="*/ 229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229"/>
                <a:gd name="T32" fmla="*/ 52 w 52"/>
                <a:gd name="T33" fmla="*/ 229 h 2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229">
                  <a:moveTo>
                    <a:pt x="0" y="229"/>
                  </a:moveTo>
                  <a:lnTo>
                    <a:pt x="0" y="45"/>
                  </a:lnTo>
                  <a:lnTo>
                    <a:pt x="20" y="30"/>
                  </a:lnTo>
                  <a:lnTo>
                    <a:pt x="36" y="15"/>
                  </a:lnTo>
                  <a:lnTo>
                    <a:pt x="48" y="0"/>
                  </a:lnTo>
                  <a:lnTo>
                    <a:pt x="49" y="160"/>
                  </a:lnTo>
                  <a:lnTo>
                    <a:pt x="52" y="165"/>
                  </a:lnTo>
                  <a:lnTo>
                    <a:pt x="37" y="196"/>
                  </a:lnTo>
                  <a:lnTo>
                    <a:pt x="18" y="217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7" name="Freeform 869">
              <a:extLst>
                <a:ext uri="{FF2B5EF4-FFF2-40B4-BE49-F238E27FC236}">
                  <a16:creationId xmlns:a16="http://schemas.microsoft.com/office/drawing/2014/main" id="{D293B519-B67F-CD4E-80DC-90DEAC7C1A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81384" y="2244113"/>
              <a:ext cx="35031" cy="122610"/>
            </a:xfrm>
            <a:custGeom>
              <a:avLst/>
              <a:gdLst>
                <a:gd name="T0" fmla="*/ 56 w 56"/>
                <a:gd name="T1" fmla="*/ 190 h 190"/>
                <a:gd name="T2" fmla="*/ 56 w 56"/>
                <a:gd name="T3" fmla="*/ 4 h 190"/>
                <a:gd name="T4" fmla="*/ 43 w 56"/>
                <a:gd name="T5" fmla="*/ 2 h 190"/>
                <a:gd name="T6" fmla="*/ 22 w 56"/>
                <a:gd name="T7" fmla="*/ 2 h 190"/>
                <a:gd name="T8" fmla="*/ 2 w 56"/>
                <a:gd name="T9" fmla="*/ 0 h 190"/>
                <a:gd name="T10" fmla="*/ 0 w 56"/>
                <a:gd name="T11" fmla="*/ 184 h 190"/>
                <a:gd name="T12" fmla="*/ 23 w 56"/>
                <a:gd name="T13" fmla="*/ 186 h 190"/>
                <a:gd name="T14" fmla="*/ 39 w 56"/>
                <a:gd name="T15" fmla="*/ 188 h 190"/>
                <a:gd name="T16" fmla="*/ 56 w 56"/>
                <a:gd name="T17" fmla="*/ 190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190"/>
                <a:gd name="T29" fmla="*/ 56 w 56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190">
                  <a:moveTo>
                    <a:pt x="56" y="190"/>
                  </a:moveTo>
                  <a:lnTo>
                    <a:pt x="56" y="4"/>
                  </a:lnTo>
                  <a:lnTo>
                    <a:pt x="43" y="2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184"/>
                  </a:lnTo>
                  <a:lnTo>
                    <a:pt x="23" y="186"/>
                  </a:lnTo>
                  <a:lnTo>
                    <a:pt x="39" y="188"/>
                  </a:lnTo>
                  <a:lnTo>
                    <a:pt x="56" y="190"/>
                  </a:lnTo>
                  <a:close/>
                </a:path>
              </a:pathLst>
            </a:custGeom>
            <a:solidFill>
              <a:srgbClr val="FEB8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8" name="Freeform 870">
              <a:extLst>
                <a:ext uri="{FF2B5EF4-FFF2-40B4-BE49-F238E27FC236}">
                  <a16:creationId xmlns:a16="http://schemas.microsoft.com/office/drawing/2014/main" id="{51D1F5AF-786D-B442-AE6A-E9543EFF36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44163" y="2235355"/>
              <a:ext cx="37221" cy="126989"/>
            </a:xfrm>
            <a:custGeom>
              <a:avLst/>
              <a:gdLst>
                <a:gd name="T0" fmla="*/ 55 w 57"/>
                <a:gd name="T1" fmla="*/ 197 h 197"/>
                <a:gd name="T2" fmla="*/ 57 w 57"/>
                <a:gd name="T3" fmla="*/ 12 h 197"/>
                <a:gd name="T4" fmla="*/ 42 w 57"/>
                <a:gd name="T5" fmla="*/ 9 h 197"/>
                <a:gd name="T6" fmla="*/ 23 w 57"/>
                <a:gd name="T7" fmla="*/ 3 h 197"/>
                <a:gd name="T8" fmla="*/ 3 w 57"/>
                <a:gd name="T9" fmla="*/ 0 h 197"/>
                <a:gd name="T10" fmla="*/ 0 w 57"/>
                <a:gd name="T11" fmla="*/ 187 h 197"/>
                <a:gd name="T12" fmla="*/ 21 w 57"/>
                <a:gd name="T13" fmla="*/ 192 h 197"/>
                <a:gd name="T14" fmla="*/ 40 w 57"/>
                <a:gd name="T15" fmla="*/ 194 h 197"/>
                <a:gd name="T16" fmla="*/ 55 w 57"/>
                <a:gd name="T17" fmla="*/ 197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97"/>
                <a:gd name="T29" fmla="*/ 57 w 57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97">
                  <a:moveTo>
                    <a:pt x="55" y="197"/>
                  </a:moveTo>
                  <a:lnTo>
                    <a:pt x="57" y="12"/>
                  </a:lnTo>
                  <a:lnTo>
                    <a:pt x="42" y="9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187"/>
                  </a:lnTo>
                  <a:lnTo>
                    <a:pt x="21" y="192"/>
                  </a:lnTo>
                  <a:lnTo>
                    <a:pt x="40" y="194"/>
                  </a:lnTo>
                  <a:lnTo>
                    <a:pt x="55" y="197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9" name="Freeform 871">
              <a:extLst>
                <a:ext uri="{FF2B5EF4-FFF2-40B4-BE49-F238E27FC236}">
                  <a16:creationId xmlns:a16="http://schemas.microsoft.com/office/drawing/2014/main" id="{72328FBB-EBE3-4E42-A547-105B327EDC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15700" y="2230976"/>
              <a:ext cx="30653" cy="124800"/>
            </a:xfrm>
            <a:custGeom>
              <a:avLst/>
              <a:gdLst>
                <a:gd name="T0" fmla="*/ 45 w 48"/>
                <a:gd name="T1" fmla="*/ 193 h 193"/>
                <a:gd name="T2" fmla="*/ 48 w 48"/>
                <a:gd name="T3" fmla="*/ 12 h 193"/>
                <a:gd name="T4" fmla="*/ 33 w 48"/>
                <a:gd name="T5" fmla="*/ 6 h 193"/>
                <a:gd name="T6" fmla="*/ 20 w 48"/>
                <a:gd name="T7" fmla="*/ 3 h 193"/>
                <a:gd name="T8" fmla="*/ 3 w 48"/>
                <a:gd name="T9" fmla="*/ 0 h 193"/>
                <a:gd name="T10" fmla="*/ 0 w 48"/>
                <a:gd name="T11" fmla="*/ 183 h 193"/>
                <a:gd name="T12" fmla="*/ 9 w 48"/>
                <a:gd name="T13" fmla="*/ 187 h 193"/>
                <a:gd name="T14" fmla="*/ 26 w 48"/>
                <a:gd name="T15" fmla="*/ 192 h 193"/>
                <a:gd name="T16" fmla="*/ 45 w 48"/>
                <a:gd name="T17" fmla="*/ 193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93"/>
                <a:gd name="T29" fmla="*/ 48 w 48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93">
                  <a:moveTo>
                    <a:pt x="45" y="193"/>
                  </a:moveTo>
                  <a:lnTo>
                    <a:pt x="48" y="12"/>
                  </a:lnTo>
                  <a:lnTo>
                    <a:pt x="33" y="6"/>
                  </a:lnTo>
                  <a:lnTo>
                    <a:pt x="20" y="3"/>
                  </a:lnTo>
                  <a:lnTo>
                    <a:pt x="3" y="0"/>
                  </a:lnTo>
                  <a:lnTo>
                    <a:pt x="0" y="183"/>
                  </a:lnTo>
                  <a:lnTo>
                    <a:pt x="9" y="187"/>
                  </a:lnTo>
                  <a:lnTo>
                    <a:pt x="26" y="192"/>
                  </a:lnTo>
                  <a:lnTo>
                    <a:pt x="45" y="19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0" name="Freeform 872">
              <a:extLst>
                <a:ext uri="{FF2B5EF4-FFF2-40B4-BE49-F238E27FC236}">
                  <a16:creationId xmlns:a16="http://schemas.microsoft.com/office/drawing/2014/main" id="{10B07928-37EA-7A45-94F5-F47D6F0281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85048" y="2222219"/>
              <a:ext cx="32842" cy="126989"/>
            </a:xfrm>
            <a:custGeom>
              <a:avLst/>
              <a:gdLst>
                <a:gd name="T0" fmla="*/ 47 w 50"/>
                <a:gd name="T1" fmla="*/ 194 h 194"/>
                <a:gd name="T2" fmla="*/ 50 w 50"/>
                <a:gd name="T3" fmla="*/ 9 h 194"/>
                <a:gd name="T4" fmla="*/ 30 w 50"/>
                <a:gd name="T5" fmla="*/ 7 h 194"/>
                <a:gd name="T6" fmla="*/ 13 w 50"/>
                <a:gd name="T7" fmla="*/ 1 h 194"/>
                <a:gd name="T8" fmla="*/ 0 w 50"/>
                <a:gd name="T9" fmla="*/ 0 h 194"/>
                <a:gd name="T10" fmla="*/ 0 w 50"/>
                <a:gd name="T11" fmla="*/ 183 h 194"/>
                <a:gd name="T12" fmla="*/ 15 w 50"/>
                <a:gd name="T13" fmla="*/ 187 h 194"/>
                <a:gd name="T14" fmla="*/ 29 w 50"/>
                <a:gd name="T15" fmla="*/ 192 h 194"/>
                <a:gd name="T16" fmla="*/ 47 w 50"/>
                <a:gd name="T17" fmla="*/ 194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94"/>
                <a:gd name="T29" fmla="*/ 50 w 50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94">
                  <a:moveTo>
                    <a:pt x="47" y="194"/>
                  </a:moveTo>
                  <a:lnTo>
                    <a:pt x="50" y="9"/>
                  </a:lnTo>
                  <a:lnTo>
                    <a:pt x="30" y="7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183"/>
                  </a:lnTo>
                  <a:lnTo>
                    <a:pt x="15" y="187"/>
                  </a:lnTo>
                  <a:lnTo>
                    <a:pt x="29" y="192"/>
                  </a:lnTo>
                  <a:lnTo>
                    <a:pt x="47" y="19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1" name="Freeform 873">
              <a:extLst>
                <a:ext uri="{FF2B5EF4-FFF2-40B4-BE49-F238E27FC236}">
                  <a16:creationId xmlns:a16="http://schemas.microsoft.com/office/drawing/2014/main" id="{C3D8CA13-8EA3-DD4A-83C6-F0DBCDD011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50016" y="2211271"/>
              <a:ext cx="37221" cy="129178"/>
            </a:xfrm>
            <a:custGeom>
              <a:avLst/>
              <a:gdLst>
                <a:gd name="T0" fmla="*/ 52 w 56"/>
                <a:gd name="T1" fmla="*/ 199 h 199"/>
                <a:gd name="T2" fmla="*/ 56 w 56"/>
                <a:gd name="T3" fmla="*/ 19 h 199"/>
                <a:gd name="T4" fmla="*/ 36 w 56"/>
                <a:gd name="T5" fmla="*/ 9 h 199"/>
                <a:gd name="T6" fmla="*/ 18 w 56"/>
                <a:gd name="T7" fmla="*/ 4 h 199"/>
                <a:gd name="T8" fmla="*/ 1 w 56"/>
                <a:gd name="T9" fmla="*/ 0 h 199"/>
                <a:gd name="T10" fmla="*/ 0 w 56"/>
                <a:gd name="T11" fmla="*/ 186 h 199"/>
                <a:gd name="T12" fmla="*/ 18 w 56"/>
                <a:gd name="T13" fmla="*/ 190 h 199"/>
                <a:gd name="T14" fmla="*/ 39 w 56"/>
                <a:gd name="T15" fmla="*/ 196 h 199"/>
                <a:gd name="T16" fmla="*/ 52 w 56"/>
                <a:gd name="T17" fmla="*/ 199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199"/>
                <a:gd name="T29" fmla="*/ 56 w 56"/>
                <a:gd name="T30" fmla="*/ 199 h 1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199">
                  <a:moveTo>
                    <a:pt x="52" y="199"/>
                  </a:moveTo>
                  <a:lnTo>
                    <a:pt x="56" y="19"/>
                  </a:lnTo>
                  <a:lnTo>
                    <a:pt x="36" y="9"/>
                  </a:lnTo>
                  <a:lnTo>
                    <a:pt x="18" y="4"/>
                  </a:lnTo>
                  <a:lnTo>
                    <a:pt x="1" y="0"/>
                  </a:lnTo>
                  <a:lnTo>
                    <a:pt x="0" y="186"/>
                  </a:lnTo>
                  <a:lnTo>
                    <a:pt x="18" y="190"/>
                  </a:lnTo>
                  <a:lnTo>
                    <a:pt x="39" y="196"/>
                  </a:lnTo>
                  <a:lnTo>
                    <a:pt x="52" y="199"/>
                  </a:lnTo>
                  <a:close/>
                </a:path>
              </a:pathLst>
            </a:custGeom>
            <a:solidFill>
              <a:srgbClr val="FEB8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" name="Freeform 874">
              <a:extLst>
                <a:ext uri="{FF2B5EF4-FFF2-40B4-BE49-F238E27FC236}">
                  <a16:creationId xmlns:a16="http://schemas.microsoft.com/office/drawing/2014/main" id="{D7777A2C-9497-C843-B675-1346F8A679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17174" y="2195945"/>
              <a:ext cx="35031" cy="135747"/>
            </a:xfrm>
            <a:custGeom>
              <a:avLst/>
              <a:gdLst>
                <a:gd name="T0" fmla="*/ 51 w 53"/>
                <a:gd name="T1" fmla="*/ 209 h 209"/>
                <a:gd name="T2" fmla="*/ 53 w 53"/>
                <a:gd name="T3" fmla="*/ 18 h 209"/>
                <a:gd name="T4" fmla="*/ 37 w 53"/>
                <a:gd name="T5" fmla="*/ 14 h 209"/>
                <a:gd name="T6" fmla="*/ 16 w 53"/>
                <a:gd name="T7" fmla="*/ 8 h 209"/>
                <a:gd name="T8" fmla="*/ 1 w 53"/>
                <a:gd name="T9" fmla="*/ 0 h 209"/>
                <a:gd name="T10" fmla="*/ 0 w 53"/>
                <a:gd name="T11" fmla="*/ 188 h 209"/>
                <a:gd name="T12" fmla="*/ 13 w 53"/>
                <a:gd name="T13" fmla="*/ 194 h 209"/>
                <a:gd name="T14" fmla="*/ 36 w 53"/>
                <a:gd name="T15" fmla="*/ 203 h 209"/>
                <a:gd name="T16" fmla="*/ 51 w 53"/>
                <a:gd name="T17" fmla="*/ 209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209"/>
                <a:gd name="T29" fmla="*/ 53 w 53"/>
                <a:gd name="T30" fmla="*/ 209 h 2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209">
                  <a:moveTo>
                    <a:pt x="51" y="209"/>
                  </a:moveTo>
                  <a:lnTo>
                    <a:pt x="53" y="18"/>
                  </a:lnTo>
                  <a:lnTo>
                    <a:pt x="37" y="14"/>
                  </a:lnTo>
                  <a:lnTo>
                    <a:pt x="16" y="8"/>
                  </a:lnTo>
                  <a:lnTo>
                    <a:pt x="1" y="0"/>
                  </a:lnTo>
                  <a:lnTo>
                    <a:pt x="0" y="188"/>
                  </a:lnTo>
                  <a:lnTo>
                    <a:pt x="13" y="194"/>
                  </a:lnTo>
                  <a:lnTo>
                    <a:pt x="36" y="203"/>
                  </a:lnTo>
                  <a:lnTo>
                    <a:pt x="51" y="209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" name="Freeform 875">
              <a:extLst>
                <a:ext uri="{FF2B5EF4-FFF2-40B4-BE49-F238E27FC236}">
                  <a16:creationId xmlns:a16="http://schemas.microsoft.com/office/drawing/2014/main" id="{BE03DA06-E492-F645-BBC2-20A85CF414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84332" y="2178429"/>
              <a:ext cx="32842" cy="140126"/>
            </a:xfrm>
            <a:custGeom>
              <a:avLst/>
              <a:gdLst>
                <a:gd name="T0" fmla="*/ 49 w 51"/>
                <a:gd name="T1" fmla="*/ 215 h 215"/>
                <a:gd name="T2" fmla="*/ 51 w 51"/>
                <a:gd name="T3" fmla="*/ 26 h 215"/>
                <a:gd name="T4" fmla="*/ 35 w 51"/>
                <a:gd name="T5" fmla="*/ 24 h 215"/>
                <a:gd name="T6" fmla="*/ 18 w 51"/>
                <a:gd name="T7" fmla="*/ 11 h 215"/>
                <a:gd name="T8" fmla="*/ 0 w 51"/>
                <a:gd name="T9" fmla="*/ 0 h 215"/>
                <a:gd name="T10" fmla="*/ 0 w 51"/>
                <a:gd name="T11" fmla="*/ 188 h 215"/>
                <a:gd name="T12" fmla="*/ 16 w 51"/>
                <a:gd name="T13" fmla="*/ 197 h 215"/>
                <a:gd name="T14" fmla="*/ 32 w 51"/>
                <a:gd name="T15" fmla="*/ 208 h 215"/>
                <a:gd name="T16" fmla="*/ 49 w 51"/>
                <a:gd name="T17" fmla="*/ 215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215"/>
                <a:gd name="T29" fmla="*/ 51 w 51"/>
                <a:gd name="T30" fmla="*/ 215 h 2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215">
                  <a:moveTo>
                    <a:pt x="49" y="215"/>
                  </a:moveTo>
                  <a:lnTo>
                    <a:pt x="51" y="26"/>
                  </a:lnTo>
                  <a:lnTo>
                    <a:pt x="35" y="24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6" y="197"/>
                  </a:lnTo>
                  <a:lnTo>
                    <a:pt x="32" y="208"/>
                  </a:lnTo>
                  <a:lnTo>
                    <a:pt x="49" y="215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4" name="Freeform 876">
              <a:extLst>
                <a:ext uri="{FF2B5EF4-FFF2-40B4-BE49-F238E27FC236}">
                  <a16:creationId xmlns:a16="http://schemas.microsoft.com/office/drawing/2014/main" id="{E122BEFE-D9FF-394E-82D1-E60AB1C31F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51490" y="2145587"/>
              <a:ext cx="32842" cy="153263"/>
            </a:xfrm>
            <a:custGeom>
              <a:avLst/>
              <a:gdLst>
                <a:gd name="T0" fmla="*/ 48 w 51"/>
                <a:gd name="T1" fmla="*/ 236 h 236"/>
                <a:gd name="T2" fmla="*/ 51 w 51"/>
                <a:gd name="T3" fmla="*/ 52 h 236"/>
                <a:gd name="T4" fmla="*/ 28 w 51"/>
                <a:gd name="T5" fmla="*/ 38 h 236"/>
                <a:gd name="T6" fmla="*/ 13 w 51"/>
                <a:gd name="T7" fmla="*/ 20 h 236"/>
                <a:gd name="T8" fmla="*/ 0 w 51"/>
                <a:gd name="T9" fmla="*/ 0 h 236"/>
                <a:gd name="T10" fmla="*/ 0 w 51"/>
                <a:gd name="T11" fmla="*/ 186 h 236"/>
                <a:gd name="T12" fmla="*/ 10 w 51"/>
                <a:gd name="T13" fmla="*/ 200 h 236"/>
                <a:gd name="T14" fmla="*/ 25 w 51"/>
                <a:gd name="T15" fmla="*/ 218 h 236"/>
                <a:gd name="T16" fmla="*/ 48 w 51"/>
                <a:gd name="T17" fmla="*/ 236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236"/>
                <a:gd name="T29" fmla="*/ 51 w 51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236">
                  <a:moveTo>
                    <a:pt x="48" y="236"/>
                  </a:moveTo>
                  <a:lnTo>
                    <a:pt x="51" y="52"/>
                  </a:lnTo>
                  <a:lnTo>
                    <a:pt x="28" y="38"/>
                  </a:lnTo>
                  <a:lnTo>
                    <a:pt x="13" y="2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10" y="200"/>
                  </a:lnTo>
                  <a:lnTo>
                    <a:pt x="25" y="218"/>
                  </a:lnTo>
                  <a:lnTo>
                    <a:pt x="48" y="23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5" name="Freeform 877">
              <a:extLst>
                <a:ext uri="{FF2B5EF4-FFF2-40B4-BE49-F238E27FC236}">
                  <a16:creationId xmlns:a16="http://schemas.microsoft.com/office/drawing/2014/main" id="{CA1F5B78-E3A7-2E4F-A6E6-1D6EAE2DA7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51490" y="1766810"/>
              <a:ext cx="1033429" cy="497009"/>
            </a:xfrm>
            <a:custGeom>
              <a:avLst/>
              <a:gdLst>
                <a:gd name="T0" fmla="*/ 0 w 1591"/>
                <a:gd name="T1" fmla="*/ 572 h 764"/>
                <a:gd name="T2" fmla="*/ 15 w 1591"/>
                <a:gd name="T3" fmla="*/ 600 h 764"/>
                <a:gd name="T4" fmla="*/ 48 w 1591"/>
                <a:gd name="T5" fmla="*/ 630 h 764"/>
                <a:gd name="T6" fmla="*/ 87 w 1591"/>
                <a:gd name="T7" fmla="*/ 651 h 764"/>
                <a:gd name="T8" fmla="*/ 105 w 1591"/>
                <a:gd name="T9" fmla="*/ 660 h 764"/>
                <a:gd name="T10" fmla="*/ 120 w 1591"/>
                <a:gd name="T11" fmla="*/ 666 h 764"/>
                <a:gd name="T12" fmla="*/ 138 w 1591"/>
                <a:gd name="T13" fmla="*/ 672 h 764"/>
                <a:gd name="T14" fmla="*/ 165 w 1591"/>
                <a:gd name="T15" fmla="*/ 681 h 764"/>
                <a:gd name="T16" fmla="*/ 183 w 1591"/>
                <a:gd name="T17" fmla="*/ 687 h 764"/>
                <a:gd name="T18" fmla="*/ 201 w 1591"/>
                <a:gd name="T19" fmla="*/ 696 h 764"/>
                <a:gd name="T20" fmla="*/ 277 w 1591"/>
                <a:gd name="T21" fmla="*/ 714 h 764"/>
                <a:gd name="T22" fmla="*/ 331 w 1591"/>
                <a:gd name="T23" fmla="*/ 726 h 764"/>
                <a:gd name="T24" fmla="*/ 369 w 1591"/>
                <a:gd name="T25" fmla="*/ 732 h 764"/>
                <a:gd name="T26" fmla="*/ 426 w 1591"/>
                <a:gd name="T27" fmla="*/ 734 h 764"/>
                <a:gd name="T28" fmla="*/ 465 w 1591"/>
                <a:gd name="T29" fmla="*/ 719 h 764"/>
                <a:gd name="T30" fmla="*/ 499 w 1591"/>
                <a:gd name="T31" fmla="*/ 693 h 764"/>
                <a:gd name="T32" fmla="*/ 519 w 1591"/>
                <a:gd name="T33" fmla="*/ 666 h 764"/>
                <a:gd name="T34" fmla="*/ 541 w 1591"/>
                <a:gd name="T35" fmla="*/ 600 h 764"/>
                <a:gd name="T36" fmla="*/ 561 w 1591"/>
                <a:gd name="T37" fmla="*/ 545 h 764"/>
                <a:gd name="T38" fmla="*/ 588 w 1591"/>
                <a:gd name="T39" fmla="*/ 420 h 764"/>
                <a:gd name="T40" fmla="*/ 615 w 1591"/>
                <a:gd name="T41" fmla="*/ 250 h 764"/>
                <a:gd name="T42" fmla="*/ 640 w 1591"/>
                <a:gd name="T43" fmla="*/ 102 h 764"/>
                <a:gd name="T44" fmla="*/ 664 w 1591"/>
                <a:gd name="T45" fmla="*/ 75 h 764"/>
                <a:gd name="T46" fmla="*/ 676 w 1591"/>
                <a:gd name="T47" fmla="*/ 150 h 764"/>
                <a:gd name="T48" fmla="*/ 694 w 1591"/>
                <a:gd name="T49" fmla="*/ 288 h 764"/>
                <a:gd name="T50" fmla="*/ 720 w 1591"/>
                <a:gd name="T51" fmla="*/ 411 h 764"/>
                <a:gd name="T52" fmla="*/ 753 w 1591"/>
                <a:gd name="T53" fmla="*/ 522 h 764"/>
                <a:gd name="T54" fmla="*/ 786 w 1591"/>
                <a:gd name="T55" fmla="*/ 609 h 764"/>
                <a:gd name="T56" fmla="*/ 810 w 1591"/>
                <a:gd name="T57" fmla="*/ 648 h 764"/>
                <a:gd name="T58" fmla="*/ 847 w 1591"/>
                <a:gd name="T59" fmla="*/ 695 h 764"/>
                <a:gd name="T60" fmla="*/ 877 w 1591"/>
                <a:gd name="T61" fmla="*/ 721 h 764"/>
                <a:gd name="T62" fmla="*/ 913 w 1591"/>
                <a:gd name="T63" fmla="*/ 741 h 764"/>
                <a:gd name="T64" fmla="*/ 946 w 1591"/>
                <a:gd name="T65" fmla="*/ 748 h 764"/>
                <a:gd name="T66" fmla="*/ 981 w 1591"/>
                <a:gd name="T67" fmla="*/ 757 h 764"/>
                <a:gd name="T68" fmla="*/ 1015 w 1591"/>
                <a:gd name="T69" fmla="*/ 757 h 764"/>
                <a:gd name="T70" fmla="*/ 1059 w 1591"/>
                <a:gd name="T71" fmla="*/ 755 h 764"/>
                <a:gd name="T72" fmla="*/ 1116 w 1591"/>
                <a:gd name="T73" fmla="*/ 749 h 764"/>
                <a:gd name="T74" fmla="*/ 1161 w 1591"/>
                <a:gd name="T75" fmla="*/ 744 h 764"/>
                <a:gd name="T76" fmla="*/ 1192 w 1591"/>
                <a:gd name="T77" fmla="*/ 740 h 764"/>
                <a:gd name="T78" fmla="*/ 1252 w 1591"/>
                <a:gd name="T79" fmla="*/ 731 h 764"/>
                <a:gd name="T80" fmla="*/ 1282 w 1591"/>
                <a:gd name="T81" fmla="*/ 725 h 764"/>
                <a:gd name="T82" fmla="*/ 1307 w 1591"/>
                <a:gd name="T83" fmla="*/ 719 h 764"/>
                <a:gd name="T84" fmla="*/ 1343 w 1591"/>
                <a:gd name="T85" fmla="*/ 711 h 764"/>
                <a:gd name="T86" fmla="*/ 1370 w 1591"/>
                <a:gd name="T87" fmla="*/ 705 h 764"/>
                <a:gd name="T88" fmla="*/ 1402 w 1591"/>
                <a:gd name="T89" fmla="*/ 696 h 764"/>
                <a:gd name="T90" fmla="*/ 1420 w 1591"/>
                <a:gd name="T91" fmla="*/ 692 h 764"/>
                <a:gd name="T92" fmla="*/ 1444 w 1591"/>
                <a:gd name="T93" fmla="*/ 684 h 764"/>
                <a:gd name="T94" fmla="*/ 1460 w 1591"/>
                <a:gd name="T95" fmla="*/ 677 h 764"/>
                <a:gd name="T96" fmla="*/ 1480 w 1591"/>
                <a:gd name="T97" fmla="*/ 668 h 764"/>
                <a:gd name="T98" fmla="*/ 1504 w 1591"/>
                <a:gd name="T99" fmla="*/ 659 h 764"/>
                <a:gd name="T100" fmla="*/ 1520 w 1591"/>
                <a:gd name="T101" fmla="*/ 651 h 764"/>
                <a:gd name="T102" fmla="*/ 1538 w 1591"/>
                <a:gd name="T103" fmla="*/ 639 h 764"/>
                <a:gd name="T104" fmla="*/ 1559 w 1591"/>
                <a:gd name="T105" fmla="*/ 626 h 764"/>
                <a:gd name="T106" fmla="*/ 1573 w 1591"/>
                <a:gd name="T107" fmla="*/ 612 h 764"/>
                <a:gd name="T108" fmla="*/ 1585 w 1591"/>
                <a:gd name="T109" fmla="*/ 597 h 764"/>
                <a:gd name="T110" fmla="*/ 1591 w 1591"/>
                <a:gd name="T111" fmla="*/ 582 h 7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91"/>
                <a:gd name="T169" fmla="*/ 0 h 764"/>
                <a:gd name="T170" fmla="*/ 1591 w 1591"/>
                <a:gd name="T171" fmla="*/ 764 h 7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91" h="764">
                  <a:moveTo>
                    <a:pt x="0" y="572"/>
                  </a:moveTo>
                  <a:cubicBezTo>
                    <a:pt x="5" y="581"/>
                    <a:pt x="9" y="592"/>
                    <a:pt x="15" y="600"/>
                  </a:cubicBezTo>
                  <a:cubicBezTo>
                    <a:pt x="18" y="615"/>
                    <a:pt x="33" y="628"/>
                    <a:pt x="48" y="630"/>
                  </a:cubicBezTo>
                  <a:cubicBezTo>
                    <a:pt x="59" y="638"/>
                    <a:pt x="73" y="649"/>
                    <a:pt x="87" y="651"/>
                  </a:cubicBezTo>
                  <a:cubicBezTo>
                    <a:pt x="92" y="655"/>
                    <a:pt x="99" y="659"/>
                    <a:pt x="105" y="660"/>
                  </a:cubicBezTo>
                  <a:cubicBezTo>
                    <a:pt x="110" y="664"/>
                    <a:pt x="114" y="665"/>
                    <a:pt x="120" y="666"/>
                  </a:cubicBezTo>
                  <a:cubicBezTo>
                    <a:pt x="126" y="669"/>
                    <a:pt x="132" y="671"/>
                    <a:pt x="138" y="672"/>
                  </a:cubicBezTo>
                  <a:cubicBezTo>
                    <a:pt x="146" y="678"/>
                    <a:pt x="156" y="679"/>
                    <a:pt x="165" y="681"/>
                  </a:cubicBezTo>
                  <a:cubicBezTo>
                    <a:pt x="171" y="684"/>
                    <a:pt x="177" y="686"/>
                    <a:pt x="183" y="687"/>
                  </a:cubicBezTo>
                  <a:cubicBezTo>
                    <a:pt x="188" y="691"/>
                    <a:pt x="195" y="695"/>
                    <a:pt x="201" y="696"/>
                  </a:cubicBezTo>
                  <a:cubicBezTo>
                    <a:pt x="223" y="707"/>
                    <a:pt x="253" y="711"/>
                    <a:pt x="277" y="714"/>
                  </a:cubicBezTo>
                  <a:cubicBezTo>
                    <a:pt x="293" y="720"/>
                    <a:pt x="314" y="724"/>
                    <a:pt x="331" y="726"/>
                  </a:cubicBezTo>
                  <a:cubicBezTo>
                    <a:pt x="345" y="731"/>
                    <a:pt x="352" y="731"/>
                    <a:pt x="369" y="732"/>
                  </a:cubicBezTo>
                  <a:cubicBezTo>
                    <a:pt x="385" y="740"/>
                    <a:pt x="414" y="734"/>
                    <a:pt x="426" y="734"/>
                  </a:cubicBezTo>
                  <a:cubicBezTo>
                    <a:pt x="439" y="730"/>
                    <a:pt x="452" y="721"/>
                    <a:pt x="465" y="719"/>
                  </a:cubicBezTo>
                  <a:cubicBezTo>
                    <a:pt x="477" y="710"/>
                    <a:pt x="485" y="700"/>
                    <a:pt x="499" y="693"/>
                  </a:cubicBezTo>
                  <a:cubicBezTo>
                    <a:pt x="506" y="684"/>
                    <a:pt x="513" y="676"/>
                    <a:pt x="519" y="666"/>
                  </a:cubicBezTo>
                  <a:cubicBezTo>
                    <a:pt x="520" y="659"/>
                    <a:pt x="537" y="606"/>
                    <a:pt x="541" y="600"/>
                  </a:cubicBezTo>
                  <a:cubicBezTo>
                    <a:pt x="542" y="593"/>
                    <a:pt x="559" y="552"/>
                    <a:pt x="561" y="545"/>
                  </a:cubicBezTo>
                  <a:cubicBezTo>
                    <a:pt x="562" y="536"/>
                    <a:pt x="583" y="427"/>
                    <a:pt x="588" y="420"/>
                  </a:cubicBezTo>
                  <a:cubicBezTo>
                    <a:pt x="590" y="411"/>
                    <a:pt x="619" y="243"/>
                    <a:pt x="615" y="250"/>
                  </a:cubicBezTo>
                  <a:cubicBezTo>
                    <a:pt x="621" y="242"/>
                    <a:pt x="631" y="104"/>
                    <a:pt x="640" y="102"/>
                  </a:cubicBezTo>
                  <a:cubicBezTo>
                    <a:pt x="649" y="0"/>
                    <a:pt x="658" y="67"/>
                    <a:pt x="664" y="75"/>
                  </a:cubicBezTo>
                  <a:cubicBezTo>
                    <a:pt x="670" y="83"/>
                    <a:pt x="671" y="115"/>
                    <a:pt x="676" y="150"/>
                  </a:cubicBezTo>
                  <a:cubicBezTo>
                    <a:pt x="681" y="185"/>
                    <a:pt x="687" y="245"/>
                    <a:pt x="694" y="288"/>
                  </a:cubicBezTo>
                  <a:cubicBezTo>
                    <a:pt x="701" y="291"/>
                    <a:pt x="714" y="406"/>
                    <a:pt x="720" y="411"/>
                  </a:cubicBezTo>
                  <a:cubicBezTo>
                    <a:pt x="723" y="413"/>
                    <a:pt x="753" y="522"/>
                    <a:pt x="753" y="522"/>
                  </a:cubicBezTo>
                  <a:cubicBezTo>
                    <a:pt x="764" y="540"/>
                    <a:pt x="774" y="592"/>
                    <a:pt x="786" y="609"/>
                  </a:cubicBezTo>
                  <a:cubicBezTo>
                    <a:pt x="788" y="617"/>
                    <a:pt x="805" y="641"/>
                    <a:pt x="810" y="648"/>
                  </a:cubicBezTo>
                  <a:cubicBezTo>
                    <a:pt x="811" y="655"/>
                    <a:pt x="843" y="689"/>
                    <a:pt x="847" y="695"/>
                  </a:cubicBezTo>
                  <a:cubicBezTo>
                    <a:pt x="848" y="701"/>
                    <a:pt x="868" y="721"/>
                    <a:pt x="877" y="721"/>
                  </a:cubicBezTo>
                  <a:cubicBezTo>
                    <a:pt x="870" y="729"/>
                    <a:pt x="902" y="737"/>
                    <a:pt x="913" y="741"/>
                  </a:cubicBezTo>
                  <a:cubicBezTo>
                    <a:pt x="924" y="745"/>
                    <a:pt x="935" y="745"/>
                    <a:pt x="946" y="748"/>
                  </a:cubicBezTo>
                  <a:cubicBezTo>
                    <a:pt x="962" y="748"/>
                    <a:pt x="972" y="756"/>
                    <a:pt x="981" y="757"/>
                  </a:cubicBezTo>
                  <a:cubicBezTo>
                    <a:pt x="995" y="764"/>
                    <a:pt x="1020" y="756"/>
                    <a:pt x="1015" y="757"/>
                  </a:cubicBezTo>
                  <a:cubicBezTo>
                    <a:pt x="1083" y="754"/>
                    <a:pt x="1032" y="755"/>
                    <a:pt x="1059" y="755"/>
                  </a:cubicBezTo>
                  <a:cubicBezTo>
                    <a:pt x="1084" y="749"/>
                    <a:pt x="1091" y="750"/>
                    <a:pt x="1116" y="749"/>
                  </a:cubicBezTo>
                  <a:cubicBezTo>
                    <a:pt x="1134" y="746"/>
                    <a:pt x="1143" y="746"/>
                    <a:pt x="1161" y="744"/>
                  </a:cubicBezTo>
                  <a:cubicBezTo>
                    <a:pt x="1171" y="743"/>
                    <a:pt x="1192" y="740"/>
                    <a:pt x="1192" y="740"/>
                  </a:cubicBezTo>
                  <a:cubicBezTo>
                    <a:pt x="1212" y="736"/>
                    <a:pt x="1230" y="732"/>
                    <a:pt x="1252" y="731"/>
                  </a:cubicBezTo>
                  <a:cubicBezTo>
                    <a:pt x="1280" y="725"/>
                    <a:pt x="1260" y="726"/>
                    <a:pt x="1282" y="725"/>
                  </a:cubicBezTo>
                  <a:cubicBezTo>
                    <a:pt x="1291" y="722"/>
                    <a:pt x="1297" y="721"/>
                    <a:pt x="1307" y="719"/>
                  </a:cubicBezTo>
                  <a:cubicBezTo>
                    <a:pt x="1317" y="714"/>
                    <a:pt x="1331" y="712"/>
                    <a:pt x="1343" y="711"/>
                  </a:cubicBezTo>
                  <a:cubicBezTo>
                    <a:pt x="1352" y="708"/>
                    <a:pt x="1361" y="707"/>
                    <a:pt x="1370" y="705"/>
                  </a:cubicBezTo>
                  <a:cubicBezTo>
                    <a:pt x="1379" y="701"/>
                    <a:pt x="1393" y="698"/>
                    <a:pt x="1402" y="696"/>
                  </a:cubicBezTo>
                  <a:cubicBezTo>
                    <a:pt x="1408" y="695"/>
                    <a:pt x="1420" y="692"/>
                    <a:pt x="1420" y="692"/>
                  </a:cubicBezTo>
                  <a:cubicBezTo>
                    <a:pt x="1427" y="688"/>
                    <a:pt x="1436" y="685"/>
                    <a:pt x="1444" y="684"/>
                  </a:cubicBezTo>
                  <a:cubicBezTo>
                    <a:pt x="1450" y="681"/>
                    <a:pt x="1454" y="678"/>
                    <a:pt x="1460" y="677"/>
                  </a:cubicBezTo>
                  <a:cubicBezTo>
                    <a:pt x="1469" y="673"/>
                    <a:pt x="1470" y="670"/>
                    <a:pt x="1480" y="668"/>
                  </a:cubicBezTo>
                  <a:cubicBezTo>
                    <a:pt x="1486" y="665"/>
                    <a:pt x="1498" y="660"/>
                    <a:pt x="1504" y="659"/>
                  </a:cubicBezTo>
                  <a:cubicBezTo>
                    <a:pt x="1509" y="656"/>
                    <a:pt x="1514" y="652"/>
                    <a:pt x="1520" y="651"/>
                  </a:cubicBezTo>
                  <a:cubicBezTo>
                    <a:pt x="1525" y="647"/>
                    <a:pt x="1532" y="640"/>
                    <a:pt x="1538" y="639"/>
                  </a:cubicBezTo>
                  <a:cubicBezTo>
                    <a:pt x="1546" y="635"/>
                    <a:pt x="1550" y="628"/>
                    <a:pt x="1559" y="626"/>
                  </a:cubicBezTo>
                  <a:cubicBezTo>
                    <a:pt x="1574" y="620"/>
                    <a:pt x="1559" y="620"/>
                    <a:pt x="1573" y="612"/>
                  </a:cubicBezTo>
                  <a:cubicBezTo>
                    <a:pt x="1578" y="605"/>
                    <a:pt x="1580" y="604"/>
                    <a:pt x="1585" y="597"/>
                  </a:cubicBezTo>
                  <a:cubicBezTo>
                    <a:pt x="1586" y="594"/>
                    <a:pt x="1588" y="585"/>
                    <a:pt x="1591" y="582"/>
                  </a:cubicBezTo>
                </a:path>
              </a:pathLst>
            </a:custGeom>
            <a:noFill/>
            <a:ln w="12700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6" name="AutoShape 879">
              <a:extLst>
                <a:ext uri="{FF2B5EF4-FFF2-40B4-BE49-F238E27FC236}">
                  <a16:creationId xmlns:a16="http://schemas.microsoft.com/office/drawing/2014/main" id="{2D8CF022-B295-4B4A-A587-1DC920DBF7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723886" flipV="1">
              <a:off x="9107355" y="1364468"/>
              <a:ext cx="392001" cy="282952"/>
            </a:xfrm>
            <a:prstGeom prst="curvedRightArrow">
              <a:avLst>
                <a:gd name="adj1" fmla="val 8806"/>
                <a:gd name="adj2" fmla="val 40000"/>
                <a:gd name="adj3" fmla="val 55088"/>
              </a:avLst>
            </a:prstGeom>
            <a:solidFill>
              <a:srgbClr val="FD6B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579" name="Image 578">
            <a:extLst>
              <a:ext uri="{FF2B5EF4-FFF2-40B4-BE49-F238E27FC236}">
                <a16:creationId xmlns:a16="http://schemas.microsoft.com/office/drawing/2014/main" id="{D438D1F6-7E39-A64E-8DAD-207ADD2326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398" y="5557223"/>
            <a:ext cx="1527048" cy="896113"/>
          </a:xfrm>
          <a:prstGeom prst="rect">
            <a:avLst/>
          </a:prstGeom>
        </p:spPr>
      </p:pic>
      <p:pic>
        <p:nvPicPr>
          <p:cNvPr id="580" name="Image 579">
            <a:extLst>
              <a:ext uri="{FF2B5EF4-FFF2-40B4-BE49-F238E27FC236}">
                <a16:creationId xmlns:a16="http://schemas.microsoft.com/office/drawing/2014/main" id="{BD29522E-C0D0-4847-9BE2-269C2DB102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15"/>
          <a:stretch/>
        </p:blipFill>
        <p:spPr>
          <a:xfrm>
            <a:off x="5000102" y="5508338"/>
            <a:ext cx="1567602" cy="944998"/>
          </a:xfrm>
          <a:prstGeom prst="rect">
            <a:avLst/>
          </a:prstGeom>
        </p:spPr>
      </p:pic>
      <p:pic>
        <p:nvPicPr>
          <p:cNvPr id="581" name="Image 580">
            <a:extLst>
              <a:ext uri="{FF2B5EF4-FFF2-40B4-BE49-F238E27FC236}">
                <a16:creationId xmlns:a16="http://schemas.microsoft.com/office/drawing/2014/main" id="{418F19B7-BA68-4F48-8875-97ACC2781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4738" y="5574694"/>
            <a:ext cx="1481328" cy="878642"/>
          </a:xfrm>
          <a:prstGeom prst="rect">
            <a:avLst/>
          </a:prstGeom>
        </p:spPr>
      </p:pic>
      <p:pic>
        <p:nvPicPr>
          <p:cNvPr id="583" name="Image 582">
            <a:extLst>
              <a:ext uri="{FF2B5EF4-FFF2-40B4-BE49-F238E27FC236}">
                <a16:creationId xmlns:a16="http://schemas.microsoft.com/office/drawing/2014/main" id="{E23A07EB-9BFB-994E-95B8-AB2E52BC1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117" y="5462650"/>
            <a:ext cx="587428" cy="990686"/>
          </a:xfrm>
          <a:prstGeom prst="rect">
            <a:avLst/>
          </a:prstGeom>
        </p:spPr>
      </p:pic>
      <p:sp>
        <p:nvSpPr>
          <p:cNvPr id="584" name="Rectangle à coins arrondis 233">
            <a:extLst>
              <a:ext uri="{FF2B5EF4-FFF2-40B4-BE49-F238E27FC236}">
                <a16:creationId xmlns:a16="http://schemas.microsoft.com/office/drawing/2014/main" id="{A03804D9-C3FE-874E-8DA4-EFEED32614E6}"/>
              </a:ext>
            </a:extLst>
          </p:cNvPr>
          <p:cNvSpPr/>
          <p:nvPr/>
        </p:nvSpPr>
        <p:spPr>
          <a:xfrm>
            <a:off x="2129498" y="3417667"/>
            <a:ext cx="3996444" cy="1619000"/>
          </a:xfrm>
          <a:prstGeom prst="round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85" name="ZoneTexte 584">
            <a:extLst>
              <a:ext uri="{FF2B5EF4-FFF2-40B4-BE49-F238E27FC236}">
                <a16:creationId xmlns:a16="http://schemas.microsoft.com/office/drawing/2014/main" id="{7A4552ED-1DE8-BB4A-A50A-7FE8D09E59F5}"/>
              </a:ext>
            </a:extLst>
          </p:cNvPr>
          <p:cNvSpPr txBox="1"/>
          <p:nvPr/>
        </p:nvSpPr>
        <p:spPr>
          <a:xfrm>
            <a:off x="3498284" y="306896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ASIC</a:t>
            </a:r>
          </a:p>
        </p:txBody>
      </p:sp>
      <p:sp>
        <p:nvSpPr>
          <p:cNvPr id="589" name="Text Box 177">
            <a:extLst>
              <a:ext uri="{FF2B5EF4-FFF2-40B4-BE49-F238E27FC236}">
                <a16:creationId xmlns:a16="http://schemas.microsoft.com/office/drawing/2014/main" id="{D5A6884D-E4F6-E749-A8CD-42A8D763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360" y="4489819"/>
            <a:ext cx="774915" cy="1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latin typeface="Arial" charset="0"/>
              </a:rPr>
              <a:t>CSA</a:t>
            </a:r>
          </a:p>
        </p:txBody>
      </p:sp>
      <p:sp>
        <p:nvSpPr>
          <p:cNvPr id="590" name="Text Box 177">
            <a:extLst>
              <a:ext uri="{FF2B5EF4-FFF2-40B4-BE49-F238E27FC236}">
                <a16:creationId xmlns:a16="http://schemas.microsoft.com/office/drawing/2014/main" id="{FCA531F6-EF20-F44A-A3F8-A3186B536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658" y="4499403"/>
            <a:ext cx="13304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latin typeface="Arial" charset="0"/>
              </a:rPr>
              <a:t>Filtering / shaping</a:t>
            </a:r>
          </a:p>
        </p:txBody>
      </p:sp>
      <p:sp>
        <p:nvSpPr>
          <p:cNvPr id="591" name="Text Box 177">
            <a:extLst>
              <a:ext uri="{FF2B5EF4-FFF2-40B4-BE49-F238E27FC236}">
                <a16:creationId xmlns:a16="http://schemas.microsoft.com/office/drawing/2014/main" id="{09EA302A-E0B2-CB4A-9E43-FD37A864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295" y="4719229"/>
            <a:ext cx="774915" cy="1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latin typeface="Arial" charset="0"/>
              </a:rPr>
              <a:t>SCA</a:t>
            </a:r>
          </a:p>
        </p:txBody>
      </p:sp>
      <p:cxnSp>
        <p:nvCxnSpPr>
          <p:cNvPr id="592" name="Connecteur droit avec flèche 591">
            <a:extLst>
              <a:ext uri="{FF2B5EF4-FFF2-40B4-BE49-F238E27FC236}">
                <a16:creationId xmlns:a16="http://schemas.microsoft.com/office/drawing/2014/main" id="{F4C6D649-83E2-9D42-8A9F-6E8661FDF82D}"/>
              </a:ext>
            </a:extLst>
          </p:cNvPr>
          <p:cNvCxnSpPr/>
          <p:nvPr/>
        </p:nvCxnSpPr>
        <p:spPr bwMode="auto">
          <a:xfrm flipH="1">
            <a:off x="6188234" y="4599114"/>
            <a:ext cx="977863" cy="0"/>
          </a:xfrm>
          <a:prstGeom prst="straightConnector1">
            <a:avLst/>
          </a:prstGeom>
          <a:solidFill>
            <a:srgbClr val="F8F8F8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3" name="ZoneTexte 592">
            <a:extLst>
              <a:ext uri="{FF2B5EF4-FFF2-40B4-BE49-F238E27FC236}">
                <a16:creationId xmlns:a16="http://schemas.microsoft.com/office/drawing/2014/main" id="{44EDED18-13B3-0541-B0B7-F12AE6CB180F}"/>
              </a:ext>
            </a:extLst>
          </p:cNvPr>
          <p:cNvSpPr txBox="1"/>
          <p:nvPr/>
        </p:nvSpPr>
        <p:spPr>
          <a:xfrm>
            <a:off x="6318345" y="4285728"/>
            <a:ext cx="794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Trigger</a:t>
            </a:r>
          </a:p>
        </p:txBody>
      </p:sp>
      <p:sp>
        <p:nvSpPr>
          <p:cNvPr id="127" name="Line 948">
            <a:extLst>
              <a:ext uri="{FF2B5EF4-FFF2-40B4-BE49-F238E27FC236}">
                <a16:creationId xmlns:a16="http://schemas.microsoft.com/office/drawing/2014/main" id="{259B0833-5C5C-C040-8D81-32231BD22B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1110" y="4108096"/>
            <a:ext cx="215504" cy="19137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8" name="Line 948">
            <a:extLst>
              <a:ext uri="{FF2B5EF4-FFF2-40B4-BE49-F238E27FC236}">
                <a16:creationId xmlns:a16="http://schemas.microsoft.com/office/drawing/2014/main" id="{F97D85CB-8EAA-5843-8221-B5B890C82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6265" y="4245464"/>
            <a:ext cx="215504" cy="19137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1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36464" cy="908720"/>
          </a:xfrm>
        </p:spPr>
        <p:txBody>
          <a:bodyPr/>
          <a:lstStyle/>
          <a:p>
            <a:pPr algn="ctr"/>
            <a:r>
              <a:rPr lang="en-US" dirty="0"/>
              <a:t>Dream and its family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92875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F19FA6B-9F81-AC4C-B18E-E9E648A94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3344"/>
            <a:ext cx="9144000" cy="2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905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i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kern="0" dirty="0">
                <a:solidFill>
                  <a:srgbClr val="C00000"/>
                </a:solidFill>
              </a:rPr>
              <a:t>FE-SCA type ASIC: designed for gaseous detectors and semi-conductor detector for high dynamic range.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Different flavors: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Dynamic range (10 </a:t>
            </a:r>
            <a:r>
              <a:rPr lang="en-US" sz="1600" dirty="0" err="1">
                <a:solidFill>
                  <a:srgbClr val="5F5F5F"/>
                </a:solidFill>
              </a:rPr>
              <a:t>pC</a:t>
            </a:r>
            <a:r>
              <a:rPr lang="en-US" sz="1600" dirty="0">
                <a:solidFill>
                  <a:srgbClr val="5F5F5F"/>
                </a:solidFill>
              </a:rPr>
              <a:t> max)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Peaking time range (50ns-8µs)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Scaling to detectors (up to 1nF input capacitor)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External/internal trigger 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5F5F5F"/>
                </a:solidFill>
              </a:rPr>
              <a:t>Readout strategy, dead time 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u="sng" dirty="0">
                <a:solidFill>
                  <a:srgbClr val="5F5F5F"/>
                </a:solidFill>
              </a:rPr>
              <a:t>Typical applications:</a:t>
            </a:r>
          </a:p>
          <a:p>
            <a:pPr marL="4762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5F5F"/>
                </a:solidFill>
              </a:rPr>
              <a:t>Readout of gaseous detectors and silicon detectors.</a:t>
            </a:r>
            <a:endParaRPr lang="en-US" dirty="0"/>
          </a:p>
          <a:p>
            <a:pPr marL="476250" lvl="1" indent="0">
              <a:lnSpc>
                <a:spcPct val="90000"/>
              </a:lnSpc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E7E447-CA8E-2A43-99D9-2605FC5F1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05" y="5007975"/>
            <a:ext cx="1229599" cy="8882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62DAC07-5239-784B-8049-63EA634C5B8B}"/>
              </a:ext>
            </a:extLst>
          </p:cNvPr>
          <p:cNvSpPr txBox="1"/>
          <p:nvPr/>
        </p:nvSpPr>
        <p:spPr>
          <a:xfrm>
            <a:off x="683568" y="5931699"/>
            <a:ext cx="184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AFTER ASIC for T2K in 2007 and recently for the upgrade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15BDFC2-ABF7-784B-BF86-AA94796632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35" y="3908083"/>
            <a:ext cx="1659723" cy="958225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BB17194-AF2B-3E43-8D52-8F848FDA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759" y="5007196"/>
            <a:ext cx="1857675" cy="121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5CA4AD-6DBC-F74C-BA9E-D3E000E217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607" y="3890754"/>
            <a:ext cx="1366039" cy="94078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3BD6B6F-3AFE-C548-BAEC-0E29D7FC00D4}"/>
              </a:ext>
            </a:extLst>
          </p:cNvPr>
          <p:cNvSpPr txBox="1"/>
          <p:nvPr/>
        </p:nvSpPr>
        <p:spPr>
          <a:xfrm>
            <a:off x="2567610" y="6176337"/>
            <a:ext cx="217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AGET ASIC on FEMINOS</a:t>
            </a:r>
          </a:p>
        </p:txBody>
      </p:sp>
      <p:pic>
        <p:nvPicPr>
          <p:cNvPr id="16" name="Picture 7" descr="tuileX2b">
            <a:extLst>
              <a:ext uri="{FF2B5EF4-FFF2-40B4-BE49-F238E27FC236}">
                <a16:creationId xmlns:a16="http://schemas.microsoft.com/office/drawing/2014/main" id="{7B4CF485-4523-5842-A341-BFB8A62F8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767" y="5050039"/>
            <a:ext cx="2095409" cy="110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434DC15-14BF-3F40-8C14-4A822352F348}"/>
              </a:ext>
            </a:extLst>
          </p:cNvPr>
          <p:cNvSpPr txBox="1"/>
          <p:nvPr/>
        </p:nvSpPr>
        <p:spPr>
          <a:xfrm>
            <a:off x="4661227" y="6162531"/>
            <a:ext cx="391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DREAM ASIC for CLAS12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5596771-C54D-CF48-80B6-015543A14C60}"/>
              </a:ext>
            </a:extLst>
          </p:cNvPr>
          <p:cNvGrpSpPr>
            <a:grpSpLocks noChangeAspect="1"/>
          </p:cNvGrpSpPr>
          <p:nvPr/>
        </p:nvGrpSpPr>
        <p:grpSpPr>
          <a:xfrm>
            <a:off x="4913634" y="3969393"/>
            <a:ext cx="2041424" cy="874360"/>
            <a:chOff x="-5451712" y="12620168"/>
            <a:chExt cx="4968001" cy="276419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17C2D55-9B36-E547-8DE3-16173D062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451712" y="12620168"/>
              <a:ext cx="4968001" cy="2764192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44248F65-48B0-FC41-B9E8-389E18526EFB}"/>
                </a:ext>
              </a:extLst>
            </p:cNvPr>
            <p:cNvGrpSpPr/>
            <p:nvPr/>
          </p:nvGrpSpPr>
          <p:grpSpPr>
            <a:xfrm>
              <a:off x="-3999182" y="14039769"/>
              <a:ext cx="2684315" cy="782239"/>
              <a:chOff x="2996825" y="3735852"/>
              <a:chExt cx="2934326" cy="855095"/>
            </a:xfrm>
          </p:grpSpPr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5848784B-1E78-FD40-AD55-0808C6BCE6BE}"/>
                  </a:ext>
                </a:extLst>
              </p:cNvPr>
              <p:cNvCxnSpPr/>
              <p:nvPr/>
            </p:nvCxnSpPr>
            <p:spPr bwMode="auto">
              <a:xfrm>
                <a:off x="2996825" y="3803599"/>
                <a:ext cx="1710189" cy="502997"/>
              </a:xfrm>
              <a:prstGeom prst="straightConnector1">
                <a:avLst/>
              </a:prstGeom>
              <a:solidFill>
                <a:srgbClr val="F8F8F8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76F95DAF-5E9B-CE48-8E50-71696FA2EC48}"/>
                  </a:ext>
                </a:extLst>
              </p:cNvPr>
              <p:cNvCxnSpPr/>
              <p:nvPr/>
            </p:nvCxnSpPr>
            <p:spPr bwMode="auto">
              <a:xfrm>
                <a:off x="3023828" y="3735852"/>
                <a:ext cx="2907323" cy="855095"/>
              </a:xfrm>
              <a:prstGeom prst="straightConnector1">
                <a:avLst/>
              </a:prstGeom>
              <a:solidFill>
                <a:srgbClr val="F8F8F8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4D65F1E-9946-C44E-B2D7-42D07812ABFE}"/>
                  </a:ext>
                </a:extLst>
              </p:cNvPr>
              <p:cNvSpPr txBox="1"/>
              <p:nvPr/>
            </p:nvSpPr>
            <p:spPr>
              <a:xfrm rot="954111">
                <a:off x="3380537" y="3948675"/>
                <a:ext cx="679138" cy="35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0" dirty="0">
                    <a:solidFill>
                      <a:srgbClr val="FF0000"/>
                    </a:solidFill>
                  </a:rPr>
                  <a:t>1.5m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8C8DC12-1D00-A64F-9F5D-B925B99E3AAB}"/>
                  </a:ext>
                </a:extLst>
              </p:cNvPr>
              <p:cNvSpPr txBox="1"/>
              <p:nvPr/>
            </p:nvSpPr>
            <p:spPr>
              <a:xfrm rot="1011680">
                <a:off x="5034312" y="4075695"/>
                <a:ext cx="513596" cy="35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0" dirty="0">
                    <a:solidFill>
                      <a:srgbClr val="FF0000"/>
                    </a:solidFill>
                  </a:rPr>
                  <a:t>2m</a:t>
                </a:r>
              </a:p>
            </p:txBody>
          </p:sp>
        </p:grp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6C4922F4-C992-074A-B9BC-2BF26612D8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763" y="5050157"/>
            <a:ext cx="1796262" cy="1106190"/>
          </a:xfrm>
          <a:prstGeom prst="rect">
            <a:avLst/>
          </a:prstGeom>
        </p:spPr>
      </p:pic>
      <p:pic>
        <p:nvPicPr>
          <p:cNvPr id="27" name="Image 26" descr="http://irfu-i.cea.fr/Images/astImg/191_2.jpg">
            <a:extLst>
              <a:ext uri="{FF2B5EF4-FFF2-40B4-BE49-F238E27FC236}">
                <a16:creationId xmlns:a16="http://schemas.microsoft.com/office/drawing/2014/main" id="{15EE09C0-9090-9C4D-BDD5-F61A74D3D4D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618" y="3977295"/>
            <a:ext cx="1550918" cy="94030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Espace réservé du pied de page 9">
            <a:extLst>
              <a:ext uri="{FF2B5EF4-FFF2-40B4-BE49-F238E27FC236}">
                <a16:creationId xmlns:a16="http://schemas.microsoft.com/office/drawing/2014/main" id="{F25251C0-45CD-6F4B-8980-013A882CF4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</p:spTree>
    <p:extLst>
      <p:ext uri="{BB962C8B-B14F-4D97-AF65-F5344CB8AC3E}">
        <p14:creationId xmlns:p14="http://schemas.microsoft.com/office/powerpoint/2010/main" val="121130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Micromegas Vertex Tracker for</a:t>
            </a:r>
            <a:br>
              <a:rPr lang="en-US" dirty="0"/>
            </a:br>
            <a:r>
              <a:rPr lang="en-US" dirty="0"/>
              <a:t>CLas12 project at JLAB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0" name="Espace réservé du pied de page 9">
            <a:extLst>
              <a:ext uri="{FF2B5EF4-FFF2-40B4-BE49-F238E27FC236}">
                <a16:creationId xmlns:a16="http://schemas.microsoft.com/office/drawing/2014/main" id="{DDB35FC1-DD65-3F4B-A39F-EDF9F34284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89337F-F311-5D4A-92B7-7DF23D5DE17D}"/>
              </a:ext>
            </a:extLst>
          </p:cNvPr>
          <p:cNvSpPr/>
          <p:nvPr/>
        </p:nvSpPr>
        <p:spPr>
          <a:xfrm>
            <a:off x="0" y="961472"/>
            <a:ext cx="4572000" cy="5573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76192E6-2DAB-7A48-99A9-75085F08AA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74" y="1117961"/>
            <a:ext cx="3720451" cy="2474783"/>
          </a:xfrm>
          <a:prstGeom prst="rect">
            <a:avLst/>
          </a:prstGeom>
        </p:spPr>
      </p:pic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C1E8AC1D-89AA-534D-A079-0C5ADC62D4D4}"/>
              </a:ext>
            </a:extLst>
          </p:cNvPr>
          <p:cNvSpPr txBox="1">
            <a:spLocks/>
          </p:cNvSpPr>
          <p:nvPr/>
        </p:nvSpPr>
        <p:spPr bwMode="auto">
          <a:xfrm>
            <a:off x="35496" y="3717032"/>
            <a:ext cx="5017479" cy="278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  <a:defRPr sz="20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1600">
                <a:solidFill>
                  <a:srgbClr val="0033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200">
                <a:solidFill>
                  <a:srgbClr val="0033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400">
                <a:solidFill>
                  <a:srgbClr val="0033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400">
                <a:solidFill>
                  <a:srgbClr val="0033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400">
                <a:solidFill>
                  <a:srgbClr val="0033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400">
                <a:solidFill>
                  <a:srgbClr val="0033C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</a:rPr>
              <a:t>6 cylindrical layers &amp; 6 forward disks</a:t>
            </a:r>
          </a:p>
          <a:p>
            <a:pPr lvl="1">
              <a:defRPr/>
            </a:pPr>
            <a:r>
              <a:rPr lang="en-US" kern="0" dirty="0">
                <a:solidFill>
                  <a:srgbClr val="FF0000"/>
                </a:solidFill>
              </a:rPr>
              <a:t>60 to 120 pF strips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lang="en-US" sz="1800" kern="0" dirty="0">
                <a:latin typeface="Arial"/>
              </a:rPr>
              <a:t>~20 000 channels</a:t>
            </a:r>
          </a:p>
          <a:p>
            <a:pPr lvl="4" indent="-342900">
              <a:buFont typeface="Wingdings" pitchFamily="2" charset="2"/>
              <a:buChar char="l"/>
              <a:defRPr/>
            </a:pPr>
            <a:endParaRPr lang="en-US" kern="0" dirty="0"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</a:rPr>
              <a:t>~20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</a:rPr>
              <a:t> MHz background w/ ~20 kHz hit rate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</a:endParaRPr>
          </a:p>
          <a:p>
            <a:pPr lvl="0">
              <a:defRPr/>
            </a:pPr>
            <a:r>
              <a:rPr lang="en-US" sz="1800" kern="0" dirty="0">
                <a:solidFill>
                  <a:srgbClr val="FF0000"/>
                </a:solidFill>
                <a:cs typeface="Arial" charset="0"/>
              </a:rPr>
              <a:t>~20 kHz trigger rate w/ 16 µs pipeline</a:t>
            </a:r>
          </a:p>
          <a:p>
            <a:pPr marL="1828800" lvl="4" indent="0">
              <a:buNone/>
              <a:defRPr/>
            </a:pPr>
            <a:endParaRPr lang="en-US" kern="0" dirty="0">
              <a:solidFill>
                <a:srgbClr val="FF0000"/>
              </a:solidFill>
              <a:cs typeface="Arial" charset="0"/>
            </a:endParaRPr>
          </a:p>
          <a:p>
            <a:pPr lvl="0">
              <a:defRPr/>
            </a:pPr>
            <a:r>
              <a:rPr lang="en-US" sz="1800" kern="0" dirty="0">
                <a:solidFill>
                  <a:srgbClr val="FF0000"/>
                </a:solidFill>
              </a:rPr>
              <a:t>Off-detector frontend electronics</a:t>
            </a:r>
          </a:p>
          <a:p>
            <a:pPr lvl="0">
              <a:defRPr/>
            </a:pPr>
            <a:r>
              <a:rPr lang="en-US" sz="1800" kern="0" dirty="0">
                <a:solidFill>
                  <a:srgbClr val="FF0000"/>
                </a:solidFill>
              </a:rPr>
              <a:t>ENC=2500e- at </a:t>
            </a:r>
            <a:r>
              <a:rPr lang="en-US" sz="1800" kern="0" dirty="0" err="1">
                <a:solidFill>
                  <a:srgbClr val="FF0000"/>
                </a:solidFill>
              </a:rPr>
              <a:t>Cin</a:t>
            </a:r>
            <a:r>
              <a:rPr lang="en-US" sz="1800" kern="0" dirty="0">
                <a:solidFill>
                  <a:srgbClr val="FF0000"/>
                </a:solidFill>
              </a:rPr>
              <a:t>=200 pF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5D37681-F418-9140-8CB8-BAFACC6DF9FC}"/>
              </a:ext>
            </a:extLst>
          </p:cNvPr>
          <p:cNvGrpSpPr/>
          <p:nvPr/>
        </p:nvGrpSpPr>
        <p:grpSpPr>
          <a:xfrm>
            <a:off x="4860032" y="961472"/>
            <a:ext cx="4320480" cy="5619696"/>
            <a:chOff x="6208386" y="681092"/>
            <a:chExt cx="3697612" cy="59000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1F9953-15C8-8445-AD81-DE5EF3743D72}"/>
                </a:ext>
              </a:extLst>
            </p:cNvPr>
            <p:cNvSpPr/>
            <p:nvPr/>
          </p:nvSpPr>
          <p:spPr>
            <a:xfrm>
              <a:off x="6208386" y="681092"/>
              <a:ext cx="3697612" cy="5900076"/>
            </a:xfrm>
            <a:prstGeom prst="rect">
              <a:avLst/>
            </a:prstGeom>
            <a:solidFill>
              <a:srgbClr val="FFFFDC"/>
            </a:solidFill>
            <a:ln>
              <a:solidFill>
                <a:srgbClr val="FFFFDC"/>
              </a:solidFill>
            </a:ln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18038BAD-9E22-044A-849F-FA395D0D09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13540" y="2057899"/>
              <a:ext cx="1800000" cy="1419405"/>
              <a:chOff x="4142910" y="1099616"/>
              <a:chExt cx="5646956" cy="4452954"/>
            </a:xfrm>
          </p:grpSpPr>
          <p:pic>
            <p:nvPicPr>
              <p:cNvPr id="25" name="Image 24" descr="http://irfu-i.cea.fr/Images/astImg/191_2.jpg">
                <a:extLst>
                  <a:ext uri="{FF2B5EF4-FFF2-40B4-BE49-F238E27FC236}">
                    <a16:creationId xmlns:a16="http://schemas.microsoft.com/office/drawing/2014/main" id="{00EFD129-952D-FB4E-90B1-3DA3DE01E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928" y="1232570"/>
                <a:ext cx="5484938" cy="432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CEEC69-93F1-D547-BDDF-E153020CE312}"/>
                  </a:ext>
                </a:extLst>
              </p:cNvPr>
              <p:cNvSpPr/>
              <p:nvPr/>
            </p:nvSpPr>
            <p:spPr>
              <a:xfrm rot="385980">
                <a:off x="4142910" y="1099616"/>
                <a:ext cx="324036" cy="2268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2D8F8088-BAD0-6E4A-865D-CB2AC069FA8A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371" y="1289837"/>
              <a:ext cx="2520000" cy="318679"/>
            </a:xfrm>
            <a:prstGeom prst="rect">
              <a:avLst/>
            </a:prstGeom>
          </p:spPr>
        </p:pic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F306C88D-AFB4-A043-A575-8A9B97E0A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040" y="2119334"/>
              <a:ext cx="957257" cy="884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 Box 155">
              <a:extLst>
                <a:ext uri="{FF2B5EF4-FFF2-40B4-BE49-F238E27FC236}">
                  <a16:creationId xmlns:a16="http://schemas.microsoft.com/office/drawing/2014/main" id="{79AF7AFA-339C-2D46-835F-48FE316DA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2486" y="1568405"/>
              <a:ext cx="291105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384 64-channel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Dream ASIC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 on</a:t>
              </a:r>
              <a:br>
                <a:rPr lang="en-US" kern="0" noProof="0" dirty="0"/>
              </a:br>
              <a:r>
                <a:rPr lang="en-US" kern="0" noProof="0" dirty="0"/>
                <a:t>48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512-channel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frontend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units FEU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155">
              <a:extLst>
                <a:ext uri="{FF2B5EF4-FFF2-40B4-BE49-F238E27FC236}">
                  <a16:creationId xmlns:a16="http://schemas.microsoft.com/office/drawing/2014/main" id="{867EFE27-0E9B-9049-BF90-9D82B1632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8386" y="681092"/>
              <a:ext cx="360515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Ctr="1">
              <a:spAutoFit/>
            </a:bodyPr>
            <a:lstStyle>
              <a:lvl1pPr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/>
                <a:t>350 units of 64-channel 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1.5-2m long</a:t>
              </a:r>
              <a:b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</a:b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micro-coaxial</a:t>
              </a:r>
              <a:r>
                <a:rPr lang="en-US" kern="0" dirty="0"/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low 70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 pF capacitance cables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1E2A78E-BA1F-CA4E-9813-B3BD8B228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927" y="4077072"/>
              <a:ext cx="1852613" cy="942975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EF33ED8-872C-414A-A7A7-97E9D84F9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5067" y="4185084"/>
              <a:ext cx="1256945" cy="729477"/>
            </a:xfrm>
            <a:prstGeom prst="rect">
              <a:avLst/>
            </a:prstGeom>
          </p:spPr>
        </p:pic>
        <p:sp>
          <p:nvSpPr>
            <p:cNvPr id="33" name="Text Box 155">
              <a:extLst>
                <a:ext uri="{FF2B5EF4-FFF2-40B4-BE49-F238E27FC236}">
                  <a16:creationId xmlns:a16="http://schemas.microsoft.com/office/drawing/2014/main" id="{8D1740CD-CA21-6640-AF16-E3DFB0191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7098" y="3568155"/>
              <a:ext cx="307644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Ctr="1">
              <a:spAutoFit/>
            </a:bodyPr>
            <a:lstStyle>
              <a:lvl1pPr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 backend units based on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Jlab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fast-electronics</a:t>
              </a:r>
              <a:r>
                <a:rPr lang="en-US" kern="0" dirty="0"/>
                <a:t> 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with 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firmware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adaptation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DD46ADC-03ED-F44E-800A-94F7AE33F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6696" y="5304048"/>
              <a:ext cx="1416844" cy="1257300"/>
            </a:xfrm>
            <a:prstGeom prst="rect">
              <a:avLst/>
            </a:prstGeom>
          </p:spPr>
        </p:pic>
        <p:sp>
          <p:nvSpPr>
            <p:cNvPr id="35" name="Text Box 155">
              <a:extLst>
                <a:ext uri="{FF2B5EF4-FFF2-40B4-BE49-F238E27FC236}">
                  <a16:creationId xmlns:a16="http://schemas.microsoft.com/office/drawing/2014/main" id="{133ED457-89FA-FC43-B4DF-26EC0FE2D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8386" y="5064403"/>
              <a:ext cx="3605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Ctr="1">
              <a:spAutoFit/>
            </a:bodyPr>
            <a:lstStyle>
              <a:lvl1pPr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lvl="0" algn="r" eaLnBrk="1" hangingPunct="1">
                <a:defRPr/>
              </a:pPr>
              <a:r>
                <a:rPr lang="en-US" kern="0" dirty="0">
                  <a:solidFill>
                    <a:srgbClr val="FF0000"/>
                  </a:solidFill>
                </a:rPr>
                <a:t>Software</a:t>
              </a:r>
              <a:r>
                <a:rPr lang="en-US" kern="0" dirty="0"/>
                <a:t> integration in CODA framework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59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</a:t>
            </a:r>
            <a:r>
              <a:rPr lang="en-US" dirty="0" err="1"/>
              <a:t>asic</a:t>
            </a:r>
            <a:r>
              <a:rPr lang="en-US" dirty="0"/>
              <a:t>: architecture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contenu 6"/>
          <p:cNvSpPr txBox="1">
            <a:spLocks/>
          </p:cNvSpPr>
          <p:nvPr/>
        </p:nvSpPr>
        <p:spPr>
          <a:xfrm>
            <a:off x="250650" y="980728"/>
            <a:ext cx="8064452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AMS CMOS 350nm</a:t>
            </a:r>
          </a:p>
          <a:p>
            <a:pPr lvl="1"/>
            <a:r>
              <a:rPr lang="en-US" b="1" dirty="0"/>
              <a:t>64 analog channels : </a:t>
            </a:r>
            <a:r>
              <a:rPr lang="en-US" i="1" dirty="0">
                <a:solidFill>
                  <a:srgbClr val="808080"/>
                </a:solidFill>
              </a:rPr>
              <a:t>CSA, Filter, SCA (512 cells), Discriminator</a:t>
            </a:r>
          </a:p>
          <a:p>
            <a:pPr lvl="1"/>
            <a:r>
              <a:rPr lang="en-US" b="1" dirty="0"/>
              <a:t>Auto triggering : </a:t>
            </a:r>
            <a:r>
              <a:rPr lang="en-US" dirty="0">
                <a:solidFill>
                  <a:srgbClr val="808080"/>
                </a:solidFill>
              </a:rPr>
              <a:t>discriminator + threshold (7 bits+ polarity DAC)</a:t>
            </a:r>
          </a:p>
          <a:p>
            <a:pPr lvl="1"/>
            <a:r>
              <a:rPr lang="en-US" b="1" dirty="0"/>
              <a:t>Multiplicity signal : </a:t>
            </a:r>
            <a:r>
              <a:rPr lang="en-US" i="1" dirty="0">
                <a:solidFill>
                  <a:srgbClr val="808080"/>
                </a:solidFill>
              </a:rPr>
              <a:t>LVDS level; 8 levels of multiplicity</a:t>
            </a:r>
          </a:p>
          <a:p>
            <a:pPr lvl="1"/>
            <a:r>
              <a:rPr lang="en-US" b="1" dirty="0"/>
              <a:t>SPI link for Slow Control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/>
              <a:t>SCA readout mode  </a:t>
            </a:r>
          </a:p>
          <a:p>
            <a:pPr marL="0" lvl="1" indent="0">
              <a:buFontTx/>
              <a:buNone/>
            </a:pPr>
            <a:r>
              <a:rPr lang="en-US" b="1" i="1" dirty="0">
                <a:solidFill>
                  <a:srgbClr val="808080"/>
                </a:solidFill>
              </a:rPr>
              <a:t>     </a:t>
            </a:r>
            <a:r>
              <a:rPr lang="en-US" i="1" dirty="0">
                <a:solidFill>
                  <a:srgbClr val="808080"/>
                </a:solidFill>
              </a:rPr>
              <a:t>triggered cells of the 64 channels</a:t>
            </a:r>
          </a:p>
          <a:p>
            <a:pPr lvl="1"/>
            <a:endParaRPr lang="en-US" i="1" dirty="0">
              <a:solidFill>
                <a:srgbClr val="808080"/>
              </a:solidFill>
            </a:endParaRPr>
          </a:p>
          <a:p>
            <a:pPr lvl="1"/>
            <a:r>
              <a:rPr lang="en-US" b="1" dirty="0"/>
              <a:t>4 Gains/channel </a:t>
            </a:r>
          </a:p>
          <a:p>
            <a:pPr marL="0" lvl="1" indent="0">
              <a:buFontTx/>
              <a:buNone/>
            </a:pPr>
            <a:r>
              <a:rPr lang="en-US" b="1" i="1" dirty="0">
                <a:solidFill>
                  <a:srgbClr val="808080"/>
                </a:solidFill>
              </a:rPr>
              <a:t>      </a:t>
            </a:r>
            <a:r>
              <a:rPr lang="en-US" i="1" dirty="0">
                <a:solidFill>
                  <a:srgbClr val="808080"/>
                </a:solidFill>
              </a:rPr>
              <a:t>50 </a:t>
            </a:r>
            <a:r>
              <a:rPr lang="en-US" i="1" dirty="0" err="1">
                <a:solidFill>
                  <a:srgbClr val="808080"/>
                </a:solidFill>
              </a:rPr>
              <a:t>fC</a:t>
            </a:r>
            <a:r>
              <a:rPr lang="en-US" i="1" dirty="0">
                <a:solidFill>
                  <a:srgbClr val="808080"/>
                </a:solidFill>
              </a:rPr>
              <a:t>; 100 </a:t>
            </a:r>
            <a:r>
              <a:rPr lang="en-US" i="1" dirty="0" err="1">
                <a:solidFill>
                  <a:srgbClr val="808080"/>
                </a:solidFill>
              </a:rPr>
              <a:t>fC</a:t>
            </a:r>
            <a:r>
              <a:rPr lang="en-US" i="1" dirty="0">
                <a:solidFill>
                  <a:srgbClr val="808080"/>
                </a:solidFill>
              </a:rPr>
              <a:t>; 200 fC;600 </a:t>
            </a:r>
            <a:r>
              <a:rPr lang="en-US" i="1" dirty="0" err="1">
                <a:solidFill>
                  <a:srgbClr val="808080"/>
                </a:solidFill>
              </a:rPr>
              <a:t>fC</a:t>
            </a:r>
            <a:endParaRPr lang="en-US" i="1" dirty="0">
              <a:solidFill>
                <a:srgbClr val="808080"/>
              </a:solidFill>
            </a:endParaRPr>
          </a:p>
          <a:p>
            <a:pPr lvl="1"/>
            <a:r>
              <a:rPr lang="en-US" b="1" dirty="0"/>
              <a:t>16 peaking time values  </a:t>
            </a:r>
          </a:p>
          <a:p>
            <a:pPr marL="0" lvl="1" indent="0">
              <a:buFontTx/>
              <a:buNone/>
            </a:pPr>
            <a:r>
              <a:rPr lang="en-US" b="1" i="1" dirty="0">
                <a:solidFill>
                  <a:srgbClr val="808080"/>
                </a:solidFill>
              </a:rPr>
              <a:t>      </a:t>
            </a:r>
            <a:r>
              <a:rPr lang="en-US" i="1" dirty="0">
                <a:solidFill>
                  <a:srgbClr val="808080"/>
                </a:solidFill>
              </a:rPr>
              <a:t>50 ns to 900 ns</a:t>
            </a:r>
          </a:p>
          <a:p>
            <a:pPr lvl="1"/>
            <a:r>
              <a:rPr lang="en-US" b="1" dirty="0" err="1"/>
              <a:t>Fsampling</a:t>
            </a:r>
            <a:r>
              <a:rPr lang="en-US" b="1" dirty="0"/>
              <a:t> </a:t>
            </a:r>
          </a:p>
          <a:p>
            <a:pPr marL="0" lvl="1" indent="0">
              <a:buFontTx/>
              <a:buNone/>
            </a:pPr>
            <a:r>
              <a:rPr lang="en-US" b="1" dirty="0"/>
              <a:t>      </a:t>
            </a:r>
            <a:r>
              <a:rPr lang="en-US" i="1" dirty="0">
                <a:solidFill>
                  <a:srgbClr val="808080"/>
                </a:solidFill>
              </a:rPr>
              <a:t>1 MHz to 50 MHz</a:t>
            </a:r>
          </a:p>
          <a:p>
            <a:pPr lvl="1"/>
            <a:r>
              <a:rPr lang="en-US" b="1" dirty="0" err="1"/>
              <a:t>Fread</a:t>
            </a:r>
            <a:r>
              <a:rPr lang="en-US" b="1" dirty="0"/>
              <a:t>  </a:t>
            </a:r>
          </a:p>
          <a:p>
            <a:pPr marL="0" lvl="1" indent="0">
              <a:buFontTx/>
              <a:buNone/>
            </a:pPr>
            <a:r>
              <a:rPr lang="en-US" b="1" i="1" dirty="0">
                <a:solidFill>
                  <a:srgbClr val="808080"/>
                </a:solidFill>
              </a:rPr>
              <a:t>      </a:t>
            </a:r>
            <a:r>
              <a:rPr lang="en-US" i="1" dirty="0">
                <a:solidFill>
                  <a:srgbClr val="808080"/>
                </a:solidFill>
              </a:rPr>
              <a:t>20 MHz [ # 33 MHz]</a:t>
            </a:r>
            <a:endParaRPr lang="en-US" dirty="0"/>
          </a:p>
          <a:p>
            <a:pPr lvl="1"/>
            <a:r>
              <a:rPr lang="en-US" b="1" dirty="0"/>
              <a:t>Input current polarity </a:t>
            </a:r>
          </a:p>
          <a:p>
            <a:pPr marL="0" lvl="1" indent="0">
              <a:buFontTx/>
              <a:buNone/>
            </a:pPr>
            <a:r>
              <a:rPr lang="en-US" b="1" i="1" dirty="0">
                <a:solidFill>
                  <a:srgbClr val="808080"/>
                </a:solidFill>
              </a:rPr>
              <a:t>      </a:t>
            </a:r>
            <a:r>
              <a:rPr lang="en-US" i="1" dirty="0">
                <a:solidFill>
                  <a:srgbClr val="808080"/>
                </a:solidFill>
              </a:rPr>
              <a:t>positive or negative</a:t>
            </a:r>
          </a:p>
          <a:p>
            <a:pPr marL="0" lvl="1" indent="0">
              <a:buFontTx/>
              <a:buNone/>
            </a:pPr>
            <a:endParaRPr lang="en-US" b="1" dirty="0"/>
          </a:p>
          <a:p>
            <a:pPr lvl="1"/>
            <a:r>
              <a:rPr lang="en-US" b="1" dirty="0"/>
              <a:t>Possibility to bypass the CSA</a:t>
            </a:r>
          </a:p>
          <a:p>
            <a:pPr marL="0" lvl="1" indent="0">
              <a:buFontTx/>
              <a:buNone/>
            </a:pPr>
            <a:r>
              <a:rPr lang="en-US" i="1" dirty="0"/>
              <a:t>      enter directly into the RC2 filter or SCA inputs</a:t>
            </a:r>
          </a:p>
        </p:txBody>
      </p:sp>
      <p:grpSp>
        <p:nvGrpSpPr>
          <p:cNvPr id="228" name="Groupe 227"/>
          <p:cNvGrpSpPr>
            <a:grpSpLocks noChangeAspect="1"/>
          </p:cNvGrpSpPr>
          <p:nvPr/>
        </p:nvGrpSpPr>
        <p:grpSpPr>
          <a:xfrm>
            <a:off x="3424066" y="2651786"/>
            <a:ext cx="5609846" cy="2980736"/>
            <a:chOff x="568429" y="727478"/>
            <a:chExt cx="6103422" cy="3242993"/>
          </a:xfrm>
        </p:grpSpPr>
        <p:sp>
          <p:nvSpPr>
            <p:cNvPr id="229" name="Rectangle 10"/>
            <p:cNvSpPr>
              <a:spLocks noChangeAspect="1" noChangeArrowheads="1"/>
            </p:cNvSpPr>
            <p:nvPr/>
          </p:nvSpPr>
          <p:spPr bwMode="auto">
            <a:xfrm>
              <a:off x="5334277" y="3822536"/>
              <a:ext cx="257762" cy="142875"/>
            </a:xfrm>
            <a:prstGeom prst="rect">
              <a:avLst/>
            </a:prstGeom>
            <a:solidFill>
              <a:srgbClr val="00CC99">
                <a:alpha val="5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Text Box 11"/>
            <p:cNvSpPr txBox="1">
              <a:spLocks noChangeAspect="1" noChangeArrowheads="1"/>
            </p:cNvSpPr>
            <p:nvPr/>
          </p:nvSpPr>
          <p:spPr bwMode="auto">
            <a:xfrm>
              <a:off x="5347447" y="3834638"/>
              <a:ext cx="212842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CKr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31" name="Rectangle 10"/>
            <p:cNvSpPr>
              <a:spLocks noChangeAspect="1" noChangeArrowheads="1"/>
            </p:cNvSpPr>
            <p:nvPr/>
          </p:nvSpPr>
          <p:spPr bwMode="auto">
            <a:xfrm>
              <a:off x="5043842" y="3823828"/>
              <a:ext cx="260862" cy="142875"/>
            </a:xfrm>
            <a:prstGeom prst="rect">
              <a:avLst/>
            </a:prstGeom>
            <a:solidFill>
              <a:srgbClr val="00CC99">
                <a:alpha val="5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Text Box 11"/>
            <p:cNvSpPr txBox="1">
              <a:spLocks noChangeAspect="1" noChangeArrowheads="1"/>
            </p:cNvSpPr>
            <p:nvPr/>
          </p:nvSpPr>
          <p:spPr bwMode="auto">
            <a:xfrm>
              <a:off x="5062098" y="3836528"/>
              <a:ext cx="215115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CKw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33" name="Rectangle 10"/>
            <p:cNvSpPr>
              <a:spLocks noChangeAspect="1" noChangeArrowheads="1"/>
            </p:cNvSpPr>
            <p:nvPr/>
          </p:nvSpPr>
          <p:spPr bwMode="auto">
            <a:xfrm>
              <a:off x="4585207" y="3823828"/>
              <a:ext cx="444241" cy="142875"/>
            </a:xfrm>
            <a:prstGeom prst="rect">
              <a:avLst/>
            </a:prstGeom>
            <a:solidFill>
              <a:srgbClr val="00CC99">
                <a:alpha val="5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Text Box 11"/>
            <p:cNvSpPr txBox="1">
              <a:spLocks noChangeAspect="1" noChangeArrowheads="1"/>
            </p:cNvSpPr>
            <p:nvPr/>
          </p:nvSpPr>
          <p:spPr bwMode="auto">
            <a:xfrm>
              <a:off x="4603463" y="3836528"/>
              <a:ext cx="425985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Trigger</a:t>
              </a:r>
            </a:p>
          </p:txBody>
        </p:sp>
        <p:sp>
          <p:nvSpPr>
            <p:cNvPr id="235" name="Rectangle 10"/>
            <p:cNvSpPr>
              <a:spLocks noChangeAspect="1" noChangeArrowheads="1"/>
            </p:cNvSpPr>
            <p:nvPr/>
          </p:nvSpPr>
          <p:spPr bwMode="auto">
            <a:xfrm>
              <a:off x="4217964" y="3823828"/>
              <a:ext cx="305595" cy="142875"/>
            </a:xfrm>
            <a:prstGeom prst="rect">
              <a:avLst/>
            </a:prstGeom>
            <a:solidFill>
              <a:srgbClr val="00CC99">
                <a:alpha val="5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Text Box 11"/>
            <p:cNvSpPr txBox="1">
              <a:spLocks noChangeAspect="1" noChangeArrowheads="1"/>
            </p:cNvSpPr>
            <p:nvPr/>
          </p:nvSpPr>
          <p:spPr bwMode="auto">
            <a:xfrm>
              <a:off x="4229520" y="3836528"/>
              <a:ext cx="282484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Read</a:t>
              </a:r>
            </a:p>
          </p:txBody>
        </p:sp>
        <p:sp>
          <p:nvSpPr>
            <p:cNvPr id="237" name="Rectangle 10"/>
            <p:cNvSpPr>
              <a:spLocks noChangeAspect="1" noChangeArrowheads="1"/>
            </p:cNvSpPr>
            <p:nvPr/>
          </p:nvSpPr>
          <p:spPr bwMode="auto">
            <a:xfrm>
              <a:off x="3763077" y="3814874"/>
              <a:ext cx="396149" cy="142875"/>
            </a:xfrm>
            <a:prstGeom prst="rect">
              <a:avLst/>
            </a:prstGeom>
            <a:solidFill>
              <a:srgbClr val="00CC99">
                <a:alpha val="5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Text Box 11"/>
            <p:cNvSpPr txBox="1">
              <a:spLocks noChangeAspect="1" noChangeArrowheads="1"/>
            </p:cNvSpPr>
            <p:nvPr/>
          </p:nvSpPr>
          <p:spPr bwMode="auto">
            <a:xfrm>
              <a:off x="3790314" y="3822813"/>
              <a:ext cx="315232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Write</a:t>
              </a:r>
            </a:p>
          </p:txBody>
        </p:sp>
        <p:sp>
          <p:nvSpPr>
            <p:cNvPr id="239" name="Rectangle 8"/>
            <p:cNvSpPr>
              <a:spLocks noChangeAspect="1" noChangeArrowheads="1"/>
            </p:cNvSpPr>
            <p:nvPr/>
          </p:nvSpPr>
          <p:spPr bwMode="auto">
            <a:xfrm>
              <a:off x="1860596" y="3814873"/>
              <a:ext cx="1046163" cy="142875"/>
            </a:xfrm>
            <a:prstGeom prst="rect">
              <a:avLst/>
            </a:prstGeom>
            <a:solidFill>
              <a:srgbClr val="00CC99">
                <a:alpha val="5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Text Box 9"/>
            <p:cNvSpPr txBox="1">
              <a:spLocks noChangeAspect="1" noChangeArrowheads="1"/>
            </p:cNvSpPr>
            <p:nvPr/>
          </p:nvSpPr>
          <p:spPr bwMode="auto">
            <a:xfrm>
              <a:off x="1912214" y="3817597"/>
              <a:ext cx="938767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Serial Interface</a:t>
              </a:r>
            </a:p>
          </p:txBody>
        </p:sp>
        <p:sp>
          <p:nvSpPr>
            <p:cNvPr id="241" name="Rectangle 14"/>
            <p:cNvSpPr>
              <a:spLocks noChangeAspect="1" noChangeArrowheads="1"/>
            </p:cNvSpPr>
            <p:nvPr/>
          </p:nvSpPr>
          <p:spPr bwMode="auto">
            <a:xfrm>
              <a:off x="1081952" y="3814874"/>
              <a:ext cx="476418" cy="142874"/>
            </a:xfrm>
            <a:prstGeom prst="rect">
              <a:avLst/>
            </a:prstGeom>
            <a:solidFill>
              <a:srgbClr val="00CC99">
                <a:alpha val="5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Text Box 15"/>
            <p:cNvSpPr txBox="1">
              <a:spLocks noChangeAspect="1" noChangeArrowheads="1"/>
            </p:cNvSpPr>
            <p:nvPr/>
          </p:nvSpPr>
          <p:spPr bwMode="auto">
            <a:xfrm>
              <a:off x="1123450" y="3814874"/>
              <a:ext cx="422220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In Test</a:t>
              </a:r>
            </a:p>
          </p:txBody>
        </p:sp>
        <p:sp>
          <p:nvSpPr>
            <p:cNvPr id="243" name="Rectangle 18"/>
            <p:cNvSpPr>
              <a:spLocks noChangeAspect="1" noChangeArrowheads="1"/>
            </p:cNvSpPr>
            <p:nvPr/>
          </p:nvSpPr>
          <p:spPr bwMode="auto">
            <a:xfrm>
              <a:off x="917461" y="727478"/>
              <a:ext cx="4902769" cy="2998788"/>
            </a:xfrm>
            <a:prstGeom prst="rect">
              <a:avLst/>
            </a:prstGeom>
            <a:solidFill>
              <a:srgbClr val="0066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FF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Rectangle 26"/>
            <p:cNvSpPr>
              <a:spLocks noChangeAspect="1" noChangeArrowheads="1"/>
            </p:cNvSpPr>
            <p:nvPr/>
          </p:nvSpPr>
          <p:spPr bwMode="auto">
            <a:xfrm>
              <a:off x="3735433" y="3422761"/>
              <a:ext cx="1856607" cy="280988"/>
            </a:xfrm>
            <a:prstGeom prst="rect">
              <a:avLst/>
            </a:prstGeom>
            <a:solidFill>
              <a:srgbClr val="99FF33">
                <a:alpha val="70195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Text Box 27"/>
            <p:cNvSpPr txBox="1">
              <a:spLocks noChangeAspect="1" noChangeArrowheads="1"/>
            </p:cNvSpPr>
            <p:nvPr/>
          </p:nvSpPr>
          <p:spPr bwMode="auto">
            <a:xfrm>
              <a:off x="3885806" y="3453729"/>
              <a:ext cx="1581357" cy="1674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SCA &amp; Readout Control</a:t>
              </a:r>
            </a:p>
          </p:txBody>
        </p:sp>
        <p:sp>
          <p:nvSpPr>
            <p:cNvPr id="246" name="Rectangle 28"/>
            <p:cNvSpPr>
              <a:spLocks noChangeAspect="1" noChangeArrowheads="1"/>
            </p:cNvSpPr>
            <p:nvPr/>
          </p:nvSpPr>
          <p:spPr bwMode="auto">
            <a:xfrm>
              <a:off x="1857421" y="3448161"/>
              <a:ext cx="1080930" cy="182563"/>
            </a:xfrm>
            <a:prstGeom prst="rect">
              <a:avLst/>
            </a:prstGeom>
            <a:solidFill>
              <a:srgbClr val="FF66FF">
                <a:alpha val="70195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Text Box 29"/>
            <p:cNvSpPr txBox="1">
              <a:spLocks noChangeAspect="1" noChangeArrowheads="1"/>
            </p:cNvSpPr>
            <p:nvPr/>
          </p:nvSpPr>
          <p:spPr bwMode="auto">
            <a:xfrm>
              <a:off x="1863771" y="3454511"/>
              <a:ext cx="1074581" cy="1506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SLOW CONTROL</a:t>
              </a:r>
            </a:p>
          </p:txBody>
        </p:sp>
        <p:sp>
          <p:nvSpPr>
            <p:cNvPr id="248" name="Line 30"/>
            <p:cNvSpPr>
              <a:spLocks noChangeAspect="1" noChangeShapeType="1"/>
            </p:cNvSpPr>
            <p:nvPr/>
          </p:nvSpPr>
          <p:spPr bwMode="auto">
            <a:xfrm>
              <a:off x="2357484" y="3633899"/>
              <a:ext cx="0" cy="188913"/>
            </a:xfrm>
            <a:prstGeom prst="line">
              <a:avLst/>
            </a:prstGeom>
            <a:noFill/>
            <a:ln w="38100" cmpd="dbl">
              <a:solidFill>
                <a:srgbClr val="FF66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Rectangle 34"/>
            <p:cNvSpPr>
              <a:spLocks noChangeAspect="1" noChangeArrowheads="1"/>
            </p:cNvSpPr>
            <p:nvPr/>
          </p:nvSpPr>
          <p:spPr bwMode="auto">
            <a:xfrm>
              <a:off x="1161496" y="3448161"/>
              <a:ext cx="396875" cy="185738"/>
            </a:xfrm>
            <a:prstGeom prst="rect">
              <a:avLst/>
            </a:prstGeom>
            <a:solidFill>
              <a:srgbClr val="FF9966">
                <a:alpha val="5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Text Box 35"/>
            <p:cNvSpPr txBox="1">
              <a:spLocks noChangeAspect="1" noChangeArrowheads="1"/>
            </p:cNvSpPr>
            <p:nvPr/>
          </p:nvSpPr>
          <p:spPr bwMode="auto">
            <a:xfrm>
              <a:off x="1161496" y="3449749"/>
              <a:ext cx="382376" cy="1674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TEST</a:t>
              </a:r>
            </a:p>
          </p:txBody>
        </p:sp>
        <p:sp>
          <p:nvSpPr>
            <p:cNvPr id="251" name="Line 36"/>
            <p:cNvSpPr>
              <a:spLocks noChangeAspect="1" noChangeShapeType="1"/>
            </p:cNvSpPr>
            <p:nvPr/>
          </p:nvSpPr>
          <p:spPr bwMode="auto">
            <a:xfrm>
              <a:off x="1348820" y="3627549"/>
              <a:ext cx="0" cy="184150"/>
            </a:xfrm>
            <a:prstGeom prst="line">
              <a:avLst/>
            </a:prstGeom>
            <a:noFill/>
            <a:ln w="38100" cmpd="dbl">
              <a:solidFill>
                <a:srgbClr val="FF66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Line 40"/>
            <p:cNvSpPr>
              <a:spLocks noChangeAspect="1" noChangeShapeType="1"/>
            </p:cNvSpPr>
            <p:nvPr/>
          </p:nvSpPr>
          <p:spPr bwMode="auto">
            <a:xfrm flipH="1" flipV="1">
              <a:off x="1569314" y="3519599"/>
              <a:ext cx="235719" cy="0"/>
            </a:xfrm>
            <a:prstGeom prst="line">
              <a:avLst/>
            </a:prstGeom>
            <a:noFill/>
            <a:ln w="38100" cmpd="dbl">
              <a:solidFill>
                <a:srgbClr val="FF66FF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Oval 44"/>
            <p:cNvSpPr>
              <a:spLocks noChangeAspect="1" noChangeArrowheads="1"/>
            </p:cNvSpPr>
            <p:nvPr/>
          </p:nvSpPr>
          <p:spPr bwMode="auto">
            <a:xfrm>
              <a:off x="5496790" y="2305161"/>
              <a:ext cx="127000" cy="12700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Line 45"/>
            <p:cNvSpPr>
              <a:spLocks noChangeAspect="1" noChangeShapeType="1"/>
            </p:cNvSpPr>
            <p:nvPr/>
          </p:nvSpPr>
          <p:spPr bwMode="auto">
            <a:xfrm flipH="1" flipV="1">
              <a:off x="5614265" y="2365486"/>
              <a:ext cx="4254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Text Box 46"/>
            <p:cNvSpPr txBox="1">
              <a:spLocks noChangeAspect="1" noChangeArrowheads="1"/>
            </p:cNvSpPr>
            <p:nvPr/>
          </p:nvSpPr>
          <p:spPr bwMode="auto">
            <a:xfrm>
              <a:off x="4820175" y="727478"/>
              <a:ext cx="989278" cy="301370"/>
            </a:xfrm>
            <a:prstGeom prst="rect">
              <a:avLst/>
            </a:prstGeom>
            <a:solidFill>
              <a:srgbClr val="FFFFFF">
                <a:alpha val="85097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square" lIns="18000" tIns="0" rIns="18000" bIns="0">
              <a:spAutoFit/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DREAM</a:t>
              </a:r>
            </a:p>
          </p:txBody>
        </p:sp>
        <p:sp>
          <p:nvSpPr>
            <p:cNvPr id="256" name="Rectangle 47"/>
            <p:cNvSpPr>
              <a:spLocks noChangeAspect="1" noChangeArrowheads="1"/>
            </p:cNvSpPr>
            <p:nvPr/>
          </p:nvSpPr>
          <p:spPr bwMode="auto">
            <a:xfrm>
              <a:off x="4707802" y="2090849"/>
              <a:ext cx="246063" cy="357188"/>
            </a:xfrm>
            <a:prstGeom prst="rect">
              <a:avLst/>
            </a:prstGeom>
            <a:solidFill>
              <a:srgbClr val="FFFF00">
                <a:alpha val="7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7" name="Group 48"/>
            <p:cNvGrpSpPr>
              <a:grpSpLocks noChangeAspect="1"/>
            </p:cNvGrpSpPr>
            <p:nvPr/>
          </p:nvGrpSpPr>
          <p:grpSpPr bwMode="auto">
            <a:xfrm>
              <a:off x="4288702" y="1876536"/>
              <a:ext cx="255588" cy="100013"/>
              <a:chOff x="1995" y="1933"/>
              <a:chExt cx="227" cy="90"/>
            </a:xfrm>
          </p:grpSpPr>
          <p:sp>
            <p:nvSpPr>
              <p:cNvPr id="441" name="Oval 49"/>
              <p:cNvSpPr>
                <a:spLocks noChangeAspect="1" noChangeArrowheads="1"/>
              </p:cNvSpPr>
              <p:nvPr/>
            </p:nvSpPr>
            <p:spPr bwMode="auto">
              <a:xfrm>
                <a:off x="2131" y="1978"/>
                <a:ext cx="45" cy="45"/>
              </a:xfrm>
              <a:prstGeom prst="ellipse">
                <a:avLst/>
              </a:prstGeom>
              <a:solidFill>
                <a:srgbClr val="00CC99">
                  <a:alpha val="59999"/>
                </a:srgbClr>
              </a:solidFill>
              <a:ln w="9525" cap="rnd">
                <a:solidFill>
                  <a:srgbClr val="000000">
                    <a:alpha val="59999"/>
                  </a:srgbClr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1995" y="2001"/>
                <a:ext cx="85" cy="0"/>
              </a:xfrm>
              <a:prstGeom prst="line">
                <a:avLst/>
              </a:prstGeom>
              <a:noFill/>
              <a:ln w="9525" cap="rnd">
                <a:solidFill>
                  <a:srgbClr val="000000">
                    <a:alpha val="59999"/>
                  </a:srgb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Line 51"/>
              <p:cNvSpPr>
                <a:spLocks noChangeAspect="1" noChangeShapeType="1"/>
              </p:cNvSpPr>
              <p:nvPr/>
            </p:nvSpPr>
            <p:spPr bwMode="auto">
              <a:xfrm>
                <a:off x="2177" y="2001"/>
                <a:ext cx="45" cy="0"/>
              </a:xfrm>
              <a:prstGeom prst="line">
                <a:avLst/>
              </a:prstGeom>
              <a:noFill/>
              <a:ln w="9525" cap="rnd">
                <a:solidFill>
                  <a:srgbClr val="000000">
                    <a:alpha val="50195"/>
                  </a:srgb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2086" y="1933"/>
                <a:ext cx="68" cy="68"/>
              </a:xfrm>
              <a:prstGeom prst="line">
                <a:avLst/>
              </a:prstGeom>
              <a:noFill/>
              <a:ln w="9525" cap="rnd">
                <a:solidFill>
                  <a:srgbClr val="000000">
                    <a:alpha val="50195"/>
                  </a:srgb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Oval 53"/>
              <p:cNvSpPr>
                <a:spLocks noChangeAspect="1" noChangeArrowheads="1"/>
              </p:cNvSpPr>
              <p:nvPr/>
            </p:nvSpPr>
            <p:spPr bwMode="auto">
              <a:xfrm>
                <a:off x="2063" y="1978"/>
                <a:ext cx="45" cy="45"/>
              </a:xfrm>
              <a:prstGeom prst="ellipse">
                <a:avLst/>
              </a:prstGeom>
              <a:solidFill>
                <a:srgbClr val="00CC99">
                  <a:alpha val="69019"/>
                </a:srgbClr>
              </a:solidFill>
              <a:ln w="9525" cap="rnd">
                <a:solidFill>
                  <a:srgbClr val="000000">
                    <a:alpha val="67842"/>
                  </a:srgbClr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8" name="Group 54"/>
            <p:cNvGrpSpPr>
              <a:grpSpLocks noChangeAspect="1"/>
            </p:cNvGrpSpPr>
            <p:nvPr/>
          </p:nvGrpSpPr>
          <p:grpSpPr bwMode="auto">
            <a:xfrm>
              <a:off x="727940" y="963724"/>
              <a:ext cx="3544888" cy="1885950"/>
              <a:chOff x="725" y="1260"/>
              <a:chExt cx="3152" cy="1270"/>
            </a:xfrm>
          </p:grpSpPr>
          <p:sp>
            <p:nvSpPr>
              <p:cNvPr id="398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815" y="1260"/>
                <a:ext cx="2994" cy="1270"/>
              </a:xfrm>
              <a:prstGeom prst="flowChartAlternateProcess">
                <a:avLst/>
              </a:prstGeom>
              <a:solidFill>
                <a:srgbClr val="CCFFFF">
                  <a:alpha val="7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AutoShape 56"/>
              <p:cNvSpPr>
                <a:spLocks noChangeAspect="1" noChangeArrowheads="1"/>
              </p:cNvSpPr>
              <p:nvPr/>
            </p:nvSpPr>
            <p:spPr bwMode="auto">
              <a:xfrm rot="5400000">
                <a:off x="1224" y="1872"/>
                <a:ext cx="453" cy="453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813" y="1872"/>
                <a:ext cx="477" cy="454"/>
              </a:xfrm>
              <a:prstGeom prst="rect">
                <a:avLst/>
              </a:prstGeom>
              <a:solidFill>
                <a:srgbClr val="CCFF33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33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1881" y="2031"/>
                <a:ext cx="90" cy="1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Line 59"/>
              <p:cNvSpPr>
                <a:spLocks noChangeAspect="1" noChangeShapeType="1"/>
              </p:cNvSpPr>
              <p:nvPr/>
            </p:nvSpPr>
            <p:spPr bwMode="auto">
              <a:xfrm>
                <a:off x="1971" y="2031"/>
                <a:ext cx="18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Line 60"/>
              <p:cNvSpPr>
                <a:spLocks noChangeAspect="1" noChangeShapeType="1"/>
              </p:cNvSpPr>
              <p:nvPr/>
            </p:nvSpPr>
            <p:spPr bwMode="auto">
              <a:xfrm>
                <a:off x="2153" y="2031"/>
                <a:ext cx="68" cy="1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448" y="1872"/>
                <a:ext cx="1270" cy="454"/>
              </a:xfrm>
              <a:prstGeom prst="rect">
                <a:avLst/>
              </a:prstGeom>
              <a:solidFill>
                <a:srgbClr val="FF0000">
                  <a:alpha val="39999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05" name="Group 62"/>
              <p:cNvGrpSpPr>
                <a:grpSpLocks noChangeAspect="1"/>
              </p:cNvGrpSpPr>
              <p:nvPr/>
            </p:nvGrpSpPr>
            <p:grpSpPr bwMode="auto">
              <a:xfrm>
                <a:off x="2471" y="1940"/>
                <a:ext cx="1112" cy="273"/>
                <a:chOff x="2358" y="1797"/>
                <a:chExt cx="1112" cy="273"/>
              </a:xfrm>
            </p:grpSpPr>
            <p:grpSp>
              <p:nvGrpSpPr>
                <p:cNvPr id="409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2358" y="1797"/>
                  <a:ext cx="522" cy="273"/>
                  <a:chOff x="2358" y="1797"/>
                  <a:chExt cx="522" cy="273"/>
                </a:xfrm>
              </p:grpSpPr>
              <p:grpSp>
                <p:nvGrpSpPr>
                  <p:cNvPr id="426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8" y="1797"/>
                    <a:ext cx="136" cy="273"/>
                    <a:chOff x="2358" y="1139"/>
                    <a:chExt cx="136" cy="273"/>
                  </a:xfrm>
                </p:grpSpPr>
                <p:sp>
                  <p:nvSpPr>
                    <p:cNvPr id="437" name="Line 6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2369" y="1196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8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231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9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186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0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369" y="1355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42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40" y="1797"/>
                    <a:ext cx="136" cy="273"/>
                    <a:chOff x="2358" y="1139"/>
                    <a:chExt cx="136" cy="273"/>
                  </a:xfrm>
                </p:grpSpPr>
                <p:sp>
                  <p:nvSpPr>
                    <p:cNvPr id="433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2369" y="1196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4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231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5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186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6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369" y="1355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428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44" y="1797"/>
                    <a:ext cx="136" cy="273"/>
                    <a:chOff x="2358" y="1139"/>
                    <a:chExt cx="136" cy="273"/>
                  </a:xfrm>
                </p:grpSpPr>
                <p:sp>
                  <p:nvSpPr>
                    <p:cNvPr id="429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2369" y="1196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0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231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1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186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2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369" y="1355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410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2948" y="1797"/>
                  <a:ext cx="522" cy="273"/>
                  <a:chOff x="2358" y="1797"/>
                  <a:chExt cx="522" cy="273"/>
                </a:xfrm>
              </p:grpSpPr>
              <p:grpSp>
                <p:nvGrpSpPr>
                  <p:cNvPr id="411" name="Group 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8" y="1797"/>
                    <a:ext cx="136" cy="273"/>
                    <a:chOff x="2358" y="1139"/>
                    <a:chExt cx="136" cy="273"/>
                  </a:xfrm>
                </p:grpSpPr>
                <p:sp>
                  <p:nvSpPr>
                    <p:cNvPr id="422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2369" y="1196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3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231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4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186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5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369" y="1355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412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40" y="1797"/>
                    <a:ext cx="136" cy="273"/>
                    <a:chOff x="2358" y="1139"/>
                    <a:chExt cx="136" cy="273"/>
                  </a:xfrm>
                </p:grpSpPr>
                <p:sp>
                  <p:nvSpPr>
                    <p:cNvPr id="418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2369" y="1196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9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231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0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186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1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369" y="1355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413" name="Group 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44" y="1797"/>
                    <a:ext cx="136" cy="273"/>
                    <a:chOff x="2358" y="1139"/>
                    <a:chExt cx="136" cy="273"/>
                  </a:xfrm>
                </p:grpSpPr>
                <p:sp>
                  <p:nvSpPr>
                    <p:cNvPr id="414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2369" y="1196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5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231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6" name="Line 9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425" y="1186"/>
                      <a:ext cx="1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7" name="Line 9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369" y="1355"/>
                      <a:ext cx="11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  <p:sp>
            <p:nvSpPr>
              <p:cNvPr id="406" name="Line 95"/>
              <p:cNvSpPr>
                <a:spLocks noChangeAspect="1" noChangeShapeType="1"/>
              </p:cNvSpPr>
              <p:nvPr/>
            </p:nvSpPr>
            <p:spPr bwMode="auto">
              <a:xfrm>
                <a:off x="2290" y="2099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Line 96"/>
              <p:cNvSpPr>
                <a:spLocks noChangeAspect="1" noChangeShapeType="1"/>
              </p:cNvSpPr>
              <p:nvPr/>
            </p:nvSpPr>
            <p:spPr bwMode="auto">
              <a:xfrm>
                <a:off x="3718" y="2077"/>
                <a:ext cx="15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725" y="2031"/>
                <a:ext cx="159" cy="159"/>
              </a:xfrm>
              <a:prstGeom prst="rect">
                <a:avLst/>
              </a:prstGeom>
              <a:solidFill>
                <a:srgbClr val="BBE0E3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BBE0E3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9" name="AutoShape 98"/>
            <p:cNvSpPr>
              <a:spLocks noChangeAspect="1" noChangeArrowheads="1"/>
            </p:cNvSpPr>
            <p:nvPr/>
          </p:nvSpPr>
          <p:spPr bwMode="auto">
            <a:xfrm>
              <a:off x="956540" y="1103424"/>
              <a:ext cx="3367088" cy="1952625"/>
            </a:xfrm>
            <a:prstGeom prst="flowChartAlternateProcess">
              <a:avLst/>
            </a:prstGeom>
            <a:solidFill>
              <a:srgbClr val="66FFCC">
                <a:alpha val="70195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CC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AutoShape 99"/>
            <p:cNvSpPr>
              <a:spLocks noChangeAspect="1" noChangeArrowheads="1"/>
            </p:cNvSpPr>
            <p:nvPr/>
          </p:nvSpPr>
          <p:spPr bwMode="auto">
            <a:xfrm rot="5400000">
              <a:off x="1416915" y="2040048"/>
              <a:ext cx="509588" cy="509588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Line 100"/>
            <p:cNvSpPr>
              <a:spLocks noChangeAspect="1" noChangeShapeType="1"/>
            </p:cNvSpPr>
            <p:nvPr/>
          </p:nvSpPr>
          <p:spPr bwMode="auto">
            <a:xfrm>
              <a:off x="1032740" y="2295636"/>
              <a:ext cx="331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Line 101"/>
            <p:cNvSpPr>
              <a:spLocks noChangeAspect="1" noChangeShapeType="1"/>
            </p:cNvSpPr>
            <p:nvPr/>
          </p:nvSpPr>
          <p:spPr bwMode="auto">
            <a:xfrm flipH="1" flipV="1">
              <a:off x="1364527" y="1835261"/>
              <a:ext cx="0" cy="460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Line 102"/>
            <p:cNvSpPr>
              <a:spLocks noChangeAspect="1" noChangeShapeType="1"/>
            </p:cNvSpPr>
            <p:nvPr/>
          </p:nvSpPr>
          <p:spPr bwMode="auto">
            <a:xfrm flipH="1">
              <a:off x="1926502" y="2295636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Line 104"/>
            <p:cNvSpPr>
              <a:spLocks noChangeAspect="1" noChangeShapeType="1"/>
            </p:cNvSpPr>
            <p:nvPr/>
          </p:nvSpPr>
          <p:spPr bwMode="auto">
            <a:xfrm flipH="1">
              <a:off x="1670915" y="1835261"/>
              <a:ext cx="255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Line 105"/>
            <p:cNvSpPr>
              <a:spLocks noChangeAspect="1" noChangeShapeType="1"/>
            </p:cNvSpPr>
            <p:nvPr/>
          </p:nvSpPr>
          <p:spPr bwMode="auto">
            <a:xfrm flipH="1">
              <a:off x="1364527" y="1835261"/>
              <a:ext cx="204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Line 106"/>
            <p:cNvSpPr>
              <a:spLocks noChangeAspect="1" noChangeShapeType="1"/>
            </p:cNvSpPr>
            <p:nvPr/>
          </p:nvSpPr>
          <p:spPr bwMode="auto">
            <a:xfrm>
              <a:off x="1620115" y="1759061"/>
              <a:ext cx="0" cy="127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Line 107"/>
            <p:cNvSpPr>
              <a:spLocks noChangeAspect="1" noChangeShapeType="1"/>
            </p:cNvSpPr>
            <p:nvPr/>
          </p:nvSpPr>
          <p:spPr bwMode="auto">
            <a:xfrm>
              <a:off x="1670915" y="1759061"/>
              <a:ext cx="0" cy="127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Line 108"/>
            <p:cNvSpPr>
              <a:spLocks noChangeAspect="1" noChangeShapeType="1"/>
            </p:cNvSpPr>
            <p:nvPr/>
          </p:nvSpPr>
          <p:spPr bwMode="auto">
            <a:xfrm>
              <a:off x="1569315" y="1835261"/>
              <a:ext cx="50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Rectangle 109"/>
            <p:cNvSpPr>
              <a:spLocks noChangeAspect="1" noChangeArrowheads="1"/>
            </p:cNvSpPr>
            <p:nvPr/>
          </p:nvSpPr>
          <p:spPr bwMode="auto">
            <a:xfrm>
              <a:off x="2078902" y="2040049"/>
              <a:ext cx="536575" cy="509588"/>
            </a:xfrm>
            <a:prstGeom prst="rect">
              <a:avLst/>
            </a:prstGeom>
            <a:solidFill>
              <a:srgbClr val="CCFF3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Line 110"/>
            <p:cNvSpPr>
              <a:spLocks noChangeAspect="1" noChangeShapeType="1"/>
            </p:cNvSpPr>
            <p:nvPr/>
          </p:nvSpPr>
          <p:spPr bwMode="auto">
            <a:xfrm flipV="1">
              <a:off x="2155102" y="2217849"/>
              <a:ext cx="101600" cy="179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Line 111"/>
            <p:cNvSpPr>
              <a:spLocks noChangeAspect="1" noChangeShapeType="1"/>
            </p:cNvSpPr>
            <p:nvPr/>
          </p:nvSpPr>
          <p:spPr bwMode="auto">
            <a:xfrm>
              <a:off x="2256702" y="2217849"/>
              <a:ext cx="2047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Line 112"/>
            <p:cNvSpPr>
              <a:spLocks noChangeAspect="1" noChangeShapeType="1"/>
            </p:cNvSpPr>
            <p:nvPr/>
          </p:nvSpPr>
          <p:spPr bwMode="auto">
            <a:xfrm>
              <a:off x="2461490" y="2217849"/>
              <a:ext cx="76200" cy="179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Rectangle 113"/>
            <p:cNvSpPr>
              <a:spLocks noChangeAspect="1" noChangeArrowheads="1"/>
            </p:cNvSpPr>
            <p:nvPr/>
          </p:nvSpPr>
          <p:spPr bwMode="auto">
            <a:xfrm>
              <a:off x="2793277" y="2040049"/>
              <a:ext cx="1428750" cy="509588"/>
            </a:xfrm>
            <a:prstGeom prst="rect">
              <a:avLst/>
            </a:prstGeom>
            <a:solidFill>
              <a:srgbClr val="FF0000">
                <a:alpha val="3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4" name="Group 114"/>
            <p:cNvGrpSpPr>
              <a:grpSpLocks noChangeAspect="1"/>
            </p:cNvGrpSpPr>
            <p:nvPr/>
          </p:nvGrpSpPr>
          <p:grpSpPr bwMode="auto">
            <a:xfrm>
              <a:off x="2818677" y="2116249"/>
              <a:ext cx="1250950" cy="306388"/>
              <a:chOff x="2358" y="1797"/>
              <a:chExt cx="1112" cy="273"/>
            </a:xfrm>
          </p:grpSpPr>
          <p:grpSp>
            <p:nvGrpSpPr>
              <p:cNvPr id="366" name="Group 115"/>
              <p:cNvGrpSpPr>
                <a:grpSpLocks noChangeAspect="1"/>
              </p:cNvGrpSpPr>
              <p:nvPr/>
            </p:nvGrpSpPr>
            <p:grpSpPr bwMode="auto">
              <a:xfrm>
                <a:off x="2358" y="1797"/>
                <a:ext cx="522" cy="273"/>
                <a:chOff x="2358" y="1797"/>
                <a:chExt cx="522" cy="273"/>
              </a:xfrm>
            </p:grpSpPr>
            <p:grpSp>
              <p:nvGrpSpPr>
                <p:cNvPr id="383" name="Group 116"/>
                <p:cNvGrpSpPr>
                  <a:grpSpLocks noChangeAspect="1"/>
                </p:cNvGrpSpPr>
                <p:nvPr/>
              </p:nvGrpSpPr>
              <p:grpSpPr bwMode="auto">
                <a:xfrm>
                  <a:off x="2358" y="1797"/>
                  <a:ext cx="136" cy="273"/>
                  <a:chOff x="2358" y="1139"/>
                  <a:chExt cx="136" cy="273"/>
                </a:xfrm>
              </p:grpSpPr>
              <p:sp>
                <p:nvSpPr>
                  <p:cNvPr id="394" name="Line 117"/>
                  <p:cNvSpPr>
                    <a:spLocks noChangeAspect="1" noChangeShapeType="1"/>
                  </p:cNvSpPr>
                  <p:nvPr/>
                </p:nvSpPr>
                <p:spPr bwMode="auto">
                  <a:xfrm rot="16200000" flipH="1">
                    <a:off x="2369" y="1196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5" name="Line 118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231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6" name="Line 119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186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7" name="Line 120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369" y="1355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84" name="Group 121"/>
                <p:cNvGrpSpPr>
                  <a:grpSpLocks noChangeAspect="1"/>
                </p:cNvGrpSpPr>
                <p:nvPr/>
              </p:nvGrpSpPr>
              <p:grpSpPr bwMode="auto">
                <a:xfrm>
                  <a:off x="2540" y="1797"/>
                  <a:ext cx="136" cy="273"/>
                  <a:chOff x="2358" y="1139"/>
                  <a:chExt cx="136" cy="273"/>
                </a:xfrm>
              </p:grpSpPr>
              <p:sp>
                <p:nvSpPr>
                  <p:cNvPr id="390" name="Line 122"/>
                  <p:cNvSpPr>
                    <a:spLocks noChangeAspect="1" noChangeShapeType="1"/>
                  </p:cNvSpPr>
                  <p:nvPr/>
                </p:nvSpPr>
                <p:spPr bwMode="auto">
                  <a:xfrm rot="16200000" flipH="1">
                    <a:off x="2369" y="1196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1" name="Line 123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231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2" name="Line 124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186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3" name="Line 125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369" y="1355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85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2744" y="1797"/>
                  <a:ext cx="136" cy="273"/>
                  <a:chOff x="2358" y="1139"/>
                  <a:chExt cx="136" cy="273"/>
                </a:xfrm>
              </p:grpSpPr>
              <p:sp>
                <p:nvSpPr>
                  <p:cNvPr id="386" name="Line 127"/>
                  <p:cNvSpPr>
                    <a:spLocks noChangeAspect="1" noChangeShapeType="1"/>
                  </p:cNvSpPr>
                  <p:nvPr/>
                </p:nvSpPr>
                <p:spPr bwMode="auto">
                  <a:xfrm rot="16200000" flipH="1">
                    <a:off x="2369" y="1196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7" name="Line 128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231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8" name="Line 129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186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9" name="Line 130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369" y="1355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67" name="Group 131"/>
              <p:cNvGrpSpPr>
                <a:grpSpLocks noChangeAspect="1"/>
              </p:cNvGrpSpPr>
              <p:nvPr/>
            </p:nvGrpSpPr>
            <p:grpSpPr bwMode="auto">
              <a:xfrm>
                <a:off x="2948" y="1797"/>
                <a:ext cx="522" cy="273"/>
                <a:chOff x="2358" y="1797"/>
                <a:chExt cx="522" cy="273"/>
              </a:xfrm>
            </p:grpSpPr>
            <p:grpSp>
              <p:nvGrpSpPr>
                <p:cNvPr id="368" name="Group 132"/>
                <p:cNvGrpSpPr>
                  <a:grpSpLocks noChangeAspect="1"/>
                </p:cNvGrpSpPr>
                <p:nvPr/>
              </p:nvGrpSpPr>
              <p:grpSpPr bwMode="auto">
                <a:xfrm>
                  <a:off x="2358" y="1797"/>
                  <a:ext cx="136" cy="273"/>
                  <a:chOff x="2358" y="1139"/>
                  <a:chExt cx="136" cy="273"/>
                </a:xfrm>
              </p:grpSpPr>
              <p:sp>
                <p:nvSpPr>
                  <p:cNvPr id="379" name="Line 133"/>
                  <p:cNvSpPr>
                    <a:spLocks noChangeAspect="1" noChangeShapeType="1"/>
                  </p:cNvSpPr>
                  <p:nvPr/>
                </p:nvSpPr>
                <p:spPr bwMode="auto">
                  <a:xfrm rot="16200000" flipH="1">
                    <a:off x="2369" y="1196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0" name="Line 134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231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1" name="Line 135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186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2" name="Line 136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369" y="1355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9" name="Group 137"/>
                <p:cNvGrpSpPr>
                  <a:grpSpLocks noChangeAspect="1"/>
                </p:cNvGrpSpPr>
                <p:nvPr/>
              </p:nvGrpSpPr>
              <p:grpSpPr bwMode="auto">
                <a:xfrm>
                  <a:off x="2540" y="1797"/>
                  <a:ext cx="136" cy="273"/>
                  <a:chOff x="2358" y="1139"/>
                  <a:chExt cx="136" cy="273"/>
                </a:xfrm>
              </p:grpSpPr>
              <p:sp>
                <p:nvSpPr>
                  <p:cNvPr id="375" name="Line 138"/>
                  <p:cNvSpPr>
                    <a:spLocks noChangeAspect="1" noChangeShapeType="1"/>
                  </p:cNvSpPr>
                  <p:nvPr/>
                </p:nvSpPr>
                <p:spPr bwMode="auto">
                  <a:xfrm rot="16200000" flipH="1">
                    <a:off x="2369" y="1196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6" name="Line 139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231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7" name="Line 140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186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8" name="Line 141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369" y="1355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70" name="Group 142"/>
                <p:cNvGrpSpPr>
                  <a:grpSpLocks noChangeAspect="1"/>
                </p:cNvGrpSpPr>
                <p:nvPr/>
              </p:nvGrpSpPr>
              <p:grpSpPr bwMode="auto">
                <a:xfrm>
                  <a:off x="2744" y="1797"/>
                  <a:ext cx="136" cy="273"/>
                  <a:chOff x="2358" y="1139"/>
                  <a:chExt cx="136" cy="273"/>
                </a:xfrm>
              </p:grpSpPr>
              <p:sp>
                <p:nvSpPr>
                  <p:cNvPr id="371" name="Line 143"/>
                  <p:cNvSpPr>
                    <a:spLocks noChangeAspect="1" noChangeShapeType="1"/>
                  </p:cNvSpPr>
                  <p:nvPr/>
                </p:nvSpPr>
                <p:spPr bwMode="auto">
                  <a:xfrm rot="16200000" flipH="1">
                    <a:off x="2369" y="1196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2" name="Line 144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231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3" name="Line 145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425" y="1186"/>
                    <a:ext cx="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4" name="Line 146"/>
                  <p:cNvSpPr>
                    <a:spLocks noChangeAspect="1" noChangeShapeType="1"/>
                  </p:cNvSpPr>
                  <p:nvPr/>
                </p:nvSpPr>
                <p:spPr bwMode="auto">
                  <a:xfrm rot="-5400000">
                    <a:off x="2369" y="1355"/>
                    <a:ext cx="11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275" name="Line 147"/>
            <p:cNvSpPr>
              <a:spLocks noChangeAspect="1" noChangeShapeType="1"/>
            </p:cNvSpPr>
            <p:nvPr/>
          </p:nvSpPr>
          <p:spPr bwMode="auto">
            <a:xfrm>
              <a:off x="2615477" y="2295636"/>
              <a:ext cx="12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Line 148"/>
            <p:cNvSpPr>
              <a:spLocks noChangeAspect="1" noChangeShapeType="1"/>
            </p:cNvSpPr>
            <p:nvPr/>
          </p:nvSpPr>
          <p:spPr bwMode="auto">
            <a:xfrm>
              <a:off x="1926502" y="2295636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Line 149"/>
            <p:cNvSpPr>
              <a:spLocks noChangeAspect="1" noChangeShapeType="1"/>
            </p:cNvSpPr>
            <p:nvPr/>
          </p:nvSpPr>
          <p:spPr bwMode="auto">
            <a:xfrm>
              <a:off x="4222027" y="2270236"/>
              <a:ext cx="4810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Text Box 150"/>
            <p:cNvSpPr txBox="1">
              <a:spLocks noChangeAspect="1" noChangeArrowheads="1"/>
            </p:cNvSpPr>
            <p:nvPr/>
          </p:nvSpPr>
          <p:spPr bwMode="auto">
            <a:xfrm>
              <a:off x="3183802" y="2359136"/>
              <a:ext cx="7413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</a:rPr>
                <a:t>512 cells</a:t>
              </a:r>
            </a:p>
          </p:txBody>
        </p:sp>
        <p:sp>
          <p:nvSpPr>
            <p:cNvPr id="280" name="Text Box 151"/>
            <p:cNvSpPr txBox="1">
              <a:spLocks noChangeAspect="1" noChangeArrowheads="1"/>
            </p:cNvSpPr>
            <p:nvPr/>
          </p:nvSpPr>
          <p:spPr bwMode="auto">
            <a:xfrm>
              <a:off x="3269697" y="1872544"/>
              <a:ext cx="376941" cy="153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36000" tIns="0" rIns="3600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SCA</a:t>
              </a:r>
            </a:p>
          </p:txBody>
        </p:sp>
        <p:sp>
          <p:nvSpPr>
            <p:cNvPr id="281" name="Text Box 152"/>
            <p:cNvSpPr txBox="1">
              <a:spLocks noChangeAspect="1" noChangeArrowheads="1"/>
            </p:cNvSpPr>
            <p:nvPr/>
          </p:nvSpPr>
          <p:spPr bwMode="auto">
            <a:xfrm>
              <a:off x="2028103" y="1875157"/>
              <a:ext cx="508691" cy="167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FF33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FILTER</a:t>
              </a:r>
            </a:p>
          </p:txBody>
        </p:sp>
        <p:sp>
          <p:nvSpPr>
            <p:cNvPr id="282" name="Text Box 153"/>
            <p:cNvSpPr txBox="1">
              <a:spLocks noChangeAspect="1" noChangeArrowheads="1"/>
            </p:cNvSpPr>
            <p:nvPr/>
          </p:nvSpPr>
          <p:spPr bwMode="auto">
            <a:xfrm>
              <a:off x="2174152" y="2536936"/>
              <a:ext cx="312738" cy="146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FF33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itchFamily="66" charset="0"/>
                </a:rPr>
                <a:t>tpeak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83" name="Text Box 154"/>
            <p:cNvSpPr txBox="1">
              <a:spLocks noChangeAspect="1" noChangeArrowheads="1"/>
            </p:cNvSpPr>
            <p:nvPr/>
          </p:nvSpPr>
          <p:spPr bwMode="auto">
            <a:xfrm>
              <a:off x="1455105" y="2223405"/>
              <a:ext cx="268288" cy="153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CSA</a:t>
              </a:r>
            </a:p>
          </p:txBody>
        </p:sp>
        <p:sp>
          <p:nvSpPr>
            <p:cNvPr id="284" name="Rectangle 155"/>
            <p:cNvSpPr>
              <a:spLocks noChangeAspect="1" noChangeArrowheads="1"/>
            </p:cNvSpPr>
            <p:nvPr/>
          </p:nvSpPr>
          <p:spPr bwMode="auto">
            <a:xfrm>
              <a:off x="856527" y="2217849"/>
              <a:ext cx="177800" cy="179388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76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Text Box 156"/>
            <p:cNvSpPr txBox="1">
              <a:spLocks noChangeAspect="1" noChangeArrowheads="1"/>
            </p:cNvSpPr>
            <p:nvPr/>
          </p:nvSpPr>
          <p:spPr bwMode="auto">
            <a:xfrm>
              <a:off x="1115707" y="1196006"/>
              <a:ext cx="784089" cy="1674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1 channel</a:t>
              </a:r>
            </a:p>
          </p:txBody>
        </p:sp>
        <p:sp>
          <p:nvSpPr>
            <p:cNvPr id="286" name="Text Box 161"/>
            <p:cNvSpPr txBox="1">
              <a:spLocks noChangeAspect="1" noChangeArrowheads="1"/>
            </p:cNvSpPr>
            <p:nvPr/>
          </p:nvSpPr>
          <p:spPr bwMode="auto">
            <a:xfrm>
              <a:off x="568429" y="2116348"/>
              <a:ext cx="157094" cy="153888"/>
            </a:xfrm>
            <a:prstGeom prst="rect">
              <a:avLst/>
            </a:prstGeom>
            <a:solidFill>
              <a:srgbClr val="333399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</a:rPr>
                <a:t>64</a:t>
              </a:r>
            </a:p>
          </p:txBody>
        </p:sp>
        <p:grpSp>
          <p:nvGrpSpPr>
            <p:cNvPr id="287" name="Group 162"/>
            <p:cNvGrpSpPr>
              <a:grpSpLocks noChangeAspect="1"/>
            </p:cNvGrpSpPr>
            <p:nvPr/>
          </p:nvGrpSpPr>
          <p:grpSpPr bwMode="auto">
            <a:xfrm>
              <a:off x="4710977" y="2192449"/>
              <a:ext cx="254000" cy="101600"/>
              <a:chOff x="1995" y="1933"/>
              <a:chExt cx="227" cy="90"/>
            </a:xfrm>
          </p:grpSpPr>
          <p:sp>
            <p:nvSpPr>
              <p:cNvPr id="361" name="Oval 163"/>
              <p:cNvSpPr>
                <a:spLocks noChangeAspect="1" noChangeArrowheads="1"/>
              </p:cNvSpPr>
              <p:nvPr/>
            </p:nvSpPr>
            <p:spPr bwMode="auto">
              <a:xfrm>
                <a:off x="2131" y="1978"/>
                <a:ext cx="45" cy="45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1995" y="2001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Line 165"/>
              <p:cNvSpPr>
                <a:spLocks noChangeAspect="1" noChangeShapeType="1"/>
              </p:cNvSpPr>
              <p:nvPr/>
            </p:nvSpPr>
            <p:spPr bwMode="auto">
              <a:xfrm>
                <a:off x="2177" y="2001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2086" y="1933"/>
                <a:ext cx="68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Oval 167"/>
              <p:cNvSpPr>
                <a:spLocks noChangeAspect="1" noChangeArrowheads="1"/>
              </p:cNvSpPr>
              <p:nvPr/>
            </p:nvSpPr>
            <p:spPr bwMode="auto">
              <a:xfrm>
                <a:off x="2063" y="1978"/>
                <a:ext cx="45" cy="45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88" name="Line 168"/>
            <p:cNvSpPr>
              <a:spLocks noChangeAspect="1" noChangeShapeType="1"/>
            </p:cNvSpPr>
            <p:nvPr/>
          </p:nvSpPr>
          <p:spPr bwMode="auto">
            <a:xfrm flipH="1" flipV="1">
              <a:off x="4326802" y="1592374"/>
              <a:ext cx="620713" cy="676275"/>
            </a:xfrm>
            <a:prstGeom prst="line">
              <a:avLst/>
            </a:prstGeom>
            <a:noFill/>
            <a:ln w="9525">
              <a:solidFill>
                <a:srgbClr val="000000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Line 169"/>
            <p:cNvSpPr>
              <a:spLocks noChangeAspect="1" noChangeShapeType="1"/>
            </p:cNvSpPr>
            <p:nvPr/>
          </p:nvSpPr>
          <p:spPr bwMode="auto">
            <a:xfrm flipV="1">
              <a:off x="1261340" y="2298810"/>
              <a:ext cx="0" cy="1079501"/>
            </a:xfrm>
            <a:prstGeom prst="line">
              <a:avLst/>
            </a:prstGeom>
            <a:noFill/>
            <a:ln w="38100" cmpd="dbl">
              <a:solidFill>
                <a:srgbClr val="FF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Line 170"/>
            <p:cNvSpPr>
              <a:spLocks noChangeAspect="1" noChangeShapeType="1"/>
            </p:cNvSpPr>
            <p:nvPr/>
          </p:nvSpPr>
          <p:spPr bwMode="auto">
            <a:xfrm flipH="1" flipV="1">
              <a:off x="3977557" y="2549636"/>
              <a:ext cx="0" cy="786494"/>
            </a:xfrm>
            <a:prstGeom prst="line">
              <a:avLst/>
            </a:prstGeom>
            <a:noFill/>
            <a:ln w="38100" cmpd="dbl">
              <a:solidFill>
                <a:srgbClr val="99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Line 171"/>
            <p:cNvSpPr>
              <a:spLocks noChangeAspect="1" noChangeShapeType="1"/>
            </p:cNvSpPr>
            <p:nvPr/>
          </p:nvSpPr>
          <p:spPr bwMode="auto">
            <a:xfrm flipV="1">
              <a:off x="4844327" y="2452799"/>
              <a:ext cx="0" cy="883332"/>
            </a:xfrm>
            <a:prstGeom prst="line">
              <a:avLst/>
            </a:prstGeom>
            <a:noFill/>
            <a:ln w="38100" cmpd="dbl">
              <a:solidFill>
                <a:srgbClr val="99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92" name="Groupe 291"/>
            <p:cNvGrpSpPr/>
            <p:nvPr/>
          </p:nvGrpSpPr>
          <p:grpSpPr>
            <a:xfrm>
              <a:off x="6096865" y="2214674"/>
              <a:ext cx="331788" cy="333375"/>
              <a:chOff x="6096865" y="2214674"/>
              <a:chExt cx="331788" cy="333375"/>
            </a:xfrm>
          </p:grpSpPr>
          <p:sp>
            <p:nvSpPr>
              <p:cNvPr id="359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6096865" y="2214674"/>
                <a:ext cx="331788" cy="333375"/>
              </a:xfrm>
              <a:prstGeom prst="rect">
                <a:avLst/>
              </a:prstGeom>
              <a:solidFill>
                <a:srgbClr val="00CC99">
                  <a:alpha val="59999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Text Box 173"/>
              <p:cNvSpPr txBox="1">
                <a:spLocks noChangeAspect="1" noChangeArrowheads="1"/>
              </p:cNvSpPr>
              <p:nvPr/>
            </p:nvSpPr>
            <p:spPr bwMode="auto">
              <a:xfrm>
                <a:off x="6104398" y="2246920"/>
                <a:ext cx="314326" cy="2678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45710" rIns="0" bIns="4571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ADC</a:t>
                </a:r>
              </a:p>
            </p:txBody>
          </p:sp>
        </p:grpSp>
        <p:sp>
          <p:nvSpPr>
            <p:cNvPr id="293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639165" y="1886061"/>
              <a:ext cx="0" cy="204788"/>
            </a:xfrm>
            <a:prstGeom prst="line">
              <a:avLst/>
            </a:prstGeom>
            <a:noFill/>
            <a:ln w="38100" cmpd="dbl">
              <a:solidFill>
                <a:srgbClr val="FF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Text Box 176"/>
            <p:cNvSpPr txBox="1">
              <a:spLocks noChangeAspect="1" noChangeArrowheads="1"/>
            </p:cNvSpPr>
            <p:nvPr/>
          </p:nvSpPr>
          <p:spPr bwMode="auto">
            <a:xfrm>
              <a:off x="1161492" y="1546336"/>
              <a:ext cx="917409" cy="167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FF33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itchFamily="66" charset="0"/>
                </a:rPr>
                <a:t>Charge range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295" name="Line 180"/>
            <p:cNvSpPr>
              <a:spLocks noChangeAspect="1" noChangeShapeType="1"/>
            </p:cNvSpPr>
            <p:nvPr/>
          </p:nvSpPr>
          <p:spPr bwMode="auto">
            <a:xfrm flipV="1">
              <a:off x="2319479" y="2681399"/>
              <a:ext cx="0" cy="696913"/>
            </a:xfrm>
            <a:prstGeom prst="line">
              <a:avLst/>
            </a:prstGeom>
            <a:noFill/>
            <a:ln w="38100" cmpd="dbl">
              <a:solidFill>
                <a:srgbClr val="FF66FF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81"/>
            <p:cNvSpPr>
              <a:spLocks noChangeShapeType="1"/>
            </p:cNvSpPr>
            <p:nvPr/>
          </p:nvSpPr>
          <p:spPr bwMode="auto">
            <a:xfrm flipH="1" flipV="1">
              <a:off x="2617065" y="1484424"/>
              <a:ext cx="6350" cy="800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Line 182"/>
            <p:cNvSpPr>
              <a:spLocks noChangeAspect="1" noChangeShapeType="1"/>
            </p:cNvSpPr>
            <p:nvPr/>
          </p:nvSpPr>
          <p:spPr bwMode="auto">
            <a:xfrm>
              <a:off x="5523777" y="2186099"/>
              <a:ext cx="455613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AutoShape 183"/>
            <p:cNvSpPr>
              <a:spLocks noChangeAspect="1" noChangeArrowheads="1"/>
            </p:cNvSpPr>
            <p:nvPr/>
          </p:nvSpPr>
          <p:spPr bwMode="auto">
            <a:xfrm rot="5400000">
              <a:off x="2829790" y="1208198"/>
              <a:ext cx="401638" cy="4937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303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84"/>
            <p:cNvSpPr>
              <a:spLocks noChangeShapeType="1"/>
            </p:cNvSpPr>
            <p:nvPr/>
          </p:nvSpPr>
          <p:spPr bwMode="auto">
            <a:xfrm>
              <a:off x="2623415" y="1484424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Text Box 188"/>
            <p:cNvSpPr txBox="1">
              <a:spLocks noChangeAspect="1" noChangeArrowheads="1"/>
            </p:cNvSpPr>
            <p:nvPr/>
          </p:nvSpPr>
          <p:spPr bwMode="auto">
            <a:xfrm>
              <a:off x="2796486" y="1398112"/>
              <a:ext cx="328639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omic Sans MS" pitchFamily="66" charset="0"/>
                </a:rPr>
                <a:t>Discri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01" name="Text Box 195"/>
            <p:cNvSpPr txBox="1">
              <a:spLocks noChangeAspect="1" noChangeArrowheads="1"/>
            </p:cNvSpPr>
            <p:nvPr/>
          </p:nvSpPr>
          <p:spPr bwMode="auto">
            <a:xfrm>
              <a:off x="3080218" y="1570347"/>
              <a:ext cx="274335" cy="1004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omic Sans MS" pitchFamily="66" charset="0"/>
                </a:rPr>
                <a:t>inhibit</a:t>
              </a:r>
            </a:p>
          </p:txBody>
        </p:sp>
        <p:sp>
          <p:nvSpPr>
            <p:cNvPr id="302" name="Line 196"/>
            <p:cNvSpPr>
              <a:spLocks noChangeShapeType="1"/>
            </p:cNvSpPr>
            <p:nvPr/>
          </p:nvSpPr>
          <p:spPr bwMode="auto">
            <a:xfrm flipV="1">
              <a:off x="3175850" y="1493765"/>
              <a:ext cx="0" cy="76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AutoShape 197"/>
            <p:cNvSpPr>
              <a:spLocks noChangeAspect="1" noChangeArrowheads="1"/>
            </p:cNvSpPr>
            <p:nvPr/>
          </p:nvSpPr>
          <p:spPr bwMode="auto">
            <a:xfrm rot="5400000">
              <a:off x="5031652" y="2159111"/>
              <a:ext cx="882650" cy="206375"/>
            </a:xfrm>
            <a:prstGeom prst="triangle">
              <a:avLst>
                <a:gd name="adj" fmla="val 50000"/>
              </a:avLst>
            </a:prstGeom>
            <a:solidFill>
              <a:srgbClr val="FF9900">
                <a:alpha val="7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Line 198"/>
            <p:cNvSpPr>
              <a:spLocks noChangeAspect="1" noChangeShapeType="1"/>
            </p:cNvSpPr>
            <p:nvPr/>
          </p:nvSpPr>
          <p:spPr bwMode="auto">
            <a:xfrm flipV="1">
              <a:off x="4947515" y="2268649"/>
              <a:ext cx="357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Text Box 199"/>
            <p:cNvSpPr txBox="1">
              <a:spLocks noChangeAspect="1" noChangeArrowheads="1"/>
            </p:cNvSpPr>
            <p:nvPr/>
          </p:nvSpPr>
          <p:spPr bwMode="auto">
            <a:xfrm>
              <a:off x="5160683" y="2756011"/>
              <a:ext cx="569469" cy="167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BUFFER</a:t>
              </a:r>
            </a:p>
          </p:txBody>
        </p:sp>
        <p:sp>
          <p:nvSpPr>
            <p:cNvPr id="306" name="Line 200"/>
            <p:cNvSpPr>
              <a:spLocks noChangeShapeType="1"/>
            </p:cNvSpPr>
            <p:nvPr/>
          </p:nvSpPr>
          <p:spPr bwMode="auto">
            <a:xfrm>
              <a:off x="1075602" y="2295636"/>
              <a:ext cx="0" cy="4913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201"/>
            <p:cNvSpPr>
              <a:spLocks noChangeShapeType="1"/>
            </p:cNvSpPr>
            <p:nvPr/>
          </p:nvSpPr>
          <p:spPr bwMode="auto">
            <a:xfrm>
              <a:off x="1081952" y="2786968"/>
              <a:ext cx="155257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Line 202"/>
            <p:cNvSpPr>
              <a:spLocks noChangeShapeType="1"/>
            </p:cNvSpPr>
            <p:nvPr/>
          </p:nvSpPr>
          <p:spPr bwMode="auto">
            <a:xfrm flipV="1">
              <a:off x="2634527" y="2292460"/>
              <a:ext cx="0" cy="4945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203"/>
            <p:cNvSpPr>
              <a:spLocks noChangeShapeType="1"/>
            </p:cNvSpPr>
            <p:nvPr/>
          </p:nvSpPr>
          <p:spPr bwMode="auto">
            <a:xfrm flipH="1" flipV="1">
              <a:off x="1936027" y="2295636"/>
              <a:ext cx="2152" cy="4913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10" name="Group 204"/>
            <p:cNvGrpSpPr>
              <a:grpSpLocks noChangeAspect="1"/>
            </p:cNvGrpSpPr>
            <p:nvPr/>
          </p:nvGrpSpPr>
          <p:grpSpPr bwMode="auto">
            <a:xfrm>
              <a:off x="1021627" y="2222611"/>
              <a:ext cx="254000" cy="101600"/>
              <a:chOff x="1995" y="1933"/>
              <a:chExt cx="227" cy="90"/>
            </a:xfrm>
          </p:grpSpPr>
          <p:sp>
            <p:nvSpPr>
              <p:cNvPr id="354" name="Oval 205"/>
              <p:cNvSpPr>
                <a:spLocks noChangeAspect="1" noChangeArrowheads="1"/>
              </p:cNvSpPr>
              <p:nvPr/>
            </p:nvSpPr>
            <p:spPr bwMode="auto">
              <a:xfrm>
                <a:off x="2131" y="1978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Line 206"/>
              <p:cNvSpPr>
                <a:spLocks noChangeAspect="1" noChangeShapeType="1"/>
              </p:cNvSpPr>
              <p:nvPr/>
            </p:nvSpPr>
            <p:spPr bwMode="auto">
              <a:xfrm flipH="1">
                <a:off x="1995" y="2001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Line 207"/>
              <p:cNvSpPr>
                <a:spLocks noChangeAspect="1" noChangeShapeType="1"/>
              </p:cNvSpPr>
              <p:nvPr/>
            </p:nvSpPr>
            <p:spPr bwMode="auto">
              <a:xfrm>
                <a:off x="2177" y="2001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Line 208"/>
              <p:cNvSpPr>
                <a:spLocks noChangeAspect="1" noChangeShapeType="1"/>
              </p:cNvSpPr>
              <p:nvPr/>
            </p:nvSpPr>
            <p:spPr bwMode="auto">
              <a:xfrm flipV="1">
                <a:off x="2086" y="1933"/>
                <a:ext cx="68" cy="6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Oval 209"/>
              <p:cNvSpPr>
                <a:spLocks noChangeAspect="1" noChangeArrowheads="1"/>
              </p:cNvSpPr>
              <p:nvPr/>
            </p:nvSpPr>
            <p:spPr bwMode="auto">
              <a:xfrm>
                <a:off x="2063" y="1978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1" name="Group 210"/>
            <p:cNvGrpSpPr>
              <a:grpSpLocks noChangeAspect="1"/>
            </p:cNvGrpSpPr>
            <p:nvPr/>
          </p:nvGrpSpPr>
          <p:grpSpPr bwMode="auto">
            <a:xfrm rot="16200000">
              <a:off x="1785215" y="2509948"/>
              <a:ext cx="254000" cy="101600"/>
              <a:chOff x="1995" y="1933"/>
              <a:chExt cx="227" cy="90"/>
            </a:xfrm>
          </p:grpSpPr>
          <p:sp>
            <p:nvSpPr>
              <p:cNvPr id="349" name="Oval 211"/>
              <p:cNvSpPr>
                <a:spLocks noChangeAspect="1" noChangeArrowheads="1"/>
              </p:cNvSpPr>
              <p:nvPr/>
            </p:nvSpPr>
            <p:spPr bwMode="auto">
              <a:xfrm>
                <a:off x="2131" y="1978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1995" y="2001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Line 213"/>
              <p:cNvSpPr>
                <a:spLocks noChangeAspect="1" noChangeShapeType="1"/>
              </p:cNvSpPr>
              <p:nvPr/>
            </p:nvSpPr>
            <p:spPr bwMode="auto">
              <a:xfrm>
                <a:off x="2177" y="2001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2086" y="1933"/>
                <a:ext cx="68" cy="6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Oval 215"/>
              <p:cNvSpPr>
                <a:spLocks noChangeAspect="1" noChangeArrowheads="1"/>
              </p:cNvSpPr>
              <p:nvPr/>
            </p:nvSpPr>
            <p:spPr bwMode="auto">
              <a:xfrm>
                <a:off x="2063" y="1978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2" name="Group 216"/>
            <p:cNvGrpSpPr>
              <a:grpSpLocks noChangeAspect="1"/>
            </p:cNvGrpSpPr>
            <p:nvPr/>
          </p:nvGrpSpPr>
          <p:grpSpPr bwMode="auto">
            <a:xfrm rot="16200000">
              <a:off x="2482127" y="2555986"/>
              <a:ext cx="254000" cy="101600"/>
              <a:chOff x="1995" y="1933"/>
              <a:chExt cx="227" cy="90"/>
            </a:xfrm>
          </p:grpSpPr>
          <p:sp>
            <p:nvSpPr>
              <p:cNvPr id="344" name="Oval 217"/>
              <p:cNvSpPr>
                <a:spLocks noChangeAspect="1" noChangeArrowheads="1"/>
              </p:cNvSpPr>
              <p:nvPr/>
            </p:nvSpPr>
            <p:spPr bwMode="auto">
              <a:xfrm>
                <a:off x="2131" y="1978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Line 218"/>
              <p:cNvSpPr>
                <a:spLocks noChangeAspect="1" noChangeShapeType="1"/>
              </p:cNvSpPr>
              <p:nvPr/>
            </p:nvSpPr>
            <p:spPr bwMode="auto">
              <a:xfrm flipH="1">
                <a:off x="1995" y="2001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Line 219"/>
              <p:cNvSpPr>
                <a:spLocks noChangeAspect="1" noChangeShapeType="1"/>
              </p:cNvSpPr>
              <p:nvPr/>
            </p:nvSpPr>
            <p:spPr bwMode="auto">
              <a:xfrm>
                <a:off x="2177" y="2001"/>
                <a:ext cx="4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2086" y="1933"/>
                <a:ext cx="68" cy="6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Oval 221"/>
              <p:cNvSpPr>
                <a:spLocks noChangeAspect="1" noChangeArrowheads="1"/>
              </p:cNvSpPr>
              <p:nvPr/>
            </p:nvSpPr>
            <p:spPr bwMode="auto">
              <a:xfrm>
                <a:off x="2063" y="1978"/>
                <a:ext cx="45" cy="4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3" name="Line 222"/>
            <p:cNvSpPr>
              <a:spLocks noChangeShapeType="1"/>
            </p:cNvSpPr>
            <p:nvPr/>
          </p:nvSpPr>
          <p:spPr bwMode="auto">
            <a:xfrm flipV="1">
              <a:off x="4545877" y="1952736"/>
              <a:ext cx="101600" cy="1588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Text Box 223"/>
            <p:cNvSpPr txBox="1">
              <a:spLocks noChangeAspect="1" noChangeArrowheads="1"/>
            </p:cNvSpPr>
            <p:nvPr/>
          </p:nvSpPr>
          <p:spPr bwMode="auto">
            <a:xfrm>
              <a:off x="4740303" y="2308336"/>
              <a:ext cx="173124" cy="123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x64</a:t>
              </a:r>
            </a:p>
          </p:txBody>
        </p:sp>
        <p:sp>
          <p:nvSpPr>
            <p:cNvPr id="315" name="Rectangle 224"/>
            <p:cNvSpPr>
              <a:spLocks noChangeAspect="1" noChangeArrowheads="1"/>
            </p:cNvSpPr>
            <p:nvPr/>
          </p:nvSpPr>
          <p:spPr bwMode="auto">
            <a:xfrm>
              <a:off x="4720164" y="1411808"/>
              <a:ext cx="200025" cy="169863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Line 226"/>
            <p:cNvSpPr>
              <a:spLocks noChangeShapeType="1"/>
            </p:cNvSpPr>
            <p:nvPr/>
          </p:nvSpPr>
          <p:spPr bwMode="auto">
            <a:xfrm>
              <a:off x="4280897" y="1405048"/>
              <a:ext cx="346465" cy="1"/>
            </a:xfrm>
            <a:prstGeom prst="line">
              <a:avLst/>
            </a:prstGeom>
            <a:noFill/>
            <a:ln w="9525">
              <a:solidFill>
                <a:srgbClr val="FD6BD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Line 227"/>
            <p:cNvSpPr>
              <a:spLocks noChangeShapeType="1"/>
            </p:cNvSpPr>
            <p:nvPr/>
          </p:nvSpPr>
          <p:spPr bwMode="auto">
            <a:xfrm>
              <a:off x="3993130" y="960549"/>
              <a:ext cx="224833" cy="6350"/>
            </a:xfrm>
            <a:prstGeom prst="line">
              <a:avLst/>
            </a:prstGeom>
            <a:noFill/>
            <a:ln w="9525">
              <a:solidFill>
                <a:srgbClr val="FD6BDE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Line 231"/>
            <p:cNvSpPr>
              <a:spLocks noChangeShapeType="1"/>
            </p:cNvSpPr>
            <p:nvPr/>
          </p:nvSpPr>
          <p:spPr bwMode="auto">
            <a:xfrm>
              <a:off x="3225077" y="1393936"/>
              <a:ext cx="10953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Text Box 233"/>
            <p:cNvSpPr txBox="1">
              <a:spLocks noChangeAspect="1" noChangeArrowheads="1"/>
            </p:cNvSpPr>
            <p:nvPr/>
          </p:nvSpPr>
          <p:spPr bwMode="auto">
            <a:xfrm rot="2781263">
              <a:off x="4223678" y="1061189"/>
              <a:ext cx="606539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Σ 64 </a:t>
              </a:r>
              <a:r>
                <a:rPr kumimoji="0" lang="en-US" sz="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discri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320" name="Rectangle 239"/>
            <p:cNvSpPr>
              <a:spLocks noChangeAspect="1" noChangeArrowheads="1"/>
            </p:cNvSpPr>
            <p:nvPr/>
          </p:nvSpPr>
          <p:spPr bwMode="auto">
            <a:xfrm>
              <a:off x="3548234" y="1349894"/>
              <a:ext cx="611188" cy="169863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303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Text Box 240"/>
            <p:cNvSpPr txBox="1">
              <a:spLocks noChangeAspect="1" noChangeArrowheads="1"/>
            </p:cNvSpPr>
            <p:nvPr/>
          </p:nvSpPr>
          <p:spPr bwMode="auto">
            <a:xfrm>
              <a:off x="3619263" y="1366869"/>
              <a:ext cx="539963" cy="1339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omic Sans MS" pitchFamily="66" charset="0"/>
                </a:rPr>
                <a:t>Hit pulse</a:t>
              </a:r>
            </a:p>
          </p:txBody>
        </p:sp>
        <p:sp>
          <p:nvSpPr>
            <p:cNvPr id="322" name="Line 241"/>
            <p:cNvSpPr>
              <a:spLocks noChangeShapeType="1"/>
            </p:cNvSpPr>
            <p:nvPr/>
          </p:nvSpPr>
          <p:spPr bwMode="auto">
            <a:xfrm flipV="1">
              <a:off x="3249784" y="1389582"/>
              <a:ext cx="23812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Line 242"/>
            <p:cNvSpPr>
              <a:spLocks noChangeShapeType="1"/>
            </p:cNvSpPr>
            <p:nvPr/>
          </p:nvSpPr>
          <p:spPr bwMode="auto">
            <a:xfrm>
              <a:off x="4159226" y="1405049"/>
              <a:ext cx="11747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Rectangle 43"/>
            <p:cNvSpPr>
              <a:spLocks noChangeAspect="1" noChangeArrowheads="1"/>
            </p:cNvSpPr>
            <p:nvPr/>
          </p:nvSpPr>
          <p:spPr bwMode="auto">
            <a:xfrm>
              <a:off x="6041366" y="1290554"/>
              <a:ext cx="630485" cy="295452"/>
            </a:xfrm>
            <a:prstGeom prst="rect">
              <a:avLst/>
            </a:prstGeom>
            <a:solidFill>
              <a:srgbClr val="00CC99">
                <a:alpha val="5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Text Box 173"/>
            <p:cNvSpPr txBox="1">
              <a:spLocks noChangeAspect="1" noChangeArrowheads="1"/>
            </p:cNvSpPr>
            <p:nvPr/>
          </p:nvSpPr>
          <p:spPr bwMode="auto">
            <a:xfrm>
              <a:off x="6047914" y="1327479"/>
              <a:ext cx="538723" cy="234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45710" rIns="0" bIns="4571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Hit signal</a:t>
              </a:r>
            </a:p>
          </p:txBody>
        </p:sp>
        <p:sp>
          <p:nvSpPr>
            <p:cNvPr id="326" name="Line 235"/>
            <p:cNvSpPr>
              <a:spLocks noChangeShapeType="1"/>
            </p:cNvSpPr>
            <p:nvPr/>
          </p:nvSpPr>
          <p:spPr bwMode="auto">
            <a:xfrm flipH="1">
              <a:off x="5560290" y="1428424"/>
              <a:ext cx="402588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Line 235"/>
            <p:cNvSpPr>
              <a:spLocks noChangeShapeType="1"/>
            </p:cNvSpPr>
            <p:nvPr/>
          </p:nvSpPr>
          <p:spPr bwMode="auto">
            <a:xfrm flipH="1">
              <a:off x="5528539" y="1321485"/>
              <a:ext cx="427413" cy="5994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Line 41"/>
            <p:cNvSpPr>
              <a:spLocks noChangeAspect="1" noChangeShapeType="1"/>
            </p:cNvSpPr>
            <p:nvPr/>
          </p:nvSpPr>
          <p:spPr bwMode="auto">
            <a:xfrm>
              <a:off x="4778771" y="3703749"/>
              <a:ext cx="0" cy="120079"/>
            </a:xfrm>
            <a:prstGeom prst="line">
              <a:avLst/>
            </a:prstGeom>
            <a:noFill/>
            <a:ln w="38100" cmpd="dbl">
              <a:solidFill>
                <a:srgbClr val="FF66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Line 41"/>
            <p:cNvSpPr>
              <a:spLocks noChangeAspect="1" noChangeShapeType="1"/>
            </p:cNvSpPr>
            <p:nvPr/>
          </p:nvSpPr>
          <p:spPr bwMode="auto">
            <a:xfrm>
              <a:off x="4365265" y="3703748"/>
              <a:ext cx="0" cy="120079"/>
            </a:xfrm>
            <a:prstGeom prst="line">
              <a:avLst/>
            </a:prstGeom>
            <a:noFill/>
            <a:ln w="38100" cmpd="dbl">
              <a:solidFill>
                <a:srgbClr val="FF66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Line 41"/>
            <p:cNvSpPr>
              <a:spLocks noChangeAspect="1" noChangeShapeType="1"/>
            </p:cNvSpPr>
            <p:nvPr/>
          </p:nvSpPr>
          <p:spPr bwMode="auto">
            <a:xfrm>
              <a:off x="5412675" y="3703749"/>
              <a:ext cx="0" cy="120079"/>
            </a:xfrm>
            <a:prstGeom prst="line">
              <a:avLst/>
            </a:prstGeom>
            <a:noFill/>
            <a:ln w="38100" cmpd="dbl">
              <a:solidFill>
                <a:srgbClr val="FF66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Line 41"/>
            <p:cNvSpPr>
              <a:spLocks noChangeAspect="1" noChangeShapeType="1"/>
            </p:cNvSpPr>
            <p:nvPr/>
          </p:nvSpPr>
          <p:spPr bwMode="auto">
            <a:xfrm>
              <a:off x="3977557" y="3697903"/>
              <a:ext cx="0" cy="111124"/>
            </a:xfrm>
            <a:prstGeom prst="line">
              <a:avLst/>
            </a:prstGeom>
            <a:noFill/>
            <a:ln w="38100" cmpd="dbl">
              <a:solidFill>
                <a:srgbClr val="FF66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Line 41"/>
            <p:cNvSpPr>
              <a:spLocks noChangeAspect="1" noChangeShapeType="1"/>
            </p:cNvSpPr>
            <p:nvPr/>
          </p:nvSpPr>
          <p:spPr bwMode="auto">
            <a:xfrm>
              <a:off x="5160683" y="3705337"/>
              <a:ext cx="0" cy="117476"/>
            </a:xfrm>
            <a:prstGeom prst="line">
              <a:avLst/>
            </a:prstGeom>
            <a:noFill/>
            <a:ln w="38100" cmpd="dbl">
              <a:solidFill>
                <a:srgbClr val="FF66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Text Box 161"/>
            <p:cNvSpPr txBox="1">
              <a:spLocks noChangeAspect="1" noChangeArrowheads="1"/>
            </p:cNvSpPr>
            <p:nvPr/>
          </p:nvSpPr>
          <p:spPr bwMode="auto">
            <a:xfrm>
              <a:off x="774249" y="2219434"/>
              <a:ext cx="78548" cy="153888"/>
            </a:xfrm>
            <a:prstGeom prst="rect">
              <a:avLst/>
            </a:prstGeom>
            <a:solidFill>
              <a:srgbClr val="333399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itchFamily="66" charset="0"/>
                </a:rPr>
                <a:t>1</a:t>
              </a:r>
            </a:p>
          </p:txBody>
        </p:sp>
        <p:sp>
          <p:nvSpPr>
            <p:cNvPr id="334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636613" y="2433745"/>
              <a:ext cx="0" cy="769035"/>
            </a:xfrm>
            <a:prstGeom prst="line">
              <a:avLst/>
            </a:prstGeom>
            <a:noFill/>
            <a:ln w="38100" cmpd="dbl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Line 175"/>
            <p:cNvSpPr>
              <a:spLocks noChangeAspect="1" noChangeShapeType="1"/>
            </p:cNvSpPr>
            <p:nvPr/>
          </p:nvSpPr>
          <p:spPr bwMode="auto">
            <a:xfrm rot="5400000" flipH="1" flipV="1">
              <a:off x="1960634" y="2843889"/>
              <a:ext cx="0" cy="681038"/>
            </a:xfrm>
            <a:prstGeom prst="line">
              <a:avLst/>
            </a:prstGeom>
            <a:noFill/>
            <a:ln w="38100" cmpd="dbl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Line 103"/>
            <p:cNvSpPr>
              <a:spLocks noChangeAspect="1" noChangeShapeType="1"/>
            </p:cNvSpPr>
            <p:nvPr/>
          </p:nvSpPr>
          <p:spPr bwMode="auto">
            <a:xfrm flipH="1" flipV="1">
              <a:off x="1926502" y="1835261"/>
              <a:ext cx="0" cy="460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Line 225"/>
            <p:cNvSpPr>
              <a:spLocks noChangeShapeType="1"/>
            </p:cNvSpPr>
            <p:nvPr/>
          </p:nvSpPr>
          <p:spPr bwMode="auto">
            <a:xfrm flipH="1">
              <a:off x="4323627" y="1678099"/>
              <a:ext cx="7778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AutoShape 197"/>
            <p:cNvSpPr>
              <a:spLocks noChangeAspect="1" noChangeArrowheads="1"/>
            </p:cNvSpPr>
            <p:nvPr/>
          </p:nvSpPr>
          <p:spPr bwMode="auto">
            <a:xfrm rot="5400000">
              <a:off x="5241568" y="1284432"/>
              <a:ext cx="451193" cy="212980"/>
            </a:xfrm>
            <a:prstGeom prst="triangle">
              <a:avLst>
                <a:gd name="adj" fmla="val 50000"/>
              </a:avLst>
            </a:prstGeom>
            <a:solidFill>
              <a:srgbClr val="92D050">
                <a:alpha val="79999"/>
              </a:srgb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B05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Oval 44"/>
            <p:cNvSpPr>
              <a:spLocks noChangeAspect="1" noChangeArrowheads="1"/>
            </p:cNvSpPr>
            <p:nvPr/>
          </p:nvSpPr>
          <p:spPr bwMode="auto">
            <a:xfrm>
              <a:off x="5528540" y="1393936"/>
              <a:ext cx="63500" cy="63500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40" name="Connecteur droit avec flèche 339"/>
            <p:cNvCxnSpPr/>
            <p:nvPr/>
          </p:nvCxnSpPr>
          <p:spPr>
            <a:xfrm>
              <a:off x="4707609" y="1196006"/>
              <a:ext cx="50263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41" name="Text Box 173"/>
            <p:cNvSpPr txBox="1">
              <a:spLocks noChangeAspect="1" noChangeArrowheads="1"/>
            </p:cNvSpPr>
            <p:nvPr/>
          </p:nvSpPr>
          <p:spPr bwMode="auto">
            <a:xfrm>
              <a:off x="5222712" y="1047146"/>
              <a:ext cx="109004" cy="52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10" rIns="0" bIns="4571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+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-</a:t>
              </a:r>
            </a:p>
          </p:txBody>
        </p:sp>
        <p:sp>
          <p:nvSpPr>
            <p:cNvPr id="342" name="Line 171"/>
            <p:cNvSpPr>
              <a:spLocks noChangeAspect="1" noChangeShapeType="1"/>
            </p:cNvSpPr>
            <p:nvPr/>
          </p:nvSpPr>
          <p:spPr bwMode="auto">
            <a:xfrm flipV="1">
              <a:off x="5076913" y="1407662"/>
              <a:ext cx="0" cy="1928468"/>
            </a:xfrm>
            <a:prstGeom prst="line">
              <a:avLst/>
            </a:prstGeom>
            <a:noFill/>
            <a:ln w="38100" cmpd="dbl">
              <a:solidFill>
                <a:srgbClr val="99FF33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Line 171"/>
            <p:cNvSpPr>
              <a:spLocks noChangeAspect="1" noChangeShapeType="1"/>
            </p:cNvSpPr>
            <p:nvPr/>
          </p:nvSpPr>
          <p:spPr bwMode="auto">
            <a:xfrm rot="5400000" flipV="1">
              <a:off x="5155571" y="1347406"/>
              <a:ext cx="0" cy="153952"/>
            </a:xfrm>
            <a:prstGeom prst="line">
              <a:avLst/>
            </a:prstGeom>
            <a:noFill/>
            <a:ln w="38100" cmpd="dbl">
              <a:solidFill>
                <a:srgbClr val="99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3" name="Espace réservé du pied de page 9">
            <a:extLst>
              <a:ext uri="{FF2B5EF4-FFF2-40B4-BE49-F238E27FC236}">
                <a16:creationId xmlns:a16="http://schemas.microsoft.com/office/drawing/2014/main" id="{F560D4B7-4BDA-8D49-9C47-6D2353B775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</p:spTree>
    <p:extLst>
      <p:ext uri="{BB962C8B-B14F-4D97-AF65-F5344CB8AC3E}">
        <p14:creationId xmlns:p14="http://schemas.microsoft.com/office/powerpoint/2010/main" val="395390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</a:t>
            </a:r>
            <a:r>
              <a:rPr lang="en-US" dirty="0" err="1"/>
              <a:t>asic</a:t>
            </a:r>
            <a:r>
              <a:rPr lang="en-US" dirty="0"/>
              <a:t>: </a:t>
            </a:r>
            <a:r>
              <a:rPr lang="en-US" dirty="0" err="1"/>
              <a:t>sca</a:t>
            </a:r>
            <a:r>
              <a:rPr lang="en-US" dirty="0"/>
              <a:t> management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55" name="Espace réservé du contenu 6"/>
          <p:cNvSpPr>
            <a:spLocks noGrp="1"/>
          </p:cNvSpPr>
          <p:nvPr>
            <p:ph idx="1"/>
          </p:nvPr>
        </p:nvSpPr>
        <p:spPr>
          <a:xfrm>
            <a:off x="251520" y="1063567"/>
            <a:ext cx="8856984" cy="5245753"/>
          </a:xfrm>
        </p:spPr>
        <p:txBody>
          <a:bodyPr/>
          <a:lstStyle/>
          <a:p>
            <a:pPr marL="269875"/>
            <a:r>
              <a:rPr lang="en-US" b="1" dirty="0"/>
              <a:t>Sampling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DREAM, the signals are continuously sampled in the SCA without interrupt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9875"/>
            <a:r>
              <a:rPr lang="en-US" b="1" dirty="0"/>
              <a:t>Trigger signal is send to the chip with a fix latency time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samples on all SCA channels are frozen for each triggered event </a:t>
            </a:r>
          </a:p>
          <a:p>
            <a:pPr marL="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(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b="1" dirty="0" err="1">
                <a:solidFill>
                  <a:srgbClr val="FF0000"/>
                </a:solidFill>
              </a:rPr>
              <a:t>TRIGGER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width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Tck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sampling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Latency time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Slow Control register 9-bit)</a:t>
            </a: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9875"/>
            <a:r>
              <a:rPr lang="en-US" b="1" dirty="0"/>
              <a:t>Readout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readout, the frozen cells of the 64 channels are reused for sampling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triggered events can be stored in the SCA waiting for readout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Event number is joined with analog data</a:t>
            </a:r>
            <a:endParaRPr lang="en-US" b="1" dirty="0"/>
          </a:p>
        </p:txBody>
      </p:sp>
      <p:sp>
        <p:nvSpPr>
          <p:cNvPr id="33" name="Espace réservé du pied de page 9">
            <a:extLst>
              <a:ext uri="{FF2B5EF4-FFF2-40B4-BE49-F238E27FC236}">
                <a16:creationId xmlns:a16="http://schemas.microsoft.com/office/drawing/2014/main" id="{F6C9659F-23A1-884D-BAEB-353E41257A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78861" y="6491091"/>
            <a:ext cx="5939824" cy="365125"/>
          </a:xfrm>
        </p:spPr>
        <p:txBody>
          <a:bodyPr/>
          <a:lstStyle/>
          <a:p>
            <a:r>
              <a:rPr lang="en-US" dirty="0"/>
              <a:t>DAQ and electronics WG|  June 2020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7DAC75-52B3-0A46-B677-3784EF6274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852936"/>
            <a:ext cx="3888432" cy="26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6402"/>
      </p:ext>
    </p:extLst>
  </p:cSld>
  <p:clrMapOvr>
    <a:masterClrMapping/>
  </p:clrMapOvr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22316</TotalTime>
  <Words>3240</Words>
  <Application>Microsoft Macintosh PowerPoint</Application>
  <PresentationFormat>Affichage à l'écran (4:3)</PresentationFormat>
  <Paragraphs>832</Paragraphs>
  <Slides>30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Comic Sans MS</vt:lpstr>
      <vt:lpstr>Garamond</vt:lpstr>
      <vt:lpstr>Times New Roman</vt:lpstr>
      <vt:lpstr>Wingdings</vt:lpstr>
      <vt:lpstr>Mod_powerpoint_CEA_Irfu</vt:lpstr>
      <vt:lpstr>Dream and other Saclay chips</vt:lpstr>
      <vt:lpstr>Introduction</vt:lpstr>
      <vt:lpstr>ASIC ROADMAP at SACLAY</vt:lpstr>
      <vt:lpstr>ASIC ROADMAP at Saclay</vt:lpstr>
      <vt:lpstr>Dream and its family</vt:lpstr>
      <vt:lpstr>Dream and its family</vt:lpstr>
      <vt:lpstr>Micromegas Vertex Tracker for CLas12 project at JLAB</vt:lpstr>
      <vt:lpstr>Dream asic: architecture</vt:lpstr>
      <vt:lpstr>Dream asic: sca management</vt:lpstr>
      <vt:lpstr>Summary</vt:lpstr>
      <vt:lpstr>Bricks for Evolution</vt:lpstr>
      <vt:lpstr>GO TO DIGITAL</vt:lpstr>
      <vt:lpstr>GO TO DIGITAL OWB-1: 32-channel 13-bits Wilkinson ADC</vt:lpstr>
      <vt:lpstr>GO TO DIGITAL OWB-1: 32-channel 13-bits Wilkinson ADC</vt:lpstr>
      <vt:lpstr>Increase the Dynamic range / Noise ratio</vt:lpstr>
      <vt:lpstr>Increase the Dynamic range / Noise ratio FEANICS CHIP</vt:lpstr>
      <vt:lpstr>Increase the Dynamic range / Noise ratio FEANICS CHIP</vt:lpstr>
      <vt:lpstr>Increase the Dynamic range / Noise ratio FEANICS CHIP</vt:lpstr>
      <vt:lpstr>FAST DIGITAL SamplER:  analog memory + ADC//</vt:lpstr>
      <vt:lpstr>High speed digital sampler</vt:lpstr>
      <vt:lpstr>High speed digital sampler</vt:lpstr>
      <vt:lpstr>High speed digital sampler</vt:lpstr>
      <vt:lpstr>Useful(?) building blocks</vt:lpstr>
      <vt:lpstr>ASIC ROADMAP at IRFU</vt:lpstr>
      <vt:lpstr>Présentation PowerPoint</vt:lpstr>
      <vt:lpstr>Présentation PowerPoint</vt:lpstr>
      <vt:lpstr>Conclusion</vt:lpstr>
      <vt:lpstr>Increase the Dynamic range / Noise ratio FEANICS CHIP</vt:lpstr>
      <vt:lpstr>OWB-1: 32-channel High SPEED  Wilkinson ADC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Baron Pascal - DSM/IRFU</dc:creator>
  <cp:lastModifiedBy>Olivier Gevin</cp:lastModifiedBy>
  <cp:revision>436</cp:revision>
  <dcterms:created xsi:type="dcterms:W3CDTF">2014-05-15T09:00:29Z</dcterms:created>
  <dcterms:modified xsi:type="dcterms:W3CDTF">2020-06-25T13:16:54Z</dcterms:modified>
</cp:coreProperties>
</file>