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9" r:id="rId1"/>
    <p:sldMasterId id="2147484101" r:id="rId2"/>
  </p:sldMasterIdLst>
  <p:notesMasterIdLst>
    <p:notesMasterId r:id="rId44"/>
  </p:notesMasterIdLst>
  <p:handoutMasterIdLst>
    <p:handoutMasterId r:id="rId45"/>
  </p:handoutMasterIdLst>
  <p:sldIdLst>
    <p:sldId id="293" r:id="rId3"/>
    <p:sldId id="1355" r:id="rId4"/>
    <p:sldId id="1357" r:id="rId5"/>
    <p:sldId id="1384" r:id="rId6"/>
    <p:sldId id="1360" r:id="rId7"/>
    <p:sldId id="1392" r:id="rId8"/>
    <p:sldId id="1393" r:id="rId9"/>
    <p:sldId id="1361" r:id="rId10"/>
    <p:sldId id="1362" r:id="rId11"/>
    <p:sldId id="1348" r:id="rId12"/>
    <p:sldId id="1378" r:id="rId13"/>
    <p:sldId id="1342" r:id="rId14"/>
    <p:sldId id="1364" r:id="rId15"/>
    <p:sldId id="1391" r:id="rId16"/>
    <p:sldId id="1365" r:id="rId17"/>
    <p:sldId id="1345" r:id="rId18"/>
    <p:sldId id="1377" r:id="rId19"/>
    <p:sldId id="1398" r:id="rId20"/>
    <p:sldId id="1399" r:id="rId21"/>
    <p:sldId id="1367" r:id="rId22"/>
    <p:sldId id="1369" r:id="rId23"/>
    <p:sldId id="1397" r:id="rId24"/>
    <p:sldId id="1370" r:id="rId25"/>
    <p:sldId id="1385" r:id="rId26"/>
    <p:sldId id="1371" r:id="rId27"/>
    <p:sldId id="1372" r:id="rId28"/>
    <p:sldId id="1373" r:id="rId29"/>
    <p:sldId id="1386" r:id="rId30"/>
    <p:sldId id="1383" r:id="rId31"/>
    <p:sldId id="1387" r:id="rId32"/>
    <p:sldId id="1382" r:id="rId33"/>
    <p:sldId id="1388" r:id="rId34"/>
    <p:sldId id="1390" r:id="rId35"/>
    <p:sldId id="1389" r:id="rId36"/>
    <p:sldId id="1400" r:id="rId37"/>
    <p:sldId id="856" r:id="rId38"/>
    <p:sldId id="1350" r:id="rId39"/>
    <p:sldId id="1316" r:id="rId40"/>
    <p:sldId id="1368" r:id="rId41"/>
    <p:sldId id="1394" r:id="rId42"/>
    <p:sldId id="1363" r:id="rId43"/>
  </p:sldIdLst>
  <p:sldSz cx="9144000" cy="5715000" type="screen16x10"/>
  <p:notesSz cx="6797675" cy="9926638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kern="1200">
        <a:solidFill>
          <a:schemeClr val="bg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bg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bg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bg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bg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Arial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drea Bressan" initials="AB" lastIdx="0" clrIdx="0">
    <p:extLst>
      <p:ext uri="{19B8F6BF-5375-455C-9EA6-DF929625EA0E}">
        <p15:presenceInfo xmlns:p15="http://schemas.microsoft.com/office/powerpoint/2012/main" userId="d7d375ff5d41609b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99"/>
    <a:srgbClr val="D7D447"/>
    <a:srgbClr val="0070C0"/>
    <a:srgbClr val="FF9933"/>
    <a:srgbClr val="008000"/>
    <a:srgbClr val="FF33CC"/>
    <a:srgbClr val="CC9900"/>
    <a:srgbClr val="B8DFE0"/>
    <a:srgbClr val="1C1C1C"/>
    <a:srgbClr val="66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13" autoAdjust="0"/>
    <p:restoredTop sz="96092" autoAdjust="0"/>
  </p:normalViewPr>
  <p:slideViewPr>
    <p:cSldViewPr>
      <p:cViewPr varScale="1">
        <p:scale>
          <a:sx n="181" d="100"/>
          <a:sy n="181" d="100"/>
        </p:scale>
        <p:origin x="384" y="128"/>
      </p:cViewPr>
      <p:guideLst>
        <p:guide orient="horz" pos="1800"/>
        <p:guide pos="2880"/>
      </p:guideLst>
    </p:cSldViewPr>
  </p:slideViewPr>
  <p:outlineViewPr>
    <p:cViewPr varScale="1">
      <p:scale>
        <a:sx n="170" d="200"/>
        <a:sy n="170" d="200"/>
      </p:scale>
      <p:origin x="0" y="689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16" d="100"/>
        <a:sy n="116" d="100"/>
      </p:scale>
      <p:origin x="0" y="-1362"/>
    </p:cViewPr>
  </p:sorterViewPr>
  <p:notesViewPr>
    <p:cSldViewPr>
      <p:cViewPr varScale="1">
        <p:scale>
          <a:sx n="67" d="100"/>
          <a:sy n="67" d="100"/>
        </p:scale>
        <p:origin x="-2526" y="-96"/>
      </p:cViewPr>
      <p:guideLst>
        <p:guide orient="horz" pos="3127"/>
        <p:guide pos="2141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viewProps" Target="viewProps.xml"/><Relationship Id="rId8" Type="http://schemas.openxmlformats.org/officeDocument/2006/relationships/slide" Target="slides/slide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21.wmf"/><Relationship Id="rId1" Type="http://schemas.openxmlformats.org/officeDocument/2006/relationships/image" Target="../media/image20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7C6258-E390-4416-AE7B-9C13B62CA1B3}" type="datetimeFigureOut">
              <a:rPr lang="en-US" smtClean="0"/>
              <a:pPr/>
              <a:t>7/10/2020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D06624-D660-452C-BA33-D95371E945C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522814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0" y="328613"/>
            <a:ext cx="1588" cy="1587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498812" y="4685857"/>
            <a:ext cx="5804773" cy="4406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noProof="0" smtClean="0"/>
          </a:p>
        </p:txBody>
      </p:sp>
    </p:spTree>
    <p:extLst>
      <p:ext uri="{BB962C8B-B14F-4D97-AF65-F5344CB8AC3E}">
        <p14:creationId xmlns:p14="http://schemas.microsoft.com/office/powerpoint/2010/main" val="118052831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1pPr>
    <a:lvl2pPr marL="742950" indent="-28575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2pPr>
    <a:lvl3pPr marL="11430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3pPr>
    <a:lvl4pPr marL="16002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4pPr>
    <a:lvl5pPr marL="20574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5539" name="Notes Placeholder 2"/>
          <p:cNvSpPr txBox="1"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1596102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7532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545432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376145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47637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0E85F3-6817-417B-BE25-58E3E650D970}" type="slidenum">
              <a:rPr lang="en-GB" altLang="en-US" smtClean="0"/>
              <a:pPr/>
              <a:t>21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6628033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6"/>
          <p:cNvSpPr>
            <a:spLocks noGrp="1" noChangeArrowheads="1"/>
          </p:cNvSpPr>
          <p:nvPr>
            <p:ph type="sldNum" sz="quarter"/>
          </p:nvPr>
        </p:nvSpPr>
        <p:spPr>
          <a:xfrm>
            <a:off x="3880920" y="8686490"/>
            <a:ext cx="2975528" cy="455950"/>
          </a:xfrm>
          <a:prstGeom prst="rect">
            <a:avLst/>
          </a:prstGeom>
          <a:noFill/>
        </p:spPr>
        <p:txBody>
          <a:bodyPr lIns="86493" tIns="43247" rIns="86493" bIns="43247"/>
          <a:lstStyle>
            <a:lvl1pPr defTabSz="394926" eaLnBrk="0">
              <a:tabLst>
                <a:tab pos="626174" algn="l"/>
                <a:tab pos="1252348" algn="l"/>
                <a:tab pos="1878522" algn="l"/>
                <a:tab pos="2504696" algn="l"/>
              </a:tabLst>
              <a:defRPr sz="1300">
                <a:solidFill>
                  <a:schemeClr val="tx1"/>
                </a:solidFill>
                <a:latin typeface="Arial" charset="0"/>
              </a:defRPr>
            </a:lvl1pPr>
            <a:lvl2pPr defTabSz="394926" eaLnBrk="0">
              <a:tabLst>
                <a:tab pos="626174" algn="l"/>
                <a:tab pos="1252348" algn="l"/>
                <a:tab pos="1878522" algn="l"/>
                <a:tab pos="2504696" algn="l"/>
              </a:tabLst>
              <a:defRPr sz="1300">
                <a:solidFill>
                  <a:schemeClr val="tx1"/>
                </a:solidFill>
                <a:latin typeface="Arial" charset="0"/>
              </a:defRPr>
            </a:lvl2pPr>
            <a:lvl3pPr defTabSz="394926" eaLnBrk="0">
              <a:tabLst>
                <a:tab pos="626174" algn="l"/>
                <a:tab pos="1252348" algn="l"/>
                <a:tab pos="1878522" algn="l"/>
                <a:tab pos="2504696" algn="l"/>
              </a:tabLst>
              <a:defRPr sz="1300">
                <a:solidFill>
                  <a:schemeClr val="tx1"/>
                </a:solidFill>
                <a:latin typeface="Arial" charset="0"/>
              </a:defRPr>
            </a:lvl3pPr>
            <a:lvl4pPr defTabSz="394926" eaLnBrk="0">
              <a:tabLst>
                <a:tab pos="626174" algn="l"/>
                <a:tab pos="1252348" algn="l"/>
                <a:tab pos="1878522" algn="l"/>
                <a:tab pos="2504696" algn="l"/>
              </a:tabLst>
              <a:defRPr sz="1300">
                <a:solidFill>
                  <a:schemeClr val="tx1"/>
                </a:solidFill>
                <a:latin typeface="Arial" charset="0"/>
              </a:defRPr>
            </a:lvl4pPr>
            <a:lvl5pPr defTabSz="394926" eaLnBrk="0">
              <a:tabLst>
                <a:tab pos="626174" algn="l"/>
                <a:tab pos="1252348" algn="l"/>
                <a:tab pos="1878522" algn="l"/>
                <a:tab pos="2504696" algn="l"/>
              </a:tabLst>
              <a:defRPr sz="1300">
                <a:solidFill>
                  <a:schemeClr val="tx1"/>
                </a:solidFill>
                <a:latin typeface="Arial" charset="0"/>
              </a:defRPr>
            </a:lvl5pPr>
            <a:lvl6pPr marL="2378560" indent="-216233" defTabSz="394926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26174" algn="l"/>
                <a:tab pos="1252348" algn="l"/>
                <a:tab pos="1878522" algn="l"/>
                <a:tab pos="2504696" algn="l"/>
              </a:tabLst>
              <a:defRPr sz="1300">
                <a:solidFill>
                  <a:schemeClr val="tx1"/>
                </a:solidFill>
                <a:latin typeface="Arial" charset="0"/>
              </a:defRPr>
            </a:lvl6pPr>
            <a:lvl7pPr marL="2811026" indent="-216233" defTabSz="394926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26174" algn="l"/>
                <a:tab pos="1252348" algn="l"/>
                <a:tab pos="1878522" algn="l"/>
                <a:tab pos="2504696" algn="l"/>
              </a:tabLst>
              <a:defRPr sz="1300">
                <a:solidFill>
                  <a:schemeClr val="tx1"/>
                </a:solidFill>
                <a:latin typeface="Arial" charset="0"/>
              </a:defRPr>
            </a:lvl7pPr>
            <a:lvl8pPr marL="3243491" indent="-216233" defTabSz="394926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26174" algn="l"/>
                <a:tab pos="1252348" algn="l"/>
                <a:tab pos="1878522" algn="l"/>
                <a:tab pos="2504696" algn="l"/>
              </a:tabLst>
              <a:defRPr sz="1300">
                <a:solidFill>
                  <a:schemeClr val="tx1"/>
                </a:solidFill>
                <a:latin typeface="Arial" charset="0"/>
              </a:defRPr>
            </a:lvl8pPr>
            <a:lvl9pPr marL="3675957" indent="-216233" defTabSz="394926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26174" algn="l"/>
                <a:tab pos="1252348" algn="l"/>
                <a:tab pos="1878522" algn="l"/>
                <a:tab pos="2504696" algn="l"/>
              </a:tabLst>
              <a:defRPr sz="13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/>
            <a:fld id="{2898B8F9-2553-4F06-BE38-7F83CFB75687}" type="slidenum">
              <a:rPr lang="en-US" sz="1200">
                <a:solidFill>
                  <a:srgbClr val="000000"/>
                </a:solidFill>
                <a:latin typeface="Times New Roman" pitchFamily="18" charset="0"/>
              </a:rPr>
              <a:pPr eaLnBrk="1"/>
              <a:t>38</a:t>
            </a:fld>
            <a:endParaRPr lang="en-US" sz="12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88067" name="Rectangle 7"/>
          <p:cNvSpPr txBox="1">
            <a:spLocks noGrp="1" noChangeArrowheads="1"/>
          </p:cNvSpPr>
          <p:nvPr/>
        </p:nvSpPr>
        <p:spPr bwMode="auto">
          <a:xfrm>
            <a:off x="3888685" y="8686490"/>
            <a:ext cx="2969316" cy="45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8201" tIns="44101" rIns="88201" bIns="44101" anchor="b"/>
          <a:lstStyle>
            <a:lvl1pPr defTabSz="933450" eaLnBrk="0">
              <a:defRPr sz="1400">
                <a:solidFill>
                  <a:schemeClr val="tx1"/>
                </a:solidFill>
                <a:latin typeface="Arial" charset="0"/>
              </a:defRPr>
            </a:lvl1pPr>
            <a:lvl2pPr defTabSz="933450" eaLnBrk="0">
              <a:defRPr sz="1400">
                <a:solidFill>
                  <a:schemeClr val="tx1"/>
                </a:solidFill>
                <a:latin typeface="Arial" charset="0"/>
              </a:defRPr>
            </a:lvl2pPr>
            <a:lvl3pPr defTabSz="933450" eaLnBrk="0">
              <a:defRPr sz="1400">
                <a:solidFill>
                  <a:schemeClr val="tx1"/>
                </a:solidFill>
                <a:latin typeface="Arial" charset="0"/>
              </a:defRPr>
            </a:lvl3pPr>
            <a:lvl4pPr defTabSz="933450" eaLnBrk="0">
              <a:defRPr sz="1400">
                <a:solidFill>
                  <a:schemeClr val="tx1"/>
                </a:solidFill>
                <a:latin typeface="Arial" charset="0"/>
              </a:defRPr>
            </a:lvl4pPr>
            <a:lvl5pPr defTabSz="933450" eaLnBrk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3345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3345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3345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3345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20000"/>
              </a:spcBef>
              <a:buClrTx/>
              <a:buSzTx/>
              <a:buFontTx/>
              <a:buNone/>
            </a:pPr>
            <a:fld id="{08FE8D10-8391-46D7-8FF3-7E3CAA7FE0B2}" type="slidenum">
              <a:rPr lang="en-US" sz="1100" b="1">
                <a:solidFill>
                  <a:srgbClr val="000000"/>
                </a:solidFill>
                <a:latin typeface="Times New Roman" pitchFamily="18" charset="0"/>
              </a:rPr>
              <a:pPr algn="r" eaLnBrk="1" hangingPunct="1">
                <a:lnSpc>
                  <a:spcPct val="100000"/>
                </a:lnSpc>
                <a:spcBef>
                  <a:spcPct val="20000"/>
                </a:spcBef>
                <a:buClrTx/>
                <a:buSzTx/>
                <a:buFontTx/>
                <a:buNone/>
              </a:pPr>
              <a:t>38</a:t>
            </a:fld>
            <a:endParaRPr lang="en-US" sz="1100" b="1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8806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8975" y="682625"/>
            <a:ext cx="5491163" cy="3432175"/>
          </a:xfrm>
        </p:spPr>
      </p:sp>
      <p:sp>
        <p:nvSpPr>
          <p:cNvPr id="8806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712" y="4342464"/>
            <a:ext cx="5028578" cy="4117610"/>
          </a:xfrm>
          <a:noFill/>
        </p:spPr>
        <p:txBody>
          <a:bodyPr lIns="88201" tIns="44101" rIns="88201" bIns="44101"/>
          <a:lstStyle/>
          <a:p>
            <a:pPr defTabSz="864931"/>
            <a:endParaRPr lang="en-US" b="1" dirty="0" smtClean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07589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76602" y="0"/>
            <a:ext cx="5848507" cy="1840178"/>
          </a:xfrm>
        </p:spPr>
        <p:txBody>
          <a:bodyPr/>
          <a:lstStyle>
            <a:lvl1pPr>
              <a:defRPr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Rectangle 16"/>
          <p:cNvSpPr>
            <a:spLocks noChangeArrowheads="1"/>
          </p:cNvSpPr>
          <p:nvPr userDrawn="1"/>
        </p:nvSpPr>
        <p:spPr bwMode="auto">
          <a:xfrm>
            <a:off x="3048002" y="3543300"/>
            <a:ext cx="6172200" cy="63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0000" tIns="46800" rIns="90000" bIns="46800" anchor="ctr"/>
          <a:lstStyle/>
          <a:p>
            <a:pPr defTabSz="457191">
              <a:lnSpc>
                <a:spcPct val="101000"/>
              </a:lnSpc>
              <a:buClr>
                <a:srgbClr val="330033"/>
              </a:buClr>
              <a:buSzPct val="100000"/>
              <a:buFont typeface="Arial Black" pitchFamily="34" charset="0"/>
              <a:buNone/>
              <a:defRPr/>
            </a:pPr>
            <a:r>
              <a:rPr lang="en-GB" sz="2400" baseline="0" dirty="0" smtClean="0">
                <a:solidFill>
                  <a:srgbClr val="FFC000"/>
                </a:solidFill>
                <a:latin typeface="Arial Black" pitchFamily="34" charset="0"/>
              </a:rPr>
              <a:t>Andrea </a:t>
            </a:r>
            <a:r>
              <a:rPr lang="en-GB" sz="2400" baseline="0" dirty="0">
                <a:solidFill>
                  <a:srgbClr val="FFC000"/>
                </a:solidFill>
                <a:latin typeface="Arial Black" pitchFamily="34" charset="0"/>
              </a:rPr>
              <a:t>Bressan</a:t>
            </a:r>
            <a:br>
              <a:rPr lang="en-GB" sz="2400" baseline="0" dirty="0">
                <a:solidFill>
                  <a:srgbClr val="FFC000"/>
                </a:solidFill>
                <a:latin typeface="Arial Black" pitchFamily="34" charset="0"/>
              </a:rPr>
            </a:br>
            <a:r>
              <a:rPr lang="en-GB" sz="1400" baseline="0" dirty="0">
                <a:solidFill>
                  <a:srgbClr val="FFC000"/>
                </a:solidFill>
                <a:latin typeface="Arial Black" pitchFamily="34" charset="0"/>
              </a:rPr>
              <a:t>University of Trieste and </a:t>
            </a:r>
            <a:r>
              <a:rPr lang="en-GB" sz="1400" baseline="0" dirty="0" smtClean="0">
                <a:solidFill>
                  <a:srgbClr val="FFC000"/>
                </a:solidFill>
                <a:latin typeface="Arial Black" pitchFamily="34" charset="0"/>
              </a:rPr>
              <a:t>INFN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3581400" y="5067302"/>
            <a:ext cx="563880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cap="small" baseline="0" dirty="0" smtClean="0">
                <a:solidFill>
                  <a:srgbClr val="CC9900"/>
                </a:solidFill>
                <a:latin typeface="High Tower Text" panose="02040502050506030303" pitchFamily="18" charset="0"/>
              </a:rPr>
              <a:t>Ad-Hoc Meeting: Radiative Corrections </a:t>
            </a:r>
            <a:r>
              <a:rPr lang="en-US" sz="1800" cap="small" baseline="0" dirty="0" smtClean="0">
                <a:solidFill>
                  <a:srgbClr val="CC9900"/>
                </a:solidFill>
                <a:latin typeface="High Tower Text" panose="02040502050506030303" pitchFamily="18" charset="0"/>
              </a:rPr>
              <a:t>July 9-10, BNL</a:t>
            </a:r>
            <a:endParaRPr lang="en-GB" sz="1800" cap="small" dirty="0">
              <a:solidFill>
                <a:srgbClr val="CC9900"/>
              </a:solidFill>
              <a:latin typeface="High Tower Text" panose="02040502050506030303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0846" y="266700"/>
            <a:ext cx="1421606" cy="8334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bg>
      <p:bgPr>
        <a:blipFill dpi="0" rotWithShape="1">
          <a:blip r:embed="rId2">
            <a:alphaModFix amt="21000"/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56617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9144000" cy="9398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428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3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39800"/>
          </a:xfrm>
          <a:noFill/>
        </p:spPr>
        <p:txBody>
          <a:bodyPr wrap="square">
            <a:normAutofit/>
          </a:bodyPr>
          <a:lstStyle>
            <a:lvl1pPr algn="l">
              <a:defRPr sz="3000" b="1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5490795"/>
            <a:ext cx="1746806" cy="224206"/>
          </a:xfrm>
        </p:spPr>
        <p:txBody>
          <a:bodyPr lIns="91440" tIns="0" rIns="9144" bIns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fld id="{A8C936F5-B37F-40D9-9999-F0BD04778A26}" type="datetime1">
              <a:rPr lang="en-US" smtClean="0">
                <a:solidFill>
                  <a:srgbClr val="FFFFFF"/>
                </a:solidFill>
              </a:rPr>
              <a:t>7/10/2020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61863" y="5490794"/>
            <a:ext cx="3538331" cy="224206"/>
          </a:xfrm>
        </p:spPr>
        <p:txBody>
          <a:bodyPr tIns="0" bIns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srgbClr val="FFFFFF"/>
                </a:solidFill>
              </a:rPr>
              <a:t>Ad-Hoc Meeting: Radiative Corrections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64340" y="5490798"/>
            <a:ext cx="1279663" cy="224205"/>
          </a:xfrm>
        </p:spPr>
        <p:txBody>
          <a:bodyPr tIns="0" bIns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fld id="{B9A5DFB4-3D23-4866-8D46-AE36D04BFD7D}" type="slidenum">
              <a:rPr lang="en-US" smtClean="0">
                <a:solidFill>
                  <a:srgbClr val="FFFFFF"/>
                </a:solidFill>
              </a:rPr>
              <a:pPr defTabSz="342893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2394" y="53181"/>
            <a:ext cx="1421606" cy="833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2088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9144000" cy="9398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428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3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39800"/>
          </a:xfrm>
          <a:noFill/>
        </p:spPr>
        <p:txBody>
          <a:bodyPr wrap="square">
            <a:normAutofit/>
          </a:bodyPr>
          <a:lstStyle>
            <a:lvl1pPr algn="l">
              <a:defRPr sz="3000" b="1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5490795"/>
            <a:ext cx="1746806" cy="224206"/>
          </a:xfrm>
        </p:spPr>
        <p:txBody>
          <a:bodyPr lIns="91440" tIns="0" rIns="9144" bIns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fld id="{62404635-8C02-413F-B1BD-9226EFF06F2D}" type="datetime1">
              <a:rPr lang="en-US" smtClean="0">
                <a:solidFill>
                  <a:srgbClr val="FFFFFF"/>
                </a:solidFill>
              </a:rPr>
              <a:t>7/10/2020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61863" y="5490794"/>
            <a:ext cx="3538331" cy="224206"/>
          </a:xfrm>
        </p:spPr>
        <p:txBody>
          <a:bodyPr tIns="0" bIns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srgbClr val="FFFFFF"/>
                </a:solidFill>
              </a:rPr>
              <a:t>Ad-Hoc Meeting: Radiative Corrections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64340" y="5490798"/>
            <a:ext cx="1279663" cy="224205"/>
          </a:xfrm>
        </p:spPr>
        <p:txBody>
          <a:bodyPr tIns="0" bIns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fld id="{B9A5DFB4-3D23-4866-8D46-AE36D04BFD7D}" type="slidenum">
              <a:rPr lang="en-US" smtClean="0">
                <a:solidFill>
                  <a:srgbClr val="FFFFFF"/>
                </a:solidFill>
              </a:rPr>
              <a:pPr defTabSz="342893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304802" y="1028700"/>
            <a:ext cx="8534400" cy="4420800"/>
          </a:xfrm>
          <a:prstGeom prst="rect">
            <a:avLst/>
          </a:prstGeom>
        </p:spPr>
        <p:txBody>
          <a:bodyPr/>
          <a:lstStyle>
            <a:lvl1pPr marL="341307" indent="-341307">
              <a:buFont typeface="Arial" panose="020B0604020202020204" pitchFamily="34" charset="0"/>
              <a:buChar char="•"/>
              <a:defRPr sz="240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741348" indent="-284158">
              <a:buFont typeface="Arial" panose="020B0604020202020204" pitchFamily="34" charset="0"/>
              <a:buChar char="•"/>
              <a:defRPr sz="200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marL="1142977" indent="-228595">
              <a:buFont typeface="Arial" panose="020B0604020202020204" pitchFamily="34" charset="0"/>
              <a:buChar char="•"/>
              <a:defRPr sz="180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marL="1600168" indent="-228595">
              <a:buFont typeface="Arial" panose="020B0604020202020204" pitchFamily="34" charset="0"/>
              <a:buChar char="•"/>
              <a:defRPr sz="160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marL="2057359" indent="-228595">
              <a:buFont typeface="Arial" panose="020B0604020202020204" pitchFamily="34" charset="0"/>
              <a:buChar char="•"/>
              <a:defRPr sz="160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2394" y="53181"/>
            <a:ext cx="1421606" cy="833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0750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ame Title 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2" y="190500"/>
            <a:ext cx="8839200" cy="533400"/>
          </a:xfrm>
          <a:noFill/>
        </p:spPr>
        <p:txBody>
          <a:bodyPr wrap="square">
            <a:normAutofit/>
          </a:bodyPr>
          <a:lstStyle>
            <a:lvl1pPr algn="ctr">
              <a:defRPr sz="3000" b="1">
                <a:solidFill>
                  <a:srgbClr val="0070C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5490795"/>
            <a:ext cx="1746806" cy="224206"/>
          </a:xfrm>
        </p:spPr>
        <p:txBody>
          <a:bodyPr lIns="91440" tIns="0" rIns="9144" bIns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fld id="{F9015295-AA17-4E37-A086-2C7777C03E74}" type="datetime1">
              <a:rPr lang="en-US" smtClean="0">
                <a:solidFill>
                  <a:srgbClr val="FFFFFF"/>
                </a:solidFill>
              </a:rPr>
              <a:t>7/10/2020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61863" y="5490794"/>
            <a:ext cx="3538331" cy="224206"/>
          </a:xfrm>
        </p:spPr>
        <p:txBody>
          <a:bodyPr tIns="0" bIns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srgbClr val="FFFFFF"/>
                </a:solidFill>
              </a:rPr>
              <a:t>Ad-Hoc Meeting: Radiative Corrections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64340" y="5490798"/>
            <a:ext cx="1279663" cy="224205"/>
          </a:xfrm>
        </p:spPr>
        <p:txBody>
          <a:bodyPr tIns="0" bIns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fld id="{B9A5DFB4-3D23-4866-8D46-AE36D04BFD7D}" type="slidenum">
              <a:rPr lang="en-US" smtClean="0">
                <a:solidFill>
                  <a:srgbClr val="FFFFFF"/>
                </a:solidFill>
              </a:rPr>
              <a:pPr defTabSz="342893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66423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0"/>
            <a:ext cx="9144000" cy="600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675000"/>
            <a:ext cx="8763000" cy="4774500"/>
          </a:xfrm>
          <a:prstGeom prst="rect">
            <a:avLst/>
          </a:prstGeom>
        </p:spPr>
        <p:txBody>
          <a:bodyPr/>
          <a:lstStyle>
            <a:lvl1pPr marL="341313" indent="-341313">
              <a:buFont typeface="Arial" panose="020B0604020202020204" pitchFamily="34" charset="0"/>
              <a:buChar char="•"/>
              <a:defRPr sz="240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741363" indent="-284163">
              <a:buFont typeface="Arial" panose="020B0604020202020204" pitchFamily="34" charset="0"/>
              <a:buChar char="•"/>
              <a:defRPr sz="200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marL="1143000" indent="-228600">
              <a:buFont typeface="Arial" panose="020B0604020202020204" pitchFamily="34" charset="0"/>
              <a:buChar char="•"/>
              <a:defRPr sz="180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marL="1600200" indent="-228600">
              <a:buFont typeface="Arial" panose="020B0604020202020204" pitchFamily="34" charset="0"/>
              <a:buChar char="•"/>
              <a:defRPr sz="160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marL="2057400" indent="-228600">
              <a:buFont typeface="Arial" panose="020B0604020202020204" pitchFamily="34" charset="0"/>
              <a:buChar char="•"/>
              <a:defRPr sz="160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75000"/>
            <a:ext cx="9144000" cy="450000"/>
          </a:xfrm>
          <a:prstGeom prst="rect">
            <a:avLst/>
          </a:prstGeom>
          <a:noFill/>
          <a:effectLst/>
          <a:scene3d>
            <a:camera prst="orthographicFront"/>
            <a:lightRig rig="threePt" dir="t">
              <a:rot lat="0" lon="0" rev="1200000"/>
            </a:lightRig>
          </a:scene3d>
          <a:sp3d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none"/>
        </p:style>
        <p:txBody>
          <a:bodyPr>
            <a:noAutofit/>
          </a:bodyPr>
          <a:lstStyle>
            <a:lvl1pPr algn="l">
              <a:defRPr sz="2400" b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6" name="Date Placeholder 29"/>
          <p:cNvSpPr>
            <a:spLocks noGrp="1"/>
          </p:cNvSpPr>
          <p:nvPr>
            <p:ph type="dt" sz="half" idx="10"/>
          </p:nvPr>
        </p:nvSpPr>
        <p:spPr>
          <a:xfrm>
            <a:off x="0" y="5524500"/>
            <a:ext cx="2133600" cy="151871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rgbClr val="B8DFE0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fld id="{DE4D76D4-D36B-460B-9D18-FDB9A4997A23}" type="datetime1">
              <a:rPr lang="en-US" smtClean="0"/>
              <a:t>7/10/2020</a:t>
            </a:fld>
            <a:endParaRPr lang="en-US" dirty="0"/>
          </a:p>
        </p:txBody>
      </p:sp>
      <p:sp>
        <p:nvSpPr>
          <p:cNvPr id="8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3429000" y="5524500"/>
            <a:ext cx="2895600" cy="151871"/>
          </a:xfrm>
          <a:prstGeom prst="rect">
            <a:avLst/>
          </a:prstGeom>
        </p:spPr>
        <p:txBody>
          <a:bodyPr/>
          <a:lstStyle>
            <a:lvl1pPr algn="ctr">
              <a:defRPr sz="1100">
                <a:solidFill>
                  <a:srgbClr val="B8DFE0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smtClean="0"/>
              <a:t>Ad-Hoc Meeting: Radiative Corrections</a:t>
            </a:r>
            <a:endParaRPr lang="en-US" dirty="0"/>
          </a:p>
        </p:txBody>
      </p:sp>
      <p:sp>
        <p:nvSpPr>
          <p:cNvPr id="9" name="Slide Number Placeholder 26"/>
          <p:cNvSpPr>
            <a:spLocks noGrp="1"/>
          </p:cNvSpPr>
          <p:nvPr>
            <p:ph type="sldNum" sz="quarter" idx="12"/>
          </p:nvPr>
        </p:nvSpPr>
        <p:spPr>
          <a:xfrm>
            <a:off x="8382000" y="5524500"/>
            <a:ext cx="762000" cy="151871"/>
          </a:xfrm>
          <a:prstGeom prst="rect">
            <a:avLst/>
          </a:prstGeom>
        </p:spPr>
        <p:txBody>
          <a:bodyPr/>
          <a:lstStyle>
            <a:lvl1pPr algn="r">
              <a:defRPr sz="1100">
                <a:solidFill>
                  <a:srgbClr val="B8DFE0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fld id="{D502567A-F768-4C88-A627-18353962A46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33264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91798" fontAlgn="auto">
              <a:spcBef>
                <a:spcPts val="0"/>
              </a:spcBef>
              <a:spcAft>
                <a:spcPts val="0"/>
              </a:spcAft>
            </a:pPr>
            <a:fld id="{34CD9211-76A1-4999-9E5F-A68E72069B03}" type="datetime1">
              <a:rPr lang="en-US" smtClean="0"/>
              <a:pPr defTabSz="391798" fontAlgn="auto">
                <a:spcBef>
                  <a:spcPts val="0"/>
                </a:spcBef>
                <a:spcAft>
                  <a:spcPts val="0"/>
                </a:spcAft>
              </a:pPr>
              <a:t>7/10/2020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91798" fontAlgn="auto">
              <a:spcBef>
                <a:spcPts val="0"/>
              </a:spcBef>
              <a:spcAft>
                <a:spcPts val="0"/>
              </a:spcAft>
            </a:pPr>
            <a:r>
              <a:rPr lang="en-US" smtClean="0"/>
              <a:t>Radiative Corrections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91798" fontAlgn="auto">
              <a:spcBef>
                <a:spcPts val="0"/>
              </a:spcBef>
              <a:spcAft>
                <a:spcPts val="0"/>
              </a:spcAft>
            </a:pPr>
            <a:fld id="{B9A5DFB4-3D23-4866-8D46-AE36D04BFD7D}" type="slidenum">
              <a:rPr lang="en-US" smtClean="0"/>
              <a:pPr defTabSz="391798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64468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7.xml"/><Relationship Id="rId4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 l="-3000" r="-3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" name="Text Box 10"/>
          <p:cNvSpPr txBox="1">
            <a:spLocks noChangeArrowheads="1"/>
          </p:cNvSpPr>
          <p:nvPr/>
        </p:nvSpPr>
        <p:spPr bwMode="auto">
          <a:xfrm>
            <a:off x="912815" y="5209646"/>
            <a:ext cx="1905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defRPr/>
            </a:pPr>
            <a:endParaRPr lang="en-US" dirty="0">
              <a:latin typeface="Arial" charset="0"/>
            </a:endParaRPr>
          </a:p>
        </p:txBody>
      </p:sp>
      <p:sp>
        <p:nvSpPr>
          <p:cNvPr id="2059" name="Text Box 11"/>
          <p:cNvSpPr txBox="1">
            <a:spLocks noChangeArrowheads="1"/>
          </p:cNvSpPr>
          <p:nvPr/>
        </p:nvSpPr>
        <p:spPr bwMode="auto">
          <a:xfrm>
            <a:off x="3354389" y="5207000"/>
            <a:ext cx="28956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defRPr/>
            </a:pPr>
            <a:endParaRPr lang="en-US" dirty="0">
              <a:latin typeface="Arial" charset="0"/>
            </a:endParaRPr>
          </a:p>
        </p:txBody>
      </p:sp>
      <p:sp>
        <p:nvSpPr>
          <p:cNvPr id="14344" name="Rectangle 12"/>
          <p:cNvSpPr>
            <a:spLocks noGrp="1" noChangeArrowheads="1"/>
          </p:cNvSpPr>
          <p:nvPr>
            <p:ph type="title"/>
          </p:nvPr>
        </p:nvSpPr>
        <p:spPr bwMode="auto">
          <a:xfrm>
            <a:off x="2057403" y="952500"/>
            <a:ext cx="6627813" cy="18401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smtClean="0"/>
              <a:t>Click to edit the title text format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62" r:id="rId1"/>
    <p:sldLayoutId id="2147484078" r:id="rId2"/>
  </p:sldLayoutIdLst>
  <p:timing>
    <p:tnLst>
      <p:par>
        <p:cTn id="1" dur="indefinite" restart="never" nodeType="tmRoot"/>
      </p:par>
    </p:tnLst>
  </p:timing>
  <p:hf hdr="0"/>
  <p:txStyles>
    <p:titleStyle>
      <a:lvl1pPr algn="l" defTabSz="457191" rtl="0" eaLnBrk="0" fontAlgn="base" hangingPunct="0">
        <a:lnSpc>
          <a:spcPct val="101000"/>
        </a:lnSpc>
        <a:spcBef>
          <a:spcPct val="0"/>
        </a:spcBef>
        <a:spcAft>
          <a:spcPct val="0"/>
        </a:spcAft>
        <a:buClr>
          <a:srgbClr val="330033"/>
        </a:buClr>
        <a:buSzPct val="100000"/>
        <a:buFont typeface="Arial Black" pitchFamily="34" charset="0"/>
        <a:defRPr sz="3200">
          <a:solidFill>
            <a:srgbClr val="FF0000"/>
          </a:solidFill>
          <a:latin typeface="+mj-lt"/>
          <a:ea typeface="+mj-ea"/>
          <a:cs typeface="+mj-cs"/>
        </a:defRPr>
      </a:lvl1pPr>
      <a:lvl2pPr algn="l" defTabSz="457191" rtl="0" eaLnBrk="0" fontAlgn="base" hangingPunct="0">
        <a:lnSpc>
          <a:spcPct val="101000"/>
        </a:lnSpc>
        <a:spcBef>
          <a:spcPct val="0"/>
        </a:spcBef>
        <a:spcAft>
          <a:spcPct val="0"/>
        </a:spcAft>
        <a:buClr>
          <a:srgbClr val="330033"/>
        </a:buClr>
        <a:buSzPct val="100000"/>
        <a:buFont typeface="Arial Black" pitchFamily="34" charset="0"/>
        <a:defRPr sz="3200">
          <a:solidFill>
            <a:srgbClr val="330033"/>
          </a:solidFill>
          <a:latin typeface="Arial Black" pitchFamily="34" charset="0"/>
        </a:defRPr>
      </a:lvl2pPr>
      <a:lvl3pPr algn="l" defTabSz="457191" rtl="0" eaLnBrk="0" fontAlgn="base" hangingPunct="0">
        <a:lnSpc>
          <a:spcPct val="101000"/>
        </a:lnSpc>
        <a:spcBef>
          <a:spcPct val="0"/>
        </a:spcBef>
        <a:spcAft>
          <a:spcPct val="0"/>
        </a:spcAft>
        <a:buClr>
          <a:srgbClr val="330033"/>
        </a:buClr>
        <a:buSzPct val="100000"/>
        <a:buFont typeface="Arial Black" pitchFamily="34" charset="0"/>
        <a:defRPr sz="3200">
          <a:solidFill>
            <a:srgbClr val="330033"/>
          </a:solidFill>
          <a:latin typeface="Arial Black" pitchFamily="34" charset="0"/>
        </a:defRPr>
      </a:lvl3pPr>
      <a:lvl4pPr algn="l" defTabSz="457191" rtl="0" eaLnBrk="0" fontAlgn="base" hangingPunct="0">
        <a:lnSpc>
          <a:spcPct val="101000"/>
        </a:lnSpc>
        <a:spcBef>
          <a:spcPct val="0"/>
        </a:spcBef>
        <a:spcAft>
          <a:spcPct val="0"/>
        </a:spcAft>
        <a:buClr>
          <a:srgbClr val="330033"/>
        </a:buClr>
        <a:buSzPct val="100000"/>
        <a:buFont typeface="Arial Black" pitchFamily="34" charset="0"/>
        <a:defRPr sz="3200">
          <a:solidFill>
            <a:srgbClr val="330033"/>
          </a:solidFill>
          <a:latin typeface="Arial Black" pitchFamily="34" charset="0"/>
        </a:defRPr>
      </a:lvl4pPr>
      <a:lvl5pPr algn="l" defTabSz="457191" rtl="0" eaLnBrk="0" fontAlgn="base" hangingPunct="0">
        <a:lnSpc>
          <a:spcPct val="101000"/>
        </a:lnSpc>
        <a:spcBef>
          <a:spcPct val="0"/>
        </a:spcBef>
        <a:spcAft>
          <a:spcPct val="0"/>
        </a:spcAft>
        <a:buClr>
          <a:srgbClr val="330033"/>
        </a:buClr>
        <a:buSzPct val="100000"/>
        <a:buFont typeface="Arial Black" pitchFamily="34" charset="0"/>
        <a:defRPr sz="3200">
          <a:solidFill>
            <a:srgbClr val="330033"/>
          </a:solidFill>
          <a:latin typeface="Arial Black" pitchFamily="34" charset="0"/>
        </a:defRPr>
      </a:lvl5pPr>
      <a:lvl6pPr marL="457191" algn="l" defTabSz="457191" rtl="0" fontAlgn="base">
        <a:spcBef>
          <a:spcPct val="0"/>
        </a:spcBef>
        <a:spcAft>
          <a:spcPct val="0"/>
        </a:spcAft>
        <a:buClr>
          <a:srgbClr val="330033"/>
        </a:buClr>
        <a:buSzPct val="100000"/>
        <a:buFont typeface="Arial Black" pitchFamily="34" charset="0"/>
        <a:defRPr sz="4400">
          <a:solidFill>
            <a:srgbClr val="000000"/>
          </a:solidFill>
          <a:latin typeface="Times New Roman" pitchFamily="18" charset="0"/>
        </a:defRPr>
      </a:lvl6pPr>
      <a:lvl7pPr marL="914382" algn="l" defTabSz="457191" rtl="0" fontAlgn="base">
        <a:spcBef>
          <a:spcPct val="0"/>
        </a:spcBef>
        <a:spcAft>
          <a:spcPct val="0"/>
        </a:spcAft>
        <a:buClr>
          <a:srgbClr val="330033"/>
        </a:buClr>
        <a:buSzPct val="100000"/>
        <a:buFont typeface="Arial Black" pitchFamily="34" charset="0"/>
        <a:defRPr sz="4400">
          <a:solidFill>
            <a:srgbClr val="000000"/>
          </a:solidFill>
          <a:latin typeface="Times New Roman" pitchFamily="18" charset="0"/>
        </a:defRPr>
      </a:lvl7pPr>
      <a:lvl8pPr marL="1371573" algn="l" defTabSz="457191" rtl="0" fontAlgn="base">
        <a:spcBef>
          <a:spcPct val="0"/>
        </a:spcBef>
        <a:spcAft>
          <a:spcPct val="0"/>
        </a:spcAft>
        <a:buClr>
          <a:srgbClr val="330033"/>
        </a:buClr>
        <a:buSzPct val="100000"/>
        <a:buFont typeface="Arial Black" pitchFamily="34" charset="0"/>
        <a:defRPr sz="4400">
          <a:solidFill>
            <a:srgbClr val="000000"/>
          </a:solidFill>
          <a:latin typeface="Times New Roman" pitchFamily="18" charset="0"/>
        </a:defRPr>
      </a:lvl8pPr>
      <a:lvl9pPr marL="1828764" algn="l" defTabSz="457191" rtl="0" fontAlgn="base">
        <a:spcBef>
          <a:spcPct val="0"/>
        </a:spcBef>
        <a:spcAft>
          <a:spcPct val="0"/>
        </a:spcAft>
        <a:buClr>
          <a:srgbClr val="330033"/>
        </a:buClr>
        <a:buSzPct val="100000"/>
        <a:buFont typeface="Arial Black" pitchFamily="34" charset="0"/>
        <a:defRPr sz="4400">
          <a:solidFill>
            <a:srgbClr val="000000"/>
          </a:solidFill>
          <a:latin typeface="Times New Roman" pitchFamily="18" charset="0"/>
        </a:defRPr>
      </a:lvl9pPr>
    </p:titleStyle>
    <p:bodyStyle>
      <a:lvl1pPr marL="341307" indent="-341307" algn="l" defTabSz="457191" rtl="0" eaLnBrk="0" fontAlgn="base" hangingPunct="0">
        <a:lnSpc>
          <a:spcPct val="101000"/>
        </a:lnSpc>
        <a:spcBef>
          <a:spcPts val="700"/>
        </a:spcBef>
        <a:spcAft>
          <a:spcPct val="0"/>
        </a:spcAft>
        <a:buClr>
          <a:srgbClr val="B2B2B2"/>
        </a:buClr>
        <a:buSzPct val="90000"/>
        <a:buFont typeface="Wingdings" pitchFamily="2" charset="2"/>
        <a:buChar char=""/>
        <a:defRPr sz="2800">
          <a:solidFill>
            <a:srgbClr val="000000"/>
          </a:solidFill>
          <a:latin typeface="+mn-lt"/>
          <a:ea typeface="+mn-ea"/>
          <a:cs typeface="+mn-cs"/>
        </a:defRPr>
      </a:lvl1pPr>
      <a:lvl2pPr marL="741348" indent="-284158" algn="l" defTabSz="457191" rtl="0" eaLnBrk="0" fontAlgn="base" hangingPunct="0">
        <a:lnSpc>
          <a:spcPct val="101000"/>
        </a:lnSpc>
        <a:spcBef>
          <a:spcPts val="650"/>
        </a:spcBef>
        <a:spcAft>
          <a:spcPct val="0"/>
        </a:spcAft>
        <a:buClr>
          <a:srgbClr val="CCCC99"/>
        </a:buClr>
        <a:buSzPct val="75000"/>
        <a:buFont typeface="Wingdings" pitchFamily="2" charset="2"/>
        <a:buChar char=""/>
        <a:defRPr sz="2600">
          <a:solidFill>
            <a:srgbClr val="000000"/>
          </a:solidFill>
          <a:latin typeface="+mn-lt"/>
        </a:defRPr>
      </a:lvl2pPr>
      <a:lvl3pPr marL="1142977" indent="-228595" algn="l" defTabSz="457191" rtl="0" eaLnBrk="0" fontAlgn="base" hangingPunct="0">
        <a:lnSpc>
          <a:spcPct val="101000"/>
        </a:lnSpc>
        <a:spcBef>
          <a:spcPts val="575"/>
        </a:spcBef>
        <a:spcAft>
          <a:spcPct val="0"/>
        </a:spcAft>
        <a:buClr>
          <a:srgbClr val="B2B2B2"/>
        </a:buClr>
        <a:buSzPct val="55000"/>
        <a:buFont typeface="Wingdings" pitchFamily="2" charset="2"/>
        <a:buChar char=""/>
        <a:defRPr sz="2300">
          <a:solidFill>
            <a:srgbClr val="000000"/>
          </a:solidFill>
          <a:latin typeface="+mn-lt"/>
        </a:defRPr>
      </a:lvl3pPr>
      <a:lvl4pPr marL="1600168" indent="-228595" algn="l" defTabSz="457191" rtl="0" eaLnBrk="0" fontAlgn="base" hangingPunct="0">
        <a:lnSpc>
          <a:spcPct val="101000"/>
        </a:lnSpc>
        <a:spcBef>
          <a:spcPts val="500"/>
        </a:spcBef>
        <a:spcAft>
          <a:spcPct val="0"/>
        </a:spcAft>
        <a:buClr>
          <a:srgbClr val="CCCC99"/>
        </a:buClr>
        <a:buSzPct val="100000"/>
        <a:buFont typeface="Wingdings" pitchFamily="2" charset="2"/>
        <a:buChar char=""/>
        <a:defRPr sz="2000">
          <a:solidFill>
            <a:srgbClr val="000000"/>
          </a:solidFill>
          <a:latin typeface="+mn-lt"/>
        </a:defRPr>
      </a:lvl4pPr>
      <a:lvl5pPr marL="2057359" indent="-228595" algn="l" defTabSz="457191" rtl="0" eaLnBrk="0" fontAlgn="base" hangingPunct="0">
        <a:lnSpc>
          <a:spcPct val="101000"/>
        </a:lnSpc>
        <a:spcBef>
          <a:spcPts val="500"/>
        </a:spcBef>
        <a:spcAft>
          <a:spcPct val="0"/>
        </a:spcAft>
        <a:buClr>
          <a:srgbClr val="CCCC99"/>
        </a:buClr>
        <a:buSzPct val="100000"/>
        <a:buFont typeface="Wingdings" pitchFamily="2" charset="2"/>
        <a:buChar char=""/>
        <a:defRPr sz="2000">
          <a:solidFill>
            <a:srgbClr val="000000"/>
          </a:solidFill>
          <a:latin typeface="+mn-lt"/>
        </a:defRPr>
      </a:lvl5pPr>
      <a:lvl6pPr marL="2514550" indent="-228595" algn="l" defTabSz="457191" rtl="0" fontAlgn="base">
        <a:lnSpc>
          <a:spcPct val="101000"/>
        </a:lnSpc>
        <a:spcBef>
          <a:spcPts val="500"/>
        </a:spcBef>
        <a:spcAft>
          <a:spcPct val="0"/>
        </a:spcAft>
        <a:buClr>
          <a:srgbClr val="CCCC99"/>
        </a:buClr>
        <a:buSzPct val="100000"/>
        <a:buFont typeface="Wingdings" pitchFamily="2" charset="2"/>
        <a:buChar char=""/>
        <a:defRPr sz="2000">
          <a:solidFill>
            <a:srgbClr val="000000"/>
          </a:solidFill>
          <a:latin typeface="+mn-lt"/>
        </a:defRPr>
      </a:lvl6pPr>
      <a:lvl7pPr marL="2971741" indent="-228595" algn="l" defTabSz="457191" rtl="0" fontAlgn="base">
        <a:lnSpc>
          <a:spcPct val="101000"/>
        </a:lnSpc>
        <a:spcBef>
          <a:spcPts val="500"/>
        </a:spcBef>
        <a:spcAft>
          <a:spcPct val="0"/>
        </a:spcAft>
        <a:buClr>
          <a:srgbClr val="CCCC99"/>
        </a:buClr>
        <a:buSzPct val="100000"/>
        <a:buFont typeface="Wingdings" pitchFamily="2" charset="2"/>
        <a:buChar char=""/>
        <a:defRPr sz="2000">
          <a:solidFill>
            <a:srgbClr val="000000"/>
          </a:solidFill>
          <a:latin typeface="+mn-lt"/>
        </a:defRPr>
      </a:lvl7pPr>
      <a:lvl8pPr marL="3428932" indent="-228595" algn="l" defTabSz="457191" rtl="0" fontAlgn="base">
        <a:lnSpc>
          <a:spcPct val="101000"/>
        </a:lnSpc>
        <a:spcBef>
          <a:spcPts val="500"/>
        </a:spcBef>
        <a:spcAft>
          <a:spcPct val="0"/>
        </a:spcAft>
        <a:buClr>
          <a:srgbClr val="CCCC99"/>
        </a:buClr>
        <a:buSzPct val="100000"/>
        <a:buFont typeface="Wingdings" pitchFamily="2" charset="2"/>
        <a:buChar char=""/>
        <a:defRPr sz="2000">
          <a:solidFill>
            <a:srgbClr val="000000"/>
          </a:solidFill>
          <a:latin typeface="+mn-lt"/>
        </a:defRPr>
      </a:lvl8pPr>
      <a:lvl9pPr marL="3886122" indent="-228595" algn="l" defTabSz="457191" rtl="0" fontAlgn="base">
        <a:lnSpc>
          <a:spcPct val="101000"/>
        </a:lnSpc>
        <a:spcBef>
          <a:spcPts val="500"/>
        </a:spcBef>
        <a:spcAft>
          <a:spcPct val="0"/>
        </a:spcAft>
        <a:buClr>
          <a:srgbClr val="CCCC99"/>
        </a:buClr>
        <a:buSzPct val="100000"/>
        <a:buFont typeface="Wingdings" pitchFamily="2" charset="2"/>
        <a:buChar char=""/>
        <a:defRPr sz="2000">
          <a:solidFill>
            <a:srgbClr val="000000"/>
          </a:solidFill>
          <a:latin typeface="+mn-lt"/>
        </a:defRPr>
      </a:lvl9pPr>
    </p:bodyStyle>
    <p:otherStyle>
      <a:defPPr>
        <a:defRPr lang="en-US"/>
      </a:defPPr>
      <a:lvl1pPr marL="0" algn="l" defTabSz="9143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91" algn="l" defTabSz="9143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82" algn="l" defTabSz="9143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73" algn="l" defTabSz="9143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64" algn="l" defTabSz="9143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55" algn="l" defTabSz="9143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46" algn="l" defTabSz="9143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36" algn="l" defTabSz="9143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26" algn="l" defTabSz="9143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152402" y="175069"/>
            <a:ext cx="8793480" cy="531494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70170" y="444500"/>
            <a:ext cx="7406640" cy="11303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7253" y="1714500"/>
            <a:ext cx="7404653" cy="33655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6292" y="5123202"/>
            <a:ext cx="1746806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0070C0"/>
                </a:solidFill>
                <a:latin typeface="+mj-lt"/>
              </a:defRPr>
            </a:lvl1pPr>
          </a:lstStyle>
          <a:p>
            <a:fld id="{53CD8148-9D99-4207-A012-B2C60DBF0599}" type="datetime1">
              <a:rPr lang="en-US" smtClean="0"/>
              <a:t>7/10/2020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61863" y="5172460"/>
            <a:ext cx="3538331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rgbClr val="0070C0"/>
                </a:solidFill>
                <a:latin typeface="+mj-lt"/>
              </a:defRPr>
            </a:lvl1pPr>
          </a:lstStyle>
          <a:p>
            <a:r>
              <a:rPr lang="en-US" smtClean="0"/>
              <a:t>Ad-Hoc Meeting: Radiative Corrections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7148" y="5186528"/>
            <a:ext cx="1279663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rgbClr val="0070C0"/>
                </a:solidFill>
                <a:latin typeface="+mj-lt"/>
              </a:defRPr>
            </a:lvl1pPr>
          </a:lstStyle>
          <a:p>
            <a:fld id="{B9A5DFB4-3D23-4866-8D46-AE36D04BFD7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22472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2" r:id="rId1"/>
    <p:sldLayoutId id="2147484103" r:id="rId2"/>
    <p:sldLayoutId id="2147484108" r:id="rId3"/>
    <p:sldLayoutId id="2147484114" r:id="rId4"/>
    <p:sldLayoutId id="2147484115" r:id="rId5"/>
  </p:sldLayoutIdLst>
  <p:timing>
    <p:tnLst>
      <p:par>
        <p:cTn id="1" dur="indefinite" restart="never" nodeType="tmRoot"/>
      </p:par>
    </p:tnLst>
  </p:timing>
  <p:hf hdr="0"/>
  <p:txStyles>
    <p:titleStyle>
      <a:lvl1pPr algn="l" defTabSz="685787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rgbClr val="0070C0"/>
          </a:solidFill>
          <a:latin typeface="+mj-lt"/>
          <a:ea typeface="+mj-ea"/>
          <a:cs typeface="+mj-cs"/>
        </a:defRPr>
      </a:lvl1pPr>
    </p:titleStyle>
    <p:bodyStyle>
      <a:lvl1pPr marL="171446" indent="-137156" algn="l" defTabSz="685787" rtl="0" eaLnBrk="1" latinLnBrk="0" hangingPunct="1">
        <a:lnSpc>
          <a:spcPct val="90000"/>
        </a:lnSpc>
        <a:spcBef>
          <a:spcPts val="1050"/>
        </a:spcBef>
        <a:buClr>
          <a:schemeClr val="accent1"/>
        </a:buClr>
        <a:buSzPct val="80000"/>
        <a:buFont typeface="Corbel" pitchFamily="34" charset="0"/>
        <a:buChar char="•"/>
        <a:defRPr sz="16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3" indent="-137156" algn="l" defTabSz="685787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548629" indent="-137156" algn="l" defTabSz="685787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754366" indent="-137156" algn="l" defTabSz="685787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960100" indent="-137156" algn="l" defTabSz="685787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199976" indent="-171446" algn="l" defTabSz="685787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2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424972" indent="-171446" algn="l" defTabSz="685787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2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1649967" indent="-171446" algn="l" defTabSz="685787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2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1874964" indent="-171446" algn="l" defTabSz="685787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2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3" algn="l" defTabSz="68578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7" algn="l" defTabSz="68578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9" algn="l" defTabSz="68578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73" algn="l" defTabSz="68578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66" algn="l" defTabSz="68578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59" algn="l" defTabSz="68578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52" algn="l" defTabSz="68578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46" algn="l" defTabSz="68578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32.png"/><Relationship Id="rId4" Type="http://schemas.openxmlformats.org/officeDocument/2006/relationships/image" Target="../media/image19.w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1.wmf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20.wmf"/><Relationship Id="rId4" Type="http://schemas.openxmlformats.org/officeDocument/2006/relationships/oleObject" Target="../embeddings/oleObject3.bin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arxiv.org/abs/arXiv:1604.02695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90.png"/><Relationship Id="rId5" Type="http://schemas.openxmlformats.org/officeDocument/2006/relationships/image" Target="../media/image27.png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50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3.png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7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0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1.png"/><Relationship Id="rId5" Type="http://schemas.openxmlformats.org/officeDocument/2006/relationships/image" Target="../media/image49.png"/><Relationship Id="rId4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hyperlink" Target="Version%204.6.10:%20http:/wwwthep.physik.uni-mainz.de/~hspiesb/djangoh/djangoh.html" TargetMode="Externa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8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58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60.png"/><Relationship Id="rId7" Type="http://schemas.openxmlformats.org/officeDocument/2006/relationships/image" Target="../media/image62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61.png"/><Relationship Id="rId10" Type="http://schemas.openxmlformats.org/officeDocument/2006/relationships/image" Target="../media/image58.png"/><Relationship Id="rId4" Type="http://schemas.openxmlformats.org/officeDocument/2006/relationships/image" Target="../media/image53.png"/><Relationship Id="rId9" Type="http://schemas.openxmlformats.org/officeDocument/2006/relationships/image" Target="../media/image63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4.png"/><Relationship Id="rId7" Type="http://schemas.openxmlformats.org/officeDocument/2006/relationships/image" Target="../media/image72.png"/><Relationship Id="rId2" Type="http://schemas.openxmlformats.org/officeDocument/2006/relationships/image" Target="../media/image40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0.png"/><Relationship Id="rId5" Type="http://schemas.openxmlformats.org/officeDocument/2006/relationships/image" Target="../media/image460.png"/><Relationship Id="rId4" Type="http://schemas.openxmlformats.org/officeDocument/2006/relationships/image" Target="../media/image6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7.jpg"/><Relationship Id="rId7" Type="http://schemas.openxmlformats.org/officeDocument/2006/relationships/image" Target="../media/image1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7" Type="http://schemas.openxmlformats.org/officeDocument/2006/relationships/image" Target="../media/image67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0.png"/><Relationship Id="rId5" Type="http://schemas.openxmlformats.org/officeDocument/2006/relationships/image" Target="../media/image460.png"/><Relationship Id="rId10" Type="http://schemas.openxmlformats.org/officeDocument/2006/relationships/image" Target="../media/image73.png"/><Relationship Id="rId9" Type="http://schemas.openxmlformats.org/officeDocument/2006/relationships/image" Target="../media/image72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0.png"/><Relationship Id="rId3" Type="http://schemas.openxmlformats.org/officeDocument/2006/relationships/image" Target="../media/image550.png"/><Relationship Id="rId7" Type="http://schemas.openxmlformats.org/officeDocument/2006/relationships/image" Target="../media/image59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0.png"/><Relationship Id="rId5" Type="http://schemas.openxmlformats.org/officeDocument/2006/relationships/image" Target="../media/image570.png"/><Relationship Id="rId4" Type="http://schemas.openxmlformats.org/officeDocument/2006/relationships/image" Target="../media/image70.png"/><Relationship Id="rId9" Type="http://schemas.openxmlformats.org/officeDocument/2006/relationships/image" Target="../media/image610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0.png"/><Relationship Id="rId3" Type="http://schemas.openxmlformats.org/officeDocument/2006/relationships/image" Target="../media/image75.png"/><Relationship Id="rId7" Type="http://schemas.openxmlformats.org/officeDocument/2006/relationships/image" Target="../media/image590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0.png"/><Relationship Id="rId5" Type="http://schemas.openxmlformats.org/officeDocument/2006/relationships/image" Target="../media/image570.png"/><Relationship Id="rId4" Type="http://schemas.openxmlformats.org/officeDocument/2006/relationships/image" Target="../media/image81.png"/><Relationship Id="rId9" Type="http://schemas.openxmlformats.org/officeDocument/2006/relationships/image" Target="../media/image610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0.png"/><Relationship Id="rId3" Type="http://schemas.openxmlformats.org/officeDocument/2006/relationships/image" Target="../media/image77.png"/><Relationship Id="rId7" Type="http://schemas.openxmlformats.org/officeDocument/2006/relationships/image" Target="../media/image590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0.png"/><Relationship Id="rId5" Type="http://schemas.openxmlformats.org/officeDocument/2006/relationships/image" Target="../media/image570.png"/><Relationship Id="rId4" Type="http://schemas.openxmlformats.org/officeDocument/2006/relationships/image" Target="../media/image84.png"/><Relationship Id="rId9" Type="http://schemas.openxmlformats.org/officeDocument/2006/relationships/image" Target="../media/image610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0.png"/><Relationship Id="rId3" Type="http://schemas.openxmlformats.org/officeDocument/2006/relationships/image" Target="../media/image79.png"/><Relationship Id="rId7" Type="http://schemas.openxmlformats.org/officeDocument/2006/relationships/image" Target="../media/image590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0.png"/><Relationship Id="rId5" Type="http://schemas.openxmlformats.org/officeDocument/2006/relationships/image" Target="../media/image570.png"/><Relationship Id="rId4" Type="http://schemas.openxmlformats.org/officeDocument/2006/relationships/image" Target="../media/image87.png"/><Relationship Id="rId9" Type="http://schemas.openxmlformats.org/officeDocument/2006/relationships/image" Target="../media/image610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0.png"/><Relationship Id="rId2" Type="http://schemas.openxmlformats.org/officeDocument/2006/relationships/image" Target="../media/image83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1.png"/><Relationship Id="rId7" Type="http://schemas.openxmlformats.org/officeDocument/2006/relationships/image" Target="../media/image83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arxiv.org/abs/1802.00962" TargetMode="External"/><Relationship Id="rId5" Type="http://schemas.openxmlformats.org/officeDocument/2006/relationships/hyperlink" Target="http://theor.jinr.ru/~spin/2017/" TargetMode="External"/><Relationship Id="rId4" Type="http://schemas.openxmlformats.org/officeDocument/2006/relationships/image" Target="../media/image71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4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0.pn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9.jpe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0.png"/><Relationship Id="rId5" Type="http://schemas.openxmlformats.org/officeDocument/2006/relationships/image" Target="../media/image200.png"/><Relationship Id="rId4" Type="http://schemas.openxmlformats.org/officeDocument/2006/relationships/image" Target="../media/image19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0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71.png"/><Relationship Id="rId4" Type="http://schemas.openxmlformats.org/officeDocument/2006/relationships/image" Target="../media/image260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emf"/><Relationship Id="rId5" Type="http://schemas.openxmlformats.org/officeDocument/2006/relationships/image" Target="../media/image16.jpeg"/><Relationship Id="rId10" Type="http://schemas.openxmlformats.org/officeDocument/2006/relationships/image" Target="../media/image31.png"/><Relationship Id="rId4" Type="http://schemas.openxmlformats.org/officeDocument/2006/relationships/image" Target="../media/image15.jpeg"/><Relationship Id="rId9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8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17443" y="0"/>
            <a:ext cx="6764357" cy="1362783"/>
          </a:xfrm>
        </p:spPr>
        <p:txBody>
          <a:bodyPr/>
          <a:lstStyle/>
          <a:p>
            <a:r>
              <a:rPr lang="en-US" b="1" dirty="0"/>
              <a:t>Radiative Corrections in MC for EIC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Semi Inclusive DIS full Cross Section 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304802" y="1028700"/>
                <a:ext cx="8534398" cy="4420800"/>
              </a:xfrm>
            </p:spPr>
            <p:txBody>
              <a:bodyPr>
                <a:normAutofit fontScale="62500" lnSpcReduction="20000"/>
              </a:bodyPr>
              <a:lstStyle/>
              <a:p>
                <a:pPr marL="0" indent="0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sup>
                          </m:s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𝑑𝑥𝑑𝑦𝑑𝑧𝑑</m:t>
                          </m:r>
                          <m:sSubSup>
                            <m:sSub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h𝑇</m:t>
                              </m:r>
                            </m:sub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sub>
                          </m:sSub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𝑥𝑦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1−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𝜀</m:t>
                              </m:r>
                            </m:e>
                          </m:d>
                        </m:den>
                      </m:f>
                      <m:d>
                        <m:d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1+</m:t>
                          </m:r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𝛾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den>
                          </m:f>
                        </m:e>
                      </m:d>
                      <m:d>
                        <m:dPr>
                          <m:begChr m:val="{"/>
                          <m:endChr m:val="}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 smtClean="0">
                                  <a:solidFill>
                                    <a:schemeClr val="accent3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accent3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accent3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𝑈𝑈</m:t>
                              </m:r>
                              <m:r>
                                <a:rPr lang="en-US" b="0" i="1" smtClean="0">
                                  <a:solidFill>
                                    <a:schemeClr val="accent3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b="0" i="1" smtClean="0">
                                  <a:solidFill>
                                    <a:schemeClr val="accent3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  <m:sSub>
                            <m:sSubPr>
                              <m:ctrlPr>
                                <a:rPr lang="en-US" i="1" smtClean="0">
                                  <a:solidFill>
                                    <a:schemeClr val="accent3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accent3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accent3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𝑈𝑈</m:t>
                              </m:r>
                              <m:r>
                                <a:rPr lang="en-US" b="0" i="1" smtClean="0">
                                  <a:solidFill>
                                    <a:schemeClr val="accent3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b="0" i="1" smtClean="0">
                                  <a:solidFill>
                                    <a:schemeClr val="accent3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ad>
                            <m:radPr>
                              <m:degHide m:val="on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𝜀</m:t>
                              </m:r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𝜀</m:t>
                                  </m:r>
                                </m:e>
                              </m:d>
                            </m:e>
                          </m:rad>
                          <m:func>
                            <m:func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sub>
                              </m:sSub>
                            </m:e>
                          </m:func>
                          <m:sSubSup>
                            <m:sSubSupPr>
                              <m:ctrlPr>
                                <a:rPr lang="en-US" b="0" i="1" smtClean="0">
                                  <a:solidFill>
                                    <a:schemeClr val="accent3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solidFill>
                                    <a:schemeClr val="accent3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accent3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𝑈𝑈</m:t>
                              </m:r>
                            </m:sub>
                            <m:sup>
                              <m:func>
                                <m:funcPr>
                                  <m:ctrlPr>
                                    <a:rPr lang="en-US" b="0" i="1" smtClean="0">
                                      <a:solidFill>
                                        <a:schemeClr val="accent3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solidFill>
                                        <a:schemeClr val="accent3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cos</m:t>
                                  </m:r>
                                </m:fName>
                                <m:e>
                                  <m:sSub>
                                    <m:sSubPr>
                                      <m:ctrlPr>
                                        <a:rPr lang="en-US" b="0" i="1" smtClean="0">
                                          <a:solidFill>
                                            <a:schemeClr val="accent3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solidFill>
                                            <a:schemeClr val="accent3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solidFill>
                                            <a:schemeClr val="accent3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h</m:t>
                                      </m:r>
                                    </m:sub>
                                  </m:sSub>
                                </m:e>
                              </m:func>
                            </m:sup>
                          </m:sSub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  <m:func>
                            <m:func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sub>
                              </m:sSub>
                            </m:e>
                          </m:func>
                          <m:sSubSup>
                            <m:sSubSupPr>
                              <m:ctrlPr>
                                <a:rPr lang="en-US" i="1" smtClean="0">
                                  <a:solidFill>
                                    <a:schemeClr val="accent3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i="1">
                                  <a:solidFill>
                                    <a:schemeClr val="accent3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accent3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𝑈𝑈</m:t>
                              </m:r>
                            </m:sub>
                            <m:sup>
                              <m:func>
                                <m:funcPr>
                                  <m:ctrlPr>
                                    <a:rPr lang="en-US" i="1">
                                      <a:solidFill>
                                        <a:schemeClr val="accent3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>
                                      <a:solidFill>
                                        <a:schemeClr val="accent3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cos</m:t>
                                  </m:r>
                                </m:fName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chemeClr val="accent3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solidFill>
                                            <a:schemeClr val="accent3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  <m:r>
                                        <a:rPr lang="en-US" i="1">
                                          <a:solidFill>
                                            <a:schemeClr val="accent3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schemeClr val="accent3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h</m:t>
                                      </m:r>
                                    </m:sub>
                                  </m:sSub>
                                </m:e>
                              </m:func>
                            </m:sup>
                          </m:sSub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chemeClr val="accent4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accent4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accent4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  <m:rad>
                            <m:radPr>
                              <m:degHide m:val="on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𝜀</m:t>
                              </m:r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1+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𝜀</m:t>
                                  </m:r>
                                </m:e>
                              </m:d>
                            </m:e>
                          </m:rad>
                          <m:func>
                            <m:func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h</m:t>
                                  </m:r>
                                </m:sub>
                              </m:sSub>
                            </m:e>
                          </m:func>
                          <m:sSubSup>
                            <m:sSubSupPr>
                              <m:ctrlPr>
                                <a:rPr lang="en-US" i="1" smtClean="0">
                                  <a:solidFill>
                                    <a:schemeClr val="accent3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solidFill>
                                    <a:schemeClr val="accent3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𝐿</m:t>
                              </m:r>
                              <m:r>
                                <a:rPr lang="en-US" b="0" i="1" smtClean="0">
                                  <a:solidFill>
                                    <a:schemeClr val="accent3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𝑈</m:t>
                              </m:r>
                            </m:sub>
                            <m:sup>
                              <m:func>
                                <m:funcPr>
                                  <m:ctrlPr>
                                    <a:rPr lang="en-US" b="0" i="1" smtClean="0">
                                      <a:solidFill>
                                        <a:schemeClr val="accent3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solidFill>
                                        <a:schemeClr val="accent3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sin</m:t>
                                  </m:r>
                                </m:fName>
                                <m:e>
                                  <m:sSub>
                                    <m:sSubPr>
                                      <m:ctrlPr>
                                        <a:rPr lang="en-US" b="0" i="1" smtClean="0">
                                          <a:solidFill>
                                            <a:schemeClr val="accent3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solidFill>
                                            <a:schemeClr val="accent3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solidFill>
                                            <a:schemeClr val="accent3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h</m:t>
                                      </m:r>
                                    </m:sub>
                                  </m:sSub>
                                </m:e>
                              </m:func>
                            </m:sup>
                          </m:sSub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∥</m:t>
                              </m:r>
                            </m:sub>
                          </m:sSub>
                          <m:d>
                            <m:dPr>
                              <m:begChr m:val="["/>
                              <m:endChr m:val="]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ad>
                                <m:radPr>
                                  <m:degHide m:val="on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𝜀</m:t>
                                  </m:r>
                                  <m:d>
                                    <m:d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1+</m:t>
                                      </m:r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𝜀</m:t>
                                      </m:r>
                                    </m:e>
                                  </m:d>
                                </m:e>
                              </m:rad>
                              <m:func>
                                <m:func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sin</m:t>
                                  </m:r>
                                </m:fName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h</m:t>
                                      </m:r>
                                    </m:sub>
                                  </m:sSub>
                                </m:e>
                              </m:func>
                              <m:sSubSup>
                                <m:sSubSupPr>
                                  <m:ctrlPr>
                                    <a:rPr lang="en-US" i="1" smtClean="0">
                                      <a:solidFill>
                                        <a:schemeClr val="accent3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i="1">
                                      <a:solidFill>
                                        <a:schemeClr val="accent3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𝐹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chemeClr val="accent3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𝑈</m:t>
                                  </m:r>
                                  <m:r>
                                    <a:rPr lang="en-US" b="0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𝐿</m:t>
                                  </m:r>
                                </m:sub>
                                <m:sup>
                                  <m:func>
                                    <m:funcPr>
                                      <m:ctrlPr>
                                        <a:rPr lang="en-US" i="1">
                                          <a:solidFill>
                                            <a:schemeClr val="accent3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en-US">
                                          <a:solidFill>
                                            <a:schemeClr val="accent3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sin</m:t>
                                      </m:r>
                                    </m:fName>
                                    <m:e>
                                      <m:sSub>
                                        <m:sSubPr>
                                          <m:ctrlPr>
                                            <a:rPr lang="en-US" i="1">
                                              <a:solidFill>
                                                <a:schemeClr val="accent3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solidFill>
                                                <a:schemeClr val="accent3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𝜙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solidFill>
                                                <a:schemeClr val="accent3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h</m:t>
                                          </m:r>
                                        </m:sub>
                                      </m:sSub>
                                    </m:e>
                                  </m:func>
                                </m:sup>
                              </m:sSub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𝜀</m:t>
                              </m:r>
                              <m:func>
                                <m:func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sin</m:t>
                                  </m:r>
                                </m:fName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h</m:t>
                                      </m:r>
                                    </m:sub>
                                  </m:sSub>
                                </m:e>
                              </m:func>
                              <m:sSubSup>
                                <m:sSubSupPr>
                                  <m:ctrlPr>
                                    <a:rPr lang="en-US" i="1" smtClean="0">
                                      <a:solidFill>
                                        <a:schemeClr val="accent3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i="1">
                                      <a:solidFill>
                                        <a:schemeClr val="accent3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𝐹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chemeClr val="accent3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𝑈</m:t>
                                  </m:r>
                                  <m:r>
                                    <a:rPr lang="en-US" b="0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sub>
                                <m:sup>
                                  <m:func>
                                    <m:funcPr>
                                      <m:ctrlPr>
                                        <a:rPr lang="en-US" i="1">
                                          <a:solidFill>
                                            <a:schemeClr val="accent3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en-US" b="0" i="0" smtClean="0">
                                          <a:solidFill>
                                            <a:schemeClr val="accent3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sin</m:t>
                                      </m:r>
                                    </m:fName>
                                    <m:e>
                                      <m:sSub>
                                        <m:sSubPr>
                                          <m:ctrlPr>
                                            <a:rPr lang="en-US" i="1">
                                              <a:solidFill>
                                                <a:schemeClr val="accent3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solidFill>
                                                <a:schemeClr val="accent3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  <m:r>
                                            <a:rPr lang="en-US" i="1">
                                              <a:solidFill>
                                                <a:schemeClr val="accent3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𝜙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solidFill>
                                                <a:schemeClr val="accent3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h</m:t>
                                          </m:r>
                                        </m:sub>
                                      </m:sSub>
                                    </m:e>
                                  </m:func>
                                </m:sup>
                              </m:sSubSup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chemeClr val="accent4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accent4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accent4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∥</m:t>
                              </m:r>
                            </m:sub>
                          </m:sSub>
                          <m:d>
                            <m:dPr>
                              <m:begChr m:val="["/>
                              <m:endChr m:val="]"/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ad>
                                <m:radPr>
                                  <m:degHide m:val="on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1−</m:t>
                                  </m:r>
                                  <m:sSup>
                                    <m:sSup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𝜀</m:t>
                                      </m:r>
                                    </m:e>
                                    <m:sup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</m:rad>
                              <m:sSub>
                                <m:sSubPr>
                                  <m:ctrlPr>
                                    <a:rPr lang="en-US" i="1" smtClean="0">
                                      <a:solidFill>
                                        <a:schemeClr val="accent3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chemeClr val="accent3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𝐹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  <m:r>
                                    <a:rPr lang="en-US" b="0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rad>
                                <m:radPr>
                                  <m:degHide m:val="on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𝜀</m:t>
                                  </m:r>
                                  <m:d>
                                    <m:d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1+</m:t>
                                      </m:r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𝜀</m:t>
                                      </m:r>
                                    </m:e>
                                  </m:d>
                                </m:e>
                              </m:rad>
                              <m:func>
                                <m:func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>
                                      <a:latin typeface="Cambria Math" panose="02040503050406030204" pitchFamily="18" charset="0"/>
                                    </a:rPr>
                                    <m:t>cos</m:t>
                                  </m:r>
                                </m:fName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h</m:t>
                                      </m:r>
                                    </m:sub>
                                  </m:sSub>
                                </m:e>
                              </m:func>
                              <m:sSubSup>
                                <m:sSubSupPr>
                                  <m:ctrlPr>
                                    <a:rPr lang="en-US" i="1" smtClean="0">
                                      <a:solidFill>
                                        <a:schemeClr val="accent3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i="1">
                                      <a:solidFill>
                                        <a:schemeClr val="accent3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𝐹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  <m:r>
                                    <a:rPr lang="en-US" b="0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sub>
                                <m:sup>
                                  <m:func>
                                    <m:funcPr>
                                      <m:ctrlPr>
                                        <a:rPr lang="en-US" i="1">
                                          <a:solidFill>
                                            <a:schemeClr val="accent3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en-US">
                                          <a:solidFill>
                                            <a:schemeClr val="accent3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cos</m:t>
                                      </m:r>
                                    </m:fName>
                                    <m:e>
                                      <m:sSub>
                                        <m:sSubPr>
                                          <m:ctrlPr>
                                            <a:rPr lang="en-US" i="1">
                                              <a:solidFill>
                                                <a:schemeClr val="accent3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solidFill>
                                                <a:schemeClr val="accent3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𝜙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solidFill>
                                                <a:schemeClr val="accent3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h</m:t>
                                          </m:r>
                                        </m:sub>
                                      </m:sSub>
                                    </m:e>
                                  </m:func>
                                </m:sup>
                              </m:sSubSup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d>
                            <m:dPr>
                              <m:begChr m:val="|"/>
                              <m:endChr m:val="|"/>
                              <m:ctrlP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en-US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𝑆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⊥</m:t>
                                  </m:r>
                                </m:sub>
                              </m:sSub>
                            </m:e>
                          </m:d>
                          <m:d>
                            <m:dPr>
                              <m:begChr m:val="["/>
                              <m:endChr m:val="]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unc>
                                <m:func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sin</m:t>
                                  </m:r>
                                </m:fName>
                                <m:e>
                                  <m:d>
                                    <m:d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𝜙</m:t>
                                          </m:r>
                                        </m:e>
                                        <m:sub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h</m:t>
                                          </m:r>
                                        </m:sub>
                                      </m:s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𝜙</m:t>
                                          </m:r>
                                        </m:e>
                                        <m:sub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𝑆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func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Sup>
                                    <m:sSubSupPr>
                                      <m:ctrlPr>
                                        <a:rPr lang="en-US" i="1" smtClean="0">
                                          <a:solidFill>
                                            <a:schemeClr val="accent3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i="1">
                                          <a:solidFill>
                                            <a:schemeClr val="accent3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𝐹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schemeClr val="accent3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𝑈</m:t>
                                      </m:r>
                                      <m:r>
                                        <a:rPr lang="en-US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𝑇</m:t>
                                      </m:r>
                                      <m:r>
                                        <a:rPr lang="en-US" b="0" i="1" smtClean="0">
                                          <a:solidFill>
                                            <a:schemeClr val="accent3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b="0" i="1" smtClean="0">
                                          <a:solidFill>
                                            <a:schemeClr val="accent3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𝑇</m:t>
                                      </m:r>
                                    </m:sub>
                                    <m:sup>
                                      <m:func>
                                        <m:funcPr>
                                          <m:ctrlPr>
                                            <a:rPr lang="en-US" i="1">
                                              <a:solidFill>
                                                <a:schemeClr val="accent3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uncPr>
                                        <m:fNam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>
                                              <a:solidFill>
                                                <a:schemeClr val="accent3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sin</m:t>
                                          </m:r>
                                        </m:fName>
                                        <m:e>
                                          <m:d>
                                            <m:dPr>
                                              <m:ctrlPr>
                                                <a:rPr lang="en-US" i="1">
                                                  <a:solidFill>
                                                    <a:schemeClr val="accent3">
                                                      <a:lumMod val="75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sSub>
                                                <m:sSubPr>
                                                  <m:ctrlPr>
                                                    <a:rPr lang="en-US" i="1">
                                                      <a:solidFill>
                                                        <a:schemeClr val="accent3">
                                                          <a:lumMod val="75000"/>
                                                        </a:schemeClr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n-US" i="1">
                                                      <a:solidFill>
                                                        <a:schemeClr val="accent3">
                                                          <a:lumMod val="75000"/>
                                                        </a:schemeClr>
                                                      </a:solidFill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𝜙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i="1">
                                                      <a:solidFill>
                                                        <a:schemeClr val="accent3">
                                                          <a:lumMod val="75000"/>
                                                        </a:schemeClr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h</m:t>
                                                  </m:r>
                                                </m:sub>
                                              </m:sSub>
                                              <m:r>
                                                <a:rPr lang="en-US" i="1">
                                                  <a:solidFill>
                                                    <a:schemeClr val="accent3">
                                                      <a:lumMod val="75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−</m:t>
                                              </m:r>
                                              <m:sSub>
                                                <m:sSubPr>
                                                  <m:ctrlPr>
                                                    <a:rPr lang="en-US" i="1">
                                                      <a:solidFill>
                                                        <a:schemeClr val="accent3">
                                                          <a:lumMod val="75000"/>
                                                        </a:schemeClr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n-US" i="1">
                                                      <a:solidFill>
                                                        <a:schemeClr val="accent3">
                                                          <a:lumMod val="75000"/>
                                                        </a:schemeClr>
                                                      </a:solidFill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𝜙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i="1">
                                                      <a:solidFill>
                                                        <a:schemeClr val="accent3">
                                                          <a:lumMod val="75000"/>
                                                        </a:schemeClr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𝑆</m:t>
                                                  </m:r>
                                                </m:sub>
                                              </m:sSub>
                                            </m:e>
                                          </m:d>
                                        </m:e>
                                      </m:func>
                                    </m:sup>
                                  </m:sSub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𝜀</m:t>
                                  </m:r>
                                  <m:sSubSup>
                                    <m:sSubSupPr>
                                      <m:ctrlPr>
                                        <a:rPr lang="en-US" i="1" smtClean="0">
                                          <a:solidFill>
                                            <a:schemeClr val="accent3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i="1">
                                          <a:solidFill>
                                            <a:schemeClr val="accent3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𝐹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schemeClr val="accent3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𝑈</m:t>
                                      </m:r>
                                      <m:r>
                                        <a:rPr lang="en-US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𝑇</m:t>
                                      </m:r>
                                      <m:r>
                                        <a:rPr lang="en-US" i="1">
                                          <a:solidFill>
                                            <a:schemeClr val="accent3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b="0" i="1" smtClean="0">
                                          <a:solidFill>
                                            <a:schemeClr val="accent3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𝐿</m:t>
                                      </m:r>
                                    </m:sub>
                                    <m:sup>
                                      <m:func>
                                        <m:funcPr>
                                          <m:ctrlPr>
                                            <a:rPr lang="en-US" i="1">
                                              <a:solidFill>
                                                <a:schemeClr val="accent3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uncPr>
                                        <m:fNam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>
                                              <a:solidFill>
                                                <a:schemeClr val="accent3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sin</m:t>
                                          </m:r>
                                        </m:fName>
                                        <m:e>
                                          <m:d>
                                            <m:dPr>
                                              <m:ctrlPr>
                                                <a:rPr lang="en-US" i="1">
                                                  <a:solidFill>
                                                    <a:schemeClr val="accent3">
                                                      <a:lumMod val="75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sSub>
                                                <m:sSubPr>
                                                  <m:ctrlPr>
                                                    <a:rPr lang="en-US" i="1">
                                                      <a:solidFill>
                                                        <a:schemeClr val="accent3">
                                                          <a:lumMod val="75000"/>
                                                        </a:schemeClr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n-US" i="1">
                                                      <a:solidFill>
                                                        <a:schemeClr val="accent3">
                                                          <a:lumMod val="75000"/>
                                                        </a:schemeClr>
                                                      </a:solidFill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𝜙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i="1">
                                                      <a:solidFill>
                                                        <a:schemeClr val="accent3">
                                                          <a:lumMod val="75000"/>
                                                        </a:schemeClr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h</m:t>
                                                  </m:r>
                                                </m:sub>
                                              </m:sSub>
                                              <m:r>
                                                <a:rPr lang="en-US" i="1">
                                                  <a:solidFill>
                                                    <a:schemeClr val="accent3">
                                                      <a:lumMod val="75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−</m:t>
                                              </m:r>
                                              <m:sSub>
                                                <m:sSubPr>
                                                  <m:ctrlPr>
                                                    <a:rPr lang="en-US" i="1">
                                                      <a:solidFill>
                                                        <a:schemeClr val="accent3">
                                                          <a:lumMod val="75000"/>
                                                        </a:schemeClr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n-US" i="1">
                                                      <a:solidFill>
                                                        <a:schemeClr val="accent3">
                                                          <a:lumMod val="75000"/>
                                                        </a:schemeClr>
                                                      </a:solidFill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𝜙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i="1">
                                                      <a:solidFill>
                                                        <a:schemeClr val="accent3">
                                                          <a:lumMod val="75000"/>
                                                        </a:schemeClr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𝑆</m:t>
                                                  </m:r>
                                                </m:sub>
                                              </m:sSub>
                                            </m:e>
                                          </m:d>
                                        </m:e>
                                      </m:func>
                                    </m:sup>
                                  </m:sSubSup>
                                </m:e>
                              </m:d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𝜀</m:t>
                              </m:r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unc>
                                    <m:func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en-US">
                                          <a:latin typeface="Cambria Math" panose="02040503050406030204" pitchFamily="18" charset="0"/>
                                        </a:rPr>
                                        <m:t>sin</m:t>
                                      </m:r>
                                    </m:fName>
                                    <m:e>
                                      <m:d>
                                        <m:d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𝜙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  <m:t>h</m:t>
                                              </m:r>
                                            </m:sub>
                                          </m:sSub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+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𝜙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  <m:t>𝑆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  <m:sSubSup>
                                        <m:sSubSupPr>
                                          <m:ctrlPr>
                                            <a:rPr lang="en-US" i="1" smtClean="0">
                                              <a:solidFill>
                                                <a:schemeClr val="accent3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i="1">
                                              <a:solidFill>
                                                <a:schemeClr val="accent3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𝐹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solidFill>
                                                <a:schemeClr val="accent3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𝑈</m:t>
                                          </m:r>
                                          <m:r>
                                            <a:rPr lang="en-US" i="1" smtClean="0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𝑇</m:t>
                                          </m:r>
                                        </m:sub>
                                        <m:sup>
                                          <m:func>
                                            <m:funcPr>
                                              <m:ctrlPr>
                                                <a:rPr lang="en-US" i="1">
                                                  <a:solidFill>
                                                    <a:schemeClr val="accent3">
                                                      <a:lumMod val="75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funcPr>
                                            <m:fName>
                                              <m:r>
                                                <m:rPr>
                                                  <m:sty m:val="p"/>
                                                </m:rPr>
                                                <a:rPr lang="en-US">
                                                  <a:solidFill>
                                                    <a:schemeClr val="accent3">
                                                      <a:lumMod val="75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sin</m:t>
                                              </m:r>
                                            </m:fName>
                                            <m:e>
                                              <m:d>
                                                <m:dPr>
                                                  <m:ctrlPr>
                                                    <a:rPr lang="en-US" i="1">
                                                      <a:solidFill>
                                                        <a:schemeClr val="accent3">
                                                          <a:lumMod val="75000"/>
                                                        </a:schemeClr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dPr>
                                                <m:e>
                                                  <m:sSub>
                                                    <m:sSubPr>
                                                      <m:ctrlPr>
                                                        <a:rPr lang="en-US" i="1">
                                                          <a:solidFill>
                                                            <a:schemeClr val="accent3">
                                                              <a:lumMod val="75000"/>
                                                            </a:schemeClr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sSubPr>
                                                    <m:e>
                                                      <m:r>
                                                        <a:rPr lang="en-US" i="1">
                                                          <a:solidFill>
                                                            <a:schemeClr val="accent3">
                                                              <a:lumMod val="75000"/>
                                                            </a:schemeClr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  <a:ea typeface="Cambria Math" panose="02040503050406030204" pitchFamily="18" charset="0"/>
                                                        </a:rPr>
                                                        <m:t>𝜙</m:t>
                                                      </m:r>
                                                    </m:e>
                                                    <m:sub>
                                                      <m:r>
                                                        <a:rPr lang="en-US" i="1">
                                                          <a:solidFill>
                                                            <a:schemeClr val="accent3">
                                                              <a:lumMod val="75000"/>
                                                            </a:schemeClr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h</m:t>
                                                      </m:r>
                                                    </m:sub>
                                                  </m:sSub>
                                                  <m:r>
                                                    <a:rPr lang="en-US" i="1">
                                                      <a:solidFill>
                                                        <a:schemeClr val="accent3">
                                                          <a:lumMod val="75000"/>
                                                        </a:schemeClr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+</m:t>
                                                  </m:r>
                                                  <m:sSub>
                                                    <m:sSubPr>
                                                      <m:ctrlPr>
                                                        <a:rPr lang="en-US" i="1">
                                                          <a:solidFill>
                                                            <a:schemeClr val="accent3">
                                                              <a:lumMod val="75000"/>
                                                            </a:schemeClr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sSubPr>
                                                    <m:e>
                                                      <m:r>
                                                        <a:rPr lang="en-US" i="1">
                                                          <a:solidFill>
                                                            <a:schemeClr val="accent3">
                                                              <a:lumMod val="75000"/>
                                                            </a:schemeClr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  <a:ea typeface="Cambria Math" panose="02040503050406030204" pitchFamily="18" charset="0"/>
                                                        </a:rPr>
                                                        <m:t>𝜙</m:t>
                                                      </m:r>
                                                    </m:e>
                                                    <m:sub>
                                                      <m:r>
                                                        <a:rPr lang="en-US" i="1">
                                                          <a:solidFill>
                                                            <a:schemeClr val="accent3">
                                                              <a:lumMod val="75000"/>
                                                            </a:schemeClr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𝑆</m:t>
                                                      </m:r>
                                                    </m:sub>
                                                  </m:sSub>
                                                </m:e>
                                              </m:d>
                                            </m:e>
                                          </m:func>
                                        </m:sup>
                                      </m:sSubSup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func>
                                        <m:func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uncPr>
                                        <m:fNam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>
                                              <a:latin typeface="Cambria Math" panose="02040503050406030204" pitchFamily="18" charset="0"/>
                                            </a:rPr>
                                            <m:t>sin</m:t>
                                          </m:r>
                                        </m:fName>
                                        <m:e>
                                          <m:d>
                                            <m:dPr>
                                              <m:ctrlP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  <m:t>3</m:t>
                                              </m:r>
                                              <m:sSub>
                                                <m:sSubPr>
                                                  <m:ctrlPr>
                                                    <a:rPr lang="en-US" i="1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n-US" i="1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𝜙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i="1">
                                                      <a:latin typeface="Cambria Math" panose="02040503050406030204" pitchFamily="18" charset="0"/>
                                                    </a:rPr>
                                                    <m:t>h</m:t>
                                                  </m:r>
                                                </m:sub>
                                              </m:sSub>
                                              <m: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  <m:t>−</m:t>
                                              </m:r>
                                              <m:sSub>
                                                <m:sSubPr>
                                                  <m:ctrlPr>
                                                    <a:rPr lang="en-US" i="1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n-US" i="1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𝜙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i="1">
                                                      <a:latin typeface="Cambria Math" panose="02040503050406030204" pitchFamily="18" charset="0"/>
                                                    </a:rPr>
                                                    <m:t>𝑆</m:t>
                                                  </m:r>
                                                </m:sub>
                                              </m:sSub>
                                            </m:e>
                                          </m:d>
                                          <m:sSubSup>
                                            <m:sSubSupPr>
                                              <m:ctrlPr>
                                                <a:rPr lang="en-US" i="1" smtClean="0">
                                                  <a:solidFill>
                                                    <a:schemeClr val="accent3">
                                                      <a:lumMod val="75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SupPr>
                                            <m:e>
                                              <m:r>
                                                <a:rPr lang="en-US" i="1">
                                                  <a:solidFill>
                                                    <a:schemeClr val="accent3">
                                                      <a:lumMod val="75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𝐹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i="1">
                                                  <a:solidFill>
                                                    <a:schemeClr val="accent3">
                                                      <a:lumMod val="75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𝑈</m:t>
                                              </m:r>
                                              <m:r>
                                                <a:rPr lang="en-US" i="1" smtClean="0">
                                                  <a:solidFill>
                                                    <a:srgbClr val="FF000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𝑇</m:t>
                                              </m:r>
                                            </m:sub>
                                            <m:sup>
                                              <m:func>
                                                <m:funcPr>
                                                  <m:ctrlPr>
                                                    <a:rPr lang="en-US" i="1">
                                                      <a:solidFill>
                                                        <a:schemeClr val="accent3">
                                                          <a:lumMod val="75000"/>
                                                        </a:schemeClr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funcPr>
                                                <m:fName>
                                                  <m:r>
                                                    <m:rPr>
                                                      <m:sty m:val="p"/>
                                                    </m:rPr>
                                                    <a:rPr lang="en-US">
                                                      <a:solidFill>
                                                        <a:schemeClr val="accent3">
                                                          <a:lumMod val="75000"/>
                                                        </a:schemeClr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sin</m:t>
                                                  </m:r>
                                                </m:fName>
                                                <m:e>
                                                  <m:d>
                                                    <m:dPr>
                                                      <m:ctrlPr>
                                                        <a:rPr lang="en-US" i="1">
                                                          <a:solidFill>
                                                            <a:schemeClr val="accent3">
                                                              <a:lumMod val="75000"/>
                                                            </a:schemeClr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dPr>
                                                    <m:e>
                                                      <m:r>
                                                        <a:rPr lang="en-US" i="1">
                                                          <a:solidFill>
                                                            <a:schemeClr val="accent3">
                                                              <a:lumMod val="75000"/>
                                                            </a:schemeClr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3</m:t>
                                                      </m:r>
                                                      <m:sSub>
                                                        <m:sSubPr>
                                                          <m:ctrlPr>
                                                            <a:rPr lang="en-US" i="1">
                                                              <a:solidFill>
                                                                <a:schemeClr val="accent3">
                                                                  <a:lumMod val="75000"/>
                                                                </a:schemeClr>
                                                              </a:solidFill>
                                                              <a:latin typeface="Cambria Math" panose="02040503050406030204" pitchFamily="18" charset="0"/>
                                                            </a:rPr>
                                                          </m:ctrlPr>
                                                        </m:sSubPr>
                                                        <m:e>
                                                          <m:r>
                                                            <a:rPr lang="en-US" i="1">
                                                              <a:solidFill>
                                                                <a:schemeClr val="accent3">
                                                                  <a:lumMod val="75000"/>
                                                                </a:schemeClr>
                                                              </a:solidFill>
                                                              <a:latin typeface="Cambria Math" panose="02040503050406030204" pitchFamily="18" charset="0"/>
                                                              <a:ea typeface="Cambria Math" panose="02040503050406030204" pitchFamily="18" charset="0"/>
                                                            </a:rPr>
                                                            <m:t>𝜙</m:t>
                                                          </m:r>
                                                        </m:e>
                                                        <m:sub>
                                                          <m:r>
                                                            <a:rPr lang="en-US" i="1">
                                                              <a:solidFill>
                                                                <a:schemeClr val="accent3">
                                                                  <a:lumMod val="75000"/>
                                                                </a:schemeClr>
                                                              </a:solidFill>
                                                              <a:latin typeface="Cambria Math" panose="02040503050406030204" pitchFamily="18" charset="0"/>
                                                            </a:rPr>
                                                            <m:t>h</m:t>
                                                          </m:r>
                                                        </m:sub>
                                                      </m:sSub>
                                                      <m:r>
                                                        <a:rPr lang="en-US" i="1">
                                                          <a:solidFill>
                                                            <a:schemeClr val="accent3">
                                                              <a:lumMod val="75000"/>
                                                            </a:schemeClr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−</m:t>
                                                      </m:r>
                                                      <m:sSub>
                                                        <m:sSubPr>
                                                          <m:ctrlPr>
                                                            <a:rPr lang="en-US" i="1">
                                                              <a:solidFill>
                                                                <a:schemeClr val="accent3">
                                                                  <a:lumMod val="75000"/>
                                                                </a:schemeClr>
                                                              </a:solidFill>
                                                              <a:latin typeface="Cambria Math" panose="02040503050406030204" pitchFamily="18" charset="0"/>
                                                            </a:rPr>
                                                          </m:ctrlPr>
                                                        </m:sSubPr>
                                                        <m:e>
                                                          <m:r>
                                                            <a:rPr lang="en-US" i="1">
                                                              <a:solidFill>
                                                                <a:schemeClr val="accent3">
                                                                  <a:lumMod val="75000"/>
                                                                </a:schemeClr>
                                                              </a:solidFill>
                                                              <a:latin typeface="Cambria Math" panose="02040503050406030204" pitchFamily="18" charset="0"/>
                                                              <a:ea typeface="Cambria Math" panose="02040503050406030204" pitchFamily="18" charset="0"/>
                                                            </a:rPr>
                                                            <m:t>𝜙</m:t>
                                                          </m:r>
                                                        </m:e>
                                                        <m:sub>
                                                          <m:r>
                                                            <a:rPr lang="en-US" i="1">
                                                              <a:solidFill>
                                                                <a:schemeClr val="accent3">
                                                                  <a:lumMod val="75000"/>
                                                                </a:schemeClr>
                                                              </a:solidFill>
                                                              <a:latin typeface="Cambria Math" panose="02040503050406030204" pitchFamily="18" charset="0"/>
                                                            </a:rPr>
                                                            <m:t>𝑆</m:t>
                                                          </m:r>
                                                        </m:sub>
                                                      </m:sSub>
                                                    </m:e>
                                                  </m:d>
                                                </m:e>
                                              </m:func>
                                            </m:sup>
                                          </m:sSubSup>
                                        </m:e>
                                      </m:func>
                                    </m:e>
                                  </m:func>
                                </m:e>
                              </m:d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i="1" smtClean="0">
                                  <a:solidFill>
                                    <a:schemeClr val="accent4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accent4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accent4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  <m:d>
                            <m:dPr>
                              <m:begChr m:val="|"/>
                              <m:endChr m:val="|"/>
                              <m:ctrlPr>
                                <a:rPr lang="en-US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en-US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𝑆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⊥</m:t>
                                  </m:r>
                                </m:sub>
                              </m:sSub>
                            </m:e>
                          </m:d>
                          <m:d>
                            <m:dPr>
                              <m:begChr m:val="["/>
                              <m:endChr m:val="]"/>
                              <m:ctrlP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ad>
                                <m:radPr>
                                  <m:degHide m:val="on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1−</m:t>
                                  </m:r>
                                  <m:sSup>
                                    <m:s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𝜀</m:t>
                                      </m:r>
                                    </m:e>
                                    <m:sup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</m:rad>
                              <m:func>
                                <m:func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cos</m:t>
                                  </m:r>
                                </m:fName>
                                <m:e>
                                  <m:d>
                                    <m:d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𝜙</m:t>
                                          </m:r>
                                        </m:e>
                                        <m:sub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h</m:t>
                                          </m:r>
                                        </m:sub>
                                      </m:s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𝜙</m:t>
                                          </m:r>
                                        </m:e>
                                        <m:sub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𝑆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func>
                              <m:sSubSup>
                                <m:sSubSupPr>
                                  <m:ctrlPr>
                                    <a:rPr lang="en-US" b="0" i="1" smtClean="0">
                                      <a:solidFill>
                                        <a:schemeClr val="accent3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b="0" i="1" smtClean="0">
                                      <a:solidFill>
                                        <a:schemeClr val="accent3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𝐹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  <m:r>
                                    <a:rPr lang="en-US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sub>
                                <m:sup>
                                  <m:func>
                                    <m:funcPr>
                                      <m:ctrlPr>
                                        <a:rPr lang="en-US" b="0" i="1" smtClean="0">
                                          <a:solidFill>
                                            <a:schemeClr val="accent3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en-US" b="0" i="0" smtClean="0">
                                          <a:solidFill>
                                            <a:schemeClr val="accent3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cos</m:t>
                                      </m:r>
                                    </m:fName>
                                    <m:e>
                                      <m:d>
                                        <m:dPr>
                                          <m:ctrlPr>
                                            <a:rPr lang="en-US" b="0" i="1" smtClean="0">
                                              <a:solidFill>
                                                <a:schemeClr val="accent3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b="0" i="1" smtClean="0">
                                                  <a:solidFill>
                                                    <a:schemeClr val="accent3">
                                                      <a:lumMod val="75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b="0" i="1" smtClean="0">
                                                  <a:solidFill>
                                                    <a:schemeClr val="accent3">
                                                      <a:lumMod val="75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𝜙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b="0" i="1" smtClean="0">
                                                  <a:solidFill>
                                                    <a:schemeClr val="accent3">
                                                      <a:lumMod val="75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h</m:t>
                                              </m:r>
                                            </m:sub>
                                          </m:sSub>
                                          <m:r>
                                            <a:rPr lang="en-US" b="0" i="1" smtClean="0">
                                              <a:solidFill>
                                                <a:schemeClr val="accent3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b="0" i="1" smtClean="0">
                                                  <a:solidFill>
                                                    <a:schemeClr val="accent3">
                                                      <a:lumMod val="75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b="0" i="1" smtClean="0">
                                                  <a:solidFill>
                                                    <a:schemeClr val="accent3">
                                                      <a:lumMod val="75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𝜙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b="0" i="1" smtClean="0">
                                                  <a:solidFill>
                                                    <a:schemeClr val="accent3">
                                                      <a:lumMod val="75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𝑆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e>
                                  </m:func>
                                </m:sup>
                              </m:sSub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ad>
                                <m:radPr>
                                  <m:degHide m:val="on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𝜀</m:t>
                                  </m:r>
                                  <m:d>
                                    <m:d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1+</m:t>
                                      </m:r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𝜀</m:t>
                                      </m:r>
                                    </m:e>
                                  </m:d>
                                </m:e>
                              </m:rad>
                              <m:d>
                                <m:d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unc>
                                    <m:func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en-US" b="0" i="0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cos</m:t>
                                      </m:r>
                                    </m:fName>
                                    <m:e>
                                      <m:sSub>
                                        <m:sSubPr>
                                          <m:ctrlPr>
                                            <a:rPr lang="en-US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𝜙</m:t>
                                          </m:r>
                                        </m:e>
                                        <m:sub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𝑆</m:t>
                                          </m:r>
                                        </m:sub>
                                      </m:sSub>
                                    </m:e>
                                  </m:func>
                                  <m:sSubSup>
                                    <m:sSubSupPr>
                                      <m:ctrlPr>
                                        <a:rPr lang="en-US" b="0" i="1" smtClean="0">
                                          <a:solidFill>
                                            <a:schemeClr val="accent3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b="0" i="1" smtClean="0">
                                          <a:solidFill>
                                            <a:schemeClr val="accent3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𝐹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𝐿</m:t>
                                      </m:r>
                                      <m:r>
                                        <a:rPr lang="en-US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𝑇</m:t>
                                      </m:r>
                                    </m:sub>
                                    <m:sup>
                                      <m:func>
                                        <m:funcPr>
                                          <m:ctrlPr>
                                            <a:rPr lang="en-US" b="0" i="1" smtClean="0">
                                              <a:solidFill>
                                                <a:schemeClr val="accent3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funcPr>
                                        <m:fNam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b="0" i="0" smtClean="0">
                                              <a:solidFill>
                                                <a:schemeClr val="accent3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cos</m:t>
                                          </m:r>
                                        </m:fName>
                                        <m:e>
                                          <m:sSub>
                                            <m:sSubPr>
                                              <m:ctrlPr>
                                                <a:rPr lang="en-US" b="0" i="1" smtClean="0">
                                                  <a:solidFill>
                                                    <a:schemeClr val="accent3">
                                                      <a:lumMod val="75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b="0" i="1" smtClean="0">
                                                  <a:solidFill>
                                                    <a:schemeClr val="accent3">
                                                      <a:lumMod val="75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𝜙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b="0" i="1" smtClean="0">
                                                  <a:solidFill>
                                                    <a:schemeClr val="accent3">
                                                      <a:lumMod val="75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𝑆</m:t>
                                              </m:r>
                                            </m:sub>
                                          </m:sSub>
                                        </m:e>
                                      </m:func>
                                    </m:sup>
                                  </m:sSub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+</m:t>
                                  </m:r>
                                  <m:func>
                                    <m:func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en-US" b="0" i="0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cos</m:t>
                                      </m:r>
                                    </m:fName>
                                    <m:e>
                                      <m:d>
                                        <m:dPr>
                                          <m:ctrlPr>
                                            <a:rPr lang="en-US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b="0" i="1" smtClean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b="0" i="1" smtClean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𝜙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b="0" i="1" smtClean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h</m:t>
                                              </m:r>
                                            </m:sub>
                                          </m:sSub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b="0" i="1" smtClean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b="0" i="1" smtClean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𝜙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b="0" i="1" smtClean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𝑆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e>
                                  </m:func>
                                  <m:sSubSup>
                                    <m:sSubSupPr>
                                      <m:ctrlPr>
                                        <a:rPr lang="en-US" b="0" i="1" smtClean="0">
                                          <a:solidFill>
                                            <a:schemeClr val="accent3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b="0" i="1" smtClean="0">
                                          <a:solidFill>
                                            <a:schemeClr val="accent3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𝐹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𝐿</m:t>
                                      </m:r>
                                      <m:r>
                                        <a:rPr lang="en-US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𝑇</m:t>
                                      </m:r>
                                    </m:sub>
                                    <m:sup>
                                      <m:func>
                                        <m:funcPr>
                                          <m:ctrlPr>
                                            <a:rPr lang="en-US" b="0" i="1" smtClean="0">
                                              <a:solidFill>
                                                <a:schemeClr val="accent3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funcPr>
                                        <m:fNam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b="0" i="0" smtClean="0">
                                              <a:solidFill>
                                                <a:schemeClr val="accent3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cos</m:t>
                                          </m:r>
                                        </m:fName>
                                        <m:e>
                                          <m:d>
                                            <m:dPr>
                                              <m:ctrlPr>
                                                <a:rPr lang="en-US" b="0" i="1" smtClean="0">
                                                  <a:solidFill>
                                                    <a:schemeClr val="accent3">
                                                      <a:lumMod val="75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en-US" b="0" i="1" smtClean="0">
                                                  <a:solidFill>
                                                    <a:schemeClr val="accent3">
                                                      <a:lumMod val="75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  <m:sSub>
                                                <m:sSubPr>
                                                  <m:ctrlPr>
                                                    <a:rPr lang="en-US" b="0" i="1" smtClean="0">
                                                      <a:solidFill>
                                                        <a:schemeClr val="accent3">
                                                          <a:lumMod val="75000"/>
                                                        </a:schemeClr>
                                                      </a:solidFill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n-US" b="0" i="1" smtClean="0">
                                                      <a:solidFill>
                                                        <a:schemeClr val="accent3">
                                                          <a:lumMod val="75000"/>
                                                        </a:schemeClr>
                                                      </a:solidFill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𝜙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b="0" i="1" smtClean="0">
                                                      <a:solidFill>
                                                        <a:schemeClr val="accent3">
                                                          <a:lumMod val="75000"/>
                                                        </a:schemeClr>
                                                      </a:solidFill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h</m:t>
                                                  </m:r>
                                                </m:sub>
                                              </m:sSub>
                                              <m:r>
                                                <a:rPr lang="en-US" b="0" i="1" smtClean="0">
                                                  <a:solidFill>
                                                    <a:schemeClr val="accent3">
                                                      <a:lumMod val="75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−</m:t>
                                              </m:r>
                                              <m:sSub>
                                                <m:sSubPr>
                                                  <m:ctrlPr>
                                                    <a:rPr lang="en-US" b="0" i="1" smtClean="0">
                                                      <a:solidFill>
                                                        <a:schemeClr val="accent3">
                                                          <a:lumMod val="75000"/>
                                                        </a:schemeClr>
                                                      </a:solidFill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n-US" b="0" i="1" smtClean="0">
                                                      <a:solidFill>
                                                        <a:schemeClr val="accent3">
                                                          <a:lumMod val="75000"/>
                                                        </a:schemeClr>
                                                      </a:solidFill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𝜙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b="0" i="1" smtClean="0">
                                                      <a:solidFill>
                                                        <a:schemeClr val="accent3">
                                                          <a:lumMod val="75000"/>
                                                        </a:schemeClr>
                                                      </a:solidFill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𝑆</m:t>
                                                  </m:r>
                                                </m:sub>
                                              </m:sSub>
                                            </m:e>
                                          </m:d>
                                        </m:e>
                                      </m:func>
                                    </m:sup>
                                  </m:sSubSup>
                                </m:e>
                              </m:d>
                            </m:e>
                          </m:d>
                        </m:e>
                      </m:d>
                    </m:oMath>
                  </m:oMathPara>
                </a14:m>
                <a:endParaRPr lang="en-US" dirty="0" smtClean="0"/>
              </a:p>
              <a:p>
                <a:endParaRPr lang="en-US" dirty="0" smtClean="0"/>
              </a:p>
              <a:p>
                <a:pPr marL="0" indent="0">
                  <a:buNone/>
                </a:pPr>
                <a:r>
                  <a:rPr lang="en-US" sz="1900" dirty="0" smtClean="0"/>
                  <a:t>-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04802" y="1028700"/>
                <a:ext cx="8534398" cy="4420800"/>
              </a:xfrm>
              <a:blipFill>
                <a:blip r:embed="rId3"/>
                <a:stretch>
                  <a:fillRect b="-2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250750" fontAlgn="auto">
              <a:spcBef>
                <a:spcPts val="0"/>
              </a:spcBef>
              <a:spcAft>
                <a:spcPts val="0"/>
              </a:spcAft>
            </a:pPr>
            <a:fld id="{BF99AFA7-156E-4E74-9594-5FCDAA3E2FC2}" type="datetime1">
              <a:rPr lang="en-US" b="0" smtClean="0">
                <a:solidFill>
                  <a:srgbClr val="FFFFFF"/>
                </a:solidFill>
              </a:rPr>
              <a:t>7/10/2020</a:t>
            </a:fld>
            <a:endParaRPr lang="en-US" b="0" dirty="0">
              <a:solidFill>
                <a:srgbClr val="FFFFFF"/>
              </a:solidFill>
            </a:endParaRPr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250750" fontAlgn="auto">
              <a:spcBef>
                <a:spcPts val="0"/>
              </a:spcBef>
              <a:spcAft>
                <a:spcPts val="0"/>
              </a:spcAft>
            </a:pPr>
            <a:r>
              <a:rPr lang="en-US" b="0" smtClean="0">
                <a:solidFill>
                  <a:srgbClr val="FFFFFF"/>
                </a:solidFill>
              </a:rPr>
              <a:t>Ad-Hoc Meeting: Radiative Corrections</a:t>
            </a:r>
            <a:endParaRPr lang="en-US" b="0" dirty="0">
              <a:solidFill>
                <a:srgbClr val="FFFFFF"/>
              </a:solidFill>
            </a:endParaRPr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250750" fontAlgn="auto">
              <a:spcBef>
                <a:spcPts val="0"/>
              </a:spcBef>
              <a:spcAft>
                <a:spcPts val="0"/>
              </a:spcAft>
            </a:pPr>
            <a:fld id="{B9A5DFB4-3D23-4866-8D46-AE36D04BFD7D}" type="slidenum">
              <a:rPr lang="en-US" b="0" smtClean="0">
                <a:solidFill>
                  <a:srgbClr val="FFFFFF"/>
                </a:solidFill>
              </a:rPr>
              <a:pPr defTabSz="250750" fontAlgn="auto">
                <a:spcBef>
                  <a:spcPts val="0"/>
                </a:spcBef>
                <a:spcAft>
                  <a:spcPts val="0"/>
                </a:spcAft>
              </a:pPr>
              <a:t>10</a:t>
            </a:fld>
            <a:endParaRPr lang="en-US" b="0" dirty="0">
              <a:solidFill>
                <a:srgbClr val="FFFFFF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432961" y="1104900"/>
            <a:ext cx="41344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14 independent azimuthal modulations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1701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24170734"/>
              </p:ext>
            </p:extLst>
          </p:nvPr>
        </p:nvGraphicFramePr>
        <p:xfrm>
          <a:off x="6200797" y="1211580"/>
          <a:ext cx="2594917" cy="17269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0831" r:id="rId3" imgW="6374520" imgH="4241160" progId="">
                  <p:embed/>
                </p:oleObj>
              </mc:Choice>
              <mc:Fallback>
                <p:oleObj r:id="rId3" imgW="6374520" imgH="4241160" progId="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200797" y="1211580"/>
                        <a:ext cx="2594917" cy="172692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 smtClean="0"/>
              <a:t>Importance of </a:t>
            </a:r>
            <a:r>
              <a:rPr lang="en-US" dirty="0" err="1" smtClean="0"/>
              <a:t>unpolarized</a:t>
            </a:r>
            <a:r>
              <a:rPr lang="en-US" dirty="0" smtClean="0"/>
              <a:t> SIDIS</a:t>
            </a:r>
            <a:r>
              <a:rPr lang="en-US" dirty="0"/>
              <a:t> </a:t>
            </a:r>
            <a:r>
              <a:rPr lang="en-US" dirty="0" smtClean="0"/>
              <a:t>for TMDs </a:t>
            </a:r>
            <a:endParaRPr lang="it-IT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6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92500" lnSpcReduction="10000"/>
              </a:bodyPr>
              <a:lstStyle/>
              <a:p>
                <a:r>
                  <a:rPr lang="en-US" dirty="0" smtClean="0">
                    <a:solidFill>
                      <a:srgbClr val="E46C46"/>
                    </a:solidFill>
                  </a:rPr>
                  <a:t>The cross-section dependence from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rgbClr val="E46C46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E46C46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E46C46"/>
                            </a:solidFill>
                            <a:latin typeface="Cambria Math" panose="02040503050406030204" pitchFamily="18" charset="0"/>
                          </a:rPr>
                          <m:t>h𝑇</m:t>
                        </m:r>
                      </m:sub>
                    </m:sSub>
                  </m:oMath>
                </a14:m>
                <a:r>
                  <a:rPr lang="en-US" dirty="0" smtClean="0">
                    <a:solidFill>
                      <a:srgbClr val="E46C46"/>
                    </a:solidFill>
                  </a:rPr>
                  <a:t>results </a:t>
                </a:r>
                <a:r>
                  <a:rPr lang="en-US" dirty="0">
                    <a:solidFill>
                      <a:srgbClr val="E46C46"/>
                    </a:solidFill>
                  </a:rPr>
                  <a:t>from:</a:t>
                </a:r>
              </a:p>
              <a:p>
                <a:pPr lvl="1"/>
                <a:r>
                  <a:rPr lang="en-US" dirty="0">
                    <a:solidFill>
                      <a:srgbClr val="E46C46"/>
                    </a:solidFill>
                  </a:rPr>
                  <a:t>intrinsic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E46C46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>
                            <a:solidFill>
                              <a:srgbClr val="E46C46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>
                            <a:solidFill>
                              <a:srgbClr val="E46C46"/>
                            </a:solidFill>
                            <a:latin typeface="Cambria Math" panose="02040503050406030204" pitchFamily="18" charset="0"/>
                          </a:rPr>
                          <m:t>⊥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rgbClr val="E46C46"/>
                    </a:solidFill>
                  </a:rPr>
                  <a:t> of the quarks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E46C46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>
                            <a:solidFill>
                              <a:srgbClr val="E46C46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>
                            <a:solidFill>
                              <a:srgbClr val="E46C46"/>
                            </a:solidFill>
                            <a:latin typeface="Cambria Math" panose="02040503050406030204" pitchFamily="18" charset="0"/>
                          </a:rPr>
                          <m:t>⊥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rgbClr val="E46C46"/>
                    </a:solidFill>
                  </a:rPr>
                  <a:t> generated in the quark fragmentation </a:t>
                </a:r>
              </a:p>
              <a:p>
                <a:pPr lvl="1"/>
                <a:r>
                  <a:rPr lang="en-US" dirty="0">
                    <a:solidFill>
                      <a:srgbClr val="E46C46"/>
                    </a:solidFill>
                  </a:rPr>
                  <a:t>A Gaussian </a:t>
                </a:r>
                <a:r>
                  <a:rPr lang="en-US" dirty="0" err="1">
                    <a:solidFill>
                      <a:srgbClr val="E46C46"/>
                    </a:solidFill>
                  </a:rPr>
                  <a:t>ansatz</a:t>
                </a:r>
                <a:r>
                  <a:rPr lang="en-US" dirty="0">
                    <a:solidFill>
                      <a:srgbClr val="E46C46"/>
                    </a:solidFill>
                  </a:rPr>
                  <a:t>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E46C46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>
                            <a:solidFill>
                              <a:srgbClr val="E46C46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>
                            <a:solidFill>
                              <a:srgbClr val="E46C46"/>
                            </a:solidFill>
                            <a:latin typeface="Cambria Math" panose="02040503050406030204" pitchFamily="18" charset="0"/>
                          </a:rPr>
                          <m:t>⊥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rgbClr val="E46C46"/>
                    </a:solidFill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E46C46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>
                            <a:solidFill>
                              <a:srgbClr val="E46C46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>
                            <a:solidFill>
                              <a:srgbClr val="E46C46"/>
                            </a:solidFill>
                            <a:latin typeface="Cambria Math" panose="02040503050406030204" pitchFamily="18" charset="0"/>
                          </a:rPr>
                          <m:t>⊥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rgbClr val="E46C46"/>
                    </a:solidFill>
                  </a:rPr>
                  <a:t> leads to</a:t>
                </a:r>
                <a:endParaRPr lang="en-US" b="1" dirty="0">
                  <a:solidFill>
                    <a:srgbClr val="E46C46"/>
                  </a:solidFill>
                </a:endParaRPr>
              </a:p>
              <a:p>
                <a:pPr lvl="1"/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US" i="1">
                            <a:solidFill>
                              <a:srgbClr val="E46C46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i="1">
                                <a:solidFill>
                                  <a:srgbClr val="E46C46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solidFill>
                                  <a:srgbClr val="E46C46"/>
                                </a:solidFill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E46C46"/>
                                </a:solidFill>
                                <a:latin typeface="Cambria Math" panose="02040503050406030204" pitchFamily="18" charset="0"/>
                              </a:rPr>
                              <m:t>h</m:t>
                            </m:r>
                            <m:r>
                              <a:rPr lang="en-US">
                                <a:solidFill>
                                  <a:srgbClr val="E46C46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b>
                          <m:sup>
                            <m:r>
                              <a:rPr lang="en-US">
                                <a:solidFill>
                                  <a:srgbClr val="E46C46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e>
                    </m:d>
                    <m:r>
                      <a:rPr lang="en-US">
                        <a:solidFill>
                          <a:srgbClr val="E46C46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i="1">
                            <a:solidFill>
                              <a:srgbClr val="E46C46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>
                            <a:solidFill>
                              <a:srgbClr val="E46C46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p>
                        <m:r>
                          <a:rPr lang="en-US">
                            <a:solidFill>
                              <a:srgbClr val="E46C46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d>
                      <m:dPr>
                        <m:begChr m:val="⟨"/>
                        <m:endChr m:val="⟩"/>
                        <m:ctrlPr>
                          <a:rPr lang="en-US" i="1">
                            <a:solidFill>
                              <a:srgbClr val="E46C46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i="1">
                                <a:solidFill>
                                  <a:srgbClr val="E46C46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>
                                <a:solidFill>
                                  <a:srgbClr val="E46C46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en-US">
                                <a:solidFill>
                                  <a:srgbClr val="E46C46"/>
                                </a:solidFill>
                                <a:latin typeface="Cambria Math" panose="02040503050406030204" pitchFamily="18" charset="0"/>
                              </a:rPr>
                              <m:t>⊥</m:t>
                            </m:r>
                          </m:sub>
                          <m:sup>
                            <m:r>
                              <a:rPr lang="en-US">
                                <a:solidFill>
                                  <a:srgbClr val="E46C46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e>
                    </m:d>
                    <m:r>
                      <a:rPr lang="en-US">
                        <a:solidFill>
                          <a:srgbClr val="E46C46"/>
                        </a:solidFill>
                        <a:latin typeface="Cambria Math" panose="02040503050406030204" pitchFamily="18" charset="0"/>
                      </a:rPr>
                      <m:t>+</m:t>
                    </m:r>
                    <m:d>
                      <m:dPr>
                        <m:begChr m:val="⟨"/>
                        <m:endChr m:val="⟩"/>
                        <m:ctrlPr>
                          <a:rPr lang="en-US" i="1">
                            <a:solidFill>
                              <a:srgbClr val="E46C46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i="1">
                                <a:solidFill>
                                  <a:srgbClr val="E46C46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>
                                <a:solidFill>
                                  <a:srgbClr val="E46C46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>
                                <a:solidFill>
                                  <a:srgbClr val="E46C46"/>
                                </a:solidFill>
                                <a:latin typeface="Cambria Math" panose="02040503050406030204" pitchFamily="18" charset="0"/>
                              </a:rPr>
                              <m:t>⊥</m:t>
                            </m:r>
                          </m:sub>
                          <m:sup>
                            <m:r>
                              <a:rPr lang="en-US">
                                <a:solidFill>
                                  <a:srgbClr val="E46C46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e>
                    </m:d>
                  </m:oMath>
                </a14:m>
                <a:endParaRPr lang="en-US" dirty="0">
                  <a:solidFill>
                    <a:srgbClr val="E46C46"/>
                  </a:solidFill>
                </a:endParaRPr>
              </a:p>
              <a:p>
                <a:endParaRPr lang="en-US" dirty="0">
                  <a:solidFill>
                    <a:srgbClr val="E46C46"/>
                  </a:solidFill>
                </a:endParaRPr>
              </a:p>
              <a:p>
                <a:r>
                  <a:rPr lang="en-US" dirty="0">
                    <a:solidFill>
                      <a:srgbClr val="E46C46"/>
                    </a:solidFill>
                  </a:rPr>
                  <a:t>The azimuthal modulations in the </a:t>
                </a:r>
                <a:r>
                  <a:rPr lang="en-US" dirty="0" err="1">
                    <a:solidFill>
                      <a:srgbClr val="E46C46"/>
                    </a:solidFill>
                  </a:rPr>
                  <a:t>unpolarized</a:t>
                </a:r>
                <a:r>
                  <a:rPr lang="en-US" dirty="0">
                    <a:solidFill>
                      <a:srgbClr val="E46C46"/>
                    </a:solidFill>
                  </a:rPr>
                  <a:t> cross-sections comes from:</a:t>
                </a:r>
              </a:p>
              <a:p>
                <a:pPr lvl="1"/>
                <a:r>
                  <a:rPr lang="en-US" dirty="0">
                    <a:solidFill>
                      <a:srgbClr val="E46C46"/>
                    </a:solidFill>
                  </a:rPr>
                  <a:t>Intrinsic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E46C46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>
                            <a:solidFill>
                              <a:srgbClr val="E46C46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>
                            <a:solidFill>
                              <a:srgbClr val="E46C46"/>
                            </a:solidFill>
                            <a:latin typeface="Cambria Math" panose="02040503050406030204" pitchFamily="18" charset="0"/>
                          </a:rPr>
                          <m:t>⊥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rgbClr val="E46C46"/>
                    </a:solidFill>
                  </a:rPr>
                  <a:t> of the quarks</a:t>
                </a:r>
              </a:p>
              <a:p>
                <a:pPr lvl="1"/>
                <a:r>
                  <a:rPr lang="en-US" dirty="0">
                    <a:solidFill>
                      <a:srgbClr val="E46C46"/>
                    </a:solidFill>
                  </a:rPr>
                  <a:t>The Boer-Mulders PDF </a:t>
                </a:r>
                <a:endParaRPr lang="en-GB" dirty="0">
                  <a:solidFill>
                    <a:srgbClr val="E46C46"/>
                  </a:solidFill>
                </a:endParaRPr>
              </a:p>
              <a:p>
                <a:endParaRPr lang="en-US" dirty="0"/>
              </a:p>
              <a:p>
                <a:r>
                  <a:rPr lang="en-US" dirty="0"/>
                  <a:t>These are difficult measurements were one has to correct for the apparatus acceptance</a:t>
                </a:r>
              </a:p>
            </p:txBody>
          </p:sp>
        </mc:Choice>
        <mc:Fallback xmlns="">
          <p:sp>
            <p:nvSpPr>
              <p:cNvPr id="7" name="Content Placeholder 6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5"/>
                <a:stretch>
                  <a:fillRect l="-429" t="-2345" b="-15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250750" fontAlgn="auto">
              <a:spcBef>
                <a:spcPts val="0"/>
              </a:spcBef>
              <a:spcAft>
                <a:spcPts val="0"/>
              </a:spcAft>
            </a:pPr>
            <a:fld id="{061938BD-1905-4771-9C80-AE62BA7B05C5}" type="datetime1">
              <a:rPr lang="en-US" b="0" smtClean="0">
                <a:solidFill>
                  <a:srgbClr val="FFFFFF"/>
                </a:solidFill>
              </a:rPr>
              <a:pPr defTabSz="250750" fontAlgn="auto">
                <a:spcBef>
                  <a:spcPts val="0"/>
                </a:spcBef>
                <a:spcAft>
                  <a:spcPts val="0"/>
                </a:spcAft>
              </a:pPr>
              <a:t>7/10/2020</a:t>
            </a:fld>
            <a:endParaRPr lang="en-US" b="0" dirty="0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250750" fontAlgn="auto">
              <a:spcBef>
                <a:spcPts val="0"/>
              </a:spcBef>
              <a:spcAft>
                <a:spcPts val="0"/>
              </a:spcAft>
            </a:pPr>
            <a:r>
              <a:rPr lang="en-US" b="0" smtClean="0">
                <a:solidFill>
                  <a:srgbClr val="FFFFFF"/>
                </a:solidFill>
              </a:rPr>
              <a:t>Radiative Corrections </a:t>
            </a:r>
            <a:endParaRPr lang="en-US" b="0" dirty="0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250750" fontAlgn="auto">
              <a:spcBef>
                <a:spcPts val="0"/>
              </a:spcBef>
              <a:spcAft>
                <a:spcPts val="0"/>
              </a:spcAft>
            </a:pPr>
            <a:fld id="{B9A5DFB4-3D23-4866-8D46-AE36D04BFD7D}" type="slidenum">
              <a:rPr lang="en-US" b="0" smtClean="0">
                <a:solidFill>
                  <a:srgbClr val="FFFFFF"/>
                </a:solidFill>
              </a:rPr>
              <a:pPr defTabSz="250750" fontAlgn="auto">
                <a:spcBef>
                  <a:spcPts val="0"/>
                </a:spcBef>
                <a:spcAft>
                  <a:spcPts val="0"/>
                </a:spcAft>
              </a:pPr>
              <a:t>11</a:t>
            </a:fld>
            <a:endParaRPr lang="en-US" b="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0588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Azimuthal asymmetries in SIDIS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250750" fontAlgn="auto">
              <a:spcBef>
                <a:spcPts val="0"/>
              </a:spcBef>
              <a:spcAft>
                <a:spcPts val="0"/>
              </a:spcAft>
            </a:pPr>
            <a:fld id="{632FF25F-1C68-4D66-9CC5-6972158F9003}" type="datetime1">
              <a:rPr lang="en-US" b="0" smtClean="0">
                <a:solidFill>
                  <a:srgbClr val="FFFFFF"/>
                </a:solidFill>
              </a:rPr>
              <a:t>7/10/2020</a:t>
            </a:fld>
            <a:endParaRPr lang="en-US" b="0" dirty="0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250750" fontAlgn="auto">
              <a:spcBef>
                <a:spcPts val="0"/>
              </a:spcBef>
              <a:spcAft>
                <a:spcPts val="0"/>
              </a:spcAft>
            </a:pPr>
            <a:r>
              <a:rPr lang="en-US" b="0" smtClean="0">
                <a:solidFill>
                  <a:srgbClr val="FFFFFF"/>
                </a:solidFill>
              </a:rPr>
              <a:t>Ad-Hoc Meeting: Radiative Corrections</a:t>
            </a:r>
            <a:endParaRPr lang="en-US" b="0" dirty="0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250750" fontAlgn="auto">
              <a:spcBef>
                <a:spcPts val="0"/>
              </a:spcBef>
              <a:spcAft>
                <a:spcPts val="0"/>
              </a:spcAft>
            </a:pPr>
            <a:fld id="{B9A5DFB4-3D23-4866-8D46-AE36D04BFD7D}" type="slidenum">
              <a:rPr lang="en-US" b="0" smtClean="0">
                <a:solidFill>
                  <a:srgbClr val="FFFFFF"/>
                </a:solidFill>
              </a:rPr>
              <a:pPr defTabSz="250750" fontAlgn="auto">
                <a:spcBef>
                  <a:spcPts val="0"/>
                </a:spcBef>
                <a:spcAft>
                  <a:spcPts val="0"/>
                </a:spcAft>
              </a:pPr>
              <a:t>12</a:t>
            </a:fld>
            <a:endParaRPr lang="en-US" b="0" dirty="0">
              <a:solidFill>
                <a:srgbClr val="FFFFFF"/>
              </a:solidFill>
            </a:endParaRPr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914400" y="1562100"/>
            <a:ext cx="7172886" cy="3003395"/>
            <a:chOff x="4273437" y="4160837"/>
            <a:chExt cx="5491275" cy="2520156"/>
          </a:xfrm>
        </p:grpSpPr>
        <p:pic>
          <p:nvPicPr>
            <p:cNvPr id="8" name="Picture 3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73437" y="4160837"/>
              <a:ext cx="5491275" cy="25201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" name="Freeform 8"/>
            <p:cNvSpPr/>
            <p:nvPr/>
          </p:nvSpPr>
          <p:spPr bwMode="auto">
            <a:xfrm>
              <a:off x="6562725" y="4786313"/>
              <a:ext cx="381000" cy="319087"/>
            </a:xfrm>
            <a:custGeom>
              <a:avLst/>
              <a:gdLst>
                <a:gd name="connsiteX0" fmla="*/ 0 w 381000"/>
                <a:gd name="connsiteY0" fmla="*/ 114300 h 319087"/>
                <a:gd name="connsiteX1" fmla="*/ 261938 w 381000"/>
                <a:gd name="connsiteY1" fmla="*/ 0 h 319087"/>
                <a:gd name="connsiteX2" fmla="*/ 381000 w 381000"/>
                <a:gd name="connsiteY2" fmla="*/ 95250 h 319087"/>
                <a:gd name="connsiteX3" fmla="*/ 261938 w 381000"/>
                <a:gd name="connsiteY3" fmla="*/ 280987 h 319087"/>
                <a:gd name="connsiteX4" fmla="*/ 100013 w 381000"/>
                <a:gd name="connsiteY4" fmla="*/ 319087 h 319087"/>
                <a:gd name="connsiteX5" fmla="*/ 0 w 381000"/>
                <a:gd name="connsiteY5" fmla="*/ 114300 h 3190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81000" h="319087">
                  <a:moveTo>
                    <a:pt x="0" y="114300"/>
                  </a:moveTo>
                  <a:lnTo>
                    <a:pt x="261938" y="0"/>
                  </a:lnTo>
                  <a:lnTo>
                    <a:pt x="381000" y="95250"/>
                  </a:lnTo>
                  <a:lnTo>
                    <a:pt x="261938" y="280987"/>
                  </a:lnTo>
                  <a:lnTo>
                    <a:pt x="100013" y="319087"/>
                  </a:lnTo>
                  <a:lnTo>
                    <a:pt x="0" y="114300"/>
                  </a:lnTo>
                  <a:close/>
                </a:path>
              </a:pathLst>
            </a:cu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414726" hangingPunct="0">
                <a:lnSpc>
                  <a:spcPct val="93000"/>
                </a:lnSpc>
                <a:buClr>
                  <a:srgbClr val="000000"/>
                </a:buClr>
                <a:buSzPct val="100000"/>
              </a:pPr>
              <a:endParaRPr lang="en-US" sz="1300" dirty="0">
                <a:latin typeface="Arial" charset="0"/>
              </a:endParaRPr>
            </a:p>
          </p:txBody>
        </p:sp>
        <p:sp>
          <p:nvSpPr>
            <p:cNvPr id="10" name="Freeform 9"/>
            <p:cNvSpPr/>
            <p:nvPr/>
          </p:nvSpPr>
          <p:spPr bwMode="auto">
            <a:xfrm>
              <a:off x="4722677" y="5420915"/>
              <a:ext cx="280987" cy="319087"/>
            </a:xfrm>
            <a:custGeom>
              <a:avLst/>
              <a:gdLst>
                <a:gd name="connsiteX0" fmla="*/ 0 w 381000"/>
                <a:gd name="connsiteY0" fmla="*/ 114300 h 319087"/>
                <a:gd name="connsiteX1" fmla="*/ 261938 w 381000"/>
                <a:gd name="connsiteY1" fmla="*/ 0 h 319087"/>
                <a:gd name="connsiteX2" fmla="*/ 381000 w 381000"/>
                <a:gd name="connsiteY2" fmla="*/ 95250 h 319087"/>
                <a:gd name="connsiteX3" fmla="*/ 261938 w 381000"/>
                <a:gd name="connsiteY3" fmla="*/ 280987 h 319087"/>
                <a:gd name="connsiteX4" fmla="*/ 100013 w 381000"/>
                <a:gd name="connsiteY4" fmla="*/ 319087 h 319087"/>
                <a:gd name="connsiteX5" fmla="*/ 0 w 381000"/>
                <a:gd name="connsiteY5" fmla="*/ 114300 h 319087"/>
                <a:gd name="connsiteX0" fmla="*/ 0 w 280987"/>
                <a:gd name="connsiteY0" fmla="*/ 114300 h 319087"/>
                <a:gd name="connsiteX1" fmla="*/ 261938 w 280987"/>
                <a:gd name="connsiteY1" fmla="*/ 0 h 319087"/>
                <a:gd name="connsiteX2" fmla="*/ 280987 w 280987"/>
                <a:gd name="connsiteY2" fmla="*/ 128587 h 319087"/>
                <a:gd name="connsiteX3" fmla="*/ 261938 w 280987"/>
                <a:gd name="connsiteY3" fmla="*/ 280987 h 319087"/>
                <a:gd name="connsiteX4" fmla="*/ 100013 w 280987"/>
                <a:gd name="connsiteY4" fmla="*/ 319087 h 319087"/>
                <a:gd name="connsiteX5" fmla="*/ 0 w 280987"/>
                <a:gd name="connsiteY5" fmla="*/ 114300 h 3190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80987" h="319087">
                  <a:moveTo>
                    <a:pt x="0" y="114300"/>
                  </a:moveTo>
                  <a:lnTo>
                    <a:pt x="261938" y="0"/>
                  </a:lnTo>
                  <a:lnTo>
                    <a:pt x="280987" y="128587"/>
                  </a:lnTo>
                  <a:lnTo>
                    <a:pt x="261938" y="280987"/>
                  </a:lnTo>
                  <a:lnTo>
                    <a:pt x="100013" y="319087"/>
                  </a:lnTo>
                  <a:lnTo>
                    <a:pt x="0" y="114300"/>
                  </a:lnTo>
                  <a:close/>
                </a:path>
              </a:pathLst>
            </a:cu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414726" hangingPunct="0">
                <a:lnSpc>
                  <a:spcPct val="93000"/>
                </a:lnSpc>
                <a:buClr>
                  <a:srgbClr val="000000"/>
                </a:buClr>
                <a:buSzPct val="100000"/>
              </a:pPr>
              <a:endParaRPr lang="en-US" sz="1300" dirty="0">
                <a:latin typeface="Arial" charset="0"/>
              </a:endParaRPr>
            </a:p>
          </p:txBody>
        </p:sp>
        <p:graphicFrame>
          <p:nvGraphicFramePr>
            <p:cNvPr id="11" name="Object 10"/>
            <p:cNvGraphicFramePr>
              <a:graphicFrameLocks noChangeAspect="1"/>
            </p:cNvGraphicFramePr>
            <p:nvPr>
              <p:extLst/>
            </p:nvPr>
          </p:nvGraphicFramePr>
          <p:xfrm>
            <a:off x="4735512" y="5401294"/>
            <a:ext cx="230353" cy="35832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87834" name="Equation" r:id="rId4" imgW="114120" imgH="177480" progId="Equation.3">
                    <p:embed/>
                  </p:oleObj>
                </mc:Choice>
                <mc:Fallback>
                  <p:oleObj name="Equation" r:id="rId4" imgW="114120" imgH="177480" progId="Equation.3">
                    <p:embed/>
                    <p:pic>
                      <p:nvPicPr>
                        <p:cNvPr id="12" name="Object 1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735512" y="5401294"/>
                          <a:ext cx="230353" cy="358327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2" name="Object 11"/>
            <p:cNvGraphicFramePr>
              <a:graphicFrameLocks noChangeAspect="1"/>
            </p:cNvGraphicFramePr>
            <p:nvPr>
              <p:extLst/>
            </p:nvPr>
          </p:nvGraphicFramePr>
          <p:xfrm>
            <a:off x="6612731" y="4786313"/>
            <a:ext cx="280987" cy="3571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87835" name="Equation" r:id="rId6" imgW="139680" imgH="177480" progId="Equation.3">
                    <p:embed/>
                  </p:oleObj>
                </mc:Choice>
                <mc:Fallback>
                  <p:oleObj name="Equation" r:id="rId6" imgW="139680" imgH="177480" progId="Equation.3">
                    <p:embed/>
                    <p:pic>
                      <p:nvPicPr>
                        <p:cNvPr id="13" name="Object 1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612731" y="4786313"/>
                          <a:ext cx="280987" cy="35718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3" name="TextBox 12"/>
          <p:cNvSpPr txBox="1"/>
          <p:nvPr/>
        </p:nvSpPr>
        <p:spPr>
          <a:xfrm>
            <a:off x="533401" y="4784481"/>
            <a:ext cx="822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W</a:t>
            </a:r>
            <a:r>
              <a:rPr lang="en-US" dirty="0" smtClean="0">
                <a:solidFill>
                  <a:srgbClr val="0070C0"/>
                </a:solidFill>
              </a:rPr>
              <a:t>e look at our events in the Gamma Nucleon System (GNS), i.e. we need a perfectly reconstructed lepton kinematic.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4520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asymmetries and the multiplicities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92500" lnSpcReduction="20000"/>
              </a:bodyPr>
              <a:lstStyle/>
              <a:p>
                <a:r>
                  <a:rPr lang="en-US" dirty="0" smtClean="0"/>
                  <a:t>The asymmetries are: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5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50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sz="1500">
                              <a:latin typeface="Cambria Math" panose="02040503050406030204" pitchFamily="18" charset="0"/>
                            </a:rPr>
                            <m:t>𝑈</m:t>
                          </m:r>
                          <m:r>
                            <a:rPr lang="en-US" sz="1500" i="1">
                              <a:latin typeface="Cambria Math" panose="02040503050406030204" pitchFamily="18" charset="0"/>
                            </a:rPr>
                            <m:t>𝑈</m:t>
                          </m:r>
                        </m:sub>
                        <m:sup>
                          <m:r>
                            <a:rPr lang="en-US" sz="1500">
                              <a:latin typeface="Cambria Math" panose="02040503050406030204" pitchFamily="18" charset="0"/>
                            </a:rPr>
                            <m:t>𝑤</m:t>
                          </m:r>
                          <m:d>
                            <m:dPr>
                              <m:ctrlPr>
                                <a:rPr lang="en-US" sz="15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5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500">
                                      <a:latin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sz="1500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sub>
                              </m:sSub>
                              <m:r>
                                <a:rPr lang="en-US" sz="1500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</m:d>
                        </m:sup>
                      </m:sSubSup>
                      <m:d>
                        <m:dPr>
                          <m:ctrlPr>
                            <a:rPr lang="en-US" sz="15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50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150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1500"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en-US" sz="1500">
                              <a:latin typeface="Cambria Math" panose="02040503050406030204" pitchFamily="18" charset="0"/>
                            </a:rPr>
                            <m:t>,</m:t>
                          </m:r>
                          <m:sSubSup>
                            <m:sSubSupPr>
                              <m:ctrlPr>
                                <a:rPr lang="en-US" sz="15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500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sz="1500" i="1">
                                  <a:latin typeface="Cambria Math" panose="02040503050406030204" pitchFamily="18" charset="0"/>
                                </a:rPr>
                                <m:t>h𝑇</m:t>
                              </m:r>
                            </m:sub>
                            <m:sup>
                              <m:r>
                                <a:rPr lang="en-US" sz="15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sz="1500">
                              <a:latin typeface="Cambria Math" panose="02040503050406030204" pitchFamily="18" charset="0"/>
                            </a:rPr>
                            <m:t>;</m:t>
                          </m:r>
                          <m:sSup>
                            <m:sSupPr>
                              <m:ctrlPr>
                                <a:rPr lang="en-US" sz="15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500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p>
                              <m:r>
                                <a:rPr lang="en-US" sz="150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en-US" sz="150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5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sz="15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500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US" sz="1500">
                                  <a:latin typeface="Cambria Math" panose="02040503050406030204" pitchFamily="18" charset="0"/>
                                </a:rPr>
                                <m:t>𝑈</m:t>
                              </m:r>
                              <m:r>
                                <a:rPr lang="en-US" sz="1500" i="1">
                                  <a:latin typeface="Cambria Math" panose="02040503050406030204" pitchFamily="18" charset="0"/>
                                </a:rPr>
                                <m:t>𝑈</m:t>
                              </m:r>
                            </m:sub>
                            <m:sup>
                              <m:r>
                                <a:rPr lang="en-US" sz="150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  <m:d>
                                <m:dPr>
                                  <m:ctrlPr>
                                    <a:rPr lang="en-US" sz="15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15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500">
                                          <a:latin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sz="1500">
                                          <a:latin typeface="Cambria Math" panose="02040503050406030204" pitchFamily="18" charset="0"/>
                                        </a:rPr>
                                        <m:t>h</m:t>
                                      </m:r>
                                    </m:sub>
                                  </m:sSub>
                                  <m:r>
                                    <a:rPr lang="en-US" sz="1500" i="1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</m:e>
                              </m:d>
                            </m:sup>
                          </m:sSubSup>
                        </m:num>
                        <m:den>
                          <m:sSub>
                            <m:sSubPr>
                              <m:ctrlPr>
                                <a:rPr lang="en-US" sz="15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500" i="1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US" sz="15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15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5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15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p>
                                <m:sSupPr>
                                  <m:ctrlPr>
                                    <a:rPr lang="en-US" sz="15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500" i="1">
                                      <a:latin typeface="Cambria Math" panose="02040503050406030204" pitchFamily="18" charset="0"/>
                                    </a:rPr>
                                    <m:t>𝑄</m:t>
                                  </m:r>
                                </m:e>
                                <m:sup>
                                  <m:r>
                                    <a:rPr lang="en-US" sz="15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den>
                      </m:f>
                    </m:oMath>
                  </m:oMathPara>
                </a14:m>
                <a:endParaRPr lang="en-US" dirty="0"/>
              </a:p>
              <a:p>
                <a:r>
                  <a:rPr lang="en-US" dirty="0" smtClean="0"/>
                  <a:t>When we measure on 1D, i.e. as a function of </a:t>
                </a:r>
                <a14:m>
                  <m:oMath xmlns:m="http://schemas.openxmlformats.org/officeDocument/2006/math">
                    <m:r>
                      <a:rPr lang="en-US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dirty="0" smtClean="0"/>
                  <a:t>, we integrate over the phase space of the other variables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5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50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sz="1500">
                              <a:latin typeface="Cambria Math" panose="02040503050406030204" pitchFamily="18" charset="0"/>
                            </a:rPr>
                            <m:t>𝑈</m:t>
                          </m:r>
                          <m:r>
                            <a:rPr lang="en-US" sz="1500" i="1">
                              <a:latin typeface="Cambria Math" panose="02040503050406030204" pitchFamily="18" charset="0"/>
                            </a:rPr>
                            <m:t>𝑈</m:t>
                          </m:r>
                        </m:sub>
                        <m:sup>
                          <m:r>
                            <a:rPr lang="en-US" sz="1500">
                              <a:latin typeface="Cambria Math" panose="02040503050406030204" pitchFamily="18" charset="0"/>
                            </a:rPr>
                            <m:t>𝑤</m:t>
                          </m:r>
                          <m:d>
                            <m:dPr>
                              <m:ctrlPr>
                                <a:rPr lang="en-US" sz="15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5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500">
                                      <a:latin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sz="1500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sub>
                              </m:sSub>
                              <m:r>
                                <a:rPr lang="en-US" sz="1500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</m:d>
                        </m:sup>
                      </m:sSubSup>
                      <m:d>
                        <m:dPr>
                          <m:ctrlPr>
                            <a:rPr lang="en-US" sz="15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50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150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5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nary>
                            <m:naryPr>
                              <m:ctrlPr>
                                <a:rPr lang="en-US" sz="15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sSubSup>
                                <m:sSubSupPr>
                                  <m:ctrlPr>
                                    <a:rPr lang="en-US" sz="15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500">
                                      <a:latin typeface="Cambria Math" panose="02040503050406030204" pitchFamily="18" charset="0"/>
                                    </a:rPr>
                                    <m:t>𝑄</m:t>
                                  </m:r>
                                </m:e>
                                <m:sub>
                                  <m:r>
                                    <a:rPr lang="en-US" sz="1500">
                                      <a:latin typeface="Cambria Math" panose="02040503050406030204" pitchFamily="18" charset="0"/>
                                    </a:rPr>
                                    <m:t>𝑚𝑖𝑛</m:t>
                                  </m:r>
                                </m:sub>
                                <m:sup>
                                  <m:r>
                                    <a:rPr lang="en-US" sz="150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sub>
                            <m:sup>
                              <m:sSubSup>
                                <m:sSubSupPr>
                                  <m:ctrlPr>
                                    <a:rPr lang="en-US" sz="15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500">
                                      <a:latin typeface="Cambria Math" panose="02040503050406030204" pitchFamily="18" charset="0"/>
                                    </a:rPr>
                                    <m:t>𝑄</m:t>
                                  </m:r>
                                </m:e>
                                <m:sub>
                                  <m:r>
                                    <a:rPr lang="en-US" sz="1500">
                                      <a:latin typeface="Cambria Math" panose="02040503050406030204" pitchFamily="18" charset="0"/>
                                    </a:rPr>
                                    <m:t>𝑚𝑎𝑥</m:t>
                                  </m:r>
                                </m:sub>
                                <m:sup>
                                  <m:r>
                                    <a:rPr lang="en-US" sz="150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sup>
                            <m:e>
                              <m:r>
                                <a:rPr lang="en-US" sz="150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sSup>
                                <m:sSupPr>
                                  <m:ctrlPr>
                                    <a:rPr lang="en-US" sz="15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500">
                                      <a:latin typeface="Cambria Math" panose="02040503050406030204" pitchFamily="18" charset="0"/>
                                    </a:rPr>
                                    <m:t>𝑄</m:t>
                                  </m:r>
                                </m:e>
                                <m:sup>
                                  <m:r>
                                    <a:rPr lang="en-US" sz="150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nary>
                                <m:naryPr>
                                  <m:ctrlPr>
                                    <a:rPr lang="en-US" sz="1500" i="1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sSub>
                                    <m:sSubPr>
                                      <m:ctrlPr>
                                        <a:rPr lang="en-US" sz="15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500">
                                          <a:latin typeface="Cambria Math" panose="02040503050406030204" pitchFamily="18" charset="0"/>
                                        </a:rPr>
                                        <m:t>𝑧</m:t>
                                      </m:r>
                                    </m:e>
                                    <m:sub>
                                      <m:r>
                                        <a:rPr lang="en-US" sz="1500">
                                          <a:latin typeface="Cambria Math" panose="02040503050406030204" pitchFamily="18" charset="0"/>
                                        </a:rPr>
                                        <m:t>𝑚𝑖𝑛</m:t>
                                      </m:r>
                                    </m:sub>
                                  </m:sSub>
                                </m:sub>
                                <m:sup>
                                  <m:sSub>
                                    <m:sSubPr>
                                      <m:ctrlPr>
                                        <a:rPr lang="en-US" sz="15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500">
                                          <a:latin typeface="Cambria Math" panose="02040503050406030204" pitchFamily="18" charset="0"/>
                                        </a:rPr>
                                        <m:t>𝑧</m:t>
                                      </m:r>
                                    </m:e>
                                    <m:sub>
                                      <m:r>
                                        <a:rPr lang="en-US" sz="1500">
                                          <a:latin typeface="Cambria Math" panose="02040503050406030204" pitchFamily="18" charset="0"/>
                                        </a:rPr>
                                        <m:t>𝑚𝑎𝑥</m:t>
                                      </m:r>
                                    </m:sub>
                                  </m:sSub>
                                </m:sup>
                                <m:e>
                                  <m:r>
                                    <a:rPr lang="en-US" sz="1500">
                                      <a:latin typeface="Cambria Math" panose="02040503050406030204" pitchFamily="18" charset="0"/>
                                    </a:rPr>
                                    <m:t>𝑑𝑧</m:t>
                                  </m:r>
                                  <m:nary>
                                    <m:naryPr>
                                      <m:ctrlPr>
                                        <a:rPr lang="en-US" sz="15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naryPr>
                                    <m:sub>
                                      <m:sSub>
                                        <m:sSubPr>
                                          <m:ctrlPr>
                                            <a:rPr lang="en-US" sz="15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500">
                                              <a:latin typeface="Cambria Math" panose="02040503050406030204" pitchFamily="18" charset="0"/>
                                            </a:rPr>
                                            <m:t>𝑝</m:t>
                                          </m:r>
                                        </m:e>
                                        <m:sub>
                                          <m:r>
                                            <a:rPr lang="en-US" sz="1500">
                                              <a:latin typeface="Cambria Math" panose="02040503050406030204" pitchFamily="18" charset="0"/>
                                            </a:rPr>
                                            <m:t>𝑇</m:t>
                                          </m:r>
                                          <m:r>
                                            <a:rPr lang="en-US" sz="1500">
                                              <a:latin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en-US" sz="1500">
                                              <a:latin typeface="Cambria Math" panose="02040503050406030204" pitchFamily="18" charset="0"/>
                                            </a:rPr>
                                            <m:t>𝑚𝑖𝑛</m:t>
                                          </m:r>
                                        </m:sub>
                                      </m:sSub>
                                    </m:sub>
                                    <m:sup>
                                      <m:sSub>
                                        <m:sSubPr>
                                          <m:ctrlPr>
                                            <a:rPr lang="en-US" sz="15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500">
                                              <a:latin typeface="Cambria Math" panose="02040503050406030204" pitchFamily="18" charset="0"/>
                                            </a:rPr>
                                            <m:t>𝑝</m:t>
                                          </m:r>
                                        </m:e>
                                        <m:sub>
                                          <m:r>
                                            <a:rPr lang="en-US" sz="1500">
                                              <a:latin typeface="Cambria Math" panose="02040503050406030204" pitchFamily="18" charset="0"/>
                                            </a:rPr>
                                            <m:t>𝑇</m:t>
                                          </m:r>
                                          <m:r>
                                            <a:rPr lang="en-US" sz="1500">
                                              <a:latin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en-US" sz="1500">
                                              <a:latin typeface="Cambria Math" panose="02040503050406030204" pitchFamily="18" charset="0"/>
                                            </a:rPr>
                                            <m:t>𝑚𝑎𝑥</m:t>
                                          </m:r>
                                        </m:sub>
                                      </m:sSub>
                                    </m:sup>
                                    <m:e>
                                      <m:sSubSup>
                                        <m:sSubSupPr>
                                          <m:ctrlPr>
                                            <a:rPr lang="en-US" sz="15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sz="1500" i="1">
                                              <a:latin typeface="Cambria Math" panose="02040503050406030204" pitchFamily="18" charset="0"/>
                                            </a:rPr>
                                            <m:t>𝑑𝑃</m:t>
                                          </m:r>
                                        </m:e>
                                        <m:sub>
                                          <m:r>
                                            <a:rPr lang="en-US" sz="1500" i="1">
                                              <a:latin typeface="Cambria Math" panose="02040503050406030204" pitchFamily="18" charset="0"/>
                                            </a:rPr>
                                            <m:t>h𝑇</m:t>
                                          </m:r>
                                        </m:sub>
                                        <m:sup>
                                          <m:r>
                                            <a:rPr lang="en-US" sz="1500" i="1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bSup>
                                      <m:sSubSup>
                                        <m:sSubSupPr>
                                          <m:ctrlPr>
                                            <a:rPr lang="en-US" sz="15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sz="1500">
                                              <a:latin typeface="Cambria Math" panose="02040503050406030204" pitchFamily="18" charset="0"/>
                                            </a:rPr>
                                            <m:t>𝐹</m:t>
                                          </m:r>
                                        </m:e>
                                        <m:sub>
                                          <m:r>
                                            <a:rPr lang="en-US" sz="1500" i="1">
                                              <a:latin typeface="Cambria Math" panose="02040503050406030204" pitchFamily="18" charset="0"/>
                                            </a:rPr>
                                            <m:t>𝑈𝑈</m:t>
                                          </m:r>
                                        </m:sub>
                                        <m:sup>
                                          <m:r>
                                            <a:rPr lang="en-US" sz="1500">
                                              <a:latin typeface="Cambria Math" panose="02040503050406030204" pitchFamily="18" charset="0"/>
                                            </a:rPr>
                                            <m:t>𝑤</m:t>
                                          </m:r>
                                          <m:d>
                                            <m:dPr>
                                              <m:ctrlPr>
                                                <a:rPr lang="en-US" sz="15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sSub>
                                                <m:sSubPr>
                                                  <m:ctrlPr>
                                                    <a:rPr lang="en-US" sz="1500" i="1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n-US" sz="1500">
                                                      <a:latin typeface="Cambria Math" panose="02040503050406030204" pitchFamily="18" charset="0"/>
                                                    </a:rPr>
                                                    <m:t>𝜙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sz="1500">
                                                      <a:latin typeface="Cambria Math" panose="02040503050406030204" pitchFamily="18" charset="0"/>
                                                    </a:rPr>
                                                    <m:t>h</m:t>
                                                  </m:r>
                                                </m:sub>
                                              </m:sSub>
                                            </m:e>
                                          </m:d>
                                        </m:sup>
                                      </m:sSubSup>
                                    </m:e>
                                  </m:nary>
                                </m:e>
                              </m:nary>
                            </m:e>
                          </m:nary>
                        </m:num>
                        <m:den>
                          <m:nary>
                            <m:naryPr>
                              <m:ctrlPr>
                                <a:rPr lang="en-US" sz="15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sSubSup>
                                <m:sSubSupPr>
                                  <m:ctrlPr>
                                    <a:rPr lang="en-US" sz="15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500">
                                      <a:latin typeface="Cambria Math" panose="02040503050406030204" pitchFamily="18" charset="0"/>
                                    </a:rPr>
                                    <m:t>𝑄</m:t>
                                  </m:r>
                                </m:e>
                                <m:sub>
                                  <m:r>
                                    <a:rPr lang="en-US" sz="1500">
                                      <a:latin typeface="Cambria Math" panose="02040503050406030204" pitchFamily="18" charset="0"/>
                                    </a:rPr>
                                    <m:t>𝑚𝑖𝑛</m:t>
                                  </m:r>
                                </m:sub>
                                <m:sup>
                                  <m:r>
                                    <a:rPr lang="en-US" sz="150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sub>
                            <m:sup>
                              <m:sSubSup>
                                <m:sSubSupPr>
                                  <m:ctrlPr>
                                    <a:rPr lang="en-US" sz="15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500">
                                      <a:latin typeface="Cambria Math" panose="02040503050406030204" pitchFamily="18" charset="0"/>
                                    </a:rPr>
                                    <m:t>𝑄</m:t>
                                  </m:r>
                                </m:e>
                                <m:sub>
                                  <m:r>
                                    <a:rPr lang="en-US" sz="1500">
                                      <a:latin typeface="Cambria Math" panose="02040503050406030204" pitchFamily="18" charset="0"/>
                                    </a:rPr>
                                    <m:t>𝑚𝑎𝑥</m:t>
                                  </m:r>
                                </m:sub>
                                <m:sup>
                                  <m:r>
                                    <a:rPr lang="en-US" sz="150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sup>
                            <m:e>
                              <m:r>
                                <a:rPr lang="en-US" sz="150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sSup>
                                <m:sSupPr>
                                  <m:ctrlPr>
                                    <a:rPr lang="en-US" sz="15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500">
                                      <a:latin typeface="Cambria Math" panose="02040503050406030204" pitchFamily="18" charset="0"/>
                                    </a:rPr>
                                    <m:t>𝑄</m:t>
                                  </m:r>
                                </m:e>
                                <m:sup>
                                  <m:r>
                                    <a:rPr lang="en-US" sz="150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nary>
                                <m:naryPr>
                                  <m:ctrlPr>
                                    <a:rPr lang="en-US" sz="1500" i="1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sSub>
                                    <m:sSubPr>
                                      <m:ctrlPr>
                                        <a:rPr lang="en-US" sz="15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500">
                                          <a:latin typeface="Cambria Math" panose="02040503050406030204" pitchFamily="18" charset="0"/>
                                        </a:rPr>
                                        <m:t>𝑧</m:t>
                                      </m:r>
                                    </m:e>
                                    <m:sub>
                                      <m:r>
                                        <a:rPr lang="en-US" sz="1500">
                                          <a:latin typeface="Cambria Math" panose="02040503050406030204" pitchFamily="18" charset="0"/>
                                        </a:rPr>
                                        <m:t>𝑚𝑖𝑛</m:t>
                                      </m:r>
                                    </m:sub>
                                  </m:sSub>
                                </m:sub>
                                <m:sup>
                                  <m:sSub>
                                    <m:sSubPr>
                                      <m:ctrlPr>
                                        <a:rPr lang="en-US" sz="15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500">
                                          <a:latin typeface="Cambria Math" panose="02040503050406030204" pitchFamily="18" charset="0"/>
                                        </a:rPr>
                                        <m:t>𝑧</m:t>
                                      </m:r>
                                    </m:e>
                                    <m:sub>
                                      <m:r>
                                        <a:rPr lang="en-US" sz="1500">
                                          <a:latin typeface="Cambria Math" panose="02040503050406030204" pitchFamily="18" charset="0"/>
                                        </a:rPr>
                                        <m:t>𝑚𝑎𝑥</m:t>
                                      </m:r>
                                    </m:sub>
                                  </m:sSub>
                                </m:sup>
                                <m:e>
                                  <m:r>
                                    <a:rPr lang="en-US" sz="1500">
                                      <a:latin typeface="Cambria Math" panose="02040503050406030204" pitchFamily="18" charset="0"/>
                                    </a:rPr>
                                    <m:t>𝑑𝑧</m:t>
                                  </m:r>
                                  <m:nary>
                                    <m:naryPr>
                                      <m:ctrlPr>
                                        <a:rPr lang="en-US" sz="15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naryPr>
                                    <m:sub>
                                      <m:sSub>
                                        <m:sSubPr>
                                          <m:ctrlPr>
                                            <a:rPr lang="en-US" sz="15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500">
                                              <a:latin typeface="Cambria Math" panose="02040503050406030204" pitchFamily="18" charset="0"/>
                                            </a:rPr>
                                            <m:t>𝑝</m:t>
                                          </m:r>
                                        </m:e>
                                        <m:sub>
                                          <m:r>
                                            <a:rPr lang="en-US" sz="1500">
                                              <a:latin typeface="Cambria Math" panose="02040503050406030204" pitchFamily="18" charset="0"/>
                                            </a:rPr>
                                            <m:t>𝑇</m:t>
                                          </m:r>
                                          <m:r>
                                            <a:rPr lang="en-US" sz="1500">
                                              <a:latin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en-US" sz="1500">
                                              <a:latin typeface="Cambria Math" panose="02040503050406030204" pitchFamily="18" charset="0"/>
                                            </a:rPr>
                                            <m:t>𝑚𝑖𝑛</m:t>
                                          </m:r>
                                        </m:sub>
                                      </m:sSub>
                                    </m:sub>
                                    <m:sup>
                                      <m:sSub>
                                        <m:sSubPr>
                                          <m:ctrlPr>
                                            <a:rPr lang="en-US" sz="15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500">
                                              <a:latin typeface="Cambria Math" panose="02040503050406030204" pitchFamily="18" charset="0"/>
                                            </a:rPr>
                                            <m:t>𝑝</m:t>
                                          </m:r>
                                        </m:e>
                                        <m:sub>
                                          <m:r>
                                            <a:rPr lang="en-US" sz="1500">
                                              <a:latin typeface="Cambria Math" panose="02040503050406030204" pitchFamily="18" charset="0"/>
                                            </a:rPr>
                                            <m:t>𝑇</m:t>
                                          </m:r>
                                          <m:r>
                                            <a:rPr lang="en-US" sz="1500">
                                              <a:latin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en-US" sz="1500">
                                              <a:latin typeface="Cambria Math" panose="02040503050406030204" pitchFamily="18" charset="0"/>
                                            </a:rPr>
                                            <m:t>𝑚𝑎𝑥</m:t>
                                          </m:r>
                                        </m:sub>
                                      </m:sSub>
                                    </m:sup>
                                    <m:e>
                                      <m:sSubSup>
                                        <m:sSubSupPr>
                                          <m:ctrlPr>
                                            <a:rPr lang="en-US" sz="15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sz="1500" i="1">
                                              <a:latin typeface="Cambria Math" panose="02040503050406030204" pitchFamily="18" charset="0"/>
                                            </a:rPr>
                                            <m:t>𝑑𝑃</m:t>
                                          </m:r>
                                        </m:e>
                                        <m:sub>
                                          <m:r>
                                            <a:rPr lang="en-US" sz="1500" i="1">
                                              <a:latin typeface="Cambria Math" panose="02040503050406030204" pitchFamily="18" charset="0"/>
                                            </a:rPr>
                                            <m:t>h𝑇</m:t>
                                          </m:r>
                                        </m:sub>
                                        <m:sup>
                                          <m:r>
                                            <a:rPr lang="en-US" sz="1500" i="1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bSup>
                                      <m:d>
                                        <m:dPr>
                                          <m:ctrlPr>
                                            <a:rPr lang="en-US" sz="15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15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1500" i="1">
                                                  <a:latin typeface="Cambria Math" panose="02040503050406030204" pitchFamily="18" charset="0"/>
                                                </a:rPr>
                                                <m:t>𝐹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1500" i="1">
                                                  <a:latin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sub>
                                          </m:sSub>
                                          <m:d>
                                            <m:dPr>
                                              <m:ctrlPr>
                                                <a:rPr lang="en-US" sz="15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en-US" sz="1500" i="1">
                                                  <a:latin typeface="Cambria Math" panose="02040503050406030204" pitchFamily="18" charset="0"/>
                                                </a:rPr>
                                                <m:t>𝑥</m:t>
                                              </m:r>
                                              <m:r>
                                                <a:rPr lang="en-US" sz="1500" i="1">
                                                  <a:latin typeface="Cambria Math" panose="02040503050406030204" pitchFamily="18" charset="0"/>
                                                </a:rPr>
                                                <m:t>,</m:t>
                                              </m:r>
                                              <m:sSup>
                                                <m:sSupPr>
                                                  <m:ctrlPr>
                                                    <a:rPr lang="en-US" sz="1500" i="1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pPr>
                                                <m:e>
                                                  <m:r>
                                                    <a:rPr lang="en-US" sz="1500" i="1">
                                                      <a:latin typeface="Cambria Math" panose="02040503050406030204" pitchFamily="18" charset="0"/>
                                                    </a:rPr>
                                                    <m:t>𝑄</m:t>
                                                  </m:r>
                                                </m:e>
                                                <m:sup>
                                                  <m:r>
                                                    <a:rPr lang="en-US" sz="1500" i="1">
                                                      <a:latin typeface="Cambria Math" panose="02040503050406030204" pitchFamily="18" charset="0"/>
                                                    </a:rPr>
                                                    <m:t>2</m:t>
                                                  </m:r>
                                                </m:sup>
                                              </m:sSup>
                                            </m:e>
                                          </m:d>
                                        </m:e>
                                      </m:d>
                                    </m:e>
                                  </m:nary>
                                </m:e>
                              </m:nary>
                            </m:e>
                          </m:nary>
                        </m:den>
                      </m:f>
                    </m:oMath>
                  </m:oMathPara>
                </a14:m>
                <a:endParaRPr lang="en-US" dirty="0" smtClean="0"/>
              </a:p>
              <a:p>
                <a:r>
                  <a:rPr lang="en-US" dirty="0" smtClean="0"/>
                  <a:t>If we integrate 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>
                            <a:latin typeface="Cambria Math" panose="02040503050406030204" pitchFamily="18" charset="0"/>
                          </a:rPr>
                          <m:t>h</m:t>
                        </m:r>
                      </m:sub>
                    </m:sSub>
                  </m:oMath>
                </a14:m>
                <a:r>
                  <a:rPr lang="en-US" dirty="0" smtClean="0"/>
                  <a:t>, the azimuthal dependence disappear and we look at hadron multiplicities. Starting from the structure functions  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5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5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sz="15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𝑈𝑈</m:t>
                          </m:r>
                        </m:sub>
                        <m:sup>
                          <m:r>
                            <a:rPr lang="en-US" sz="15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sup>
                      </m:sSubSup>
                      <m:d>
                        <m:dPr>
                          <m:ctrlPr>
                            <a:rPr lang="en-US" sz="15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5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15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sz="15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en-US" sz="15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sSubSup>
                            <m:sSubSupPr>
                              <m:ctrlPr>
                                <a:rPr lang="en-US" sz="15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5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sz="15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h𝑇</m:t>
                              </m:r>
                            </m:sub>
                            <m:sup>
                              <m:r>
                                <a:rPr lang="en-US" sz="15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sz="15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; </m:t>
                          </m:r>
                          <m:sSup>
                            <m:sSupPr>
                              <m:ctrlPr>
                                <a:rPr lang="en-US" sz="15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5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p>
                              <m:r>
                                <a:rPr lang="en-US" sz="15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en-US" sz="15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5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15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15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𝑞</m:t>
                          </m:r>
                        </m:sub>
                        <m:sup/>
                        <m:e>
                          <m:sSubSup>
                            <m:sSubSupPr>
                              <m:ctrlPr>
                                <a:rPr lang="en-US" sz="15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5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b>
                              <m:r>
                                <a:rPr lang="en-US" sz="15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sub>
                            <m:sup>
                              <m:r>
                                <a:rPr lang="en-US" sz="15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nary>
                            <m:naryPr>
                              <m:limLoc m:val="undOvr"/>
                              <m:subHide m:val="on"/>
                              <m:supHide m:val="on"/>
                              <m:ctrlPr>
                                <a:rPr lang="en-US" sz="15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/>
                            <m:sup/>
                            <m:e>
                              <m:sSup>
                                <m:sSupPr>
                                  <m:ctrlPr>
                                    <a:rPr lang="en-US" sz="15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5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p>
                                  <m:r>
                                    <a:rPr lang="en-US" sz="15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sSub>
                                <m:sSubPr>
                                  <m:ctrlPr>
                                    <a:rPr lang="en-US" sz="15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en-US" sz="150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150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sz="15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⊥</m:t>
                                  </m:r>
                                </m:sub>
                              </m:sSub>
                              <m:sSup>
                                <m:sSupPr>
                                  <m:ctrlPr>
                                    <a:rPr lang="en-US" sz="15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5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p>
                                  <m:r>
                                    <a:rPr lang="en-US" sz="15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sSub>
                                <m:sSubPr>
                                  <m:ctrlPr>
                                    <a:rPr lang="en-US" sz="15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en-US" sz="150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150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sz="15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⊥</m:t>
                                  </m:r>
                                </m:sub>
                              </m:sSub>
                              <m:r>
                                <a:rPr lang="en-US" sz="15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𝛿</m:t>
                              </m:r>
                              <m:d>
                                <m:dPr>
                                  <m:ctrlPr>
                                    <a:rPr lang="en-US" sz="15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150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acc>
                                        <m:accPr>
                                          <m:chr m:val="⃗"/>
                                          <m:ctrlPr>
                                            <a:rPr lang="en-US" sz="1500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sz="1500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𝑝</m:t>
                                          </m:r>
                                        </m:e>
                                      </m:acc>
                                    </m:e>
                                    <m:sub>
                                      <m:r>
                                        <a:rPr lang="en-US" sz="150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⊥</m:t>
                                      </m:r>
                                    </m:sub>
                                  </m:sSub>
                                  <m:r>
                                    <a:rPr lang="en-US" sz="15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en-US" sz="15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𝑧</m:t>
                                  </m:r>
                                  <m:sSub>
                                    <m:sSubPr>
                                      <m:ctrlPr>
                                        <a:rPr lang="en-US" sz="150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acc>
                                        <m:accPr>
                                          <m:chr m:val="⃗"/>
                                          <m:ctrlPr>
                                            <a:rPr lang="en-US" sz="1500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sz="1500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𝑘</m:t>
                                          </m:r>
                                        </m:e>
                                      </m:acc>
                                    </m:e>
                                    <m:sub>
                                      <m:r>
                                        <a:rPr lang="en-US" sz="150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⊥</m:t>
                                      </m:r>
                                    </m:sub>
                                  </m:sSub>
                                  <m:r>
                                    <a:rPr lang="en-US" sz="15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sz="150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acc>
                                        <m:accPr>
                                          <m:chr m:val="⃗"/>
                                          <m:ctrlPr>
                                            <a:rPr lang="en-US" sz="1500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sz="1500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𝑃</m:t>
                                          </m:r>
                                        </m:e>
                                      </m:acc>
                                    </m:e>
                                    <m:sub>
                                      <m:r>
                                        <a:rPr lang="en-US" sz="150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h𝑇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sz="15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 </m:t>
                              </m:r>
                              <m:sSubSup>
                                <m:sSubSupPr>
                                  <m:ctrlPr>
                                    <a:rPr lang="en-US" sz="1500" i="1">
                                      <a:solidFill>
                                        <a:srgbClr val="1C1C1C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500" i="1">
                                      <a:solidFill>
                                        <a:srgbClr val="1C1C1C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en-US" sz="1500" i="1">
                                      <a:solidFill>
                                        <a:srgbClr val="1C1C1C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  <m:sup>
                                  <m:r>
                                    <a:rPr lang="en-US" sz="1500" i="1">
                                      <a:solidFill>
                                        <a:srgbClr val="1C1C1C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𝑞</m:t>
                                  </m:r>
                                </m:sup>
                              </m:sSubSup>
                              <m:d>
                                <m:dPr>
                                  <m:ctrlPr>
                                    <a:rPr lang="en-US" sz="1500" i="1">
                                      <a:solidFill>
                                        <a:srgbClr val="1C1C1C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500" i="1">
                                      <a:solidFill>
                                        <a:srgbClr val="1C1C1C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sz="1500" i="1">
                                      <a:solidFill>
                                        <a:srgbClr val="1C1C1C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 </m:t>
                                  </m:r>
                                  <m:sSubSup>
                                    <m:sSubSupPr>
                                      <m:ctrlPr>
                                        <a:rPr lang="en-US" sz="1500" i="1">
                                          <a:solidFill>
                                            <a:srgbClr val="1C1C1C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1500" i="1">
                                          <a:solidFill>
                                            <a:srgbClr val="1C1C1C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𝑘</m:t>
                                      </m:r>
                                    </m:e>
                                    <m:sub>
                                      <m:r>
                                        <a:rPr lang="en-US" sz="1500" i="1">
                                          <a:solidFill>
                                            <a:srgbClr val="1C1C1C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⊥</m:t>
                                      </m:r>
                                    </m:sub>
                                    <m:sup>
                                      <m:r>
                                        <a:rPr lang="en-US" sz="1500" i="1">
                                          <a:solidFill>
                                            <a:srgbClr val="1C1C1C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bSup>
                                  <m:r>
                                    <a:rPr lang="en-US" sz="1500" i="1">
                                      <a:solidFill>
                                        <a:srgbClr val="1C1C1C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;</m:t>
                                  </m:r>
                                  <m:sSup>
                                    <m:sSupPr>
                                      <m:ctrlPr>
                                        <a:rPr lang="en-US" sz="1500" i="1">
                                          <a:solidFill>
                                            <a:srgbClr val="1C1C1C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500" i="1">
                                          <a:solidFill>
                                            <a:srgbClr val="1C1C1C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𝑄</m:t>
                                      </m:r>
                                    </m:e>
                                    <m:sup>
                                      <m:r>
                                        <a:rPr lang="en-US" sz="1500" i="1">
                                          <a:solidFill>
                                            <a:srgbClr val="1C1C1C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</m:d>
                              <m:sSubSup>
                                <m:sSubSupPr>
                                  <m:ctrlPr>
                                    <a:rPr lang="en-US" sz="1500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500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𝐷</m:t>
                                  </m:r>
                                </m:e>
                                <m:sub>
                                  <m:r>
                                    <a:rPr lang="en-US" sz="1500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  <m:sup>
                                  <m:r>
                                    <a:rPr lang="en-US" sz="1500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𝑞</m:t>
                                  </m:r>
                                  <m:r>
                                    <a:rPr lang="en-US" sz="1500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→</m:t>
                                  </m:r>
                                  <m:r>
                                    <a:rPr lang="en-US" sz="1500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h</m:t>
                                  </m:r>
                                </m:sup>
                              </m:sSubSup>
                              <m:d>
                                <m:dPr>
                                  <m:ctrlPr>
                                    <a:rPr lang="en-US" sz="1500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500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𝑧</m:t>
                                  </m:r>
                                  <m:r>
                                    <a:rPr lang="en-US" sz="1500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</m:t>
                                  </m:r>
                                  <m:sSubSup>
                                    <m:sSubSupPr>
                                      <m:ctrlPr>
                                        <a:rPr lang="en-US" sz="1500" i="1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1500" i="1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𝑝</m:t>
                                      </m:r>
                                    </m:e>
                                    <m:sub>
                                      <m:r>
                                        <a:rPr lang="en-US" sz="1500" i="1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⊥</m:t>
                                      </m:r>
                                    </m:sub>
                                    <m:sup>
                                      <m:r>
                                        <a:rPr lang="en-US" sz="1500" i="1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bSup>
                                  <m:r>
                                    <a:rPr lang="en-US" sz="1500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;</m:t>
                                  </m:r>
                                  <m:sSup>
                                    <m:sSupPr>
                                      <m:ctrlPr>
                                        <a:rPr lang="en-US" sz="1500" i="1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500" i="1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𝑄</m:t>
                                      </m:r>
                                    </m:e>
                                    <m:sup>
                                      <m:r>
                                        <a:rPr lang="en-US" sz="1500" i="1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</m:d>
                            </m:e>
                          </m:nary>
                        </m:e>
                      </m:nary>
                    </m:oMath>
                  </m:oMathPara>
                </a14:m>
                <a:endParaRPr lang="en-US" dirty="0" smtClean="0"/>
              </a:p>
              <a:p>
                <a:r>
                  <a:rPr lang="en-US" dirty="0" smtClean="0"/>
                  <a:t>Multiplicities are defined as: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>
                              <a:solidFill>
                                <a:srgbClr val="1C1C1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rgbClr val="1C1C1C"/>
                              </a:solidFill>
                              <a:latin typeface="Cambria Math"/>
                            </a:rPr>
                            <m:t>𝑀</m:t>
                          </m:r>
                        </m:e>
                        <m:sup>
                          <m:r>
                            <a:rPr lang="en-US" i="1">
                              <a:solidFill>
                                <a:srgbClr val="1C1C1C"/>
                              </a:solidFill>
                              <a:latin typeface="Cambria Math"/>
                            </a:rPr>
                            <m:t>h</m:t>
                          </m:r>
                        </m:sup>
                      </m:sSup>
                      <m:d>
                        <m:dPr>
                          <m:ctrlPr>
                            <a:rPr lang="en-US" i="1">
                              <a:solidFill>
                                <a:srgbClr val="1C1C1C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rgbClr val="1C1C1C"/>
                              </a:solidFill>
                              <a:latin typeface="Cambria Math"/>
                            </a:rPr>
                            <m:t>𝑥</m:t>
                          </m:r>
                          <m:r>
                            <a:rPr lang="en-US" i="1">
                              <a:solidFill>
                                <a:srgbClr val="1C1C1C"/>
                              </a:solidFill>
                              <a:latin typeface="Cambria Math"/>
                            </a:rPr>
                            <m:t>,</m:t>
                          </m:r>
                          <m:r>
                            <a:rPr lang="en-US" i="1">
                              <a:solidFill>
                                <a:srgbClr val="1C1C1C"/>
                              </a:solidFill>
                              <a:latin typeface="Cambria Math"/>
                            </a:rPr>
                            <m:t>𝑧</m:t>
                          </m:r>
                          <m:r>
                            <a:rPr lang="en-US" i="1">
                              <a:solidFill>
                                <a:srgbClr val="1C1C1C"/>
                              </a:solidFill>
                              <a:latin typeface="Cambria Math"/>
                            </a:rPr>
                            <m:t>, </m:t>
                          </m:r>
                          <m:sSubSup>
                            <m:sSubSupPr>
                              <m:ctrlPr>
                                <a:rPr lang="en-US" i="1">
                                  <a:solidFill>
                                    <a:srgbClr val="1C1C1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i="1">
                                  <a:solidFill>
                                    <a:srgbClr val="1C1C1C"/>
                                  </a:solidFill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1C1C1C"/>
                                  </a:solidFill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  <m:r>
                                <a:rPr lang="en-US" i="1">
                                  <a:solidFill>
                                    <a:srgbClr val="1C1C1C"/>
                                  </a:solidFill>
                                  <a:latin typeface="Cambria Math"/>
                                </a:rPr>
                                <m:t>𝑇</m:t>
                              </m:r>
                            </m:sub>
                            <m:sup>
                              <m:r>
                                <a:rPr lang="en-US" i="1">
                                  <a:solidFill>
                                    <a:srgbClr val="1C1C1C"/>
                                  </a:solidFill>
                                  <a:latin typeface="Cambria Math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i="1">
                              <a:solidFill>
                                <a:srgbClr val="1C1C1C"/>
                              </a:solidFill>
                              <a:latin typeface="Cambria Math" panose="02040503050406030204" pitchFamily="18" charset="0"/>
                            </a:rPr>
                            <m:t>;</m:t>
                          </m:r>
                          <m:sSup>
                            <m:sSupPr>
                              <m:ctrlPr>
                                <a:rPr lang="en-US" i="1">
                                  <a:solidFill>
                                    <a:srgbClr val="1C1C1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solidFill>
                                    <a:srgbClr val="1C1C1C"/>
                                  </a:solidFill>
                                  <a:latin typeface="Cambria Math"/>
                                </a:rPr>
                                <m:t>𝑄</m:t>
                              </m:r>
                            </m:e>
                            <m:sup>
                              <m:r>
                                <a:rPr lang="en-US" i="1">
                                  <a:solidFill>
                                    <a:srgbClr val="1C1C1C"/>
                                  </a:solidFill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en-US" i="1">
                          <a:solidFill>
                            <a:srgbClr val="1C1C1C"/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solidFill>
                                <a:srgbClr val="1C1C1C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i="1">
                                  <a:solidFill>
                                    <a:srgbClr val="1C1C1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solidFill>
                                    <a:srgbClr val="1C1C1C"/>
                                  </a:solidFill>
                                  <a:latin typeface="Cambria Math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i="1">
                                  <a:solidFill>
                                    <a:srgbClr val="1C1C1C"/>
                                  </a:solidFill>
                                  <a:latin typeface="Cambria Math"/>
                                </a:rPr>
                                <m:t>5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i="1">
                                  <a:solidFill>
                                    <a:srgbClr val="1C1C1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solidFill>
                                    <a:srgbClr val="1C1C1C"/>
                                  </a:solidFill>
                                  <a:latin typeface="Cambria Math"/>
                                  <a:ea typeface="Cambria Math"/>
                                </a:rPr>
                                <m:t>𝜎</m:t>
                              </m:r>
                            </m:e>
                            <m:sup>
                              <m:r>
                                <a:rPr lang="en-US" i="1">
                                  <a:solidFill>
                                    <a:srgbClr val="1C1C1C"/>
                                  </a:solidFill>
                                  <a:latin typeface="Cambria Math"/>
                                </a:rPr>
                                <m:t>h</m:t>
                              </m:r>
                            </m:sup>
                          </m:sSup>
                          <m:r>
                            <a:rPr lang="en-US" i="1">
                              <a:solidFill>
                                <a:srgbClr val="1C1C1C"/>
                              </a:solidFill>
                              <a:latin typeface="Cambria Math"/>
                              <a:ea typeface="Cambria Math"/>
                            </a:rPr>
                            <m:t>/</m:t>
                          </m:r>
                          <m:r>
                            <a:rPr lang="en-US" i="1">
                              <a:solidFill>
                                <a:srgbClr val="1C1C1C"/>
                              </a:solidFill>
                              <a:latin typeface="Cambria Math"/>
                              <a:ea typeface="Cambria Math"/>
                            </a:rPr>
                            <m:t>𝑑𝑥𝑑</m:t>
                          </m:r>
                          <m:sSup>
                            <m:sSupPr>
                              <m:ctrlPr>
                                <a:rPr lang="en-US" i="1">
                                  <a:solidFill>
                                    <a:srgbClr val="1C1C1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solidFill>
                                    <a:srgbClr val="1C1C1C"/>
                                  </a:solidFill>
                                  <a:latin typeface="Cambria Math"/>
                                </a:rPr>
                                <m:t>𝑄</m:t>
                              </m:r>
                            </m:e>
                            <m:sup>
                              <m:r>
                                <a:rPr lang="en-US" i="1">
                                  <a:solidFill>
                                    <a:srgbClr val="1C1C1C"/>
                                  </a:solidFill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i="1">
                              <a:solidFill>
                                <a:srgbClr val="1C1C1C"/>
                              </a:solidFill>
                              <a:latin typeface="Cambria Math"/>
                            </a:rPr>
                            <m:t>𝑑𝑧</m:t>
                          </m:r>
                          <m:r>
                            <a:rPr lang="en-US" b="0" i="1" smtClean="0">
                              <a:solidFill>
                                <a:srgbClr val="1C1C1C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sSubSup>
                            <m:sSubSupPr>
                              <m:ctrlPr>
                                <a:rPr lang="en-US" i="1">
                                  <a:solidFill>
                                    <a:srgbClr val="1C1C1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i="1">
                                  <a:solidFill>
                                    <a:srgbClr val="1C1C1C"/>
                                  </a:solidFill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1C1C1C"/>
                                  </a:solidFill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  <m:r>
                                <a:rPr lang="en-US" i="1">
                                  <a:solidFill>
                                    <a:srgbClr val="1C1C1C"/>
                                  </a:solidFill>
                                  <a:latin typeface="Cambria Math"/>
                                </a:rPr>
                                <m:t>𝑇</m:t>
                              </m:r>
                            </m:sub>
                            <m:sup>
                              <m:r>
                                <a:rPr lang="en-US" i="1">
                                  <a:solidFill>
                                    <a:srgbClr val="1C1C1C"/>
                                  </a:solidFill>
                                  <a:latin typeface="Cambria Math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sSup>
                            <m:sSupPr>
                              <m:ctrlPr>
                                <a:rPr lang="en-US" i="1">
                                  <a:solidFill>
                                    <a:srgbClr val="1C1C1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solidFill>
                                    <a:srgbClr val="1C1C1C"/>
                                  </a:solidFill>
                                  <a:latin typeface="Cambria Math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i="1">
                                  <a:solidFill>
                                    <a:srgbClr val="1C1C1C"/>
                                  </a:solidFill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i="1">
                                  <a:solidFill>
                                    <a:srgbClr val="1C1C1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solidFill>
                                    <a:srgbClr val="1C1C1C"/>
                                  </a:solidFill>
                                  <a:latin typeface="Cambria Math"/>
                                  <a:ea typeface="Cambria Math"/>
                                </a:rPr>
                                <m:t>𝜎</m:t>
                              </m:r>
                            </m:e>
                            <m:sup>
                              <m:r>
                                <a:rPr lang="en-US" i="1">
                                  <a:solidFill>
                                    <a:srgbClr val="1C1C1C"/>
                                  </a:solidFill>
                                  <a:latin typeface="Cambria Math"/>
                                  <a:ea typeface="Cambria Math"/>
                                </a:rPr>
                                <m:t>𝐷𝐼𝑆</m:t>
                              </m:r>
                            </m:sup>
                          </m:sSup>
                          <m:r>
                            <a:rPr lang="en-US" i="1">
                              <a:solidFill>
                                <a:srgbClr val="1C1C1C"/>
                              </a:solidFill>
                              <a:latin typeface="Cambria Math"/>
                              <a:ea typeface="Cambria Math"/>
                            </a:rPr>
                            <m:t>/</m:t>
                          </m:r>
                          <m:r>
                            <a:rPr lang="en-US" i="1">
                              <a:solidFill>
                                <a:srgbClr val="1C1C1C"/>
                              </a:solidFill>
                              <a:latin typeface="Cambria Math"/>
                              <a:ea typeface="Cambria Math"/>
                            </a:rPr>
                            <m:t>𝑑𝑥𝑑</m:t>
                          </m:r>
                          <m:sSup>
                            <m:sSupPr>
                              <m:ctrlPr>
                                <a:rPr lang="en-US" i="1">
                                  <a:solidFill>
                                    <a:srgbClr val="1C1C1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solidFill>
                                    <a:srgbClr val="1C1C1C"/>
                                  </a:solidFill>
                                  <a:latin typeface="Cambria Math"/>
                                </a:rPr>
                                <m:t>𝑄</m:t>
                              </m:r>
                            </m:e>
                            <m:sup>
                              <m:r>
                                <a:rPr lang="en-US" i="1">
                                  <a:solidFill>
                                    <a:srgbClr val="1C1C1C"/>
                                  </a:solidFill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i="1">
                          <a:solidFill>
                            <a:srgbClr val="1C1C1C"/>
                          </a:solidFill>
                          <a:latin typeface="Cambria Math" panose="02040503050406030204" pitchFamily="18" charset="0"/>
                        </a:rPr>
                        <m:t>~</m:t>
                      </m:r>
                      <m:f>
                        <m:fPr>
                          <m:ctrlPr>
                            <a:rPr lang="en-US" i="1">
                              <a:solidFill>
                                <a:srgbClr val="1C1C1C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it-IT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𝑈𝑈</m:t>
                              </m:r>
                            </m:sub>
                            <m:sup>
                              <m:r>
                                <a:rPr lang="en-US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sup>
                          </m:sSubSup>
                          <m:d>
                            <m:dPr>
                              <m:ctrlPr>
                                <a:rPr lang="it-IT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sSubSup>
                                <m:sSubSupPr>
                                  <m:ctrlPr>
                                    <a:rPr lang="en-US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h𝑇</m:t>
                                  </m:r>
                                </m:sub>
                                <m:sup>
                                  <m:r>
                                    <a:rPr lang="en-US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; </m:t>
                              </m:r>
                              <m:sSup>
                                <m:sSupPr>
                                  <m:ctrlPr>
                                    <a:rPr lang="en-US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𝑄</m:t>
                                  </m:r>
                                </m:e>
                                <m:sup>
                                  <m:r>
                                    <a:rPr lang="en-US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num>
                        <m:den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𝑄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den>
                      </m:f>
                    </m:oMath>
                  </m:oMathPara>
                </a14:m>
                <a:endParaRPr lang="it-IT" dirty="0">
                  <a:solidFill>
                    <a:srgbClr val="1C1C1C"/>
                  </a:solidFill>
                </a:endParaRPr>
              </a:p>
              <a:p>
                <a:endParaRPr lang="en-US" dirty="0" smtClean="0"/>
              </a:p>
            </p:txBody>
          </p:sp>
        </mc:Choice>
        <mc:Fallback xmlns="">
          <p:sp>
            <p:nvSpPr>
              <p:cNvPr id="6" name="Content Placeholder 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429" t="-28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250750" fontAlgn="auto">
              <a:spcBef>
                <a:spcPts val="0"/>
              </a:spcBef>
              <a:spcAft>
                <a:spcPts val="0"/>
              </a:spcAft>
            </a:pPr>
            <a:fld id="{C88F0112-9093-4E39-B51C-4F5D6BEAEF5F}" type="datetime1">
              <a:rPr lang="en-US" b="0" smtClean="0">
                <a:solidFill>
                  <a:srgbClr val="FFFFFF"/>
                </a:solidFill>
              </a:rPr>
              <a:pPr defTabSz="250750" fontAlgn="auto">
                <a:spcBef>
                  <a:spcPts val="0"/>
                </a:spcBef>
                <a:spcAft>
                  <a:spcPts val="0"/>
                </a:spcAft>
              </a:pPr>
              <a:t>7/10/2020</a:t>
            </a:fld>
            <a:endParaRPr lang="en-US" b="0" dirty="0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250750" fontAlgn="auto">
              <a:spcBef>
                <a:spcPts val="0"/>
              </a:spcBef>
              <a:spcAft>
                <a:spcPts val="0"/>
              </a:spcAft>
            </a:pPr>
            <a:r>
              <a:rPr lang="en-US" b="0" smtClean="0">
                <a:solidFill>
                  <a:srgbClr val="FFFFFF"/>
                </a:solidFill>
              </a:rPr>
              <a:t>Radiative Corrections </a:t>
            </a:r>
            <a:endParaRPr lang="en-US" b="0" dirty="0">
              <a:solidFill>
                <a:srgbClr val="FFFFFF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250750" fontAlgn="auto">
              <a:spcBef>
                <a:spcPts val="0"/>
              </a:spcBef>
              <a:spcAft>
                <a:spcPts val="0"/>
              </a:spcAft>
            </a:pPr>
            <a:fld id="{B9A5DFB4-3D23-4866-8D46-AE36D04BFD7D}" type="slidenum">
              <a:rPr lang="en-US" b="0" smtClean="0">
                <a:solidFill>
                  <a:srgbClr val="FFFFFF"/>
                </a:solidFill>
              </a:rPr>
              <a:pPr defTabSz="250750" fontAlgn="auto">
                <a:spcBef>
                  <a:spcPts val="0"/>
                </a:spcBef>
                <a:spcAft>
                  <a:spcPts val="0"/>
                </a:spcAft>
              </a:pPr>
              <a:t>13</a:t>
            </a:fld>
            <a:endParaRPr lang="en-US" b="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7670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Collinear Multiplicities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fld id="{592FF6D2-B79A-460F-88D0-B68C010BD9EF}" type="datetime1">
              <a:rPr lang="en-US" smtClean="0">
                <a:solidFill>
                  <a:srgbClr val="FFFFFF"/>
                </a:solidFill>
              </a:rPr>
              <a:t>7/10/2020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srgbClr val="FFFFFF"/>
                </a:solidFill>
              </a:rPr>
              <a:t>Ad-Hoc Meeting: Radiative Corrections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fld id="{B9A5DFB4-3D23-4866-8D46-AE36D04BFD7D}" type="slidenum">
              <a:rPr lang="en-US" smtClean="0">
                <a:solidFill>
                  <a:srgbClr val="FFFFFF"/>
                </a:solidFill>
              </a:rPr>
              <a:pPr defTabSz="342893" fontAlgn="auto">
                <a:spcBef>
                  <a:spcPts val="0"/>
                </a:spcBef>
                <a:spcAft>
                  <a:spcPts val="0"/>
                </a:spcAft>
              </a:pPr>
              <a:t>14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104900"/>
            <a:ext cx="7872413" cy="412432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429000" y="920234"/>
            <a:ext cx="21723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3"/>
              </a:rPr>
              <a:t>hep-ex/1604.02695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0267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4839509" y="1257300"/>
                <a:ext cx="3999691" cy="104951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it-IT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𝑈𝑈</m:t>
                          </m:r>
                        </m:sub>
                        <m:sup>
                          <m:func>
                            <m:funcPr>
                              <m:ctrlP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</m:func>
                        </m:sup>
                      </m:sSubSup>
                      <m:d>
                        <m:dPr>
                          <m:ctrlPr>
                            <a:rPr lang="it-IT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sSubSup>
                            <m:sSubSupPr>
                              <m:ctrlP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h𝑇</m:t>
                              </m:r>
                            </m:sub>
                            <m:sup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; </m:t>
                          </m:r>
                          <m:sSup>
                            <m:sSupPr>
                              <m:ctrlP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p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f>
                        <m:fPr>
                          <m:ctrlP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𝑄</m:t>
                          </m:r>
                        </m:den>
                      </m:f>
                      <m:nary>
                        <m:naryPr>
                          <m:chr m:val="∑"/>
                          <m:supHide m:val="on"/>
                          <m:ctrlP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𝑞</m:t>
                          </m:r>
                        </m:sub>
                        <m:sup/>
                        <m:e>
                          <m:sSubSup>
                            <m:sSubSupPr>
                              <m:ctrlP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sub>
                            <m:sup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e>
                      </m:nary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𝑞</m:t>
                              </m:r>
                            </m:sup>
                          </m:sSubSup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⨂</m:t>
                          </m:r>
                          <m:sSubSup>
                            <m:sSubSupPr>
                              <m:ctrlP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𝑞</m:t>
                              </m:r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→</m:t>
                              </m:r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h</m:t>
                              </m:r>
                            </m:sup>
                          </m:sSubSup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sSubSup>
                            <m:sSubSupPr>
                              <m:ctrlPr>
                                <a:rPr lang="en-US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en-US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⊥,</m:t>
                              </m:r>
                              <m:r>
                                <a:rPr lang="en-US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𝑞</m:t>
                              </m:r>
                            </m:sup>
                          </m:sSubSup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⨂</m:t>
                          </m:r>
                          <m:sSubSup>
                            <m:sSubSupPr>
                              <m:ctrlPr>
                                <a:rPr lang="en-US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en-US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⊥,</m:t>
                              </m:r>
                              <m:r>
                                <a:rPr lang="en-US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𝑞</m:t>
                              </m:r>
                              <m:r>
                                <a:rPr lang="en-US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→</m:t>
                              </m:r>
                              <m:r>
                                <a:rPr lang="en-US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h</m:t>
                              </m:r>
                            </m:sup>
                          </m:sSubSup>
                        </m:e>
                      </m:d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9509" y="1257300"/>
                <a:ext cx="3999691" cy="1049518"/>
              </a:xfrm>
              <a:prstGeom prst="rect">
                <a:avLst/>
              </a:prstGeom>
              <a:blipFill>
                <a:blip r:embed="rId2"/>
                <a:stretch>
                  <a:fillRect t="-17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itle 6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it-IT" dirty="0" smtClean="0"/>
                  <a:t>Cahn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it-IT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b="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𝑈𝑈</m:t>
                        </m:r>
                      </m:sub>
                      <m:sup>
                        <m:func>
                          <m:funcPr>
                            <m:ctrlPr>
                              <a:rPr lang="en-US" b="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b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cos</m:t>
                            </m:r>
                          </m:fName>
                          <m:e>
                            <m:r>
                              <a:rPr lang="en-US" b="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𝜙</m:t>
                            </m:r>
                          </m:e>
                        </m:func>
                      </m:sup>
                    </m:sSubSup>
                  </m:oMath>
                </a14:m>
                <a:r>
                  <a:rPr lang="it-IT" dirty="0" smtClean="0"/>
                  <a:t> and </a:t>
                </a:r>
                <a:r>
                  <a:rPr lang="en-US" dirty="0"/>
                  <a:t>Boer-Mulders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it-IT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b="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𝑈𝑈</m:t>
                        </m:r>
                      </m:sub>
                      <m:sup>
                        <m:func>
                          <m:funcPr>
                            <m:ctrlPr>
                              <a:rPr lang="en-US" b="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b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cos</m:t>
                            </m:r>
                          </m:fName>
                          <m:e>
                            <m:r>
                              <a:rPr lang="en-US" b="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b="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𝜙</m:t>
                            </m:r>
                          </m:e>
                        </m:func>
                      </m:sup>
                    </m:sSubSup>
                  </m:oMath>
                </a14:m>
                <a:r>
                  <a:rPr lang="it-IT" dirty="0" smtClean="0"/>
                  <a:t>modulation</a:t>
                </a:r>
                <a:endParaRPr lang="it-IT" dirty="0"/>
              </a:p>
            </p:txBody>
          </p:sp>
        </mc:Choice>
        <mc:Fallback xmlns="">
          <p:sp>
            <p:nvSpPr>
              <p:cNvPr id="7" name="Title 6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l="-11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250750" fontAlgn="auto">
              <a:spcBef>
                <a:spcPts val="0"/>
              </a:spcBef>
              <a:spcAft>
                <a:spcPts val="0"/>
              </a:spcAft>
            </a:pPr>
            <a:fld id="{66CDA4D9-179E-4410-BB9C-C0C49E5B1443}" type="datetime1">
              <a:rPr lang="en-US" b="0" smtClean="0">
                <a:solidFill>
                  <a:srgbClr val="FFFFFF"/>
                </a:solidFill>
              </a:rPr>
              <a:pPr defTabSz="250750" fontAlgn="auto">
                <a:spcBef>
                  <a:spcPts val="0"/>
                </a:spcBef>
                <a:spcAft>
                  <a:spcPts val="0"/>
                </a:spcAft>
              </a:pPr>
              <a:t>7/10/2020</a:t>
            </a:fld>
            <a:endParaRPr lang="en-US" b="0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250750" fontAlgn="auto">
              <a:spcBef>
                <a:spcPts val="0"/>
              </a:spcBef>
              <a:spcAft>
                <a:spcPts val="0"/>
              </a:spcAft>
            </a:pPr>
            <a:r>
              <a:rPr lang="en-US" b="0" smtClean="0">
                <a:solidFill>
                  <a:srgbClr val="FFFFFF"/>
                </a:solidFill>
              </a:rPr>
              <a:t>Radiative Corrections </a:t>
            </a:r>
            <a:endParaRPr lang="en-US" b="0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250750" fontAlgn="auto">
              <a:spcBef>
                <a:spcPts val="0"/>
              </a:spcBef>
              <a:spcAft>
                <a:spcPts val="0"/>
              </a:spcAft>
            </a:pPr>
            <a:fld id="{B9A5DFB4-3D23-4866-8D46-AE36D04BFD7D}" type="slidenum">
              <a:rPr lang="en-US" b="0" smtClean="0">
                <a:solidFill>
                  <a:srgbClr val="FFFFFF"/>
                </a:solidFill>
              </a:rPr>
              <a:pPr defTabSz="250750" fontAlgn="auto">
                <a:spcBef>
                  <a:spcPts val="0"/>
                </a:spcBef>
                <a:spcAft>
                  <a:spcPts val="0"/>
                </a:spcAft>
              </a:pPr>
              <a:t>15</a:t>
            </a:fld>
            <a:endParaRPr lang="en-US" b="0" dirty="0">
              <a:solidFill>
                <a:srgbClr val="FFFFFF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8524" y="1183315"/>
            <a:ext cx="4253032" cy="186130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2911507"/>
            <a:ext cx="4217670" cy="181629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578360" y="4334721"/>
                <a:ext cx="2336892" cy="119032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it-IT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𝑈𝑈</m:t>
                          </m:r>
                        </m:sub>
                        <m:sup>
                          <m:func>
                            <m:funcPr>
                              <m:ctrlP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</m:func>
                        </m:sup>
                      </m:sSubSup>
                      <m:d>
                        <m:dPr>
                          <m:ctrlPr>
                            <a:rPr lang="it-IT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sSubSup>
                            <m:sSubSupPr>
                              <m:ctrlP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h𝑇</m:t>
                              </m:r>
                            </m:sub>
                            <m:sup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; </m:t>
                          </m:r>
                          <m:sSup>
                            <m:sSupPr>
                              <m:ctrlP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p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𝑞</m:t>
                          </m:r>
                        </m:sub>
                        <m:sup/>
                        <m:e>
                          <m:sSubSup>
                            <m:sSubSupPr>
                              <m:ctrlP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sub>
                            <m:sup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nary>
                            <m:naryPr>
                              <m:limLoc m:val="undOvr"/>
                              <m:subHide m:val="on"/>
                              <m:supHide m:val="on"/>
                              <m:ctrlP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/>
                            <m:sup/>
                            <m:e>
                              <m:sSup>
                                <m:sSupPr>
                                  <m:ctrlPr>
                                    <a:rPr lang="en-US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sSub>
                                <m:sSubPr>
                                  <m:ctrlPr>
                                    <a:rPr lang="en-US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en-US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⊥</m:t>
                                  </m:r>
                                </m:sub>
                              </m:sSub>
                              <m:sSup>
                                <m:sSupPr>
                                  <m:ctrlPr>
                                    <a:rPr lang="en-US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p>
                                  <m:r>
                                    <a:rPr lang="en-US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en-US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⊥</m:t>
                                  </m:r>
                                </m:sub>
                              </m:sSub>
                              <m:f>
                                <m:fPr>
                                  <m:ctrlPr>
                                    <a:rPr lang="en-US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  <m:d>
                                    <m:dPr>
                                      <m:ctrlPr>
                                        <a:rPr lang="en-US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acc>
                                        <m:accPr>
                                          <m:chr m:val="̂"/>
                                          <m:ctrlPr>
                                            <a:rPr lang="en-US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h</m:t>
                                          </m:r>
                                        </m:e>
                                      </m:acc>
                                      <m:r>
                                        <a:rPr lang="it-IT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∙</m:t>
                                      </m:r>
                                      <m:sSub>
                                        <m:sSubPr>
                                          <m:ctrlPr>
                                            <a:rPr lang="en-US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acc>
                                            <m:accPr>
                                              <m:chr m:val="⃗"/>
                                              <m:ctrlPr>
                                                <a:rPr lang="en-US" i="1">
                                                  <a:solidFill>
                                                    <a:srgbClr val="FF000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accPr>
                                            <m:e>
                                              <m:r>
                                                <a:rPr lang="en-US" i="1">
                                                  <a:solidFill>
                                                    <a:srgbClr val="FF000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𝑘</m:t>
                                              </m:r>
                                            </m:e>
                                          </m:acc>
                                        </m:e>
                                        <m:sub>
                                          <m:r>
                                            <a:rPr lang="en-US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⊥</m:t>
                                          </m:r>
                                        </m:sub>
                                      </m:sSub>
                                    </m:e>
                                  </m:d>
                                  <m:d>
                                    <m:dPr>
                                      <m:ctrlPr>
                                        <a:rPr lang="en-US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acc>
                                        <m:accPr>
                                          <m:chr m:val="̂"/>
                                          <m:ctrlPr>
                                            <a:rPr lang="en-US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h</m:t>
                                          </m:r>
                                        </m:e>
                                      </m:acc>
                                      <m:r>
                                        <a:rPr lang="it-IT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∙</m:t>
                                      </m:r>
                                      <m:sSub>
                                        <m:sSubPr>
                                          <m:ctrlPr>
                                            <a:rPr lang="en-US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acc>
                                            <m:accPr>
                                              <m:chr m:val="⃗"/>
                                              <m:ctrlPr>
                                                <a:rPr lang="en-US" i="1">
                                                  <a:solidFill>
                                                    <a:srgbClr val="FF000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accPr>
                                            <m:e>
                                              <m:r>
                                                <a:rPr lang="en-US" i="1">
                                                  <a:solidFill>
                                                    <a:srgbClr val="FF000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𝑘</m:t>
                                              </m:r>
                                            </m:e>
                                          </m:acc>
                                        </m:e>
                                        <m:sub>
                                          <m:r>
                                            <a:rPr lang="en-US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⊥</m:t>
                                          </m:r>
                                        </m:sub>
                                      </m:sSub>
                                    </m:e>
                                  </m:d>
                                  <m:r>
                                    <a:rPr lang="en-US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acc>
                                        <m:accPr>
                                          <m:chr m:val="⃗"/>
                                          <m:ctrlPr>
                                            <a:rPr lang="en-US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𝑘</m:t>
                                          </m:r>
                                        </m:e>
                                      </m:acc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⊥</m:t>
                                      </m:r>
                                    </m:sub>
                                  </m:sSub>
                                  <m:r>
                                    <a:rPr lang="en-US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∙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acc>
                                        <m:accPr>
                                          <m:chr m:val="⃗"/>
                                          <m:ctrlPr>
                                            <a:rPr lang="en-US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b="0" i="1" smtClean="0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𝑝</m:t>
                                          </m:r>
                                        </m:e>
                                      </m:acc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⊥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US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𝑀</m:t>
                                  </m:r>
                                  <m:sSub>
                                    <m:sSubPr>
                                      <m:ctrlPr>
                                        <a:rPr lang="en-US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h</m:t>
                                      </m:r>
                                    </m:sub>
                                  </m:sSub>
                                </m:den>
                              </m:f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sSubSup>
                                <m:sSubSupPr>
                                  <m:ctrlP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  <m:sup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⊥,</m:t>
                                  </m:r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𝑞</m:t>
                                  </m:r>
                                </m:sup>
                              </m:sSubSup>
                              <m:d>
                                <m:dPr>
                                  <m:ctrlP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 </m:t>
                                  </m:r>
                                  <m:sSubSup>
                                    <m:sSubSupPr>
                                      <m:ctrlP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𝑘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⊥</m:t>
                                      </m:r>
                                    </m:sub>
                                    <m:sup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bSup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;</m:t>
                                  </m:r>
                                  <m:sSup>
                                    <m:sSupPr>
                                      <m:ctrlP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𝑄</m:t>
                                      </m:r>
                                    </m:e>
                                    <m:sup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</m:d>
                              <m:sSubSup>
                                <m:sSubSupPr>
                                  <m:ctrlPr>
                                    <a:rPr lang="en-US" b="0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b="0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𝐻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  <m:sup>
                                  <m:r>
                                    <a:rPr lang="en-US" b="0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⊥,</m:t>
                                  </m:r>
                                  <m:r>
                                    <a:rPr lang="en-US" b="0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𝑞</m:t>
                                  </m:r>
                                  <m:r>
                                    <a:rPr lang="en-US" b="0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→</m:t>
                                  </m:r>
                                  <m:r>
                                    <a:rPr lang="en-US" b="0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h</m:t>
                                  </m:r>
                                </m:sup>
                              </m:sSubSup>
                              <m:d>
                                <m:dPr>
                                  <m:ctrlPr>
                                    <a:rPr lang="en-US" b="0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𝑧</m:t>
                                  </m:r>
                                  <m:r>
                                    <a:rPr lang="en-US" b="0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</m:t>
                                  </m:r>
                                  <m:sSubSup>
                                    <m:sSubSupPr>
                                      <m:ctrlPr>
                                        <a:rPr lang="en-US" i="1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b="0" i="1" smtClean="0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𝑝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⊥</m:t>
                                      </m:r>
                                    </m:sub>
                                    <m:sup>
                                      <m:r>
                                        <a:rPr lang="en-US" i="1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bSup>
                                  <m:r>
                                    <a:rPr lang="en-US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;</m:t>
                                  </m:r>
                                  <m:sSup>
                                    <m:sSupPr>
                                      <m:ctrlPr>
                                        <a:rPr lang="en-US" i="1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𝑄</m:t>
                                      </m:r>
                                    </m:e>
                                    <m:sup>
                                      <m:r>
                                        <a:rPr lang="en-US" i="1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</m:d>
                            </m:e>
                          </m:nary>
                        </m:e>
                      </m:nary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8360" y="4334721"/>
                <a:ext cx="2336892" cy="1190326"/>
              </a:xfrm>
              <a:prstGeom prst="rect">
                <a:avLst/>
              </a:prstGeom>
              <a:blipFill>
                <a:blip r:embed="rId6"/>
                <a:stretch>
                  <a:fillRect l="-3655" t="-1538" r="-2561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67625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Title 5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𝑷</m:t>
                        </m:r>
                      </m:e>
                      <m:sub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𝒉𝑻</m:t>
                        </m:r>
                      </m:sub>
                    </m:sSub>
                  </m:oMath>
                </a14:m>
                <a:r>
                  <a:rPr lang="en-US" dirty="0" smtClean="0"/>
                  <a:t> </a:t>
                </a:r>
                <a:r>
                  <a:rPr lang="en-US" dirty="0"/>
                  <a:t>d</a:t>
                </a:r>
                <a:r>
                  <a:rPr lang="en-US" dirty="0" smtClean="0"/>
                  <a:t>ependent Multiplicities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b="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𝑈𝑈</m:t>
                        </m:r>
                      </m:sub>
                      <m:sup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sup>
                    </m:sSubSup>
                  </m:oMath>
                </a14:m>
                <a:r>
                  <a:rPr lang="en-US" dirty="0" smtClean="0"/>
                  <a:t> </a:t>
                </a:r>
                <a:endParaRPr lang="en-US" dirty="0"/>
              </a:p>
            </p:txBody>
          </p:sp>
        </mc:Choice>
        <mc:Fallback xmlns="">
          <p:sp>
            <p:nvSpPr>
              <p:cNvPr id="6" name="Title 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91798" fontAlgn="auto">
              <a:spcBef>
                <a:spcPts val="0"/>
              </a:spcBef>
              <a:spcAft>
                <a:spcPts val="0"/>
              </a:spcAft>
            </a:pPr>
            <a:fld id="{5F759950-FEE6-4634-840F-6A5491153D67}" type="datetime1">
              <a:rPr lang="en-US" b="0" smtClean="0"/>
              <a:t>7/10/2020</a:t>
            </a:fld>
            <a:endParaRPr lang="en-US" b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91798" fontAlgn="auto">
              <a:spcBef>
                <a:spcPts val="0"/>
              </a:spcBef>
              <a:spcAft>
                <a:spcPts val="0"/>
              </a:spcAft>
            </a:pPr>
            <a:r>
              <a:rPr lang="en-US" b="0" smtClean="0"/>
              <a:t>Ad-Hoc Meeting: Radiative Corrections</a:t>
            </a:r>
            <a:endParaRPr lang="en-US" b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91798" fontAlgn="auto">
              <a:spcBef>
                <a:spcPts val="0"/>
              </a:spcBef>
              <a:spcAft>
                <a:spcPts val="0"/>
              </a:spcAft>
            </a:pPr>
            <a:fld id="{B9A5DFB4-3D23-4866-8D46-AE36D04BFD7D}" type="slidenum">
              <a:rPr lang="en-US" b="0" smtClean="0"/>
              <a:pPr defTabSz="391798" fontAlgn="auto">
                <a:spcBef>
                  <a:spcPts val="0"/>
                </a:spcBef>
                <a:spcAft>
                  <a:spcPts val="0"/>
                </a:spcAft>
              </a:pPr>
              <a:t>16</a:t>
            </a:fld>
            <a:endParaRPr lang="en-US" b="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568" y="2101417"/>
            <a:ext cx="3439716" cy="303252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0904" y="2088184"/>
            <a:ext cx="3293269" cy="297537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1331640" y="1255251"/>
                <a:ext cx="6408680" cy="71057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>
                              <a:solidFill>
                                <a:srgbClr val="1C1C1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rgbClr val="1C1C1C"/>
                              </a:solidFill>
                              <a:latin typeface="Cambria Math"/>
                            </a:rPr>
                            <m:t>𝑀</m:t>
                          </m:r>
                        </m:e>
                        <m:sup>
                          <m:r>
                            <a:rPr lang="en-US" i="1">
                              <a:solidFill>
                                <a:srgbClr val="1C1C1C"/>
                              </a:solidFill>
                              <a:latin typeface="Cambria Math"/>
                            </a:rPr>
                            <m:t>h</m:t>
                          </m:r>
                        </m:sup>
                      </m:sSup>
                      <m:d>
                        <m:dPr>
                          <m:ctrlPr>
                            <a:rPr lang="en-US" i="1">
                              <a:solidFill>
                                <a:srgbClr val="1C1C1C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rgbClr val="1C1C1C"/>
                              </a:solidFill>
                              <a:latin typeface="Cambria Math"/>
                            </a:rPr>
                            <m:t>𝑥</m:t>
                          </m:r>
                          <m:r>
                            <a:rPr lang="en-US" i="1">
                              <a:solidFill>
                                <a:srgbClr val="1C1C1C"/>
                              </a:solidFill>
                              <a:latin typeface="Cambria Math"/>
                            </a:rPr>
                            <m:t>,</m:t>
                          </m:r>
                          <m:r>
                            <a:rPr lang="en-US" i="1">
                              <a:solidFill>
                                <a:srgbClr val="1C1C1C"/>
                              </a:solidFill>
                              <a:latin typeface="Cambria Math"/>
                            </a:rPr>
                            <m:t>𝑧</m:t>
                          </m:r>
                          <m:r>
                            <a:rPr lang="en-US" i="1">
                              <a:solidFill>
                                <a:srgbClr val="1C1C1C"/>
                              </a:solidFill>
                              <a:latin typeface="Cambria Math"/>
                            </a:rPr>
                            <m:t>, </m:t>
                          </m:r>
                          <m:sSubSup>
                            <m:sSubSupPr>
                              <m:ctrlPr>
                                <a:rPr lang="en-US" i="1">
                                  <a:solidFill>
                                    <a:srgbClr val="1C1C1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i="1">
                                  <a:solidFill>
                                    <a:srgbClr val="1C1C1C"/>
                                  </a:solidFill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1C1C1C"/>
                                  </a:solidFill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  <m:r>
                                <a:rPr lang="en-US" i="1">
                                  <a:solidFill>
                                    <a:srgbClr val="1C1C1C"/>
                                  </a:solidFill>
                                  <a:latin typeface="Cambria Math"/>
                                </a:rPr>
                                <m:t>𝑇</m:t>
                              </m:r>
                            </m:sub>
                            <m:sup>
                              <m:r>
                                <a:rPr lang="en-US" i="1">
                                  <a:solidFill>
                                    <a:srgbClr val="1C1C1C"/>
                                  </a:solidFill>
                                  <a:latin typeface="Cambria Math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i="1">
                              <a:solidFill>
                                <a:srgbClr val="1C1C1C"/>
                              </a:solidFill>
                              <a:latin typeface="Cambria Math" panose="02040503050406030204" pitchFamily="18" charset="0"/>
                            </a:rPr>
                            <m:t>;</m:t>
                          </m:r>
                          <m:sSup>
                            <m:sSupPr>
                              <m:ctrlPr>
                                <a:rPr lang="en-US" i="1">
                                  <a:solidFill>
                                    <a:srgbClr val="1C1C1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solidFill>
                                    <a:srgbClr val="1C1C1C"/>
                                  </a:solidFill>
                                  <a:latin typeface="Cambria Math"/>
                                </a:rPr>
                                <m:t>𝑄</m:t>
                              </m:r>
                            </m:e>
                            <m:sup>
                              <m:r>
                                <a:rPr lang="en-US" i="1">
                                  <a:solidFill>
                                    <a:srgbClr val="1C1C1C"/>
                                  </a:solidFill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en-US" i="1">
                          <a:solidFill>
                            <a:srgbClr val="1C1C1C"/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solidFill>
                                <a:srgbClr val="1C1C1C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i="1">
                                  <a:solidFill>
                                    <a:srgbClr val="1C1C1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solidFill>
                                    <a:srgbClr val="1C1C1C"/>
                                  </a:solidFill>
                                  <a:latin typeface="Cambria Math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i="1">
                                  <a:solidFill>
                                    <a:srgbClr val="1C1C1C"/>
                                  </a:solidFill>
                                  <a:latin typeface="Cambria Math"/>
                                </a:rPr>
                                <m:t>5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i="1">
                                  <a:solidFill>
                                    <a:srgbClr val="1C1C1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solidFill>
                                    <a:srgbClr val="1C1C1C"/>
                                  </a:solidFill>
                                  <a:latin typeface="Cambria Math"/>
                                  <a:ea typeface="Cambria Math"/>
                                </a:rPr>
                                <m:t>𝜎</m:t>
                              </m:r>
                            </m:e>
                            <m:sup>
                              <m:r>
                                <a:rPr lang="en-US" i="1">
                                  <a:solidFill>
                                    <a:srgbClr val="1C1C1C"/>
                                  </a:solidFill>
                                  <a:latin typeface="Cambria Math"/>
                                </a:rPr>
                                <m:t>h</m:t>
                              </m:r>
                            </m:sup>
                          </m:sSup>
                          <m:r>
                            <a:rPr lang="en-US" i="1">
                              <a:solidFill>
                                <a:srgbClr val="1C1C1C"/>
                              </a:solidFill>
                              <a:latin typeface="Cambria Math"/>
                              <a:ea typeface="Cambria Math"/>
                            </a:rPr>
                            <m:t>/</m:t>
                          </m:r>
                          <m:r>
                            <a:rPr lang="en-US" i="1">
                              <a:solidFill>
                                <a:srgbClr val="1C1C1C"/>
                              </a:solidFill>
                              <a:latin typeface="Cambria Math"/>
                              <a:ea typeface="Cambria Math"/>
                            </a:rPr>
                            <m:t>𝑑𝑥𝑑</m:t>
                          </m:r>
                          <m:sSup>
                            <m:sSupPr>
                              <m:ctrlPr>
                                <a:rPr lang="en-US" i="1">
                                  <a:solidFill>
                                    <a:srgbClr val="1C1C1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solidFill>
                                    <a:srgbClr val="1C1C1C"/>
                                  </a:solidFill>
                                  <a:latin typeface="Cambria Math"/>
                                </a:rPr>
                                <m:t>𝑄</m:t>
                              </m:r>
                            </m:e>
                            <m:sup>
                              <m:r>
                                <a:rPr lang="en-US" i="1">
                                  <a:solidFill>
                                    <a:srgbClr val="1C1C1C"/>
                                  </a:solidFill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i="1">
                              <a:solidFill>
                                <a:srgbClr val="1C1C1C"/>
                              </a:solidFill>
                              <a:latin typeface="Cambria Math"/>
                            </a:rPr>
                            <m:t>𝑑𝑧</m:t>
                          </m:r>
                          <m:r>
                            <a:rPr lang="en-US" b="0" i="1">
                              <a:solidFill>
                                <a:srgbClr val="1C1C1C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sSubSup>
                            <m:sSubSupPr>
                              <m:ctrlPr>
                                <a:rPr lang="en-US" i="1">
                                  <a:solidFill>
                                    <a:srgbClr val="1C1C1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i="1">
                                  <a:solidFill>
                                    <a:srgbClr val="1C1C1C"/>
                                  </a:solidFill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1C1C1C"/>
                                  </a:solidFill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  <m:r>
                                <a:rPr lang="en-US" i="1">
                                  <a:solidFill>
                                    <a:srgbClr val="1C1C1C"/>
                                  </a:solidFill>
                                  <a:latin typeface="Cambria Math"/>
                                </a:rPr>
                                <m:t>𝑇</m:t>
                              </m:r>
                            </m:sub>
                            <m:sup>
                              <m:r>
                                <a:rPr lang="en-US" i="1">
                                  <a:solidFill>
                                    <a:srgbClr val="1C1C1C"/>
                                  </a:solidFill>
                                  <a:latin typeface="Cambria Math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sSup>
                            <m:sSupPr>
                              <m:ctrlPr>
                                <a:rPr lang="en-US" i="1">
                                  <a:solidFill>
                                    <a:srgbClr val="1C1C1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solidFill>
                                    <a:srgbClr val="1C1C1C"/>
                                  </a:solidFill>
                                  <a:latin typeface="Cambria Math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i="1">
                                  <a:solidFill>
                                    <a:srgbClr val="1C1C1C"/>
                                  </a:solidFill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i="1">
                                  <a:solidFill>
                                    <a:srgbClr val="1C1C1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solidFill>
                                    <a:srgbClr val="1C1C1C"/>
                                  </a:solidFill>
                                  <a:latin typeface="Cambria Math"/>
                                  <a:ea typeface="Cambria Math"/>
                                </a:rPr>
                                <m:t>𝜎</m:t>
                              </m:r>
                            </m:e>
                            <m:sup>
                              <m:r>
                                <a:rPr lang="en-US" i="1">
                                  <a:solidFill>
                                    <a:srgbClr val="1C1C1C"/>
                                  </a:solidFill>
                                  <a:latin typeface="Cambria Math"/>
                                  <a:ea typeface="Cambria Math"/>
                                </a:rPr>
                                <m:t>𝐷𝐼𝑆</m:t>
                              </m:r>
                            </m:sup>
                          </m:sSup>
                          <m:r>
                            <a:rPr lang="en-US" i="1">
                              <a:solidFill>
                                <a:srgbClr val="1C1C1C"/>
                              </a:solidFill>
                              <a:latin typeface="Cambria Math"/>
                              <a:ea typeface="Cambria Math"/>
                            </a:rPr>
                            <m:t>/</m:t>
                          </m:r>
                          <m:r>
                            <a:rPr lang="en-US" i="1">
                              <a:solidFill>
                                <a:srgbClr val="1C1C1C"/>
                              </a:solidFill>
                              <a:latin typeface="Cambria Math"/>
                              <a:ea typeface="Cambria Math"/>
                            </a:rPr>
                            <m:t>𝑑𝑥𝑑</m:t>
                          </m:r>
                          <m:sSup>
                            <m:sSupPr>
                              <m:ctrlPr>
                                <a:rPr lang="en-US" i="1">
                                  <a:solidFill>
                                    <a:srgbClr val="1C1C1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solidFill>
                                    <a:srgbClr val="1C1C1C"/>
                                  </a:solidFill>
                                  <a:latin typeface="Cambria Math"/>
                                </a:rPr>
                                <m:t>𝑄</m:t>
                              </m:r>
                            </m:e>
                            <m:sup>
                              <m:r>
                                <a:rPr lang="en-US" i="1">
                                  <a:solidFill>
                                    <a:srgbClr val="1C1C1C"/>
                                  </a:solidFill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i="1">
                          <a:solidFill>
                            <a:srgbClr val="1C1C1C"/>
                          </a:solidFill>
                          <a:latin typeface="Cambria Math" panose="02040503050406030204" pitchFamily="18" charset="0"/>
                        </a:rPr>
                        <m:t>~</m:t>
                      </m:r>
                      <m:f>
                        <m:fPr>
                          <m:ctrlPr>
                            <a:rPr lang="en-US" i="1">
                              <a:solidFill>
                                <a:srgbClr val="1C1C1C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it-IT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𝑈𝑈</m:t>
                              </m:r>
                            </m:sub>
                            <m:sup>
                              <m:r>
                                <a:rPr lang="en-US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sup>
                          </m:sSubSup>
                          <m:d>
                            <m:dPr>
                              <m:ctrlPr>
                                <a:rPr lang="it-IT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sSubSup>
                                <m:sSubSupPr>
                                  <m:ctrlPr>
                                    <a:rPr lang="en-US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h𝑇</m:t>
                                  </m:r>
                                </m:sub>
                                <m:sup>
                                  <m:r>
                                    <a:rPr lang="en-US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; </m:t>
                              </m:r>
                              <m:sSup>
                                <m:sSupPr>
                                  <m:ctrlPr>
                                    <a:rPr lang="en-US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𝑄</m:t>
                                  </m:r>
                                </m:e>
                                <m:sup>
                                  <m:r>
                                    <a:rPr lang="en-US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num>
                        <m:den>
                          <m:sSub>
                            <m:sSubPr>
                              <m:ctrlPr>
                                <a:rPr lang="en-US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d>
                            <m:dPr>
                              <m:ctrlPr>
                                <a:rPr lang="en-US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p>
                                <m:sSupPr>
                                  <m:ctrlP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𝑄</m:t>
                                  </m:r>
                                </m:e>
                                <m:sup>
                                  <m:r>
                                    <a:rPr lang="en-US" b="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1640" y="1255251"/>
                <a:ext cx="6408680" cy="71057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9947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problem for SIDIS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68680" y="1485901"/>
                <a:ext cx="7543800" cy="3394472"/>
              </a:xfrm>
            </p:spPr>
            <p:txBody>
              <a:bodyPr>
                <a:normAutofit fontScale="92500" lnSpcReduction="20000"/>
              </a:bodyPr>
              <a:lstStyle/>
              <a:p>
                <a:r>
                  <a:rPr lang="en-US" dirty="0" smtClean="0">
                    <a:solidFill>
                      <a:srgbClr val="E46C46"/>
                    </a:solidFill>
                  </a:rPr>
                  <a:t>Photon radiation from the muon lines changes the DIS kinematics on the event by event basis</a:t>
                </a:r>
              </a:p>
              <a:p>
                <a:r>
                  <a:rPr lang="en-US" dirty="0" smtClean="0">
                    <a:solidFill>
                      <a:srgbClr val="0070C0"/>
                    </a:solidFill>
                  </a:rPr>
                  <a:t>The direction of the virtual photon is changed with respect to the one reconstructed from the muons</a:t>
                </a:r>
              </a:p>
              <a:p>
                <a:pPr lvl="1"/>
                <a:r>
                  <a:rPr lang="en-US" dirty="0" smtClean="0"/>
                  <a:t>This introduces false asymmetries in the azimuthal distribution of hadrons calculated with respect to the virtual photon direction</a:t>
                </a:r>
              </a:p>
              <a:p>
                <a:pPr lvl="1"/>
                <a:r>
                  <a:rPr lang="en-US" dirty="0" smtClean="0"/>
                  <a:t>Smearing of the kinematic distributions (</a:t>
                </a:r>
                <a:r>
                  <a:rPr lang="en-US" dirty="0" err="1" smtClean="0"/>
                  <a:t>f.i</a:t>
                </a:r>
                <a:r>
                  <a:rPr lang="en-US" dirty="0" smtClean="0"/>
                  <a:t>.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𝑧</m:t>
                    </m:r>
                  </m:oMath>
                </a14:m>
                <a:r>
                  <a:rPr lang="en-US" dirty="0" smtClean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h𝑇</m:t>
                        </m:r>
                      </m:sub>
                    </m:sSub>
                  </m:oMath>
                </a14:m>
                <a:r>
                  <a:rPr lang="en-US" dirty="0" smtClean="0"/>
                  <a:t>)</a:t>
                </a:r>
              </a:p>
              <a:p>
                <a:r>
                  <a:rPr lang="en-US" dirty="0" smtClean="0"/>
                  <a:t>Due to the energy unbalance, in the lepton plane the true virtual photon direction is always at larger angles with respect to the reconstructed one</a:t>
                </a:r>
              </a:p>
              <a:p>
                <a:r>
                  <a:rPr lang="en-US" dirty="0" smtClean="0">
                    <a:solidFill>
                      <a:srgbClr val="E46C46"/>
                    </a:solidFill>
                  </a:rPr>
                  <a:t>In SIDIS</a:t>
                </a:r>
                <a:r>
                  <a:rPr lang="en-US" dirty="0" smtClean="0"/>
                  <a:t>, having an hadron in the final state, </a:t>
                </a:r>
                <a:r>
                  <a:rPr lang="en-US" dirty="0" smtClean="0">
                    <a:solidFill>
                      <a:srgbClr val="C00000"/>
                    </a:solidFill>
                  </a:rPr>
                  <a:t>only the inelastic part of the radiative corrections plays a role</a:t>
                </a:r>
              </a:p>
              <a:p>
                <a:pPr lvl="2"/>
                <a:endParaRPr lang="en-US" dirty="0" smtClean="0"/>
              </a:p>
              <a:p>
                <a:pPr lvl="2"/>
                <a:endParaRPr lang="en-US" dirty="0" smtClean="0"/>
              </a:p>
              <a:p>
                <a:pPr lvl="2"/>
                <a:endParaRPr lang="en-US" dirty="0" smtClean="0"/>
              </a:p>
              <a:p>
                <a:pPr lvl="2"/>
                <a:endParaRPr lang="en-US" dirty="0" smtClean="0"/>
              </a:p>
              <a:p>
                <a:pPr lvl="2"/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68680" y="1485901"/>
                <a:ext cx="7543800" cy="3394472"/>
              </a:xfrm>
              <a:blipFill>
                <a:blip r:embed="rId2"/>
                <a:stretch>
                  <a:fillRect l="-485" t="-3770" r="-566" b="-28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250750" fontAlgn="auto">
              <a:spcBef>
                <a:spcPts val="0"/>
              </a:spcBef>
              <a:spcAft>
                <a:spcPts val="0"/>
              </a:spcAft>
            </a:pPr>
            <a:fld id="{97E99EA6-0F13-4D63-AD05-C5491F1312D7}" type="datetime1">
              <a:rPr lang="en-US" b="0" smtClean="0">
                <a:solidFill>
                  <a:srgbClr val="FFFFFF"/>
                </a:solidFill>
              </a:rPr>
              <a:pPr defTabSz="250750" fontAlgn="auto">
                <a:spcBef>
                  <a:spcPts val="0"/>
                </a:spcBef>
                <a:spcAft>
                  <a:spcPts val="0"/>
                </a:spcAft>
              </a:pPr>
              <a:t>7/10/2020</a:t>
            </a:fld>
            <a:endParaRPr lang="en-US" b="0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250750" fontAlgn="auto">
              <a:spcBef>
                <a:spcPts val="0"/>
              </a:spcBef>
              <a:spcAft>
                <a:spcPts val="0"/>
              </a:spcAft>
            </a:pPr>
            <a:r>
              <a:rPr lang="en-US" b="0" smtClean="0">
                <a:solidFill>
                  <a:srgbClr val="FFFFFF"/>
                </a:solidFill>
              </a:rPr>
              <a:t>Radiative Corrections </a:t>
            </a:r>
            <a:endParaRPr lang="en-US" b="0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250750" fontAlgn="auto">
              <a:spcBef>
                <a:spcPts val="0"/>
              </a:spcBef>
              <a:spcAft>
                <a:spcPts val="0"/>
              </a:spcAft>
            </a:pPr>
            <a:fld id="{B9A5DFB4-3D23-4866-8D46-AE36D04BFD7D}" type="slidenum">
              <a:rPr lang="en-US" b="0" smtClean="0">
                <a:solidFill>
                  <a:srgbClr val="FFFFFF"/>
                </a:solidFill>
              </a:rPr>
              <a:pPr defTabSz="250750" fontAlgn="auto">
                <a:spcBef>
                  <a:spcPts val="0"/>
                </a:spcBef>
                <a:spcAft>
                  <a:spcPts val="0"/>
                </a:spcAft>
              </a:pPr>
              <a:t>17</a:t>
            </a:fld>
            <a:endParaRPr lang="en-US" b="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0074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Smearing of variables DIS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fld id="{62404635-8C02-413F-B1BD-9226EFF06F2D}" type="datetime1">
              <a:rPr lang="en-US" smtClean="0">
                <a:solidFill>
                  <a:srgbClr val="FFFFFF"/>
                </a:solidFill>
              </a:rPr>
              <a:t>7/10/2020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srgbClr val="FFFFFF"/>
                </a:solidFill>
              </a:rPr>
              <a:t>Ad-Hoc Meeting: Radiative Corrections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fld id="{B9A5DFB4-3D23-4866-8D46-AE36D04BFD7D}" type="slidenum">
              <a:rPr lang="en-US" smtClean="0">
                <a:solidFill>
                  <a:srgbClr val="FFFFFF"/>
                </a:solidFill>
              </a:rPr>
              <a:pPr defTabSz="342893" fontAlgn="auto">
                <a:spcBef>
                  <a:spcPts val="0"/>
                </a:spcBef>
                <a:spcAft>
                  <a:spcPts val="0"/>
                </a:spcAft>
              </a:pPr>
              <a:t>18</a:t>
            </a:fld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832267"/>
            <a:ext cx="3421380" cy="27660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3344547"/>
            <a:ext cx="2566035" cy="207454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2686" y="1198296"/>
            <a:ext cx="2566035" cy="2074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7654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Smearing of variables SIDIS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fld id="{62404635-8C02-413F-B1BD-9226EFF06F2D}" type="datetime1">
              <a:rPr lang="en-US" smtClean="0">
                <a:solidFill>
                  <a:srgbClr val="FFFFFF"/>
                </a:solidFill>
              </a:rPr>
              <a:t>7/10/2020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srgbClr val="FFFFFF"/>
                </a:solidFill>
              </a:rPr>
              <a:t>Ad-Hoc Meeting: Radiative Corrections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fld id="{B9A5DFB4-3D23-4866-8D46-AE36D04BFD7D}" type="slidenum">
              <a:rPr lang="en-US" smtClean="0">
                <a:solidFill>
                  <a:srgbClr val="FFFFFF"/>
                </a:solidFill>
              </a:rPr>
              <a:pPr defTabSz="342893" fontAlgn="auto">
                <a:spcBef>
                  <a:spcPts val="0"/>
                </a:spcBef>
                <a:spcAft>
                  <a:spcPts val="0"/>
                </a:spcAft>
              </a:pPr>
              <a:t>19</a:t>
            </a:fld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2019300"/>
            <a:ext cx="3421380" cy="2766060"/>
          </a:xfr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2019300"/>
            <a:ext cx="3421380" cy="2766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4055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Kinematics of Deep Inelastic Scattering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ontent Placeholder 11"/>
              <p:cNvSpPr>
                <a:spLocks noGrp="1"/>
              </p:cNvSpPr>
              <p:nvPr>
                <p:ph idx="1"/>
              </p:nvPr>
            </p:nvSpPr>
            <p:spPr>
              <a:xfrm>
                <a:off x="304802" y="1028700"/>
                <a:ext cx="5486398" cy="4420800"/>
              </a:xfrm>
            </p:spPr>
            <p:txBody>
              <a:bodyPr>
                <a:normAutofit fontScale="85000" lnSpcReduction="20000"/>
              </a:bodyPr>
              <a:lstStyle/>
              <a:p>
                <a:r>
                  <a:rPr lang="en-US" dirty="0" smtClean="0">
                    <a:solidFill>
                      <a:schemeClr val="accent1">
                        <a:lumMod val="75000"/>
                      </a:schemeClr>
                    </a:solidFill>
                  </a:rPr>
                  <a:t>DIS variables:</a:t>
                </a:r>
              </a:p>
              <a:p>
                <a:pPr marL="300530" indent="0">
                  <a:buNone/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</m:d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≃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𝑃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𝑃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US" dirty="0" smtClean="0"/>
                  <a:t> </a:t>
                </a:r>
              </a:p>
              <a:p>
                <a:pPr marL="300530" indent="0">
                  <a:buNone/>
                </a:pPr>
                <a:endParaRPr lang="en-US" dirty="0" smtClean="0"/>
              </a:p>
              <a:p>
                <a:pPr marL="300530" indent="0">
                  <a:buNone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=−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=−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p>
                              <m:sSup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e>
                              <m:sup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p>
                          </m:e>
                        </m:d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≃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𝑘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en-US" b="0" i="1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</a:p>
              <a:p>
                <a:pPr marL="300530" indent="0">
                  <a:buNone/>
                </a:pP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𝑄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𝑃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𝑞</m:t>
                        </m:r>
                      </m:den>
                    </m:f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i="1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</a:p>
              <a:p>
                <a:pPr marL="300530" indent="0">
                  <a:buNone/>
                </a:pP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𝑃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𝑞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𝑃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𝑘</m:t>
                        </m:r>
                      </m:den>
                    </m:f>
                  </m:oMath>
                </a14:m>
                <a:r>
                  <a:rPr lang="en-US" dirty="0" smtClean="0">
                    <a:ea typeface="Cambria Math" panose="02040503050406030204" pitchFamily="18" charset="0"/>
                  </a:rPr>
                  <a:t> </a:t>
                </a:r>
                <a:endParaRPr lang="en-US" dirty="0">
                  <a:ea typeface="Cambria Math" panose="02040503050406030204" pitchFamily="18" charset="0"/>
                </a:endParaRPr>
              </a:p>
              <a:p>
                <a:pPr marL="300529" indent="0">
                  <a:buNone/>
                </a:pPr>
                <a:endParaRPr lang="en-US" i="1" dirty="0" smtClean="0">
                  <a:latin typeface="Cambria Math" panose="02040503050406030204" pitchFamily="18" charset="0"/>
                </a:endParaRPr>
              </a:p>
              <a:p>
                <a:pPr marL="300529" indent="0">
                  <a:buNone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𝑃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</m:d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+2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𝑞</m:t>
                    </m:r>
                  </m:oMath>
                </a14:m>
                <a:r>
                  <a:rPr lang="en-US" dirty="0" smtClean="0"/>
                  <a:t> </a:t>
                </a:r>
              </a:p>
              <a:p>
                <a:pPr marL="300529" indent="0">
                  <a:buNone/>
                </a:pPr>
                <a:endParaRPr lang="en-US" dirty="0"/>
              </a:p>
              <a:p>
                <a:pPr marL="344488" indent="-342900"/>
                <a:r>
                  <a:rPr lang="en-US" dirty="0" smtClean="0">
                    <a:solidFill>
                      <a:schemeClr val="accent1">
                        <a:lumMod val="75000"/>
                      </a:schemeClr>
                    </a:solidFill>
                  </a:rPr>
                  <a:t>SIDIS </a:t>
                </a:r>
                <a:r>
                  <a:rPr lang="en-US" dirty="0">
                    <a:solidFill>
                      <a:schemeClr val="accent1">
                        <a:lumMod val="75000"/>
                      </a:schemeClr>
                    </a:solidFill>
                  </a:rPr>
                  <a:t>variables:</a:t>
                </a:r>
              </a:p>
              <a:p>
                <a:pPr marL="300529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h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𝑃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h</m:t>
                            </m:r>
                          </m:sub>
                        </m:sSub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𝑃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𝑞</m:t>
                        </m:r>
                      </m:den>
                    </m:f>
                  </m:oMath>
                </a14:m>
                <a:r>
                  <a:rPr lang="en-US" dirty="0" smtClean="0"/>
                  <a:t> </a:t>
                </a:r>
                <a:endParaRPr lang="en-US" dirty="0"/>
              </a:p>
              <a:p>
                <a:pPr marL="300529" indent="0">
                  <a:buNone/>
                </a:pPr>
                <a:endParaRPr lang="en-US" dirty="0" smtClean="0"/>
              </a:p>
              <a:p>
                <a:pPr marL="300529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12" name="Content Placeholder 1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04802" y="1028700"/>
                <a:ext cx="5486398" cy="4420800"/>
              </a:xfrm>
              <a:blipFill>
                <a:blip r:embed="rId2"/>
                <a:stretch>
                  <a:fillRect l="-444" t="-26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DIS-Kinematics_revised copy.pdf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5486400" y="1104900"/>
            <a:ext cx="2687196" cy="226528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5486400" y="3619500"/>
                <a:ext cx="3161743" cy="13833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88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ℓ</m:t>
                      </m:r>
                      <m:r>
                        <a:rPr lang="en-US" sz="1688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𝑝</m:t>
                      </m:r>
                      <m:r>
                        <a:rPr lang="en-US" sz="1688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⟶ℓ</m:t>
                      </m:r>
                      <m:r>
                        <a:rPr lang="en-US" sz="1688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𝑋</m:t>
                      </m:r>
                    </m:oMath>
                  </m:oMathPara>
                </a14:m>
                <a:endParaRPr lang="en-US" sz="1688" dirty="0">
                  <a:solidFill>
                    <a:srgbClr val="FF0000"/>
                  </a:solidFill>
                  <a:ea typeface="Cambria Math" panose="02040503050406030204" pitchFamily="18" charset="0"/>
                </a:endParaRPr>
              </a:p>
              <a:p>
                <a:r>
                  <a:rPr lang="en-US" sz="1500" dirty="0">
                    <a:solidFill>
                      <a:srgbClr val="0070C0"/>
                    </a:solidFill>
                  </a:rPr>
                  <a:t>Beam lepton </a:t>
                </a:r>
                <a14:m>
                  <m:oMath xmlns:m="http://schemas.openxmlformats.org/officeDocument/2006/math">
                    <m:r>
                      <a:rPr lang="en-US" sz="1500" i="1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ℓ</m:t>
                    </m:r>
                  </m:oMath>
                </a14:m>
                <a:r>
                  <a:rPr lang="en-US" sz="1500" dirty="0">
                    <a:solidFill>
                      <a:srgbClr val="0070C0"/>
                    </a:solidFill>
                  </a:rPr>
                  <a:t>:  </a:t>
                </a:r>
                <a14:m>
                  <m:oMath xmlns:m="http://schemas.openxmlformats.org/officeDocument/2006/math">
                    <m:r>
                      <a:rPr lang="en-US" sz="1500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sz="1500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sz="15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5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  <m:r>
                          <a:rPr lang="en-US" sz="15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acc>
                          <m:accPr>
                            <m:chr m:val="⃗"/>
                            <m:ctrlPr>
                              <a:rPr lang="en-US" sz="15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5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</m:acc>
                      </m:e>
                    </m:d>
                  </m:oMath>
                </a14:m>
                <a:endParaRPr lang="en-US" sz="1500" dirty="0">
                  <a:solidFill>
                    <a:srgbClr val="0070C0"/>
                  </a:solidFill>
                </a:endParaRPr>
              </a:p>
              <a:p>
                <a:r>
                  <a:rPr lang="en-US" sz="1500" dirty="0">
                    <a:solidFill>
                      <a:srgbClr val="0070C0"/>
                    </a:solidFill>
                  </a:rPr>
                  <a:t>Scat. lepton </a:t>
                </a:r>
                <a14:m>
                  <m:oMath xmlns:m="http://schemas.openxmlformats.org/officeDocument/2006/math">
                    <m:r>
                      <a:rPr lang="en-US" sz="1500" i="1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ℓ′</m:t>
                    </m:r>
                  </m:oMath>
                </a14:m>
                <a:r>
                  <a:rPr lang="en-US" sz="1500" dirty="0">
                    <a:solidFill>
                      <a:srgbClr val="0070C0"/>
                    </a:solidFill>
                  </a:rPr>
                  <a:t>:  </a:t>
                </a:r>
                <a14:m>
                  <m:oMath xmlns:m="http://schemas.openxmlformats.org/officeDocument/2006/math">
                    <m:r>
                      <a:rPr lang="en-US" sz="1500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sz="1500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′=</m:t>
                    </m:r>
                    <m:d>
                      <m:dPr>
                        <m:begChr m:val="["/>
                        <m:endChr m:val="]"/>
                        <m:ctrlPr>
                          <a:rPr lang="en-US" sz="15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5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  <m:r>
                          <a:rPr lang="en-US" sz="15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′,</m:t>
                        </m:r>
                        <m:acc>
                          <m:accPr>
                            <m:chr m:val="⃗"/>
                            <m:ctrlPr>
                              <a:rPr lang="en-US" sz="15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5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</m:acc>
                        <m:r>
                          <a:rPr lang="en-US" sz="15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e>
                    </m:d>
                  </m:oMath>
                </a14:m>
                <a:endParaRPr lang="en-US" sz="1500" dirty="0">
                  <a:solidFill>
                    <a:srgbClr val="0070C0"/>
                  </a:solidFill>
                </a:endParaRPr>
              </a:p>
              <a:p>
                <a:r>
                  <a:rPr lang="en-US" sz="1500" dirty="0">
                    <a:solidFill>
                      <a:srgbClr val="0070C0"/>
                    </a:solidFill>
                  </a:rPr>
                  <a:t>Virtual Photon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5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5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</m:e>
                      <m:sup>
                        <m:r>
                          <a:rPr lang="en-US" sz="15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sz="1500" dirty="0">
                    <a:solidFill>
                      <a:srgbClr val="0070C0"/>
                    </a:solidFill>
                  </a:rPr>
                  <a:t>:   </a:t>
                </a:r>
                <a14:m>
                  <m:oMath xmlns:m="http://schemas.openxmlformats.org/officeDocument/2006/math">
                    <m:r>
                      <a:rPr lang="en-US" sz="1500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𝑞</m:t>
                    </m:r>
                    <m:r>
                      <a:rPr lang="en-US" sz="1500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sz="15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5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𝜈</m:t>
                        </m:r>
                        <m:r>
                          <a:rPr lang="en-US" sz="15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acc>
                          <m:accPr>
                            <m:chr m:val="⃗"/>
                            <m:ctrlPr>
                              <a:rPr lang="en-US" sz="15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5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</m:acc>
                        <m:r>
                          <a:rPr lang="en-US" sz="15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acc>
                          <m:accPr>
                            <m:chr m:val="⃗"/>
                            <m:ctrlPr>
                              <a:rPr lang="en-US" sz="15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5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</m:acc>
                        <m:r>
                          <a:rPr lang="en-US" sz="15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e>
                    </m:d>
                  </m:oMath>
                </a14:m>
                <a:endParaRPr lang="en-US" sz="15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86400" y="3619500"/>
                <a:ext cx="3161743" cy="1383327"/>
              </a:xfrm>
              <a:prstGeom prst="rect">
                <a:avLst/>
              </a:prstGeom>
              <a:blipFill>
                <a:blip r:embed="rId4"/>
                <a:stretch>
                  <a:fillRect l="-7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250750" fontAlgn="auto">
              <a:spcBef>
                <a:spcPts val="0"/>
              </a:spcBef>
              <a:spcAft>
                <a:spcPts val="0"/>
              </a:spcAft>
            </a:pPr>
            <a:fld id="{B7E2A711-4F0B-43DA-A811-FCCBD8FCA44C}" type="datetime1">
              <a:rPr lang="en-US" b="0" smtClean="0">
                <a:solidFill>
                  <a:srgbClr val="FFFFFF"/>
                </a:solidFill>
              </a:rPr>
              <a:pPr defTabSz="250750" fontAlgn="auto">
                <a:spcBef>
                  <a:spcPts val="0"/>
                </a:spcBef>
                <a:spcAft>
                  <a:spcPts val="0"/>
                </a:spcAft>
              </a:pPr>
              <a:t>7/10/2020</a:t>
            </a:fld>
            <a:endParaRPr lang="en-US" b="0" dirty="0">
              <a:solidFill>
                <a:srgbClr val="FFFFFF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250750" fontAlgn="auto">
              <a:spcBef>
                <a:spcPts val="0"/>
              </a:spcBef>
              <a:spcAft>
                <a:spcPts val="0"/>
              </a:spcAft>
            </a:pPr>
            <a:r>
              <a:rPr lang="en-US" b="0" smtClean="0">
                <a:solidFill>
                  <a:srgbClr val="FFFFFF"/>
                </a:solidFill>
              </a:rPr>
              <a:t>Radiative Corrections </a:t>
            </a:r>
            <a:endParaRPr lang="en-US" b="0" dirty="0">
              <a:solidFill>
                <a:srgbClr val="FFFFFF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250750" fontAlgn="auto">
              <a:spcBef>
                <a:spcPts val="0"/>
              </a:spcBef>
              <a:spcAft>
                <a:spcPts val="0"/>
              </a:spcAft>
            </a:pPr>
            <a:fld id="{B9A5DFB4-3D23-4866-8D46-AE36D04BFD7D}" type="slidenum">
              <a:rPr lang="en-US" b="0" smtClean="0">
                <a:solidFill>
                  <a:srgbClr val="FFFFFF"/>
                </a:solidFill>
              </a:rPr>
              <a:pPr defTabSz="250750" fontAlgn="auto">
                <a:spcBef>
                  <a:spcPts val="0"/>
                </a:spcBef>
                <a:spcAft>
                  <a:spcPts val="0"/>
                </a:spcAft>
              </a:pPr>
              <a:t>2</a:t>
            </a:fld>
            <a:endParaRPr lang="en-US" b="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5332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RADIATIVE CORRECTIONS</a:t>
            </a:r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ontent Placeholder 13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lnSpcReduction="10000"/>
              </a:bodyPr>
              <a:lstStyle/>
              <a:p>
                <a:r>
                  <a:rPr lang="en-US" dirty="0" smtClean="0"/>
                  <a:t>Measure FFs, PDFs, etc. by comparing data with theoretical predictions: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exp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theory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𝑃𝐷𝐹𝑠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𝑇𝑀𝐷𝑠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…</m:t>
                          </m:r>
                        </m:e>
                      </m:d>
                    </m:oMath>
                  </m:oMathPara>
                </a14:m>
                <a:endParaRPr lang="en-US" dirty="0" smtClean="0"/>
              </a:p>
              <a:p>
                <a:r>
                  <a:rPr lang="en-US" dirty="0" smtClean="0"/>
                  <a:t>High precision requires knowledge of </a:t>
                </a:r>
                <a:r>
                  <a:rPr lang="en-US" dirty="0" smtClean="0">
                    <a:solidFill>
                      <a:srgbClr val="FF0000"/>
                    </a:solidFill>
                  </a:rPr>
                  <a:t>higher-order corrections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theory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p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</m:sup>
                      </m:sSup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≡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Born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𝑒𝑚</m:t>
                          </m:r>
                        </m:sub>
                      </m:sSub>
                      <m:sSup>
                        <m:sSupPr>
                          <m:ctrlP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p>
                          <m:d>
                            <m:dPr>
                              <m:ctrlP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sup>
                      </m:sSup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𝑒𝑚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sSup>
                        <m:sSupPr>
                          <m:ctrlP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p>
                          <m:d>
                            <m:dPr>
                              <m:ctrlP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</m:sup>
                      </m:sSup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+…</m:t>
                      </m:r>
                    </m:oMath>
                  </m:oMathPara>
                </a14:m>
                <a:endParaRPr lang="el-GR" dirty="0" smtClean="0"/>
              </a:p>
              <a:p>
                <a:endParaRPr lang="el-GR" dirty="0" smtClean="0"/>
              </a:p>
              <a:p>
                <a:r>
                  <a:rPr lang="en-US" dirty="0" smtClean="0"/>
                  <a:t>Emission of </a:t>
                </a:r>
                <a:r>
                  <a:rPr lang="en-US" dirty="0" smtClean="0">
                    <a:solidFill>
                      <a:srgbClr val="FF0000"/>
                    </a:solidFill>
                  </a:rPr>
                  <a:t>real photons</a:t>
                </a:r>
              </a:p>
              <a:p>
                <a:pPr lvl="1"/>
                <a:r>
                  <a:rPr lang="en-US" dirty="0" smtClean="0"/>
                  <a:t>experimentally often not distinguished from non-radiative processes:  soft photons, collinear photons</a:t>
                </a:r>
              </a:p>
              <a:p>
                <a:pPr marL="334333" lvl="1" indent="0">
                  <a:buNone/>
                </a:pPr>
                <a:r>
                  <a:rPr lang="en-US" dirty="0" smtClean="0"/>
                  <a:t>➔ ”radiative corrections”</a:t>
                </a:r>
              </a:p>
              <a:p>
                <a:r>
                  <a:rPr lang="en-US" dirty="0" smtClean="0"/>
                  <a:t>Virtual corrections: loop diagrams</a:t>
                </a:r>
              </a:p>
              <a:p>
                <a:pPr lvl="1"/>
                <a:r>
                  <a:rPr lang="en-US" dirty="0" smtClean="0"/>
                  <a:t>needed to cancel infrared divergences</a:t>
                </a:r>
              </a:p>
            </p:txBody>
          </p:sp>
        </mc:Choice>
        <mc:Fallback xmlns="">
          <p:sp>
            <p:nvSpPr>
              <p:cNvPr id="14" name="Content Placeholder 1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500" t="-2621" r="-2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250750" fontAlgn="auto">
              <a:spcBef>
                <a:spcPts val="0"/>
              </a:spcBef>
              <a:spcAft>
                <a:spcPts val="0"/>
              </a:spcAft>
            </a:pPr>
            <a:fld id="{B531318B-DC2B-4F11-A003-5195FA10E7B4}" type="datetime1">
              <a:rPr lang="en-US" b="0" smtClean="0">
                <a:solidFill>
                  <a:srgbClr val="FFFFFF"/>
                </a:solidFill>
              </a:rPr>
              <a:pPr defTabSz="250750" fontAlgn="auto">
                <a:spcBef>
                  <a:spcPts val="0"/>
                </a:spcBef>
                <a:spcAft>
                  <a:spcPts val="0"/>
                </a:spcAft>
              </a:pPr>
              <a:t>7/10/2020</a:t>
            </a:fld>
            <a:endParaRPr lang="en-US" b="0" dirty="0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250750" fontAlgn="auto">
              <a:spcBef>
                <a:spcPts val="0"/>
              </a:spcBef>
              <a:spcAft>
                <a:spcPts val="0"/>
              </a:spcAft>
            </a:pPr>
            <a:r>
              <a:rPr lang="en-US" b="0" smtClean="0">
                <a:solidFill>
                  <a:srgbClr val="FFFFFF"/>
                </a:solidFill>
              </a:rPr>
              <a:t>Radiative Corrections </a:t>
            </a:r>
            <a:endParaRPr lang="en-US" b="0" dirty="0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250750" fontAlgn="auto">
              <a:spcBef>
                <a:spcPts val="0"/>
              </a:spcBef>
              <a:spcAft>
                <a:spcPts val="0"/>
              </a:spcAft>
            </a:pPr>
            <a:fld id="{B9A5DFB4-3D23-4866-8D46-AE36D04BFD7D}" type="slidenum">
              <a:rPr lang="en-US" b="0" smtClean="0">
                <a:solidFill>
                  <a:srgbClr val="FFFFFF"/>
                </a:solidFill>
              </a:rPr>
              <a:pPr defTabSz="250750" fontAlgn="auto">
                <a:spcBef>
                  <a:spcPts val="0"/>
                </a:spcBef>
                <a:spcAft>
                  <a:spcPts val="0"/>
                </a:spcAft>
              </a:pPr>
              <a:t>20</a:t>
            </a:fld>
            <a:endParaRPr lang="en-US" b="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4640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LEPTONIC RADIATION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2" name="Content Placeholder 61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77500" lnSpcReduction="20000"/>
              </a:bodyPr>
              <a:lstStyle/>
              <a:p>
                <a:pPr marL="0" indent="0">
                  <a:buNone/>
                </a:pPr>
                <a:r>
                  <a:rPr lang="en-US" sz="2500" spc="-8" dirty="0">
                    <a:solidFill>
                      <a:srgbClr val="E46C46"/>
                    </a:solidFill>
                  </a:rPr>
                  <a:t>Observed cross section: </a:t>
                </a:r>
                <a:r>
                  <a:rPr lang="en-US" sz="2500" spc="-15" dirty="0">
                    <a:solidFill>
                      <a:srgbClr val="E46C46"/>
                    </a:solidFill>
                  </a:rPr>
                  <a:t>convolution </a:t>
                </a:r>
                <a:r>
                  <a:rPr lang="en-US" sz="2500" spc="-8" dirty="0">
                    <a:solidFill>
                      <a:srgbClr val="E46C46"/>
                    </a:solidFill>
                  </a:rPr>
                  <a:t>of </a:t>
                </a:r>
                <a:r>
                  <a:rPr lang="en-US" sz="2500" dirty="0">
                    <a:solidFill>
                      <a:srgbClr val="E46C46"/>
                    </a:solidFill>
                  </a:rPr>
                  <a:t>true </a:t>
                </a:r>
                <a:r>
                  <a:rPr lang="en-US" sz="2500" spc="-8" dirty="0">
                    <a:solidFill>
                      <a:srgbClr val="E46C46"/>
                    </a:solidFill>
                  </a:rPr>
                  <a:t>cross section </a:t>
                </a:r>
                <a14:m>
                  <m:oMath xmlns:m="http://schemas.openxmlformats.org/officeDocument/2006/math">
                    <m:r>
                      <a:rPr lang="en-US" sz="2500" i="1" dirty="0">
                        <a:solidFill>
                          <a:srgbClr val="E46C46"/>
                        </a:solidFill>
                        <a:latin typeface="Cambria Math" panose="02040503050406030204" pitchFamily="18" charset="0"/>
                        <a:cs typeface="Lucida Sans Unicode"/>
                      </a:rPr>
                      <m:t>⊗</m:t>
                    </m:r>
                  </m:oMath>
                </a14:m>
                <a:r>
                  <a:rPr lang="en-US" sz="2500" dirty="0">
                    <a:solidFill>
                      <a:srgbClr val="E46C46"/>
                    </a:solidFill>
                  </a:rPr>
                  <a:t> </a:t>
                </a:r>
                <a:r>
                  <a:rPr lang="en-US" sz="2500" spc="-8" dirty="0">
                    <a:solidFill>
                      <a:srgbClr val="E46C46"/>
                    </a:solidFill>
                  </a:rPr>
                  <a:t>radiator</a:t>
                </a:r>
                <a:r>
                  <a:rPr lang="en-US" sz="2500" spc="179" dirty="0">
                    <a:solidFill>
                      <a:srgbClr val="E46C46"/>
                    </a:solidFill>
                  </a:rPr>
                  <a:t> </a:t>
                </a:r>
                <a:r>
                  <a:rPr lang="en-US" sz="2500" spc="-8" dirty="0">
                    <a:solidFill>
                      <a:srgbClr val="E46C46"/>
                    </a:solidFill>
                  </a:rPr>
                  <a:t>function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mtClean="0">
                          <a:latin typeface="Cambria Math" panose="02040503050406030204" pitchFamily="18" charset="0"/>
                        </a:rPr>
                        <m:t>𝑑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obs</m:t>
                          </m:r>
                        </m:sup>
                      </m:sSup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en-US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</m:d>
                      <m:r>
                        <a:rPr lang="en-US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sty m:val="p"/>
                              <m:brk m:alnAt="24"/>
                            </m:rPr>
                            <a:rPr lang="en-US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e</m:t>
                          </m:r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xp</m:t>
                          </m:r>
                          <m:r>
                            <a:rPr lang="en-US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sSup>
                            <m:sSupPr>
                              <m:ctrlP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  <m:brk m:alnAt="24"/>
                                </m:rPr>
                                <a:rPr lang="en-US" b="0" i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c</m:t>
                              </m:r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ond</m:t>
                              </m:r>
                            </m:e>
                            <m:sup>
                              <m:r>
                                <a:rPr lang="en-US" b="0" i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m:rPr>
                              <m:sty m:val="p"/>
                              <m:brk m:alnAt="24"/>
                            </m:rPr>
                            <a:rPr lang="en-US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s</m:t>
                          </m:r>
                        </m:sub>
                        <m:sup/>
                        <m:e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p>
                                  <m:r>
                                    <a:rPr lang="en-US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p>
                              <m:acc>
                                <m:accPr>
                                  <m:chr m:val="⃗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</m:acc>
                            </m:num>
                            <m:den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p>
                                  <m:r>
                                    <a:rPr lang="en-US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p>
                              </m:sSup>
                            </m:den>
                          </m:f>
                          <m:r>
                            <a:rPr lang="en-US">
                              <a:latin typeface="Cambria Math" panose="02040503050406030204" pitchFamily="18" charset="0"/>
                            </a:rPr>
                            <m:t>𝑅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ℓ,</m:t>
                              </m:r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>
                                      <a:latin typeface="Cambria Math" panose="02040503050406030204" pitchFamily="18" charset="0"/>
                                    </a:rPr>
                                    <m:t>ℓ</m:t>
                                  </m:r>
                                </m:e>
                                <m:sup>
                                  <m:r>
                                    <a:rPr lang="en-US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</m:d>
                          <m:r>
                            <a:rPr lang="en-US">
                              <a:latin typeface="Cambria Math" panose="02040503050406030204" pitchFamily="18" charset="0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p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 panose="02040503050406030204" pitchFamily="18" charset="0"/>
                                </a:rPr>
                                <m:t>true</m:t>
                              </m:r>
                            </m:sup>
                          </m:sSup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en-US" dirty="0" smtClean="0"/>
              </a:p>
              <a:p>
                <a:r>
                  <a:rPr lang="en-US" dirty="0" smtClean="0">
                    <a:solidFill>
                      <a:srgbClr val="E46C46"/>
                    </a:solidFill>
                  </a:rPr>
                  <a:t>Shifted </a:t>
                </a:r>
                <a:r>
                  <a:rPr lang="en-US" dirty="0">
                    <a:solidFill>
                      <a:srgbClr val="E46C46"/>
                    </a:solidFill>
                  </a:rPr>
                  <a:t>kinematics: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dirty="0" smtClean="0">
                        <a:latin typeface="Cambria Math" panose="02040503050406030204" pitchFamily="18" charset="0"/>
                      </a:rPr>
                      <m:t>𝑞</m:t>
                    </m:r>
                    <m:r>
                      <a:rPr lang="en-US" dirty="0" smtClean="0">
                        <a:latin typeface="Cambria Math" panose="02040503050406030204" pitchFamily="18" charset="0"/>
                      </a:rPr>
                      <m:t>→ </m:t>
                    </m:r>
                    <m:r>
                      <a:rPr lang="en-US" dirty="0">
                        <a:latin typeface="Cambria Math" panose="02040503050406030204" pitchFamily="18" charset="0"/>
                      </a:rPr>
                      <m:t>𝑞</m:t>
                    </m:r>
                    <m:r>
                      <a:rPr lang="en-US" dirty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dirty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dirty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, e.g</a:t>
                </a:r>
                <a:r>
                  <a:rPr lang="en-US" dirty="0" smtClean="0"/>
                  <a:t>.,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=−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ℓ−ℓ′</m:t>
                            </m:r>
                          </m:e>
                        </m:d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⟹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̃"/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𝑄</m:t>
                            </m:r>
                          </m:e>
                        </m:acc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=−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ℓ−</m:t>
                            </m:r>
                            <m:sSup>
                              <m:sSupPr>
                                <m:ctrlP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ℓ</m:t>
                                </m:r>
                              </m:e>
                              <m:sup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p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𝑘</m:t>
                            </m:r>
                          </m:e>
                        </m:d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dirty="0"/>
              </a:p>
              <a:p>
                <a:r>
                  <a:rPr lang="en-US" dirty="0"/>
                  <a:t>but integration may be restricted by experimental conditions, also indirectly:  </a:t>
                </a:r>
                <a:endParaRPr lang="en-US" dirty="0" smtClean="0"/>
              </a:p>
              <a:p>
                <a:pPr lvl="1"/>
                <a:r>
                  <a:rPr lang="en-US" dirty="0" err="1" smtClean="0">
                    <a:solidFill>
                      <a:srgbClr val="0070C0"/>
                    </a:solidFill>
                  </a:rPr>
                  <a:t>leptonic</a:t>
                </a:r>
                <a:r>
                  <a:rPr lang="en-US" dirty="0" smtClean="0">
                    <a:solidFill>
                      <a:srgbClr val="0070C0"/>
                    </a:solidFill>
                  </a:rPr>
                  <a:t> </a:t>
                </a:r>
                <a:r>
                  <a:rPr lang="en-US" dirty="0">
                    <a:solidFill>
                      <a:srgbClr val="0070C0"/>
                    </a:solidFill>
                  </a:rPr>
                  <a:t>variables</a:t>
                </a:r>
                <a:r>
                  <a:rPr lang="en-US" dirty="0"/>
                  <a:t>: measure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𝐸</m:t>
                    </m:r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r>
                      <a:rPr lang="el-GR" i="1" dirty="0" smtClean="0">
                        <a:latin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el-GR" dirty="0"/>
                  <a:t> </a:t>
                </a:r>
                <a:r>
                  <a:rPr lang="en-US" dirty="0"/>
                  <a:t>of scattered lepton ➔ </a:t>
                </a:r>
                <a:r>
                  <a:rPr lang="en-US" dirty="0" smtClean="0"/>
                  <a:t>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/>
                  <a:t>  </a:t>
                </a:r>
                <a:endParaRPr lang="en-US" dirty="0" smtClean="0"/>
              </a:p>
              <a:p>
                <a:pPr lvl="1"/>
                <a:r>
                  <a:rPr lang="en-US" dirty="0" smtClean="0">
                    <a:solidFill>
                      <a:srgbClr val="0070C0"/>
                    </a:solidFill>
                  </a:rPr>
                  <a:t>real photon detection</a:t>
                </a:r>
                <a:r>
                  <a:rPr lang="en-US" dirty="0" smtClean="0"/>
                  <a:t>: possibility to reject radiative events by detecting the radiated photon</a:t>
                </a:r>
              </a:p>
              <a:p>
                <a:r>
                  <a:rPr lang="en-US" dirty="0" smtClean="0"/>
                  <a:t>➔ </a:t>
                </a:r>
                <a:r>
                  <a:rPr lang="en-US" dirty="0"/>
                  <a:t>expect strong dependence on experimental prescriptions for measuring  kinematic </a:t>
                </a:r>
                <a:r>
                  <a:rPr lang="en-US" dirty="0" smtClean="0"/>
                  <a:t>variables</a:t>
                </a:r>
              </a:p>
              <a:p>
                <a:pPr marL="0" indent="0">
                  <a:buNone/>
                </a:pPr>
                <a:r>
                  <a:rPr lang="en-US" dirty="0" smtClean="0"/>
                  <a:t>NOTE the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̃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𝑄</m:t>
                            </m:r>
                          </m:e>
                        </m:acc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≪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 smtClean="0"/>
                  <a:t> is possible: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acc>
                          <m:accPr>
                            <m:chr m:val="̃"/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𝑄</m:t>
                            </m:r>
                          </m:e>
                        </m:acc>
                      </m:e>
                      <m:sub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min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1−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den>
                    </m:f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dirty="0">
                    <a:solidFill>
                      <a:srgbClr val="FF0000"/>
                    </a:solidFill>
                  </a:rPr>
                  <a:t>➔ </a:t>
                </a:r>
                <a:r>
                  <a:rPr lang="en-US" sz="2100" spc="-8" dirty="0"/>
                  <a:t>Difficult to treat </a:t>
                </a:r>
                <a:r>
                  <a:rPr lang="en-US" sz="2100" spc="-15" dirty="0"/>
                  <a:t>radiative </a:t>
                </a:r>
                <a:r>
                  <a:rPr lang="en-US" sz="2100" spc="-8" dirty="0"/>
                  <a:t>and detector </a:t>
                </a:r>
                <a:r>
                  <a:rPr lang="en-US" sz="2100" spc="-15" dirty="0"/>
                  <a:t>effects </a:t>
                </a:r>
                <a:r>
                  <a:rPr lang="en-US" sz="2100" spc="-8" dirty="0"/>
                  <a:t>separately (acceptance cuts,  efficiencies, ...)</a:t>
                </a:r>
                <a:endParaRPr lang="en-US" sz="2100" dirty="0">
                  <a:latin typeface="Arial"/>
                  <a:cs typeface="Arial"/>
                </a:endParaRPr>
              </a:p>
              <a:p>
                <a:pPr marL="0" indent="0">
                  <a:buNone/>
                </a:pPr>
                <a:r>
                  <a:rPr lang="en-US" dirty="0" smtClean="0">
                    <a:solidFill>
                      <a:srgbClr val="FF0000"/>
                    </a:solidFill>
                  </a:rPr>
                  <a:t>need </a:t>
                </a:r>
                <a:r>
                  <a:rPr lang="en-US" dirty="0">
                    <a:solidFill>
                      <a:srgbClr val="FF0000"/>
                    </a:solidFill>
                  </a:rPr>
                  <a:t>full Monte-Carlo </a:t>
                </a:r>
                <a:r>
                  <a:rPr lang="en-US" dirty="0" smtClean="0">
                    <a:solidFill>
                      <a:srgbClr val="FF0000"/>
                    </a:solidFill>
                  </a:rPr>
                  <a:t>treatment</a:t>
                </a:r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62" name="Content Placeholder 6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643" t="-2345" b="-6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3" name="Group 62"/>
          <p:cNvGrpSpPr/>
          <p:nvPr/>
        </p:nvGrpSpPr>
        <p:grpSpPr>
          <a:xfrm>
            <a:off x="7358917" y="4000500"/>
            <a:ext cx="2207667" cy="1375558"/>
            <a:chOff x="7116849" y="4608687"/>
            <a:chExt cx="2156557" cy="1294017"/>
          </a:xfrm>
        </p:grpSpPr>
        <p:sp>
          <p:nvSpPr>
            <p:cNvPr id="22" name="object 22"/>
            <p:cNvSpPr/>
            <p:nvPr/>
          </p:nvSpPr>
          <p:spPr>
            <a:xfrm>
              <a:off x="7116849" y="4831617"/>
              <a:ext cx="178686" cy="0"/>
            </a:xfrm>
            <a:custGeom>
              <a:avLst/>
              <a:gdLst/>
              <a:ahLst/>
              <a:cxnLst/>
              <a:rect l="l" t="t" r="r" b="b"/>
              <a:pathLst>
                <a:path w="90169">
                  <a:moveTo>
                    <a:pt x="0" y="0"/>
                  </a:moveTo>
                  <a:lnTo>
                    <a:pt x="89996" y="0"/>
                  </a:lnTo>
                </a:path>
              </a:pathLst>
            </a:custGeom>
            <a:ln w="6749">
              <a:solidFill>
                <a:srgbClr val="2E309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7172582" y="4804866"/>
              <a:ext cx="67951" cy="54109"/>
            </a:xfrm>
            <a:custGeom>
              <a:avLst/>
              <a:gdLst/>
              <a:ahLst/>
              <a:cxnLst/>
              <a:rect l="l" t="t" r="r" b="b"/>
              <a:pathLst>
                <a:path w="34289" h="27305">
                  <a:moveTo>
                    <a:pt x="0" y="0"/>
                  </a:moveTo>
                  <a:lnTo>
                    <a:pt x="0" y="26999"/>
                  </a:lnTo>
                  <a:lnTo>
                    <a:pt x="33748" y="1349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E30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7295194" y="4831617"/>
              <a:ext cx="134643" cy="0"/>
            </a:xfrm>
            <a:custGeom>
              <a:avLst/>
              <a:gdLst/>
              <a:ahLst/>
              <a:cxnLst/>
              <a:rect l="l" t="t" r="r" b="b"/>
              <a:pathLst>
                <a:path w="67944">
                  <a:moveTo>
                    <a:pt x="0" y="0"/>
                  </a:moveTo>
                  <a:lnTo>
                    <a:pt x="67497" y="0"/>
                  </a:lnTo>
                </a:path>
              </a:pathLst>
            </a:custGeom>
            <a:ln w="6749">
              <a:solidFill>
                <a:srgbClr val="2E309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7328631" y="4804866"/>
              <a:ext cx="67951" cy="54109"/>
            </a:xfrm>
            <a:custGeom>
              <a:avLst/>
              <a:gdLst/>
              <a:ahLst/>
              <a:cxnLst/>
              <a:rect l="l" t="t" r="r" b="b"/>
              <a:pathLst>
                <a:path w="34289" h="27305">
                  <a:moveTo>
                    <a:pt x="0" y="0"/>
                  </a:moveTo>
                  <a:lnTo>
                    <a:pt x="0" y="26999"/>
                  </a:lnTo>
                  <a:lnTo>
                    <a:pt x="33748" y="1349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E30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7428951" y="4653272"/>
              <a:ext cx="268028" cy="178686"/>
            </a:xfrm>
            <a:custGeom>
              <a:avLst/>
              <a:gdLst/>
              <a:ahLst/>
              <a:cxnLst/>
              <a:rect l="l" t="t" r="r" b="b"/>
              <a:pathLst>
                <a:path w="135255" h="90169">
                  <a:moveTo>
                    <a:pt x="0" y="89997"/>
                  </a:moveTo>
                  <a:lnTo>
                    <a:pt x="134995" y="0"/>
                  </a:lnTo>
                </a:path>
              </a:pathLst>
            </a:custGeom>
            <a:ln w="6749">
              <a:solidFill>
                <a:srgbClr val="2E309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7520047" y="4723896"/>
              <a:ext cx="71726" cy="60401"/>
            </a:xfrm>
            <a:custGeom>
              <a:avLst/>
              <a:gdLst/>
              <a:ahLst/>
              <a:cxnLst/>
              <a:rect l="l" t="t" r="r" b="b"/>
              <a:pathLst>
                <a:path w="36194" h="30480">
                  <a:moveTo>
                    <a:pt x="35566" y="0"/>
                  </a:moveTo>
                  <a:lnTo>
                    <a:pt x="0" y="7487"/>
                  </a:lnTo>
                  <a:lnTo>
                    <a:pt x="14975" y="29951"/>
                  </a:lnTo>
                  <a:lnTo>
                    <a:pt x="35566" y="0"/>
                  </a:lnTo>
                  <a:close/>
                </a:path>
              </a:pathLst>
            </a:custGeom>
            <a:solidFill>
              <a:srgbClr val="2E30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7295193" y="4794459"/>
              <a:ext cx="37750" cy="37750"/>
            </a:xfrm>
            <a:custGeom>
              <a:avLst/>
              <a:gdLst/>
              <a:ahLst/>
              <a:cxnLst/>
              <a:rect l="l" t="t" r="r" b="b"/>
              <a:pathLst>
                <a:path w="19050" h="19050">
                  <a:moveTo>
                    <a:pt x="0" y="18750"/>
                  </a:moveTo>
                  <a:lnTo>
                    <a:pt x="395" y="8810"/>
                  </a:lnTo>
                  <a:lnTo>
                    <a:pt x="3011" y="3012"/>
                  </a:lnTo>
                  <a:lnTo>
                    <a:pt x="8808" y="395"/>
                  </a:lnTo>
                  <a:lnTo>
                    <a:pt x="18746" y="0"/>
                  </a:lnTo>
                </a:path>
              </a:pathLst>
            </a:custGeom>
            <a:ln w="6749">
              <a:solidFill>
                <a:srgbClr val="2E309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7332341" y="4757309"/>
              <a:ext cx="37750" cy="37750"/>
            </a:xfrm>
            <a:custGeom>
              <a:avLst/>
              <a:gdLst/>
              <a:ahLst/>
              <a:cxnLst/>
              <a:rect l="l" t="t" r="r" b="b"/>
              <a:pathLst>
                <a:path w="19050" h="19050">
                  <a:moveTo>
                    <a:pt x="0" y="18746"/>
                  </a:moveTo>
                  <a:lnTo>
                    <a:pt x="9942" y="18353"/>
                  </a:lnTo>
                  <a:lnTo>
                    <a:pt x="15740" y="15738"/>
                  </a:lnTo>
                  <a:lnTo>
                    <a:pt x="18356" y="9940"/>
                  </a:lnTo>
                  <a:lnTo>
                    <a:pt x="18750" y="0"/>
                  </a:lnTo>
                </a:path>
              </a:pathLst>
            </a:custGeom>
            <a:ln w="6749">
              <a:solidFill>
                <a:srgbClr val="2E309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7369499" y="4720153"/>
              <a:ext cx="37750" cy="37750"/>
            </a:xfrm>
            <a:custGeom>
              <a:avLst/>
              <a:gdLst/>
              <a:ahLst/>
              <a:cxnLst/>
              <a:rect l="l" t="t" r="r" b="b"/>
              <a:pathLst>
                <a:path w="19050" h="19050">
                  <a:moveTo>
                    <a:pt x="0" y="18750"/>
                  </a:moveTo>
                  <a:lnTo>
                    <a:pt x="395" y="8810"/>
                  </a:lnTo>
                  <a:lnTo>
                    <a:pt x="3012" y="3012"/>
                  </a:lnTo>
                  <a:lnTo>
                    <a:pt x="8810" y="395"/>
                  </a:lnTo>
                  <a:lnTo>
                    <a:pt x="18750" y="0"/>
                  </a:lnTo>
                </a:path>
              </a:pathLst>
            </a:custGeom>
            <a:ln w="6749">
              <a:solidFill>
                <a:srgbClr val="2E309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7406657" y="4682995"/>
              <a:ext cx="37750" cy="37750"/>
            </a:xfrm>
            <a:custGeom>
              <a:avLst/>
              <a:gdLst/>
              <a:ahLst/>
              <a:cxnLst/>
              <a:rect l="l" t="t" r="r" b="b"/>
              <a:pathLst>
                <a:path w="19050" h="19050">
                  <a:moveTo>
                    <a:pt x="0" y="18750"/>
                  </a:moveTo>
                  <a:lnTo>
                    <a:pt x="9940" y="18355"/>
                  </a:lnTo>
                  <a:lnTo>
                    <a:pt x="15738" y="15738"/>
                  </a:lnTo>
                  <a:lnTo>
                    <a:pt x="18353" y="9940"/>
                  </a:lnTo>
                  <a:lnTo>
                    <a:pt x="18746" y="0"/>
                  </a:lnTo>
                </a:path>
              </a:pathLst>
            </a:custGeom>
            <a:ln w="6749">
              <a:solidFill>
                <a:srgbClr val="2E309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7443805" y="4645845"/>
              <a:ext cx="37750" cy="37750"/>
            </a:xfrm>
            <a:custGeom>
              <a:avLst/>
              <a:gdLst/>
              <a:ahLst/>
              <a:cxnLst/>
              <a:rect l="l" t="t" r="r" b="b"/>
              <a:pathLst>
                <a:path w="19050" h="19050">
                  <a:moveTo>
                    <a:pt x="0" y="18746"/>
                  </a:moveTo>
                  <a:lnTo>
                    <a:pt x="395" y="8807"/>
                  </a:lnTo>
                  <a:lnTo>
                    <a:pt x="3012" y="3009"/>
                  </a:lnTo>
                  <a:lnTo>
                    <a:pt x="8810" y="393"/>
                  </a:lnTo>
                  <a:lnTo>
                    <a:pt x="18750" y="0"/>
                  </a:lnTo>
                </a:path>
              </a:pathLst>
            </a:custGeom>
            <a:ln w="6749">
              <a:solidFill>
                <a:srgbClr val="2E309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7480963" y="4608687"/>
              <a:ext cx="37750" cy="37750"/>
            </a:xfrm>
            <a:custGeom>
              <a:avLst/>
              <a:gdLst/>
              <a:ahLst/>
              <a:cxnLst/>
              <a:rect l="l" t="t" r="r" b="b"/>
              <a:pathLst>
                <a:path w="19050" h="19050">
                  <a:moveTo>
                    <a:pt x="0" y="18750"/>
                  </a:moveTo>
                  <a:lnTo>
                    <a:pt x="9940" y="18355"/>
                  </a:lnTo>
                  <a:lnTo>
                    <a:pt x="15738" y="15738"/>
                  </a:lnTo>
                  <a:lnTo>
                    <a:pt x="18355" y="9940"/>
                  </a:lnTo>
                  <a:lnTo>
                    <a:pt x="18750" y="0"/>
                  </a:lnTo>
                </a:path>
              </a:pathLst>
            </a:custGeom>
            <a:ln w="6749">
              <a:solidFill>
                <a:srgbClr val="2E309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7428950" y="4827212"/>
              <a:ext cx="67951" cy="49076"/>
            </a:xfrm>
            <a:custGeom>
              <a:avLst/>
              <a:gdLst/>
              <a:ahLst/>
              <a:cxnLst/>
              <a:rect l="l" t="t" r="r" b="b"/>
              <a:pathLst>
                <a:path w="34289" h="24764">
                  <a:moveTo>
                    <a:pt x="0" y="2222"/>
                  </a:moveTo>
                  <a:lnTo>
                    <a:pt x="14918" y="0"/>
                  </a:lnTo>
                  <a:lnTo>
                    <a:pt x="24363" y="2240"/>
                  </a:lnTo>
                  <a:lnTo>
                    <a:pt x="30064" y="10097"/>
                  </a:lnTo>
                  <a:lnTo>
                    <a:pt x="33748" y="24721"/>
                  </a:lnTo>
                </a:path>
              </a:pathLst>
            </a:custGeom>
            <a:ln w="6749">
              <a:solidFill>
                <a:srgbClr val="ED1C2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7495829" y="4876203"/>
              <a:ext cx="67951" cy="49076"/>
            </a:xfrm>
            <a:custGeom>
              <a:avLst/>
              <a:gdLst/>
              <a:ahLst/>
              <a:cxnLst/>
              <a:rect l="l" t="t" r="r" b="b"/>
              <a:pathLst>
                <a:path w="34289" h="24764">
                  <a:moveTo>
                    <a:pt x="0" y="0"/>
                  </a:moveTo>
                  <a:lnTo>
                    <a:pt x="3684" y="14624"/>
                  </a:lnTo>
                  <a:lnTo>
                    <a:pt x="9385" y="22481"/>
                  </a:lnTo>
                  <a:lnTo>
                    <a:pt x="18830" y="24721"/>
                  </a:lnTo>
                  <a:lnTo>
                    <a:pt x="33748" y="22499"/>
                  </a:lnTo>
                </a:path>
              </a:pathLst>
            </a:custGeom>
            <a:ln w="6749">
              <a:solidFill>
                <a:srgbClr val="ED1C2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7562707" y="4916385"/>
              <a:ext cx="67951" cy="49076"/>
            </a:xfrm>
            <a:custGeom>
              <a:avLst/>
              <a:gdLst/>
              <a:ahLst/>
              <a:cxnLst/>
              <a:rect l="l" t="t" r="r" b="b"/>
              <a:pathLst>
                <a:path w="34289" h="24764">
                  <a:moveTo>
                    <a:pt x="0" y="2222"/>
                  </a:moveTo>
                  <a:lnTo>
                    <a:pt x="14918" y="0"/>
                  </a:lnTo>
                  <a:lnTo>
                    <a:pt x="24363" y="2240"/>
                  </a:lnTo>
                  <a:lnTo>
                    <a:pt x="30064" y="10097"/>
                  </a:lnTo>
                  <a:lnTo>
                    <a:pt x="33748" y="24721"/>
                  </a:lnTo>
                </a:path>
              </a:pathLst>
            </a:custGeom>
            <a:ln w="6749">
              <a:solidFill>
                <a:srgbClr val="ED1C2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7629586" y="4965375"/>
              <a:ext cx="67951" cy="49076"/>
            </a:xfrm>
            <a:custGeom>
              <a:avLst/>
              <a:gdLst/>
              <a:ahLst/>
              <a:cxnLst/>
              <a:rect l="l" t="t" r="r" b="b"/>
              <a:pathLst>
                <a:path w="34289" h="24764">
                  <a:moveTo>
                    <a:pt x="0" y="0"/>
                  </a:moveTo>
                  <a:lnTo>
                    <a:pt x="3684" y="14624"/>
                  </a:lnTo>
                  <a:lnTo>
                    <a:pt x="9385" y="22481"/>
                  </a:lnTo>
                  <a:lnTo>
                    <a:pt x="18830" y="24721"/>
                  </a:lnTo>
                  <a:lnTo>
                    <a:pt x="33748" y="22499"/>
                  </a:lnTo>
                </a:path>
              </a:pathLst>
            </a:custGeom>
            <a:ln w="6749">
              <a:solidFill>
                <a:srgbClr val="ED1C2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7696465" y="5005555"/>
              <a:ext cx="67951" cy="49076"/>
            </a:xfrm>
            <a:custGeom>
              <a:avLst/>
              <a:gdLst/>
              <a:ahLst/>
              <a:cxnLst/>
              <a:rect l="l" t="t" r="r" b="b"/>
              <a:pathLst>
                <a:path w="34289" h="24764">
                  <a:moveTo>
                    <a:pt x="0" y="2222"/>
                  </a:moveTo>
                  <a:lnTo>
                    <a:pt x="14918" y="0"/>
                  </a:lnTo>
                  <a:lnTo>
                    <a:pt x="24363" y="2240"/>
                  </a:lnTo>
                  <a:lnTo>
                    <a:pt x="30064" y="10097"/>
                  </a:lnTo>
                  <a:lnTo>
                    <a:pt x="33748" y="24721"/>
                  </a:lnTo>
                </a:path>
              </a:pathLst>
            </a:custGeom>
            <a:ln w="6749">
              <a:solidFill>
                <a:srgbClr val="ED1C2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7763344" y="5054545"/>
              <a:ext cx="67951" cy="49076"/>
            </a:xfrm>
            <a:custGeom>
              <a:avLst/>
              <a:gdLst/>
              <a:ahLst/>
              <a:cxnLst/>
              <a:rect l="l" t="t" r="r" b="b"/>
              <a:pathLst>
                <a:path w="34289" h="24764">
                  <a:moveTo>
                    <a:pt x="0" y="0"/>
                  </a:moveTo>
                  <a:lnTo>
                    <a:pt x="3684" y="14624"/>
                  </a:lnTo>
                  <a:lnTo>
                    <a:pt x="9385" y="22481"/>
                  </a:lnTo>
                  <a:lnTo>
                    <a:pt x="18830" y="24721"/>
                  </a:lnTo>
                  <a:lnTo>
                    <a:pt x="33748" y="22499"/>
                  </a:lnTo>
                </a:path>
              </a:pathLst>
            </a:custGeom>
            <a:ln w="6749">
              <a:solidFill>
                <a:srgbClr val="ED1C2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7830222" y="5094727"/>
              <a:ext cx="67951" cy="49076"/>
            </a:xfrm>
            <a:custGeom>
              <a:avLst/>
              <a:gdLst/>
              <a:ahLst/>
              <a:cxnLst/>
              <a:rect l="l" t="t" r="r" b="b"/>
              <a:pathLst>
                <a:path w="34289" h="24764">
                  <a:moveTo>
                    <a:pt x="0" y="2222"/>
                  </a:moveTo>
                  <a:lnTo>
                    <a:pt x="14918" y="0"/>
                  </a:lnTo>
                  <a:lnTo>
                    <a:pt x="24363" y="2240"/>
                  </a:lnTo>
                  <a:lnTo>
                    <a:pt x="30064" y="10097"/>
                  </a:lnTo>
                  <a:lnTo>
                    <a:pt x="33748" y="24721"/>
                  </a:lnTo>
                </a:path>
              </a:pathLst>
            </a:custGeom>
            <a:ln w="6749">
              <a:solidFill>
                <a:srgbClr val="ED1C2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7897101" y="5143718"/>
              <a:ext cx="67951" cy="49076"/>
            </a:xfrm>
            <a:custGeom>
              <a:avLst/>
              <a:gdLst/>
              <a:ahLst/>
              <a:cxnLst/>
              <a:rect l="l" t="t" r="r" b="b"/>
              <a:pathLst>
                <a:path w="34289" h="24764">
                  <a:moveTo>
                    <a:pt x="0" y="0"/>
                  </a:moveTo>
                  <a:lnTo>
                    <a:pt x="3684" y="14624"/>
                  </a:lnTo>
                  <a:lnTo>
                    <a:pt x="9385" y="22481"/>
                  </a:lnTo>
                  <a:lnTo>
                    <a:pt x="18830" y="24721"/>
                  </a:lnTo>
                  <a:lnTo>
                    <a:pt x="33748" y="22499"/>
                  </a:lnTo>
                </a:path>
              </a:pathLst>
            </a:custGeom>
            <a:ln w="6749">
              <a:solidFill>
                <a:srgbClr val="ED1C2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7963980" y="5183900"/>
              <a:ext cx="67951" cy="49076"/>
            </a:xfrm>
            <a:custGeom>
              <a:avLst/>
              <a:gdLst/>
              <a:ahLst/>
              <a:cxnLst/>
              <a:rect l="l" t="t" r="r" b="b"/>
              <a:pathLst>
                <a:path w="34289" h="24764">
                  <a:moveTo>
                    <a:pt x="0" y="2222"/>
                  </a:moveTo>
                  <a:lnTo>
                    <a:pt x="14918" y="0"/>
                  </a:lnTo>
                  <a:lnTo>
                    <a:pt x="24363" y="2240"/>
                  </a:lnTo>
                  <a:lnTo>
                    <a:pt x="30064" y="10097"/>
                  </a:lnTo>
                  <a:lnTo>
                    <a:pt x="33748" y="24721"/>
                  </a:lnTo>
                </a:path>
              </a:pathLst>
            </a:custGeom>
            <a:ln w="6749">
              <a:solidFill>
                <a:srgbClr val="ED1C2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8030857" y="5232890"/>
              <a:ext cx="67951" cy="49076"/>
            </a:xfrm>
            <a:custGeom>
              <a:avLst/>
              <a:gdLst/>
              <a:ahLst/>
              <a:cxnLst/>
              <a:rect l="l" t="t" r="r" b="b"/>
              <a:pathLst>
                <a:path w="34289" h="24764">
                  <a:moveTo>
                    <a:pt x="0" y="0"/>
                  </a:moveTo>
                  <a:lnTo>
                    <a:pt x="3684" y="14624"/>
                  </a:lnTo>
                  <a:lnTo>
                    <a:pt x="9385" y="22481"/>
                  </a:lnTo>
                  <a:lnTo>
                    <a:pt x="18830" y="24721"/>
                  </a:lnTo>
                  <a:lnTo>
                    <a:pt x="33748" y="22499"/>
                  </a:lnTo>
                </a:path>
              </a:pathLst>
            </a:custGeom>
            <a:ln w="6749">
              <a:solidFill>
                <a:srgbClr val="ED1C2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8097737" y="5273070"/>
              <a:ext cx="67951" cy="49076"/>
            </a:xfrm>
            <a:custGeom>
              <a:avLst/>
              <a:gdLst/>
              <a:ahLst/>
              <a:cxnLst/>
              <a:rect l="l" t="t" r="r" b="b"/>
              <a:pathLst>
                <a:path w="34289" h="24764">
                  <a:moveTo>
                    <a:pt x="0" y="2222"/>
                  </a:moveTo>
                  <a:lnTo>
                    <a:pt x="14918" y="0"/>
                  </a:lnTo>
                  <a:lnTo>
                    <a:pt x="24363" y="2240"/>
                  </a:lnTo>
                  <a:lnTo>
                    <a:pt x="30064" y="10097"/>
                  </a:lnTo>
                  <a:lnTo>
                    <a:pt x="33748" y="24721"/>
                  </a:lnTo>
                </a:path>
              </a:pathLst>
            </a:custGeom>
            <a:ln w="6749">
              <a:solidFill>
                <a:srgbClr val="ED1C2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8164616" y="5322060"/>
              <a:ext cx="67951" cy="49076"/>
            </a:xfrm>
            <a:custGeom>
              <a:avLst/>
              <a:gdLst/>
              <a:ahLst/>
              <a:cxnLst/>
              <a:rect l="l" t="t" r="r" b="b"/>
              <a:pathLst>
                <a:path w="34289" h="24764">
                  <a:moveTo>
                    <a:pt x="0" y="0"/>
                  </a:moveTo>
                  <a:lnTo>
                    <a:pt x="3684" y="14624"/>
                  </a:lnTo>
                  <a:lnTo>
                    <a:pt x="9385" y="22481"/>
                  </a:lnTo>
                  <a:lnTo>
                    <a:pt x="18830" y="24721"/>
                  </a:lnTo>
                  <a:lnTo>
                    <a:pt x="33748" y="22499"/>
                  </a:lnTo>
                </a:path>
              </a:pathLst>
            </a:custGeom>
            <a:ln w="6749">
              <a:solidFill>
                <a:srgbClr val="ED1C2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7428950" y="5366647"/>
              <a:ext cx="802826" cy="536057"/>
            </a:xfrm>
            <a:custGeom>
              <a:avLst/>
              <a:gdLst/>
              <a:ahLst/>
              <a:cxnLst/>
              <a:rect l="l" t="t" r="r" b="b"/>
              <a:pathLst>
                <a:path w="405129" h="270510">
                  <a:moveTo>
                    <a:pt x="0" y="269991"/>
                  </a:moveTo>
                  <a:lnTo>
                    <a:pt x="404987" y="0"/>
                  </a:lnTo>
                </a:path>
              </a:pathLst>
            </a:custGeom>
            <a:ln w="6749">
              <a:solidFill>
                <a:srgbClr val="ED1C2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7411115" y="5348812"/>
              <a:ext cx="802826" cy="536057"/>
            </a:xfrm>
            <a:custGeom>
              <a:avLst/>
              <a:gdLst/>
              <a:ahLst/>
              <a:cxnLst/>
              <a:rect l="l" t="t" r="r" b="b"/>
              <a:pathLst>
                <a:path w="405129" h="270510">
                  <a:moveTo>
                    <a:pt x="0" y="269991"/>
                  </a:moveTo>
                  <a:lnTo>
                    <a:pt x="404987" y="0"/>
                  </a:lnTo>
                </a:path>
              </a:pathLst>
            </a:custGeom>
            <a:ln w="6749">
              <a:solidFill>
                <a:srgbClr val="ED1C2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8231493" y="5232890"/>
              <a:ext cx="865744" cy="134643"/>
            </a:xfrm>
            <a:custGeom>
              <a:avLst/>
              <a:gdLst/>
              <a:ahLst/>
              <a:cxnLst/>
              <a:rect l="l" t="t" r="r" b="b"/>
              <a:pathLst>
                <a:path w="436879" h="67944">
                  <a:moveTo>
                    <a:pt x="0" y="67497"/>
                  </a:moveTo>
                  <a:lnTo>
                    <a:pt x="436486" y="0"/>
                  </a:lnTo>
                </a:path>
              </a:pathLst>
            </a:custGeom>
            <a:ln w="6749">
              <a:solidFill>
                <a:srgbClr val="ED1C2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8231493" y="5366648"/>
              <a:ext cx="865744" cy="134643"/>
            </a:xfrm>
            <a:custGeom>
              <a:avLst/>
              <a:gdLst/>
              <a:ahLst/>
              <a:cxnLst/>
              <a:rect l="l" t="t" r="r" b="b"/>
              <a:pathLst>
                <a:path w="436879" h="67944">
                  <a:moveTo>
                    <a:pt x="0" y="0"/>
                  </a:moveTo>
                  <a:lnTo>
                    <a:pt x="436486" y="67497"/>
                  </a:lnTo>
                </a:path>
              </a:pathLst>
            </a:custGeom>
            <a:ln w="6749">
              <a:solidFill>
                <a:srgbClr val="ED1C2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 txBox="1"/>
            <p:nvPr/>
          </p:nvSpPr>
          <p:spPr>
            <a:xfrm>
              <a:off x="8206326" y="5251003"/>
              <a:ext cx="1067080" cy="126376"/>
            </a:xfrm>
            <a:prstGeom prst="rect">
              <a:avLst/>
            </a:prstGeom>
          </p:spPr>
          <p:txBody>
            <a:bodyPr vert="horz" wrap="square" lIns="0" tIns="19819" rIns="0" bIns="0" rtlCol="0">
              <a:spAutoFit/>
            </a:bodyPr>
            <a:lstStyle/>
            <a:p>
              <a:pPr marL="18876">
                <a:spcBef>
                  <a:spcPts val="156"/>
                </a:spcBef>
                <a:tabLst>
                  <a:tab pos="702176" algn="l"/>
                </a:tabLst>
              </a:pPr>
              <a:r>
                <a:rPr sz="743" u="sng" dirty="0">
                  <a:solidFill>
                    <a:srgbClr val="231F20"/>
                  </a:solidFill>
                  <a:uFill>
                    <a:solidFill>
                      <a:srgbClr val="ED1C24"/>
                    </a:solidFill>
                  </a:uFill>
                  <a:latin typeface="Times New Roman"/>
                  <a:cs typeface="Times New Roman"/>
                </a:rPr>
                <a:t> </a:t>
              </a:r>
              <a:endParaRPr sz="743" dirty="0">
                <a:latin typeface="Arial"/>
                <a:cs typeface="Arial"/>
              </a:endParaRPr>
            </a:p>
          </p:txBody>
        </p:sp>
        <p:sp>
          <p:nvSpPr>
            <p:cNvPr id="50" name="object 50"/>
            <p:cNvSpPr/>
            <p:nvPr/>
          </p:nvSpPr>
          <p:spPr>
            <a:xfrm>
              <a:off x="8001877" y="5137029"/>
              <a:ext cx="459232" cy="459232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7" name="TextBox 66"/>
              <p:cNvSpPr txBox="1"/>
              <p:nvPr/>
            </p:nvSpPr>
            <p:spPr>
              <a:xfrm>
                <a:off x="6990194" y="4110830"/>
                <a:ext cx="73744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b="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p>
                              <m:r>
                                <a:rPr lang="en-US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b="0" dirty="0"/>
              </a:p>
            </p:txBody>
          </p:sp>
        </mc:Choice>
        <mc:Fallback xmlns="">
          <p:sp>
            <p:nvSpPr>
              <p:cNvPr id="67" name="TextBox 6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90194" y="4110830"/>
                <a:ext cx="737446" cy="276999"/>
              </a:xfrm>
              <a:prstGeom prst="rect">
                <a:avLst/>
              </a:prstGeom>
              <a:blipFill>
                <a:blip r:embed="rId5"/>
                <a:stretch>
                  <a:fillRect l="-6612" b="-260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8" name="Rectangle 67"/>
              <p:cNvSpPr/>
              <p:nvPr/>
            </p:nvSpPr>
            <p:spPr>
              <a:xfrm>
                <a:off x="7475038" y="3742588"/>
                <a:ext cx="50520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p>
                          <m:r>
                            <a:rPr lang="en-US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sup>
                      </m:sSup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68" name="Rectangle 6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75038" y="3742588"/>
                <a:ext cx="505203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250750" fontAlgn="auto">
              <a:spcBef>
                <a:spcPts val="0"/>
              </a:spcBef>
              <a:spcAft>
                <a:spcPts val="0"/>
              </a:spcAft>
            </a:pPr>
            <a:fld id="{CDB33C8E-DFF3-4EA1-8F0D-43C212BDF69E}" type="datetime1">
              <a:rPr lang="en-US" b="0" smtClean="0">
                <a:solidFill>
                  <a:srgbClr val="FFFFFF"/>
                </a:solidFill>
              </a:rPr>
              <a:pPr defTabSz="250750" fontAlgn="auto">
                <a:spcBef>
                  <a:spcPts val="0"/>
                </a:spcBef>
                <a:spcAft>
                  <a:spcPts val="0"/>
                </a:spcAft>
              </a:pPr>
              <a:t>7/10/2020</a:t>
            </a:fld>
            <a:endParaRPr lang="en-US" b="0" dirty="0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250750" fontAlgn="auto">
              <a:spcBef>
                <a:spcPts val="0"/>
              </a:spcBef>
              <a:spcAft>
                <a:spcPts val="0"/>
              </a:spcAft>
            </a:pPr>
            <a:r>
              <a:rPr lang="en-US" b="0" smtClean="0">
                <a:solidFill>
                  <a:srgbClr val="FFFFFF"/>
                </a:solidFill>
              </a:rPr>
              <a:t>Radiative Corrections </a:t>
            </a:r>
            <a:endParaRPr lang="en-US" b="0" dirty="0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250750" fontAlgn="auto">
              <a:spcBef>
                <a:spcPts val="0"/>
              </a:spcBef>
              <a:spcAft>
                <a:spcPts val="0"/>
              </a:spcAft>
            </a:pPr>
            <a:fld id="{B9A5DFB4-3D23-4866-8D46-AE36D04BFD7D}" type="slidenum">
              <a:rPr lang="en-US" b="0" smtClean="0">
                <a:solidFill>
                  <a:srgbClr val="FFFFFF"/>
                </a:solidFill>
              </a:rPr>
              <a:pPr defTabSz="250750" fontAlgn="auto">
                <a:spcBef>
                  <a:spcPts val="0"/>
                </a:spcBef>
                <a:spcAft>
                  <a:spcPts val="0"/>
                </a:spcAft>
              </a:pPr>
              <a:t>21</a:t>
            </a:fld>
            <a:endParaRPr lang="en-US" b="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8427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RADIATIVE CORRECTIONS</a:t>
            </a:r>
            <a:endParaRPr lang="it-IT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304802" y="1028700"/>
                <a:ext cx="8534400" cy="3124200"/>
              </a:xfrm>
            </p:spPr>
            <p:txBody>
              <a:bodyPr>
                <a:normAutofit fontScale="85000" lnSpcReduction="10000"/>
              </a:bodyPr>
              <a:lstStyle/>
              <a:p>
                <a:r>
                  <a:rPr lang="en-US" dirty="0" smtClean="0">
                    <a:solidFill>
                      <a:srgbClr val="E46C46"/>
                    </a:solidFill>
                  </a:rPr>
                  <a:t>Three basic channels contribute to lepton-nucleus </a:t>
                </a:r>
                <a14:m>
                  <m:oMath xmlns:m="http://schemas.openxmlformats.org/officeDocument/2006/math">
                    <m:r>
                      <a:rPr lang="en-US">
                        <a:solidFill>
                          <a:srgbClr val="E46C46"/>
                        </a:solidFill>
                        <a:latin typeface="Cambria Math" panose="02040503050406030204" pitchFamily="18" charset="0"/>
                      </a:rPr>
                      <m:t>ℓ</m:t>
                    </m:r>
                    <m:r>
                      <a:rPr lang="en-US">
                        <a:solidFill>
                          <a:srgbClr val="E46C46"/>
                        </a:solidFill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US" dirty="0">
                    <a:solidFill>
                      <a:srgbClr val="E46C46"/>
                    </a:solidFill>
                  </a:rPr>
                  <a:t> scattering at different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solidFill>
                              <a:srgbClr val="E46C46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>
                            <a:solidFill>
                              <a:srgbClr val="E46C46"/>
                            </a:solidFill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a:rPr lang="en-US">
                            <a:solidFill>
                              <a:srgbClr val="E46C46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rgbClr val="E46C46"/>
                    </a:solidFill>
                  </a:rPr>
                  <a:t> and </a:t>
                </a:r>
                <a14:m>
                  <m:oMath xmlns:m="http://schemas.openxmlformats.org/officeDocument/2006/math">
                    <m:r>
                      <a:rPr lang="en-US">
                        <a:solidFill>
                          <a:srgbClr val="E46C46"/>
                        </a:solidFill>
                        <a:latin typeface="Cambria Math" panose="02040503050406030204" pitchFamily="18" charset="0"/>
                      </a:rPr>
                      <m:t>𝜈</m:t>
                    </m:r>
                  </m:oMath>
                </a14:m>
                <a:endParaRPr lang="en-US" dirty="0">
                  <a:solidFill>
                    <a:srgbClr val="E46C46"/>
                  </a:solidFill>
                </a:endParaRPr>
              </a:p>
              <a:p>
                <a:r>
                  <a:rPr lang="en-US" dirty="0">
                    <a:solidFill>
                      <a:srgbClr val="E46C46"/>
                    </a:solidFill>
                  </a:rPr>
                  <a:t>These are the</a:t>
                </a:r>
              </a:p>
              <a:p>
                <a:pPr lvl="1"/>
                <a:r>
                  <a:rPr lang="en-US" dirty="0"/>
                  <a:t>Elastic scattering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>
                            <a:latin typeface="Cambria Math" panose="02040503050406030204" pitchFamily="18" charset="0"/>
                          </a:rPr>
                          <m:t>𝜈</m:t>
                        </m:r>
                        <m:r>
                          <a:rPr lang="en-US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type m:val="lin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>
                                    <a:latin typeface="Cambria Math" panose="02040503050406030204" pitchFamily="18" charset="0"/>
                                  </a:rPr>
                                  <m:t>𝑄</m:t>
                                </m:r>
                              </m:e>
                              <m:sup>
                                <m:r>
                                  <a:rPr lang="en-US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2</m:t>
                            </m:r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>
                                    <a:latin typeface="Cambria Math" panose="02040503050406030204" pitchFamily="18" charset="0"/>
                                  </a:rPr>
                                  <m:t>𝑀</m:t>
                                </m:r>
                              </m:e>
                              <m:sub>
                                <m:r>
                                  <a:rPr lang="en-US"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</m:sub>
                            </m:sSub>
                          </m:den>
                        </m:f>
                      </m:e>
                    </m:d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Quasi elastic scattering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>
                            <a:latin typeface="Cambria Math" panose="02040503050406030204" pitchFamily="18" charset="0"/>
                          </a:rPr>
                          <m:t>𝜈</m:t>
                        </m:r>
                        <m:r>
                          <a:rPr lang="en-US">
                            <a:latin typeface="Cambria Math" panose="02040503050406030204" pitchFamily="18" charset="0"/>
                          </a:rPr>
                          <m:t>~</m:t>
                        </m:r>
                        <m:f>
                          <m:fPr>
                            <m:type m:val="lin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>
                                    <a:latin typeface="Cambria Math" panose="02040503050406030204" pitchFamily="18" charset="0"/>
                                  </a:rPr>
                                  <m:t>𝑄</m:t>
                                </m:r>
                              </m:e>
                              <m:sup>
                                <m:r>
                                  <a:rPr lang="en-US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2</m:t>
                            </m:r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>
                                    <a:latin typeface="Cambria Math" panose="02040503050406030204" pitchFamily="18" charset="0"/>
                                  </a:rPr>
                                  <m:t>𝑀</m:t>
                                </m:r>
                              </m:e>
                              <m:sub>
                                <m:r>
                                  <a:rPr lang="en-US"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sub>
                            </m:sSub>
                          </m:den>
                        </m:f>
                      </m:e>
                    </m:d>
                  </m:oMath>
                </a14:m>
                <a:r>
                  <a:rPr lang="en-US" dirty="0"/>
                  <a:t> </a:t>
                </a:r>
              </a:p>
              <a:p>
                <a:pPr lvl="1"/>
                <a:r>
                  <a:rPr lang="en-US" dirty="0"/>
                  <a:t>Inelastic scattering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>
                            <a:latin typeface="Cambria Math" panose="02040503050406030204" pitchFamily="18" charset="0"/>
                          </a:rPr>
                          <m:t>𝜈</m:t>
                        </m:r>
                        <m:r>
                          <a:rPr lang="en-US">
                            <a:latin typeface="Cambria Math" panose="02040503050406030204" pitchFamily="18" charset="0"/>
                          </a:rPr>
                          <m:t>&gt;</m:t>
                        </m:r>
                        <m:f>
                          <m:fPr>
                            <m:type m:val="lin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>
                                    <a:latin typeface="Cambria Math" panose="02040503050406030204" pitchFamily="18" charset="0"/>
                                  </a:rPr>
                                  <m:t>𝑄</m:t>
                                </m:r>
                              </m:e>
                              <m:sup>
                                <m:r>
                                  <a:rPr lang="en-US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2</m:t>
                            </m:r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>
                                    <a:latin typeface="Cambria Math" panose="02040503050406030204" pitchFamily="18" charset="0"/>
                                  </a:rPr>
                                  <m:t>𝑀</m:t>
                                </m:r>
                              </m:e>
                              <m:sub>
                                <m:r>
                                  <a:rPr lang="en-US"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sub>
                            </m:sSub>
                          </m:den>
                        </m:f>
                        <m:r>
                          <a:rPr lang="en-US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𝜋</m:t>
                            </m:r>
                          </m:sub>
                        </m:sSub>
                      </m:e>
                    </m:d>
                  </m:oMath>
                </a14:m>
                <a:endParaRPr lang="en-US" dirty="0"/>
              </a:p>
              <a:p>
                <a:r>
                  <a:rPr lang="en-US" dirty="0" smtClean="0">
                    <a:solidFill>
                      <a:srgbClr val="E46C46"/>
                    </a:solidFill>
                  </a:rPr>
                  <a:t>At Born level,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solidFill>
                              <a:srgbClr val="E46C46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>
                            <a:solidFill>
                              <a:srgbClr val="E46C46"/>
                            </a:solidFill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a:rPr lang="en-US">
                            <a:solidFill>
                              <a:srgbClr val="E46C46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rgbClr val="E46C46"/>
                    </a:solidFill>
                  </a:rPr>
                  <a:t> and </a:t>
                </a:r>
                <a14:m>
                  <m:oMath xmlns:m="http://schemas.openxmlformats.org/officeDocument/2006/math">
                    <m:r>
                      <a:rPr lang="en-US">
                        <a:solidFill>
                          <a:srgbClr val="E46C46"/>
                        </a:solidFill>
                        <a:latin typeface="Cambria Math" panose="02040503050406030204" pitchFamily="18" charset="0"/>
                      </a:rPr>
                      <m:t>𝜈</m:t>
                    </m:r>
                  </m:oMath>
                </a14:m>
                <a:r>
                  <a:rPr lang="en-US" dirty="0">
                    <a:solidFill>
                      <a:srgbClr val="E46C46"/>
                    </a:solidFill>
                  </a:rPr>
                  <a:t> are fixed by measuring energy and scattering angle of the lepton and the we can distinguish between the three processes.</a:t>
                </a:r>
              </a:p>
              <a:p>
                <a:r>
                  <a:rPr lang="en-US" dirty="0">
                    <a:solidFill>
                      <a:srgbClr val="E46C46"/>
                    </a:solidFill>
                  </a:rPr>
                  <a:t>In case of an extra (radiated) photon the fixing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solidFill>
                              <a:srgbClr val="E46C46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>
                            <a:solidFill>
                              <a:srgbClr val="E46C46"/>
                            </a:solidFill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a:rPr lang="en-US">
                            <a:solidFill>
                              <a:srgbClr val="E46C46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rgbClr val="E46C46"/>
                    </a:solidFill>
                  </a:rPr>
                  <a:t> and from </a:t>
                </a:r>
                <a14:m>
                  <m:oMath xmlns:m="http://schemas.openxmlformats.org/officeDocument/2006/math">
                    <m:r>
                      <a:rPr lang="en-US">
                        <a:solidFill>
                          <a:srgbClr val="E46C46"/>
                        </a:solidFill>
                        <a:latin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en-US" dirty="0">
                    <a:solidFill>
                      <a:srgbClr val="E46C46"/>
                    </a:solidFill>
                  </a:rPr>
                  <a:t> 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solidFill>
                              <a:srgbClr val="E46C46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>
                            <a:solidFill>
                              <a:srgbClr val="E46C46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p>
                        <m:r>
                          <a:rPr lang="en-US">
                            <a:solidFill>
                              <a:srgbClr val="E46C46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rgbClr val="E46C46"/>
                    </a:solidFill>
                  </a:rPr>
                  <a:t> is removed and the photon has to be included in the kinematic calculation</a:t>
                </a:r>
                <a:r>
                  <a:rPr lang="en-US" dirty="0" smtClean="0">
                    <a:solidFill>
                      <a:srgbClr val="E46C46"/>
                    </a:solidFill>
                  </a:rPr>
                  <a:t>.</a:t>
                </a:r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04802" y="1028700"/>
                <a:ext cx="8534400" cy="3124200"/>
              </a:xfrm>
              <a:blipFill>
                <a:blip r:embed="rId2"/>
                <a:stretch>
                  <a:fillRect l="-286" t="-2930" b="-7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4152900"/>
            <a:ext cx="6922544" cy="1302782"/>
          </a:xfrm>
          <a:prstGeom prst="rect">
            <a:avLst/>
          </a:prstGeom>
        </p:spPr>
      </p:pic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250750" fontAlgn="auto">
              <a:spcBef>
                <a:spcPts val="0"/>
              </a:spcBef>
              <a:spcAft>
                <a:spcPts val="0"/>
              </a:spcAft>
            </a:pPr>
            <a:fld id="{CD3C5B85-F819-4483-BDF7-C05D535D22ED}" type="datetime1">
              <a:rPr lang="en-US" b="0" smtClean="0">
                <a:solidFill>
                  <a:srgbClr val="FFFFFF"/>
                </a:solidFill>
              </a:rPr>
              <a:pPr defTabSz="250750" fontAlgn="auto">
                <a:spcBef>
                  <a:spcPts val="0"/>
                </a:spcBef>
                <a:spcAft>
                  <a:spcPts val="0"/>
                </a:spcAft>
              </a:pPr>
              <a:t>7/10/2020</a:t>
            </a:fld>
            <a:endParaRPr lang="en-US" b="0" dirty="0">
              <a:solidFill>
                <a:srgbClr val="FFFFFF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250750" fontAlgn="auto">
              <a:spcBef>
                <a:spcPts val="0"/>
              </a:spcBef>
              <a:spcAft>
                <a:spcPts val="0"/>
              </a:spcAft>
            </a:pPr>
            <a:r>
              <a:rPr lang="en-US" b="0" smtClean="0">
                <a:solidFill>
                  <a:srgbClr val="FFFFFF"/>
                </a:solidFill>
              </a:rPr>
              <a:t>Radiative Corrections </a:t>
            </a:r>
            <a:endParaRPr lang="en-US" b="0" dirty="0">
              <a:solidFill>
                <a:srgbClr val="FFFFFF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250750" fontAlgn="auto">
              <a:spcBef>
                <a:spcPts val="0"/>
              </a:spcBef>
              <a:spcAft>
                <a:spcPts val="0"/>
              </a:spcAft>
            </a:pPr>
            <a:fld id="{B9A5DFB4-3D23-4866-8D46-AE36D04BFD7D}" type="slidenum">
              <a:rPr lang="en-US" b="0" smtClean="0">
                <a:solidFill>
                  <a:srgbClr val="FFFFFF"/>
                </a:solidFill>
              </a:rPr>
              <a:pPr defTabSz="250750" fontAlgn="auto">
                <a:spcBef>
                  <a:spcPts val="0"/>
                </a:spcBef>
                <a:spcAft>
                  <a:spcPts val="0"/>
                </a:spcAft>
              </a:pPr>
              <a:t>22</a:t>
            </a:fld>
            <a:endParaRPr lang="en-US" b="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6222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MC</a:t>
            </a:r>
            <a:r>
              <a:rPr lang="it-IT" dirty="0" smtClean="0"/>
              <a:t> </a:t>
            </a:r>
            <a:r>
              <a:rPr lang="it-IT" dirty="0" smtClean="0"/>
              <a:t>USED TO </a:t>
            </a:r>
            <a:r>
              <a:rPr lang="it-IT" dirty="0" smtClean="0"/>
              <a:t>CHECK </a:t>
            </a:r>
            <a:r>
              <a:rPr lang="it-IT" dirty="0" smtClean="0"/>
              <a:t>RC IN </a:t>
            </a:r>
            <a:r>
              <a:rPr lang="it-IT" dirty="0" smtClean="0"/>
              <a:t>TMD SIDIS</a:t>
            </a:r>
            <a:endParaRPr lang="it-IT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lnSpcReduction="10000"/>
              </a:bodyPr>
              <a:lstStyle/>
              <a:p>
                <a:r>
                  <a:rPr lang="en-US" dirty="0" smtClean="0">
                    <a:solidFill>
                      <a:srgbClr val="0070C0"/>
                    </a:solidFill>
                  </a:rPr>
                  <a:t>DJANGOH</a:t>
                </a:r>
                <a:r>
                  <a:rPr lang="en-US" dirty="0" smtClean="0"/>
                  <a:t> (</a:t>
                </a:r>
                <a:r>
                  <a:rPr lang="en-US" dirty="0"/>
                  <a:t>J. </a:t>
                </a:r>
                <a:r>
                  <a:rPr lang="en-US" dirty="0" err="1"/>
                  <a:t>Kripfganz</a:t>
                </a:r>
                <a:r>
                  <a:rPr lang="en-US" dirty="0"/>
                  <a:t>, H.-J. </a:t>
                </a:r>
                <a:r>
                  <a:rPr lang="en-US" dirty="0" err="1"/>
                  <a:t>Möhring</a:t>
                </a:r>
                <a:r>
                  <a:rPr lang="en-US" dirty="0"/>
                  <a:t>, A. Kwiatkowski, G. Schuler, K. </a:t>
                </a:r>
                <a:r>
                  <a:rPr lang="en-US" dirty="0" err="1"/>
                  <a:t>Charchula</a:t>
                </a:r>
                <a:r>
                  <a:rPr lang="en-US" dirty="0"/>
                  <a:t>, T. Martini, </a:t>
                </a:r>
                <a:r>
                  <a:rPr lang="en-US" dirty="0" smtClean="0"/>
                  <a:t>H. </a:t>
                </a:r>
                <a:r>
                  <a:rPr lang="en-US" dirty="0" err="1" smtClean="0"/>
                  <a:t>Spiesberger</a:t>
                </a:r>
                <a:r>
                  <a:rPr lang="en-US" dirty="0" smtClean="0"/>
                  <a:t>, </a:t>
                </a:r>
                <a:r>
                  <a:rPr lang="en-US" dirty="0" err="1" smtClean="0">
                    <a:hlinkClick r:id="rId2"/>
                  </a:rPr>
                  <a:t>djangoh</a:t>
                </a:r>
                <a:r>
                  <a:rPr lang="en-US" dirty="0" smtClean="0"/>
                  <a:t>) universal </a:t>
                </a:r>
                <a:r>
                  <a:rPr lang="en-US" dirty="0" err="1"/>
                  <a:t>leptonic</a:t>
                </a:r>
                <a:r>
                  <a:rPr lang="en-US" dirty="0"/>
                  <a:t> corrections at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ℴ</m:t>
                    </m:r>
                    <m:d>
                      <m:dPr>
                        <m:ctrlP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𝛼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𝐸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dirty="0" smtClean="0"/>
                  <a:t>, </a:t>
                </a:r>
                <a:r>
                  <a:rPr lang="en-US" dirty="0"/>
                  <a:t>interface to QCD-based event generation</a:t>
                </a:r>
                <a:r>
                  <a:rPr lang="en-US" dirty="0" smtClean="0"/>
                  <a:t>: parton </a:t>
                </a:r>
                <a:r>
                  <a:rPr lang="en-US" dirty="0"/>
                  <a:t>showers, jets, hadronic final state: LEPTO</a:t>
                </a:r>
                <a:r>
                  <a:rPr lang="en-US" dirty="0" smtClean="0"/>
                  <a:t>, includes </a:t>
                </a:r>
                <a:r>
                  <a:rPr lang="en-US" dirty="0"/>
                  <a:t>models for low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a:rPr lang="en-US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/>
                  <a:t> </a:t>
                </a:r>
                <a:r>
                  <a:rPr lang="en-US" dirty="0" smtClean="0"/>
                  <a:t>behavior: </a:t>
                </a:r>
                <a:r>
                  <a:rPr lang="en-US" dirty="0"/>
                  <a:t>elastic tail, SOPHIA for low-mass </a:t>
                </a:r>
                <a:r>
                  <a:rPr lang="en-US" dirty="0" smtClean="0"/>
                  <a:t>hadronic final states includes option</a:t>
                </a:r>
                <a:r>
                  <a:rPr lang="en-US" dirty="0"/>
                  <a:t> for polarized proton / heavy </a:t>
                </a:r>
                <a:r>
                  <a:rPr lang="en-US" dirty="0" smtClean="0"/>
                  <a:t>nuclei</a:t>
                </a:r>
                <a:endParaRPr lang="en-US" dirty="0"/>
              </a:p>
              <a:p>
                <a:r>
                  <a:rPr lang="en-US" dirty="0" smtClean="0">
                    <a:solidFill>
                      <a:srgbClr val="C00000"/>
                    </a:solidFill>
                  </a:rPr>
                  <a:t>TDJANGOH</a:t>
                </a:r>
                <a:r>
                  <a:rPr lang="en-US" dirty="0" smtClean="0"/>
                  <a:t>: for </a:t>
                </a:r>
                <a:r>
                  <a:rPr lang="en-US" dirty="0"/>
                  <a:t>electron and muon scattering, variable beam energy (N. Pierre, Compass)</a:t>
                </a:r>
                <a:r>
                  <a:rPr lang="en-US" dirty="0" smtClean="0"/>
                  <a:t> </a:t>
                </a:r>
              </a:p>
              <a:p>
                <a:endParaRPr lang="en-US" dirty="0"/>
              </a:p>
              <a:p>
                <a:r>
                  <a:rPr lang="en-US" dirty="0" smtClean="0"/>
                  <a:t>The </a:t>
                </a:r>
                <a:r>
                  <a:rPr lang="en-US" dirty="0" smtClean="0"/>
                  <a:t>plots hereafter are</a:t>
                </a:r>
                <a:r>
                  <a:rPr lang="en-US" dirty="0" smtClean="0"/>
                  <a:t> </a:t>
                </a:r>
                <a:r>
                  <a:rPr lang="en-US" dirty="0" smtClean="0"/>
                  <a:t>based on the TDJANGOH Monte Carlo used to calculate the radiative correction by comparing generation </a:t>
                </a:r>
                <a:r>
                  <a:rPr lang="en-US" dirty="0" smtClean="0"/>
                  <a:t>at Born level with effect </a:t>
                </a:r>
                <a:r>
                  <a:rPr lang="en-US" dirty="0" smtClean="0"/>
                  <a:t>to the order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𝑒𝑚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</m:sSubSup>
                  </m:oMath>
                </a14:m>
                <a:endParaRPr lang="en-US" dirty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500" t="-2621" r="-214" b="-9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250750" fontAlgn="auto">
              <a:spcBef>
                <a:spcPts val="0"/>
              </a:spcBef>
              <a:spcAft>
                <a:spcPts val="0"/>
              </a:spcAft>
            </a:pPr>
            <a:fld id="{A62CCBBC-D1DA-49B6-BB27-1649AB595198}" type="datetime1">
              <a:rPr lang="en-US" b="0" smtClean="0">
                <a:solidFill>
                  <a:srgbClr val="FFFFFF"/>
                </a:solidFill>
              </a:rPr>
              <a:pPr defTabSz="250750" fontAlgn="auto">
                <a:spcBef>
                  <a:spcPts val="0"/>
                </a:spcBef>
                <a:spcAft>
                  <a:spcPts val="0"/>
                </a:spcAft>
              </a:pPr>
              <a:t>7/10/2020</a:t>
            </a:fld>
            <a:endParaRPr lang="en-US" b="0" dirty="0">
              <a:solidFill>
                <a:srgbClr val="FFFFFF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250750" fontAlgn="auto">
              <a:spcBef>
                <a:spcPts val="0"/>
              </a:spcBef>
              <a:spcAft>
                <a:spcPts val="0"/>
              </a:spcAft>
            </a:pPr>
            <a:r>
              <a:rPr lang="en-US" b="0" smtClean="0">
                <a:solidFill>
                  <a:srgbClr val="FFFFFF"/>
                </a:solidFill>
              </a:rPr>
              <a:t>Radiative Corrections </a:t>
            </a:r>
            <a:endParaRPr lang="en-US" b="0" dirty="0">
              <a:solidFill>
                <a:srgbClr val="FFFFFF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250750" fontAlgn="auto">
              <a:spcBef>
                <a:spcPts val="0"/>
              </a:spcBef>
              <a:spcAft>
                <a:spcPts val="0"/>
              </a:spcAft>
            </a:pPr>
            <a:fld id="{B9A5DFB4-3D23-4866-8D46-AE36D04BFD7D}" type="slidenum">
              <a:rPr lang="en-US" b="0" smtClean="0">
                <a:solidFill>
                  <a:srgbClr val="FFFFFF"/>
                </a:solidFill>
              </a:rPr>
              <a:pPr defTabSz="250750" fontAlgn="auto">
                <a:spcBef>
                  <a:spcPts val="0"/>
                </a:spcBef>
                <a:spcAft>
                  <a:spcPts val="0"/>
                </a:spcAft>
              </a:pPr>
              <a:t>23</a:t>
            </a:fld>
            <a:endParaRPr lang="en-US" b="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8385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Cahn and Boer-Mulder effects in the MC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fld id="{62404635-8C02-413F-B1BD-9226EFF06F2D}" type="datetime1">
              <a:rPr lang="en-US" smtClean="0">
                <a:solidFill>
                  <a:srgbClr val="FFFFFF"/>
                </a:solidFill>
              </a:rPr>
              <a:t>7/10/2020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srgbClr val="FFFFFF"/>
                </a:solidFill>
              </a:rPr>
              <a:t>Ad-Hoc Meeting: Radiative Corrections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fld id="{B9A5DFB4-3D23-4866-8D46-AE36D04BFD7D}" type="slidenum">
              <a:rPr lang="en-US" smtClean="0">
                <a:solidFill>
                  <a:srgbClr val="FFFFFF"/>
                </a:solidFill>
              </a:rPr>
              <a:pPr defTabSz="342893" fontAlgn="auto">
                <a:spcBef>
                  <a:spcPts val="0"/>
                </a:spcBef>
                <a:spcAft>
                  <a:spcPts val="0"/>
                </a:spcAft>
              </a:pPr>
              <a:t>24</a:t>
            </a:fld>
            <a:endParaRPr lang="en-US" dirty="0">
              <a:solidFill>
                <a:srgbClr val="FFFFFF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Content Placeholder 5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 smtClean="0"/>
                  <a:t>We </a:t>
                </a:r>
                <a:r>
                  <a:rPr lang="en-US" dirty="0"/>
                  <a:t>have </a:t>
                </a:r>
                <a:r>
                  <a:rPr lang="en-US" dirty="0" err="1"/>
                  <a:t>parametrised</a:t>
                </a:r>
                <a:r>
                  <a:rPr lang="en-US" dirty="0"/>
                  <a:t>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⊥</m:t>
                        </m:r>
                      </m:sub>
                    </m:sSub>
                  </m:oMath>
                </a14:m>
                <a:r>
                  <a:rPr lang="en-US" dirty="0" smtClean="0"/>
                  <a:t> dependence </a:t>
                </a:r>
                <a:r>
                  <a:rPr lang="en-US" dirty="0"/>
                  <a:t>of the SIDIS cross section. </a:t>
                </a:r>
                <a:endParaRPr lang="en-US" dirty="0" smtClean="0"/>
              </a:p>
              <a:p>
                <a:r>
                  <a:rPr lang="en-US" dirty="0" smtClean="0"/>
                  <a:t>This parametrization, applied in </a:t>
                </a:r>
                <a:r>
                  <a:rPr lang="en-US" dirty="0" err="1" smtClean="0"/>
                  <a:t>TDjangoh</a:t>
                </a:r>
                <a:r>
                  <a:rPr lang="en-US" dirty="0" smtClean="0"/>
                  <a:t>, is in </a:t>
                </a:r>
                <a:r>
                  <a:rPr lang="en-US" dirty="0"/>
                  <a:t>accordance with [A. </a:t>
                </a:r>
                <a:r>
                  <a:rPr lang="en-US" dirty="0" err="1"/>
                  <a:t>Kerbizi</a:t>
                </a:r>
                <a:r>
                  <a:rPr lang="en-US" dirty="0"/>
                  <a:t> et al., </a:t>
                </a:r>
                <a:r>
                  <a:rPr lang="en-US" dirty="0" smtClean="0"/>
                  <a:t>Phys</a:t>
                </a:r>
                <a:r>
                  <a:rPr lang="en-US" dirty="0"/>
                  <a:t>. </a:t>
                </a:r>
                <a:r>
                  <a:rPr lang="en-US" dirty="0" smtClean="0"/>
                  <a:t>Rev.D100 </a:t>
                </a:r>
                <a:r>
                  <a:rPr lang="en-US" dirty="0"/>
                  <a:t>(2019) 014003</a:t>
                </a:r>
                <a:r>
                  <a:rPr lang="en-US" dirty="0" smtClean="0"/>
                  <a:t>.]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⊥</m:t>
                              </m:r>
                            </m:sub>
                            <m:sup>
                              <m:r>
                                <a:rPr lang="en-US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e>
                      </m:d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=1.43</m:t>
                      </m:r>
                      <m:sSup>
                        <m:sSupPr>
                          <m:ctrlP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0.75</m:t>
                          </m:r>
                        </m:sup>
                      </m:sSup>
                      <m:d>
                        <m:dPr>
                          <m:ctrlP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1−</m:t>
                          </m:r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   </m:t>
                      </m:r>
                      <m:sSup>
                        <m:sSupPr>
                          <m:ctrlP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GeV</m:t>
                              </m:r>
                              <m:r>
                                <a:rPr lang="en-US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/</m:t>
                              </m:r>
                              <m:r>
                                <a:rPr lang="en-US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</m:d>
                        </m:e>
                        <m:sup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6" name="Content Placeholder 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500" t="-19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163" y="3314700"/>
            <a:ext cx="4055745" cy="155829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1028" y="3330892"/>
            <a:ext cx="4061460" cy="1525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116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Corrections for Multiplicities: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6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77500" lnSpcReduction="20000"/>
              </a:bodyPr>
              <a:lstStyle/>
              <a:p>
                <a:pPr>
                  <a:spcAft>
                    <a:spcPts val="600"/>
                  </a:spcAft>
                </a:pPr>
                <a:r>
                  <a:rPr lang="en-US" dirty="0" smtClean="0"/>
                  <a:t>Hadron </a:t>
                </a:r>
                <a:r>
                  <a:rPr lang="en-US" dirty="0"/>
                  <a:t>m</a:t>
                </a:r>
                <a:r>
                  <a:rPr lang="en-US" dirty="0" smtClean="0"/>
                  <a:t>ultiplicities in SIDIS are defined by the ratio of the SIDIS over DIS cross sections i.e.: </a:t>
                </a:r>
              </a:p>
              <a:p>
                <a:pPr marL="0" indent="0">
                  <a:spcAft>
                    <a:spcPts val="60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p>
                          <m:r>
                            <a:rPr lang="en-US">
                              <a:latin typeface="Cambria Math" panose="02040503050406030204" pitchFamily="18" charset="0"/>
                            </a:rPr>
                            <m:t>h</m:t>
                          </m:r>
                        </m:sup>
                      </m:sSup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>
                              <a:latin typeface="Cambria Math" panose="02040503050406030204" pitchFamily="18" charset="0"/>
                            </a:rPr>
                            <m:t>, 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p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en-US">
                              <a:latin typeface="Cambria Math" panose="02040503050406030204" pitchFamily="18" charset="0"/>
                            </a:rPr>
                            <m:t>, </m:t>
                          </m:r>
                          <m:sSubSup>
                            <m:sSub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h𝑇</m:t>
                              </m:r>
                            </m:sub>
                            <m:sup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sub>
                          </m:sSub>
                        </m:e>
                      </m:d>
                      <m:r>
                        <a:rPr lang="en-US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b="0" i="0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sup>
                          </m:sSup>
                          <m:r>
                            <a:rPr lang="en-US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/</m:t>
                          </m:r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p>
                              <m:r>
                                <a:rPr lang="en-US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𝑑𝑧𝑑</m:t>
                          </m:r>
                          <m:sSubSup>
                            <m:sSubSupPr>
                              <m:ctrlPr>
                                <a:rPr lang="en-US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h𝑇</m:t>
                              </m:r>
                            </m:sub>
                            <m:sup>
                              <m:r>
                                <a:rPr lang="en-US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sub>
                          </m:sSub>
                        </m:num>
                        <m:den>
                          <m:sSup>
                            <m:sSupPr>
                              <m:ctrlPr>
                                <a:rPr lang="en-US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/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p>
                              <m:r>
                                <a:rPr lang="en-US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sup>
                          </m:s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num>
                        <m:den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den>
                      </m:f>
                    </m:oMath>
                  </m:oMathPara>
                </a14:m>
                <a:endParaRPr lang="en-US" dirty="0" smtClean="0"/>
              </a:p>
              <a:p>
                <a:pPr>
                  <a:spcAft>
                    <a:spcPts val="600"/>
                  </a:spcAft>
                </a:pPr>
                <a:r>
                  <a:rPr lang="en-US" dirty="0" smtClean="0"/>
                  <a:t>Experimentally this is obtain by dividing the phase space in bins of the relevant variable and counting the rate of events in this interval for a given time for a given beam flux and for a given number of proton per unit surface in the target; i.e. :</a:t>
                </a:r>
              </a:p>
              <a:p>
                <a:pPr marL="0" indent="0">
                  <a:spcAft>
                    <a:spcPts val="60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30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30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US" sz="2300" b="0" i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DIS</m:t>
                          </m:r>
                        </m:sup>
                      </m:sSup>
                      <m:d>
                        <m:dPr>
                          <m:ctrlPr>
                            <a:rPr lang="en-US" sz="23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30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30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sSup>
                            <m:sSupPr>
                              <m:ctrlPr>
                                <a:rPr lang="en-US" sz="23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30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p>
                              <m:r>
                                <a:rPr lang="en-US" sz="230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en-US" sz="2300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3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23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Φ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300">
                              <a:latin typeface="Cambria Math" panose="02040503050406030204" pitchFamily="18" charset="0"/>
                            </a:rPr>
                            <m:t>Beam</m:t>
                          </m:r>
                        </m:sub>
                      </m:sSub>
                      <m:r>
                        <a:rPr lang="en-US" sz="23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b>
                        <m:sSubPr>
                          <m:ctrlPr>
                            <a:rPr lang="en-US" sz="23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3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sz="23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𝐶𝐷</m:t>
                          </m:r>
                        </m:sub>
                      </m:sSub>
                      <m:r>
                        <a:rPr lang="en-US" sz="23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f>
                        <m:fPr>
                          <m:ctrlPr>
                            <a:rPr lang="en-US" sz="230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3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3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sz="2300" b="0" i="0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3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num>
                        <m:den>
                          <m:r>
                            <a:rPr lang="en-US" sz="23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sz="230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3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sz="23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30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p>
                              <m:r>
                                <a:rPr lang="en-US" sz="230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sz="23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∙∆</m:t>
                      </m:r>
                      <m:r>
                        <a:rPr lang="en-US" sz="230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3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sSup>
                        <m:sSupPr>
                          <m:ctrlPr>
                            <a:rPr lang="en-US" sz="23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30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p>
                          <m:r>
                            <a:rPr lang="en-US" sz="230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3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m:rPr>
                          <m:sty m:val="p"/>
                        </m:rPr>
                        <a:rPr lang="en-US" sz="230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Time</m:t>
                      </m:r>
                    </m:oMath>
                  </m:oMathPara>
                </a14:m>
                <a:endParaRPr lang="en-US" sz="2300" dirty="0"/>
              </a:p>
              <a:p>
                <a:pPr marL="0" indent="0">
                  <a:spcAft>
                    <a:spcPts val="60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30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30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p>
                          <m:r>
                            <a:rPr lang="en-US" sz="230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sup>
                      </m:sSup>
                      <m:d>
                        <m:dPr>
                          <m:ctrlPr>
                            <a:rPr lang="en-US" sz="23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30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30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sSup>
                            <m:sSupPr>
                              <m:ctrlPr>
                                <a:rPr lang="en-US" sz="23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30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p>
                              <m:r>
                                <a:rPr lang="en-US" sz="230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30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30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en-US" sz="230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sSubSup>
                            <m:sSubSupPr>
                              <m:ctrlPr>
                                <a:rPr lang="en-US" sz="230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3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sz="23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  <m:r>
                                <a:rPr lang="en-US" sz="230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b>
                            <m:sup>
                              <m:r>
                                <a:rPr lang="en-US" sz="230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sz="23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3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30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sz="230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sub>
                          </m:sSub>
                        </m:e>
                      </m:d>
                      <m:r>
                        <a:rPr lang="en-US" sz="23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3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23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Φ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300">
                              <a:latin typeface="Cambria Math" panose="02040503050406030204" pitchFamily="18" charset="0"/>
                            </a:rPr>
                            <m:t>Beam</m:t>
                          </m:r>
                        </m:sub>
                      </m:sSub>
                      <m:r>
                        <a:rPr lang="en-US" sz="23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b>
                        <m:sSubPr>
                          <m:ctrlPr>
                            <a:rPr lang="en-US" sz="23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3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sz="23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𝐶𝐷</m:t>
                          </m:r>
                        </m:sub>
                      </m:sSub>
                      <m:r>
                        <a:rPr lang="en-US" sz="23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f>
                        <m:fPr>
                          <m:ctrlPr>
                            <a:rPr lang="en-US" sz="23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3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3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sz="230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sup>
                          </m:sSup>
                          <m:r>
                            <a:rPr lang="en-US" sz="23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num>
                        <m:den>
                          <m:r>
                            <a:rPr lang="en-US" sz="23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sz="230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3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sz="23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30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p>
                              <m:r>
                                <a:rPr lang="en-US" sz="230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3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𝑑𝑧𝑑</m:t>
                          </m:r>
                          <m:sSubSup>
                            <m:sSubSupPr>
                              <m:ctrlPr>
                                <a:rPr lang="en-US" sz="23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3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sz="23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h𝑇</m:t>
                              </m:r>
                            </m:sub>
                            <m:sup>
                              <m:r>
                                <a:rPr lang="en-US" sz="23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sz="23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sz="23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30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sz="230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sub>
                          </m:sSub>
                        </m:den>
                      </m:f>
                      <m:r>
                        <a:rPr lang="en-US" sz="23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∙∆</m:t>
                      </m:r>
                      <m:r>
                        <a:rPr lang="en-US" sz="230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3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sSup>
                        <m:sSupPr>
                          <m:ctrlPr>
                            <a:rPr lang="en-US" sz="23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30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p>
                          <m:r>
                            <a:rPr lang="en-US" sz="230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3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sz="2300" i="1"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n-US" sz="23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sSubSup>
                        <m:sSubSupPr>
                          <m:ctrlPr>
                            <a:rPr lang="en-US" sz="23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300" i="1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sz="2300" i="1">
                              <a:latin typeface="Cambria Math" panose="02040503050406030204" pitchFamily="18" charset="0"/>
                            </a:rPr>
                            <m:t>h𝑇</m:t>
                          </m:r>
                        </m:sub>
                        <m:sup>
                          <m:r>
                            <a:rPr lang="en-US" sz="23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sz="23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sSub>
                        <m:sSubPr>
                          <m:ctrlPr>
                            <a:rPr lang="en-US" sz="23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300"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US" sz="2300">
                              <a:latin typeface="Cambria Math" panose="02040503050406030204" pitchFamily="18" charset="0"/>
                            </a:rPr>
                            <m:t>h</m:t>
                          </m:r>
                        </m:sub>
                      </m:sSub>
                      <m:r>
                        <a:rPr lang="en-US" sz="23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m:rPr>
                          <m:sty m:val="p"/>
                        </m:rPr>
                        <a:rPr lang="en-US" sz="23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Time</m:t>
                      </m:r>
                    </m:oMath>
                  </m:oMathPara>
                </a14:m>
                <a:endParaRPr lang="en-US" sz="2300" dirty="0" smtClean="0"/>
              </a:p>
              <a:p>
                <a:pPr>
                  <a:spcAft>
                    <a:spcPts val="600"/>
                  </a:spcAft>
                </a:pPr>
                <a:r>
                  <a:rPr lang="en-US" dirty="0" smtClean="0"/>
                  <a:t>Which allows to write the measured multiplicities as:</a:t>
                </a:r>
              </a:p>
              <a:p>
                <a:pPr marL="0" indent="0">
                  <a:spcAft>
                    <a:spcPts val="60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exp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sup>
                      </m:sSubSup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>
                              <a:latin typeface="Cambria Math" panose="02040503050406030204" pitchFamily="18" charset="0"/>
                            </a:rPr>
                            <m:t>, 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p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en-US">
                              <a:latin typeface="Cambria Math" panose="02040503050406030204" pitchFamily="18" charset="0"/>
                            </a:rPr>
                            <m:t>, </m:t>
                          </m:r>
                          <m:sSubSup>
                            <m:sSub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smtClean="0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b>
                            <m:sup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mtClean="0"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smtClean="0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sub>
                          </m:sSub>
                        </m:e>
                      </m:d>
                      <m:r>
                        <a:rPr lang="en-US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p>
                              <m:r>
                                <a:rPr lang="en-US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sup>
                          </m:sSup>
                          <m:d>
                            <m:dPr>
                              <m:ctrlP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sSup>
                                <m:sSupPr>
                                  <m:ctrlPr>
                                    <a:rPr lang="en-US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𝑄</m:t>
                                  </m:r>
                                </m:e>
                                <m:sup>
                                  <m:r>
                                    <a:rPr lang="en-US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  <m:r>
                                <a:rPr lang="en-US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sSubSup>
                                <m:sSubSupPr>
                                  <m:ctrlPr>
                                    <a:rPr lang="en-US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  <m:r>
                                    <a:rPr lang="en-US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sub>
                                <m:sup>
                                  <m:r>
                                    <a:rPr lang="en-US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sub>
                              </m:sSub>
                            </m:e>
                          </m:d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/∆</m:t>
                          </m:r>
                          <m:r>
                            <a:rPr lang="en-US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p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sSubSup>
                            <m:sSub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h𝑇</m:t>
                              </m:r>
                            </m:sub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sub>
                          </m:sSub>
                        </m:num>
                        <m:den>
                          <m:sSup>
                            <m:sSupPr>
                              <m:ctrlPr>
                                <a:rPr lang="en-US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p>
                              <m:r>
                                <m:rPr>
                                  <m:sty m:val="p"/>
                                </m:rPr>
                                <a:rPr lang="en-US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DIS</m:t>
                              </m:r>
                            </m:sup>
                          </m:sSup>
                          <m:d>
                            <m:dPr>
                              <m:ctrlPr>
                                <a:rPr lang="en-US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sSup>
                                <m:sSupPr>
                                  <m:ctrlPr>
                                    <a:rPr lang="en-US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𝑄</m:t>
                                  </m:r>
                                </m:e>
                                <m:sup>
                                  <m:r>
                                    <a:rPr lang="en-US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/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en-US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p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Content Placeholder 6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214" t="-23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250750" fontAlgn="auto">
              <a:spcBef>
                <a:spcPts val="0"/>
              </a:spcBef>
              <a:spcAft>
                <a:spcPts val="0"/>
              </a:spcAft>
            </a:pPr>
            <a:fld id="{734D7B37-0BD2-432C-9660-D86D4C22CCD7}" type="datetime1">
              <a:rPr lang="en-US" b="0" smtClean="0">
                <a:solidFill>
                  <a:srgbClr val="FFFFFF"/>
                </a:solidFill>
              </a:rPr>
              <a:pPr defTabSz="250750" fontAlgn="auto">
                <a:spcBef>
                  <a:spcPts val="0"/>
                </a:spcBef>
                <a:spcAft>
                  <a:spcPts val="0"/>
                </a:spcAft>
              </a:pPr>
              <a:t>7/10/2020</a:t>
            </a:fld>
            <a:endParaRPr lang="en-US" b="0" dirty="0">
              <a:solidFill>
                <a:srgbClr val="FFFFFF"/>
              </a:solidFill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250750" fontAlgn="auto">
              <a:spcBef>
                <a:spcPts val="0"/>
              </a:spcBef>
              <a:spcAft>
                <a:spcPts val="0"/>
              </a:spcAft>
            </a:pPr>
            <a:r>
              <a:rPr lang="en-US" b="0" smtClean="0">
                <a:solidFill>
                  <a:srgbClr val="FFFFFF"/>
                </a:solidFill>
              </a:rPr>
              <a:t>Radiative Corrections </a:t>
            </a:r>
            <a:endParaRPr lang="en-US" b="0" dirty="0">
              <a:solidFill>
                <a:srgbClr val="FFFFFF"/>
              </a:solidFill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250750" fontAlgn="auto">
              <a:spcBef>
                <a:spcPts val="0"/>
              </a:spcBef>
              <a:spcAft>
                <a:spcPts val="0"/>
              </a:spcAft>
            </a:pPr>
            <a:fld id="{B9A5DFB4-3D23-4866-8D46-AE36D04BFD7D}" type="slidenum">
              <a:rPr lang="en-US" b="0" smtClean="0">
                <a:solidFill>
                  <a:srgbClr val="FFFFFF"/>
                </a:solidFill>
              </a:rPr>
              <a:pPr defTabSz="250750" fontAlgn="auto">
                <a:spcBef>
                  <a:spcPts val="0"/>
                </a:spcBef>
                <a:spcAft>
                  <a:spcPts val="0"/>
                </a:spcAft>
              </a:pPr>
              <a:t>25</a:t>
            </a:fld>
            <a:endParaRPr lang="en-US" b="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0712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Corrections for Multiplicities: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6"/>
              <p:cNvSpPr>
                <a:spLocks noGrp="1"/>
              </p:cNvSpPr>
              <p:nvPr>
                <p:ph idx="1"/>
              </p:nvPr>
            </p:nvSpPr>
            <p:spPr>
              <a:xfrm>
                <a:off x="304802" y="939800"/>
                <a:ext cx="8534400" cy="4584700"/>
              </a:xfrm>
            </p:spPr>
            <p:txBody>
              <a:bodyPr>
                <a:normAutofit fontScale="70000" lnSpcReduction="20000"/>
              </a:bodyPr>
              <a:lstStyle/>
              <a:p>
                <a:pPr>
                  <a:lnSpc>
                    <a:spcPct val="120000"/>
                  </a:lnSpc>
                  <a:spcAft>
                    <a:spcPts val="600"/>
                  </a:spcAft>
                </a:pPr>
                <a:r>
                  <a:rPr lang="en-US" dirty="0" smtClean="0"/>
                  <a:t>To express the theoretical, Born level, multiplicities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th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h</m:t>
                        </m:r>
                      </m:sup>
                    </m:sSubSup>
                  </m:oMath>
                </a14:m>
                <a:r>
                  <a:rPr lang="en-US" dirty="0" smtClean="0"/>
                  <a:t> we define the radiative corrections starting from pure Monte Carlo multiplicities calculated at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𝑒𝑚</m:t>
                        </m:r>
                      </m:sub>
                      <m:sup>
                        <m:r>
                          <a:rPr lang="en-US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US" dirty="0" smtClean="0"/>
                  <a:t> (Born) and up to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𝑒𝑚</m:t>
                        </m:r>
                      </m:sub>
                      <m:sup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</m:sSubSup>
                  </m:oMath>
                </a14:m>
                <a:r>
                  <a:rPr lang="en-US" dirty="0" smtClean="0"/>
                  <a:t>   </a:t>
                </a:r>
              </a:p>
              <a:p>
                <a:pPr marL="0" indent="0">
                  <a:spcAft>
                    <a:spcPts val="60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MC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b="0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b="0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𝛼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𝑒𝑚</m:t>
                                  </m:r>
                                </m:sub>
                                <m:sup>
                                  <m:r>
                                    <a:rPr lang="en-US" b="0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e>
                          </m:d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h</m:t>
                          </m:r>
                        </m:sup>
                      </m:sSubSup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>
                              <a:latin typeface="Cambria Math" panose="02040503050406030204" pitchFamily="18" charset="0"/>
                            </a:rPr>
                            <m:t>, 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p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en-US">
                              <a:latin typeface="Cambria Math" panose="02040503050406030204" pitchFamily="18" charset="0"/>
                            </a:rPr>
                            <m:t>, </m:t>
                          </m:r>
                          <m:sSubSup>
                            <m:sSub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h𝑇</m:t>
                              </m:r>
                            </m:sub>
                            <m:sup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sub>
                          </m:sSub>
                        </m:e>
                      </m:d>
                      <m:r>
                        <a:rPr lang="en-US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 panose="02040503050406030204" pitchFamily="18" charset="0"/>
                                </a:rPr>
                                <m:t>MC</m:t>
                              </m:r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Sup>
                                    <m:sSubSupPr>
                                      <m:ctrlPr>
                                        <a:rPr lang="en-US" i="1" smtClean="0">
                                          <a:solidFill>
                                            <a:srgbClr val="00B0F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i="1">
                                          <a:solidFill>
                                            <a:srgbClr val="00B0F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𝛼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srgbClr val="00B0F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𝑒𝑚</m:t>
                                      </m:r>
                                    </m:sub>
                                    <m:sup>
                                      <m:r>
                                        <a:rPr lang="en-US" i="1">
                                          <a:solidFill>
                                            <a:srgbClr val="00B0F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bSup>
                                </m:e>
                              </m:d>
                            </m:sub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sup>
                          </m:sSubSup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>
                                      <a:latin typeface="Cambria Math" panose="02040503050406030204" pitchFamily="18" charset="0"/>
                                    </a:rPr>
                                    <m:t>𝑄</m:t>
                                  </m:r>
                                </m:e>
                                <m:sup>
                                  <m:r>
                                    <a:rPr lang="en-US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sSubSup>
                                <m:sSub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  <m:r>
                                    <a:rPr lang="en-US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sub>
                                <m:sup>
                                  <m:r>
                                    <a:rPr lang="en-US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>
                                      <a:latin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sub>
                              </m:sSub>
                            </m:e>
                          </m:d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/∆</m:t>
                          </m:r>
                          <m:r>
                            <a:rPr lang="en-US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p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sSubSup>
                            <m:sSub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h𝑇</m:t>
                              </m:r>
                            </m:sub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sub>
                          </m:sSub>
                        </m:num>
                        <m:den>
                          <m:sSubSup>
                            <m:sSub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 panose="02040503050406030204" pitchFamily="18" charset="0"/>
                                </a:rPr>
                                <m:t>MC</m:t>
                              </m:r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Sup>
                                    <m:sSubSupPr>
                                      <m:ctrlPr>
                                        <a:rPr lang="en-US" i="1" smtClean="0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i="1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𝛼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𝑒𝑚</m:t>
                                      </m:r>
                                    </m:sub>
                                    <m:sup>
                                      <m:r>
                                        <a:rPr lang="en-US" i="1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bSup>
                                </m:e>
                              </m:d>
                            </m:sub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𝐷𝐼𝑆</m:t>
                              </m:r>
                            </m:sup>
                          </m:sSubSup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>
                                      <a:latin typeface="Cambria Math" panose="02040503050406030204" pitchFamily="18" charset="0"/>
                                    </a:rPr>
                                    <m:t>𝑄</m:t>
                                  </m:r>
                                </m:e>
                                <m:sup>
                                  <m:r>
                                    <a:rPr lang="en-US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/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en-US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p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dirty="0" smtClean="0"/>
              </a:p>
              <a:p>
                <a:pPr marL="0" indent="0">
                  <a:spcAft>
                    <a:spcPts val="60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MC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𝛼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𝑒𝑚</m:t>
                                  </m:r>
                                </m:sub>
                                <m:sup>
                                  <m:r>
                                    <a:rPr lang="en-US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sup>
                              </m:sSubSup>
                            </m:e>
                          </m:d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h</m:t>
                          </m:r>
                        </m:sup>
                      </m:sSubSup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>
                              <a:latin typeface="Cambria Math" panose="02040503050406030204" pitchFamily="18" charset="0"/>
                            </a:rPr>
                            <m:t>, 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p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en-US">
                              <a:latin typeface="Cambria Math" panose="02040503050406030204" pitchFamily="18" charset="0"/>
                            </a:rPr>
                            <m:t>, </m:t>
                          </m:r>
                          <m:sSubSup>
                            <m:sSub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h𝑇</m:t>
                              </m:r>
                            </m:sub>
                            <m:sup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sub>
                          </m:sSub>
                        </m:e>
                      </m:d>
                      <m:r>
                        <a:rPr lang="en-US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 panose="02040503050406030204" pitchFamily="18" charset="0"/>
                                </a:rPr>
                                <m:t>MC</m:t>
                              </m:r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Sup>
                                    <m:sSubSupPr>
                                      <m:ctrlPr>
                                        <a:rPr lang="en-US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𝛼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𝑒𝑚</m:t>
                                      </m:r>
                                    </m:sub>
                                    <m:sup>
                                      <m:r>
                                        <a:rPr lang="en-US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4</m:t>
                                      </m:r>
                                    </m:sup>
                                  </m:sSubSup>
                                </m:e>
                              </m:d>
                            </m:sub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sup>
                          </m:sSubSup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>
                                      <a:latin typeface="Cambria Math" panose="02040503050406030204" pitchFamily="18" charset="0"/>
                                    </a:rPr>
                                    <m:t>𝑄</m:t>
                                  </m:r>
                                </m:e>
                                <m:sup>
                                  <m:r>
                                    <a:rPr lang="en-US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sSubSup>
                                <m:sSub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  <m:r>
                                    <a:rPr lang="en-US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sub>
                                <m:sup>
                                  <m:r>
                                    <a:rPr lang="en-US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>
                                      <a:latin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sub>
                              </m:sSub>
                            </m:e>
                          </m:d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/∆</m:t>
                          </m:r>
                          <m:r>
                            <a:rPr lang="en-US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p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sSubSup>
                            <m:sSub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h𝑇</m:t>
                              </m:r>
                            </m:sub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sub>
                          </m:sSub>
                        </m:num>
                        <m:den>
                          <m:sSubSup>
                            <m:sSub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 panose="02040503050406030204" pitchFamily="18" charset="0"/>
                                </a:rPr>
                                <m:t>MC</m:t>
                              </m:r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Sup>
                                    <m:sSubSupPr>
                                      <m:ctrlPr>
                                        <a:rPr lang="en-US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𝛼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𝑒𝑚</m:t>
                                      </m:r>
                                    </m:sub>
                                    <m:sup>
                                      <m:r>
                                        <a:rPr lang="en-US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4</m:t>
                                      </m:r>
                                    </m:sup>
                                  </m:sSubSup>
                                </m:e>
                              </m:d>
                            </m:sub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𝐷𝐼𝑆</m:t>
                              </m:r>
                            </m:sup>
                          </m:sSubSup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>
                                      <a:latin typeface="Cambria Math" panose="02040503050406030204" pitchFamily="18" charset="0"/>
                                    </a:rPr>
                                    <m:t>𝑄</m:t>
                                  </m:r>
                                </m:e>
                                <m:sup>
                                  <m:r>
                                    <a:rPr lang="en-US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/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en-US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p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dirty="0" smtClean="0"/>
              </a:p>
              <a:p>
                <a:pPr>
                  <a:spcAft>
                    <a:spcPts val="600"/>
                  </a:spcAft>
                </a:pPr>
                <a:r>
                  <a:rPr lang="en-US" dirty="0" smtClean="0"/>
                  <a:t>To obtain:</a:t>
                </a:r>
                <a:endParaRPr lang="en-US" dirty="0"/>
              </a:p>
              <a:p>
                <a:pPr marL="0" indent="0">
                  <a:spcAft>
                    <a:spcPts val="60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th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h</m:t>
                          </m:r>
                        </m:sup>
                      </m:sSubSup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>
                              <a:latin typeface="Cambria Math" panose="02040503050406030204" pitchFamily="18" charset="0"/>
                            </a:rPr>
                            <m:t>, 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p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en-US">
                              <a:latin typeface="Cambria Math" panose="02040503050406030204" pitchFamily="18" charset="0"/>
                            </a:rPr>
                            <m:t>, </m:t>
                          </m:r>
                          <m:sSubSup>
                            <m:sSub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h𝑇</m:t>
                              </m:r>
                            </m:sub>
                            <m:sup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sub>
                          </m:sSub>
                        </m:e>
                      </m:d>
                      <m:r>
                        <a:rPr lang="en-US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exp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h</m:t>
                          </m:r>
                        </m:sup>
                      </m:sSubSup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>
                              <a:latin typeface="Cambria Math" panose="02040503050406030204" pitchFamily="18" charset="0"/>
                            </a:rPr>
                            <m:t>, 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p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en-US">
                              <a:latin typeface="Cambria Math" panose="02040503050406030204" pitchFamily="18" charset="0"/>
                            </a:rPr>
                            <m:t>, </m:t>
                          </m:r>
                          <m:sSubSup>
                            <m:sSub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h𝑇</m:t>
                              </m:r>
                            </m:sub>
                            <m:sup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sub>
                          </m:sSub>
                        </m:e>
                      </m:d>
                      <m:r>
                        <a:rPr lang="en-US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 panose="02040503050406030204" pitchFamily="18" charset="0"/>
                                </a:rPr>
                                <m:t>MC</m:t>
                              </m:r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Sup>
                                    <m:sSub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𝛼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𝑒𝑚</m:t>
                                      </m:r>
                                    </m:sub>
                                    <m:sup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bSup>
                                </m:e>
                              </m:d>
                            </m:sub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sup>
                          </m:sSubSup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>
                                      <a:latin typeface="Cambria Math" panose="02040503050406030204" pitchFamily="18" charset="0"/>
                                    </a:rPr>
                                    <m:t>𝑄</m:t>
                                  </m:r>
                                </m:e>
                                <m:sup>
                                  <m:r>
                                    <a:rPr lang="en-US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sSubSup>
                                <m:sSub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en-US">
                                      <a:latin typeface="Cambria Math" panose="02040503050406030204" pitchFamily="18" charset="0"/>
                                    </a:rPr>
                                    <m:t>h𝑇</m:t>
                                  </m:r>
                                </m:sub>
                                <m:sup>
                                  <m:r>
                                    <a:rPr lang="en-US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>
                                      <a:latin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sSubSup>
                            <m:sSub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 panose="02040503050406030204" pitchFamily="18" charset="0"/>
                                </a:rPr>
                                <m:t>MC</m:t>
                              </m:r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Sup>
                                    <m:sSub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𝛼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𝑒𝑚</m:t>
                                      </m:r>
                                    </m:sub>
                                    <m:sup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4</m:t>
                                      </m:r>
                                    </m:sup>
                                  </m:sSubSup>
                                </m:e>
                              </m:d>
                            </m:sub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sup>
                          </m:sSubSup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>
                                      <a:latin typeface="Cambria Math" panose="02040503050406030204" pitchFamily="18" charset="0"/>
                                    </a:rPr>
                                    <m:t>𝑄</m:t>
                                  </m:r>
                                </m:e>
                                <m:sup>
                                  <m:r>
                                    <a:rPr lang="en-US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sSubSup>
                                <m:sSub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en-US">
                                      <a:latin typeface="Cambria Math" panose="02040503050406030204" pitchFamily="18" charset="0"/>
                                    </a:rPr>
                                    <m:t>h𝑇</m:t>
                                  </m:r>
                                </m:sub>
                                <m:sup>
                                  <m:r>
                                    <a:rPr lang="en-US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>
                                      <a:latin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sub>
                              </m:sSub>
                            </m:e>
                          </m:d>
                        </m:den>
                      </m:f>
                    </m:oMath>
                  </m:oMathPara>
                </a14:m>
                <a:endParaRPr lang="en-US" dirty="0" smtClean="0">
                  <a:ea typeface="Cambria Math" panose="02040503050406030204" pitchFamily="18" charset="0"/>
                </a:endParaRPr>
              </a:p>
              <a:p>
                <a:pPr marL="0" indent="0">
                  <a:spcAft>
                    <a:spcPts val="600"/>
                  </a:spcAft>
                  <a:buNone/>
                </a:pPr>
                <a:r>
                  <a:rPr lang="en-US" dirty="0" smtClean="0"/>
                  <a:t>Or </a:t>
                </a:r>
              </a:p>
              <a:p>
                <a:pPr marL="0" indent="0">
                  <a:spcAft>
                    <a:spcPts val="60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𝜂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𝑅𝐶</m:t>
                          </m:r>
                        </m:sub>
                      </m:sSub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MC</m:t>
                              </m:r>
                              <m:d>
                                <m:dPr>
                                  <m:ctrlPr>
                                    <a:rPr lang="en-US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Sup>
                                    <m:sSubSupPr>
                                      <m:ctrlPr>
                                        <a:rPr lang="en-US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𝛼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𝑒𝑚</m:t>
                                      </m:r>
                                    </m:sub>
                                    <m:sup>
                                      <m:r>
                                        <a:rPr lang="en-US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bSup>
                                </m:e>
                              </m:d>
                            </m:sub>
                            <m:sup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sup>
                          </m:sSubSup>
                          <m:d>
                            <m:dPr>
                              <m:ctrlP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sSup>
                                <m:sSupPr>
                                  <m:ctrlPr>
                                    <a:rPr lang="en-US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𝑄</m:t>
                                  </m:r>
                                </m:e>
                                <m:sup>
                                  <m:r>
                                    <a:rPr lang="en-US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  <m:r>
                                <a:rPr lang="en-US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sSubSup>
                                <m:sSubSupPr>
                                  <m:ctrlPr>
                                    <a:rPr lang="en-US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en-US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h𝑇</m:t>
                                  </m:r>
                                </m:sub>
                                <m:sup>
                                  <m:r>
                                    <a:rPr lang="en-US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  <m:r>
                                <a:rPr lang="en-US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sSubSup>
                            <m:sSubSupPr>
                              <m:ctrlP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MC</m:t>
                              </m:r>
                              <m:d>
                                <m:dPr>
                                  <m:ctrlPr>
                                    <a:rPr lang="en-US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Sup>
                                    <m:sSubSupPr>
                                      <m:ctrlPr>
                                        <a:rPr lang="en-US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𝛼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𝑒𝑚</m:t>
                                      </m:r>
                                    </m:sub>
                                    <m:sup>
                                      <m:r>
                                        <a:rPr lang="en-US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4</m:t>
                                      </m:r>
                                    </m:sup>
                                  </m:sSubSup>
                                </m:e>
                              </m:d>
                            </m:sub>
                            <m:sup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sup>
                          </m:sSubSup>
                          <m:d>
                            <m:dPr>
                              <m:ctrlP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sSup>
                                <m:sSupPr>
                                  <m:ctrlPr>
                                    <a:rPr lang="en-US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𝑄</m:t>
                                  </m:r>
                                </m:e>
                                <m:sup>
                                  <m:r>
                                    <a:rPr lang="en-US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  <m:r>
                                <a:rPr lang="en-US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sSubSup>
                                <m:sSubSupPr>
                                  <m:ctrlPr>
                                    <a:rPr lang="en-US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en-US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h𝑇</m:t>
                                  </m:r>
                                </m:sub>
                                <m:sup>
                                  <m:r>
                                    <a:rPr lang="en-US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  <m:r>
                                <a:rPr lang="en-US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sub>
                              </m:sSub>
                            </m:e>
                          </m:d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Content Placeholder 6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04802" y="939800"/>
                <a:ext cx="8534400" cy="4584700"/>
              </a:xfrm>
              <a:blipFill>
                <a:blip r:embed="rId2"/>
                <a:stretch>
                  <a:fillRect l="-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250750" fontAlgn="auto">
              <a:spcBef>
                <a:spcPts val="0"/>
              </a:spcBef>
              <a:spcAft>
                <a:spcPts val="0"/>
              </a:spcAft>
            </a:pPr>
            <a:fld id="{DB628B72-F791-495B-B39E-83B701EE97C2}" type="datetime1">
              <a:rPr lang="en-US" b="0" smtClean="0">
                <a:solidFill>
                  <a:srgbClr val="FFFFFF"/>
                </a:solidFill>
              </a:rPr>
              <a:pPr defTabSz="250750" fontAlgn="auto">
                <a:spcBef>
                  <a:spcPts val="0"/>
                </a:spcBef>
                <a:spcAft>
                  <a:spcPts val="0"/>
                </a:spcAft>
              </a:pPr>
              <a:t>7/10/2020</a:t>
            </a:fld>
            <a:endParaRPr lang="en-US" b="0" dirty="0">
              <a:solidFill>
                <a:srgbClr val="FFFFFF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250750" fontAlgn="auto">
              <a:spcBef>
                <a:spcPts val="0"/>
              </a:spcBef>
              <a:spcAft>
                <a:spcPts val="0"/>
              </a:spcAft>
            </a:pPr>
            <a:r>
              <a:rPr lang="en-US" b="0" smtClean="0">
                <a:solidFill>
                  <a:srgbClr val="FFFFFF"/>
                </a:solidFill>
              </a:rPr>
              <a:t>Radiative Corrections </a:t>
            </a:r>
            <a:endParaRPr lang="en-US" b="0" dirty="0">
              <a:solidFill>
                <a:srgbClr val="FFFFFF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250750" fontAlgn="auto">
              <a:spcBef>
                <a:spcPts val="0"/>
              </a:spcBef>
              <a:spcAft>
                <a:spcPts val="0"/>
              </a:spcAft>
            </a:pPr>
            <a:fld id="{B9A5DFB4-3D23-4866-8D46-AE36D04BFD7D}" type="slidenum">
              <a:rPr lang="en-US" b="0" smtClean="0">
                <a:solidFill>
                  <a:srgbClr val="FFFFFF"/>
                </a:solidFill>
              </a:rPr>
              <a:pPr defTabSz="250750" fontAlgn="auto">
                <a:spcBef>
                  <a:spcPts val="0"/>
                </a:spcBef>
                <a:spcAft>
                  <a:spcPts val="0"/>
                </a:spcAft>
              </a:pPr>
              <a:t>26</a:t>
            </a:fld>
            <a:endParaRPr lang="en-US" b="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3186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514" y="284495"/>
            <a:ext cx="8336886" cy="51560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Examples of Radiative Corrections (No </a:t>
            </a:r>
            <a:r>
              <a:rPr lang="en-US" dirty="0" err="1" smtClean="0"/>
              <a:t>Cahn&amp;BM</a:t>
            </a:r>
            <a:r>
              <a:rPr lang="en-US" dirty="0" smtClean="0"/>
              <a:t>):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91798" fontAlgn="auto">
              <a:spcBef>
                <a:spcPts val="0"/>
              </a:spcBef>
              <a:spcAft>
                <a:spcPts val="0"/>
              </a:spcAft>
            </a:pPr>
            <a:r>
              <a:rPr lang="en-US" b="0" smtClean="0"/>
              <a:t>Radiative Corrections </a:t>
            </a:r>
            <a:endParaRPr lang="en-US" b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91798" fontAlgn="auto">
              <a:spcBef>
                <a:spcPts val="0"/>
              </a:spcBef>
              <a:spcAft>
                <a:spcPts val="0"/>
              </a:spcAft>
            </a:pPr>
            <a:fld id="{B9A5DFB4-3D23-4866-8D46-AE36D04BFD7D}" type="slidenum">
              <a:rPr lang="en-US" b="0" smtClean="0"/>
              <a:pPr defTabSz="391798" fontAlgn="auto">
                <a:spcBef>
                  <a:spcPts val="0"/>
                </a:spcBef>
                <a:spcAft>
                  <a:spcPts val="0"/>
                </a:spcAft>
              </a:pPr>
              <a:t>27</a:t>
            </a:fld>
            <a:endParaRPr lang="en-US" b="0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91798" fontAlgn="auto">
              <a:spcBef>
                <a:spcPts val="0"/>
              </a:spcBef>
              <a:spcAft>
                <a:spcPts val="0"/>
              </a:spcAft>
            </a:pPr>
            <a:fld id="{1A6CDB06-3326-4321-B198-997A13800336}" type="datetime1">
              <a:rPr lang="en-US" b="0" smtClean="0"/>
              <a:pPr defTabSz="391798" fontAlgn="auto">
                <a:spcBef>
                  <a:spcPts val="0"/>
                </a:spcBef>
                <a:spcAft>
                  <a:spcPts val="0"/>
                </a:spcAft>
              </a:pPr>
              <a:t>7/10/2020</a:t>
            </a:fld>
            <a:endParaRPr lang="en-US" b="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003" y="783102"/>
            <a:ext cx="4048125" cy="217741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194" y="3016733"/>
            <a:ext cx="4051935" cy="216979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8200" y="723900"/>
            <a:ext cx="4082415" cy="152781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8200" y="2230993"/>
            <a:ext cx="4109085" cy="15621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53915" y="3771900"/>
            <a:ext cx="4076700" cy="155257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48199" y="3793093"/>
            <a:ext cx="4082415" cy="1550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53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514" y="284495"/>
            <a:ext cx="8336886" cy="51560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Examples of Radiative Corrections (</a:t>
            </a:r>
            <a:r>
              <a:rPr lang="en-US" dirty="0" err="1" smtClean="0"/>
              <a:t>Cahn&amp;BM</a:t>
            </a:r>
            <a:r>
              <a:rPr lang="en-US" dirty="0" smtClean="0"/>
              <a:t>):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91798" fontAlgn="auto">
              <a:spcBef>
                <a:spcPts val="0"/>
              </a:spcBef>
              <a:spcAft>
                <a:spcPts val="0"/>
              </a:spcAft>
            </a:pPr>
            <a:r>
              <a:rPr lang="en-US" b="0" smtClean="0"/>
              <a:t>Radiative Corrections </a:t>
            </a:r>
            <a:endParaRPr lang="en-US" b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91798" fontAlgn="auto">
              <a:spcBef>
                <a:spcPts val="0"/>
              </a:spcBef>
              <a:spcAft>
                <a:spcPts val="0"/>
              </a:spcAft>
            </a:pPr>
            <a:fld id="{B9A5DFB4-3D23-4866-8D46-AE36D04BFD7D}" type="slidenum">
              <a:rPr lang="en-US" b="0" smtClean="0"/>
              <a:pPr defTabSz="391798" fontAlgn="auto">
                <a:spcBef>
                  <a:spcPts val="0"/>
                </a:spcBef>
                <a:spcAft>
                  <a:spcPts val="0"/>
                </a:spcAft>
              </a:pPr>
              <a:t>28</a:t>
            </a:fld>
            <a:endParaRPr lang="en-US" b="0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91798" fontAlgn="auto">
              <a:spcBef>
                <a:spcPts val="0"/>
              </a:spcBef>
              <a:spcAft>
                <a:spcPts val="0"/>
              </a:spcAft>
            </a:pPr>
            <a:fld id="{1A6CDB06-3326-4321-B198-997A13800336}" type="datetime1">
              <a:rPr lang="en-US" b="0" smtClean="0"/>
              <a:pPr defTabSz="391798" fontAlgn="auto">
                <a:spcBef>
                  <a:spcPts val="0"/>
                </a:spcBef>
                <a:spcAft>
                  <a:spcPts val="0"/>
                </a:spcAft>
              </a:pPr>
              <a:t>7/10/2020</a:t>
            </a:fld>
            <a:endParaRPr lang="en-US" b="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513" y="781049"/>
            <a:ext cx="8134350" cy="438531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1104900"/>
            <a:ext cx="4067175" cy="15621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0600" y="1104900"/>
            <a:ext cx="4082415" cy="152781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949" y="3258370"/>
            <a:ext cx="4078605" cy="158305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00600" y="3301023"/>
            <a:ext cx="4076700" cy="155257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2426" y="1110656"/>
            <a:ext cx="4095750" cy="158305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84407" y="1131611"/>
            <a:ext cx="4109085" cy="15621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6890" y="3274562"/>
            <a:ext cx="4082415" cy="155067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82238" y="3316998"/>
            <a:ext cx="4082415" cy="1550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423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>
              <a:xfrm>
                <a:off x="381000" y="-187363"/>
                <a:ext cx="8382000" cy="1130300"/>
              </a:xfrm>
            </p:spPr>
            <p:txBody>
              <a:bodyPr/>
              <a:lstStyle/>
              <a:p>
                <a14:m>
                  <m:oMath xmlns:m="http://schemas.openxmlformats.org/officeDocument/2006/math">
                    <m:func>
                      <m:func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</m:func>
                  </m:oMath>
                </a14:m>
                <a:r>
                  <a:rPr lang="en-US" dirty="0" smtClean="0"/>
                  <a:t> distribution and corrections for hadrons</a:t>
                </a:r>
                <a:endParaRPr lang="en-US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381000" y="-187363"/>
                <a:ext cx="8382000" cy="1130300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91798" fontAlgn="auto">
              <a:spcBef>
                <a:spcPts val="0"/>
              </a:spcBef>
              <a:spcAft>
                <a:spcPts val="0"/>
              </a:spcAft>
            </a:pPr>
            <a:fld id="{34CD9211-76A1-4999-9E5F-A68E72069B03}" type="datetime1">
              <a:rPr lang="en-US" smtClean="0"/>
              <a:pPr defTabSz="391798" fontAlgn="auto">
                <a:spcBef>
                  <a:spcPts val="0"/>
                </a:spcBef>
                <a:spcAft>
                  <a:spcPts val="0"/>
                </a:spcAft>
              </a:pPr>
              <a:t>7/10/2020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91798" fontAlgn="auto">
              <a:spcBef>
                <a:spcPts val="0"/>
              </a:spcBef>
              <a:spcAft>
                <a:spcPts val="0"/>
              </a:spcAft>
            </a:pPr>
            <a:r>
              <a:rPr lang="en-US" smtClean="0"/>
              <a:t>Radiative Corrections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91798" fontAlgn="auto">
              <a:spcBef>
                <a:spcPts val="0"/>
              </a:spcBef>
              <a:spcAft>
                <a:spcPts val="0"/>
              </a:spcAft>
            </a:pPr>
            <a:fld id="{B9A5DFB4-3D23-4866-8D46-AE36D04BFD7D}" type="slidenum">
              <a:rPr lang="en-US" smtClean="0"/>
              <a:pPr defTabSz="391798" fontAlgn="auto">
                <a:spcBef>
                  <a:spcPts val="0"/>
                </a:spcBef>
                <a:spcAft>
                  <a:spcPts val="0"/>
                </a:spcAft>
              </a:pPr>
              <a:t>29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916433"/>
            <a:ext cx="3554730" cy="45110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8331" y="942937"/>
            <a:ext cx="3554730" cy="4526280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4648200" y="752516"/>
            <a:ext cx="4267200" cy="109728"/>
            <a:chOff x="4648200" y="752516"/>
            <a:chExt cx="4267200" cy="109728"/>
          </a:xfrm>
        </p:grpSpPr>
        <p:cxnSp>
          <p:nvCxnSpPr>
            <p:cNvPr id="10" name="Straight Arrow Connector 9"/>
            <p:cNvCxnSpPr/>
            <p:nvPr/>
          </p:nvCxnSpPr>
          <p:spPr>
            <a:xfrm>
              <a:off x="4648200" y="807380"/>
              <a:ext cx="426720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5431536" y="752516"/>
              <a:ext cx="0" cy="10972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6252210" y="752516"/>
              <a:ext cx="0" cy="10972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7072884" y="752516"/>
              <a:ext cx="0" cy="10972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7893558" y="752516"/>
              <a:ext cx="0" cy="10972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8714232" y="752516"/>
              <a:ext cx="0" cy="10972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Group 33"/>
          <p:cNvGrpSpPr/>
          <p:nvPr/>
        </p:nvGrpSpPr>
        <p:grpSpPr>
          <a:xfrm>
            <a:off x="4995672" y="571500"/>
            <a:ext cx="109728" cy="4919299"/>
            <a:chOff x="4843271" y="571500"/>
            <a:chExt cx="109728" cy="4919299"/>
          </a:xfrm>
        </p:grpSpPr>
        <p:cxnSp>
          <p:nvCxnSpPr>
            <p:cNvPr id="14" name="Straight Arrow Connector 13"/>
            <p:cNvCxnSpPr/>
            <p:nvPr/>
          </p:nvCxnSpPr>
          <p:spPr>
            <a:xfrm rot="10800000">
              <a:off x="4898136" y="571500"/>
              <a:ext cx="0" cy="491929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4843271" y="978408"/>
              <a:ext cx="109728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4843271" y="1693164"/>
              <a:ext cx="109728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4843271" y="2407920"/>
              <a:ext cx="109728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4843271" y="3122676"/>
              <a:ext cx="109728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4843271" y="3837432"/>
              <a:ext cx="109728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>
              <a:off x="4843271" y="4552188"/>
              <a:ext cx="109728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4843271" y="5266944"/>
              <a:ext cx="109728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/>
              <p:cNvSpPr txBox="1"/>
              <p:nvPr/>
            </p:nvSpPr>
            <p:spPr>
              <a:xfrm rot="-5400000">
                <a:off x="2638997" y="3061391"/>
                <a:ext cx="4427494" cy="9233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00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sz="600" b="0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.20                                0.25                                 0.32                                0.40                              0.55                                 0.70                                0.85</m:t>
                      </m:r>
                    </m:oMath>
                  </m:oMathPara>
                </a14:m>
                <a:endParaRPr lang="en-US" dirty="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5" name="TextBox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-5400000">
                <a:off x="2638997" y="3061391"/>
                <a:ext cx="4427494" cy="92333"/>
              </a:xfrm>
              <a:prstGeom prst="rect">
                <a:avLst/>
              </a:prstGeom>
              <a:blipFill>
                <a:blip r:embed="rId5"/>
                <a:stretch>
                  <a:fillRect l="-6250" t="-275" r="-125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/>
              <p:cNvSpPr txBox="1"/>
              <p:nvPr/>
            </p:nvSpPr>
            <p:spPr>
              <a:xfrm>
                <a:off x="5334000" y="634083"/>
                <a:ext cx="3500958" cy="9233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00" b="0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0.10                                        0.30                                     0.50                                          0.64                                    1.00 </m:t>
                      </m:r>
                    </m:oMath>
                  </m:oMathPara>
                </a14:m>
                <a:endParaRPr lang="en-US" dirty="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6" name="TextBox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4000" y="634083"/>
                <a:ext cx="3500958" cy="92333"/>
              </a:xfrm>
              <a:prstGeom prst="rect">
                <a:avLst/>
              </a:prstGeom>
              <a:blipFill>
                <a:blip r:embed="rId6"/>
                <a:stretch>
                  <a:fillRect l="-174" t="-6667" b="-20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/>
              <p:cNvSpPr/>
              <p:nvPr/>
            </p:nvSpPr>
            <p:spPr>
              <a:xfrm rot="-5400000">
                <a:off x="4526879" y="2998025"/>
                <a:ext cx="264944" cy="21544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800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𝑧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6" name="Rectangle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-5400000">
                <a:off x="4526879" y="2998025"/>
                <a:ext cx="264944" cy="21544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Rectangle 36"/>
              <p:cNvSpPr/>
              <p:nvPr/>
            </p:nvSpPr>
            <p:spPr>
              <a:xfrm>
                <a:off x="8509304" y="382263"/>
                <a:ext cx="409856" cy="25231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0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0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sz="10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h𝑇</m:t>
                          </m:r>
                        </m:sub>
                        <m:sup>
                          <m:r>
                            <a:rPr lang="en-US" sz="10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7" name="Rectangle 3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09304" y="382263"/>
                <a:ext cx="409856" cy="25231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48070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 smtClean="0"/>
                  <a:t>Standard Cuts @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𝒔</m:t>
                        </m:r>
                      </m:e>
                    </m:rad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𝟏𝟕</m:t>
                    </m:r>
                  </m:oMath>
                </a14:m>
                <a:r>
                  <a:rPr lang="en-US" dirty="0"/>
                  <a:t> GeV</a:t>
                </a:r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15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250750" fontAlgn="auto">
              <a:spcBef>
                <a:spcPts val="0"/>
              </a:spcBef>
              <a:spcAft>
                <a:spcPts val="0"/>
              </a:spcAft>
            </a:pPr>
            <a:fld id="{BFA9B570-BB53-4F1C-B391-A97D563B6DF3}" type="datetime1">
              <a:rPr lang="en-US" b="0" smtClean="0">
                <a:solidFill>
                  <a:srgbClr val="FFFFFF"/>
                </a:solidFill>
              </a:rPr>
              <a:pPr defTabSz="250750" fontAlgn="auto">
                <a:spcBef>
                  <a:spcPts val="0"/>
                </a:spcBef>
                <a:spcAft>
                  <a:spcPts val="0"/>
                </a:spcAft>
              </a:pPr>
              <a:t>7/10/2020</a:t>
            </a:fld>
            <a:endParaRPr lang="en-US" b="0" dirty="0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250750" fontAlgn="auto">
              <a:spcBef>
                <a:spcPts val="0"/>
              </a:spcBef>
              <a:spcAft>
                <a:spcPts val="0"/>
              </a:spcAft>
            </a:pPr>
            <a:r>
              <a:rPr lang="en-US" b="0" smtClean="0">
                <a:solidFill>
                  <a:srgbClr val="FFFFFF"/>
                </a:solidFill>
              </a:rPr>
              <a:t>Radiative Corrections </a:t>
            </a:r>
            <a:endParaRPr lang="en-US" b="0" dirty="0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250750" fontAlgn="auto">
              <a:spcBef>
                <a:spcPts val="0"/>
              </a:spcBef>
              <a:spcAft>
                <a:spcPts val="0"/>
              </a:spcAft>
            </a:pPr>
            <a:fld id="{B9A5DFB4-3D23-4866-8D46-AE36D04BFD7D}" type="slidenum">
              <a:rPr lang="en-US" b="0" smtClean="0">
                <a:solidFill>
                  <a:srgbClr val="FFFFFF"/>
                </a:solidFill>
              </a:rPr>
              <a:pPr defTabSz="250750" fontAlgn="auto">
                <a:spcBef>
                  <a:spcPts val="0"/>
                </a:spcBef>
                <a:spcAft>
                  <a:spcPts val="0"/>
                </a:spcAft>
              </a:pPr>
              <a:t>3</a:t>
            </a:fld>
            <a:endParaRPr lang="en-US" b="0" dirty="0">
              <a:solidFill>
                <a:srgbClr val="FFFFFF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3842920" y="1173031"/>
            <a:ext cx="5022557" cy="4036859"/>
            <a:chOff x="2675620" y="1167118"/>
            <a:chExt cx="6696743" cy="5382478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75620" y="1167118"/>
              <a:ext cx="6696743" cy="5382478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/>
                <p:cNvSpPr txBox="1"/>
                <p:nvPr/>
              </p:nvSpPr>
              <p:spPr>
                <a:xfrm rot="19020000">
                  <a:off x="3974265" y="4996435"/>
                  <a:ext cx="1318053" cy="49244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=0.9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8" name="TextBox 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9020000">
                  <a:off x="3974265" y="4996435"/>
                  <a:ext cx="1318053" cy="492443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/>
                <p:cNvSpPr txBox="1"/>
                <p:nvPr/>
              </p:nvSpPr>
              <p:spPr>
                <a:xfrm rot="19020000">
                  <a:off x="5240325" y="5203099"/>
                  <a:ext cx="1318053" cy="49244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=0.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9" name="TextBox 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9020000">
                  <a:off x="5240325" y="5203099"/>
                  <a:ext cx="1318053" cy="492443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/>
                <p:cNvSpPr txBox="1"/>
                <p:nvPr/>
              </p:nvSpPr>
              <p:spPr>
                <a:xfrm rot="18480000">
                  <a:off x="5991214" y="3607991"/>
                  <a:ext cx="2976541" cy="50073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b="0" i="1" dirty="0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dirty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𝑊</m:t>
                            </m:r>
                          </m:e>
                          <m:sup>
                            <m:r>
                              <a:rPr lang="en-US" b="0" i="1" dirty="0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i="1" dirty="0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b="0" i="1" dirty="0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25</m:t>
                        </m:r>
                        <m:r>
                          <a:rPr lang="en-US" b="1" i="1" dirty="0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sSup>
                          <m:sSupPr>
                            <m:ctrlPr>
                              <a:rPr lang="en-US" b="1" i="1" dirty="0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b="1" i="1" dirty="0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m:rPr>
                                    <m:sty m:val="p"/>
                                  </m:rPr>
                                  <a:rPr lang="en-US" b="0" i="0" dirty="0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GeV</m:t>
                                </m:r>
                                <m:r>
                                  <a:rPr lang="en-US" b="0" i="1" dirty="0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/</m:t>
                                </m:r>
                                <m:sSup>
                                  <m:sSupPr>
                                    <m:ctrlPr>
                                      <a:rPr lang="en-US" b="0" i="1" dirty="0" smtClean="0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b="0" i="1" dirty="0" smtClean="0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e>
                                  <m:sup>
                                    <m:r>
                                      <a:rPr lang="en-US" b="0" i="1" dirty="0" smtClean="0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e>
                            </m:d>
                          </m:e>
                          <m:sup>
                            <m:r>
                              <a:rPr lang="en-US" b="1" i="1" dirty="0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p>
                        </m:sSup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0" name="TextBox 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8480000">
                  <a:off x="5991214" y="3607991"/>
                  <a:ext cx="2976541" cy="500736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/>
                <p:cNvSpPr txBox="1"/>
                <p:nvPr/>
              </p:nvSpPr>
              <p:spPr>
                <a:xfrm rot="18480000">
                  <a:off x="6281143" y="4630438"/>
                  <a:ext cx="2976541" cy="50073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b="0" i="1" dirty="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dirty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𝑊</m:t>
                            </m:r>
                          </m:e>
                          <m:sup>
                            <m:r>
                              <a:rPr lang="en-US" b="0" i="1" dirty="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b="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  <m:r>
                          <a:rPr lang="en-US" b="1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sSup>
                          <m:sSupPr>
                            <m:ctrlPr>
                              <a:rPr lang="en-US" b="1" i="1" dirty="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b="1" i="1" dirty="0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m:rPr>
                                    <m:sty m:val="p"/>
                                  </m:rPr>
                                  <a:rPr lang="en-US" b="0" i="0" dirty="0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GeV</m:t>
                                </m:r>
                                <m:r>
                                  <a:rPr lang="en-US" b="0" i="1" dirty="0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/</m:t>
                                </m:r>
                                <m:sSup>
                                  <m:sSupPr>
                                    <m:ctrlPr>
                                      <a:rPr lang="en-US" b="0" i="1" dirty="0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b="0" i="1" dirty="0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e>
                                  <m:sup>
                                    <m:r>
                                      <a:rPr lang="en-US" b="0" i="1" dirty="0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e>
                            </m:d>
                          </m:e>
                          <m:sup>
                            <m:r>
                              <a:rPr lang="en-US" b="1" i="1" dirty="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p>
                        </m:sSup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1" name="TextBox 1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8480000">
                  <a:off x="6281143" y="4630438"/>
                  <a:ext cx="2976541" cy="500736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703043" y="1991573"/>
                <a:ext cx="2997333" cy="23145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DIS cuts:</a:t>
                </a:r>
              </a:p>
              <a:p>
                <a:pPr marL="257175" indent="-257175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&gt;1 </m:t>
                    </m:r>
                    <m:sSup>
                      <m:sSup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GeV</m:t>
                            </m:r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/</m:t>
                            </m:r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</m:d>
                      </m:e>
                      <m:sup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/>
                  <a:t> </a:t>
                </a:r>
              </a:p>
              <a:p>
                <a:pPr marL="257175" indent="-257175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0.1&lt;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&lt;0.9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</a:p>
              <a:p>
                <a:pPr marL="257175" indent="-257175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p>
                        <m:r>
                          <a:rPr lang="en-US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b="1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&gt;</m:t>
                    </m:r>
                    <m:r>
                      <a:rPr lang="en-US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25 </m:t>
                    </m:r>
                    <m:sSup>
                      <m:sSupPr>
                        <m:ctrlPr>
                          <a:rPr lang="en-US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GeV</m:t>
                            </m:r>
                            <m:r>
                              <a:rPr lang="en-US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/</m:t>
                            </m:r>
                            <m:sSup>
                              <m:sSupPr>
                                <m:ctrlPr>
                                  <a:rPr lang="en-US" i="1" dirty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 dirty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  <m:sup>
                                <m:r>
                                  <a:rPr lang="en-US" i="1" dirty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d>
                      </m:e>
                      <m:sup>
                        <m:r>
                          <a:rPr lang="en-US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r>
                  <a:rPr lang="en-US" dirty="0"/>
                  <a:t>SIDIS cuts:</a:t>
                </a:r>
              </a:p>
              <a:p>
                <a:pPr marL="257175" indent="-257175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0.2&lt;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&lt;0.85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</a:p>
              <a:p>
                <a:pPr marL="257175" indent="-257175">
                  <a:buFont typeface="Arial" panose="020B0604020202020204" pitchFamily="34" charset="0"/>
                  <a:buChar char="•"/>
                </a:pPr>
                <a:endParaRPr lang="en-US" b="0" dirty="0">
                  <a:solidFill>
                    <a:schemeClr val="tx1"/>
                  </a:solidFill>
                </a:endParaRPr>
              </a:p>
              <a:p>
                <a:endParaRPr lang="en-US" b="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3043" y="1991573"/>
                <a:ext cx="2997333" cy="2314544"/>
              </a:xfrm>
              <a:prstGeom prst="rect">
                <a:avLst/>
              </a:prstGeom>
              <a:blipFill>
                <a:blip r:embed="rId8"/>
                <a:stretch>
                  <a:fillRect l="-1626" t="-15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77439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>
              <a:xfrm>
                <a:off x="381000" y="-187363"/>
                <a:ext cx="8382000" cy="1130300"/>
              </a:xfrm>
            </p:spPr>
            <p:txBody>
              <a:bodyPr/>
              <a:lstStyle/>
              <a:p>
                <a14:m>
                  <m:oMath xmlns:m="http://schemas.openxmlformats.org/officeDocument/2006/math">
                    <m:func>
                      <m:func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</m:func>
                  </m:oMath>
                </a14:m>
                <a:r>
                  <a:rPr lang="en-US" dirty="0" smtClean="0"/>
                  <a:t> distribution and corrections for hadrons</a:t>
                </a:r>
                <a:endParaRPr lang="en-US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381000" y="-187363"/>
                <a:ext cx="8382000" cy="1130300"/>
              </a:xfrm>
              <a:blipFill>
                <a:blip r:embed="rId2"/>
                <a:stretch>
                  <a:fillRect r="-7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91798" fontAlgn="auto">
              <a:spcBef>
                <a:spcPts val="0"/>
              </a:spcBef>
              <a:spcAft>
                <a:spcPts val="0"/>
              </a:spcAft>
            </a:pPr>
            <a:fld id="{34CD9211-76A1-4999-9E5F-A68E72069B03}" type="datetime1">
              <a:rPr lang="en-US" smtClean="0"/>
              <a:pPr defTabSz="391798" fontAlgn="auto">
                <a:spcBef>
                  <a:spcPts val="0"/>
                </a:spcBef>
                <a:spcAft>
                  <a:spcPts val="0"/>
                </a:spcAft>
              </a:pPr>
              <a:t>7/10/2020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91798" fontAlgn="auto">
              <a:spcBef>
                <a:spcPts val="0"/>
              </a:spcBef>
              <a:spcAft>
                <a:spcPts val="0"/>
              </a:spcAft>
            </a:pPr>
            <a:r>
              <a:rPr lang="en-US" smtClean="0"/>
              <a:t>Radiative Corrections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91798" fontAlgn="auto">
              <a:spcBef>
                <a:spcPts val="0"/>
              </a:spcBef>
              <a:spcAft>
                <a:spcPts val="0"/>
              </a:spcAft>
            </a:pPr>
            <a:fld id="{B9A5DFB4-3D23-4866-8D46-AE36D04BFD7D}" type="slidenum">
              <a:rPr lang="en-US" smtClean="0"/>
              <a:pPr defTabSz="391798" fontAlgn="auto">
                <a:spcBef>
                  <a:spcPts val="0"/>
                </a:spcBef>
                <a:spcAft>
                  <a:spcPts val="0"/>
                </a:spcAft>
              </a:pPr>
              <a:t>30</a:t>
            </a:fld>
            <a:endParaRPr lang="en-US" dirty="0"/>
          </a:p>
        </p:txBody>
      </p:sp>
      <p:grpSp>
        <p:nvGrpSpPr>
          <p:cNvPr id="25" name="Group 24"/>
          <p:cNvGrpSpPr/>
          <p:nvPr/>
        </p:nvGrpSpPr>
        <p:grpSpPr>
          <a:xfrm>
            <a:off x="4648200" y="752516"/>
            <a:ext cx="4267200" cy="109728"/>
            <a:chOff x="4648200" y="752516"/>
            <a:chExt cx="4267200" cy="109728"/>
          </a:xfrm>
        </p:grpSpPr>
        <p:cxnSp>
          <p:nvCxnSpPr>
            <p:cNvPr id="10" name="Straight Arrow Connector 9"/>
            <p:cNvCxnSpPr/>
            <p:nvPr/>
          </p:nvCxnSpPr>
          <p:spPr>
            <a:xfrm>
              <a:off x="4648200" y="807380"/>
              <a:ext cx="426720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5431536" y="752516"/>
              <a:ext cx="0" cy="10972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6252210" y="752516"/>
              <a:ext cx="0" cy="10972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7072884" y="752516"/>
              <a:ext cx="0" cy="10972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7893558" y="752516"/>
              <a:ext cx="0" cy="10972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8714232" y="752516"/>
              <a:ext cx="0" cy="10972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Group 33"/>
          <p:cNvGrpSpPr/>
          <p:nvPr/>
        </p:nvGrpSpPr>
        <p:grpSpPr>
          <a:xfrm>
            <a:off x="4995672" y="571500"/>
            <a:ext cx="109728" cy="4919299"/>
            <a:chOff x="4843271" y="571500"/>
            <a:chExt cx="109728" cy="4919299"/>
          </a:xfrm>
        </p:grpSpPr>
        <p:cxnSp>
          <p:nvCxnSpPr>
            <p:cNvPr id="14" name="Straight Arrow Connector 13"/>
            <p:cNvCxnSpPr/>
            <p:nvPr/>
          </p:nvCxnSpPr>
          <p:spPr>
            <a:xfrm rot="10800000">
              <a:off x="4898136" y="571500"/>
              <a:ext cx="0" cy="491929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4843271" y="978408"/>
              <a:ext cx="109728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4843271" y="1693164"/>
              <a:ext cx="109728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4843271" y="2407920"/>
              <a:ext cx="109728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4843271" y="3122676"/>
              <a:ext cx="109728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4843271" y="3837432"/>
              <a:ext cx="109728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>
              <a:off x="4843271" y="4552188"/>
              <a:ext cx="109728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4843271" y="5266944"/>
              <a:ext cx="109728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/>
              <p:cNvSpPr txBox="1"/>
              <p:nvPr/>
            </p:nvSpPr>
            <p:spPr>
              <a:xfrm rot="-5400000">
                <a:off x="2638997" y="3061391"/>
                <a:ext cx="4427494" cy="9233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00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sz="600" b="0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.20                                0.25                                 0.32                                0.40                              0.55                                 0.70                                0.85</m:t>
                      </m:r>
                    </m:oMath>
                  </m:oMathPara>
                </a14:m>
                <a:endParaRPr lang="en-US" dirty="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5" name="TextBox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-5400000">
                <a:off x="2638997" y="3061391"/>
                <a:ext cx="4427494" cy="92333"/>
              </a:xfrm>
              <a:prstGeom prst="rect">
                <a:avLst/>
              </a:prstGeom>
              <a:blipFill>
                <a:blip r:embed="rId5"/>
                <a:stretch>
                  <a:fillRect l="-6250" t="-275" r="-125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/>
              <p:cNvSpPr txBox="1"/>
              <p:nvPr/>
            </p:nvSpPr>
            <p:spPr>
              <a:xfrm>
                <a:off x="5334000" y="634083"/>
                <a:ext cx="3500958" cy="9233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00" b="0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0.10                                        0.30                                     0.50                                          0.64                                    1.00 </m:t>
                      </m:r>
                    </m:oMath>
                  </m:oMathPara>
                </a14:m>
                <a:endParaRPr lang="en-US" dirty="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6" name="TextBox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4000" y="634083"/>
                <a:ext cx="3500958" cy="92333"/>
              </a:xfrm>
              <a:prstGeom prst="rect">
                <a:avLst/>
              </a:prstGeom>
              <a:blipFill>
                <a:blip r:embed="rId6"/>
                <a:stretch>
                  <a:fillRect l="-174" t="-6667" b="-20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8254" y="942937"/>
            <a:ext cx="3547110" cy="447294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93069" y="962296"/>
            <a:ext cx="3543300" cy="450342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7" name="Rectangle 36"/>
              <p:cNvSpPr/>
              <p:nvPr/>
            </p:nvSpPr>
            <p:spPr>
              <a:xfrm rot="-5400000">
                <a:off x="4526879" y="2998025"/>
                <a:ext cx="264944" cy="21544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800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𝑧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7" name="Rectangle 3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-5400000">
                <a:off x="4526879" y="2998025"/>
                <a:ext cx="264944" cy="215444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Rectangle 37"/>
              <p:cNvSpPr/>
              <p:nvPr/>
            </p:nvSpPr>
            <p:spPr>
              <a:xfrm>
                <a:off x="8509304" y="382263"/>
                <a:ext cx="409856" cy="25231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0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0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sz="10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h𝑇</m:t>
                          </m:r>
                        </m:sub>
                        <m:sup>
                          <m:r>
                            <a:rPr lang="en-US" sz="10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8" name="Rectangle 3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09304" y="382263"/>
                <a:ext cx="409856" cy="252313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31682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6760" y="1610985"/>
            <a:ext cx="4434840" cy="336327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>
              <a:xfrm>
                <a:off x="304800" y="190500"/>
                <a:ext cx="8458200" cy="1130300"/>
              </a:xfrm>
            </p:spPr>
            <p:txBody>
              <a:bodyPr/>
              <a:lstStyle/>
              <a:p>
                <a:r>
                  <a:rPr lang="en-US" dirty="0" smtClean="0"/>
                  <a:t>Distributions and corrections for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0.2&lt;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&lt;0.3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304800" y="190500"/>
                <a:ext cx="8458200" cy="1130300"/>
              </a:xfrm>
              <a:blipFill>
                <a:blip r:embed="rId3"/>
                <a:stretch>
                  <a:fillRect l="-19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91798" fontAlgn="auto">
              <a:spcBef>
                <a:spcPts val="0"/>
              </a:spcBef>
              <a:spcAft>
                <a:spcPts val="0"/>
              </a:spcAft>
            </a:pPr>
            <a:fld id="{34CD9211-76A1-4999-9E5F-A68E72069B03}" type="datetime1">
              <a:rPr lang="en-US" smtClean="0"/>
              <a:pPr defTabSz="391798" fontAlgn="auto">
                <a:spcBef>
                  <a:spcPts val="0"/>
                </a:spcBef>
                <a:spcAft>
                  <a:spcPts val="0"/>
                </a:spcAft>
              </a:pPr>
              <a:t>7/10/2020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91798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/>
              <a:t>Radiative Corrections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91798" fontAlgn="auto">
              <a:spcBef>
                <a:spcPts val="0"/>
              </a:spcBef>
              <a:spcAft>
                <a:spcPts val="0"/>
              </a:spcAft>
            </a:pPr>
            <a:fld id="{B9A5DFB4-3D23-4866-8D46-AE36D04BFD7D}" type="slidenum">
              <a:rPr lang="en-US" smtClean="0"/>
              <a:pPr defTabSz="391798" fontAlgn="auto">
                <a:spcBef>
                  <a:spcPts val="0"/>
                </a:spcBef>
                <a:spcAft>
                  <a:spcPts val="0"/>
                </a:spcAft>
              </a:pPr>
              <a:t>31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1610985"/>
            <a:ext cx="4397693" cy="3377565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4550093" y="1345153"/>
            <a:ext cx="76200" cy="3657600"/>
            <a:chOff x="4550093" y="1345153"/>
            <a:chExt cx="76200" cy="3657600"/>
          </a:xfrm>
        </p:grpSpPr>
        <p:cxnSp>
          <p:nvCxnSpPr>
            <p:cNvPr id="9" name="Straight Arrow Connector 8"/>
            <p:cNvCxnSpPr/>
            <p:nvPr/>
          </p:nvCxnSpPr>
          <p:spPr>
            <a:xfrm rot="10800000" flipH="1">
              <a:off x="4588194" y="1345153"/>
              <a:ext cx="0" cy="365760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4550093" y="4758131"/>
              <a:ext cx="762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4550093" y="1633931"/>
              <a:ext cx="762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4550093" y="3508451"/>
              <a:ext cx="762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4550093" y="2883611"/>
              <a:ext cx="762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4550093" y="2258771"/>
              <a:ext cx="762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4550093" y="4133291"/>
              <a:ext cx="762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" name="Group 36"/>
          <p:cNvGrpSpPr/>
          <p:nvPr/>
        </p:nvGrpSpPr>
        <p:grpSpPr>
          <a:xfrm>
            <a:off x="4550093" y="4935296"/>
            <a:ext cx="4593907" cy="76200"/>
            <a:chOff x="4550093" y="4952525"/>
            <a:chExt cx="4593907" cy="76200"/>
          </a:xfrm>
        </p:grpSpPr>
        <p:cxnSp>
          <p:nvCxnSpPr>
            <p:cNvPr id="21" name="Straight Arrow Connector 20"/>
            <p:cNvCxnSpPr/>
            <p:nvPr/>
          </p:nvCxnSpPr>
          <p:spPr>
            <a:xfrm>
              <a:off x="4550093" y="4989350"/>
              <a:ext cx="4593907" cy="255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6" name="Group 35"/>
            <p:cNvGrpSpPr/>
            <p:nvPr/>
          </p:nvGrpSpPr>
          <p:grpSpPr>
            <a:xfrm>
              <a:off x="4865751" y="4952525"/>
              <a:ext cx="4093464" cy="76200"/>
              <a:chOff x="4865751" y="4952525"/>
              <a:chExt cx="4093464" cy="76200"/>
            </a:xfrm>
          </p:grpSpPr>
          <p:cxnSp>
            <p:nvCxnSpPr>
              <p:cNvPr id="23" name="Straight Connector 22"/>
              <p:cNvCxnSpPr/>
              <p:nvPr/>
            </p:nvCxnSpPr>
            <p:spPr>
              <a:xfrm flipV="1">
                <a:off x="4865751" y="4952525"/>
                <a:ext cx="0" cy="7620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/>
              <p:cNvCxnSpPr/>
              <p:nvPr/>
            </p:nvCxnSpPr>
            <p:spPr>
              <a:xfrm flipV="1">
                <a:off x="5377434" y="4952525"/>
                <a:ext cx="0" cy="7620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/>
              <p:cNvCxnSpPr/>
              <p:nvPr/>
            </p:nvCxnSpPr>
            <p:spPr>
              <a:xfrm flipV="1">
                <a:off x="5889117" y="4952525"/>
                <a:ext cx="0" cy="7620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/>
              <p:cNvCxnSpPr/>
              <p:nvPr/>
            </p:nvCxnSpPr>
            <p:spPr>
              <a:xfrm flipV="1">
                <a:off x="6400800" y="4952525"/>
                <a:ext cx="0" cy="7620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/>
              <p:nvPr/>
            </p:nvCxnSpPr>
            <p:spPr>
              <a:xfrm flipV="1">
                <a:off x="6912483" y="4952525"/>
                <a:ext cx="0" cy="7620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/>
              <p:nvPr/>
            </p:nvCxnSpPr>
            <p:spPr>
              <a:xfrm flipV="1">
                <a:off x="7424166" y="4952525"/>
                <a:ext cx="0" cy="7620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/>
              <p:nvPr/>
            </p:nvCxnSpPr>
            <p:spPr>
              <a:xfrm flipV="1">
                <a:off x="7935849" y="4952525"/>
                <a:ext cx="0" cy="7620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/>
              <p:cNvCxnSpPr/>
              <p:nvPr/>
            </p:nvCxnSpPr>
            <p:spPr>
              <a:xfrm flipV="1">
                <a:off x="8447532" y="4952525"/>
                <a:ext cx="0" cy="7620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/>
              <p:cNvCxnSpPr/>
              <p:nvPr/>
            </p:nvCxnSpPr>
            <p:spPr>
              <a:xfrm flipV="1">
                <a:off x="8959215" y="4952525"/>
                <a:ext cx="0" cy="7620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/>
              <p:cNvSpPr txBox="1"/>
              <p:nvPr/>
            </p:nvSpPr>
            <p:spPr>
              <a:xfrm rot="-5400000">
                <a:off x="3438144" y="3776472"/>
                <a:ext cx="2035814" cy="9233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00" b="0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1.0                            1.7                               3.0                              7.0</m:t>
                      </m:r>
                    </m:oMath>
                  </m:oMathPara>
                </a14:m>
                <a:endParaRPr lang="en-US" dirty="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8" name="TextBox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-5400000">
                <a:off x="3438144" y="3776472"/>
                <a:ext cx="2035814" cy="92333"/>
              </a:xfrm>
              <a:prstGeom prst="rect">
                <a:avLst/>
              </a:prstGeom>
              <a:blipFill>
                <a:blip r:embed="rId5"/>
                <a:stretch>
                  <a:fillRect r="-625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/>
              <p:cNvSpPr txBox="1"/>
              <p:nvPr/>
            </p:nvSpPr>
            <p:spPr>
              <a:xfrm rot="-5400000">
                <a:off x="4024475" y="2214742"/>
                <a:ext cx="1372171" cy="9233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00" b="0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7.0                               16                              81</m:t>
                      </m:r>
                    </m:oMath>
                  </m:oMathPara>
                </a14:m>
                <a:endParaRPr lang="en-US" dirty="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1" name="TextBox 4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-5400000">
                <a:off x="4024475" y="2214742"/>
                <a:ext cx="1372171" cy="92333"/>
              </a:xfrm>
              <a:prstGeom prst="rect">
                <a:avLst/>
              </a:prstGeom>
              <a:blipFill>
                <a:blip r:embed="rId6"/>
                <a:stretch>
                  <a:fillRect t="-1333" r="-13333" b="-88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/>
              <p:cNvSpPr txBox="1"/>
              <p:nvPr/>
            </p:nvSpPr>
            <p:spPr>
              <a:xfrm>
                <a:off x="4743642" y="5023284"/>
                <a:ext cx="4336123" cy="9233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00" b="0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0.003                  0.008                   0.013                   0.02                  0.032                    0.055                     0.10                   0.21                      0.40   </m:t>
                      </m:r>
                    </m:oMath>
                  </m:oMathPara>
                </a14:m>
                <a:endParaRPr lang="en-US" dirty="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4" name="TextBox 4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43642" y="5023284"/>
                <a:ext cx="4336123" cy="92333"/>
              </a:xfrm>
              <a:prstGeom prst="rect">
                <a:avLst/>
              </a:prstGeom>
              <a:blipFill>
                <a:blip r:embed="rId7"/>
                <a:stretch>
                  <a:fillRect l="-141" t="-6667" b="-20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Rectangle 45"/>
              <p:cNvSpPr/>
              <p:nvPr/>
            </p:nvSpPr>
            <p:spPr>
              <a:xfrm rot="-5400000">
                <a:off x="3849637" y="4303005"/>
                <a:ext cx="762260" cy="21544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80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800" i="1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p>
                          <m:r>
                            <a:rPr lang="en-US" sz="800" i="1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800" b="0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US" sz="8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800" b="0" i="1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sz="800" b="0" i="0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GeV</m:t>
                              </m:r>
                              <m:r>
                                <a:rPr lang="en-US" sz="800" b="0" i="1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/</m:t>
                              </m:r>
                              <m:r>
                                <a:rPr lang="en-US" sz="800" b="0" i="1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</m:d>
                        </m:e>
                        <m:sup>
                          <m:r>
                            <a:rPr lang="en-US" sz="8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6" name="Rectangle 4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-5400000">
                <a:off x="3849637" y="4303005"/>
                <a:ext cx="762260" cy="215444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Rectangle 48"/>
              <p:cNvSpPr/>
              <p:nvPr/>
            </p:nvSpPr>
            <p:spPr>
              <a:xfrm>
                <a:off x="8447532" y="5167615"/>
                <a:ext cx="292772" cy="2462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000" b="0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9" name="Rectangle 4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47532" y="5167615"/>
                <a:ext cx="292772" cy="246221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0958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4290" y="1613448"/>
            <a:ext cx="4431983" cy="335184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9401" y="1605651"/>
            <a:ext cx="4417695" cy="337470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>
              <a:xfrm>
                <a:off x="304800" y="190500"/>
                <a:ext cx="8458200" cy="1130300"/>
              </a:xfrm>
            </p:spPr>
            <p:txBody>
              <a:bodyPr/>
              <a:lstStyle/>
              <a:p>
                <a:r>
                  <a:rPr lang="en-US" dirty="0" smtClean="0"/>
                  <a:t>Distributions and corrections for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0.3&lt;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&lt;0.4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304800" y="190500"/>
                <a:ext cx="8458200" cy="1130300"/>
              </a:xfrm>
              <a:blipFill>
                <a:blip r:embed="rId4"/>
                <a:stretch>
                  <a:fillRect l="-19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91798" fontAlgn="auto">
              <a:spcBef>
                <a:spcPts val="0"/>
              </a:spcBef>
              <a:spcAft>
                <a:spcPts val="0"/>
              </a:spcAft>
            </a:pPr>
            <a:fld id="{34CD9211-76A1-4999-9E5F-A68E72069B03}" type="datetime1">
              <a:rPr lang="en-US" smtClean="0"/>
              <a:pPr defTabSz="391798" fontAlgn="auto">
                <a:spcBef>
                  <a:spcPts val="0"/>
                </a:spcBef>
                <a:spcAft>
                  <a:spcPts val="0"/>
                </a:spcAft>
              </a:pPr>
              <a:t>7/10/2020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91798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/>
              <a:t>Radiative Corrections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91798" fontAlgn="auto">
              <a:spcBef>
                <a:spcPts val="0"/>
              </a:spcBef>
              <a:spcAft>
                <a:spcPts val="0"/>
              </a:spcAft>
            </a:pPr>
            <a:fld id="{B9A5DFB4-3D23-4866-8D46-AE36D04BFD7D}" type="slidenum">
              <a:rPr lang="en-US" smtClean="0"/>
              <a:pPr defTabSz="391798" fontAlgn="auto">
                <a:spcBef>
                  <a:spcPts val="0"/>
                </a:spcBef>
                <a:spcAft>
                  <a:spcPts val="0"/>
                </a:spcAft>
              </a:pPr>
              <a:t>32</a:t>
            </a:fld>
            <a:endParaRPr lang="en-US" dirty="0"/>
          </a:p>
        </p:txBody>
      </p:sp>
      <p:grpSp>
        <p:nvGrpSpPr>
          <p:cNvPr id="19" name="Group 18"/>
          <p:cNvGrpSpPr/>
          <p:nvPr/>
        </p:nvGrpSpPr>
        <p:grpSpPr>
          <a:xfrm>
            <a:off x="4550093" y="1345153"/>
            <a:ext cx="76200" cy="3657600"/>
            <a:chOff x="4550093" y="1345153"/>
            <a:chExt cx="76200" cy="3657600"/>
          </a:xfrm>
        </p:grpSpPr>
        <p:cxnSp>
          <p:nvCxnSpPr>
            <p:cNvPr id="9" name="Straight Arrow Connector 8"/>
            <p:cNvCxnSpPr/>
            <p:nvPr/>
          </p:nvCxnSpPr>
          <p:spPr>
            <a:xfrm rot="10800000" flipH="1">
              <a:off x="4588194" y="1345153"/>
              <a:ext cx="0" cy="365760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4550093" y="4758131"/>
              <a:ext cx="762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4550093" y="1633931"/>
              <a:ext cx="762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4550093" y="3508451"/>
              <a:ext cx="762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4550093" y="2883611"/>
              <a:ext cx="762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4550093" y="2258771"/>
              <a:ext cx="762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4550093" y="4133291"/>
              <a:ext cx="762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" name="Group 36"/>
          <p:cNvGrpSpPr/>
          <p:nvPr/>
        </p:nvGrpSpPr>
        <p:grpSpPr>
          <a:xfrm>
            <a:off x="4550093" y="4935296"/>
            <a:ext cx="4593907" cy="76200"/>
            <a:chOff x="4550093" y="4952525"/>
            <a:chExt cx="4593907" cy="76200"/>
          </a:xfrm>
        </p:grpSpPr>
        <p:cxnSp>
          <p:nvCxnSpPr>
            <p:cNvPr id="21" name="Straight Arrow Connector 20"/>
            <p:cNvCxnSpPr/>
            <p:nvPr/>
          </p:nvCxnSpPr>
          <p:spPr>
            <a:xfrm>
              <a:off x="4550093" y="4989350"/>
              <a:ext cx="4593907" cy="255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6" name="Group 35"/>
            <p:cNvGrpSpPr/>
            <p:nvPr/>
          </p:nvGrpSpPr>
          <p:grpSpPr>
            <a:xfrm>
              <a:off x="4865751" y="4952525"/>
              <a:ext cx="4093464" cy="76200"/>
              <a:chOff x="4865751" y="4952525"/>
              <a:chExt cx="4093464" cy="76200"/>
            </a:xfrm>
          </p:grpSpPr>
          <p:cxnSp>
            <p:nvCxnSpPr>
              <p:cNvPr id="23" name="Straight Connector 22"/>
              <p:cNvCxnSpPr/>
              <p:nvPr/>
            </p:nvCxnSpPr>
            <p:spPr>
              <a:xfrm flipV="1">
                <a:off x="4865751" y="4952525"/>
                <a:ext cx="0" cy="7620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/>
              <p:cNvCxnSpPr/>
              <p:nvPr/>
            </p:nvCxnSpPr>
            <p:spPr>
              <a:xfrm flipV="1">
                <a:off x="5377434" y="4952525"/>
                <a:ext cx="0" cy="7620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/>
              <p:cNvCxnSpPr/>
              <p:nvPr/>
            </p:nvCxnSpPr>
            <p:spPr>
              <a:xfrm flipV="1">
                <a:off x="5889117" y="4952525"/>
                <a:ext cx="0" cy="7620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/>
              <p:cNvCxnSpPr/>
              <p:nvPr/>
            </p:nvCxnSpPr>
            <p:spPr>
              <a:xfrm flipV="1">
                <a:off x="6400800" y="4952525"/>
                <a:ext cx="0" cy="7620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/>
              <p:nvPr/>
            </p:nvCxnSpPr>
            <p:spPr>
              <a:xfrm flipV="1">
                <a:off x="6912483" y="4952525"/>
                <a:ext cx="0" cy="7620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/>
              <p:nvPr/>
            </p:nvCxnSpPr>
            <p:spPr>
              <a:xfrm flipV="1">
                <a:off x="7424166" y="4952525"/>
                <a:ext cx="0" cy="7620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/>
              <p:nvPr/>
            </p:nvCxnSpPr>
            <p:spPr>
              <a:xfrm flipV="1">
                <a:off x="7935849" y="4952525"/>
                <a:ext cx="0" cy="7620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/>
              <p:cNvCxnSpPr/>
              <p:nvPr/>
            </p:nvCxnSpPr>
            <p:spPr>
              <a:xfrm flipV="1">
                <a:off x="8447532" y="4952525"/>
                <a:ext cx="0" cy="7620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/>
              <p:cNvCxnSpPr/>
              <p:nvPr/>
            </p:nvCxnSpPr>
            <p:spPr>
              <a:xfrm flipV="1">
                <a:off x="8959215" y="4952525"/>
                <a:ext cx="0" cy="7620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/>
              <p:cNvSpPr txBox="1"/>
              <p:nvPr/>
            </p:nvSpPr>
            <p:spPr>
              <a:xfrm rot="-5400000">
                <a:off x="3438144" y="3776472"/>
                <a:ext cx="2035814" cy="9233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00" b="0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1.0                            1.7                               3.0                              7.0</m:t>
                      </m:r>
                    </m:oMath>
                  </m:oMathPara>
                </a14:m>
                <a:endParaRPr lang="en-US" dirty="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8" name="TextBox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-5400000">
                <a:off x="3438144" y="3776472"/>
                <a:ext cx="2035814" cy="92333"/>
              </a:xfrm>
              <a:prstGeom prst="rect">
                <a:avLst/>
              </a:prstGeom>
              <a:blipFill>
                <a:blip r:embed="rId5"/>
                <a:stretch>
                  <a:fillRect r="-625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/>
              <p:cNvSpPr txBox="1"/>
              <p:nvPr/>
            </p:nvSpPr>
            <p:spPr>
              <a:xfrm rot="-5400000">
                <a:off x="4024475" y="2214742"/>
                <a:ext cx="1372171" cy="9233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00" b="0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7.0                               16                              81</m:t>
                      </m:r>
                    </m:oMath>
                  </m:oMathPara>
                </a14:m>
                <a:endParaRPr lang="en-US" dirty="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1" name="TextBox 4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-5400000">
                <a:off x="4024475" y="2214742"/>
                <a:ext cx="1372171" cy="92333"/>
              </a:xfrm>
              <a:prstGeom prst="rect">
                <a:avLst/>
              </a:prstGeom>
              <a:blipFill>
                <a:blip r:embed="rId6"/>
                <a:stretch>
                  <a:fillRect t="-1333" r="-13333" b="-88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/>
              <p:cNvSpPr txBox="1"/>
              <p:nvPr/>
            </p:nvSpPr>
            <p:spPr>
              <a:xfrm>
                <a:off x="4743642" y="5023284"/>
                <a:ext cx="4336123" cy="9233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00" b="0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0.003                  0.008                   0.013                   0.02                  0.032                    0.055                     0.10                   0.21                      0.40   </m:t>
                      </m:r>
                    </m:oMath>
                  </m:oMathPara>
                </a14:m>
                <a:endParaRPr lang="en-US" dirty="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4" name="TextBox 4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43642" y="5023284"/>
                <a:ext cx="4336123" cy="92333"/>
              </a:xfrm>
              <a:prstGeom prst="rect">
                <a:avLst/>
              </a:prstGeom>
              <a:blipFill>
                <a:blip r:embed="rId7"/>
                <a:stretch>
                  <a:fillRect l="-141" t="-6667" b="-20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Rectangle 45"/>
              <p:cNvSpPr/>
              <p:nvPr/>
            </p:nvSpPr>
            <p:spPr>
              <a:xfrm rot="-5400000">
                <a:off x="3849637" y="4303005"/>
                <a:ext cx="762260" cy="21544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80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800" i="1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p>
                          <m:r>
                            <a:rPr lang="en-US" sz="800" i="1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800" b="0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US" sz="8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800" b="0" i="1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sz="800" b="0" i="0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GeV</m:t>
                              </m:r>
                              <m:r>
                                <a:rPr lang="en-US" sz="800" b="0" i="1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/</m:t>
                              </m:r>
                              <m:r>
                                <a:rPr lang="en-US" sz="800" b="0" i="1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</m:d>
                        </m:e>
                        <m:sup>
                          <m:r>
                            <a:rPr lang="en-US" sz="8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6" name="Rectangle 4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-5400000">
                <a:off x="3849637" y="4303005"/>
                <a:ext cx="762260" cy="215444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Rectangle 48"/>
              <p:cNvSpPr/>
              <p:nvPr/>
            </p:nvSpPr>
            <p:spPr>
              <a:xfrm>
                <a:off x="8447532" y="5167615"/>
                <a:ext cx="292772" cy="2462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000" b="0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9" name="Rectangle 4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47532" y="5167615"/>
                <a:ext cx="292772" cy="246221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41663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334" y="1627453"/>
            <a:ext cx="4437698" cy="335470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6293" y="1604549"/>
            <a:ext cx="4360545" cy="338328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>
              <a:xfrm>
                <a:off x="304800" y="190500"/>
                <a:ext cx="8458200" cy="1130300"/>
              </a:xfrm>
            </p:spPr>
            <p:txBody>
              <a:bodyPr/>
              <a:lstStyle/>
              <a:p>
                <a:r>
                  <a:rPr lang="en-US" dirty="0" smtClean="0"/>
                  <a:t>Distributions and corrections for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0.4&lt;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&lt;0.6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304800" y="190500"/>
                <a:ext cx="8458200" cy="1130300"/>
              </a:xfrm>
              <a:blipFill>
                <a:blip r:embed="rId4"/>
                <a:stretch>
                  <a:fillRect l="-19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91798" fontAlgn="auto">
              <a:spcBef>
                <a:spcPts val="0"/>
              </a:spcBef>
              <a:spcAft>
                <a:spcPts val="0"/>
              </a:spcAft>
            </a:pPr>
            <a:fld id="{34CD9211-76A1-4999-9E5F-A68E72069B03}" type="datetime1">
              <a:rPr lang="en-US" smtClean="0"/>
              <a:pPr defTabSz="391798" fontAlgn="auto">
                <a:spcBef>
                  <a:spcPts val="0"/>
                </a:spcBef>
                <a:spcAft>
                  <a:spcPts val="0"/>
                </a:spcAft>
              </a:pPr>
              <a:t>7/10/2020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91798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/>
              <a:t>Radiative Corrections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91798" fontAlgn="auto">
              <a:spcBef>
                <a:spcPts val="0"/>
              </a:spcBef>
              <a:spcAft>
                <a:spcPts val="0"/>
              </a:spcAft>
            </a:pPr>
            <a:fld id="{B9A5DFB4-3D23-4866-8D46-AE36D04BFD7D}" type="slidenum">
              <a:rPr lang="en-US" smtClean="0"/>
              <a:pPr defTabSz="391798" fontAlgn="auto">
                <a:spcBef>
                  <a:spcPts val="0"/>
                </a:spcBef>
                <a:spcAft>
                  <a:spcPts val="0"/>
                </a:spcAft>
              </a:pPr>
              <a:t>33</a:t>
            </a:fld>
            <a:endParaRPr lang="en-US" dirty="0"/>
          </a:p>
        </p:txBody>
      </p:sp>
      <p:grpSp>
        <p:nvGrpSpPr>
          <p:cNvPr id="19" name="Group 18"/>
          <p:cNvGrpSpPr/>
          <p:nvPr/>
        </p:nvGrpSpPr>
        <p:grpSpPr>
          <a:xfrm>
            <a:off x="4550093" y="1345153"/>
            <a:ext cx="76200" cy="3657600"/>
            <a:chOff x="4550093" y="1345153"/>
            <a:chExt cx="76200" cy="3657600"/>
          </a:xfrm>
        </p:grpSpPr>
        <p:cxnSp>
          <p:nvCxnSpPr>
            <p:cNvPr id="9" name="Straight Arrow Connector 8"/>
            <p:cNvCxnSpPr/>
            <p:nvPr/>
          </p:nvCxnSpPr>
          <p:spPr>
            <a:xfrm rot="10800000" flipH="1">
              <a:off x="4588194" y="1345153"/>
              <a:ext cx="0" cy="365760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4550093" y="4758131"/>
              <a:ext cx="762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4550093" y="1633931"/>
              <a:ext cx="762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4550093" y="3508451"/>
              <a:ext cx="762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4550093" y="2883611"/>
              <a:ext cx="762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4550093" y="2258771"/>
              <a:ext cx="762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4550093" y="4133291"/>
              <a:ext cx="762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" name="Group 36"/>
          <p:cNvGrpSpPr/>
          <p:nvPr/>
        </p:nvGrpSpPr>
        <p:grpSpPr>
          <a:xfrm>
            <a:off x="4550093" y="4935296"/>
            <a:ext cx="4593907" cy="76200"/>
            <a:chOff x="4550093" y="4952525"/>
            <a:chExt cx="4593907" cy="76200"/>
          </a:xfrm>
        </p:grpSpPr>
        <p:cxnSp>
          <p:nvCxnSpPr>
            <p:cNvPr id="21" name="Straight Arrow Connector 20"/>
            <p:cNvCxnSpPr/>
            <p:nvPr/>
          </p:nvCxnSpPr>
          <p:spPr>
            <a:xfrm>
              <a:off x="4550093" y="4989350"/>
              <a:ext cx="4593907" cy="255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6" name="Group 35"/>
            <p:cNvGrpSpPr/>
            <p:nvPr/>
          </p:nvGrpSpPr>
          <p:grpSpPr>
            <a:xfrm>
              <a:off x="4865751" y="4952525"/>
              <a:ext cx="4093464" cy="76200"/>
              <a:chOff x="4865751" y="4952525"/>
              <a:chExt cx="4093464" cy="76200"/>
            </a:xfrm>
          </p:grpSpPr>
          <p:cxnSp>
            <p:nvCxnSpPr>
              <p:cNvPr id="23" name="Straight Connector 22"/>
              <p:cNvCxnSpPr/>
              <p:nvPr/>
            </p:nvCxnSpPr>
            <p:spPr>
              <a:xfrm flipV="1">
                <a:off x="4865751" y="4952525"/>
                <a:ext cx="0" cy="7620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/>
              <p:cNvCxnSpPr/>
              <p:nvPr/>
            </p:nvCxnSpPr>
            <p:spPr>
              <a:xfrm flipV="1">
                <a:off x="5377434" y="4952525"/>
                <a:ext cx="0" cy="7620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/>
              <p:cNvCxnSpPr/>
              <p:nvPr/>
            </p:nvCxnSpPr>
            <p:spPr>
              <a:xfrm flipV="1">
                <a:off x="5889117" y="4952525"/>
                <a:ext cx="0" cy="7620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/>
              <p:cNvCxnSpPr/>
              <p:nvPr/>
            </p:nvCxnSpPr>
            <p:spPr>
              <a:xfrm flipV="1">
                <a:off x="6400800" y="4952525"/>
                <a:ext cx="0" cy="7620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/>
              <p:nvPr/>
            </p:nvCxnSpPr>
            <p:spPr>
              <a:xfrm flipV="1">
                <a:off x="6912483" y="4952525"/>
                <a:ext cx="0" cy="7620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/>
              <p:nvPr/>
            </p:nvCxnSpPr>
            <p:spPr>
              <a:xfrm flipV="1">
                <a:off x="7424166" y="4952525"/>
                <a:ext cx="0" cy="7620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/>
              <p:nvPr/>
            </p:nvCxnSpPr>
            <p:spPr>
              <a:xfrm flipV="1">
                <a:off x="7935849" y="4952525"/>
                <a:ext cx="0" cy="7620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/>
              <p:cNvCxnSpPr/>
              <p:nvPr/>
            </p:nvCxnSpPr>
            <p:spPr>
              <a:xfrm flipV="1">
                <a:off x="8447532" y="4952525"/>
                <a:ext cx="0" cy="7620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/>
              <p:cNvCxnSpPr/>
              <p:nvPr/>
            </p:nvCxnSpPr>
            <p:spPr>
              <a:xfrm flipV="1">
                <a:off x="8959215" y="4952525"/>
                <a:ext cx="0" cy="7620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/>
              <p:cNvSpPr txBox="1"/>
              <p:nvPr/>
            </p:nvSpPr>
            <p:spPr>
              <a:xfrm rot="-5400000">
                <a:off x="3438144" y="3776472"/>
                <a:ext cx="2035814" cy="9233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00" b="0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1.0                            1.7                               3.0                              7.0</m:t>
                      </m:r>
                    </m:oMath>
                  </m:oMathPara>
                </a14:m>
                <a:endParaRPr lang="en-US" dirty="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8" name="TextBox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-5400000">
                <a:off x="3438144" y="3776472"/>
                <a:ext cx="2035814" cy="92333"/>
              </a:xfrm>
              <a:prstGeom prst="rect">
                <a:avLst/>
              </a:prstGeom>
              <a:blipFill>
                <a:blip r:embed="rId5"/>
                <a:stretch>
                  <a:fillRect r="-625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/>
              <p:cNvSpPr txBox="1"/>
              <p:nvPr/>
            </p:nvSpPr>
            <p:spPr>
              <a:xfrm rot="-5400000">
                <a:off x="4024475" y="2214742"/>
                <a:ext cx="1372171" cy="9233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00" b="0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7.0                               16                              81</m:t>
                      </m:r>
                    </m:oMath>
                  </m:oMathPara>
                </a14:m>
                <a:endParaRPr lang="en-US" dirty="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1" name="TextBox 4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-5400000">
                <a:off x="4024475" y="2214742"/>
                <a:ext cx="1372171" cy="92333"/>
              </a:xfrm>
              <a:prstGeom prst="rect">
                <a:avLst/>
              </a:prstGeom>
              <a:blipFill>
                <a:blip r:embed="rId6"/>
                <a:stretch>
                  <a:fillRect t="-1333" r="-13333" b="-88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/>
              <p:cNvSpPr txBox="1"/>
              <p:nvPr/>
            </p:nvSpPr>
            <p:spPr>
              <a:xfrm>
                <a:off x="4743642" y="5023284"/>
                <a:ext cx="4336123" cy="9233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00" b="0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0.003                  0.008                   0.013                   0.02                  0.032                    0.055                     0.10                   0.21                      0.40   </m:t>
                      </m:r>
                    </m:oMath>
                  </m:oMathPara>
                </a14:m>
                <a:endParaRPr lang="en-US" dirty="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4" name="TextBox 4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43642" y="5023284"/>
                <a:ext cx="4336123" cy="92333"/>
              </a:xfrm>
              <a:prstGeom prst="rect">
                <a:avLst/>
              </a:prstGeom>
              <a:blipFill>
                <a:blip r:embed="rId7"/>
                <a:stretch>
                  <a:fillRect l="-141" t="-6667" b="-20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Rectangle 45"/>
              <p:cNvSpPr/>
              <p:nvPr/>
            </p:nvSpPr>
            <p:spPr>
              <a:xfrm rot="-5400000">
                <a:off x="3849637" y="4303005"/>
                <a:ext cx="762260" cy="21544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80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800" i="1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p>
                          <m:r>
                            <a:rPr lang="en-US" sz="800" i="1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800" b="0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US" sz="8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800" b="0" i="1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sz="800" b="0" i="0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GeV</m:t>
                              </m:r>
                              <m:r>
                                <a:rPr lang="en-US" sz="800" b="0" i="1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/</m:t>
                              </m:r>
                              <m:r>
                                <a:rPr lang="en-US" sz="800" b="0" i="1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</m:d>
                        </m:e>
                        <m:sup>
                          <m:r>
                            <a:rPr lang="en-US" sz="8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6" name="Rectangle 4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-5400000">
                <a:off x="3849637" y="4303005"/>
                <a:ext cx="762260" cy="215444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Rectangle 48"/>
              <p:cNvSpPr/>
              <p:nvPr/>
            </p:nvSpPr>
            <p:spPr>
              <a:xfrm>
                <a:off x="8447532" y="5167615"/>
                <a:ext cx="292772" cy="2462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000" b="0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9" name="Rectangle 4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47532" y="5167615"/>
                <a:ext cx="292772" cy="246221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88848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53" y="2209241"/>
            <a:ext cx="4369118" cy="272605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1542" y="2225058"/>
            <a:ext cx="4343400" cy="273177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>
              <a:xfrm>
                <a:off x="304800" y="190500"/>
                <a:ext cx="8458200" cy="1130300"/>
              </a:xfrm>
            </p:spPr>
            <p:txBody>
              <a:bodyPr/>
              <a:lstStyle/>
              <a:p>
                <a:r>
                  <a:rPr lang="en-US" dirty="0" smtClean="0"/>
                  <a:t>Distributions and corrections for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0.6&lt;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&lt;0.8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304800" y="190500"/>
                <a:ext cx="8458200" cy="1130300"/>
              </a:xfrm>
              <a:blipFill>
                <a:blip r:embed="rId4"/>
                <a:stretch>
                  <a:fillRect l="-19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91798" fontAlgn="auto">
              <a:spcBef>
                <a:spcPts val="0"/>
              </a:spcBef>
              <a:spcAft>
                <a:spcPts val="0"/>
              </a:spcAft>
            </a:pPr>
            <a:fld id="{34CD9211-76A1-4999-9E5F-A68E72069B03}" type="datetime1">
              <a:rPr lang="en-US" smtClean="0"/>
              <a:pPr defTabSz="391798" fontAlgn="auto">
                <a:spcBef>
                  <a:spcPts val="0"/>
                </a:spcBef>
                <a:spcAft>
                  <a:spcPts val="0"/>
                </a:spcAft>
              </a:pPr>
              <a:t>7/10/2020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91798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/>
              <a:t>Radiative Corrections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91798" fontAlgn="auto">
              <a:spcBef>
                <a:spcPts val="0"/>
              </a:spcBef>
              <a:spcAft>
                <a:spcPts val="0"/>
              </a:spcAft>
            </a:pPr>
            <a:fld id="{B9A5DFB4-3D23-4866-8D46-AE36D04BFD7D}" type="slidenum">
              <a:rPr lang="en-US" smtClean="0"/>
              <a:pPr defTabSz="391798" fontAlgn="auto">
                <a:spcBef>
                  <a:spcPts val="0"/>
                </a:spcBef>
                <a:spcAft>
                  <a:spcPts val="0"/>
                </a:spcAft>
              </a:pPr>
              <a:t>34</a:t>
            </a:fld>
            <a:endParaRPr lang="en-US" dirty="0"/>
          </a:p>
        </p:txBody>
      </p:sp>
      <p:grpSp>
        <p:nvGrpSpPr>
          <p:cNvPr id="19" name="Group 18"/>
          <p:cNvGrpSpPr/>
          <p:nvPr/>
        </p:nvGrpSpPr>
        <p:grpSpPr>
          <a:xfrm>
            <a:off x="4550093" y="1345153"/>
            <a:ext cx="76200" cy="3657600"/>
            <a:chOff x="4550093" y="1345153"/>
            <a:chExt cx="76200" cy="3657600"/>
          </a:xfrm>
        </p:grpSpPr>
        <p:cxnSp>
          <p:nvCxnSpPr>
            <p:cNvPr id="9" name="Straight Arrow Connector 8"/>
            <p:cNvCxnSpPr/>
            <p:nvPr/>
          </p:nvCxnSpPr>
          <p:spPr>
            <a:xfrm rot="10800000" flipH="1">
              <a:off x="4588194" y="1345153"/>
              <a:ext cx="0" cy="365760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4550093" y="4758131"/>
              <a:ext cx="762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4550093" y="1633931"/>
              <a:ext cx="762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4550093" y="3508451"/>
              <a:ext cx="762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4550093" y="2883611"/>
              <a:ext cx="762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4550093" y="2258771"/>
              <a:ext cx="762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4550093" y="4133291"/>
              <a:ext cx="762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" name="Group 36"/>
          <p:cNvGrpSpPr/>
          <p:nvPr/>
        </p:nvGrpSpPr>
        <p:grpSpPr>
          <a:xfrm>
            <a:off x="4550093" y="4935296"/>
            <a:ext cx="4593907" cy="76200"/>
            <a:chOff x="4550093" y="4952525"/>
            <a:chExt cx="4593907" cy="76200"/>
          </a:xfrm>
        </p:grpSpPr>
        <p:cxnSp>
          <p:nvCxnSpPr>
            <p:cNvPr id="21" name="Straight Arrow Connector 20"/>
            <p:cNvCxnSpPr/>
            <p:nvPr/>
          </p:nvCxnSpPr>
          <p:spPr>
            <a:xfrm>
              <a:off x="4550093" y="4989350"/>
              <a:ext cx="4593907" cy="255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6" name="Group 35"/>
            <p:cNvGrpSpPr/>
            <p:nvPr/>
          </p:nvGrpSpPr>
          <p:grpSpPr>
            <a:xfrm>
              <a:off x="4865751" y="4952525"/>
              <a:ext cx="4093464" cy="76200"/>
              <a:chOff x="4865751" y="4952525"/>
              <a:chExt cx="4093464" cy="76200"/>
            </a:xfrm>
          </p:grpSpPr>
          <p:cxnSp>
            <p:nvCxnSpPr>
              <p:cNvPr id="23" name="Straight Connector 22"/>
              <p:cNvCxnSpPr/>
              <p:nvPr/>
            </p:nvCxnSpPr>
            <p:spPr>
              <a:xfrm flipV="1">
                <a:off x="4865751" y="4952525"/>
                <a:ext cx="0" cy="7620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/>
              <p:cNvCxnSpPr/>
              <p:nvPr/>
            </p:nvCxnSpPr>
            <p:spPr>
              <a:xfrm flipV="1">
                <a:off x="5377434" y="4952525"/>
                <a:ext cx="0" cy="7620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/>
              <p:cNvCxnSpPr/>
              <p:nvPr/>
            </p:nvCxnSpPr>
            <p:spPr>
              <a:xfrm flipV="1">
                <a:off x="5889117" y="4952525"/>
                <a:ext cx="0" cy="7620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/>
              <p:cNvCxnSpPr/>
              <p:nvPr/>
            </p:nvCxnSpPr>
            <p:spPr>
              <a:xfrm flipV="1">
                <a:off x="6400800" y="4952525"/>
                <a:ext cx="0" cy="7620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/>
              <p:nvPr/>
            </p:nvCxnSpPr>
            <p:spPr>
              <a:xfrm flipV="1">
                <a:off x="6912483" y="4952525"/>
                <a:ext cx="0" cy="7620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/>
              <p:nvPr/>
            </p:nvCxnSpPr>
            <p:spPr>
              <a:xfrm flipV="1">
                <a:off x="7424166" y="4952525"/>
                <a:ext cx="0" cy="7620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/>
              <p:nvPr/>
            </p:nvCxnSpPr>
            <p:spPr>
              <a:xfrm flipV="1">
                <a:off x="7935849" y="4952525"/>
                <a:ext cx="0" cy="7620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/>
              <p:cNvCxnSpPr/>
              <p:nvPr/>
            </p:nvCxnSpPr>
            <p:spPr>
              <a:xfrm flipV="1">
                <a:off x="8447532" y="4952525"/>
                <a:ext cx="0" cy="7620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/>
              <p:cNvCxnSpPr/>
              <p:nvPr/>
            </p:nvCxnSpPr>
            <p:spPr>
              <a:xfrm flipV="1">
                <a:off x="8959215" y="4952525"/>
                <a:ext cx="0" cy="7620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/>
              <p:cNvSpPr txBox="1"/>
              <p:nvPr/>
            </p:nvSpPr>
            <p:spPr>
              <a:xfrm rot="-5400000">
                <a:off x="3438144" y="3776472"/>
                <a:ext cx="2035814" cy="9233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00" b="0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1.0                            1.7                               3.0                              7.0</m:t>
                      </m:r>
                    </m:oMath>
                  </m:oMathPara>
                </a14:m>
                <a:endParaRPr lang="en-US" dirty="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8" name="TextBox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-5400000">
                <a:off x="3438144" y="3776472"/>
                <a:ext cx="2035814" cy="92333"/>
              </a:xfrm>
              <a:prstGeom prst="rect">
                <a:avLst/>
              </a:prstGeom>
              <a:blipFill>
                <a:blip r:embed="rId5"/>
                <a:stretch>
                  <a:fillRect r="-625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/>
              <p:cNvSpPr txBox="1"/>
              <p:nvPr/>
            </p:nvSpPr>
            <p:spPr>
              <a:xfrm rot="-5400000">
                <a:off x="4024475" y="2214742"/>
                <a:ext cx="1372171" cy="9233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00" b="0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7.0                               16                              81</m:t>
                      </m:r>
                    </m:oMath>
                  </m:oMathPara>
                </a14:m>
                <a:endParaRPr lang="en-US" dirty="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1" name="TextBox 4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-5400000">
                <a:off x="4024475" y="2214742"/>
                <a:ext cx="1372171" cy="92333"/>
              </a:xfrm>
              <a:prstGeom prst="rect">
                <a:avLst/>
              </a:prstGeom>
              <a:blipFill>
                <a:blip r:embed="rId6"/>
                <a:stretch>
                  <a:fillRect t="-1333" r="-13333" b="-88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/>
              <p:cNvSpPr txBox="1"/>
              <p:nvPr/>
            </p:nvSpPr>
            <p:spPr>
              <a:xfrm>
                <a:off x="4743642" y="5023284"/>
                <a:ext cx="4336123" cy="9233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00" b="0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0.003                  0.008                   0.013                   0.02                  0.032                    0.055                     0.10                   0.21                      0.40   </m:t>
                      </m:r>
                    </m:oMath>
                  </m:oMathPara>
                </a14:m>
                <a:endParaRPr lang="en-US" dirty="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4" name="TextBox 4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43642" y="5023284"/>
                <a:ext cx="4336123" cy="92333"/>
              </a:xfrm>
              <a:prstGeom prst="rect">
                <a:avLst/>
              </a:prstGeom>
              <a:blipFill>
                <a:blip r:embed="rId7"/>
                <a:stretch>
                  <a:fillRect l="-141" t="-6667" b="-20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Rectangle 45"/>
              <p:cNvSpPr/>
              <p:nvPr/>
            </p:nvSpPr>
            <p:spPr>
              <a:xfrm rot="-5400000">
                <a:off x="3849637" y="4303005"/>
                <a:ext cx="762260" cy="21544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80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800" i="1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p>
                          <m:r>
                            <a:rPr lang="en-US" sz="800" i="1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800" b="0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US" sz="8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800" b="0" i="1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sz="800" b="0" i="0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GeV</m:t>
                              </m:r>
                              <m:r>
                                <a:rPr lang="en-US" sz="800" b="0" i="1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/</m:t>
                              </m:r>
                              <m:r>
                                <a:rPr lang="en-US" sz="800" b="0" i="1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</m:d>
                        </m:e>
                        <m:sup>
                          <m:r>
                            <a:rPr lang="en-US" sz="8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6" name="Rectangle 4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-5400000">
                <a:off x="3849637" y="4303005"/>
                <a:ext cx="762260" cy="215444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Rectangle 48"/>
              <p:cNvSpPr/>
              <p:nvPr/>
            </p:nvSpPr>
            <p:spPr>
              <a:xfrm>
                <a:off x="8447532" y="5167615"/>
                <a:ext cx="292772" cy="2462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000" b="0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9" name="Rectangle 4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47532" y="5167615"/>
                <a:ext cx="292772" cy="246221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03774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Comments and conclusions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91798" fontAlgn="auto">
              <a:spcBef>
                <a:spcPts val="0"/>
              </a:spcBef>
              <a:spcAft>
                <a:spcPts val="0"/>
              </a:spcAft>
            </a:pPr>
            <a:fld id="{34CD9211-76A1-4999-9E5F-A68E72069B03}" type="datetime1">
              <a:rPr lang="en-US" smtClean="0"/>
              <a:pPr defTabSz="391798" fontAlgn="auto">
                <a:spcBef>
                  <a:spcPts val="0"/>
                </a:spcBef>
                <a:spcAft>
                  <a:spcPts val="0"/>
                </a:spcAft>
              </a:pPr>
              <a:t>7/10/2020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91798" fontAlgn="auto">
              <a:spcBef>
                <a:spcPts val="0"/>
              </a:spcBef>
              <a:spcAft>
                <a:spcPts val="0"/>
              </a:spcAft>
            </a:pPr>
            <a:r>
              <a:rPr lang="en-US" smtClean="0"/>
              <a:t>Radiative Corrections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91798" fontAlgn="auto">
              <a:spcBef>
                <a:spcPts val="0"/>
              </a:spcBef>
              <a:spcAft>
                <a:spcPts val="0"/>
              </a:spcAft>
            </a:pPr>
            <a:fld id="{B9A5DFB4-3D23-4866-8D46-AE36D04BFD7D}" type="slidenum">
              <a:rPr lang="en-US" smtClean="0"/>
              <a:pPr defTabSz="391798" fontAlgn="auto">
                <a:spcBef>
                  <a:spcPts val="0"/>
                </a:spcBef>
                <a:spcAft>
                  <a:spcPts val="0"/>
                </a:spcAft>
              </a:pPr>
              <a:t>35</a:t>
            </a:fld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My approach was to pick up an analysis (unpolarised multidimensional </a:t>
            </a:r>
            <a:r>
              <a:rPr lang="en-US" dirty="0" err="1" smtClean="0"/>
              <a:t>sidis</a:t>
            </a:r>
            <a:r>
              <a:rPr lang="en-US" dirty="0" smtClean="0"/>
              <a:t>) very sensitive to the detailed knowledge of both the apparatus and to the biased from photon radiation </a:t>
            </a:r>
          </a:p>
          <a:p>
            <a:r>
              <a:rPr lang="en-US" dirty="0" smtClean="0"/>
              <a:t>In a plain “analysis” like this one, with no attempts of rejecting radiative events, corrections are not negligible (as expected)</a:t>
            </a:r>
          </a:p>
          <a:p>
            <a:r>
              <a:rPr lang="en-US" dirty="0" smtClean="0"/>
              <a:t>More refined approaches as the ones used at HERA will allow to decrease the impact of RCs.</a:t>
            </a:r>
          </a:p>
          <a:p>
            <a:r>
              <a:rPr lang="en-US" dirty="0" smtClean="0"/>
              <a:t>Nevertheless comparing results of analysis using different approaches will offer a way to check the quality of the Monte Carlo simulations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898553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54274" name="Title 1"/>
          <p:cNvSpPr>
            <a:spLocks noGrp="1"/>
          </p:cNvSpPr>
          <p:nvPr>
            <p:ph type="title"/>
          </p:nvPr>
        </p:nvSpPr>
        <p:spPr>
          <a:xfrm>
            <a:off x="3352802" y="1409700"/>
            <a:ext cx="6096000" cy="951178"/>
          </a:xfrm>
        </p:spPr>
        <p:txBody>
          <a:bodyPr/>
          <a:lstStyle/>
          <a:p>
            <a:pPr algn="ctr">
              <a:spcBef>
                <a:spcPct val="50000"/>
              </a:spcBef>
            </a:pPr>
            <a:r>
              <a:rPr lang="en-US" sz="5400" dirty="0">
                <a:solidFill>
                  <a:srgbClr val="C00000"/>
                </a:solidFill>
              </a:rPr>
              <a:t>Thank you</a:t>
            </a:r>
          </a:p>
        </p:txBody>
      </p:sp>
      <p:pic>
        <p:nvPicPr>
          <p:cNvPr id="54275" name="Picture 4" descr="C:\Andrea\Spin2004-Pres\new-1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371602" y="3968750"/>
            <a:ext cx="3162300" cy="174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44377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sPre>
                      <m:sPre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PrePr>
                      <m:sub/>
                      <m:sup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𝟑</m:t>
                        </m:r>
                      </m:sup>
                      <m:e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𝑷</m:t>
                            </m:r>
                          </m:e>
                          <m:sub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𝟎</m:t>
                            </m:r>
                          </m:sub>
                        </m:sSub>
                      </m:e>
                    </m:sPre>
                  </m:oMath>
                </a14:m>
                <a:r>
                  <a:rPr lang="en-US" dirty="0" smtClean="0"/>
                  <a:t>; a model for the Collins FF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𝑯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⊥</m:t>
                        </m:r>
                      </m:sup>
                    </m:sSubSup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fld id="{C7B0E93B-B7D1-4C82-B13A-A9D8DF5DF7C3}" type="datetime1">
              <a:rPr lang="en-US" smtClean="0">
                <a:solidFill>
                  <a:srgbClr val="FFFFFF"/>
                </a:solidFill>
              </a:rPr>
              <a:t>7/10/2020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srgbClr val="FFFFFF"/>
                </a:solidFill>
              </a:rPr>
              <a:t>Ad-Hoc Meeting: Radiative Corrections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fld id="{B9A5DFB4-3D23-4866-8D46-AE36D04BFD7D}" type="slidenum">
              <a:rPr lang="en-US" smtClean="0">
                <a:solidFill>
                  <a:srgbClr val="FFFFFF"/>
                </a:solidFill>
              </a:rPr>
              <a:pPr defTabSz="342893" fontAlgn="auto">
                <a:spcBef>
                  <a:spcPts val="0"/>
                </a:spcBef>
                <a:spcAft>
                  <a:spcPts val="0"/>
                </a:spcAft>
              </a:pPr>
              <a:t>37</a:t>
            </a:fld>
            <a:endParaRPr lang="en-US" dirty="0">
              <a:solidFill>
                <a:srgbClr val="FFFF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/>
              <p:cNvSpPr>
                <a:spLocks noGrp="1"/>
              </p:cNvSpPr>
              <p:nvPr>
                <p:ph idx="1"/>
              </p:nvPr>
            </p:nvSpPr>
            <p:spPr>
              <a:xfrm>
                <a:off x="152400" y="1028700"/>
                <a:ext cx="8839200" cy="4420800"/>
              </a:xfrm>
            </p:spPr>
            <p:txBody>
              <a:bodyPr>
                <a:normAutofit/>
              </a:bodyPr>
              <a:lstStyle/>
              <a:p>
                <a:r>
                  <a:rPr lang="en-US" sz="1600" dirty="0" smtClean="0"/>
                  <a:t>A model by X. Artru for </a:t>
                </a:r>
                <a:r>
                  <a:rPr lang="en-US" sz="1600" dirty="0"/>
                  <a:t>the Collins effect is based on the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PrePr>
                      <m:sub/>
                      <m:sup>
                        <m:r>
                          <a:rPr lang="en-US" sz="1600" b="0" i="1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  <m:e>
                        <m:sSub>
                          <m:sSubPr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b="0" i="1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sz="1600" b="0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e>
                    </m:sPre>
                  </m:oMath>
                </a14:m>
                <a:r>
                  <a:rPr lang="en-US" sz="1600" dirty="0"/>
                  <a:t> mechanism applied to the </a:t>
                </a:r>
                <a:r>
                  <a:rPr lang="en-US" sz="1600" dirty="0" smtClean="0"/>
                  <a:t>string </a:t>
                </a:r>
                <a:r>
                  <a:rPr lang="en-US" sz="1600" dirty="0"/>
                  <a:t>fragmentation [Single spin asymmetry in inclusive pion production, Collins effect and the string </a:t>
                </a:r>
                <a:r>
                  <a:rPr lang="en-US" sz="1600" dirty="0" smtClean="0"/>
                  <a:t>model, X</a:t>
                </a:r>
                <a:r>
                  <a:rPr lang="en-US" sz="1600" dirty="0"/>
                  <a:t>. </a:t>
                </a:r>
                <a:r>
                  <a:rPr lang="en-US" sz="1600" dirty="0" smtClean="0"/>
                  <a:t>Artru, </a:t>
                </a:r>
                <a:r>
                  <a:rPr lang="en-US" sz="1600" dirty="0"/>
                  <a:t>J. </a:t>
                </a:r>
                <a:r>
                  <a:rPr lang="en-US" sz="1600" dirty="0" smtClean="0"/>
                  <a:t>Czyzewski, </a:t>
                </a:r>
                <a:r>
                  <a:rPr lang="en-US" sz="1600" dirty="0"/>
                  <a:t>H. </a:t>
                </a:r>
                <a:r>
                  <a:rPr lang="en-US" sz="1600" dirty="0" smtClean="0"/>
                  <a:t>Yabuki, Z.Phys. C </a:t>
                </a:r>
                <a:r>
                  <a:rPr lang="en-US" sz="1600" dirty="0"/>
                  <a:t>73 (1997) </a:t>
                </a:r>
                <a:r>
                  <a:rPr lang="en-US" sz="1600" dirty="0" smtClean="0"/>
                  <a:t>527]. </a:t>
                </a:r>
              </a:p>
              <a:p>
                <a:r>
                  <a:rPr lang="en-US" sz="1600" dirty="0" smtClean="0"/>
                  <a:t>In </a:t>
                </a:r>
                <a:r>
                  <a:rPr lang="en-US" sz="1600" dirty="0"/>
                  <a:t>this </a:t>
                </a:r>
                <a:r>
                  <a:rPr lang="en-US" sz="1600" dirty="0" smtClean="0"/>
                  <a:t>model, </a:t>
                </a:r>
                <a:r>
                  <a:rPr lang="en-US" sz="1600" dirty="0"/>
                  <a:t>the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𝑞</m:t>
                    </m:r>
                    <m:acc>
                      <m:accPr>
                        <m:chr m:val="̅"/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</m:acc>
                  </m:oMath>
                </a14:m>
                <a:r>
                  <a:rPr lang="en-US" sz="1600" dirty="0" smtClean="0"/>
                  <a:t> pairs </a:t>
                </a:r>
                <a:r>
                  <a:rPr lang="en-US" sz="1600" dirty="0"/>
                  <a:t>at each string breaking are produced </a:t>
                </a:r>
                <a:r>
                  <a:rPr lang="en-US" sz="1600" dirty="0" smtClean="0"/>
                  <a:t>in a state that has total </a:t>
                </a:r>
                <a:r>
                  <a:rPr lang="en-US" sz="1600" dirty="0"/>
                  <a:t>orbital angular momentum </a:t>
                </a:r>
                <a14:m>
                  <m:oMath xmlns:m="http://schemas.openxmlformats.org/officeDocument/2006/math">
                    <m:r>
                      <a:rPr lang="en-US" sz="1600" i="1" dirty="0" smtClean="0">
                        <a:latin typeface="Cambria Math" panose="02040503050406030204" pitchFamily="18" charset="0"/>
                      </a:rPr>
                      <m:t>𝐿</m:t>
                    </m:r>
                    <m:r>
                      <a:rPr lang="en-US" sz="1600" i="1" dirty="0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US" sz="1600" dirty="0" smtClean="0"/>
                  <a:t> </a:t>
                </a:r>
                <a:r>
                  <a:rPr lang="en-US" sz="1600" dirty="0"/>
                  <a:t>and </a:t>
                </a:r>
                <a:r>
                  <a:rPr lang="en-US" sz="1600" dirty="0" smtClean="0"/>
                  <a:t>total spin </a:t>
                </a:r>
                <a14:m>
                  <m:oMath xmlns:m="http://schemas.openxmlformats.org/officeDocument/2006/math">
                    <m:r>
                      <a:rPr lang="en-US" sz="1600" i="1" dirty="0" smtClean="0"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sz="1600" i="1" dirty="0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US" sz="1600" dirty="0" smtClean="0"/>
                  <a:t> </a:t>
                </a:r>
                <a:r>
                  <a:rPr lang="en-US" sz="1600" b="1" dirty="0">
                    <a:solidFill>
                      <a:srgbClr val="C00000"/>
                    </a:solidFill>
                  </a:rPr>
                  <a:t>opposite to the orbital angular momentum</a:t>
                </a:r>
                <a:r>
                  <a:rPr lang="en-US" sz="1600" dirty="0"/>
                  <a:t> such that </a:t>
                </a:r>
                <a14:m>
                  <m:oMath xmlns:m="http://schemas.openxmlformats.org/officeDocument/2006/math">
                    <m:r>
                      <a:rPr lang="en-US" sz="1600" i="1" dirty="0" smtClean="0">
                        <a:latin typeface="Cambria Math" panose="02040503050406030204" pitchFamily="18" charset="0"/>
                      </a:rPr>
                      <m:t>𝐽</m:t>
                    </m:r>
                    <m:r>
                      <a:rPr lang="en-US" sz="1600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600" i="1" dirty="0" smtClean="0">
                        <a:latin typeface="Cambria Math" panose="02040503050406030204" pitchFamily="18" charset="0"/>
                      </a:rPr>
                      <m:t>𝐿</m:t>
                    </m:r>
                    <m:r>
                      <a:rPr lang="en-US" sz="1600" i="1" dirty="0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1600" i="1" dirty="0" smtClean="0"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sz="1600" i="1" dirty="0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sz="1600" dirty="0" smtClean="0"/>
                  <a:t>.</a:t>
                </a:r>
              </a:p>
              <a:p>
                <a:r>
                  <a:rPr lang="en-US" sz="1600" dirty="0" smtClean="0"/>
                  <a:t>For a struck quark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</m:oMath>
                </a14:m>
                <a:r>
                  <a:rPr lang="en-US" sz="1600" dirty="0" smtClean="0"/>
                  <a:t> with spin </a:t>
                </a:r>
                <a:r>
                  <a:rPr lang="en-US" sz="1600" dirty="0"/>
                  <a:t>along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16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acc>
                  </m:oMath>
                </a14:m>
                <a:r>
                  <a:rPr lang="en-US" sz="1600" dirty="0" smtClean="0"/>
                  <a:t>, the first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sSub>
                      <m:sSubPr>
                        <m:ctrlPr>
                          <a:rPr lang="en-US" sz="16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</m:acc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1600" dirty="0" smtClean="0"/>
                  <a:t> at the string breaking will be polarized along </a:t>
                </a:r>
                <a14:m>
                  <m:oMath xmlns:m="http://schemas.openxmlformats.org/officeDocument/2006/math">
                    <m:r>
                      <a:rPr lang="en-US" sz="1600" b="0" i="0" smtClean="0">
                        <a:latin typeface="Cambria Math" panose="02040503050406030204" pitchFamily="18" charset="0"/>
                      </a:rPr>
                      <m:t>−</m:t>
                    </m:r>
                    <m:acc>
                      <m:accPr>
                        <m:chr m:val="̂"/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acc>
                  </m:oMath>
                </a14:m>
                <a:r>
                  <a:rPr lang="en-US" sz="1600" dirty="0" smtClean="0"/>
                  <a:t>, while the angular momentum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n-US" sz="160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𝐿</m:t>
                            </m:r>
                          </m:e>
                        </m:acc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1600" dirty="0" smtClean="0"/>
                  <a:t> is along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acc>
                    <m:r>
                      <a:rPr lang="en-US" sz="1600" b="0" i="0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r>
                  <a:rPr lang="en-US" sz="1600" dirty="0" smtClean="0"/>
                  <a:t> </a:t>
                </a:r>
                <a:r>
                  <a:rPr lang="en-US" sz="1600" dirty="0"/>
                  <a:t>If the initial quark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</m:oMath>
                </a14:m>
                <a:r>
                  <a:rPr lang="en-US" sz="1600" dirty="0"/>
                  <a:t> is </a:t>
                </a:r>
                <a14:m>
                  <m:oMath xmlns:m="http://schemas.openxmlformats.org/officeDocument/2006/math">
                    <m:r>
                      <a:rPr lang="en-US" sz="1600" i="1" dirty="0" smtClean="0">
                        <a:latin typeface="Cambria Math" panose="02040503050406030204" pitchFamily="18" charset="0"/>
                      </a:rPr>
                      <m:t>𝑢</m:t>
                    </m:r>
                  </m:oMath>
                </a14:m>
                <a:r>
                  <a:rPr lang="en-US" sz="1600" dirty="0"/>
                  <a:t> then the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PrePr>
                      <m:sub/>
                      <m:sup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  <m:e>
                        <m:sSub>
                          <m:sSubPr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e>
                    </m:sPre>
                  </m:oMath>
                </a14:m>
                <a:r>
                  <a:rPr lang="en-US" sz="1600" dirty="0"/>
                  <a:t> mechanism produces </a:t>
                </a:r>
                <a:r>
                  <a:rPr lang="en-US" sz="1600" dirty="0">
                    <a:solidFill>
                      <a:srgbClr val="C00000"/>
                    </a:solidFill>
                  </a:rPr>
                  <a:t>opposite effects </a:t>
                </a:r>
                <a:r>
                  <a:rPr lang="en-US" sz="1600" dirty="0" smtClean="0"/>
                  <a:t>for </a:t>
                </a:r>
                <a:r>
                  <a:rPr lang="en-US" sz="1600" dirty="0"/>
                  <a:t>positive and for negative pions </a:t>
                </a:r>
              </a:p>
            </p:txBody>
          </p:sp>
        </mc:Choice>
        <mc:Fallback xmlns="">
          <p:sp>
            <p:nvSpPr>
              <p:cNvPr id="6" name="Content Placeholder 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52400" y="1028700"/>
                <a:ext cx="8839200" cy="4420800"/>
              </a:xfrm>
              <a:blipFill>
                <a:blip r:embed="rId3"/>
                <a:stretch>
                  <a:fillRect t="-414" r="-8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85083" y="3357810"/>
            <a:ext cx="3691890" cy="2091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454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1" i="1" dirty="0" smtClean="0">
                            <a:latin typeface="Cambria Math" panose="02040503050406030204" pitchFamily="18" charset="0"/>
                          </a:rPr>
                          <m:t>𝑨</m:t>
                        </m:r>
                      </m:e>
                      <m:sub>
                        <m:r>
                          <a:rPr lang="en-US" b="1" i="1" dirty="0" smtClean="0">
                            <a:latin typeface="Cambria Math" panose="02040503050406030204" pitchFamily="18" charset="0"/>
                          </a:rPr>
                          <m:t>𝑪𝒐𝒍𝒍</m:t>
                        </m:r>
                      </m:sub>
                      <m:sup>
                        <m:r>
                          <a:rPr lang="en-US" b="1" i="1" dirty="0" smtClean="0">
                            <a:latin typeface="Cambria Math" panose="02040503050406030204" pitchFamily="18" charset="0"/>
                          </a:rPr>
                          <m:t>𝒑</m:t>
                        </m:r>
                      </m:sup>
                    </m:sSubSup>
                  </m:oMath>
                </a14:m>
                <a:r>
                  <a:rPr lang="en-US" dirty="0" smtClean="0"/>
                  <a:t> on  proton and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PrePr>
                      <m:sub/>
                      <m:sup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𝟑</m:t>
                        </m:r>
                      </m:sup>
                      <m:e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𝑷</m:t>
                            </m:r>
                          </m:e>
                          <m:sub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𝟎</m:t>
                            </m:r>
                          </m:sub>
                        </m:sSub>
                      </m:e>
                    </m:sPre>
                  </m:oMath>
                </a14:m>
                <a:r>
                  <a:rPr lang="en-US" dirty="0" smtClean="0"/>
                  <a:t> model for FF</a:t>
                </a:r>
                <a:endParaRPr lang="en-US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C46DF-B1B1-4BE6-B2BF-053304C7D0CA}" type="datetime1">
              <a:rPr lang="en-US" smtClean="0"/>
              <a:t>7/10/2020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Ad-Hoc Meeting: Radiative Corrections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2567A-F768-4C88-A627-18353962A466}" type="slidenum">
              <a:rPr lang="en-US" smtClean="0"/>
              <a:pPr/>
              <a:t>38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5181600" y="1757639"/>
                <a:ext cx="3810000" cy="20313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 smtClean="0">
                    <a:solidFill>
                      <a:schemeClr val="tx1"/>
                    </a:solidFill>
                  </a:rPr>
                  <a:t>The full points are Monte Carlo data, scaled by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  <m:r>
                      <a:rPr lang="en-US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d>
                      <m:dPr>
                        <m:begChr m:val="⟨"/>
                        <m:endChr m:val="⟩"/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type m:val="lin"/>
                            <m:ctrlPr>
                              <a:rPr lang="en-US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sSubSup>
                              <m:sSubSupPr>
                                <m:ctrlPr>
                                  <a:rPr lang="en-US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h</m:t>
                                </m:r>
                              </m:e>
                              <m:sub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  <m:sup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𝑢</m:t>
                                </m:r>
                              </m:sup>
                            </m:sSubSup>
                          </m:num>
                          <m:den>
                            <m:sSubSup>
                              <m:sSubSupPr>
                                <m:ctrlPr>
                                  <a:rPr lang="en-US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  <m:sup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𝑢</m:t>
                                </m:r>
                              </m:sup>
                            </m:sSubSup>
                          </m:den>
                        </m:f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~0.055</m:t>
                    </m:r>
                  </m:oMath>
                </a14:m>
                <a:endParaRPr lang="en-US" dirty="0" smtClean="0">
                  <a:solidFill>
                    <a:schemeClr val="tx1"/>
                  </a:solidFill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>
                  <a:solidFill>
                    <a:schemeClr val="tx1"/>
                  </a:solidFill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 smtClean="0">
                    <a:solidFill>
                      <a:schemeClr val="tx1"/>
                    </a:solidFill>
                  </a:rPr>
                  <a:t>Agreement with the measured Collins asymmetry is quite satisfactory</a:t>
                </a:r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81600" y="1757639"/>
                <a:ext cx="3810000" cy="2031325"/>
              </a:xfrm>
              <a:prstGeom prst="rect">
                <a:avLst/>
              </a:prstGeom>
              <a:blipFill>
                <a:blip r:embed="rId4"/>
                <a:stretch>
                  <a:fillRect l="-960" t="-1497" b="-35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/>
          <p:cNvSpPr txBox="1"/>
          <p:nvPr/>
        </p:nvSpPr>
        <p:spPr>
          <a:xfrm>
            <a:off x="1371600" y="876300"/>
            <a:ext cx="583698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Albi Kerbizi @ DSPIN17   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hlinkClick r:id="rId5"/>
              </a:rPr>
              <a:t>http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hlinkClick r:id="rId5"/>
              </a:rPr>
              <a:t>://theor.jinr.ru/~spin/2017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hlinkClick r:id="rId5"/>
              </a:rPr>
              <a:t>/</a:t>
            </a:r>
            <a:endParaRPr lang="en-US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Phys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 Rev. D 97, 074010 (2018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)/</a:t>
            </a:r>
            <a:r>
              <a:rPr lang="it-IT" b="1" dirty="0" smtClean="0">
                <a:hlinkClick r:id="rId6"/>
              </a:rPr>
              <a:t>arXiv:1802.00962</a:t>
            </a:r>
            <a:endParaRPr lang="it-IT" b="1" dirty="0"/>
          </a:p>
          <a:p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4800" y="1661210"/>
            <a:ext cx="4988701" cy="297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699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LEPTONIC RADIATION</a:t>
            </a:r>
            <a:endParaRPr lang="it-IT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355976" y="2771885"/>
                <a:ext cx="4212468" cy="2508177"/>
              </a:xfrm>
            </p:spPr>
            <p:txBody>
              <a:bodyPr>
                <a:normAutofit fontScale="92500" lnSpcReduction="10000"/>
              </a:bodyPr>
              <a:lstStyle/>
              <a:p>
                <a:r>
                  <a:rPr lang="en-US" dirty="0" smtClean="0"/>
                  <a:t>The radiative </a:t>
                </a:r>
                <a:r>
                  <a:rPr lang="en-US" dirty="0" err="1"/>
                  <a:t>leptonic</a:t>
                </a:r>
                <a:r>
                  <a:rPr lang="en-US" dirty="0"/>
                  <a:t> tensor </a:t>
                </a:r>
                <a14:m>
                  <m:oMath xmlns:m="http://schemas.openxmlformats.org/officeDocument/2006/math">
                    <m:r>
                      <a:rPr lang="en-US">
                        <a:latin typeface="Cambria Math" panose="02040503050406030204" pitchFamily="18" charset="0"/>
                      </a:rPr>
                      <m:t>𝑆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>
                            <a:latin typeface="Cambria Math" panose="02040503050406030204" pitchFamily="18" charset="0"/>
                          </a:rPr>
                          <m:t>ℓ, </m:t>
                        </m:r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ℓ</m:t>
                            </m:r>
                          </m:e>
                          <m:sup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en-US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</m:d>
                  </m:oMath>
                </a14:m>
                <a:r>
                  <a:rPr lang="en-US" dirty="0" smtClean="0"/>
                  <a:t>, include Born + loops </a:t>
                </a:r>
                <a:r>
                  <a:rPr lang="en-US" dirty="0"/>
                  <a:t>at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ℴ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𝛼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𝑒𝑚</m:t>
                            </m:r>
                          </m:sub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e>
                    </m:d>
                  </m:oMath>
                </a14:m>
                <a:r>
                  <a:rPr lang="en-US" dirty="0" smtClean="0"/>
                  <a:t>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𝛿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</m:sSup>
                    <m:d>
                      <m:dPr>
                        <m:ctrlPr>
                          <a:rPr lang="en-US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p>
                            <m:r>
                              <a:rPr lang="en-US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𝜇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dirty="0" smtClean="0"/>
                  <a:t> and is</a:t>
                </a:r>
                <a:endParaRPr lang="en-US" dirty="0"/>
              </a:p>
              <a:p>
                <a:pPr lvl="1"/>
                <a:r>
                  <a:rPr lang="en-US" dirty="0"/>
                  <a:t>Gauge invariant</a:t>
                </a:r>
              </a:p>
              <a:p>
                <a:pPr lvl="1"/>
                <a:r>
                  <a:rPr lang="en-US" dirty="0"/>
                  <a:t>Infrared finite </a:t>
                </a:r>
              </a:p>
              <a:p>
                <a:pPr lvl="1"/>
                <a:r>
                  <a:rPr lang="en-US" dirty="0"/>
                  <a:t>Universal (for </a:t>
                </a:r>
                <a14:m>
                  <m:oMath xmlns:m="http://schemas.openxmlformats.org/officeDocument/2006/math">
                    <m:r>
                      <a:rPr lang="en-US"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en-US" dirty="0"/>
                  <a:t> exchange) </a:t>
                </a:r>
              </a:p>
              <a:p>
                <a:pPr lvl="1"/>
                <a:r>
                  <a:rPr lang="en-US" dirty="0"/>
                  <a:t>The kinematic is </a:t>
                </a:r>
                <a:r>
                  <a:rPr lang="en-US" dirty="0" smtClean="0"/>
                  <a:t>shifted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̃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</m:acc>
                      </m:e>
                      <m:sup>
                        <m:r>
                          <a:rPr lang="en-US">
                            <a:latin typeface="Cambria Math" panose="02040503050406030204" pitchFamily="18" charset="0"/>
                          </a:rPr>
                          <m:t>𝜇</m:t>
                        </m:r>
                      </m:sup>
                    </m:sSup>
                    <m:r>
                      <a:rPr lang="en-US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p>
                        <m:r>
                          <a:rPr lang="en-US">
                            <a:latin typeface="Cambria Math" panose="02040503050406030204" pitchFamily="18" charset="0"/>
                          </a:rPr>
                          <m:t>𝜇</m:t>
                        </m:r>
                      </m:sup>
                    </m:sSup>
                    <m:r>
                      <a:rPr lang="en-US">
                        <a:latin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p>
                        <m:r>
                          <a:rPr lang="en-US">
                            <a:latin typeface="Cambria Math" panose="02040503050406030204" pitchFamily="18" charset="0"/>
                          </a:rPr>
                          <m:t>𝜇</m:t>
                        </m:r>
                      </m:sup>
                    </m:sSup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355976" y="2771885"/>
                <a:ext cx="4212468" cy="2508177"/>
              </a:xfrm>
              <a:blipFill>
                <a:blip r:embed="rId2"/>
                <a:stretch>
                  <a:fillRect l="-868" t="-41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/>
          <p:cNvSpPr txBox="1"/>
          <p:nvPr/>
        </p:nvSpPr>
        <p:spPr>
          <a:xfrm>
            <a:off x="1005841" y="265176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  <p:sp>
        <p:nvSpPr>
          <p:cNvPr id="14" name="Rectangle 13"/>
          <p:cNvSpPr/>
          <p:nvPr/>
        </p:nvSpPr>
        <p:spPr>
          <a:xfrm>
            <a:off x="277780" y="1168736"/>
            <a:ext cx="42655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8876">
              <a:spcBef>
                <a:spcPts val="854"/>
              </a:spcBef>
            </a:pPr>
            <a:r>
              <a:rPr lang="en-US" spc="-15" dirty="0">
                <a:latin typeface="Arial"/>
                <a:cs typeface="Arial"/>
              </a:rPr>
              <a:t>Feynman </a:t>
            </a:r>
            <a:r>
              <a:rPr lang="en-US" spc="-8" dirty="0">
                <a:latin typeface="Arial"/>
                <a:cs typeface="Arial"/>
              </a:rPr>
              <a:t>diagrams </a:t>
            </a:r>
            <a:r>
              <a:rPr lang="en-US" spc="-23" dirty="0">
                <a:latin typeface="Arial"/>
                <a:cs typeface="Arial"/>
              </a:rPr>
              <a:t>for </a:t>
            </a:r>
            <a:r>
              <a:rPr lang="en-US" spc="-8" dirty="0" err="1">
                <a:latin typeface="Arial"/>
                <a:cs typeface="Arial"/>
              </a:rPr>
              <a:t>leptonic</a:t>
            </a:r>
            <a:r>
              <a:rPr lang="en-US" spc="-8" dirty="0">
                <a:latin typeface="Arial"/>
                <a:cs typeface="Arial"/>
              </a:rPr>
              <a:t> radiation</a:t>
            </a:r>
            <a:endParaRPr lang="en-US" dirty="0">
              <a:latin typeface="Arial"/>
              <a:cs typeface="Arial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557" y="1457419"/>
            <a:ext cx="6922544" cy="13027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574" y="2518765"/>
            <a:ext cx="2749900" cy="2697017"/>
          </a:xfrm>
          <a:prstGeom prst="rect">
            <a:avLst/>
          </a:prstGeom>
        </p:spPr>
      </p:pic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250750" fontAlgn="auto">
              <a:spcBef>
                <a:spcPts val="0"/>
              </a:spcBef>
              <a:spcAft>
                <a:spcPts val="0"/>
              </a:spcAft>
            </a:pPr>
            <a:fld id="{C777A606-D296-41F7-B9D5-1D4F1510EEE0}" type="datetime1">
              <a:rPr lang="en-US" b="0" smtClean="0">
                <a:solidFill>
                  <a:srgbClr val="FFFFFF"/>
                </a:solidFill>
              </a:rPr>
              <a:pPr defTabSz="250750" fontAlgn="auto">
                <a:spcBef>
                  <a:spcPts val="0"/>
                </a:spcBef>
                <a:spcAft>
                  <a:spcPts val="0"/>
                </a:spcAft>
              </a:pPr>
              <a:t>7/10/2020</a:t>
            </a:fld>
            <a:endParaRPr lang="en-US" b="0" dirty="0">
              <a:solidFill>
                <a:srgbClr val="FFFFFF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250750" fontAlgn="auto">
              <a:spcBef>
                <a:spcPts val="0"/>
              </a:spcBef>
              <a:spcAft>
                <a:spcPts val="0"/>
              </a:spcAft>
            </a:pPr>
            <a:r>
              <a:rPr lang="en-US" b="0" smtClean="0">
                <a:solidFill>
                  <a:srgbClr val="FFFFFF"/>
                </a:solidFill>
              </a:rPr>
              <a:t>Radiative Corrections </a:t>
            </a:r>
            <a:endParaRPr lang="en-US" b="0" dirty="0">
              <a:solidFill>
                <a:srgbClr val="FFFFFF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250750" fontAlgn="auto">
              <a:spcBef>
                <a:spcPts val="0"/>
              </a:spcBef>
              <a:spcAft>
                <a:spcPts val="0"/>
              </a:spcAft>
            </a:pPr>
            <a:fld id="{B9A5DFB4-3D23-4866-8D46-AE36D04BFD7D}" type="slidenum">
              <a:rPr lang="en-US" b="0" smtClean="0">
                <a:solidFill>
                  <a:srgbClr val="FFFFFF"/>
                </a:solidFill>
              </a:rPr>
              <a:pPr defTabSz="250750" fontAlgn="auto">
                <a:spcBef>
                  <a:spcPts val="0"/>
                </a:spcBef>
                <a:spcAft>
                  <a:spcPts val="0"/>
                </a:spcAft>
              </a:pPr>
              <a:t>39</a:t>
            </a:fld>
            <a:endParaRPr lang="en-US" b="0" dirty="0">
              <a:solidFill>
                <a:srgbClr val="FFFFFF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80602" y="2246153"/>
            <a:ext cx="6719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Born</a:t>
            </a:r>
          </a:p>
        </p:txBody>
      </p:sp>
    </p:spTree>
    <p:extLst>
      <p:ext uri="{BB962C8B-B14F-4D97-AF65-F5344CB8AC3E}">
        <p14:creationId xmlns:p14="http://schemas.microsoft.com/office/powerpoint/2010/main" val="2856483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 smtClean="0"/>
                  <a:t>Phase space for a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𝒔</m:t>
                        </m:r>
                      </m:e>
                    </m:rad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𝟐𝟐</m:t>
                    </m:r>
                  </m:oMath>
                </a14:m>
                <a:r>
                  <a:rPr lang="en-US" dirty="0" smtClean="0"/>
                  <a:t> GeV</a:t>
                </a:r>
                <a:endParaRPr lang="en-US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15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fld id="{62404635-8C02-413F-B1BD-9226EFF06F2D}" type="datetime1">
              <a:rPr lang="en-US" smtClean="0">
                <a:solidFill>
                  <a:srgbClr val="FFFFFF"/>
                </a:solidFill>
              </a:rPr>
              <a:t>7/10/2020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srgbClr val="FFFFFF"/>
                </a:solidFill>
              </a:rPr>
              <a:t>Ad-Hoc Meeting: Radiative Corrections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fld id="{B9A5DFB4-3D23-4866-8D46-AE36D04BFD7D}" type="slidenum">
              <a:rPr lang="en-US" smtClean="0">
                <a:solidFill>
                  <a:srgbClr val="FFFFFF"/>
                </a:solidFill>
              </a:rPr>
              <a:pPr defTabSz="342893" fontAlgn="auto">
                <a:spcBef>
                  <a:spcPts val="0"/>
                </a:spcBef>
                <a:spcAft>
                  <a:spcPts val="0"/>
                </a:spcAft>
              </a:pPr>
              <a:t>4</a:t>
            </a:fld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3864" y="1028700"/>
            <a:ext cx="5116271" cy="4421188"/>
          </a:xfrm>
        </p:spPr>
      </p:pic>
    </p:spTree>
    <p:extLst>
      <p:ext uri="{BB962C8B-B14F-4D97-AF65-F5344CB8AC3E}">
        <p14:creationId xmlns:p14="http://schemas.microsoft.com/office/powerpoint/2010/main" val="2027157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PROPERTIES OF LEPTONIC RADIATION</a:t>
            </a:r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Content Placeholder 28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92500" lnSpcReduction="20000"/>
              </a:bodyPr>
              <a:lstStyle/>
              <a:p>
                <a:r>
                  <a:rPr lang="en-US" dirty="0" smtClean="0"/>
                  <a:t>Using partial fractioning, write: </a:t>
                </a:r>
                <a14:m>
                  <m:oMath xmlns:m="http://schemas.openxmlformats.org/officeDocument/2006/math">
                    <m:r>
                      <a:rPr lang="en-US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𝑅</m:t>
                    </m:r>
                    <m:d>
                      <m:dPr>
                        <m:ctrlPr>
                          <a:rPr lang="en-US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ℓ,</m:t>
                        </m:r>
                        <m:sSup>
                          <m:sSupPr>
                            <m:ctrlPr>
                              <a:rPr lang="en-US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ℓ</m:t>
                            </m:r>
                          </m:e>
                          <m:sup>
                            <m:r>
                              <a:rPr lang="en-US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en-US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</m:d>
                    <m:r>
                      <a:rPr lang="en-US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ℓ</m:t>
                        </m:r>
                      </m:num>
                      <m:den>
                        <m:r>
                          <a:rPr lang="en-US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∙ℓ</m:t>
                        </m:r>
                      </m:den>
                    </m:f>
                    <m:r>
                      <a:rPr lang="en-US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</m:num>
                      <m:den>
                        <m:r>
                          <a:rPr lang="en-US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sSup>
                          <m:sSupPr>
                            <m:ctrlPr>
                              <a:rPr lang="en-US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ℓ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den>
                    </m:f>
                    <m:r>
                      <a:rPr lang="en-US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⋯</m:t>
                    </m:r>
                  </m:oMath>
                </a14:m>
                <a:endParaRPr lang="en-US" dirty="0" smtClean="0">
                  <a:solidFill>
                    <a:srgbClr val="0070C0"/>
                  </a:solidFill>
                </a:endParaRPr>
              </a:p>
              <a:p>
                <a:pPr lvl="1"/>
                <a:r>
                  <a:rPr lang="en-US" dirty="0" smtClean="0">
                    <a:solidFill>
                      <a:srgbClr val="FF0000"/>
                    </a:solidFill>
                  </a:rPr>
                  <a:t>initial state radiation</a:t>
                </a:r>
                <a:r>
                  <a:rPr lang="en-US" dirty="0" smtClean="0"/>
                  <a:t>,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∙ℓ</m:t>
                    </m:r>
                  </m:oMath>
                </a14:m>
                <a:r>
                  <a:rPr lang="en-US" dirty="0" smtClean="0"/>
                  <a:t> small for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∢</m:t>
                    </m:r>
                    <m:d>
                      <m:dPr>
                        <m:ctrlPr>
                          <a:rPr lang="en-US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b="0" i="0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in</m:t>
                            </m:r>
                          </m:sub>
                        </m:sSub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</m:e>
                    </m:d>
                    <m:r>
                      <a:rPr lang="en-US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</m:t>
                    </m:r>
                  </m:oMath>
                </a14:m>
                <a:endParaRPr lang="en-US" dirty="0" smtClean="0"/>
              </a:p>
              <a:p>
                <a:pPr lvl="1"/>
                <a:r>
                  <a:rPr lang="en-US" dirty="0" smtClean="0">
                    <a:solidFill>
                      <a:srgbClr val="FF0000"/>
                    </a:solidFill>
                  </a:rPr>
                  <a:t>final state radiation</a:t>
                </a:r>
                <a:r>
                  <a:rPr lang="en-US" dirty="0" smtClean="0"/>
                  <a:t>,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ℓ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en-US" dirty="0" smtClean="0"/>
                  <a:t> small for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∢</m:t>
                    </m:r>
                    <m:d>
                      <m:dPr>
                        <m:ctrlP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b="0" i="0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out</m:t>
                            </m:r>
                          </m:sub>
                        </m:sSub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</m:e>
                    </m:d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→0 </m:t>
                    </m:r>
                  </m:oMath>
                </a14:m>
                <a:endParaRPr lang="en-US" dirty="0" smtClean="0"/>
              </a:p>
              <a:p>
                <a:r>
                  <a:rPr lang="en-US" dirty="0" smtClean="0"/>
                  <a:t>narrow peaks, width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≃</m:t>
                    </m:r>
                    <m:rad>
                      <m:radPr>
                        <m:degHide m:val="on"/>
                        <m:ctrlP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type m:val="lin"/>
                            <m:ctrlPr>
                              <a:rPr lang="en-US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𝑚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𝑒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en-US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𝐸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𝑒</m:t>
                                </m:r>
                              </m:sub>
                            </m:sSub>
                          </m:den>
                        </m:f>
                      </m:e>
                    </m:rad>
                  </m:oMath>
                </a14:m>
                <a:r>
                  <a:rPr lang="en-US" dirty="0" smtClean="0"/>
                  <a:t>: collinear or mass singularities</a:t>
                </a:r>
              </a:p>
              <a:p>
                <a:r>
                  <a:rPr lang="en-US" dirty="0" smtClean="0"/>
                  <a:t>Upon angular integration: large logarithm: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</m:t>
                    </m:r>
                    <m:f>
                      <m:fPr>
                        <m:ctrlPr>
                          <a:rPr lang="en-US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num>
                      <m:den>
                        <m:r>
                          <a:rPr lang="en-US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den>
                    </m:f>
                    <m:func>
                      <m:funcPr>
                        <m:ctrlP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f>
                          <m:fPr>
                            <m:ctrlP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𝑄</m:t>
                                </m:r>
                              </m:e>
                              <m:sup>
                                <m:r>
                                  <a:rPr lang="en-US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sSubSup>
                              <m:sSubSupPr>
                                <m:ctrlPr>
                                  <a:rPr lang="en-US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𝑚</m:t>
                                </m:r>
                              </m:e>
                              <m:sub>
                                <m:r>
                                  <a:rPr lang="en-US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𝑒</m:t>
                                </m:r>
                              </m:sub>
                              <m:sup>
                                <m:r>
                                  <a:rPr lang="en-US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</m:den>
                        </m:f>
                      </m:e>
                    </m:func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≈10%</m:t>
                    </m:r>
                  </m:oMath>
                </a14:m>
                <a:endParaRPr lang="en-US" dirty="0" smtClean="0">
                  <a:solidFill>
                    <a:srgbClr val="FF0000"/>
                  </a:solidFill>
                </a:endParaRPr>
              </a:p>
              <a:p>
                <a:endParaRPr lang="en-US" dirty="0"/>
              </a:p>
              <a:p>
                <a:pPr marL="0" indent="0">
                  <a:buNone/>
                </a:pPr>
                <a:r>
                  <a:rPr lang="en-US" dirty="0" smtClean="0"/>
                  <a:t>NOTE: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max</m:t>
                        </m:r>
                      </m:sub>
                      <m:sup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US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</m:t>
                    </m:r>
                    <m:sSup>
                      <m:sSupPr>
                        <m:ctrlPr>
                          <a:rPr lang="en-US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f>
                      <m:fPr>
                        <m:ctrlPr>
                          <a:rPr lang="en-US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1−</m:t>
                        </m:r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num>
                      <m:den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den>
                    </m:f>
                  </m:oMath>
                </a14:m>
                <a:endParaRPr lang="en-US" dirty="0" smtClean="0"/>
              </a:p>
              <a:p>
                <a:pPr marL="0" indent="0">
                  <a:buNone/>
                </a:pPr>
                <a:r>
                  <a:rPr lang="en-US" dirty="0" smtClean="0">
                    <a:solidFill>
                      <a:srgbClr val="FF0000"/>
                    </a:solidFill>
                  </a:rPr>
                  <a:t>➔</a:t>
                </a:r>
                <a:r>
                  <a:rPr lang="en-US" dirty="0" smtClean="0"/>
                  <a:t> large corrections at large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 smtClean="0"/>
                  <a:t>, large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US" dirty="0" smtClean="0"/>
                  <a:t> and at small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endParaRPr lang="en-US" dirty="0" smtClean="0"/>
              </a:p>
              <a:p>
                <a:pPr marL="0" indent="0">
                  <a:buNone/>
                </a:pPr>
                <a:r>
                  <a:rPr lang="en-US" dirty="0" smtClean="0">
                    <a:solidFill>
                      <a:srgbClr val="FF0000"/>
                    </a:solidFill>
                  </a:rPr>
                  <a:t>➔</a:t>
                </a:r>
                <a:r>
                  <a:rPr lang="en-US" dirty="0" smtClean="0"/>
                  <a:t> Radiation suppressed at small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 smtClean="0"/>
                  <a:t> and at large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dirty="0" smtClean="0"/>
                  <a:t>,</a:t>
                </a:r>
              </a:p>
              <a:p>
                <a:pPr marL="255985" indent="0">
                  <a:buNone/>
                </a:pPr>
                <a:r>
                  <a:rPr lang="en-US" dirty="0" smtClean="0"/>
                  <a:t>large negative corrections from </a:t>
                </a:r>
                <a:r>
                  <a:rPr lang="en-US" dirty="0" err="1" smtClean="0"/>
                  <a:t>uncancelled</a:t>
                </a:r>
                <a:r>
                  <a:rPr lang="en-US" dirty="0" smtClean="0"/>
                  <a:t> virtual contributions</a:t>
                </a:r>
              </a:p>
              <a:p>
                <a:pPr marL="0" indent="0">
                  <a:buNone/>
                </a:pPr>
                <a:r>
                  <a:rPr lang="en-US" dirty="0" smtClean="0"/>
                  <a:t>➔ Separation is unique only for the large logarithms!</a:t>
                </a:r>
              </a:p>
              <a:p>
                <a:endParaRPr lang="en-US" dirty="0" smtClean="0"/>
              </a:p>
            </p:txBody>
          </p:sp>
        </mc:Choice>
        <mc:Fallback xmlns="">
          <p:sp>
            <p:nvSpPr>
              <p:cNvPr id="29" name="Content Placeholder 28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929" t="-15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250750" fontAlgn="auto">
              <a:spcBef>
                <a:spcPts val="0"/>
              </a:spcBef>
              <a:spcAft>
                <a:spcPts val="0"/>
              </a:spcAft>
            </a:pPr>
            <a:fld id="{46EA02D2-4526-4073-864E-8ACE9F409773}" type="datetime1">
              <a:rPr lang="en-US" b="0" smtClean="0">
                <a:solidFill>
                  <a:srgbClr val="FFFFFF"/>
                </a:solidFill>
              </a:rPr>
              <a:pPr defTabSz="250750" fontAlgn="auto">
                <a:spcBef>
                  <a:spcPts val="0"/>
                </a:spcBef>
                <a:spcAft>
                  <a:spcPts val="0"/>
                </a:spcAft>
              </a:pPr>
              <a:t>7/10/2020</a:t>
            </a:fld>
            <a:endParaRPr lang="en-US" b="0" dirty="0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250750" fontAlgn="auto">
              <a:spcBef>
                <a:spcPts val="0"/>
              </a:spcBef>
              <a:spcAft>
                <a:spcPts val="0"/>
              </a:spcAft>
            </a:pPr>
            <a:r>
              <a:rPr lang="en-US" b="0" smtClean="0">
                <a:solidFill>
                  <a:srgbClr val="FFFFFF"/>
                </a:solidFill>
              </a:rPr>
              <a:t>Radiative Corrections </a:t>
            </a:r>
            <a:endParaRPr lang="en-US" b="0" dirty="0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250750" fontAlgn="auto">
              <a:spcBef>
                <a:spcPts val="0"/>
              </a:spcBef>
              <a:spcAft>
                <a:spcPts val="0"/>
              </a:spcAft>
            </a:pPr>
            <a:fld id="{B9A5DFB4-3D23-4866-8D46-AE36D04BFD7D}" type="slidenum">
              <a:rPr lang="en-US" b="0" smtClean="0">
                <a:solidFill>
                  <a:srgbClr val="FFFFFF"/>
                </a:solidFill>
              </a:rPr>
              <a:pPr defTabSz="250750" fontAlgn="auto">
                <a:spcBef>
                  <a:spcPts val="0"/>
                </a:spcBef>
                <a:spcAft>
                  <a:spcPts val="0"/>
                </a:spcAft>
              </a:pPr>
              <a:t>40</a:t>
            </a:fld>
            <a:endParaRPr lang="en-US" b="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0508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Azimuthal asymmetries in SIDIS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250750" fontAlgn="auto">
              <a:spcBef>
                <a:spcPts val="0"/>
              </a:spcBef>
              <a:spcAft>
                <a:spcPts val="0"/>
              </a:spcAft>
            </a:pPr>
            <a:fld id="{986AE911-CEBB-4A06-A08D-FC0EE70E0B00}" type="datetime1">
              <a:rPr lang="en-US" b="0" smtClean="0">
                <a:solidFill>
                  <a:srgbClr val="FFFFFF"/>
                </a:solidFill>
              </a:rPr>
              <a:pPr defTabSz="250750" fontAlgn="auto">
                <a:spcBef>
                  <a:spcPts val="0"/>
                </a:spcBef>
                <a:spcAft>
                  <a:spcPts val="0"/>
                </a:spcAft>
              </a:pPr>
              <a:t>7/10/2020</a:t>
            </a:fld>
            <a:endParaRPr lang="en-US" b="0" dirty="0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250750" fontAlgn="auto">
              <a:spcBef>
                <a:spcPts val="0"/>
              </a:spcBef>
              <a:spcAft>
                <a:spcPts val="0"/>
              </a:spcAft>
            </a:pPr>
            <a:r>
              <a:rPr lang="en-US" b="0" smtClean="0">
                <a:solidFill>
                  <a:srgbClr val="FFFFFF"/>
                </a:solidFill>
              </a:rPr>
              <a:t>Radiative Corrections </a:t>
            </a:r>
            <a:endParaRPr lang="en-US" b="0" dirty="0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250750" fontAlgn="auto">
              <a:spcBef>
                <a:spcPts val="0"/>
              </a:spcBef>
              <a:spcAft>
                <a:spcPts val="0"/>
              </a:spcAft>
            </a:pPr>
            <a:fld id="{B9A5DFB4-3D23-4866-8D46-AE36D04BFD7D}" type="slidenum">
              <a:rPr lang="en-US" b="0" smtClean="0">
                <a:solidFill>
                  <a:srgbClr val="FFFFFF"/>
                </a:solidFill>
              </a:rPr>
              <a:pPr defTabSz="250750" fontAlgn="auto">
                <a:spcBef>
                  <a:spcPts val="0"/>
                </a:spcBef>
                <a:spcAft>
                  <a:spcPts val="0"/>
                </a:spcAft>
              </a:pPr>
              <a:t>41</a:t>
            </a:fld>
            <a:endParaRPr lang="en-US" b="0" dirty="0">
              <a:solidFill>
                <a:srgbClr val="FFFFFF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753" y="1131570"/>
            <a:ext cx="8262918" cy="3665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573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Semi Inclusive Deep Inelastic Scattering 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5" name="Content Placeholder 84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92500"/>
              </a:bodyPr>
              <a:lstStyle/>
              <a:p>
                <a:r>
                  <a:rPr lang="en-US" dirty="0" smtClean="0"/>
                  <a:t>The semi inclusive deep inelastic scattering cross section for a hadron of type h of a given energy fraction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sub>
                    </m:sSub>
                  </m:oMath>
                </a14:m>
                <a:r>
                  <a:rPr lang="en-US" dirty="0" smtClean="0"/>
                  <a:t> is written as: 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2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2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2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sz="22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  <m:r>
                            <a:rPr lang="en-US" sz="22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num>
                        <m:den>
                          <m:r>
                            <a:rPr lang="en-US" sz="22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𝑑𝑥</m:t>
                          </m:r>
                          <m:r>
                            <a:rPr lang="en-US" sz="220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sz="22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𝑦𝑑</m:t>
                          </m:r>
                          <m:sSub>
                            <m:sSub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sub>
                          </m:sSub>
                        </m:den>
                      </m:f>
                      <m:r>
                        <a:rPr lang="en-US" sz="2200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20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  <m:sSup>
                            <m:sSupPr>
                              <m:ctrlPr>
                                <a:rPr lang="en-US" sz="22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20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p>
                              <m:r>
                                <a:rPr lang="en-US" sz="220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sz="22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20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p>
                              <m:r>
                                <a:rPr lang="en-US" sz="2200" b="0" i="0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sz="22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20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d>
                                <m:dPr>
                                  <m:ctrlPr>
                                    <a:rPr lang="en-US" sz="2200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200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1+</m:t>
                                  </m:r>
                                  <m:sSup>
                                    <m:sSupPr>
                                      <m:ctrlPr>
                                        <a:rPr lang="en-US" sz="2200" i="1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ctrlPr>
                                            <a:rPr lang="en-US" sz="2200" i="1">
                                              <a:solidFill>
                                                <a:srgbClr val="0070C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2200" i="1">
                                              <a:solidFill>
                                                <a:srgbClr val="0070C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1−</m:t>
                                          </m:r>
                                          <m:r>
                                            <a:rPr lang="en-US" sz="2200" i="1">
                                              <a:solidFill>
                                                <a:srgbClr val="0070C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𝑦</m:t>
                                          </m:r>
                                        </m:e>
                                      </m:d>
                                    </m:e>
                                    <m:sup>
                                      <m:r>
                                        <a:rPr lang="en-US" sz="2200" i="1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</m:d>
                            </m:num>
                            <m:den>
                              <m:r>
                                <a:rPr lang="en-US" sz="22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𝑥𝑦</m:t>
                              </m:r>
                            </m:den>
                          </m:f>
                          <m:sSubSup>
                            <m:sSubSupPr>
                              <m:ctrlPr>
                                <a:rPr lang="en-US" sz="220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sup>
                          </m:sSubSup>
                          <m:d>
                            <m:dPr>
                              <m:ctrlPr>
                                <a:rPr lang="en-US" sz="22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22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  <m:sub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sub>
                              </m:sSub>
                              <m: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p>
                                <m:sSupPr>
                                  <m:ctrlPr>
                                    <a:rPr lang="en-US" sz="22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20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𝑄</m:t>
                                  </m:r>
                                </m:e>
                                <m:sup>
                                  <m:r>
                                    <a:rPr lang="en-US" sz="220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  <m:r>
                            <a:rPr lang="en-US" sz="220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sz="220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2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d>
                                <m:dPr>
                                  <m:ctrlPr>
                                    <a:rPr lang="en-US" sz="2200" b="0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200" b="0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1−</m:t>
                                  </m:r>
                                  <m:r>
                                    <a:rPr lang="en-US" sz="2200" b="0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</m:d>
                            </m:num>
                            <m:den>
                              <m:r>
                                <a:rPr lang="en-US" sz="22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den>
                          </m:f>
                          <m:sSubSup>
                            <m:sSubSupPr>
                              <m:ctrlPr>
                                <a:rPr lang="en-US" sz="22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2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sub>
                            <m:sup>
                              <m:r>
                                <a:rPr lang="en-US" sz="22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sup>
                          </m:sSubSup>
                          <m:d>
                            <m:dPr>
                              <m:ctrlPr>
                                <a:rPr lang="en-US" sz="22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22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  <m:sub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sub>
                              </m:sSub>
                              <m:r>
                                <a:rPr lang="en-US" sz="22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p>
                                <m:sSupPr>
                                  <m:ctrlPr>
                                    <a:rPr lang="en-US" sz="22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20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𝑄</m:t>
                                  </m:r>
                                </m:e>
                                <m:sup>
                                  <m:r>
                                    <a:rPr lang="en-US" sz="220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e>
                      </m:d>
                    </m:oMath>
                  </m:oMathPara>
                </a14:m>
                <a:endParaRPr lang="en-US" dirty="0" smtClean="0"/>
              </a:p>
              <a:p>
                <a:endParaRPr lang="en-US" dirty="0" smtClean="0"/>
              </a:p>
              <a:p>
                <a:r>
                  <a:rPr lang="en-US" dirty="0" smtClean="0"/>
                  <a:t>Where the structure functions are:</a:t>
                </a:r>
              </a:p>
              <a:p>
                <a:endParaRPr lang="en-US" dirty="0" smtClean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sup>
                          </m:sSubSup>
                          <m:d>
                            <m:dPr>
                              <m:ctrlP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sub>
                              </m:sSub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p>
                                <m:sSupPr>
                                  <m:ctrlPr>
                                    <a:rPr lang="en-US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𝑄</m:t>
                                  </m:r>
                                </m:e>
                                <m:sup>
                                  <m:r>
                                    <a:rPr lang="en-US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num>
                        <m:den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𝑞</m:t>
                          </m:r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acc>
                            <m:accPr>
                              <m:chr m:val="̅"/>
                              <m:ctrlPr>
                                <a:rPr lang="en-US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</m:acc>
                        </m:sub>
                        <m:sup/>
                        <m:e>
                          <m:sSubSup>
                            <m:sSubSupPr>
                              <m:ctrlPr>
                                <a:rPr lang="en-US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sub>
                            <m:sup>
                              <m:r>
                                <a:rPr lang="en-US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d>
                            <m:dPr>
                              <m:begChr m:val="["/>
                              <m:endChr m:val="]"/>
                              <m:ctrlPr>
                                <a:rPr lang="en-US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it-IT" sz="18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8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en-US" sz="18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  <m:sup>
                                  <m:r>
                                    <a:rPr lang="en-US" sz="18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sup>
                              </m:sSubSup>
                              <m:d>
                                <m:dPr>
                                  <m:ctrlPr>
                                    <a:rPr lang="it-IT" sz="18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8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sz="18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sSup>
                                    <m:sSupPr>
                                      <m:ctrlPr>
                                        <a:rPr lang="en-US" sz="1800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80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𝑄</m:t>
                                      </m:r>
                                    </m:e>
                                    <m:sup>
                                      <m:r>
                                        <a:rPr lang="en-US" sz="180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</m:d>
                              <m:sSubSup>
                                <m:sSubSupPr>
                                  <m:ctrlPr>
                                    <a:rPr lang="en-US" sz="18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8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𝐷</m:t>
                                  </m:r>
                                </m:e>
                                <m:sub>
                                  <m:r>
                                    <a:rPr lang="en-US" sz="18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  <m:sup>
                                  <m:r>
                                    <a:rPr lang="en-US" sz="18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𝑞</m:t>
                                  </m:r>
                                  <m:r>
                                    <a:rPr lang="en-US" sz="18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→</m:t>
                                  </m:r>
                                  <m:r>
                                    <a:rPr lang="en-US" sz="18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h</m:t>
                                  </m:r>
                                </m:sup>
                              </m:sSubSup>
                              <m:d>
                                <m:dPr>
                                  <m:ctrlPr>
                                    <a:rPr lang="en-US" sz="18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8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𝑧</m:t>
                                  </m:r>
                                  <m:r>
                                    <a:rPr lang="en-US" sz="18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;</m:t>
                                  </m:r>
                                  <m:sSup>
                                    <m:sSupPr>
                                      <m:ctrlPr>
                                        <a:rPr lang="en-US" sz="1800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800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𝑄</m:t>
                                      </m:r>
                                    </m:e>
                                    <m:sup>
                                      <m:r>
                                        <a:rPr lang="en-US" sz="1800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</m:d>
                              <m:r>
                                <a:rPr lang="en-US" sz="18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sz="1800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sz="1800" i="1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800" i="1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𝛼</m:t>
                                      </m:r>
                                    </m:e>
                                    <m:sub>
                                      <m:r>
                                        <a:rPr lang="en-US" sz="1800" i="1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𝑠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sz="1800" i="1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p>
                                        <m:sSupPr>
                                          <m:ctrlPr>
                                            <a:rPr lang="en-US" sz="1800" i="1">
                                              <a:solidFill>
                                                <a:srgbClr val="0070C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1800">
                                              <a:solidFill>
                                                <a:srgbClr val="0070C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𝑄</m:t>
                                          </m:r>
                                        </m:e>
                                        <m:sup>
                                          <m:r>
                                            <a:rPr lang="en-US" sz="1800">
                                              <a:solidFill>
                                                <a:srgbClr val="0070C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e>
                                  </m:d>
                                </m:num>
                                <m:den>
                                  <m:r>
                                    <a:rPr lang="en-US" sz="1800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sz="1800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</m:den>
                              </m:f>
                              <m:d>
                                <m:dPr>
                                  <m:ctrlPr>
                                    <a:rPr lang="en-US" sz="1800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180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QCD</m:t>
                                  </m:r>
                                  <m:r>
                                    <a:rPr lang="en-US" sz="180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US" sz="180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improved</m:t>
                                  </m:r>
                                </m:e>
                              </m:d>
                            </m:e>
                          </m:d>
                        </m:e>
                      </m:nary>
                    </m:oMath>
                  </m:oMathPara>
                </a14:m>
                <a:endParaRPr lang="en-US" dirty="0" smtClean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  <m:sup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sup>
                      </m:sSubSup>
                      <m:d>
                        <m:dPr>
                          <m:ctrlP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sub>
                          </m:sSub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p>
                              <m:r>
                                <a:rPr lang="en-US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en-US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𝑞</m:t>
                          </m:r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acc>
                            <m:accPr>
                              <m:chr m:val="̅"/>
                              <m:ctrlP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</m:acc>
                        </m:sub>
                        <m:sup/>
                        <m:e>
                          <m:sSubSup>
                            <m:sSubSupPr>
                              <m:ctrlP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sub>
                            <m:sup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d>
                            <m:dPr>
                              <m:begChr m:val="["/>
                              <m:endChr m:val="]"/>
                              <m:ctrlP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1800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sz="1800" i="1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800" i="1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𝛼</m:t>
                                      </m:r>
                                    </m:e>
                                    <m:sub>
                                      <m:r>
                                        <a:rPr lang="en-US" sz="1800" i="1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𝑠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sz="1800" i="1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p>
                                        <m:sSupPr>
                                          <m:ctrlPr>
                                            <a:rPr lang="en-US" sz="1800" i="1">
                                              <a:solidFill>
                                                <a:srgbClr val="0070C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1800">
                                              <a:solidFill>
                                                <a:srgbClr val="0070C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𝑄</m:t>
                                          </m:r>
                                        </m:e>
                                        <m:sup>
                                          <m:r>
                                            <a:rPr lang="en-US" sz="1800">
                                              <a:solidFill>
                                                <a:srgbClr val="0070C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e>
                                  </m:d>
                                </m:num>
                                <m:den>
                                  <m:r>
                                    <a:rPr lang="en-US" sz="1800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sz="1800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</m:den>
                              </m:f>
                              <m:d>
                                <m:dPr>
                                  <m:ctrlPr>
                                    <a:rPr lang="en-US" sz="1800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180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QCD</m:t>
                                  </m:r>
                                  <m:r>
                                    <a:rPr lang="en-US" sz="180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US" sz="180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improved</m:t>
                                  </m:r>
                                </m:e>
                              </m:d>
                            </m:e>
                          </m:d>
                        </m:e>
                      </m:nary>
                    </m:oMath>
                  </m:oMathPara>
                </a14:m>
                <a:endParaRPr lang="en-US" dirty="0" smtClean="0"/>
              </a:p>
              <a:p>
                <a:pPr marL="0" indent="0">
                  <a:buNone/>
                </a:pPr>
                <a:endParaRPr lang="en-US" dirty="0" smtClean="0">
                  <a:solidFill>
                    <a:srgbClr val="0070C0"/>
                  </a:solidFill>
                </a:endParaRPr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85" name="Content Placeholder 84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429" t="-17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250750" fontAlgn="auto">
              <a:spcBef>
                <a:spcPts val="0"/>
              </a:spcBef>
              <a:spcAft>
                <a:spcPts val="0"/>
              </a:spcAft>
            </a:pPr>
            <a:fld id="{357E4469-FF39-47EC-91D4-86DFC33F42D1}" type="datetime1">
              <a:rPr lang="en-US" b="0" smtClean="0">
                <a:solidFill>
                  <a:srgbClr val="FFFFFF"/>
                </a:solidFill>
              </a:rPr>
              <a:pPr defTabSz="250750" fontAlgn="auto">
                <a:spcBef>
                  <a:spcPts val="0"/>
                </a:spcBef>
                <a:spcAft>
                  <a:spcPts val="0"/>
                </a:spcAft>
              </a:pPr>
              <a:t>7/10/2020</a:t>
            </a:fld>
            <a:endParaRPr lang="en-US" b="0" dirty="0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250750" fontAlgn="auto">
              <a:spcBef>
                <a:spcPts val="0"/>
              </a:spcBef>
              <a:spcAft>
                <a:spcPts val="0"/>
              </a:spcAft>
            </a:pPr>
            <a:r>
              <a:rPr lang="en-US" b="0" smtClean="0">
                <a:solidFill>
                  <a:srgbClr val="FFFFFF"/>
                </a:solidFill>
              </a:rPr>
              <a:t>Radiative Corrections </a:t>
            </a:r>
            <a:endParaRPr lang="en-US" b="0" dirty="0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250750" fontAlgn="auto">
              <a:spcBef>
                <a:spcPts val="0"/>
              </a:spcBef>
              <a:spcAft>
                <a:spcPts val="0"/>
              </a:spcAft>
            </a:pPr>
            <a:fld id="{B9A5DFB4-3D23-4866-8D46-AE36D04BFD7D}" type="slidenum">
              <a:rPr lang="en-US" b="0" smtClean="0">
                <a:solidFill>
                  <a:srgbClr val="FFFFFF"/>
                </a:solidFill>
              </a:rPr>
              <a:pPr defTabSz="250750" fontAlgn="auto">
                <a:spcBef>
                  <a:spcPts val="0"/>
                </a:spcBef>
                <a:spcAft>
                  <a:spcPts val="0"/>
                </a:spcAft>
              </a:pPr>
              <a:t>5</a:t>
            </a:fld>
            <a:endParaRPr lang="en-US" b="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8225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Title 4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Transverse </a:t>
            </a:r>
            <a:r>
              <a:rPr lang="en-US" dirty="0" smtClean="0"/>
              <a:t>structure</a:t>
            </a:r>
            <a:r>
              <a:rPr lang="it-IT" dirty="0" smtClean="0"/>
              <a:t> of the </a:t>
            </a:r>
            <a:r>
              <a:rPr lang="en-US" dirty="0" smtClean="0"/>
              <a:t>Nucleon</a:t>
            </a:r>
            <a:endParaRPr lang="en-US" dirty="0"/>
          </a:p>
        </p:txBody>
      </p:sp>
      <p:sp>
        <p:nvSpPr>
          <p:cNvPr id="47" name="Date Placeholder 4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EB8E0F46-C125-40E4-A20A-3C9D9EB2C937}" type="datetime1">
              <a:rPr lang="en-US" noProof="0" smtClean="0"/>
              <a:t>7/10/2020</a:t>
            </a:fld>
            <a:endParaRPr lang="en-US" noProof="0" dirty="0"/>
          </a:p>
        </p:txBody>
      </p:sp>
      <p:sp>
        <p:nvSpPr>
          <p:cNvPr id="48" name="Footer Placeholder 4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en-US" noProof="0" smtClean="0"/>
              <a:t>Ad-Hoc Meeting: Radiative Corrections</a:t>
            </a:r>
            <a:endParaRPr lang="en-US" noProof="0" dirty="0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B9A5DFB4-3D23-4866-8D46-AE36D04BFD7D}" type="slidenum">
              <a:rPr lang="en-US" noProof="0" smtClean="0"/>
              <a:pPr lvl="0"/>
              <a:t>6</a:t>
            </a:fld>
            <a:endParaRPr lang="en-US" noProof="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621" y="993860"/>
            <a:ext cx="4475163" cy="4475163"/>
          </a:xfrm>
        </p:spPr>
      </p:pic>
      <p:sp>
        <p:nvSpPr>
          <p:cNvPr id="5" name="Line 4"/>
          <p:cNvSpPr>
            <a:spLocks noChangeShapeType="1"/>
          </p:cNvSpPr>
          <p:nvPr/>
        </p:nvSpPr>
        <p:spPr bwMode="auto">
          <a:xfrm>
            <a:off x="1589058" y="6146215"/>
            <a:ext cx="7239000" cy="0"/>
          </a:xfrm>
          <a:prstGeom prst="line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H="1" flipV="1">
            <a:off x="5449791" y="3766252"/>
            <a:ext cx="262948" cy="1145070"/>
          </a:xfrm>
          <a:prstGeom prst="straightConnector1">
            <a:avLst/>
          </a:prstGeom>
          <a:ln>
            <a:solidFill>
              <a:srgbClr val="FF0000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5449791" y="3211732"/>
            <a:ext cx="917132" cy="509032"/>
          </a:xfrm>
          <a:prstGeom prst="straightConnector1">
            <a:avLst/>
          </a:prstGeom>
          <a:ln>
            <a:solidFill>
              <a:srgbClr val="FF0000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6075296" y="3266398"/>
                <a:ext cx="29162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Savoye LET"/>
                        </a:rPr>
                        <m:t>ℓ′</m:t>
                      </m:r>
                    </m:oMath>
                  </m:oMathPara>
                </a14:m>
                <a:endParaRPr kumimoji="0" lang="en-US" sz="18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Savoye LET"/>
                  <a:ea typeface="+mn-ea"/>
                  <a:cs typeface="Savoye LET"/>
                </a:endParaRPr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75296" y="3266398"/>
                <a:ext cx="291627" cy="369332"/>
              </a:xfrm>
              <a:prstGeom prst="rect">
                <a:avLst/>
              </a:prstGeom>
              <a:blipFill>
                <a:blip r:embed="rId4"/>
                <a:stretch>
                  <a:fillRect r="-2766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5129956" y="4157295"/>
                <a:ext cx="348172" cy="36298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8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Savoye LET"/>
                        </a:rPr>
                        <m:t>ℓ</m:t>
                      </m:r>
                    </m:oMath>
                  </m:oMathPara>
                </a14:m>
                <a:endParaRPr kumimoji="0" lang="en-US" sz="18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Savoye LET"/>
                  <a:ea typeface="+mn-ea"/>
                  <a:cs typeface="Savoye LET"/>
                </a:endParaRPr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29956" y="4157295"/>
                <a:ext cx="348172" cy="36298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TextBox 27"/>
          <p:cNvSpPr txBox="1"/>
          <p:nvPr/>
        </p:nvSpPr>
        <p:spPr>
          <a:xfrm>
            <a:off x="3350911" y="3682893"/>
            <a:ext cx="21902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DF5327">
                    <a:lumMod val="75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Photon Virtuality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DF5327">
                    <a:lumMod val="75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  <a:r>
              <a:rPr kumimoji="0" lang="en-US" sz="1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DF5327">
                    <a:lumMod val="75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Q</a:t>
            </a:r>
            <a:r>
              <a:rPr kumimoji="0" lang="en-US" sz="1800" b="0" i="1" u="none" strike="noStrike" kern="1200" cap="none" spc="0" normalizeH="0" baseline="30000" noProof="0" dirty="0" smtClean="0">
                <a:ln>
                  <a:noFill/>
                </a:ln>
                <a:solidFill>
                  <a:srgbClr val="DF5327">
                    <a:lumMod val="75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2</a:t>
            </a:r>
            <a:endParaRPr kumimoji="0" lang="en-US" sz="1800" b="0" i="1" u="none" strike="noStrike" kern="1200" cap="none" spc="0" normalizeH="0" baseline="30000" noProof="0" dirty="0">
              <a:ln>
                <a:noFill/>
              </a:ln>
              <a:solidFill>
                <a:srgbClr val="DF5327">
                  <a:lumMod val="75000"/>
                </a:srgbClr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83979" y="4881008"/>
            <a:ext cx="21339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Hard Scale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High Energy Probe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5" name="TextBox 54"/>
              <p:cNvSpPr txBox="1"/>
              <p:nvPr/>
            </p:nvSpPr>
            <p:spPr>
              <a:xfrm>
                <a:off x="6221109" y="1570933"/>
                <a:ext cx="1981199" cy="354777"/>
              </a:xfrm>
              <a:prstGeom prst="rect">
                <a:avLst/>
              </a:prstGeom>
              <a:solidFill>
                <a:srgbClr val="D8E1AF"/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kumimoji="0" lang="it-IT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SupPr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𝑊</m:t>
                          </m:r>
                        </m:e>
                        <m:sub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𝑝</m:t>
                          </m:r>
                        </m:sub>
                        <m:sup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𝑞</m:t>
                          </m:r>
                        </m:sup>
                      </m:sSubSup>
                      <m:d>
                        <m:dPr>
                          <m:ctrlPr>
                            <a:rPr kumimoji="0" lang="it-IT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𝑥</m:t>
                          </m:r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,</m:t>
                          </m:r>
                          <m:sSub>
                            <m:sSubPr>
                              <m:ctrlPr>
                                <a:rPr kumimoji="0" lang="it-IT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kumimoji="0" lang="it-IT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accPr>
                                <m:e>
                                  <m:r>
                                    <a:rPr kumimoji="0" lang="en-US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𝑘</m:t>
                                  </m:r>
                                </m:e>
                              </m:acc>
                            </m:e>
                            <m:sub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⊥</m:t>
                              </m:r>
                            </m:sub>
                          </m:sSub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,</m:t>
                          </m:r>
                          <m:sSub>
                            <m:sSubPr>
                              <m:ctrlPr>
                                <a:rPr kumimoji="0" lang="it-IT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kumimoji="0" lang="it-IT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accPr>
                                <m:e>
                                  <m:r>
                                    <a:rPr kumimoji="0" lang="en-US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𝑏</m:t>
                                  </m:r>
                                </m:e>
                              </m:acc>
                            </m:e>
                            <m:sub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𝑇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kumimoji="0" lang="it-IT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rbel" panose="020B050302020402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5" name="TextBox 5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21109" y="1570933"/>
                <a:ext cx="1981199" cy="35477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/>
          <p:cNvSpPr txBox="1"/>
          <p:nvPr/>
        </p:nvSpPr>
        <p:spPr>
          <a:xfrm>
            <a:off x="3225354" y="2324970"/>
            <a:ext cx="13024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Longitudinal momentum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639380" y="2042702"/>
            <a:ext cx="12209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Transverse momentum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421789" y="2800757"/>
            <a:ext cx="11557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Transverse position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199862" y="925569"/>
            <a:ext cx="2135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Confinement Scale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222210" name="Picture 2" descr="Risultati immagini per feynman graph photo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">
            <a:off x="2959593" y="3105102"/>
            <a:ext cx="2667000" cy="512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62954" y="3660064"/>
            <a:ext cx="2228850" cy="1666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473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6577691" y="3467100"/>
            <a:ext cx="2388724" cy="1831800"/>
            <a:chOff x="6705600" y="952500"/>
            <a:chExt cx="2388724" cy="1831800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705600" y="952500"/>
              <a:ext cx="2388724" cy="1831800"/>
            </a:xfrm>
            <a:prstGeom prst="rect">
              <a:avLst/>
            </a:prstGeom>
          </p:spPr>
        </p:pic>
        <p:cxnSp>
          <p:nvCxnSpPr>
            <p:cNvPr id="13" name="Straight Arrow Connector 12"/>
            <p:cNvCxnSpPr/>
            <p:nvPr/>
          </p:nvCxnSpPr>
          <p:spPr>
            <a:xfrm flipH="1">
              <a:off x="7620000" y="1603826"/>
              <a:ext cx="553010" cy="263074"/>
            </a:xfrm>
            <a:prstGeom prst="straightConnector1">
              <a:avLst/>
            </a:prstGeom>
            <a:ln>
              <a:solidFill>
                <a:srgbClr val="0000FF"/>
              </a:solidFill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 flipV="1">
              <a:off x="8244596" y="1333500"/>
              <a:ext cx="137404" cy="204676"/>
            </a:xfrm>
            <a:prstGeom prst="straightConnector1">
              <a:avLst/>
            </a:prstGeom>
            <a:ln>
              <a:solidFill>
                <a:srgbClr val="0000FF"/>
              </a:solidFill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 flipH="1" flipV="1">
              <a:off x="8208577" y="1553153"/>
              <a:ext cx="157068" cy="323432"/>
            </a:xfrm>
            <a:prstGeom prst="straightConnector1">
              <a:avLst/>
            </a:prstGeom>
            <a:ln>
              <a:solidFill>
                <a:srgbClr val="0000FF"/>
              </a:solidFill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/>
                <p:cNvSpPr txBox="1"/>
                <p:nvPr/>
              </p:nvSpPr>
              <p:spPr>
                <a:xfrm>
                  <a:off x="8012486" y="1789509"/>
                  <a:ext cx="308866" cy="317972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it-IT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it-IT" i="1" smtClean="0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b="0" i="1" smtClean="0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e>
                            </m:acc>
                          </m:e>
                          <m:sub>
                            <m:r>
                              <a:rPr lang="en-US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b>
                        </m:sSub>
                      </m:oMath>
                    </m:oMathPara>
                  </a14:m>
                  <a:endParaRPr lang="it-IT" dirty="0">
                    <a:latin typeface="+mj-lt"/>
                  </a:endParaRPr>
                </a:p>
              </p:txBody>
            </p:sp>
          </mc:Choice>
          <mc:Fallback xmlns="">
            <p:sp>
              <p:nvSpPr>
                <p:cNvPr id="16" name="TextBox 1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012486" y="1789509"/>
                  <a:ext cx="308866" cy="317972"/>
                </a:xfrm>
                <a:prstGeom prst="rect">
                  <a:avLst/>
                </a:prstGeom>
                <a:blipFill>
                  <a:blip r:embed="rId3"/>
                  <a:stretch>
                    <a:fillRect l="-17647" r="-3922" b="-17308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Rectangle 16"/>
                <p:cNvSpPr/>
                <p:nvPr/>
              </p:nvSpPr>
              <p:spPr>
                <a:xfrm>
                  <a:off x="7914428" y="1025057"/>
                  <a:ext cx="502445" cy="410305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it-IT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it-IT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b="0" i="1" smtClean="0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e>
                            </m:acc>
                          </m:e>
                          <m:sub>
                            <m:r>
                              <a:rPr lang="en-US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⊥</m:t>
                            </m:r>
                          </m:sub>
                        </m:sSub>
                      </m:oMath>
                    </m:oMathPara>
                  </a14:m>
                  <a:endParaRPr lang="it-IT" dirty="0">
                    <a:latin typeface="+mj-lt"/>
                  </a:endParaRPr>
                </a:p>
              </p:txBody>
            </p:sp>
          </mc:Choice>
          <mc:Fallback xmlns="">
            <p:sp>
              <p:nvSpPr>
                <p:cNvPr id="17" name="Rectangle 1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914428" y="1025057"/>
                  <a:ext cx="502445" cy="410305"/>
                </a:xfrm>
                <a:prstGeom prst="rect">
                  <a:avLst/>
                </a:prstGeom>
                <a:blipFill>
                  <a:blip r:embed="rId4"/>
                  <a:stretch>
                    <a:fillRect b="-1493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Confined parton motion in a hadron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sz="2400" dirty="0" smtClean="0">
                    <a:solidFill>
                      <a:schemeClr val="accent2"/>
                    </a:solidFill>
                    <a:latin typeface="+mj-lt"/>
                  </a:rPr>
                  <a:t>Scattering </a:t>
                </a:r>
                <a:r>
                  <a:rPr lang="en-US" sz="2400" dirty="0">
                    <a:solidFill>
                      <a:schemeClr val="accent2"/>
                    </a:solidFill>
                    <a:latin typeface="+mj-lt"/>
                  </a:rPr>
                  <a:t>with a large momentum </a:t>
                </a:r>
                <a:r>
                  <a:rPr lang="en-US" sz="2400" dirty="0" smtClean="0">
                    <a:solidFill>
                      <a:schemeClr val="accent2"/>
                    </a:solidFill>
                    <a:latin typeface="+mj-lt"/>
                  </a:rPr>
                  <a:t>transfer</a:t>
                </a:r>
              </a:p>
              <a:p>
                <a:pPr lvl="1"/>
                <a:r>
                  <a:rPr lang="en-US" sz="2000" dirty="0" smtClean="0">
                    <a:latin typeface="+mj-lt"/>
                  </a:rPr>
                  <a:t>Momentum </a:t>
                </a:r>
                <a:r>
                  <a:rPr lang="en-US" sz="2000" dirty="0">
                    <a:latin typeface="+mj-lt"/>
                  </a:rPr>
                  <a:t>scale of the hard </a:t>
                </a:r>
                <a:r>
                  <a:rPr lang="en-US" sz="2000" dirty="0" smtClean="0">
                    <a:latin typeface="+mj-lt"/>
                  </a:rPr>
                  <a:t>probe </a:t>
                </a:r>
                <a14:m>
                  <m:oMath xmlns:m="http://schemas.openxmlformats.org/officeDocument/2006/math">
                    <m:r>
                      <a:rPr lang="en-US" sz="2000" smtClean="0">
                        <a:latin typeface="Cambria Math" panose="02040503050406030204" pitchFamily="18" charset="0"/>
                      </a:rPr>
                      <m:t>𝑄</m:t>
                    </m:r>
                    <m:r>
                      <a:rPr lang="en-US" sz="2000" smtClean="0">
                        <a:latin typeface="Cambria Math" panose="02040503050406030204" pitchFamily="18" charset="0"/>
                      </a:rPr>
                      <m:t>≫</m:t>
                    </m:r>
                    <m:f>
                      <m:fPr>
                        <m:type m:val="skw"/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000" smtClean="0">
                            <a:latin typeface="Cambria Math" panose="02040503050406030204" pitchFamily="18" charset="0"/>
                          </a:rPr>
                          <m:t>𝑅</m:t>
                        </m:r>
                      </m:den>
                    </m:f>
                    <m:r>
                      <a:rPr lang="en-US" sz="2000" smtClean="0">
                        <a:latin typeface="Cambria Math" panose="02040503050406030204" pitchFamily="18" charset="0"/>
                      </a:rPr>
                      <m:t>~</m:t>
                    </m:r>
                    <m:sSub>
                      <m:sSub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>
                            <a:latin typeface="Cambria Math" panose="02040503050406030204" pitchFamily="18" charset="0"/>
                          </a:rPr>
                          <m:t>1 </m:t>
                        </m:r>
                        <m:sSup>
                          <m:sSup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2000">
                                <a:latin typeface="Cambria Math" panose="02040503050406030204" pitchFamily="18" charset="0"/>
                              </a:rPr>
                              <m:t>fm</m:t>
                            </m:r>
                          </m:e>
                          <m:sup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p>
                        </m:s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~</m:t>
                        </m:r>
                        <m:r>
                          <a:rPr lang="el-GR" sz="2000" smtClean="0">
                            <a:latin typeface="Cambria Math" panose="02040503050406030204" pitchFamily="18" charset="0"/>
                          </a:rPr>
                          <m:t>𝛬</m:t>
                        </m:r>
                      </m:e>
                      <m:sub>
                        <m:r>
                          <a:rPr lang="en-US" sz="2000" smtClean="0">
                            <a:latin typeface="Cambria Math" panose="02040503050406030204" pitchFamily="18" charset="0"/>
                          </a:rPr>
                          <m:t>𝑄𝐶𝐷</m:t>
                        </m:r>
                      </m:sub>
                    </m:sSub>
                  </m:oMath>
                </a14:m>
                <a:endParaRPr lang="it-IT" sz="2000" dirty="0" smtClean="0">
                  <a:latin typeface="+mj-lt"/>
                </a:endParaRPr>
              </a:p>
              <a:p>
                <a:pPr lvl="1"/>
                <a:r>
                  <a:rPr lang="en-US" sz="2000" dirty="0">
                    <a:latin typeface="+mj-lt"/>
                  </a:rPr>
                  <a:t>Combined motion </a:t>
                </a:r>
                <a14:m>
                  <m:oMath xmlns:m="http://schemas.openxmlformats.org/officeDocument/2006/math">
                    <m:r>
                      <a:rPr lang="en-US" sz="2000" b="0" i="0" smtClean="0">
                        <a:latin typeface="Cambria Math" panose="02040503050406030204" pitchFamily="18" charset="0"/>
                      </a:rPr>
                      <m:t>~</m:t>
                    </m:r>
                    <m:f>
                      <m:fPr>
                        <m:type m:val="skw"/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000">
                            <a:latin typeface="Cambria Math" panose="02040503050406030204" pitchFamily="18" charset="0"/>
                          </a:rPr>
                          <m:t>𝑅</m:t>
                        </m:r>
                      </m:den>
                    </m:f>
                  </m:oMath>
                </a14:m>
                <a:r>
                  <a:rPr lang="en-US" sz="2000" dirty="0" smtClean="0">
                    <a:latin typeface="+mj-lt"/>
                  </a:rPr>
                  <a:t> is </a:t>
                </a:r>
                <a:r>
                  <a:rPr lang="en-US" sz="2000" dirty="0">
                    <a:latin typeface="+mj-lt"/>
                  </a:rPr>
                  <a:t>too week to be sensitive to the hard </a:t>
                </a:r>
                <a:r>
                  <a:rPr lang="en-US" sz="2000" dirty="0" smtClean="0">
                    <a:latin typeface="+mj-lt"/>
                  </a:rPr>
                  <a:t>probe</a:t>
                </a:r>
              </a:p>
              <a:p>
                <a:pPr lvl="1"/>
                <a:r>
                  <a:rPr lang="en-US" sz="2000" dirty="0">
                    <a:latin typeface="+mj-lt"/>
                  </a:rPr>
                  <a:t>Collinear factorization – integrated into </a:t>
                </a:r>
                <a:r>
                  <a:rPr lang="en-US" sz="2000" dirty="0" smtClean="0">
                    <a:latin typeface="+mj-lt"/>
                  </a:rPr>
                  <a:t>PDFs</a:t>
                </a:r>
              </a:p>
              <a:p>
                <a:r>
                  <a:rPr lang="en-US" sz="2400" dirty="0">
                    <a:solidFill>
                      <a:schemeClr val="accent2"/>
                    </a:solidFill>
                    <a:latin typeface="+mj-lt"/>
                  </a:rPr>
                  <a:t>Scattering with multiple momentum scales </a:t>
                </a:r>
                <a:r>
                  <a:rPr lang="en-US" sz="2400" dirty="0" smtClean="0">
                    <a:solidFill>
                      <a:schemeClr val="accent2"/>
                    </a:solidFill>
                    <a:latin typeface="+mj-lt"/>
                  </a:rPr>
                  <a:t>observed</a:t>
                </a:r>
              </a:p>
              <a:p>
                <a:pPr lvl="1"/>
                <a:r>
                  <a:rPr lang="en-US" sz="2000" dirty="0">
                    <a:latin typeface="+mj-lt"/>
                  </a:rPr>
                  <a:t>Two-scale </a:t>
                </a:r>
                <a:r>
                  <a:rPr lang="en-US" sz="2000" dirty="0" smtClean="0">
                    <a:latin typeface="+mj-lt"/>
                  </a:rPr>
                  <a:t>observables (such </a:t>
                </a:r>
                <a:r>
                  <a:rPr lang="en-US" sz="2000" dirty="0">
                    <a:latin typeface="+mj-lt"/>
                  </a:rPr>
                  <a:t>as </a:t>
                </a:r>
                <a:r>
                  <a:rPr lang="en-US" sz="2000" dirty="0" smtClean="0">
                    <a:latin typeface="+mj-lt"/>
                  </a:rPr>
                  <a:t>low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h𝑇</m:t>
                        </m:r>
                      </m:sub>
                    </m:sSub>
                  </m:oMath>
                </a14:m>
                <a:r>
                  <a:rPr lang="en-US" sz="2000" dirty="0" smtClean="0">
                    <a:latin typeface="+mj-lt"/>
                  </a:rPr>
                  <a:t> SIDIS, </a:t>
                </a:r>
                <a:r>
                  <a:rPr lang="en-US" sz="2000" dirty="0">
                    <a:latin typeface="+mj-lt"/>
                  </a:rPr>
                  <a:t>low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</m:oMath>
                </a14:m>
                <a:r>
                  <a:rPr lang="en-US" sz="2000" dirty="0" smtClean="0">
                    <a:latin typeface="+mj-lt"/>
                  </a:rPr>
                  <a:t> Drell-Yan)   </a:t>
                </a:r>
                <a14:m>
                  <m:oMath xmlns:m="http://schemas.openxmlformats.org/officeDocument/2006/math">
                    <m:r>
                      <a:rPr lang="en-US" sz="2000">
                        <a:latin typeface="Cambria Math" panose="02040503050406030204" pitchFamily="18" charset="0"/>
                      </a:rPr>
                      <m:t>𝑄</m:t>
                    </m:r>
                    <m:r>
                      <a:rPr lang="en-US" sz="2000">
                        <a:latin typeface="Cambria Math" panose="02040503050406030204" pitchFamily="18" charset="0"/>
                      </a:rPr>
                      <m:t>≫</m:t>
                    </m:r>
                    <m:sSub>
                      <m:sSub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~</m:t>
                    </m:r>
                    <m:f>
                      <m:fPr>
                        <m:type m:val="skw"/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000">
                            <a:latin typeface="Cambria Math" panose="02040503050406030204" pitchFamily="18" charset="0"/>
                          </a:rPr>
                          <m:t>𝑅</m:t>
                        </m:r>
                      </m:den>
                    </m:f>
                    <m:r>
                      <a:rPr lang="en-US" sz="2000">
                        <a:latin typeface="Cambria Math" panose="02040503050406030204" pitchFamily="18" charset="0"/>
                      </a:rPr>
                      <m:t>~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l-GR" sz="2000">
                            <a:latin typeface="Cambria Math" panose="02040503050406030204" pitchFamily="18" charset="0"/>
                          </a:rPr>
                          <m:t>𝛬</m:t>
                        </m:r>
                      </m:e>
                      <m:sub>
                        <m:r>
                          <a:rPr lang="en-US" sz="2000">
                            <a:latin typeface="Cambria Math" panose="02040503050406030204" pitchFamily="18" charset="0"/>
                          </a:rPr>
                          <m:t>𝑄𝐶𝐷</m:t>
                        </m:r>
                      </m:sub>
                    </m:sSub>
                    <m:r>
                      <a:rPr lang="en-US" sz="2000">
                        <a:latin typeface="Cambria Math" panose="02040503050406030204" pitchFamily="18" charset="0"/>
                      </a:rPr>
                      <m:t>~1 </m:t>
                    </m:r>
                    <m:r>
                      <m:rPr>
                        <m:sty m:val="p"/>
                      </m:rPr>
                      <a:rPr lang="en-US" sz="2000">
                        <a:latin typeface="Cambria Math" panose="02040503050406030204" pitchFamily="18" charset="0"/>
                      </a:rPr>
                      <m:t>fm</m:t>
                    </m:r>
                  </m:oMath>
                </a14:m>
                <a:endParaRPr lang="it-IT" sz="2000" dirty="0" smtClean="0">
                  <a:latin typeface="+mj-lt"/>
                </a:endParaRPr>
              </a:p>
              <a:p>
                <a:pPr lvl="1"/>
                <a:r>
                  <a:rPr lang="en-US" sz="2000" dirty="0" smtClean="0">
                    <a:latin typeface="+mj-lt"/>
                  </a:rPr>
                  <a:t>“Hard” </a:t>
                </a:r>
                <a:r>
                  <a:rPr lang="en-US" sz="2000" dirty="0">
                    <a:latin typeface="+mj-lt"/>
                  </a:rPr>
                  <a:t>scale </a:t>
                </a:r>
                <a14:m>
                  <m:oMath xmlns:m="http://schemas.openxmlformats.org/officeDocument/2006/math">
                    <m:r>
                      <a:rPr lang="en-US" sz="2000">
                        <a:latin typeface="Cambria Math" panose="02040503050406030204" pitchFamily="18" charset="0"/>
                      </a:rPr>
                      <m:t>𝑄</m:t>
                    </m:r>
                  </m:oMath>
                </a14:m>
                <a:r>
                  <a:rPr lang="en-US" sz="2000" dirty="0">
                    <a:latin typeface="+mj-lt"/>
                  </a:rPr>
                  <a:t> localizes the probe to see the quark or gluon d.o.f</a:t>
                </a:r>
                <a:r>
                  <a:rPr lang="en-US" sz="2000" dirty="0" smtClean="0">
                    <a:latin typeface="+mj-lt"/>
                  </a:rPr>
                  <a:t>.</a:t>
                </a:r>
              </a:p>
              <a:p>
                <a:pPr lvl="1"/>
                <a:r>
                  <a:rPr lang="en-US" sz="2000" dirty="0">
                    <a:latin typeface="+mj-lt"/>
                  </a:rPr>
                  <a:t>“Soft” scale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</m:oMath>
                </a14:m>
                <a:r>
                  <a:rPr lang="en-US" sz="2000" dirty="0">
                    <a:latin typeface="+mj-lt"/>
                  </a:rPr>
                  <a:t> could be sensitive to the confined </a:t>
                </a:r>
                <a:r>
                  <a:rPr lang="en-US" sz="2000" dirty="0" smtClean="0">
                    <a:latin typeface="+mj-lt"/>
                  </a:rPr>
                  <a:t>motion</a:t>
                </a:r>
              </a:p>
              <a:p>
                <a:pPr lvl="1"/>
                <a:r>
                  <a:rPr lang="en-US" sz="2000" dirty="0">
                    <a:latin typeface="+mj-lt"/>
                  </a:rPr>
                  <a:t>TMD factorization: the confined motion is encoded into TMDs</a:t>
                </a:r>
                <a:endParaRPr lang="it-IT" sz="2000" dirty="0">
                  <a:latin typeface="+mj-lt"/>
                </a:endParaRPr>
              </a:p>
              <a:p>
                <a:pPr lvl="1"/>
                <a:endParaRPr lang="it-IT" dirty="0" smtClean="0">
                  <a:latin typeface="+mj-lt"/>
                </a:endParaRPr>
              </a:p>
              <a:p>
                <a:pPr lvl="1"/>
                <a:endParaRPr lang="it-IT" dirty="0">
                  <a:latin typeface="+mj-lt"/>
                </a:endParaRPr>
              </a:p>
            </p:txBody>
          </p:sp>
        </mc:Choice>
        <mc:Fallback xmlns="">
          <p:sp>
            <p:nvSpPr>
              <p:cNvPr id="2" name="Content Placeholder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5"/>
                <a:stretch>
                  <a:fillRect l="-500" t="-28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EA755-8F35-4B0F-BDF6-E686BB37F2DD}" type="datetime1">
              <a:rPr lang="en-US" smtClean="0">
                <a:latin typeface="+mj-lt"/>
              </a:rPr>
              <a:t>7/10/2020</a:t>
            </a:fld>
            <a:endParaRPr lang="en-US" dirty="0">
              <a:latin typeface="+mj-l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latin typeface="+mj-lt"/>
              </a:rPr>
              <a:t>Ad-Hoc Meeting: Radiative Corrections</a:t>
            </a:r>
            <a:endParaRPr lang="en-US" dirty="0">
              <a:latin typeface="+mj-lt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fld id="{B9A5DFB4-3D23-4866-8D46-AE36D04BFD7D}" type="slidenum">
              <a:rPr lang="en-US" smtClean="0">
                <a:solidFill>
                  <a:srgbClr val="FFFFFF"/>
                </a:solidFill>
                <a:latin typeface="+mj-lt"/>
              </a:rPr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t>7</a:t>
            </a:fld>
            <a:endParaRPr lang="en-US" dirty="0">
              <a:solidFill>
                <a:srgbClr val="FFFFFF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69601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Unpolarised Transverse Momentum dependent PDFs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lnSpcReduction="10000"/>
              </a:bodyPr>
              <a:lstStyle/>
              <a:p>
                <a:r>
                  <a:rPr lang="en-US" sz="1620" dirty="0"/>
                  <a:t>When we consider the transverse momentum of the quark in the calculation of the cross section Transverse Momentum Dependent parton distribution (TMDs)</a:t>
                </a:r>
              </a:p>
              <a:p>
                <a:endParaRPr lang="en-US" sz="1620" dirty="0"/>
              </a:p>
              <a:p>
                <a:pPr marL="0" indent="0">
                  <a:buNone/>
                </a:pPr>
                <a:r>
                  <a:rPr lang="en-US" sz="1620" dirty="0"/>
                  <a:t>		</a:t>
                </a:r>
              </a:p>
              <a:p>
                <a:pPr marL="0" indent="0">
                  <a:buNone/>
                </a:pPr>
                <a:r>
                  <a:rPr lang="en-US" sz="1620" dirty="0"/>
                  <a:t>			</a:t>
                </a:r>
              </a:p>
              <a:p>
                <a:endParaRPr lang="en-US" sz="1620" dirty="0"/>
              </a:p>
              <a:p>
                <a:endParaRPr lang="en-US" sz="1620" dirty="0"/>
              </a:p>
              <a:p>
                <a:pPr marL="0" indent="0">
                  <a:buNone/>
                </a:pPr>
                <a:endParaRPr lang="en-US" sz="1620" dirty="0"/>
              </a:p>
              <a:p>
                <a:r>
                  <a:rPr lang="en-US" sz="1620" dirty="0"/>
                  <a:t>The unpolarised number density of the quarks gains a dependence from the intrinsic transverse momentum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2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20" i="1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sz="162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⊥</m:t>
                        </m:r>
                      </m:sub>
                    </m:sSub>
                  </m:oMath>
                </a14:m>
                <a:r>
                  <a:rPr lang="en-US" sz="1620" dirty="0"/>
                  <a:t> 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it-IT" sz="15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5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15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15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𝑞</m:t>
                          </m:r>
                        </m:sup>
                      </m:sSubSup>
                      <m:d>
                        <m:dPr>
                          <m:ctrlPr>
                            <a:rPr lang="it-IT" sz="15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5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15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15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5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sz="15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⊥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it-IT" sz="1500" dirty="0">
                  <a:solidFill>
                    <a:schemeClr val="accent2"/>
                  </a:solidFill>
                </a:endParaRPr>
              </a:p>
              <a:p>
                <a:r>
                  <a:rPr lang="en-US" sz="1620" dirty="0"/>
                  <a:t>New parton densities arise: the </a:t>
                </a:r>
                <a:r>
                  <a:rPr lang="en-US" sz="1620" dirty="0">
                    <a:solidFill>
                      <a:srgbClr val="FF0000"/>
                    </a:solidFill>
                  </a:rPr>
                  <a:t>Boer-Mulders</a:t>
                </a:r>
                <a:r>
                  <a:rPr lang="en-US" sz="1620" dirty="0"/>
                  <a:t> functions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15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5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sz="15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sz="15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⊥,</m:t>
                        </m:r>
                        <m:r>
                          <a:rPr lang="en-US" sz="15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𝑞</m:t>
                        </m:r>
                      </m:sup>
                    </m:sSubSup>
                    <m:d>
                      <m:dPr>
                        <m:ctrlPr>
                          <a:rPr lang="it-IT" sz="1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1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18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en-US" sz="18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⊥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1620" dirty="0"/>
                  <a:t>, describing the correlation between the intrinsic quark transverse momentum and the spin of the quark in an unpolarised nucleon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15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5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15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𝑞</m:t>
                          </m:r>
                          <m:r>
                            <a:rPr lang="en-US" sz="15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↑</m:t>
                          </m:r>
                        </m:sub>
                      </m:sSub>
                      <m:d>
                        <m:dPr>
                          <m:ctrlPr>
                            <a:rPr lang="it-IT" sz="15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5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15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15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5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sz="15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⊥</m:t>
                              </m:r>
                            </m:sub>
                          </m:sSub>
                          <m:r>
                            <a:rPr lang="en-US" sz="15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acc>
                            <m:accPr>
                              <m:chr m:val="⃗"/>
                              <m:ctrlPr>
                                <a:rPr lang="en-US" sz="15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5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</m:acc>
                        </m:e>
                      </m:d>
                      <m:r>
                        <a:rPr lang="en-US" sz="15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it-IT" sz="15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5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15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15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𝑞</m:t>
                          </m:r>
                        </m:sup>
                      </m:sSubSup>
                      <m:d>
                        <m:dPr>
                          <m:ctrlPr>
                            <a:rPr lang="it-IT" sz="15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5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15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15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5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sz="15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⊥</m:t>
                              </m:r>
                            </m:sub>
                          </m:sSub>
                        </m:e>
                      </m:d>
                      <m:r>
                        <a:rPr lang="en-US" sz="15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1500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500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500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</m:den>
                      </m:f>
                      <m:sSubSup>
                        <m:sSubSupPr>
                          <m:ctrlPr>
                            <a:rPr lang="en-US" sz="15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5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15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15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⊥,</m:t>
                          </m:r>
                          <m:r>
                            <a:rPr lang="en-US" sz="15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</m:sup>
                      </m:sSubSup>
                      <m:d>
                        <m:dPr>
                          <m:ctrlPr>
                            <a:rPr lang="en-US" sz="1500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500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1500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1500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500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sz="1500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⊥</m:t>
                              </m:r>
                            </m:sub>
                          </m:sSub>
                        </m:e>
                      </m:d>
                      <m:acc>
                        <m:accPr>
                          <m:chr m:val="⃗"/>
                          <m:ctrlPr>
                            <a:rPr lang="en-US" sz="1500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500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acc>
                      <m:r>
                        <a:rPr lang="it-IT" sz="1500" i="1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d>
                        <m:dPr>
                          <m:ctrlPr>
                            <a:rPr lang="it-IT" sz="1500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̂"/>
                              <m:ctrlPr>
                                <a:rPr lang="it-IT" sz="1500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500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</m:e>
                          </m:acc>
                          <m:r>
                            <a:rPr lang="it-IT" sz="1500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sSub>
                            <m:sSubPr>
                              <m:ctrlPr>
                                <a:rPr lang="it-IT" sz="1500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it-IT" sz="1500" i="1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500" i="1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</m:acc>
                            </m:e>
                            <m:sub>
                              <m:r>
                                <a:rPr lang="it-IT" sz="1500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⊥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1620" dirty="0"/>
              </a:p>
              <a:p>
                <a:endParaRPr lang="en-US" sz="1620" dirty="0"/>
              </a:p>
              <a:p>
                <a:endParaRPr lang="en-US" sz="135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t="-1517" r="-214" b="-2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Group 6"/>
          <p:cNvGrpSpPr/>
          <p:nvPr/>
        </p:nvGrpSpPr>
        <p:grpSpPr>
          <a:xfrm>
            <a:off x="1412649" y="1615362"/>
            <a:ext cx="6283205" cy="1882491"/>
            <a:chOff x="2462644" y="1457649"/>
            <a:chExt cx="8377607" cy="2509987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19574" y="1457649"/>
              <a:ext cx="1699787" cy="2011015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11989" y="1864641"/>
              <a:ext cx="1699787" cy="1604023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2462644" y="3555141"/>
              <a:ext cx="2396383" cy="3816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60" dirty="0">
                  <a:solidFill>
                    <a:schemeClr val="accent2">
                      <a:lumMod val="40000"/>
                      <a:lumOff val="60000"/>
                    </a:schemeClr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Longitudinal motion only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645752" y="3585993"/>
              <a:ext cx="3078963" cy="3816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60" dirty="0">
                  <a:solidFill>
                    <a:schemeClr val="accent2">
                      <a:lumMod val="40000"/>
                      <a:lumOff val="60000"/>
                    </a:schemeClr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Longitudinal + transverse motion</a:t>
              </a:r>
            </a:p>
          </p:txBody>
        </p:sp>
        <p:pic>
          <p:nvPicPr>
            <p:cNvPr id="14" name="Picture 13" descr="latex-image-1.pdf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65486" y="1616670"/>
              <a:ext cx="215900" cy="31750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/>
                <p:cNvSpPr txBox="1"/>
                <p:nvPr/>
              </p:nvSpPr>
              <p:spPr>
                <a:xfrm>
                  <a:off x="4308087" y="2951368"/>
                  <a:ext cx="938889" cy="49244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oMath>
                    </m:oMathPara>
                  </a14:m>
                  <a:endParaRPr lang="it-IT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8" name="TextBox 1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08087" y="2951368"/>
                  <a:ext cx="938889" cy="492442"/>
                </a:xfrm>
                <a:prstGeom prst="rect">
                  <a:avLst/>
                </a:prstGeom>
                <a:blipFill>
                  <a:blip r:embed="rId7"/>
                  <a:stretch>
                    <a:fillRect b="-15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Box 21"/>
                <p:cNvSpPr txBox="1"/>
                <p:nvPr/>
              </p:nvSpPr>
              <p:spPr>
                <a:xfrm>
                  <a:off x="9446194" y="2951368"/>
                  <a:ext cx="1394057" cy="49244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e>
                              <m:sub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⊥</m:t>
                                </m:r>
                              </m:sub>
                            </m:sSub>
                          </m:e>
                        </m:d>
                      </m:oMath>
                    </m:oMathPara>
                  </a14:m>
                  <a:endParaRPr lang="it-IT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2" name="TextBox 2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446194" y="2951368"/>
                  <a:ext cx="1394057" cy="492442"/>
                </a:xfrm>
                <a:prstGeom prst="rect">
                  <a:avLst/>
                </a:prstGeom>
                <a:blipFill>
                  <a:blip r:embed="rId8"/>
                  <a:stretch>
                    <a:fillRect b="-15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22"/>
                <p:cNvSpPr txBox="1"/>
                <p:nvPr/>
              </p:nvSpPr>
              <p:spPr>
                <a:xfrm>
                  <a:off x="4732452" y="2408373"/>
                  <a:ext cx="1688740" cy="52099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𝑞</m:t>
                            </m:r>
                          </m:sub>
                        </m:s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≈</m:t>
                        </m:r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𝑃</m:t>
                        </m:r>
                      </m:oMath>
                    </m:oMathPara>
                  </a14:m>
                  <a:endParaRPr lang="it-IT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3" name="TextBox 2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32452" y="2408373"/>
                  <a:ext cx="1688740" cy="520997"/>
                </a:xfrm>
                <a:prstGeom prst="rect">
                  <a:avLst/>
                </a:prstGeom>
                <a:blipFill>
                  <a:blip r:embed="rId9"/>
                  <a:stretch>
                    <a:fillRect b="-312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Rectangle 19"/>
                <p:cNvSpPr/>
                <p:nvPr/>
              </p:nvSpPr>
              <p:spPr>
                <a:xfrm>
                  <a:off x="9269467" y="1660205"/>
                  <a:ext cx="671465" cy="49244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⊥</m:t>
                            </m:r>
                          </m:sub>
                        </m:sSub>
                      </m:oMath>
                    </m:oMathPara>
                  </a14:m>
                  <a:endParaRPr lang="it-IT" dirty="0"/>
                </a:p>
              </p:txBody>
            </p:sp>
          </mc:Choice>
          <mc:Fallback xmlns="">
            <p:sp>
              <p:nvSpPr>
                <p:cNvPr id="20" name="Rectangle 1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269467" y="1660205"/>
                  <a:ext cx="671465" cy="492442"/>
                </a:xfrm>
                <a:prstGeom prst="rect">
                  <a:avLst/>
                </a:prstGeom>
                <a:blipFill>
                  <a:blip r:embed="rId10"/>
                  <a:stretch>
                    <a:fillRect b="-1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250750" fontAlgn="auto">
              <a:spcBef>
                <a:spcPts val="0"/>
              </a:spcBef>
              <a:spcAft>
                <a:spcPts val="0"/>
              </a:spcAft>
            </a:pPr>
            <a:fld id="{A5AB06CC-D830-465D-A0D6-011D3E24C374}" type="datetime1">
              <a:rPr lang="en-US" b="0" smtClean="0">
                <a:solidFill>
                  <a:srgbClr val="FFFFFF"/>
                </a:solidFill>
              </a:rPr>
              <a:pPr defTabSz="250750" fontAlgn="auto">
                <a:spcBef>
                  <a:spcPts val="0"/>
                </a:spcBef>
                <a:spcAft>
                  <a:spcPts val="0"/>
                </a:spcAft>
              </a:pPr>
              <a:t>7/10/2020</a:t>
            </a:fld>
            <a:endParaRPr lang="en-US" b="0" dirty="0">
              <a:solidFill>
                <a:srgbClr val="FFFFFF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250750" fontAlgn="auto">
              <a:spcBef>
                <a:spcPts val="0"/>
              </a:spcBef>
              <a:spcAft>
                <a:spcPts val="0"/>
              </a:spcAft>
            </a:pPr>
            <a:r>
              <a:rPr lang="en-US" b="0" smtClean="0">
                <a:solidFill>
                  <a:srgbClr val="FFFFFF"/>
                </a:solidFill>
              </a:rPr>
              <a:t>Radiative Corrections </a:t>
            </a:r>
            <a:endParaRPr lang="en-US" b="0" dirty="0">
              <a:solidFill>
                <a:srgbClr val="FFFFFF"/>
              </a:solidFill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250750" fontAlgn="auto">
              <a:spcBef>
                <a:spcPts val="0"/>
              </a:spcBef>
              <a:spcAft>
                <a:spcPts val="0"/>
              </a:spcAft>
            </a:pPr>
            <a:fld id="{B9A5DFB4-3D23-4866-8D46-AE36D04BFD7D}" type="slidenum">
              <a:rPr lang="en-US" b="0" smtClean="0">
                <a:solidFill>
                  <a:srgbClr val="FFFFFF"/>
                </a:solidFill>
              </a:rPr>
              <a:pPr defTabSz="250750" fontAlgn="auto">
                <a:spcBef>
                  <a:spcPts val="0"/>
                </a:spcBef>
                <a:spcAft>
                  <a:spcPts val="0"/>
                </a:spcAft>
              </a:pPr>
              <a:t>8</a:t>
            </a:fld>
            <a:endParaRPr lang="en-US" b="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1334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Semi Inclusive unpolarised DIS Cross Section 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85000" lnSpcReduction="10000"/>
              </a:bodyPr>
              <a:lstStyle/>
              <a:p>
                <a:r>
                  <a:rPr lang="en-US" dirty="0" smtClean="0"/>
                  <a:t>The account of the transverse motion of the quark result in the following general form of the unpolarised semi-inclusive deep inelastic cross-section</a:t>
                </a:r>
              </a:p>
              <a:p>
                <a:endParaRPr lang="en-US" dirty="0" smtClean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m>
                        <m:mPr>
                          <m:mcs>
                            <m:mc>
                              <m:mcPr>
                                <m:count m:val="3"/>
                                <m:mcJc m:val="center"/>
                              </m:mcPr>
                            </m:mc>
                          </m:mcs>
                          <m:ctrlPr>
                            <a:rPr lang="en-US" sz="1900" i="1" smtClean="0">
                              <a:latin typeface="Cambria Math" panose="02040503050406030204" pitchFamily="18" charset="0"/>
                            </a:rPr>
                          </m:ctrlPr>
                        </m:mPr>
                        <m:mr>
                          <m:e>
                            <m:f>
                              <m:fPr>
                                <m:ctrlPr>
                                  <a:rPr lang="en-US" sz="19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p>
                                  <m:sSupPr>
                                    <m:ctrlPr>
                                      <a:rPr lang="en-US" sz="19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900" i="1">
                                        <a:latin typeface="Cambria Math" panose="02040503050406030204" pitchFamily="18" charset="0"/>
                                      </a:rPr>
                                      <m:t>𝑑</m:t>
                                    </m:r>
                                  </m:e>
                                  <m:sup>
                                    <m:r>
                                      <a:rPr lang="en-US" sz="1900" i="1">
                                        <a:latin typeface="Cambria Math" panose="02040503050406030204" pitchFamily="18" charset="0"/>
                                      </a:rPr>
                                      <m:t>5</m:t>
                                    </m:r>
                                  </m:sup>
                                </m:sSup>
                                <m:r>
                                  <a:rPr lang="en-US" sz="19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𝜎</m:t>
                                </m:r>
                              </m:num>
                              <m:den>
                                <m:r>
                                  <a:rPr lang="en-US" sz="1900" i="1">
                                    <a:latin typeface="Cambria Math" panose="02040503050406030204" pitchFamily="18" charset="0"/>
                                  </a:rPr>
                                  <m:t>𝑑𝑥𝑑𝑦𝑑𝑧𝑑</m:t>
                                </m:r>
                                <m:sSubSup>
                                  <m:sSubSupPr>
                                    <m:ctrlPr>
                                      <a:rPr lang="en-US" sz="19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900" i="1">
                                        <a:latin typeface="Cambria Math" panose="02040503050406030204" pitchFamily="18" charset="0"/>
                                      </a:rPr>
                                      <m:t>𝑃</m:t>
                                    </m:r>
                                  </m:e>
                                  <m:sub>
                                    <m:r>
                                      <a:rPr lang="en-US" sz="1900" i="1">
                                        <a:latin typeface="Cambria Math" panose="02040503050406030204" pitchFamily="18" charset="0"/>
                                      </a:rPr>
                                      <m:t>h𝑇</m:t>
                                    </m:r>
                                  </m:sub>
                                  <m:sup>
                                    <m:r>
                                      <a:rPr lang="en-US" sz="1900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  <m:r>
                                  <a:rPr lang="en-US" sz="1900" i="1"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  <m:sSub>
                                  <m:sSubPr>
                                    <m:ctrlPr>
                                      <a:rPr lang="en-US" sz="19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9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𝜙</m:t>
                                    </m:r>
                                  </m:e>
                                  <m:sub>
                                    <m:r>
                                      <a:rPr lang="en-US" sz="1900" i="1">
                                        <a:latin typeface="Cambria Math" panose="02040503050406030204" pitchFamily="18" charset="0"/>
                                      </a:rPr>
                                      <m:t>h</m:t>
                                    </m:r>
                                  </m:sub>
                                </m:sSub>
                              </m:den>
                            </m:f>
                          </m:e>
                          <m:e>
                            <m:r>
                              <a:rPr lang="en-US" sz="1900" b="0" i="1" smtClean="0">
                                <a:latin typeface="Cambria Math" panose="02040503050406030204" pitchFamily="18" charset="0"/>
                              </a:rPr>
                              <m:t>=</m:t>
                            </m:r>
                          </m:e>
                          <m:e>
                            <m:f>
                              <m:fPr>
                                <m:ctrlPr>
                                  <a:rPr lang="en-US" sz="19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p>
                                  <m:sSupPr>
                                    <m:ctrlPr>
                                      <a:rPr lang="en-US" sz="19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9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𝛼</m:t>
                                    </m:r>
                                  </m:e>
                                  <m:sup>
                                    <m:r>
                                      <a:rPr lang="en-US" sz="1900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num>
                              <m:den>
                                <m:r>
                                  <a:rPr lang="en-US" sz="1900" i="1">
                                    <a:latin typeface="Cambria Math" panose="02040503050406030204" pitchFamily="18" charset="0"/>
                                  </a:rPr>
                                  <m:t>𝑥𝑦</m:t>
                                </m:r>
                                <m:sSup>
                                  <m:sSupPr>
                                    <m:ctrlPr>
                                      <a:rPr lang="en-US" sz="19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900" i="1">
                                        <a:latin typeface="Cambria Math" panose="02040503050406030204" pitchFamily="18" charset="0"/>
                                      </a:rPr>
                                      <m:t>𝑄</m:t>
                                    </m:r>
                                  </m:e>
                                  <m:sup>
                                    <m:r>
                                      <a:rPr lang="en-US" sz="1900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den>
                            </m:f>
                            <m:d>
                              <m:dPr>
                                <m:begChr m:val="["/>
                                <m:endChr m:val="]"/>
                                <m:ctrlPr>
                                  <a:rPr lang="en-US" sz="190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d>
                                  <m:dPr>
                                    <m:ctrlPr>
                                      <a:rPr lang="en-US" sz="19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900" b="0" i="1" smtClean="0">
                                        <a:latin typeface="Cambria Math" panose="02040503050406030204" pitchFamily="18" charset="0"/>
                                      </a:rPr>
                                      <m:t>1−</m:t>
                                    </m:r>
                                    <m:r>
                                      <a:rPr lang="en-US" sz="19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</m:d>
                                <m:r>
                                  <a:rPr lang="en-US" sz="1900" b="0" i="1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f>
                                  <m:fPr>
                                    <m:ctrlPr>
                                      <a:rPr lang="en-US" sz="19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p>
                                      <m:sSupPr>
                                        <m:ctrlPr>
                                          <a:rPr lang="en-US" sz="190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1900" b="0" i="1" smtClean="0"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e>
                                      <m:sup>
                                        <m:r>
                                          <a:rPr lang="en-US" sz="1900" b="0" i="1" smtClean="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num>
                                  <m:den>
                                    <m:r>
                                      <a:rPr lang="en-US" sz="19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den>
                                </m:f>
                              </m:e>
                            </m:d>
                            <m:sSub>
                              <m:sSubPr>
                                <m:ctrlPr>
                                  <a:rPr lang="en-US" sz="190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900" b="0" i="1" smtClean="0">
                                    <a:latin typeface="Cambria Math" panose="02040503050406030204" pitchFamily="18" charset="0"/>
                                  </a:rPr>
                                  <m:t>𝐹</m:t>
                                </m:r>
                              </m:e>
                              <m:sub>
                                <m:r>
                                  <a:rPr lang="en-US" sz="19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sz="190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19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1900" b="0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sSup>
                                  <m:sSupPr>
                                    <m:ctrlPr>
                                      <a:rPr lang="en-US" sz="19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900" b="0" i="1" smtClean="0">
                                        <a:latin typeface="Cambria Math" panose="02040503050406030204" pitchFamily="18" charset="0"/>
                                      </a:rPr>
                                      <m:t>𝑄</m:t>
                                    </m:r>
                                  </m:e>
                                  <m:sup>
                                    <m:r>
                                      <a:rPr lang="en-US" sz="19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e>
                            </m:d>
                          </m:e>
                        </m:mr>
                        <m:mr>
                          <m:e/>
                          <m:e>
                            <m:r>
                              <a:rPr lang="en-US" sz="19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×</m:t>
                            </m:r>
                          </m:e>
                          <m:e>
                            <m:sSubSup>
                              <m:sSubSupPr>
                                <m:ctrlPr>
                                  <a:rPr lang="en-US" sz="19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19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𝑀</m:t>
                                </m:r>
                              </m:e>
                              <m:sub>
                                <m:r>
                                  <a:rPr lang="en-US" sz="19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𝑈𝑈</m:t>
                                </m:r>
                              </m:sub>
                              <m:sup>
                                <m:r>
                                  <a:rPr lang="en-US" sz="1900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h</m:t>
                                </m:r>
                              </m:sup>
                            </m:sSubSup>
                            <m:d>
                              <m:dPr>
                                <m:begChr m:val="{"/>
                                <m:endChr m:val="}"/>
                                <m:ctrlPr>
                                  <a:rPr lang="en-US" sz="190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1900" b="0" i="1" smtClean="0">
                                    <a:latin typeface="Cambria Math" panose="02040503050406030204" pitchFamily="18" charset="0"/>
                                  </a:rPr>
                                  <m:t>1+</m:t>
                                </m:r>
                                <m:func>
                                  <m:funcPr>
                                    <m:ctrlPr>
                                      <a:rPr lang="en-US" sz="19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f>
                                      <m:fPr>
                                        <m:ctrlPr>
                                          <a:rPr lang="en-US" sz="1900" b="0" i="1" smtClean="0">
                                            <a:solidFill>
                                              <a:srgbClr val="00B0F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n-US" sz="1900" b="0" i="1" smtClean="0">
                                            <a:solidFill>
                                              <a:srgbClr val="00B0F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  <m:d>
                                          <m:dPr>
                                            <m:ctrlPr>
                                              <a:rPr lang="en-US" sz="1900" b="0" i="1" smtClean="0">
                                                <a:solidFill>
                                                  <a:srgbClr val="00B0F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lang="en-US" sz="1900" b="0" i="1" smtClean="0">
                                                <a:solidFill>
                                                  <a:srgbClr val="00B0F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2−</m:t>
                                            </m:r>
                                            <m:r>
                                              <a:rPr lang="en-US" sz="1900" b="0" i="1" smtClean="0">
                                                <a:solidFill>
                                                  <a:srgbClr val="00B0F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𝑦</m:t>
                                            </m:r>
                                          </m:e>
                                        </m:d>
                                        <m:rad>
                                          <m:radPr>
                                            <m:degHide m:val="on"/>
                                            <m:ctrlPr>
                                              <a:rPr lang="en-US" sz="1900" b="0" i="1" smtClean="0">
                                                <a:solidFill>
                                                  <a:srgbClr val="00B0F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radPr>
                                          <m:deg/>
                                          <m:e>
                                            <m:r>
                                              <a:rPr lang="en-US" sz="1900" b="0" i="1" smtClean="0">
                                                <a:solidFill>
                                                  <a:srgbClr val="00B0F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1−</m:t>
                                            </m:r>
                                            <m:r>
                                              <a:rPr lang="en-US" sz="1900" b="0" i="1" smtClean="0">
                                                <a:solidFill>
                                                  <a:srgbClr val="00B0F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𝑦</m:t>
                                            </m:r>
                                          </m:e>
                                        </m:rad>
                                      </m:num>
                                      <m:den>
                                        <m:r>
                                          <a:rPr lang="en-US" sz="1900" b="0" i="1" smtClean="0">
                                            <a:solidFill>
                                              <a:srgbClr val="00B0F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1+</m:t>
                                        </m:r>
                                        <m:sSup>
                                          <m:sSupPr>
                                            <m:ctrlPr>
                                              <a:rPr lang="en-US" sz="1900" b="0" i="1" smtClean="0">
                                                <a:solidFill>
                                                  <a:srgbClr val="00B0F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d>
                                              <m:dPr>
                                                <m:ctrlPr>
                                                  <a:rPr lang="en-US" sz="1900" b="0" i="1" smtClean="0">
                                                    <a:solidFill>
                                                      <a:srgbClr val="00B0F0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dPr>
                                              <m:e>
                                                <m:r>
                                                  <a:rPr lang="en-US" sz="1900" b="0" i="1" smtClean="0">
                                                    <a:solidFill>
                                                      <a:srgbClr val="00B0F0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1−</m:t>
                                                </m:r>
                                                <m:r>
                                                  <a:rPr lang="en-US" sz="1900" b="0" i="1" smtClean="0">
                                                    <a:solidFill>
                                                      <a:srgbClr val="00B0F0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𝑦</m:t>
                                                </m:r>
                                              </m:e>
                                            </m:d>
                                          </m:e>
                                          <m:sup>
                                            <m:r>
                                              <a:rPr lang="en-US" sz="1900" b="0" i="1" smtClean="0">
                                                <a:solidFill>
                                                  <a:srgbClr val="00B0F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2</m:t>
                                            </m:r>
                                          </m:sup>
                                        </m:sSup>
                                      </m:den>
                                    </m:f>
                                    <m:sSubSup>
                                      <m:sSubSupPr>
                                        <m:ctrlPr>
                                          <a:rPr lang="en-US" sz="1900" b="0" i="1" smtClean="0">
                                            <a:solidFill>
                                              <a:srgbClr val="C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US" sz="1900" b="0" i="1" smtClean="0">
                                            <a:solidFill>
                                              <a:srgbClr val="C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𝐴</m:t>
                                        </m:r>
                                      </m:e>
                                      <m:sub>
                                        <m:r>
                                          <a:rPr lang="en-US" sz="1900" b="0" i="1" smtClean="0">
                                            <a:solidFill>
                                              <a:srgbClr val="C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𝑈𝑈</m:t>
                                        </m:r>
                                      </m:sub>
                                      <m:sup>
                                        <m:func>
                                          <m:funcPr>
                                            <m:ctrlPr>
                                              <a:rPr lang="en-US" sz="1900" b="0" i="1" smtClean="0">
                                                <a:solidFill>
                                                  <a:srgbClr val="C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funcPr>
                                          <m:fName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en-US" sz="1900" b="0" i="0" smtClean="0">
                                                <a:solidFill>
                                                  <a:srgbClr val="C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cos</m:t>
                                            </m:r>
                                          </m:fName>
                                          <m:e>
                                            <m:sSub>
                                              <m:sSubPr>
                                                <m:ctrlPr>
                                                  <a:rPr lang="en-US" sz="1900" b="0" i="1" smtClean="0">
                                                    <a:solidFill>
                                                      <a:srgbClr val="C00000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sz="1900" b="0" i="1" smtClean="0">
                                                    <a:solidFill>
                                                      <a:srgbClr val="C00000"/>
                                                    </a:solidFill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𝜙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sz="1900" b="0" i="1" smtClean="0">
                                                    <a:solidFill>
                                                      <a:srgbClr val="C00000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h</m:t>
                                                </m:r>
                                              </m:sub>
                                            </m:sSub>
                                          </m:e>
                                        </m:func>
                                      </m:sup>
                                    </m:sSubSup>
                                    <m:r>
                                      <m:rPr>
                                        <m:sty m:val="p"/>
                                      </m:rPr>
                                      <a:rPr lang="en-US" sz="1900" b="0" i="0" smtClean="0">
                                        <a:latin typeface="Cambria Math" panose="02040503050406030204" pitchFamily="18" charset="0"/>
                                      </a:rPr>
                                      <m:t>cos</m:t>
                                    </m:r>
                                  </m:fName>
                                  <m:e>
                                    <m:sSub>
                                      <m:sSubPr>
                                        <m:ctrlPr>
                                          <a:rPr lang="en-US" sz="19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9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𝜙</m:t>
                                        </m:r>
                                      </m:e>
                                      <m:sub>
                                        <m:r>
                                          <a:rPr lang="en-US" sz="1900" b="0" i="1" smtClean="0">
                                            <a:latin typeface="Cambria Math" panose="02040503050406030204" pitchFamily="18" charset="0"/>
                                          </a:rPr>
                                          <m:t>h</m:t>
                                        </m:r>
                                      </m:sub>
                                    </m:sSub>
                                  </m:e>
                                </m:func>
                                <m:r>
                                  <a:rPr lang="en-US" sz="1900" b="0" i="1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func>
                                  <m:funcPr>
                                    <m:ctrlPr>
                                      <a:rPr lang="en-US" sz="1900" i="1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f>
                                      <m:fPr>
                                        <m:ctrlPr>
                                          <a:rPr lang="en-US" sz="1900" i="1" smtClean="0">
                                            <a:solidFill>
                                              <a:srgbClr val="00B0F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n-US" sz="1900" i="1">
                                            <a:solidFill>
                                              <a:srgbClr val="00B0F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  <m:d>
                                          <m:dPr>
                                            <m:ctrlPr>
                                              <a:rPr lang="en-US" sz="1900" i="1">
                                                <a:solidFill>
                                                  <a:srgbClr val="00B0F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lang="en-US" sz="1900" b="0" i="1" smtClean="0">
                                                <a:solidFill>
                                                  <a:srgbClr val="00B0F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1</m:t>
                                            </m:r>
                                            <m:r>
                                              <a:rPr lang="en-US" sz="1900" i="1">
                                                <a:solidFill>
                                                  <a:srgbClr val="00B0F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−</m:t>
                                            </m:r>
                                            <m:r>
                                              <a:rPr lang="en-US" sz="1900" i="1">
                                                <a:solidFill>
                                                  <a:srgbClr val="00B0F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𝑦</m:t>
                                            </m:r>
                                          </m:e>
                                        </m:d>
                                      </m:num>
                                      <m:den>
                                        <m:r>
                                          <a:rPr lang="en-US" sz="1900" i="1">
                                            <a:solidFill>
                                              <a:srgbClr val="00B0F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1+</m:t>
                                        </m:r>
                                        <m:sSup>
                                          <m:sSupPr>
                                            <m:ctrlPr>
                                              <a:rPr lang="en-US" sz="1900" i="1">
                                                <a:solidFill>
                                                  <a:srgbClr val="00B0F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d>
                                              <m:dPr>
                                                <m:ctrlPr>
                                                  <a:rPr lang="en-US" sz="1900" i="1">
                                                    <a:solidFill>
                                                      <a:srgbClr val="00B0F0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dPr>
                                              <m:e>
                                                <m:r>
                                                  <a:rPr lang="en-US" sz="1900" i="1">
                                                    <a:solidFill>
                                                      <a:srgbClr val="00B0F0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1−</m:t>
                                                </m:r>
                                                <m:r>
                                                  <a:rPr lang="en-US" sz="1900" i="1">
                                                    <a:solidFill>
                                                      <a:srgbClr val="00B0F0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𝑦</m:t>
                                                </m:r>
                                              </m:e>
                                            </m:d>
                                          </m:e>
                                          <m:sup>
                                            <m:r>
                                              <a:rPr lang="en-US" sz="1900" i="1">
                                                <a:solidFill>
                                                  <a:srgbClr val="00B0F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2</m:t>
                                            </m:r>
                                          </m:sup>
                                        </m:sSup>
                                      </m:den>
                                    </m:f>
                                    <m:sSubSup>
                                      <m:sSubSupPr>
                                        <m:ctrlPr>
                                          <a:rPr lang="en-US" sz="1900" i="1" smtClean="0">
                                            <a:solidFill>
                                              <a:srgbClr val="C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US" sz="1900" i="1">
                                            <a:solidFill>
                                              <a:srgbClr val="C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𝐴</m:t>
                                        </m:r>
                                      </m:e>
                                      <m:sub>
                                        <m:r>
                                          <a:rPr lang="en-US" sz="1900" i="1">
                                            <a:solidFill>
                                              <a:srgbClr val="C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𝑈𝑈</m:t>
                                        </m:r>
                                      </m:sub>
                                      <m:sup>
                                        <m:func>
                                          <m:funcPr>
                                            <m:ctrlPr>
                                              <a:rPr lang="en-US" sz="1900" i="1">
                                                <a:solidFill>
                                                  <a:srgbClr val="C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funcPr>
                                          <m:fName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en-US" sz="1900">
                                                <a:solidFill>
                                                  <a:srgbClr val="C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cos</m:t>
                                            </m:r>
                                          </m:fName>
                                          <m:e>
                                            <m:sSub>
                                              <m:sSubPr>
                                                <m:ctrlPr>
                                                  <a:rPr lang="en-US" sz="1900" i="1">
                                                    <a:solidFill>
                                                      <a:srgbClr val="C00000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sz="1900" b="0" i="1" smtClean="0">
                                                    <a:solidFill>
                                                      <a:srgbClr val="C00000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2</m:t>
                                                </m:r>
                                                <m:r>
                                                  <a:rPr lang="en-US" sz="1900" i="1">
                                                    <a:solidFill>
                                                      <a:srgbClr val="C00000"/>
                                                    </a:solidFill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𝜙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sz="1900" i="1">
                                                    <a:solidFill>
                                                      <a:srgbClr val="C00000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h</m:t>
                                                </m:r>
                                              </m:sub>
                                            </m:sSub>
                                          </m:e>
                                        </m:func>
                                      </m:sup>
                                    </m:sSubSup>
                                    <m:r>
                                      <m:rPr>
                                        <m:sty m:val="p"/>
                                      </m:rPr>
                                      <a:rPr lang="en-US" sz="1900">
                                        <a:latin typeface="Cambria Math" panose="02040503050406030204" pitchFamily="18" charset="0"/>
                                      </a:rPr>
                                      <m:t>cos</m:t>
                                    </m:r>
                                  </m:fName>
                                  <m:e>
                                    <m:sSub>
                                      <m:sSubPr>
                                        <m:ctrlPr>
                                          <a:rPr lang="en-US" sz="19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900" b="0" i="1" smtClean="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  <m:r>
                                          <a:rPr lang="en-US" sz="19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𝜙</m:t>
                                        </m:r>
                                      </m:e>
                                      <m:sub>
                                        <m:r>
                                          <a:rPr lang="en-US" sz="1900" i="1">
                                            <a:latin typeface="Cambria Math" panose="02040503050406030204" pitchFamily="18" charset="0"/>
                                          </a:rPr>
                                          <m:t>h</m:t>
                                        </m:r>
                                      </m:sub>
                                    </m:sSub>
                                  </m:e>
                                </m:func>
                              </m:e>
                            </m:d>
                          </m:e>
                        </m:mr>
                      </m:m>
                    </m:oMath>
                  </m:oMathPara>
                </a14:m>
                <a:endParaRPr lang="en-US" sz="1900" dirty="0" smtClean="0"/>
              </a:p>
              <a:p>
                <a:r>
                  <a:rPr lang="en-US" dirty="0" smtClean="0"/>
                  <a:t>Where we have introduced the amplitude of the azimuthal asymmetries as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𝑈𝑈</m:t>
                          </m:r>
                        </m:sub>
                        <m:sup>
                          <m:func>
                            <m:funcPr>
                              <m:ctrlP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  <m:r>
                                    <a:rPr lang="en-US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sub>
                              </m:sSub>
                            </m:e>
                          </m:func>
                        </m:sup>
                      </m:sSubSup>
                      <m:d>
                        <m:dPr>
                          <m:ctrlPr>
                            <a:rPr lang="en-US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Sup>
                            <m:sSub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h𝑇</m:t>
                              </m:r>
                            </m:sub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;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𝑈𝑈</m:t>
                              </m:r>
                            </m:sub>
                            <m:sup>
                              <m:func>
                                <m:funcPr>
                                  <m:ctrlPr>
                                    <a:rPr lang="en-US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cos</m:t>
                                  </m:r>
                                </m:fName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𝑋</m:t>
                                      </m:r>
                                      <m:r>
                                        <a:rPr lang="en-US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h</m:t>
                                      </m:r>
                                    </m:sub>
                                  </m:sSub>
                                </m:e>
                              </m:func>
                            </m:sup>
                          </m:sSubSup>
                          <m:d>
                            <m:dPr>
                              <m:ctrlP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Sup>
                                <m:sSub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h𝑇</m:t>
                                  </m:r>
                                </m:sub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;</m:t>
                              </m:r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𝑄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num>
                        <m:den>
                          <m:sSubSup>
                            <m:sSubSupPr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𝑈𝑈</m:t>
                              </m:r>
                            </m:sub>
                            <m:sup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sup>
                          </m:sSubSup>
                          <m:d>
                            <m:dPr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Sup>
                                <m:sSubSupPr>
                                  <m:ctrlP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h𝑇</m:t>
                                  </m:r>
                                </m:sub>
                                <m:sup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;</m:t>
                              </m:r>
                              <m:sSup>
                                <m:sSupPr>
                                  <m:ctrlP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𝑄</m:t>
                                  </m:r>
                                </m:e>
                                <m:sup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den>
                      </m:f>
                    </m:oMath>
                  </m:oMathPara>
                </a14:m>
                <a:endParaRPr lang="en-US" dirty="0" smtClean="0"/>
              </a:p>
              <a:p>
                <a:r>
                  <a:rPr lang="en-US" dirty="0" smtClean="0"/>
                  <a:t>An the angular independent ratio</a:t>
                </a:r>
                <a:endParaRPr lang="en-US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2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2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US" sz="22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𝑈𝑈</m:t>
                          </m:r>
                        </m:sub>
                        <m:sup>
                          <m:r>
                            <a:rPr lang="en-US" sz="22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sup>
                      </m:sSubSup>
                      <m:d>
                        <m:dPr>
                          <m:ctrlPr>
                            <a:rPr lang="en-US" sz="22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,</m:t>
                          </m:r>
                          <m:sSubSup>
                            <m:sSubSup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h𝑇</m:t>
                              </m:r>
                            </m:sub>
                            <m:sup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;</m:t>
                          </m:r>
                          <m:sSup>
                            <m:sSup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p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en-US" sz="22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sz="22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2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US" sz="22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𝑈𝑈</m:t>
                              </m:r>
                            </m:sub>
                            <m:sup>
                              <m:r>
                                <a:rPr lang="en-US" sz="22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sup>
                          </m:sSubSup>
                          <m:d>
                            <m:dPr>
                              <m:ctrlPr>
                                <a:rPr lang="en-US" sz="22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Sup>
                                <m:sSubSupPr>
                                  <m:ctrlP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h𝑇</m:t>
                                  </m:r>
                                </m:sub>
                                <m:sup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;</m:t>
                              </m:r>
                              <m:sSup>
                                <m:sSupPr>
                                  <m:ctrlP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𝑄</m:t>
                                  </m:r>
                                </m:e>
                                <m:sup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num>
                        <m:den>
                          <m:sSub>
                            <m:sSub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p>
                                <m:sSupPr>
                                  <m:ctrlP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𝑄</m:t>
                                  </m:r>
                                </m:e>
                                <m:sup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den>
                      </m:f>
                    </m:oMath>
                  </m:oMathPara>
                </a14:m>
                <a:endParaRPr lang="en-US" sz="19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4"/>
                <a:stretch>
                  <a:fillRect l="-286" t="-20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7" name="Object 6"/>
          <p:cNvGraphicFramePr>
            <a:graphicFrameLocks noChangeAspect="1"/>
          </p:cNvGraphicFramePr>
          <p:nvPr>
            <p:extLst/>
          </p:nvPr>
        </p:nvGraphicFramePr>
        <p:xfrm>
          <a:off x="4991100" y="3181350"/>
          <a:ext cx="685800" cy="1488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8783" name="Equation" r:id="rId5" imgW="914400" imgH="198720" progId="Equation.DSMT4">
                  <p:embed/>
                </p:oleObj>
              </mc:Choice>
              <mc:Fallback>
                <p:oleObj name="Equation" r:id="rId5" imgW="914400" imgH="198720" progId="Equation.DSMT4">
                  <p:embed/>
                  <p:pic>
                    <p:nvPicPr>
                      <p:cNvPr id="7" name="Object 6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991100" y="3181350"/>
                        <a:ext cx="685800" cy="14882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250750" fontAlgn="auto">
              <a:spcBef>
                <a:spcPts val="0"/>
              </a:spcBef>
              <a:spcAft>
                <a:spcPts val="0"/>
              </a:spcAft>
            </a:pPr>
            <a:fld id="{B89349F4-614B-47AF-AE14-0958C0676A3C}" type="datetime1">
              <a:rPr lang="en-US" b="0" smtClean="0">
                <a:solidFill>
                  <a:srgbClr val="FFFFFF"/>
                </a:solidFill>
              </a:rPr>
              <a:pPr defTabSz="250750" fontAlgn="auto">
                <a:spcBef>
                  <a:spcPts val="0"/>
                </a:spcBef>
                <a:spcAft>
                  <a:spcPts val="0"/>
                </a:spcAft>
              </a:pPr>
              <a:t>7/10/2020</a:t>
            </a:fld>
            <a:endParaRPr lang="en-US" b="0" dirty="0">
              <a:solidFill>
                <a:srgbClr val="FFFFFF"/>
              </a:solidFill>
            </a:endParaRPr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250750" fontAlgn="auto">
              <a:spcBef>
                <a:spcPts val="0"/>
              </a:spcBef>
              <a:spcAft>
                <a:spcPts val="0"/>
              </a:spcAft>
            </a:pPr>
            <a:r>
              <a:rPr lang="en-US" b="0" smtClean="0">
                <a:solidFill>
                  <a:srgbClr val="FFFFFF"/>
                </a:solidFill>
              </a:rPr>
              <a:t>Radiative Corrections </a:t>
            </a:r>
            <a:endParaRPr lang="en-US" b="0" dirty="0">
              <a:solidFill>
                <a:srgbClr val="FFFFFF"/>
              </a:solidFill>
            </a:endParaRPr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250750" fontAlgn="auto">
              <a:spcBef>
                <a:spcPts val="0"/>
              </a:spcBef>
              <a:spcAft>
                <a:spcPts val="0"/>
              </a:spcAft>
            </a:pPr>
            <a:fld id="{B9A5DFB4-3D23-4866-8D46-AE36D04BFD7D}" type="slidenum">
              <a:rPr lang="en-US" b="0" smtClean="0">
                <a:solidFill>
                  <a:srgbClr val="FFFFFF"/>
                </a:solidFill>
              </a:rPr>
              <a:pPr defTabSz="250750" fontAlgn="auto">
                <a:spcBef>
                  <a:spcPts val="0"/>
                </a:spcBef>
                <a:spcAft>
                  <a:spcPts val="0"/>
                </a:spcAft>
              </a:pPr>
              <a:t>9</a:t>
            </a:fld>
            <a:endParaRPr lang="en-US" b="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7906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Basis">
  <a:themeElements>
    <a:clrScheme name="Basis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Basis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4364</TotalTime>
  <Words>6481</Words>
  <Application>Microsoft Office PowerPoint</Application>
  <PresentationFormat>On-screen Show (16:10)</PresentationFormat>
  <Paragraphs>385</Paragraphs>
  <Slides>41</Slides>
  <Notes>7</Notes>
  <HiddenSlides>0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54" baseType="lpstr">
      <vt:lpstr>Arial</vt:lpstr>
      <vt:lpstr>Arial Black</vt:lpstr>
      <vt:lpstr>Calibri Light</vt:lpstr>
      <vt:lpstr>Cambria Math</vt:lpstr>
      <vt:lpstr>Corbel</vt:lpstr>
      <vt:lpstr>High Tower Text</vt:lpstr>
      <vt:lpstr>Lucida Sans Unicode</vt:lpstr>
      <vt:lpstr>Savoye LET</vt:lpstr>
      <vt:lpstr>Times New Roman</vt:lpstr>
      <vt:lpstr>Wingdings</vt:lpstr>
      <vt:lpstr>Default Design</vt:lpstr>
      <vt:lpstr>Basis</vt:lpstr>
      <vt:lpstr>Equation</vt:lpstr>
      <vt:lpstr>Radiative Corrections in MC for EIC</vt:lpstr>
      <vt:lpstr>Kinematics of Deep Inelastic Scattering</vt:lpstr>
      <vt:lpstr>Standard Cuts @ √s~17 GeV</vt:lpstr>
      <vt:lpstr>Phase space for a √s~22 GeV</vt:lpstr>
      <vt:lpstr>Semi Inclusive Deep Inelastic Scattering </vt:lpstr>
      <vt:lpstr>Transverse structure of the Nucleon</vt:lpstr>
      <vt:lpstr>Confined parton motion in a hadron</vt:lpstr>
      <vt:lpstr>Unpolarised Transverse Momentum dependent PDFs</vt:lpstr>
      <vt:lpstr>Semi Inclusive unpolarised DIS Cross Section </vt:lpstr>
      <vt:lpstr>Semi Inclusive DIS full Cross Section </vt:lpstr>
      <vt:lpstr>Importance of unpolarized SIDIS for TMDs </vt:lpstr>
      <vt:lpstr>Azimuthal asymmetries in SIDIS</vt:lpstr>
      <vt:lpstr>The asymmetries and the multiplicities</vt:lpstr>
      <vt:lpstr>Collinear Multiplicities</vt:lpstr>
      <vt:lpstr>Cahn A_UU^cos⁡ϕ  and Boer-MuldersA_UU^cos⁡2ϕ modulation</vt:lpstr>
      <vt:lpstr>P_hT dependent Multiplicities M_UU^h </vt:lpstr>
      <vt:lpstr>The problem for SIDIS</vt:lpstr>
      <vt:lpstr>Smearing of variables DIS</vt:lpstr>
      <vt:lpstr>Smearing of variables SIDIS</vt:lpstr>
      <vt:lpstr>RADIATIVE CORRECTIONS</vt:lpstr>
      <vt:lpstr>LEPTONIC RADIATION</vt:lpstr>
      <vt:lpstr>RADIATIVE CORRECTIONS</vt:lpstr>
      <vt:lpstr>MC USED TO CHECK RC IN TMD SIDIS</vt:lpstr>
      <vt:lpstr>Cahn and Boer-Mulder effects in the MC</vt:lpstr>
      <vt:lpstr>Corrections for Multiplicities:</vt:lpstr>
      <vt:lpstr>Corrections for Multiplicities:</vt:lpstr>
      <vt:lpstr>Examples of Radiative Corrections (No Cahn&amp;BM):</vt:lpstr>
      <vt:lpstr>Examples of Radiative Corrections (Cahn&amp;BM):</vt:lpstr>
      <vt:lpstr>cos⁡ϕ distribution and corrections for hadrons</vt:lpstr>
      <vt:lpstr>cos⁡2ϕ distribution and corrections for hadrons</vt:lpstr>
      <vt:lpstr>Distributions and corrections for 0.2&lt;z&lt;0.3</vt:lpstr>
      <vt:lpstr>Distributions and corrections for 0.3&lt;z&lt;0.4</vt:lpstr>
      <vt:lpstr>Distributions and corrections for 0.4&lt;z&lt;0.6</vt:lpstr>
      <vt:lpstr>Distributions and corrections for 0.6&lt;z&lt;0.8</vt:lpstr>
      <vt:lpstr>Comments and conclusions</vt:lpstr>
      <vt:lpstr>Thank you</vt:lpstr>
      <vt:lpstr>(_^3)P_0 ; a model for the Collins FF H_1^⊥</vt:lpstr>
      <vt:lpstr>A_Coll^p on  proton and (_^3)P_0  model for FF</vt:lpstr>
      <vt:lpstr>LEPTONIC RADIATION</vt:lpstr>
      <vt:lpstr>PROPERTIES OF LEPTONIC RADIATION</vt:lpstr>
      <vt:lpstr>Azimuthal asymmetries in SIDIS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Overview of Spin/3D Results and Implications for EIC</dc:title>
  <dc:creator>Andrea Bressan</dc:creator>
  <cp:lastModifiedBy>Andrea Bressan</cp:lastModifiedBy>
  <cp:revision>100</cp:revision>
  <cp:lastPrinted>2020-06-26T09:00:59Z</cp:lastPrinted>
  <dcterms:modified xsi:type="dcterms:W3CDTF">2020-07-10T11:42:41Z</dcterms:modified>
</cp:coreProperties>
</file>