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2" r:id="rId5"/>
    <p:sldId id="257" r:id="rId6"/>
    <p:sldId id="265" r:id="rId7"/>
    <p:sldId id="260" r:id="rId8"/>
    <p:sldId id="259" r:id="rId9"/>
    <p:sldId id="258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C766-2D28-4603-BF96-2AA304E47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C4124-B465-44A2-B29D-C77FC6A26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9B4C6-71A6-421A-A314-11391E09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56F-E446-4147-992E-6E10AF8797D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68014-E7CD-4AA9-B87D-300899D2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54BD7-6C65-4ABA-B5F2-F9130882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8065-2870-483B-B436-397C2340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F5B9-2928-4CDD-B13B-E0FC7C68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3C3B2-91C3-4572-9CC8-AE3B87AEE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3AD9A-3142-47CC-B56E-E2230676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56F-E446-4147-992E-6E10AF8797D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4C07D-6F0B-44FB-A094-FC15013C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CDE46-F866-4B39-8EB2-BFAE1547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8065-2870-483B-B436-397C2340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6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77A776-EFF8-4F6B-B5E3-B9C590CD3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5F5AD-94DD-4974-B293-3250B6D4B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4020A-E57D-461C-8FEE-3FF004DD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56F-E446-4147-992E-6E10AF8797D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E425-6A7D-4327-8F1D-6B8B410C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37978-D702-4BC6-9970-1FC8638F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8065-2870-483B-B436-397C2340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2744-7785-4419-B15F-2D456413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61F44-3955-4807-B47D-C39097051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998CB-C3EC-449B-BD24-723D154E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56F-E446-4147-992E-6E10AF8797D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3C90C-D7A5-4A85-B136-7C3CDD6D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052D3-AC39-49FA-943E-26BB82A9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8065-2870-483B-B436-397C2340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EEF5-24EB-4B0D-A184-052B4EC1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A03B5-41C0-441C-8548-C8988F330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43CD-2EC0-4F4B-A4D2-23080D26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56F-E446-4147-992E-6E10AF8797D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29609-A0B7-4F4F-8CEB-3D0DA000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36B47-6819-4096-8D75-2955EBC3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8065-2870-483B-B436-397C2340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8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B97B-AAB6-43E4-8709-BFCCC2CC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BD047-2F25-4E53-BED6-5DE3FEF24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222DE-9E68-49EF-989D-1862854DB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E83B8-432F-4774-AB37-4AE7822D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56F-E446-4147-992E-6E10AF8797D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0698B-3291-4ED7-8842-C7547D9B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C235-D147-437A-AC63-20ABECDE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8065-2870-483B-B436-397C2340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0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CC7E-D14F-49F1-8A5A-9DCE5F09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8A8AC-04A6-4F60-818D-B4C11ACDF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0EC23-0022-4EB2-840D-79E8DE71E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318BF-CFA8-40C2-AF29-51E68C237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DAD8B-C33D-46A4-BF45-4F405CCA9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B1121-5119-4412-B4DA-5CFD7D3C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56F-E446-4147-992E-6E10AF8797D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19454-712F-4F9A-99A4-409848C8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3F3C5-1017-4809-9A8D-BB072BCC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8065-2870-483B-B436-397C2340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99A0-BB33-44FD-AFBE-A90C7601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24EA9-84AF-4E67-AF52-EE14C4A0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56F-E446-4147-992E-6E10AF8797D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6DBF4-E4B9-4C64-B7C6-9EA20B90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48E35-2E4D-428E-A8FA-6385C700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8065-2870-483B-B436-397C2340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56FE98-D813-403F-AC8C-2D07C189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56F-E446-4147-992E-6E10AF8797D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E9C89-CCF3-449A-9B2A-1162152C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96B51-F8F8-40C4-91FC-F4D5E2AD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8065-2870-483B-B436-397C2340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0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23E7-0D9E-491C-8217-E95FC689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B244-5CD6-45B2-A4D7-2A0F6020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DB296-0EB5-493D-B7FB-FB8A81092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8BE-37A1-4BE4-A4BB-59B68F8D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56F-E446-4147-992E-6E10AF8797D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59816-8F2E-4749-9197-257821BD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0B159-12B0-475D-8D5B-D4D7637E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8065-2870-483B-B436-397C2340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3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7C19-C1E1-4F02-A2F9-D2B51A53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3EFB1-D6D1-4DF2-9DB5-712F24161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F9B6E-8971-4927-B5B1-72187BCAB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74C91-25A6-4B4E-ABB0-341A14EF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56F-E446-4147-992E-6E10AF8797D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615F7-37F6-4B3D-92F8-647EC8EE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42605-9586-4E5D-93F4-7F8DE3A9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8065-2870-483B-B436-397C2340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2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7FCE2-4CC8-47E6-BED2-B42E59A6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C7398-AC20-496B-88C7-94FDB048D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B3C7F-14D6-4891-8562-C9C5F393E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856F-E446-4147-992E-6E10AF8797D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8BD2C-C179-4E50-8897-792C62003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C5CF1-EDFB-4D4A-8013-295137A2F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8065-2870-483B-B436-397C2340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arxiv.org/abs/2006.097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60FF-41CA-4F31-A89A-92E3433C8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1122363"/>
            <a:ext cx="11630026" cy="2387600"/>
          </a:xfrm>
        </p:spPr>
        <p:txBody>
          <a:bodyPr/>
          <a:lstStyle/>
          <a:p>
            <a:r>
              <a:rPr lang="en-US" dirty="0"/>
              <a:t>1-Jettiness + HERA Comparison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905FC-B239-42FE-B303-EDA0B4FC1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Henry Klest</a:t>
            </a:r>
          </a:p>
          <a:p>
            <a:endParaRPr lang="en-US" dirty="0"/>
          </a:p>
          <a:p>
            <a:r>
              <a:rPr lang="en-US" dirty="0"/>
              <a:t>Group Meeting 6/22</a:t>
            </a:r>
          </a:p>
        </p:txBody>
      </p:sp>
    </p:spTree>
    <p:extLst>
      <p:ext uri="{BB962C8B-B14F-4D97-AF65-F5344CB8AC3E}">
        <p14:creationId xmlns:p14="http://schemas.microsoft.com/office/powerpoint/2010/main" val="305882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CCC88-74E8-4E8D-8CF2-BF8FDC0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792480"/>
            <a:ext cx="4676376" cy="55797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Extraction of α</a:t>
            </a:r>
            <a:r>
              <a:rPr lang="en-US" baseline="-25000" dirty="0"/>
              <a:t>s </a:t>
            </a:r>
            <a:r>
              <a:rPr lang="en-US" dirty="0"/>
              <a:t>in any channel is a delicate balance of complicated theory (scheme dependences etc. that I don’t understand) with experimental measurements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principle, if Chris Lee and collaborators are correct about the precision of their calculations, simply re-analyzing HERA in terms of 1-Jettiness could yield a significant improvement in the uncertainties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D857E-E663-43A5-A062-52051CED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56" y="803275"/>
            <a:ext cx="7408944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4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43C1-FA30-4AF5-AB6F-D3EADDE2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PS: Axions?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FEFA2-101B-42E0-A32C-FE26835E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90" y="1825624"/>
            <a:ext cx="625983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https://arxiv.org/abs/2006.09721</a:t>
            </a:r>
            <a:endParaRPr lang="en-US" dirty="0"/>
          </a:p>
          <a:p>
            <a:r>
              <a:rPr lang="en-US" dirty="0"/>
              <a:t>Paper published a few days ago by XENON 1T “Observation of Excess Electronic Recoil Events in XENON1T”</a:t>
            </a:r>
          </a:p>
          <a:p>
            <a:r>
              <a:rPr lang="en-US" dirty="0"/>
              <a:t>“The solar axion model has a 3.5 σ significance”</a:t>
            </a:r>
          </a:p>
          <a:p>
            <a:r>
              <a:rPr lang="en-US" dirty="0"/>
              <a:t>Axions provide a neat explanation for the strong CP problem, namely why should the θ parameter contributing to CP-violation in QCD be so darn small? (Current limit is &lt; 10</a:t>
            </a:r>
            <a:r>
              <a:rPr lang="en-US" baseline="30000" dirty="0"/>
              <a:t>-10 </a:t>
            </a:r>
            <a:r>
              <a:rPr lang="en-US" dirty="0"/>
              <a:t>radians)</a:t>
            </a:r>
          </a:p>
          <a:p>
            <a:r>
              <a:rPr lang="en-US" dirty="0"/>
              <a:t>Highlights the huge variation in experimental techniques used to test QCD!</a:t>
            </a:r>
          </a:p>
        </p:txBody>
      </p:sp>
      <p:pic>
        <p:nvPicPr>
          <p:cNvPr id="1026" name="Picture 2" descr="XENON1T will join the hunt for dark matter this autumn – Physics World">
            <a:extLst>
              <a:ext uri="{FF2B5EF4-FFF2-40B4-BE49-F238E27FC236}">
                <a16:creationId xmlns:a16="http://schemas.microsoft.com/office/drawing/2014/main" id="{6C066218-687A-4C22-B833-ED584022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40" y="365125"/>
            <a:ext cx="4878070" cy="36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233FF5-7568-4FA6-BD01-4E8CD4496C47}"/>
              </a:ext>
            </a:extLst>
          </p:cNvPr>
          <p:cNvSpPr txBox="1"/>
          <p:nvPr/>
        </p:nvSpPr>
        <p:spPr>
          <a:xfrm>
            <a:off x="7596505" y="4023678"/>
            <a:ext cx="360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3.3 tons of ultra pure liquid Xenon!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12BEBF-5759-4AFD-AF3B-BF3DEFA1CD0C}"/>
              </a:ext>
            </a:extLst>
          </p:cNvPr>
          <p:cNvCxnSpPr>
            <a:cxnSpLocks/>
          </p:cNvCxnSpPr>
          <p:nvPr/>
        </p:nvCxnSpPr>
        <p:spPr>
          <a:xfrm flipH="1" flipV="1">
            <a:off x="8582027" y="3429002"/>
            <a:ext cx="180973" cy="6667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7872C5-BBBC-473C-9097-17BBB43F8C4A}"/>
              </a:ext>
            </a:extLst>
          </p:cNvPr>
          <p:cNvSpPr txBox="1"/>
          <p:nvPr/>
        </p:nvSpPr>
        <p:spPr>
          <a:xfrm>
            <a:off x="7334885" y="6385838"/>
            <a:ext cx="454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usual, grains of salt abound.</a:t>
            </a:r>
          </a:p>
        </p:txBody>
      </p:sp>
      <p:pic>
        <p:nvPicPr>
          <p:cNvPr id="1028" name="Picture 4" descr="With a Grain of Salt - CPA - California Pool Association">
            <a:extLst>
              <a:ext uri="{FF2B5EF4-FFF2-40B4-BE49-F238E27FC236}">
                <a16:creationId xmlns:a16="http://schemas.microsoft.com/office/drawing/2014/main" id="{35A7060B-06E3-44C8-A981-E671F903E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38" y="4533504"/>
            <a:ext cx="3609974" cy="18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9826-0A32-49F8-94F1-3439CB54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Breit</a:t>
            </a:r>
            <a:r>
              <a:rPr lang="en-US" dirty="0"/>
              <a:t> Frame + Thrust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86C81-1607-4BE3-B43E-FF0AA3844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2329500"/>
            <a:ext cx="5134610" cy="219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BBA9F-A897-4D71-8C7E-26530157C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04"/>
            <a:ext cx="10515600" cy="5243195"/>
          </a:xfrm>
        </p:spPr>
        <p:txBody>
          <a:bodyPr>
            <a:normAutofit/>
          </a:bodyPr>
          <a:lstStyle/>
          <a:p>
            <a:r>
              <a:rPr lang="en-US" dirty="0" err="1"/>
              <a:t>Breit</a:t>
            </a:r>
            <a:r>
              <a:rPr lang="en-US" dirty="0"/>
              <a:t> frame, “infinite-momentum” frame or “brick wall” frame</a:t>
            </a:r>
          </a:p>
          <a:p>
            <a:r>
              <a:rPr lang="en-US" dirty="0"/>
              <a:t>Frame in which struck quark has momentum reversed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Breit</a:t>
            </a:r>
            <a:r>
              <a:rPr lang="en-US" dirty="0"/>
              <a:t> frame DIS, you have the quark getting its momentum reversed and the proton remnants continuing forward.</a:t>
            </a:r>
          </a:p>
          <a:p>
            <a:r>
              <a:rPr lang="en-US" dirty="0"/>
              <a:t>This lends itself to a measurement of “hemispheres” in </a:t>
            </a:r>
            <a:r>
              <a:rPr lang="en-US" dirty="0" err="1"/>
              <a:t>Breit</a:t>
            </a:r>
            <a:r>
              <a:rPr lang="en-US" dirty="0"/>
              <a:t> frame, corresponding to participant quark vs. remnant, so called “current hemisphere” (CH) and “remnant hemisphere” (RH)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556DF5-32C4-4D81-BD08-225EFA936B03}"/>
              </a:ext>
            </a:extLst>
          </p:cNvPr>
          <p:cNvCxnSpPr>
            <a:cxnSpLocks/>
          </p:cNvCxnSpPr>
          <p:nvPr/>
        </p:nvCxnSpPr>
        <p:spPr>
          <a:xfrm>
            <a:off x="1300480" y="4006215"/>
            <a:ext cx="29190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F5B461-500B-4032-A689-616359AAF75F}"/>
              </a:ext>
            </a:extLst>
          </p:cNvPr>
          <p:cNvCxnSpPr>
            <a:cxnSpLocks/>
          </p:cNvCxnSpPr>
          <p:nvPr/>
        </p:nvCxnSpPr>
        <p:spPr>
          <a:xfrm>
            <a:off x="1300480" y="4301490"/>
            <a:ext cx="29190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190E26-C294-4607-AF91-71B0DAE6946A}"/>
              </a:ext>
            </a:extLst>
          </p:cNvPr>
          <p:cNvCxnSpPr>
            <a:cxnSpLocks/>
          </p:cNvCxnSpPr>
          <p:nvPr/>
        </p:nvCxnSpPr>
        <p:spPr>
          <a:xfrm>
            <a:off x="1300480" y="4006215"/>
            <a:ext cx="10521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14CC4E-4056-4915-8006-65714ED19CB8}"/>
              </a:ext>
            </a:extLst>
          </p:cNvPr>
          <p:cNvCxnSpPr>
            <a:cxnSpLocks/>
          </p:cNvCxnSpPr>
          <p:nvPr/>
        </p:nvCxnSpPr>
        <p:spPr>
          <a:xfrm>
            <a:off x="1436370" y="4301490"/>
            <a:ext cx="91630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146DC4-EBE8-4087-B362-8F8A44D461B1}"/>
              </a:ext>
            </a:extLst>
          </p:cNvPr>
          <p:cNvGrpSpPr/>
          <p:nvPr/>
        </p:nvGrpSpPr>
        <p:grpSpPr>
          <a:xfrm>
            <a:off x="7239000" y="2724150"/>
            <a:ext cx="4256722" cy="1577340"/>
            <a:chOff x="7239000" y="2724150"/>
            <a:chExt cx="4256722" cy="15773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6448F6-5E54-4CA6-A0B9-4A6D6C7AC0B0}"/>
                </a:ext>
              </a:extLst>
            </p:cNvPr>
            <p:cNvSpPr/>
            <p:nvPr/>
          </p:nvSpPr>
          <p:spPr>
            <a:xfrm>
              <a:off x="8858250" y="2724150"/>
              <a:ext cx="733425" cy="157734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5ABD623-3871-416F-B883-5D95DBC107B9}"/>
                </a:ext>
              </a:extLst>
            </p:cNvPr>
            <p:cNvCxnSpPr/>
            <p:nvPr/>
          </p:nvCxnSpPr>
          <p:spPr>
            <a:xfrm flipH="1">
              <a:off x="7239000" y="3495675"/>
              <a:ext cx="19335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68BCF36-9E05-41AE-AFB2-CF0D606EC7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72575" y="3346132"/>
              <a:ext cx="1457324" cy="161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43AFD8C-59F2-403B-A102-97A70C62D659}"/>
                </a:ext>
              </a:extLst>
            </p:cNvPr>
            <p:cNvCxnSpPr>
              <a:cxnSpLocks/>
            </p:cNvCxnSpPr>
            <p:nvPr/>
          </p:nvCxnSpPr>
          <p:spPr>
            <a:xfrm>
              <a:off x="9172575" y="3512820"/>
              <a:ext cx="1152523" cy="321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B162969-7CE2-4447-980A-DFEC98BBC2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8626" y="3508057"/>
              <a:ext cx="1123949" cy="326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55E1F21-BEB2-4631-8998-FA451466A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72575" y="3248025"/>
              <a:ext cx="1228724" cy="2381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95362C2-D56B-44CE-9001-BB3C1A6F1A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74869" y="3266202"/>
              <a:ext cx="731046" cy="2199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09206D-BA67-4EB7-BA4B-3E8507E26810}"/>
                </a:ext>
              </a:extLst>
            </p:cNvPr>
            <p:cNvSpPr txBox="1"/>
            <p:nvPr/>
          </p:nvSpPr>
          <p:spPr>
            <a:xfrm>
              <a:off x="7687627" y="2743082"/>
              <a:ext cx="3808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			RH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49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ED4A-AFAE-4715-A940-D011495B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1325563"/>
          </a:xfrm>
        </p:spPr>
        <p:txBody>
          <a:bodyPr/>
          <a:lstStyle/>
          <a:p>
            <a:r>
              <a:rPr lang="en-US" dirty="0"/>
              <a:t>Aside: </a:t>
            </a:r>
            <a:r>
              <a:rPr lang="en-US" dirty="0" err="1"/>
              <a:t>Breit</a:t>
            </a:r>
            <a:r>
              <a:rPr lang="en-US" dirty="0"/>
              <a:t> Frame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645D-AFD7-41E5-BB10-56EC45182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1576"/>
            <a:ext cx="10753726" cy="5572124"/>
          </a:xfrm>
        </p:spPr>
        <p:txBody>
          <a:bodyPr>
            <a:normAutofit/>
          </a:bodyPr>
          <a:lstStyle/>
          <a:p>
            <a:r>
              <a:rPr lang="en-US" dirty="0"/>
              <a:t>If the scattered lepton is measured accurately, the </a:t>
            </a:r>
            <a:r>
              <a:rPr lang="en-US" dirty="0" err="1"/>
              <a:t>lorentz</a:t>
            </a:r>
            <a:r>
              <a:rPr lang="en-US" dirty="0"/>
              <a:t> transformation to the </a:t>
            </a:r>
            <a:r>
              <a:rPr lang="en-US" dirty="0" err="1"/>
              <a:t>Breit</a:t>
            </a:r>
            <a:r>
              <a:rPr lang="en-US" dirty="0"/>
              <a:t> frame can be made from the lab frame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 learn x, q from lepton</a:t>
            </a:r>
          </a:p>
          <a:p>
            <a:pPr lvl="1"/>
            <a:r>
              <a:rPr lang="en-US" dirty="0"/>
              <a:t>For EIC, may need to learn P and </a:t>
            </a:r>
            <a:r>
              <a:rPr lang="en-US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from t</a:t>
            </a:r>
            <a:r>
              <a:rPr lang="en-US" baseline="-25000" dirty="0"/>
              <a:t>0</a:t>
            </a:r>
            <a:r>
              <a:rPr lang="en-US" dirty="0"/>
              <a:t> due to crab crossing?</a:t>
            </a:r>
          </a:p>
          <a:p>
            <a:r>
              <a:rPr lang="en-US" dirty="0"/>
              <a:t>By finding Q</a:t>
            </a:r>
            <a:r>
              <a:rPr lang="en-US" baseline="30000" dirty="0"/>
              <a:t>2</a:t>
            </a:r>
            <a:r>
              <a:rPr lang="en-US" dirty="0"/>
              <a:t> and y from lepton, x and q are defined.</a:t>
            </a:r>
          </a:p>
          <a:p>
            <a:r>
              <a:rPr lang="en-US" dirty="0"/>
              <a:t>Lepton energy scale is a very important systematic in BF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6509A-05EE-4F03-BEBE-D2B0F4BEF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34" y="2497140"/>
            <a:ext cx="5349516" cy="16160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027BD2F-222D-47A8-BBC1-B3FD4803F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20" y="2125145"/>
            <a:ext cx="3811430" cy="25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85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27DE-2AEA-4B09-B55D-FA3EDA6B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Breit</a:t>
            </a:r>
            <a:r>
              <a:rPr lang="en-US" dirty="0"/>
              <a:t> Frame + 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8A75D-800B-4EF1-BAE2-2DE457907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72"/>
            <a:ext cx="10515600" cy="2176832"/>
          </a:xfrm>
        </p:spPr>
        <p:txBody>
          <a:bodyPr>
            <a:normAutofit/>
          </a:bodyPr>
          <a:lstStyle/>
          <a:p>
            <a:r>
              <a:rPr lang="en-US" dirty="0"/>
              <a:t>This version of thrust (below; as used by HERA experiments) measures the longitudinal momentum components of particles in current hemisphere projected onto the current hemisphere axis</a:t>
            </a:r>
          </a:p>
          <a:p>
            <a:pPr lvl="1"/>
            <a:r>
              <a:rPr lang="en-US" dirty="0"/>
              <a:t>Note: Variable can also be studied in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!</a:t>
            </a:r>
          </a:p>
          <a:p>
            <a:r>
              <a:rPr lang="en-US" dirty="0"/>
              <a:t>This crucially omits the remnant hemisphere, making it non-global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BFF48-2588-4024-894E-5EA301641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27" y="3566160"/>
            <a:ext cx="5432419" cy="14654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661D58-72CD-4929-972B-7A01A0413202}"/>
              </a:ext>
            </a:extLst>
          </p:cNvPr>
          <p:cNvSpPr txBox="1"/>
          <p:nvPr/>
        </p:nvSpPr>
        <p:spPr>
          <a:xfrm>
            <a:off x="7709379" y="5421885"/>
            <a:ext cx="3715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Situation where τ = 1, longitudinal projection of CH particle momenta onto hemisphere axis is 0, high “thrust” in current direction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622928-6EB6-4407-B400-24E5FBB26616}"/>
              </a:ext>
            </a:extLst>
          </p:cNvPr>
          <p:cNvSpPr txBox="1"/>
          <p:nvPr/>
        </p:nvSpPr>
        <p:spPr>
          <a:xfrm>
            <a:off x="1919602" y="5586889"/>
            <a:ext cx="326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Situation with low thrust, high “</a:t>
            </a:r>
            <a:r>
              <a:rPr lang="en-US" dirty="0" err="1"/>
              <a:t>spherocity</a:t>
            </a:r>
            <a:r>
              <a:rPr lang="en-US" dirty="0"/>
              <a:t>” – another event shape variable effectively opposite of thrust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8F26F46-7860-446A-9636-52F8984B8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27" y="3718560"/>
            <a:ext cx="5432419" cy="14654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6ABCD1-88F5-4ACE-9EE5-CD54C94AFD9F}"/>
              </a:ext>
            </a:extLst>
          </p:cNvPr>
          <p:cNvSpPr txBox="1"/>
          <p:nvPr/>
        </p:nvSpPr>
        <p:spPr>
          <a:xfrm>
            <a:off x="95090" y="3558003"/>
            <a:ext cx="240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=</a:t>
            </a:r>
            <a:r>
              <a:rPr lang="en-US" dirty="0"/>
              <a:t> boson direction</a:t>
            </a:r>
          </a:p>
          <a:p>
            <a:r>
              <a:rPr lang="en-US" b="1" dirty="0"/>
              <a:t>P</a:t>
            </a:r>
            <a:r>
              <a:rPr lang="en-US" baseline="-25000" dirty="0"/>
              <a:t>h</a:t>
            </a:r>
            <a:r>
              <a:rPr lang="en-US" dirty="0"/>
              <a:t> = hadron momenta in CH</a:t>
            </a:r>
            <a:endParaRPr lang="en-US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627ADD-E65D-44F3-BC2D-1A956F2F855F}"/>
              </a:ext>
            </a:extLst>
          </p:cNvPr>
          <p:cNvGrpSpPr/>
          <p:nvPr/>
        </p:nvGrpSpPr>
        <p:grpSpPr>
          <a:xfrm>
            <a:off x="7279644" y="3591222"/>
            <a:ext cx="4256722" cy="1625083"/>
            <a:chOff x="7279644" y="3591222"/>
            <a:chExt cx="4256722" cy="16250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4CF8E5-9A76-4901-897F-CA38831B4181}"/>
                </a:ext>
              </a:extLst>
            </p:cNvPr>
            <p:cNvGrpSpPr/>
            <p:nvPr/>
          </p:nvGrpSpPr>
          <p:grpSpPr>
            <a:xfrm>
              <a:off x="7279644" y="3591222"/>
              <a:ext cx="4256722" cy="1625083"/>
              <a:chOff x="7239000" y="2676407"/>
              <a:chExt cx="4256722" cy="162508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87FA72-7C9F-4628-9ED4-063932D2A94E}"/>
                  </a:ext>
                </a:extLst>
              </p:cNvPr>
              <p:cNvSpPr/>
              <p:nvPr/>
            </p:nvSpPr>
            <p:spPr>
              <a:xfrm>
                <a:off x="8858250" y="2724150"/>
                <a:ext cx="733425" cy="157734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E78A825E-0F8C-40DE-A64E-5EE565ADB1E5}"/>
                  </a:ext>
                </a:extLst>
              </p:cNvPr>
              <p:cNvCxnSpPr/>
              <p:nvPr/>
            </p:nvCxnSpPr>
            <p:spPr>
              <a:xfrm flipH="1">
                <a:off x="7239000" y="3495675"/>
                <a:ext cx="19335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92BBA44-A8F9-4861-A4E6-7A7A48C746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2575" y="3486151"/>
                <a:ext cx="1457324" cy="219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C93779F-AC1C-4AAE-8538-4564C365B5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2575" y="3476625"/>
                <a:ext cx="1861820" cy="266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ED91B37-D6D5-478D-8674-22C06809D8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31791" y="3500439"/>
                <a:ext cx="1140785" cy="76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18A89B9-944D-4CA9-AA4E-3D5AE633FA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2575" y="3486151"/>
                <a:ext cx="104521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944AB61-787B-46BB-830A-42568C58DD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20026" y="3495677"/>
                <a:ext cx="1385889" cy="47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23458E-18DA-4153-9C10-832B87DC9E0B}"/>
                  </a:ext>
                </a:extLst>
              </p:cNvPr>
              <p:cNvSpPr txBox="1"/>
              <p:nvPr/>
            </p:nvSpPr>
            <p:spPr>
              <a:xfrm>
                <a:off x="7687627" y="2676407"/>
                <a:ext cx="3808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			RH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9921D1-0A12-463D-A1DB-330467B014CA}"/>
                </a:ext>
              </a:extLst>
            </p:cNvPr>
            <p:cNvCxnSpPr/>
            <p:nvPr/>
          </p:nvCxnSpPr>
          <p:spPr>
            <a:xfrm flipH="1" flipV="1">
              <a:off x="8572500" y="4410490"/>
              <a:ext cx="640719" cy="762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2CDA9B-B60F-4432-BA68-EEFCCC682C13}"/>
                </a:ext>
              </a:extLst>
            </p:cNvPr>
            <p:cNvSpPr txBox="1"/>
            <p:nvPr/>
          </p:nvSpPr>
          <p:spPr>
            <a:xfrm>
              <a:off x="8857144" y="4116425"/>
              <a:ext cx="231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B4C38C-0DDB-454F-AF63-C5E974AAFF8D}"/>
              </a:ext>
            </a:extLst>
          </p:cNvPr>
          <p:cNvGrpSpPr/>
          <p:nvPr/>
        </p:nvGrpSpPr>
        <p:grpSpPr>
          <a:xfrm>
            <a:off x="219863" y="5172314"/>
            <a:ext cx="3808095" cy="1577340"/>
            <a:chOff x="219863" y="5172314"/>
            <a:chExt cx="3808095" cy="157734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65771CA-81FB-48E1-8795-FF25AF5F13C9}"/>
                </a:ext>
              </a:extLst>
            </p:cNvPr>
            <p:cNvGrpSpPr/>
            <p:nvPr/>
          </p:nvGrpSpPr>
          <p:grpSpPr>
            <a:xfrm>
              <a:off x="219863" y="5172314"/>
              <a:ext cx="3808095" cy="1577340"/>
              <a:chOff x="8124513" y="2724150"/>
              <a:chExt cx="3808095" cy="157734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8D2AE69-FD65-41EE-8421-6FF63C3B6F44}"/>
                  </a:ext>
                </a:extLst>
              </p:cNvPr>
              <p:cNvSpPr/>
              <p:nvPr/>
            </p:nvSpPr>
            <p:spPr>
              <a:xfrm>
                <a:off x="8858250" y="2724150"/>
                <a:ext cx="733425" cy="157734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B0D0EB9-2E1C-4E74-ACF2-BC4524BD87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72195" y="3495675"/>
                <a:ext cx="500381" cy="1805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78AEF3F-1324-4119-87C7-0C8B4CDD70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2575" y="3244128"/>
                <a:ext cx="414656" cy="2639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EDD0CA9-E41A-400B-973E-5CD90242D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2575" y="3493770"/>
                <a:ext cx="462758" cy="5656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6B46807-0A3D-4FFF-AD0D-7E86B25B3B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90500" y="3508057"/>
                <a:ext cx="182078" cy="3683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C33106B-37BD-48E9-8E3B-990E3CEB25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2575" y="2904561"/>
                <a:ext cx="462758" cy="5815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7D04CE9-7A97-4F89-BFCE-E287B7BBD9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68079" y="3110035"/>
                <a:ext cx="437837" cy="376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91FCAD-4419-42CA-9A73-22D7A130CA79}"/>
                  </a:ext>
                </a:extLst>
              </p:cNvPr>
              <p:cNvSpPr txBox="1"/>
              <p:nvPr/>
            </p:nvSpPr>
            <p:spPr>
              <a:xfrm>
                <a:off x="8124513" y="2761236"/>
                <a:ext cx="3808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		RH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8541AD-3E6F-4FE9-BBC9-A71A1A2C5802}"/>
                </a:ext>
              </a:extLst>
            </p:cNvPr>
            <p:cNvSpPr txBox="1"/>
            <p:nvPr/>
          </p:nvSpPr>
          <p:spPr>
            <a:xfrm>
              <a:off x="924471" y="5615818"/>
              <a:ext cx="231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n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773CBDD-A512-408A-9F50-64077D3BEBB4}"/>
                </a:ext>
              </a:extLst>
            </p:cNvPr>
            <p:cNvCxnSpPr/>
            <p:nvPr/>
          </p:nvCxnSpPr>
          <p:spPr>
            <a:xfrm flipH="1" flipV="1">
              <a:off x="664519" y="5934314"/>
              <a:ext cx="640719" cy="762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56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37357-A3EF-4E1B-BAB3-AEA4A911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1371"/>
            <a:ext cx="10515600" cy="1325563"/>
          </a:xfrm>
        </p:spPr>
        <p:txBody>
          <a:bodyPr/>
          <a:lstStyle/>
          <a:p>
            <a:r>
              <a:rPr lang="en-US" dirty="0"/>
              <a:t>1-Jettiness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5E858-E7E7-42DD-85A3-85C77D4C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53" y="894100"/>
            <a:ext cx="11454765" cy="27444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Event shape observable with theoretical calculation uncertainty of the order of 1%, sensitivity to α</a:t>
            </a:r>
            <a:r>
              <a:rPr lang="en-US" baseline="-25000" dirty="0"/>
              <a:t>s</a:t>
            </a:r>
            <a:r>
              <a:rPr lang="en-US" dirty="0"/>
              <a:t> and PDFs (non-perturbative parameter α</a:t>
            </a:r>
            <a:r>
              <a:rPr lang="en-US" baseline="-25000" dirty="0"/>
              <a:t>0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To be compared to inclusive/</a:t>
            </a:r>
            <a:r>
              <a:rPr lang="en-US" dirty="0" err="1"/>
              <a:t>dijet</a:t>
            </a:r>
            <a:r>
              <a:rPr lang="en-US" dirty="0"/>
              <a:t> extractions in DIS with uncertainties of ~10%</a:t>
            </a:r>
          </a:p>
          <a:p>
            <a:r>
              <a:rPr lang="en-US" dirty="0"/>
              <a:t>“1-jettiness” in DIS measures final states with beam radiation + one additional jet, NOT the same as thrust from above, remnant is included in measurement</a:t>
            </a:r>
          </a:p>
          <a:p>
            <a:r>
              <a:rPr lang="en-US" dirty="0"/>
              <a:t>Measure 1-Jettiness cross section with high precision, theory does the rest.</a:t>
            </a:r>
          </a:p>
          <a:p>
            <a:r>
              <a:rPr lang="en-US" dirty="0"/>
              <a:t>Caveat: Larger systematic error due to non-cancellation of hadronic energy scale (unlike in thrust)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FF20A-6AA4-47A9-B14B-B128BEC7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40" y="3818642"/>
            <a:ext cx="9174480" cy="2945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5A4D40-090C-4448-B6BD-819FE164AE8B}"/>
              </a:ext>
            </a:extLst>
          </p:cNvPr>
          <p:cNvSpPr txBox="1"/>
          <p:nvPr/>
        </p:nvSpPr>
        <p:spPr>
          <a:xfrm>
            <a:off x="9353549" y="3962400"/>
            <a:ext cx="2706369" cy="236988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Put simply: minimizing dot products W.R.T beam or jet = group into hemispheres based on which 4-vector is closest, beam or jet</a:t>
            </a:r>
          </a:p>
          <a:p>
            <a:endParaRPr lang="en-US" dirty="0"/>
          </a:p>
          <a:p>
            <a:r>
              <a:rPr lang="en-US" dirty="0"/>
              <a:t>Working with 4-Vectors, so mass plays a role -&gt; </a:t>
            </a:r>
            <a:r>
              <a:rPr lang="en-US" sz="2200" b="1" dirty="0">
                <a:latin typeface="Aharoni" panose="020B0604020202020204" pitchFamily="2" charset="-79"/>
                <a:cs typeface="Aharoni" panose="020B0604020202020204" pitchFamily="2" charset="-79"/>
              </a:rPr>
              <a:t>PID!</a:t>
            </a:r>
          </a:p>
        </p:txBody>
      </p:sp>
    </p:spTree>
    <p:extLst>
      <p:ext uri="{BB962C8B-B14F-4D97-AF65-F5344CB8AC3E}">
        <p14:creationId xmlns:p14="http://schemas.microsoft.com/office/powerpoint/2010/main" val="376375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E029-6A29-4897-A801-C008C60C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5FD3-F535-4DD5-8BA6-E2AF0EBD6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4317206"/>
            <a:ext cx="40081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1-Jettiness in the center-of-momentum frame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8512B-CA24-45FD-A878-826114C07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" y="203834"/>
            <a:ext cx="5654993" cy="3800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5080F-DB1D-446B-8C9E-5C8A3670C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20" y="631347"/>
            <a:ext cx="6163347" cy="30515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EE175D-1FF3-4006-A2AF-AA712489E17F}"/>
              </a:ext>
            </a:extLst>
          </p:cNvPr>
          <p:cNvSpPr txBox="1">
            <a:spLocks/>
          </p:cNvSpPr>
          <p:nvPr/>
        </p:nvSpPr>
        <p:spPr>
          <a:xfrm>
            <a:off x="5963920" y="4004171"/>
            <a:ext cx="60147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1-Jettiness in the fixed target frame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EIC Lab frame will be somewhere in-between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(HERA had lab-to-CM boost of γ = 2.86)</a:t>
            </a:r>
          </a:p>
        </p:txBody>
      </p:sp>
    </p:spTree>
    <p:extLst>
      <p:ext uri="{BB962C8B-B14F-4D97-AF65-F5344CB8AC3E}">
        <p14:creationId xmlns:p14="http://schemas.microsoft.com/office/powerpoint/2010/main" val="364360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5BDE-EDF6-4F9C-BC51-C2154DE6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1-Jettiness and α</a:t>
            </a:r>
            <a:r>
              <a:rPr lang="en-US" baseline="-25000" dirty="0"/>
              <a:t>s</a:t>
            </a:r>
            <a:endParaRPr lang="en-US" dirty="0"/>
          </a:p>
        </p:txBody>
      </p:sp>
      <p:pic>
        <p:nvPicPr>
          <p:cNvPr id="1030" name="Picture 6" descr="Why electron and positron annihilate would produce hadron (jet of ...">
            <a:extLst>
              <a:ext uri="{FF2B5EF4-FFF2-40B4-BE49-F238E27FC236}">
                <a16:creationId xmlns:a16="http://schemas.microsoft.com/office/drawing/2014/main" id="{672605FB-F482-4556-B2CA-A01713AC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" y="4464685"/>
            <a:ext cx="408215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ep inelastic scattering - Wikipedia">
            <a:extLst>
              <a:ext uri="{FF2B5EF4-FFF2-40B4-BE49-F238E27FC236}">
                <a16:creationId xmlns:a16="http://schemas.microsoft.com/office/drawing/2014/main" id="{8547985F-23FA-4AFA-AD0C-10CFA2E89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25" y="4192556"/>
            <a:ext cx="2632076" cy="26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DD99-D0E4-4104-B869-264EFF0A1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80" y="1429384"/>
            <a:ext cx="6311321" cy="29296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α</a:t>
            </a:r>
            <a:r>
              <a:rPr lang="en-US" baseline="-25000" dirty="0"/>
              <a:t>s </a:t>
            </a:r>
            <a:r>
              <a:rPr lang="en-US" dirty="0"/>
              <a:t>is the only coupling parameter in QCD, needs to be experimentally measured and checked in as many channels as possible</a:t>
            </a:r>
          </a:p>
          <a:p>
            <a:r>
              <a:rPr lang="en-US" dirty="0"/>
              <a:t>Unique running of α</a:t>
            </a:r>
            <a:r>
              <a:rPr lang="en-US" baseline="-25000" dirty="0"/>
              <a:t>s </a:t>
            </a:r>
            <a:r>
              <a:rPr lang="en-US" dirty="0"/>
              <a:t>is a byproduct of the complexity and richness of QCD</a:t>
            </a:r>
          </a:p>
          <a:p>
            <a:r>
              <a:rPr lang="en-US" dirty="0"/>
              <a:t>Measurement of α</a:t>
            </a:r>
            <a:r>
              <a:rPr lang="en-US" baseline="-25000" dirty="0"/>
              <a:t>s </a:t>
            </a:r>
            <a:r>
              <a:rPr lang="en-US" dirty="0"/>
              <a:t>through standard “knockout” DIS, calculable to N</a:t>
            </a:r>
            <a:r>
              <a:rPr lang="en-US" baseline="30000" dirty="0"/>
              <a:t>3</a:t>
            </a:r>
            <a:r>
              <a:rPr lang="en-US" dirty="0"/>
              <a:t>LL</a:t>
            </a:r>
          </a:p>
          <a:p>
            <a:r>
              <a:rPr lang="en-US" dirty="0"/>
              <a:t>Crossing symmetry with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, </a:t>
            </a:r>
            <a:r>
              <a:rPr lang="en-US" dirty="0" err="1"/>
              <a:t>h+h</a:t>
            </a:r>
            <a:r>
              <a:rPr lang="en-US" dirty="0"/>
              <a:t> collisions</a:t>
            </a:r>
          </a:p>
        </p:txBody>
      </p:sp>
      <p:pic>
        <p:nvPicPr>
          <p:cNvPr id="1034" name="Picture 10" descr="Run, Alpha Strong, Run | Science 2.0">
            <a:extLst>
              <a:ext uri="{FF2B5EF4-FFF2-40B4-BE49-F238E27FC236}">
                <a16:creationId xmlns:a16="http://schemas.microsoft.com/office/drawing/2014/main" id="{181775EE-E204-4D91-BA1F-55635480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48341"/>
            <a:ext cx="5384800" cy="38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Quantum Diaries">
            <a:extLst>
              <a:ext uri="{FF2B5EF4-FFF2-40B4-BE49-F238E27FC236}">
                <a16:creationId xmlns:a16="http://schemas.microsoft.com/office/drawing/2014/main" id="{14AA8E08-AA86-4F69-9DD7-B5CC638F7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60" y="4929824"/>
            <a:ext cx="4109403" cy="15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5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D189-23D1-4A14-B11F-8DADD8E2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5091"/>
            <a:ext cx="10515600" cy="1325563"/>
          </a:xfrm>
        </p:spPr>
        <p:txBody>
          <a:bodyPr/>
          <a:lstStyle/>
          <a:p>
            <a:r>
              <a:rPr lang="en-US" dirty="0"/>
              <a:t>1-Jettiness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A7533-B3F5-4DED-8985-4B65B10B8B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649" y="1098550"/>
                <a:ext cx="7289800" cy="519175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Many lessons to be learned from HERA, where similar event shape observables were readily measured in DIS</a:t>
                </a:r>
              </a:p>
              <a:p>
                <a:r>
                  <a:rPr lang="en-US" dirty="0"/>
                  <a:t>EIC has an advantage due to luminosity, lower higher-order cross sections (dipole DIS etc.), ability to vary collision energy, hopefully better detectors</a:t>
                </a:r>
              </a:p>
              <a:p>
                <a:r>
                  <a:rPr lang="en-US" dirty="0" err="1"/>
                  <a:t>e+h</a:t>
                </a:r>
                <a:r>
                  <a:rPr lang="en-US" dirty="0"/>
                  <a:t> fixed target experiments generally haven’t had enough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dirty="0"/>
                  <a:t> to produce jets regularly and separate them in the lab frame (also detectors often non-hermetic)</a:t>
                </a:r>
              </a:p>
              <a:p>
                <a:r>
                  <a:rPr lang="en-US" dirty="0"/>
                  <a:t>EIC in conjunction with theoretical improvements can likely provide significant improvement on uncertainty over HERA, (HERA and LEP* measurements dominated by theoretical uncertainty, revisit/combine with EIC measurements?)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A7533-B3F5-4DED-8985-4B65B10B8B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649" y="1098550"/>
                <a:ext cx="7289800" cy="5191759"/>
              </a:xfrm>
              <a:blipFill>
                <a:blip r:embed="rId2"/>
                <a:stretch>
                  <a:fillRect l="-1338" t="-2934" r="-1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7730565-35F2-467E-BBF8-3717310CB863}"/>
              </a:ext>
            </a:extLst>
          </p:cNvPr>
          <p:cNvSpPr txBox="1"/>
          <p:nvPr/>
        </p:nvSpPr>
        <p:spPr>
          <a:xfrm>
            <a:off x="7667625" y="3328988"/>
            <a:ext cx="4524375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F713A-92E8-436C-8340-A160834EE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774" y="396240"/>
            <a:ext cx="3670617" cy="6303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DE2F0-FF70-4223-ABF7-0B5B20E57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76" y="5763260"/>
            <a:ext cx="4038600" cy="342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FAD75-5DBA-4C2F-A28F-BA2C6182AAAA}"/>
              </a:ext>
            </a:extLst>
          </p:cNvPr>
          <p:cNvSpPr txBox="1"/>
          <p:nvPr/>
        </p:nvSpPr>
        <p:spPr>
          <a:xfrm>
            <a:off x="4057051" y="6013052"/>
            <a:ext cx="383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LEP value ± Exp. </a:t>
            </a:r>
            <a:r>
              <a:rPr lang="en-US" dirty="0" err="1"/>
              <a:t>Uncert</a:t>
            </a:r>
            <a:r>
              <a:rPr lang="en-US" dirty="0"/>
              <a:t>. ± Theo. </a:t>
            </a:r>
            <a:r>
              <a:rPr lang="en-US" dirty="0" err="1"/>
              <a:t>Uncert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905A4-65C3-411D-8736-BAC8B1C60449}"/>
              </a:ext>
            </a:extLst>
          </p:cNvPr>
          <p:cNvSpPr txBox="1"/>
          <p:nvPr/>
        </p:nvSpPr>
        <p:spPr>
          <a:xfrm>
            <a:off x="126649" y="6479778"/>
            <a:ext cx="6929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*Might be fun to look at data from an experiment that shut down when I was 5</a:t>
            </a:r>
          </a:p>
        </p:txBody>
      </p:sp>
    </p:spTree>
    <p:extLst>
      <p:ext uri="{BB962C8B-B14F-4D97-AF65-F5344CB8AC3E}">
        <p14:creationId xmlns:p14="http://schemas.microsoft.com/office/powerpoint/2010/main" val="400363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1847-2A3D-4B75-BD55-B3FA28BE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9" y="34617"/>
            <a:ext cx="10515600" cy="1325563"/>
          </a:xfrm>
        </p:spPr>
        <p:txBody>
          <a:bodyPr/>
          <a:lstStyle/>
          <a:p>
            <a:r>
              <a:rPr lang="en-US" dirty="0"/>
              <a:t>1-Jettiness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4FA96-04C9-42D7-A70D-7DA27CE8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08" y="2290806"/>
            <a:ext cx="7186550" cy="2634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A16372-E61B-4914-AB3C-0D726EE7CD20}"/>
              </a:ext>
            </a:extLst>
          </p:cNvPr>
          <p:cNvSpPr txBox="1"/>
          <p:nvPr/>
        </p:nvSpPr>
        <p:spPr>
          <a:xfrm>
            <a:off x="382269" y="1210429"/>
            <a:ext cx="10200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 the Yellow Report, it’s necessary to quantify the feasibility of this measurement at the EIC to see whether or not it’s worth including in the physics program.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87623-EA67-4C51-A2BB-69F1DABB7E70}"/>
              </a:ext>
            </a:extLst>
          </p:cNvPr>
          <p:cNvSpPr txBox="1"/>
          <p:nvPr/>
        </p:nvSpPr>
        <p:spPr>
          <a:xfrm>
            <a:off x="7797167" y="2290806"/>
            <a:ext cx="38792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small contribution is to dig into HERA experiments and quantify the ways in which the EIC can make the measurement more or less precisely than they did.</a:t>
            </a:r>
          </a:p>
          <a:p>
            <a:endParaRPr lang="en-US" dirty="0"/>
          </a:p>
          <a:p>
            <a:r>
              <a:rPr lang="en-US" sz="2600" dirty="0"/>
              <a:t>Big question: why did they only analyze HERA I data?</a:t>
            </a:r>
          </a:p>
          <a:p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28D9F-5C4E-41FF-9422-80D4E00AA95D}"/>
              </a:ext>
            </a:extLst>
          </p:cNvPr>
          <p:cNvSpPr txBox="1"/>
          <p:nvPr/>
        </p:nvSpPr>
        <p:spPr>
          <a:xfrm>
            <a:off x="382269" y="5276850"/>
            <a:ext cx="11427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of 82.2 pb</a:t>
            </a:r>
            <a:r>
              <a:rPr lang="en-US" baseline="30000" dirty="0"/>
              <a:t>-1</a:t>
            </a:r>
            <a:r>
              <a:rPr lang="en-US" dirty="0"/>
              <a:t> integrated luminosity from HERA I analyzed by ZEUS (in 2006) and 106 pb</a:t>
            </a:r>
            <a:r>
              <a:rPr lang="en-US" baseline="30000" dirty="0"/>
              <a:t>-1</a:t>
            </a:r>
            <a:r>
              <a:rPr lang="en-US" dirty="0"/>
              <a:t> from HERA I from H1 (in 2006)… &lt; 2 days of EIC run time at initial luminosity if my math is correct. 10 fb</a:t>
            </a:r>
            <a:r>
              <a:rPr lang="en-US" baseline="30000" dirty="0"/>
              <a:t>-1</a:t>
            </a:r>
            <a:r>
              <a:rPr lang="en-US" dirty="0"/>
              <a:t>/183 days (6 months), </a:t>
            </a:r>
            <a:r>
              <a:rPr lang="en-US" b="1" dirty="0"/>
              <a:t>55 pb</a:t>
            </a:r>
            <a:r>
              <a:rPr lang="en-US" b="1" baseline="30000" dirty="0"/>
              <a:t>-1</a:t>
            </a:r>
            <a:r>
              <a:rPr lang="en-US" b="1" dirty="0"/>
              <a:t>/day</a:t>
            </a:r>
          </a:p>
          <a:p>
            <a:endParaRPr lang="en-US" dirty="0"/>
          </a:p>
          <a:p>
            <a:r>
              <a:rPr lang="en-US" dirty="0"/>
              <a:t>Possible that at the time, theoretical uncertainty still dominated experimental so nobody wanted to spend their time improving on the measurement.</a:t>
            </a:r>
          </a:p>
        </p:txBody>
      </p:sp>
    </p:spTree>
    <p:extLst>
      <p:ext uri="{BB962C8B-B14F-4D97-AF65-F5344CB8AC3E}">
        <p14:creationId xmlns:p14="http://schemas.microsoft.com/office/powerpoint/2010/main" val="264284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976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Cambria Math</vt:lpstr>
      <vt:lpstr>Office Theme</vt:lpstr>
      <vt:lpstr>1-Jettiness + HERA Comparison</vt:lpstr>
      <vt:lpstr>The Breit Frame + Thrust</vt:lpstr>
      <vt:lpstr>Aside: Breit Frame Transformation</vt:lpstr>
      <vt:lpstr>The Breit Frame + Thrust</vt:lpstr>
      <vt:lpstr>1-Jettiness</vt:lpstr>
      <vt:lpstr>PowerPoint Presentation</vt:lpstr>
      <vt:lpstr>1-Jettiness and αs</vt:lpstr>
      <vt:lpstr>1-Jettiness</vt:lpstr>
      <vt:lpstr>1-Jettiness</vt:lpstr>
      <vt:lpstr>PowerPoint Presentation</vt:lpstr>
      <vt:lpstr>PS: Axions?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1-Jettiness + HERA Comparison</dc:title>
  <dc:creator>Henry T Klest</dc:creator>
  <cp:lastModifiedBy>Henry T Klest</cp:lastModifiedBy>
  <cp:revision>45</cp:revision>
  <dcterms:created xsi:type="dcterms:W3CDTF">2020-06-18T20:41:13Z</dcterms:created>
  <dcterms:modified xsi:type="dcterms:W3CDTF">2020-06-29T15:36:49Z</dcterms:modified>
</cp:coreProperties>
</file>