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7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7/3/2020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7/3/2020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7/3/2020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7/3/2020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7/3/2020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7/3/2020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DD7C6-77DA-4AE1-9814-009DE98C99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/>
          <a:lstStyle/>
          <a:p>
            <a:r>
              <a:rPr lang="en-US" dirty="0"/>
              <a:t>PID/Calorimetry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C62C7E-5C8A-4CBF-A99C-C0A2EE5878B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TK Hemmick P Rossi</a:t>
            </a:r>
          </a:p>
        </p:txBody>
      </p:sp>
    </p:spTree>
    <p:extLst>
      <p:ext uri="{BB962C8B-B14F-4D97-AF65-F5344CB8AC3E}">
        <p14:creationId xmlns:p14="http://schemas.microsoft.com/office/powerpoint/2010/main" val="33739137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BDDD6-DB61-4757-B073-BCAB77BA6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596668" cy="665018"/>
          </a:xfrm>
        </p:spPr>
        <p:txBody>
          <a:bodyPr/>
          <a:lstStyle/>
          <a:p>
            <a:r>
              <a:rPr lang="en-US" dirty="0"/>
              <a:t>HBD(++)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BC72B7-3A42-4B78-A770-99EF2810C6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686" y="5593965"/>
            <a:ext cx="6308591" cy="1477328"/>
          </a:xfrm>
        </p:spPr>
        <p:txBody>
          <a:bodyPr/>
          <a:lstStyle/>
          <a:p>
            <a:r>
              <a:rPr lang="en-US" dirty="0"/>
              <a:t>PHENIX HBD was optimized for 1e-vs-2e separation.</a:t>
            </a:r>
          </a:p>
          <a:p>
            <a:r>
              <a:rPr lang="en-US" dirty="0"/>
              <a:t>Non-zero hadron response.</a:t>
            </a:r>
          </a:p>
          <a:p>
            <a:r>
              <a:rPr lang="en-US" dirty="0"/>
              <a:t>Re-optimize for EIC??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4205C9-1E21-4EC0-A557-ABE009222E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604" y="993720"/>
            <a:ext cx="3957960" cy="31476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FEEE29B-3FA3-4A5E-938F-378CAC51CF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962"/>
          <a:stretch/>
        </p:blipFill>
        <p:spPr>
          <a:xfrm>
            <a:off x="223287" y="1565661"/>
            <a:ext cx="2974096" cy="18573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2C8B448-EBC6-4855-B181-5A2626B830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033" y="3504796"/>
            <a:ext cx="5205681" cy="2057335"/>
          </a:xfrm>
          <a:prstGeom prst="rect">
            <a:avLst/>
          </a:prstGeom>
        </p:spPr>
      </p:pic>
      <p:sp>
        <p:nvSpPr>
          <p:cNvPr id="7" name="Right Brace 6">
            <a:extLst>
              <a:ext uri="{FF2B5EF4-FFF2-40B4-BE49-F238E27FC236}">
                <a16:creationId xmlns:a16="http://schemas.microsoft.com/office/drawing/2014/main" id="{B9281261-3B69-448E-915C-445C7D8C8A15}"/>
              </a:ext>
            </a:extLst>
          </p:cNvPr>
          <p:cNvSpPr/>
          <p:nvPr/>
        </p:nvSpPr>
        <p:spPr>
          <a:xfrm>
            <a:off x="3156698" y="2442918"/>
            <a:ext cx="159505" cy="822126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451D3A-9B44-4A4E-81F7-68257DB72018}"/>
              </a:ext>
            </a:extLst>
          </p:cNvPr>
          <p:cNvSpPr txBox="1"/>
          <p:nvPr/>
        </p:nvSpPr>
        <p:spPr>
          <a:xfrm>
            <a:off x="3482521" y="1691223"/>
            <a:ext cx="2013439" cy="175432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Charge is collected from Transfer gaps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Makes non-zero hadron response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BC35303-AD93-4D34-AE0C-1249FE884DCB}"/>
              </a:ext>
            </a:extLst>
          </p:cNvPr>
          <p:cNvSpPr txBox="1">
            <a:spLocks/>
          </p:cNvSpPr>
          <p:nvPr/>
        </p:nvSpPr>
        <p:spPr>
          <a:xfrm>
            <a:off x="7401289" y="4452469"/>
            <a:ext cx="4204589" cy="147732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Minimize gas volume below 1</a:t>
            </a:r>
            <a:r>
              <a:rPr lang="en-US" baseline="30000" dirty="0"/>
              <a:t>st</a:t>
            </a:r>
            <a:r>
              <a:rPr lang="en-US" dirty="0"/>
              <a:t> GEM</a:t>
            </a:r>
          </a:p>
          <a:p>
            <a:r>
              <a:rPr lang="en-US" dirty="0"/>
              <a:t>Mixed GEM/</a:t>
            </a:r>
            <a:r>
              <a:rPr lang="en-US" dirty="0" err="1"/>
              <a:t>microMEGAS</a:t>
            </a:r>
            <a:endParaRPr lang="en-US" dirty="0"/>
          </a:p>
          <a:p>
            <a:r>
              <a:rPr lang="en-US" dirty="0"/>
              <a:t>Possibility for timing?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66F557F-0ACF-4B9F-AA94-768672B4A0EF}"/>
              </a:ext>
            </a:extLst>
          </p:cNvPr>
          <p:cNvCxnSpPr/>
          <p:nvPr/>
        </p:nvCxnSpPr>
        <p:spPr>
          <a:xfrm>
            <a:off x="6550269" y="125562"/>
            <a:ext cx="0" cy="66997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95F1616-9671-430E-B3C3-B2692A6CC332}"/>
              </a:ext>
            </a:extLst>
          </p:cNvPr>
          <p:cNvSpPr txBox="1"/>
          <p:nvPr/>
        </p:nvSpPr>
        <p:spPr>
          <a:xfrm>
            <a:off x="9799310" y="2567536"/>
            <a:ext cx="1308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N. Smirnov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7C4A2A3-7BFB-498A-861A-98CEC3DD07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01656" y="125562"/>
            <a:ext cx="3575170" cy="1440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7251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9705B-48E0-48F8-94C2-F8AFCD2CC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596668" cy="729762"/>
          </a:xfrm>
        </p:spPr>
        <p:txBody>
          <a:bodyPr/>
          <a:lstStyle/>
          <a:p>
            <a:r>
              <a:rPr lang="en-US" dirty="0"/>
              <a:t>Dual Technologies (N Smirnov)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638752-D44A-4DC8-810A-1C5F5FB3F7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5311600"/>
            <a:ext cx="8596668" cy="72976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4EE0EB-24E5-405F-8520-1558B6E015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678" y="931985"/>
            <a:ext cx="4672990" cy="29904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1B479B3-3B3A-4D2C-AD29-C916EA8C4A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1010951"/>
            <a:ext cx="4950691" cy="2911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482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24A52-5A7B-40CA-8A33-D502886E6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596668" cy="691662"/>
          </a:xfrm>
        </p:spPr>
        <p:txBody>
          <a:bodyPr/>
          <a:lstStyle/>
          <a:p>
            <a:r>
              <a:rPr lang="en-US" dirty="0"/>
              <a:t>PID @ Joint Integration Meetings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B0A20B-DC3F-4405-A18C-65AD951CEF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565" y="3692769"/>
            <a:ext cx="8596668" cy="3051977"/>
          </a:xfrm>
        </p:spPr>
        <p:txBody>
          <a:bodyPr/>
          <a:lstStyle/>
          <a:p>
            <a:r>
              <a:rPr lang="en-US" dirty="0"/>
              <a:t>PID/Tracking  (May 13)</a:t>
            </a:r>
          </a:p>
          <a:p>
            <a:pPr lvl="1"/>
            <a:r>
              <a:rPr lang="en-US" dirty="0"/>
              <a:t>Information flowed both ways.</a:t>
            </a:r>
          </a:p>
          <a:p>
            <a:pPr lvl="1"/>
            <a:r>
              <a:rPr lang="en-US" dirty="0"/>
              <a:t>Requirements were dominantly PID’s needs as deliverables from tracking.</a:t>
            </a:r>
          </a:p>
          <a:p>
            <a:r>
              <a:rPr lang="en-US" dirty="0"/>
              <a:t>PID/Calorimetry (July 8)</a:t>
            </a:r>
          </a:p>
          <a:p>
            <a:pPr lvl="1"/>
            <a:r>
              <a:rPr lang="en-US" dirty="0"/>
              <a:t>Information will flow both ways.</a:t>
            </a:r>
          </a:p>
          <a:p>
            <a:pPr lvl="1"/>
            <a:r>
              <a:rPr lang="en-US" dirty="0"/>
              <a:t>Likely primary areas of concern:</a:t>
            </a:r>
          </a:p>
          <a:p>
            <a:pPr lvl="2"/>
            <a:r>
              <a:rPr lang="en-US" dirty="0"/>
              <a:t>Additional e/</a:t>
            </a:r>
            <a:r>
              <a:rPr lang="en-US" dirty="0">
                <a:latin typeface="Symbol" panose="05050102010706020507" pitchFamily="18" charset="2"/>
              </a:rPr>
              <a:t>p</a:t>
            </a:r>
            <a:r>
              <a:rPr lang="en-US" dirty="0"/>
              <a:t> separation as supplied from PID devices to aid EMCAL at low momentum.</a:t>
            </a:r>
          </a:p>
          <a:p>
            <a:pPr lvl="2"/>
            <a:r>
              <a:rPr lang="en-US" dirty="0"/>
              <a:t>Material requirements to prevent e/</a:t>
            </a:r>
            <a:r>
              <a:rPr lang="en-US" dirty="0">
                <a:latin typeface="Symbol" panose="05050102010706020507" pitchFamily="18" charset="2"/>
              </a:rPr>
              <a:t>p</a:t>
            </a:r>
            <a:r>
              <a:rPr lang="en-US" dirty="0"/>
              <a:t> devices from adversely affecting EMCAL.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9ED5EF-D183-47CE-BA3D-CB4D5D353F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620" y="779111"/>
            <a:ext cx="3768279" cy="28262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45AB0C2-0CE0-4EFD-BDB4-B32D9487EF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9757" y="812267"/>
            <a:ext cx="5898422" cy="275989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D6F89AA-D317-4A31-83D6-441CA066C56B}"/>
              </a:ext>
            </a:extLst>
          </p:cNvPr>
          <p:cNvSpPr txBox="1"/>
          <p:nvPr/>
        </p:nvSpPr>
        <p:spPr>
          <a:xfrm>
            <a:off x="2624973" y="812267"/>
            <a:ext cx="1847237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“Requirements”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10967D-E98E-4A6F-9721-B1F094C3A38F}"/>
              </a:ext>
            </a:extLst>
          </p:cNvPr>
          <p:cNvSpPr txBox="1"/>
          <p:nvPr/>
        </p:nvSpPr>
        <p:spPr>
          <a:xfrm>
            <a:off x="10039819" y="1720805"/>
            <a:ext cx="1741567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“Performance”</a:t>
            </a:r>
          </a:p>
        </p:txBody>
      </p:sp>
    </p:spTree>
    <p:extLst>
      <p:ext uri="{BB962C8B-B14F-4D97-AF65-F5344CB8AC3E}">
        <p14:creationId xmlns:p14="http://schemas.microsoft.com/office/powerpoint/2010/main" val="3871236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526B6-06FE-485D-8F99-26318149E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596668" cy="659423"/>
          </a:xfrm>
        </p:spPr>
        <p:txBody>
          <a:bodyPr/>
          <a:lstStyle/>
          <a:p>
            <a:r>
              <a:rPr lang="en-US" dirty="0"/>
              <a:t>Gleaned from Pavia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E50788-9851-4893-B6F6-D6B2E3F793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253" y="4351144"/>
            <a:ext cx="5522369" cy="1294562"/>
          </a:xfrm>
        </p:spPr>
        <p:txBody>
          <a:bodyPr/>
          <a:lstStyle/>
          <a:p>
            <a:r>
              <a:rPr lang="en-US" dirty="0"/>
              <a:t>E/P matching in EMCAL fine at higher momenta.</a:t>
            </a:r>
          </a:p>
          <a:p>
            <a:r>
              <a:rPr lang="en-US" dirty="0"/>
              <a:t>EMCAL needs assistance at lower momenta.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FCFD7F-950B-4DEE-82F2-1544B4D8AB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16637"/>
            <a:ext cx="4761433" cy="337729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5A32DEE-D276-48D3-B941-3E725B4DD6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2028" y="816636"/>
            <a:ext cx="4658817" cy="337729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46AEE16-85DE-494D-BF4B-D6E735F77C33}"/>
              </a:ext>
            </a:extLst>
          </p:cNvPr>
          <p:cNvSpPr txBox="1">
            <a:spLocks/>
          </p:cNvSpPr>
          <p:nvPr/>
        </p:nvSpPr>
        <p:spPr>
          <a:xfrm>
            <a:off x="6163407" y="4264268"/>
            <a:ext cx="5714557" cy="259373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How to make the requirements crisp?</a:t>
            </a:r>
          </a:p>
          <a:p>
            <a:pPr lvl="1"/>
            <a:r>
              <a:rPr lang="en-US" dirty="0"/>
              <a:t>Depends upon required purity (function of </a:t>
            </a:r>
            <a:r>
              <a:rPr lang="en-US" dirty="0">
                <a:latin typeface="Symbol" panose="05050102010706020507" pitchFamily="18" charset="2"/>
              </a:rPr>
              <a:t>h</a:t>
            </a:r>
            <a:r>
              <a:rPr lang="en-US" dirty="0"/>
              <a:t>).</a:t>
            </a:r>
          </a:p>
          <a:p>
            <a:pPr lvl="1"/>
            <a:r>
              <a:rPr lang="en-US" dirty="0"/>
              <a:t>Depends upon required efficiency</a:t>
            </a:r>
          </a:p>
          <a:p>
            <a:pPr lvl="1"/>
            <a:r>
              <a:rPr lang="en-US" dirty="0"/>
              <a:t>Depends upon additional realism (e.g. material)</a:t>
            </a:r>
          </a:p>
          <a:p>
            <a:r>
              <a:rPr lang="en-US" dirty="0"/>
              <a:t>Need guidance on required performance</a:t>
            </a:r>
          </a:p>
          <a:p>
            <a:pPr lvl="1"/>
            <a:r>
              <a:rPr lang="en-US" dirty="0"/>
              <a:t>Some devices measure separation in </a:t>
            </a:r>
            <a:r>
              <a:rPr lang="en-US" dirty="0">
                <a:latin typeface="Symbol" panose="05050102010706020507" pitchFamily="18" charset="2"/>
              </a:rPr>
              <a:t>s</a:t>
            </a:r>
          </a:p>
          <a:p>
            <a:pPr lvl="1"/>
            <a:r>
              <a:rPr lang="en-US" dirty="0"/>
              <a:t>Some devices measure rejection factor (95%</a:t>
            </a:r>
            <a:r>
              <a:rPr lang="en-US" dirty="0">
                <a:sym typeface="Wingdings" panose="05000000000000000000" pitchFamily="2" charset="2"/>
              </a:rPr>
              <a:t>20X)</a:t>
            </a:r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7DABA21-5441-4E66-B5EC-08D07F6F7C5E}"/>
              </a:ext>
            </a:extLst>
          </p:cNvPr>
          <p:cNvGrpSpPr/>
          <p:nvPr/>
        </p:nvGrpSpPr>
        <p:grpSpPr>
          <a:xfrm>
            <a:off x="5249008" y="99968"/>
            <a:ext cx="3578469" cy="646331"/>
            <a:chOff x="7807570" y="126869"/>
            <a:chExt cx="3578469" cy="646331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AB636AE-4428-4C6F-9FD4-90B9B0A00CE4}"/>
                </a:ext>
              </a:extLst>
            </p:cNvPr>
            <p:cNvSpPr txBox="1"/>
            <p:nvPr/>
          </p:nvSpPr>
          <p:spPr>
            <a:xfrm>
              <a:off x="7807570" y="126869"/>
              <a:ext cx="3578469" cy="646331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/>
                <a:t>		No cuts</a:t>
              </a:r>
            </a:p>
            <a:p>
              <a:r>
                <a:rPr lang="en-US" dirty="0"/>
                <a:t>		EMCAL @ 95% Efficiency</a:t>
              </a: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D136E26-689B-4634-994D-1F31CA3C53B1}"/>
                </a:ext>
              </a:extLst>
            </p:cNvPr>
            <p:cNvCxnSpPr/>
            <p:nvPr/>
          </p:nvCxnSpPr>
          <p:spPr>
            <a:xfrm>
              <a:off x="7904285" y="589085"/>
              <a:ext cx="817684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4763F01-9494-4B5C-A5FE-FB0420457C0B}"/>
                </a:ext>
              </a:extLst>
            </p:cNvPr>
            <p:cNvCxnSpPr/>
            <p:nvPr/>
          </p:nvCxnSpPr>
          <p:spPr>
            <a:xfrm>
              <a:off x="7904285" y="329711"/>
              <a:ext cx="817684" cy="0"/>
            </a:xfrm>
            <a:prstGeom prst="line">
              <a:avLst/>
            </a:prstGeom>
            <a:ln w="571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0F874F1F-03CB-40A4-BB83-3AE38200A4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61441" y="807844"/>
            <a:ext cx="2630559" cy="338608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Speech Bubble: Rectangle 12">
            <a:extLst>
              <a:ext uri="{FF2B5EF4-FFF2-40B4-BE49-F238E27FC236}">
                <a16:creationId xmlns:a16="http://schemas.microsoft.com/office/drawing/2014/main" id="{DA12E3B9-0AC7-4337-B48B-E6D124EEB7A3}"/>
              </a:ext>
            </a:extLst>
          </p:cNvPr>
          <p:cNvSpPr/>
          <p:nvPr/>
        </p:nvSpPr>
        <p:spPr>
          <a:xfrm>
            <a:off x="9547204" y="0"/>
            <a:ext cx="1329516" cy="612648"/>
          </a:xfrm>
          <a:prstGeom prst="wedgeRectCallout">
            <a:avLst>
              <a:gd name="adj1" fmla="val -75698"/>
              <a:gd name="adj2" fmla="val 101248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Presently idealized</a:t>
            </a:r>
          </a:p>
        </p:txBody>
      </p:sp>
    </p:spTree>
    <p:extLst>
      <p:ext uri="{BB962C8B-B14F-4D97-AF65-F5344CB8AC3E}">
        <p14:creationId xmlns:p14="http://schemas.microsoft.com/office/powerpoint/2010/main" val="12467854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0DA2B-FDAA-4FF5-A80A-09FB239CB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596668" cy="691662"/>
          </a:xfrm>
        </p:spPr>
        <p:txBody>
          <a:bodyPr/>
          <a:lstStyle/>
          <a:p>
            <a:r>
              <a:rPr lang="en-US" dirty="0"/>
              <a:t>Power Point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932727-972C-4BFF-947B-5D5466B6BD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7121" y="2412023"/>
            <a:ext cx="5203702" cy="3645877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r>
              <a:rPr lang="en-US" dirty="0"/>
              <a:t>Roughly matched criteria vs h</a:t>
            </a:r>
          </a:p>
          <a:p>
            <a:r>
              <a:rPr lang="en-US" dirty="0"/>
              <a:t>A guess why:</a:t>
            </a:r>
          </a:p>
          <a:p>
            <a:pPr lvl="1"/>
            <a:r>
              <a:rPr lang="en-US" dirty="0"/>
              <a:t>Spectra evolve with </a:t>
            </a:r>
            <a:r>
              <a:rPr lang="en-US" dirty="0">
                <a:latin typeface="Symbol" panose="05050102010706020507" pitchFamily="18" charset="2"/>
              </a:rPr>
              <a:t>h</a:t>
            </a:r>
          </a:p>
          <a:p>
            <a:pPr lvl="1"/>
            <a:r>
              <a:rPr lang="en-US" dirty="0"/>
              <a:t>Calorimeter Technology also evolves.</a:t>
            </a:r>
          </a:p>
          <a:p>
            <a:r>
              <a:rPr lang="en-US" dirty="0"/>
              <a:t>Another guess:</a:t>
            </a:r>
          </a:p>
          <a:p>
            <a:pPr lvl="1"/>
            <a:r>
              <a:rPr lang="en-US" dirty="0"/>
              <a:t>Falloff in purity at low momentum is steep.</a:t>
            </a:r>
          </a:p>
          <a:p>
            <a:pPr lvl="1"/>
            <a:r>
              <a:rPr lang="en-US" dirty="0"/>
              <a:t>Playing with definitions of required parameters (eff, purity, </a:t>
            </a:r>
            <a:r>
              <a:rPr lang="en-US" dirty="0" err="1"/>
              <a:t>etc</a:t>
            </a:r>
            <a:r>
              <a:rPr lang="en-US" dirty="0"/>
              <a:t>) will likely make only small changes to the final requirement.</a:t>
            </a:r>
          </a:p>
          <a:p>
            <a:r>
              <a:rPr lang="en-US" dirty="0"/>
              <a:t>4 GeV e/</a:t>
            </a:r>
            <a:r>
              <a:rPr lang="en-US" dirty="0">
                <a:latin typeface="Symbol" panose="05050102010706020507" pitchFamily="18" charset="2"/>
              </a:rPr>
              <a:t>p</a:t>
            </a:r>
            <a:r>
              <a:rPr lang="en-US" dirty="0"/>
              <a:t> is likely as robust as any other spec for our developing EIC designs.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DE48C3-7C62-44FC-93B7-24D914474C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2524"/>
          <a:stretch/>
        </p:blipFill>
        <p:spPr>
          <a:xfrm>
            <a:off x="116759" y="620654"/>
            <a:ext cx="6270009" cy="63868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53F238D-6EA6-4EC1-BCCA-8B8F0E2357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36664" r="31513"/>
          <a:stretch/>
        </p:blipFill>
        <p:spPr>
          <a:xfrm>
            <a:off x="1099085" y="620654"/>
            <a:ext cx="5244114" cy="637051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3FC22FA-BEBA-4A36-AA15-C6B00A06FF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68177"/>
          <a:stretch/>
        </p:blipFill>
        <p:spPr>
          <a:xfrm>
            <a:off x="1155908" y="629446"/>
            <a:ext cx="5273814" cy="634752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3AF10D0-D3FC-4F35-9D60-D51135ECCEAE}"/>
              </a:ext>
            </a:extLst>
          </p:cNvPr>
          <p:cNvCxnSpPr/>
          <p:nvPr/>
        </p:nvCxnSpPr>
        <p:spPr>
          <a:xfrm flipV="1">
            <a:off x="1987062" y="691662"/>
            <a:ext cx="0" cy="5172807"/>
          </a:xfrm>
          <a:prstGeom prst="line">
            <a:avLst/>
          </a:prstGeom>
          <a:ln w="571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F175CE69-51E1-4941-B15C-C931A6B9367A}"/>
              </a:ext>
            </a:extLst>
          </p:cNvPr>
          <p:cNvSpPr txBox="1"/>
          <p:nvPr/>
        </p:nvSpPr>
        <p:spPr>
          <a:xfrm>
            <a:off x="6613187" y="1008005"/>
            <a:ext cx="2284601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</a:rPr>
              <a:t>-3.5 &lt; </a:t>
            </a:r>
            <a:r>
              <a:rPr lang="en-US" sz="2400" b="1" dirty="0">
                <a:solidFill>
                  <a:srgbClr val="0070C0"/>
                </a:solidFill>
                <a:latin typeface="Symbol" panose="05050102010706020507" pitchFamily="18" charset="2"/>
              </a:rPr>
              <a:t>h</a:t>
            </a:r>
            <a:r>
              <a:rPr lang="en-US" sz="2400" b="1" dirty="0">
                <a:solidFill>
                  <a:srgbClr val="0070C0"/>
                </a:solidFill>
              </a:rPr>
              <a:t> &lt; -2.0</a:t>
            </a:r>
          </a:p>
          <a:p>
            <a:pPr algn="ctr"/>
            <a:r>
              <a:rPr lang="en-US" sz="2400" dirty="0">
                <a:solidFill>
                  <a:srgbClr val="00B050"/>
                </a:solidFill>
              </a:rPr>
              <a:t>-2.0 &lt; </a:t>
            </a:r>
            <a:r>
              <a:rPr lang="en-US" sz="2400" dirty="0">
                <a:solidFill>
                  <a:srgbClr val="00B050"/>
                </a:solidFill>
                <a:latin typeface="Symbol" panose="05050102010706020507" pitchFamily="18" charset="2"/>
              </a:rPr>
              <a:t>h</a:t>
            </a:r>
            <a:r>
              <a:rPr lang="en-US" sz="2400" dirty="0">
                <a:solidFill>
                  <a:srgbClr val="00B050"/>
                </a:solidFill>
              </a:rPr>
              <a:t> &lt; -1.0</a:t>
            </a:r>
          </a:p>
          <a:p>
            <a:pPr algn="ctr"/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-1.0 &lt; 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Symbol" panose="05050102010706020507" pitchFamily="18" charset="2"/>
              </a:rPr>
              <a:t>h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 &lt;  0.0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8657516B-25C4-486F-9F0A-362B3C945C9B}"/>
              </a:ext>
            </a:extLst>
          </p:cNvPr>
          <p:cNvSpPr/>
          <p:nvPr/>
        </p:nvSpPr>
        <p:spPr>
          <a:xfrm>
            <a:off x="3721142" y="2105699"/>
            <a:ext cx="914400" cy="612648"/>
          </a:xfrm>
          <a:prstGeom prst="wedgeRectCallout">
            <a:avLst>
              <a:gd name="adj1" fmla="val -234295"/>
              <a:gd name="adj2" fmla="val -6235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 GeV</a:t>
            </a:r>
          </a:p>
        </p:txBody>
      </p:sp>
    </p:spTree>
    <p:extLst>
      <p:ext uri="{BB962C8B-B14F-4D97-AF65-F5344CB8AC3E}">
        <p14:creationId xmlns:p14="http://schemas.microsoft.com/office/powerpoint/2010/main" val="6746878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95B97-FDD5-4A59-BF30-C6C9CBA7B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596668" cy="718038"/>
          </a:xfrm>
        </p:spPr>
        <p:txBody>
          <a:bodyPr/>
          <a:lstStyle/>
          <a:p>
            <a:r>
              <a:rPr lang="en-US" dirty="0"/>
              <a:t>Gathering of options @ 4 GeV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093605-ED28-4F4A-A0AC-8B2A48C481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018" y="1398146"/>
            <a:ext cx="8596668" cy="4061707"/>
          </a:xfrm>
        </p:spPr>
        <p:txBody>
          <a:bodyPr>
            <a:normAutofit/>
          </a:bodyPr>
          <a:lstStyle/>
          <a:p>
            <a:r>
              <a:rPr lang="en-US" dirty="0"/>
              <a:t>Good news:</a:t>
            </a:r>
          </a:p>
          <a:p>
            <a:pPr lvl="1"/>
            <a:r>
              <a:rPr lang="en-US" dirty="0"/>
              <a:t>There are ways to do much better than 3</a:t>
            </a:r>
            <a:r>
              <a:rPr lang="en-US" dirty="0">
                <a:latin typeface="Symbol" panose="05050102010706020507" pitchFamily="18" charset="2"/>
              </a:rPr>
              <a:t>s</a:t>
            </a:r>
            <a:r>
              <a:rPr lang="en-US" dirty="0"/>
              <a:t> e/</a:t>
            </a:r>
            <a:r>
              <a:rPr lang="en-US" dirty="0">
                <a:latin typeface="Symbol" panose="05050102010706020507" pitchFamily="18" charset="2"/>
              </a:rPr>
              <a:t>p</a:t>
            </a:r>
            <a:r>
              <a:rPr lang="en-US" dirty="0"/>
              <a:t> at 4 GeV.</a:t>
            </a:r>
          </a:p>
          <a:p>
            <a:r>
              <a:rPr lang="en-US" dirty="0"/>
              <a:t>The game will be a require an optimization of secondary considerations:</a:t>
            </a:r>
          </a:p>
          <a:p>
            <a:pPr lvl="1"/>
            <a:r>
              <a:rPr lang="en-US" dirty="0"/>
              <a:t>Physical space for the detectors along the particle path.</a:t>
            </a:r>
          </a:p>
          <a:p>
            <a:pPr lvl="1"/>
            <a:r>
              <a:rPr lang="en-US" dirty="0"/>
              <a:t>Material budget.</a:t>
            </a:r>
          </a:p>
          <a:p>
            <a:pPr lvl="1"/>
            <a:r>
              <a:rPr lang="en-US" dirty="0" err="1"/>
              <a:t>Etc</a:t>
            </a:r>
            <a:r>
              <a:rPr lang="en-US" dirty="0"/>
              <a:t>…</a:t>
            </a:r>
          </a:p>
          <a:p>
            <a:r>
              <a:rPr lang="en-US" dirty="0"/>
              <a:t>Need to find the Goldilocks Solution.</a:t>
            </a:r>
          </a:p>
          <a:p>
            <a:r>
              <a:rPr lang="en-US" dirty="0"/>
              <a:t>Natural candidate for detector complementarity discussions.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FD0A89-69B8-4AB7-A785-A34CBA3DE5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6291" y="0"/>
            <a:ext cx="3075709" cy="27681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5ECABC0-FDA2-4332-8A03-5B23D33B65D5}"/>
              </a:ext>
            </a:extLst>
          </p:cNvPr>
          <p:cNvSpPr txBox="1"/>
          <p:nvPr/>
        </p:nvSpPr>
        <p:spPr>
          <a:xfrm>
            <a:off x="9407502" y="2134212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Hot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3AE367-C0D7-46C8-9B6B-590251682742}"/>
              </a:ext>
            </a:extLst>
          </p:cNvPr>
          <p:cNvSpPr txBox="1"/>
          <p:nvPr/>
        </p:nvSpPr>
        <p:spPr>
          <a:xfrm>
            <a:off x="10477276" y="2226545"/>
            <a:ext cx="4603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J.R.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AF5DA2-F85A-4FB8-B085-7AC11FD0DD7A}"/>
              </a:ext>
            </a:extLst>
          </p:cNvPr>
          <p:cNvSpPr txBox="1"/>
          <p:nvPr/>
        </p:nvSpPr>
        <p:spPr>
          <a:xfrm>
            <a:off x="11349503" y="2160589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Cold</a:t>
            </a:r>
          </a:p>
        </p:txBody>
      </p:sp>
    </p:spTree>
    <p:extLst>
      <p:ext uri="{BB962C8B-B14F-4D97-AF65-F5344CB8AC3E}">
        <p14:creationId xmlns:p14="http://schemas.microsoft.com/office/powerpoint/2010/main" val="2408435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ED2CD-8C5A-40BB-ADA9-0B0BB4369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596668" cy="762000"/>
          </a:xfrm>
        </p:spPr>
        <p:txBody>
          <a:bodyPr/>
          <a:lstStyle/>
          <a:p>
            <a:r>
              <a:rPr lang="en-US" dirty="0"/>
              <a:t>Superb e/p Separation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80F8F4-0F2D-47AD-B197-BCABA42170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7087" y="4433899"/>
            <a:ext cx="8596668" cy="2274632"/>
          </a:xfrm>
        </p:spPr>
        <p:txBody>
          <a:bodyPr/>
          <a:lstStyle/>
          <a:p>
            <a:r>
              <a:rPr lang="en-US" dirty="0"/>
              <a:t>Focused Gas RICH</a:t>
            </a:r>
          </a:p>
          <a:p>
            <a:r>
              <a:rPr lang="en-US" dirty="0"/>
              <a:t>Low index gas pushed the e/</a:t>
            </a:r>
            <a:r>
              <a:rPr lang="en-US" dirty="0">
                <a:latin typeface="Symbol" panose="05050102010706020507" pitchFamily="18" charset="2"/>
              </a:rPr>
              <a:t>p</a:t>
            </a:r>
            <a:r>
              <a:rPr lang="en-US" dirty="0"/>
              <a:t> out to 15 GeV or beyond.</a:t>
            </a:r>
          </a:p>
          <a:p>
            <a:r>
              <a:rPr lang="en-US" dirty="0"/>
              <a:t>Compromise parameter is Zed length:</a:t>
            </a:r>
          </a:p>
          <a:p>
            <a:pPr lvl="1"/>
            <a:r>
              <a:rPr lang="en-US" dirty="0"/>
              <a:t>1-1.5 meters in Zed</a:t>
            </a:r>
          </a:p>
          <a:p>
            <a:pPr lvl="1"/>
            <a:r>
              <a:rPr lang="en-US" dirty="0"/>
              <a:t>Under study:</a:t>
            </a:r>
          </a:p>
          <a:p>
            <a:pPr lvl="2"/>
            <a:r>
              <a:rPr lang="en-US" dirty="0"/>
              <a:t>Move </a:t>
            </a:r>
            <a:r>
              <a:rPr lang="en-US" dirty="0" err="1"/>
              <a:t>Z</a:t>
            </a:r>
            <a:r>
              <a:rPr lang="en-US" baseline="-25000" dirty="0" err="1"/>
              <a:t>vertex</a:t>
            </a:r>
            <a:r>
              <a:rPr lang="en-US" dirty="0"/>
              <a:t> toward –</a:t>
            </a:r>
            <a:r>
              <a:rPr lang="en-US" dirty="0">
                <a:latin typeface="Symbol" panose="05050102010706020507" pitchFamily="18" charset="2"/>
              </a:rPr>
              <a:t>h </a:t>
            </a:r>
            <a:r>
              <a:rPr lang="en-US" dirty="0"/>
              <a:t>exacerbating the space issue.</a:t>
            </a:r>
            <a:endParaRPr lang="en-US" dirty="0">
              <a:latin typeface="Symbol" panose="05050102010706020507" pitchFamily="18" charset="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ACF733-677E-4420-B96C-1640A8967E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808" y="957001"/>
            <a:ext cx="5523192" cy="328189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16AA73D-13E3-46A9-8207-D83DDA619D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5983" y="762000"/>
            <a:ext cx="3041814" cy="352914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F2CC12A-9B36-4E4C-9B7F-0DC8CDB48A24}"/>
              </a:ext>
            </a:extLst>
          </p:cNvPr>
          <p:cNvSpPr txBox="1"/>
          <p:nvPr/>
        </p:nvSpPr>
        <p:spPr>
          <a:xfrm>
            <a:off x="7589764" y="1208260"/>
            <a:ext cx="1265090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eRD6 RICH</a:t>
            </a:r>
          </a:p>
          <a:p>
            <a:pPr algn="ctr"/>
            <a:r>
              <a:rPr lang="en-US" dirty="0"/>
              <a:t>prototype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5640DD-C1D7-4291-8DBA-F42F5C2BE0B5}"/>
              </a:ext>
            </a:extLst>
          </p:cNvPr>
          <p:cNvSpPr txBox="1"/>
          <p:nvPr/>
        </p:nvSpPr>
        <p:spPr>
          <a:xfrm>
            <a:off x="3334404" y="2597949"/>
            <a:ext cx="2143536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eRD14 “dual RICH”</a:t>
            </a:r>
          </a:p>
          <a:p>
            <a:pPr algn="ctr"/>
            <a:r>
              <a:rPr lang="en-US" dirty="0"/>
              <a:t>simulation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193E97B-23F2-49A3-8E0B-27BD646AE222}"/>
              </a:ext>
            </a:extLst>
          </p:cNvPr>
          <p:cNvCxnSpPr/>
          <p:nvPr/>
        </p:nvCxnSpPr>
        <p:spPr>
          <a:xfrm>
            <a:off x="2233246" y="2409092"/>
            <a:ext cx="0" cy="14946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30788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6ACEB-260C-4833-AF03-DBB2E06C8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596668" cy="700454"/>
          </a:xfrm>
        </p:spPr>
        <p:txBody>
          <a:bodyPr/>
          <a:lstStyle/>
          <a:p>
            <a:r>
              <a:rPr lang="en-US" dirty="0"/>
              <a:t>More Compact Cherenkov </a:t>
            </a:r>
            <a:r>
              <a:rPr lang="en-US" dirty="0" err="1"/>
              <a:t>eID</a:t>
            </a:r>
            <a:r>
              <a:rPr lang="en-US" dirty="0"/>
              <a:t> Detectors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01B11D-0D9E-42A5-83F5-892D8D964F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6200" y="4305087"/>
            <a:ext cx="8596668" cy="2069336"/>
          </a:xfrm>
        </p:spPr>
        <p:txBody>
          <a:bodyPr/>
          <a:lstStyle/>
          <a:p>
            <a:r>
              <a:rPr lang="en-US" dirty="0"/>
              <a:t>Close to 4 GeV.</a:t>
            </a:r>
          </a:p>
          <a:p>
            <a:r>
              <a:rPr lang="en-US" dirty="0"/>
              <a:t>Effective enough alone for </a:t>
            </a:r>
            <a:r>
              <a:rPr lang="en-US" dirty="0" err="1"/>
              <a:t>eID</a:t>
            </a:r>
            <a:r>
              <a:rPr lang="en-US" dirty="0"/>
              <a:t>?</a:t>
            </a:r>
          </a:p>
          <a:p>
            <a:r>
              <a:rPr lang="en-US" dirty="0"/>
              <a:t>Desiring complementary detector?</a:t>
            </a:r>
          </a:p>
          <a:p>
            <a:pPr lvl="1"/>
            <a:r>
              <a:rPr lang="en-US" dirty="0"/>
              <a:t>TRD?</a:t>
            </a:r>
          </a:p>
          <a:p>
            <a:pPr lvl="1"/>
            <a:r>
              <a:rPr lang="en-US" dirty="0" err="1"/>
              <a:t>dE</a:t>
            </a:r>
            <a:r>
              <a:rPr lang="en-US" dirty="0"/>
              <a:t>/dx?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6B9986-A58B-4D3F-B307-783EC90E74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316" y="830201"/>
            <a:ext cx="3659139" cy="31790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8D6BA1E-3D11-45FF-A7E6-63207642AD47}"/>
              </a:ext>
            </a:extLst>
          </p:cNvPr>
          <p:cNvSpPr txBox="1"/>
          <p:nvPr/>
        </p:nvSpPr>
        <p:spPr>
          <a:xfrm>
            <a:off x="1884219" y="1687778"/>
            <a:ext cx="1561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Modular RICH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F759D53-9C7E-4E8B-8B8E-79B3F2B74A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1173" y="869627"/>
            <a:ext cx="5155571" cy="3139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1020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73F00A-1FCB-4D07-8E9F-91586D475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596668" cy="701964"/>
          </a:xfrm>
        </p:spPr>
        <p:txBody>
          <a:bodyPr/>
          <a:lstStyle/>
          <a:p>
            <a:r>
              <a:rPr lang="en-US" dirty="0"/>
              <a:t>Transition Radiation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C13D4B-A4A1-4DE3-B240-80E2C5FF8F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7139" y="5869683"/>
            <a:ext cx="8596668" cy="823526"/>
          </a:xfrm>
        </p:spPr>
        <p:txBody>
          <a:bodyPr/>
          <a:lstStyle/>
          <a:p>
            <a:r>
              <a:rPr lang="en-US" dirty="0"/>
              <a:t>“Threshold detector” (TR X-rays produced or not)</a:t>
            </a:r>
          </a:p>
          <a:p>
            <a:r>
              <a:rPr lang="en-US" dirty="0" err="1"/>
              <a:t>P</a:t>
            </a:r>
            <a:r>
              <a:rPr lang="en-US" baseline="-25000" dirty="0" err="1"/>
              <a:t>min</a:t>
            </a:r>
            <a:r>
              <a:rPr lang="en-US" dirty="0"/>
              <a:t> ~ 1 GeV (photon rate close to constant for electrons above threshold)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B31590-E63D-462A-86B1-36B36486D0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3440466"/>
            <a:ext cx="6348046" cy="23773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64A05C0-233D-4D8D-9963-AC63D30719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556588"/>
            <a:ext cx="2017364" cy="24531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99A9239-47D7-493E-B7CD-0F86A85348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2360" y="935439"/>
            <a:ext cx="3676650" cy="16954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3C575F3-B648-45EA-BCE7-F181A22BF3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4661" y="164791"/>
            <a:ext cx="3819525" cy="1371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0425002-9C99-448D-871A-072A52E536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52507" y="1783164"/>
            <a:ext cx="2886075" cy="370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4373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5EF06E4C-A401-4AB4-B90A-43B11CD15B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3795" b="64132"/>
          <a:stretch/>
        </p:blipFill>
        <p:spPr>
          <a:xfrm>
            <a:off x="9240718" y="-1"/>
            <a:ext cx="2891077" cy="266966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F146186-1B7E-4BE4-A846-869F876A4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596668" cy="655782"/>
          </a:xfrm>
        </p:spPr>
        <p:txBody>
          <a:bodyPr/>
          <a:lstStyle/>
          <a:p>
            <a:r>
              <a:rPr lang="en-US" dirty="0" err="1"/>
              <a:t>dE</a:t>
            </a:r>
            <a:r>
              <a:rPr lang="en-US" dirty="0"/>
              <a:t>/dx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069434-BB3F-40D6-B679-23D3EE63C6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2193" y="2158544"/>
            <a:ext cx="4869645" cy="45388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D056730-83CE-4586-B841-0C08CA09C4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0189" y="3552420"/>
            <a:ext cx="4163291" cy="32079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E81BA58-E2A4-462A-ACBF-E27DFDE138FE}"/>
              </a:ext>
            </a:extLst>
          </p:cNvPr>
          <p:cNvSpPr txBox="1"/>
          <p:nvPr/>
        </p:nvSpPr>
        <p:spPr>
          <a:xfrm>
            <a:off x="4213105" y="3150977"/>
            <a:ext cx="2989088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Dots = STAR</a:t>
            </a:r>
          </a:p>
          <a:p>
            <a:r>
              <a:rPr lang="en-US" dirty="0"/>
              <a:t>Boxes = sPHENIX Test Beam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5621A0-F359-49CA-96A3-0598A4D87C97}"/>
              </a:ext>
            </a:extLst>
          </p:cNvPr>
          <p:cNvSpPr txBox="1"/>
          <p:nvPr/>
        </p:nvSpPr>
        <p:spPr>
          <a:xfrm>
            <a:off x="7861001" y="6210565"/>
            <a:ext cx="3142463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Zeus @ 6% </a:t>
            </a:r>
            <a:r>
              <a:rPr lang="en-US" dirty="0" err="1"/>
              <a:t>dE</a:t>
            </a:r>
            <a:r>
              <a:rPr lang="en-US" dirty="0"/>
              <a:t>/dx Resolution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46464EB-941C-47CB-B7E2-8AD6380FE7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7069" y="793981"/>
            <a:ext cx="4713003" cy="1298231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Specific ionization is a function of </a:t>
            </a:r>
            <a:r>
              <a:rPr lang="en-US" dirty="0">
                <a:latin typeface="Symbol" panose="05050102010706020507" pitchFamily="18" charset="2"/>
              </a:rPr>
              <a:t>b.</a:t>
            </a:r>
          </a:p>
          <a:p>
            <a:r>
              <a:rPr lang="en-US" dirty="0"/>
              <a:t>PID bands vs momentum.</a:t>
            </a:r>
          </a:p>
          <a:p>
            <a:r>
              <a:rPr lang="en-US" dirty="0"/>
              <a:t>Crossing ~</a:t>
            </a:r>
            <a:r>
              <a:rPr lang="en-US" dirty="0">
                <a:latin typeface="Symbol" panose="05050102010706020507" pitchFamily="18" charset="2"/>
              </a:rPr>
              <a:t>b</a:t>
            </a:r>
            <a:r>
              <a:rPr lang="en-US" dirty="0"/>
              <a:t> = 0.7</a:t>
            </a:r>
          </a:p>
          <a:p>
            <a:r>
              <a:rPr lang="en-US" dirty="0"/>
              <a:t>“Assistance” 1.5 – 2.5 </a:t>
            </a:r>
            <a:r>
              <a:rPr lang="en-US" dirty="0">
                <a:latin typeface="Symbol" panose="05050102010706020507" pitchFamily="18" charset="2"/>
              </a:rPr>
              <a:t>s</a:t>
            </a:r>
            <a:r>
              <a:rPr lang="en-US" dirty="0"/>
              <a:t> level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F850A1F-B66B-4BD5-A157-CF51A378A420}"/>
              </a:ext>
            </a:extLst>
          </p:cNvPr>
          <p:cNvCxnSpPr/>
          <p:nvPr/>
        </p:nvCxnSpPr>
        <p:spPr>
          <a:xfrm flipV="1">
            <a:off x="8590085" y="2233151"/>
            <a:ext cx="0" cy="975946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0A2D5D9F-A563-4EC4-AFB8-EB6969EE6C7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0000"/>
          <a:stretch/>
        </p:blipFill>
        <p:spPr>
          <a:xfrm>
            <a:off x="46736" y="3834414"/>
            <a:ext cx="3320685" cy="286294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4E75155-6E4B-43E8-9F7D-98503A8A57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05" y="1242044"/>
            <a:ext cx="3851018" cy="2555264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C50508A-9C81-4E9C-BDEE-003C429E0346}"/>
              </a:ext>
            </a:extLst>
          </p:cNvPr>
          <p:cNvCxnSpPr>
            <a:cxnSpLocks/>
          </p:cNvCxnSpPr>
          <p:nvPr/>
        </p:nvCxnSpPr>
        <p:spPr>
          <a:xfrm flipV="1">
            <a:off x="11538439" y="123092"/>
            <a:ext cx="0" cy="1606925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484317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3478</TotalTime>
  <Words>542</Words>
  <Application>Microsoft Office PowerPoint</Application>
  <PresentationFormat>Widescreen</PresentationFormat>
  <Paragraphs>91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Symbol</vt:lpstr>
      <vt:lpstr>Trebuchet MS</vt:lpstr>
      <vt:lpstr>Wingdings 3</vt:lpstr>
      <vt:lpstr>Facet</vt:lpstr>
      <vt:lpstr>PID/Calorimetry</vt:lpstr>
      <vt:lpstr>PID @ Joint Integration Meetings</vt:lpstr>
      <vt:lpstr>Gleaned from Pavia</vt:lpstr>
      <vt:lpstr>Power Point Analysis</vt:lpstr>
      <vt:lpstr>Gathering of options @ 4 GeV</vt:lpstr>
      <vt:lpstr>Superb e/p Separation</vt:lpstr>
      <vt:lpstr>More Compact Cherenkov eID Detectors</vt:lpstr>
      <vt:lpstr>Transition Radiation</vt:lpstr>
      <vt:lpstr>dE/dx</vt:lpstr>
      <vt:lpstr>HBD(++)</vt:lpstr>
      <vt:lpstr>Dual Technologies (N Smirnov)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PID/Calorimetry</dc:title>
  <dc:creator>Thomas Hemmick</dc:creator>
  <cp:lastModifiedBy>Thomas Hemmick</cp:lastModifiedBy>
  <cp:revision>22</cp:revision>
  <dcterms:created xsi:type="dcterms:W3CDTF">2020-07-03T12:35:00Z</dcterms:created>
  <dcterms:modified xsi:type="dcterms:W3CDTF">2020-07-05T22:33:10Z</dcterms:modified>
</cp:coreProperties>
</file>