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8" r:id="rId14"/>
    <p:sldId id="257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DF74-BD3F-9F41-9CA2-B5C44AC1C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5249B-EF42-3541-9639-E69BF18E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752BF-C693-7843-8DF2-F30ABB36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00C1D-3D6D-5845-9259-0461F45A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35E42-C34A-6C4B-9D89-AB5A4C19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1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1DA4-E1BD-C248-824C-8880D28C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45715-6F1D-E648-A724-121A9F475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FA79-87FE-AB46-98F6-759D9268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71FB2-091B-E74E-8C23-D73F9AB5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3CBAC-20B0-6241-8CBB-1C4BBFDBB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2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5C922-25AC-5E4A-820C-00DCE5E62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FAF0D-5259-D243-8346-F5C1AACCA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59B18-2728-1C44-B452-8596B6A9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3E113-9660-EB47-ADF0-AA4C0FF8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E76C2-DCB0-5F47-9F7F-69F5A849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E398-7057-7D41-A1F8-97E3EA83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AAB00-5C11-4C4D-A85F-814AAC4B1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8E844-B752-6445-B6F1-081B814F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9D76-EF49-A64B-BC87-6D7DFBBB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54B5-F4B2-304E-B8F5-C3DA274C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7F9A-D00B-6449-AE3D-B0A0B329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096FF-4B22-264D-846E-0B203467A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849E0-79CA-C845-AF1B-3F6275FD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77CBE-F56E-3641-9EBF-C3F41A01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2FD40-3F60-084D-BB48-229F615A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8B06-4CCD-4846-85FF-325015DCD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BDDB-3C81-2F40-BDB3-1B7C37C96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3B2FF-B723-EC4A-B772-D0065C7CF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407FB-932B-4F4E-BB48-1C825B37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2177B-1769-B44E-8379-01499CCC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FD5D7-C161-F143-AE48-DE4F880B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1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7F20-1E11-3F4C-BB42-F2F7617C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3D23C-7CF5-6641-9924-7FE463599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F6DE9-30B9-9147-890B-8CF0C8614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15C1B-4338-FB4B-9995-AECA87F84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16B09F-6CE0-6D41-A3A5-38D3EB4ED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7987F-800C-3B45-84D2-A09F9ECD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43C69-2D6D-AD48-BAB3-4ED26E07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7C501-CB19-BF45-83E7-295CBD0C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7F80-9BBB-0A4A-8010-90C7B2C2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1A47D-64C6-514C-8087-0623A738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EC0EB-4B40-FE46-A376-C7DBA429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0E628-4ABF-7648-882B-C95A5321E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DBB27-F603-6345-93BE-C0B6F099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A981A-585E-AD4C-9D1C-B2B8C38E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FE5CB-ED8C-654C-8224-F2C0D1E1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7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4848-BB77-A441-83AD-E701436A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64C2F-4EDA-3E44-86C4-216FA440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7D66C-8A15-BE46-BB86-DA587AD8C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99800-73BF-F245-B22E-AE4373EF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016E3-4635-B04E-9324-ABC3A3C8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D1A44-8A90-1E4E-82DD-84E903AF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9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C2F3-A6F1-5047-B7F8-3C85DCA5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92F16-335E-7A4C-8D88-D899CAC6E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46BAD-33EA-994A-8867-F850884D5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D96B6-45B5-BC4B-A340-702892F2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B3C0A-42F7-8A4D-BB2C-8414D0DE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19F98-71DA-454C-B0BA-C10F7806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07FAB-7E8A-F54D-AAC2-C1182AE7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2B7EA-D0FA-804D-BF44-EDDC5EA2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16046-B6EC-DF49-9A19-E8865B8AC0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42266-DEDC-6D47-8986-E398DF2FED64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57020-C122-5645-A780-68C1BB65A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113AD-B039-3F49-828F-CD5FFD43C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AFDF-E089-5B47-9388-6DADD4FDB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70.png"/><Relationship Id="rId3" Type="http://schemas.openxmlformats.org/officeDocument/2006/relationships/image" Target="../media/image52.png"/><Relationship Id="rId7" Type="http://schemas.openxmlformats.org/officeDocument/2006/relationships/image" Target="../media/image510.png"/><Relationship Id="rId12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52.png"/><Relationship Id="rId7" Type="http://schemas.openxmlformats.org/officeDocument/2006/relationships/image" Target="../media/image510.png"/><Relationship Id="rId12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610.png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610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510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10.png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21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510.png"/><Relationship Id="rId17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image" Target="../media/image30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19" Type="http://schemas.openxmlformats.org/officeDocument/2006/relationships/image" Target="../media/image3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3.png"/><Relationship Id="rId2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510.pn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10.png"/><Relationship Id="rId12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8D61-CECB-DB4C-B4A4-CFEBD1A6B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Kinematic reconstruction for SIDIS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78767-5342-2D43-BE54-EF6C0DABD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Anselm Vossen </a:t>
            </a:r>
          </a:p>
          <a:p>
            <a:r>
              <a:rPr lang="en-US" dirty="0"/>
              <a:t>Duke</a:t>
            </a:r>
          </a:p>
          <a:p>
            <a:r>
              <a:rPr lang="en-US" dirty="0"/>
              <a:t>YR Meeting 6/7/2020</a:t>
            </a:r>
          </a:p>
        </p:txBody>
      </p:sp>
    </p:spTree>
    <p:extLst>
      <p:ext uri="{BB962C8B-B14F-4D97-AF65-F5344CB8AC3E}">
        <p14:creationId xmlns:p14="http://schemas.microsoft.com/office/powerpoint/2010/main" val="191248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2E405E-EF9E-654D-8492-22EA0E01EB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24358" y="-255928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Perfect detector with min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cut: little change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C2E405E-EF9E-654D-8492-22EA0E01EB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4358" y="-255928"/>
                <a:ext cx="10515600" cy="1325563"/>
              </a:xfrm>
              <a:blipFill>
                <a:blip r:embed="rId2"/>
                <a:stretch>
                  <a:fillRect l="-2292" r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F708CA-19D2-6C48-A256-AEDAA0CEE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090" y="1152036"/>
            <a:ext cx="3574774" cy="24242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DC93E-D958-E740-9CB1-545674150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980" y="806440"/>
            <a:ext cx="3817789" cy="2589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7A1606-F105-7B4E-AA13-77E69E88E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63" y="3881458"/>
            <a:ext cx="3859427" cy="2617313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18E94913-D163-1E4B-BC62-5CE71E722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171" y="3881458"/>
            <a:ext cx="3991406" cy="2706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5B2B6-7659-DE4C-8863-420B06CAE6B5}"/>
              </a:ext>
            </a:extLst>
          </p:cNvPr>
          <p:cNvSpPr txBox="1"/>
          <p:nvPr/>
        </p:nvSpPr>
        <p:spPr>
          <a:xfrm>
            <a:off x="3828838" y="652877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03E93-AD1D-5646-B435-39E566D54372}"/>
              </a:ext>
            </a:extLst>
          </p:cNvPr>
          <p:cNvSpPr txBox="1"/>
          <p:nvPr/>
        </p:nvSpPr>
        <p:spPr>
          <a:xfrm>
            <a:off x="10763038" y="641432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9AF09-3414-EC4E-ABCA-7687408A3AEB}"/>
              </a:ext>
            </a:extLst>
          </p:cNvPr>
          <p:cNvSpPr txBox="1"/>
          <p:nvPr/>
        </p:nvSpPr>
        <p:spPr>
          <a:xfrm>
            <a:off x="10962989" y="33385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1DFCD-7F2E-8745-9264-1FBA65D02037}"/>
              </a:ext>
            </a:extLst>
          </p:cNvPr>
          <p:cNvSpPr txBox="1"/>
          <p:nvPr/>
        </p:nvSpPr>
        <p:spPr>
          <a:xfrm>
            <a:off x="8269318" y="4595637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method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A483D0-3E30-7F45-9034-4D925A06ED34}"/>
              </a:ext>
            </a:extLst>
          </p:cNvPr>
          <p:cNvSpPr txBox="1"/>
          <p:nvPr/>
        </p:nvSpPr>
        <p:spPr>
          <a:xfrm>
            <a:off x="8494683" y="116218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B0288-6F02-6340-969C-059E12A16226}"/>
              </a:ext>
            </a:extLst>
          </p:cNvPr>
          <p:cNvSpPr txBox="1"/>
          <p:nvPr/>
        </p:nvSpPr>
        <p:spPr>
          <a:xfrm>
            <a:off x="1262449" y="4748729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JB method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394B11-3317-AE42-9A29-A7B48ABB39AD}"/>
              </a:ext>
            </a:extLst>
          </p:cNvPr>
          <p:cNvSpPr txBox="1"/>
          <p:nvPr/>
        </p:nvSpPr>
        <p:spPr>
          <a:xfrm>
            <a:off x="1524000" y="1346847"/>
            <a:ext cx="137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B9EEB0-1E06-8944-B84D-9D61C03AC902}"/>
                  </a:ext>
                </a:extLst>
              </p:cNvPr>
              <p:cNvSpPr txBox="1"/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B9EEB0-1E06-8944-B84D-9D61C03AC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591D46-963F-B24E-96B7-12B3D21393D2}"/>
                  </a:ext>
                </a:extLst>
              </p:cNvPr>
              <p:cNvSpPr txBox="1"/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591D46-963F-B24E-96B7-12B3D2139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CBD77A-1B9A-D44C-BFA3-1AA6D015F30E}"/>
                  </a:ext>
                </a:extLst>
              </p:cNvPr>
              <p:cNvSpPr txBox="1"/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CBD77A-1B9A-D44C-BFA3-1AA6D015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blipFill>
                <a:blip r:embed="rId8"/>
                <a:stretch>
                  <a:fillRect l="-19231" t="-4545" r="-7692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1E564D-EF4E-2C4C-88F3-FD6D5098DFB3}"/>
                  </a:ext>
                </a:extLst>
              </p:cNvPr>
              <p:cNvSpPr txBox="1"/>
              <p:nvPr/>
            </p:nvSpPr>
            <p:spPr>
              <a:xfrm rot="19489084">
                <a:off x="9909310" y="2615590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1E564D-EF4E-2C4C-88F3-FD6D5098D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9909310" y="2615590"/>
                <a:ext cx="920893" cy="276999"/>
              </a:xfrm>
              <a:prstGeom prst="rect">
                <a:avLst/>
              </a:prstGeom>
              <a:blipFill>
                <a:blip r:embed="rId9"/>
                <a:stretch>
                  <a:fillRect l="-1389" r="-555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F06E83-AF67-244F-8743-F02873EEF810}"/>
                  </a:ext>
                </a:extLst>
              </p:cNvPr>
              <p:cNvSpPr txBox="1"/>
              <p:nvPr/>
            </p:nvSpPr>
            <p:spPr>
              <a:xfrm rot="19489084">
                <a:off x="10066725" y="5661780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5F06E83-AF67-244F-8743-F02873EE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066725" y="5661780"/>
                <a:ext cx="920893" cy="276999"/>
              </a:xfrm>
              <a:prstGeom prst="rect">
                <a:avLst/>
              </a:prstGeom>
              <a:blipFill>
                <a:blip r:embed="rId10"/>
                <a:stretch>
                  <a:fillRect r="-555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FF5E0-26CA-5145-8875-15B4E0A2B972}"/>
                  </a:ext>
                </a:extLst>
              </p:cNvPr>
              <p:cNvSpPr txBox="1"/>
              <p:nvPr/>
            </p:nvSpPr>
            <p:spPr>
              <a:xfrm rot="19877517">
                <a:off x="2964224" y="5726191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44FF5E0-26CA-5145-8875-15B4E0A2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7517">
                <a:off x="2964224" y="5726191"/>
                <a:ext cx="920893" cy="276999"/>
              </a:xfrm>
              <a:prstGeom prst="rect">
                <a:avLst/>
              </a:prstGeom>
              <a:blipFill>
                <a:blip r:embed="rId11"/>
                <a:stretch>
                  <a:fillRect l="-2703" r="-540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C19894-BE35-3A4F-9CE2-9944286A55D8}"/>
                  </a:ext>
                </a:extLst>
              </p:cNvPr>
              <p:cNvSpPr txBox="1"/>
              <p:nvPr/>
            </p:nvSpPr>
            <p:spPr>
              <a:xfrm rot="19892310">
                <a:off x="2438758" y="5253276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C19894-BE35-3A4F-9CE2-9944286A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2438758" y="5253276"/>
                <a:ext cx="920893" cy="276999"/>
              </a:xfrm>
              <a:prstGeom prst="rect">
                <a:avLst/>
              </a:prstGeom>
              <a:blipFill>
                <a:blip r:embed="rId12"/>
                <a:stretch>
                  <a:fillRect l="-2703" t="-1852" r="-5405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2D0D1D-6273-DB44-811C-212D337CE550}"/>
                  </a:ext>
                </a:extLst>
              </p:cNvPr>
              <p:cNvSpPr txBox="1"/>
              <p:nvPr/>
            </p:nvSpPr>
            <p:spPr>
              <a:xfrm rot="19892310">
                <a:off x="9616871" y="1982839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2D0D1D-6273-DB44-811C-212D337CE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616871" y="1982839"/>
                <a:ext cx="920893" cy="276999"/>
              </a:xfrm>
              <a:prstGeom prst="rect">
                <a:avLst/>
              </a:prstGeom>
              <a:blipFill>
                <a:blip r:embed="rId13"/>
                <a:stretch>
                  <a:fillRect l="-1351" t="-3774" r="-675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D92601-EC28-A04E-AD98-18C72DD872BC}"/>
                  </a:ext>
                </a:extLst>
              </p:cNvPr>
              <p:cNvSpPr txBox="1"/>
              <p:nvPr/>
            </p:nvSpPr>
            <p:spPr>
              <a:xfrm rot="19892310">
                <a:off x="9786872" y="5156060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D92601-EC28-A04E-AD98-18C72DD8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786872" y="5156060"/>
                <a:ext cx="920893" cy="276999"/>
              </a:xfrm>
              <a:prstGeom prst="rect">
                <a:avLst/>
              </a:prstGeom>
              <a:blipFill>
                <a:blip r:embed="rId14"/>
                <a:stretch>
                  <a:fillRect l="-1333" t="-1818" r="-5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2FA243-C7EB-2A48-A593-6BBFC6A7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486A-2497-A740-9E57-190BC154F4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469D4F91-3DB0-CE4D-9756-D61015E44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891" y="1235707"/>
            <a:ext cx="3532422" cy="2395550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BBAFD6-2D5E-8E4A-B389-DACA0097B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1765" y="1201774"/>
            <a:ext cx="3439346" cy="233243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0A2C0B-F6F9-394E-BBAE-4B542A209C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98687" y="-4419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Perfect detector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&lt;3.5,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cut: sig. impact on resolution at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0A2C0B-F6F9-394E-BBAE-4B542A209C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8687" y="-44190"/>
                <a:ext cx="10515600" cy="1325563"/>
              </a:xfrm>
              <a:blipFill>
                <a:blip r:embed="rId4"/>
                <a:stretch>
                  <a:fillRect l="-2292" t="-13462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C690CDEE-757D-CB45-95EC-9716D92E7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83" y="3899688"/>
            <a:ext cx="3945701" cy="2675821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DF9C557B-E3FC-484C-95D6-BDCF09614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735" y="3827343"/>
            <a:ext cx="3829145" cy="2596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39E70B-9715-2D42-86A1-93E152177CD0}"/>
              </a:ext>
            </a:extLst>
          </p:cNvPr>
          <p:cNvSpPr txBox="1"/>
          <p:nvPr/>
        </p:nvSpPr>
        <p:spPr>
          <a:xfrm>
            <a:off x="4127310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DF2AC-29DF-6A44-B58A-0FD81A9E7A46}"/>
              </a:ext>
            </a:extLst>
          </p:cNvPr>
          <p:cNvSpPr txBox="1"/>
          <p:nvPr/>
        </p:nvSpPr>
        <p:spPr>
          <a:xfrm>
            <a:off x="11125199" y="649978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D94233-284B-644C-B14E-C45CA0616D0A}"/>
              </a:ext>
            </a:extLst>
          </p:cNvPr>
          <p:cNvSpPr txBox="1"/>
          <p:nvPr/>
        </p:nvSpPr>
        <p:spPr>
          <a:xfrm>
            <a:off x="11325150" y="342399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760AA-AB01-2341-ABBA-D3CB4DFA5F12}"/>
              </a:ext>
            </a:extLst>
          </p:cNvPr>
          <p:cNvSpPr txBox="1"/>
          <p:nvPr/>
        </p:nvSpPr>
        <p:spPr>
          <a:xfrm>
            <a:off x="8672089" y="4573865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method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B54D5-E8CD-2C46-AA68-34514DE935BE}"/>
              </a:ext>
            </a:extLst>
          </p:cNvPr>
          <p:cNvSpPr txBox="1"/>
          <p:nvPr/>
        </p:nvSpPr>
        <p:spPr>
          <a:xfrm>
            <a:off x="8897454" y="1140409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B0FAB8-297A-2544-BD38-66CA356037CA}"/>
              </a:ext>
            </a:extLst>
          </p:cNvPr>
          <p:cNvSpPr txBox="1"/>
          <p:nvPr/>
        </p:nvSpPr>
        <p:spPr>
          <a:xfrm>
            <a:off x="1665220" y="4726957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JB method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8683F0-22F8-8240-A7EA-4140847881CD}"/>
              </a:ext>
            </a:extLst>
          </p:cNvPr>
          <p:cNvSpPr txBox="1"/>
          <p:nvPr/>
        </p:nvSpPr>
        <p:spPr>
          <a:xfrm>
            <a:off x="1926771" y="1325075"/>
            <a:ext cx="137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8BB2AF-E360-6E48-A0A0-D057B9E96ADA}"/>
                  </a:ext>
                </a:extLst>
              </p:cNvPr>
              <p:cNvSpPr txBox="1"/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8BB2AF-E360-6E48-A0A0-D057B9E9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399BBA-C4E3-894C-AFC0-40017C43D8BE}"/>
                  </a:ext>
                </a:extLst>
              </p:cNvPr>
              <p:cNvSpPr txBox="1"/>
              <p:nvPr/>
            </p:nvSpPr>
            <p:spPr>
              <a:xfrm>
                <a:off x="7618825" y="3977185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399BBA-C4E3-894C-AFC0-40017C43D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825" y="3977185"/>
                <a:ext cx="322461" cy="276999"/>
              </a:xfrm>
              <a:prstGeom prst="rect">
                <a:avLst/>
              </a:prstGeom>
              <a:blipFill>
                <a:blip r:embed="rId8"/>
                <a:stretch>
                  <a:fillRect l="-24000" r="-4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087E15-8C45-F442-89EA-64EC68734DA6}"/>
                  </a:ext>
                </a:extLst>
              </p:cNvPr>
              <p:cNvSpPr txBox="1"/>
              <p:nvPr/>
            </p:nvSpPr>
            <p:spPr>
              <a:xfrm>
                <a:off x="7571980" y="83113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087E15-8C45-F442-89EA-64EC68734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980" y="831136"/>
                <a:ext cx="322461" cy="276999"/>
              </a:xfrm>
              <a:prstGeom prst="rect">
                <a:avLst/>
              </a:prstGeom>
              <a:blipFill>
                <a:blip r:embed="rId9"/>
                <a:stretch>
                  <a:fillRect l="-18519" r="-3704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2DB25E-78C7-504B-9798-088672526A25}"/>
                  </a:ext>
                </a:extLst>
              </p:cNvPr>
              <p:cNvSpPr txBox="1"/>
              <p:nvPr/>
            </p:nvSpPr>
            <p:spPr>
              <a:xfrm rot="19489084">
                <a:off x="10492671" y="2820288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2DB25E-78C7-504B-9798-088672526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492671" y="2820288"/>
                <a:ext cx="920893" cy="276999"/>
              </a:xfrm>
              <a:prstGeom prst="rect">
                <a:avLst/>
              </a:prstGeom>
              <a:blipFill>
                <a:blip r:embed="rId10"/>
                <a:stretch>
                  <a:fillRect l="-1389" t="-1667" r="-555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A5DF6C-4953-5A4E-86E3-DC1BC4E9EE11}"/>
                  </a:ext>
                </a:extLst>
              </p:cNvPr>
              <p:cNvSpPr txBox="1"/>
              <p:nvPr/>
            </p:nvSpPr>
            <p:spPr>
              <a:xfrm rot="19489084">
                <a:off x="10401830" y="5565679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A5DF6C-4953-5A4E-86E3-DC1BC4E9E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401830" y="5565679"/>
                <a:ext cx="920893" cy="276999"/>
              </a:xfrm>
              <a:prstGeom prst="rect">
                <a:avLst/>
              </a:prstGeom>
              <a:blipFill>
                <a:blip r:embed="rId11"/>
                <a:stretch>
                  <a:fillRect l="-1389" t="-1667" r="-555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5B8136-B47C-F54F-A78E-F9F7664DC2B9}"/>
                  </a:ext>
                </a:extLst>
              </p:cNvPr>
              <p:cNvSpPr txBox="1"/>
              <p:nvPr/>
            </p:nvSpPr>
            <p:spPr>
              <a:xfrm rot="19877517">
                <a:off x="3100290" y="5823235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5B8136-B47C-F54F-A78E-F9F7664DC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7517">
                <a:off x="3100290" y="5823235"/>
                <a:ext cx="920893" cy="276999"/>
              </a:xfrm>
              <a:prstGeom prst="rect">
                <a:avLst/>
              </a:prstGeom>
              <a:blipFill>
                <a:blip r:embed="rId12"/>
                <a:stretch>
                  <a:fillRect l="-1333" r="-533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16CC7F-0590-7248-BEB8-58202F49446A}"/>
                  </a:ext>
                </a:extLst>
              </p:cNvPr>
              <p:cNvSpPr txBox="1"/>
              <p:nvPr/>
            </p:nvSpPr>
            <p:spPr>
              <a:xfrm rot="19892310">
                <a:off x="2565371" y="5352061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216CC7F-0590-7248-BEB8-58202F494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2565371" y="5352061"/>
                <a:ext cx="920893" cy="276999"/>
              </a:xfrm>
              <a:prstGeom prst="rect">
                <a:avLst/>
              </a:prstGeom>
              <a:blipFill>
                <a:blip r:embed="rId13"/>
                <a:stretch>
                  <a:fillRect l="-2703" t="-1852" r="-5405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5DB2F8-F532-3B4E-83A1-DC4070A10A5D}"/>
                  </a:ext>
                </a:extLst>
              </p:cNvPr>
              <p:cNvSpPr txBox="1"/>
              <p:nvPr/>
            </p:nvSpPr>
            <p:spPr>
              <a:xfrm rot="19892310">
                <a:off x="9931030" y="2283008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5DB2F8-F532-3B4E-83A1-DC4070A10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931030" y="2283008"/>
                <a:ext cx="920893" cy="276999"/>
              </a:xfrm>
              <a:prstGeom prst="rect">
                <a:avLst/>
              </a:prstGeom>
              <a:blipFill>
                <a:blip r:embed="rId14"/>
                <a:stretch>
                  <a:fillRect l="-1333" t="-1852" r="-6667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E6A63B-937A-EA49-BD6A-77B6E06B6189}"/>
                  </a:ext>
                </a:extLst>
              </p:cNvPr>
              <p:cNvSpPr txBox="1"/>
              <p:nvPr/>
            </p:nvSpPr>
            <p:spPr>
              <a:xfrm rot="19892310">
                <a:off x="9854662" y="5170173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E6A63B-937A-EA49-BD6A-77B6E06B6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854662" y="5170173"/>
                <a:ext cx="920893" cy="276999"/>
              </a:xfrm>
              <a:prstGeom prst="rect">
                <a:avLst/>
              </a:prstGeom>
              <a:blipFill>
                <a:blip r:embed="rId15"/>
                <a:stretch>
                  <a:fillRect l="-1333" t="-1852" r="-533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AEFA6-BAC6-B34C-8BAC-BFB53613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486A-2497-A740-9E57-190BC154F4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BE12-32DA-EE4E-A7A5-627316EC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0BAB12-AC15-0848-8650-863773E0AA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Important to extend coverage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HCAL seems to be important for JB method, for mixed and DA not so much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0BAB12-AC15-0848-8650-863773E0AA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F98DA-97D0-D84F-A3B3-75CB060B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486A-2497-A740-9E57-190BC154F4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45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1896-9B78-9F46-B874-C2A4939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6613-58AF-7D41-8E76-B038FEBD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9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E4C8-63BE-3E4B-8855-ED9A00BC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10C2-F841-A44E-BBC9-B9FCF7879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18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7782-B3C0-3A4A-A183-E2959BC2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1223"/>
            <a:ext cx="10515600" cy="1325563"/>
          </a:xfrm>
        </p:spPr>
        <p:txBody>
          <a:bodyPr/>
          <a:lstStyle/>
          <a:p>
            <a:r>
              <a:rPr lang="en-US" dirty="0"/>
              <a:t>Electron method – BEAST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3DFB0-1DD6-E143-A87A-59FA35AE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1DAC2-C625-0040-BF6F-5B4D3DCD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439" y="-83152"/>
            <a:ext cx="6867122" cy="5604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520DE5-4A34-DC4B-BB93-A38FEF9C9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269" y="5670529"/>
            <a:ext cx="6079434" cy="994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3877B0-05FF-054C-A143-1A2F90E54ED0}"/>
              </a:ext>
            </a:extLst>
          </p:cNvPr>
          <p:cNvSpPr txBox="1"/>
          <p:nvPr/>
        </p:nvSpPr>
        <p:spPr>
          <a:xfrm>
            <a:off x="2037522" y="5798367"/>
            <a:ext cx="308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and following plots from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B51E79-30C2-584B-8F5B-EE203BAA985A}"/>
                  </a:ext>
                </a:extLst>
              </p:cNvPr>
              <p:cNvSpPr txBox="1"/>
              <p:nvPr/>
            </p:nvSpPr>
            <p:spPr>
              <a:xfrm>
                <a:off x="542113" y="6117673"/>
                <a:ext cx="4580036" cy="828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Simulations are for 15x250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38%/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</m:oMath>
                </a14:m>
                <a:r>
                  <a:rPr lang="en-US" dirty="0"/>
                  <a:t> HCAL</a:t>
                </a:r>
              </a:p>
              <a:p>
                <a:r>
                  <a:rPr lang="en-US" dirty="0"/>
                  <a:t>(’handbook’ detector 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+6%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B51E79-30C2-584B-8F5B-EE203BAA9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13" y="6117673"/>
                <a:ext cx="4580036" cy="828497"/>
              </a:xfrm>
              <a:prstGeom prst="rect">
                <a:avLst/>
              </a:prstGeom>
              <a:blipFill>
                <a:blip r:embed="rId4"/>
                <a:stretch>
                  <a:fillRect l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AAA0FF-3810-084E-BB46-938FB1AC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0D4D-E27B-A047-AB8C-C5063BFDAA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0243-CD13-5942-901B-15982ABD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Angle Method – BEAST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45110-7913-2C48-B16E-CB5F724EE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4C1C9-AAE6-E744-8FA5-59B26C9D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235" y="1216540"/>
            <a:ext cx="6771162" cy="52763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10854-8F74-C843-966B-68DE2653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0D4D-E27B-A047-AB8C-C5063BFDAA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1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1D59-3F95-A248-8FDD-DB171E4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JB Method –BEAST </a:t>
            </a:r>
            <a:r>
              <a:rPr lang="en-US" dirty="0" err="1"/>
              <a:t>detecto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7C04-BC59-E04A-A24A-F3BA63D49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5EA50-BADB-3840-AF46-2481EBE3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545" y="1461364"/>
            <a:ext cx="6552625" cy="50798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3C371-0E54-0342-9F31-0395E89B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0D4D-E27B-A047-AB8C-C5063BFDAA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88A88-53CD-E346-A515-77840286B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364" y="1070251"/>
            <a:ext cx="4723672" cy="3622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1F1F9-E155-9641-9456-B2073840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4" y="-72196"/>
            <a:ext cx="10515600" cy="1325563"/>
          </a:xfrm>
        </p:spPr>
        <p:txBody>
          <a:bodyPr/>
          <a:lstStyle/>
          <a:p>
            <a:r>
              <a:rPr lang="en-US" dirty="0"/>
              <a:t>What is the issue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9E402-5E1F-7C49-97F3-6E7D94717D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573" y="1070251"/>
                <a:ext cx="7568961" cy="429258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At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resolution of kinematic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suffers due to relatively large uncertainty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>
                    <a:sym typeface="Wingdings" pitchFamily="2" charset="2"/>
                  </a:rPr>
                  <a:t>potentially also a problem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𝜙</m:t>
                    </m:r>
                  </m:oMath>
                </a14:m>
                <a:r>
                  <a:rPr lang="en-US" dirty="0"/>
                  <a:t> measurements in </a:t>
                </a:r>
                <a:r>
                  <a:rPr lang="en-US" dirty="0" err="1"/>
                  <a:t>Breit</a:t>
                </a:r>
                <a:r>
                  <a:rPr lang="en-US" dirty="0"/>
                  <a:t> frame, due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dependent boost (haven’t looked at this yet,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</m:t>
                    </m:r>
                  </m:oMath>
                </a14:m>
                <a:r>
                  <a:rPr lang="en-US" dirty="0"/>
                  <a:t>solution is in general less problematic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𝐵𝑗</m:t>
                        </m:r>
                      </m:sub>
                    </m:sSub>
                  </m:oMath>
                </a14:m>
                <a:r>
                  <a:rPr lang="en-US" dirty="0"/>
                  <a:t>, so there is hope)</a:t>
                </a:r>
              </a:p>
              <a:p>
                <a:r>
                  <a:rPr lang="en-US" dirty="0"/>
                  <a:t>The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region is the overlap region with the </a:t>
                </a:r>
                <a:r>
                  <a:rPr lang="en-US" dirty="0" err="1"/>
                  <a:t>Jlab</a:t>
                </a:r>
                <a:r>
                  <a:rPr lang="en-US" dirty="0"/>
                  <a:t> kinematic regime</a:t>
                </a:r>
              </a:p>
              <a:p>
                <a:r>
                  <a:rPr lang="en-US" dirty="0"/>
                  <a:t>At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we also loose sensitivity to </a:t>
                </a:r>
                <a:r>
                  <a:rPr lang="en-US" dirty="0" err="1"/>
                  <a:t>pretzelosity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and worm-gear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59E402-5E1F-7C49-97F3-6E7D94717D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573" y="1070251"/>
                <a:ext cx="7568961" cy="4292581"/>
              </a:xfrm>
              <a:blipFill>
                <a:blip r:embed="rId3"/>
                <a:stretch>
                  <a:fillRect l="-1340" t="-3254" b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A5A65-33C7-7C4E-AC00-026F15DB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0D4D-E27B-A047-AB8C-C5063BFDAA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4C56-6813-2946-8F4C-B10D92CE0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-104607"/>
            <a:ext cx="10515600" cy="1325563"/>
          </a:xfrm>
        </p:spPr>
        <p:txBody>
          <a:bodyPr/>
          <a:lstStyle/>
          <a:p>
            <a:r>
              <a:rPr lang="en-US" dirty="0"/>
              <a:t>What can be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E0AF-84F2-E44C-9E07-E25F3A30D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7" y="76132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Reconstruct kinematic variables from final state</a:t>
            </a:r>
          </a:p>
          <a:p>
            <a:r>
              <a:rPr lang="en-US" dirty="0"/>
              <a:t>Multiple methods available</a:t>
            </a:r>
          </a:p>
          <a:p>
            <a:pPr lvl="1"/>
            <a:r>
              <a:rPr lang="en-US" dirty="0" err="1"/>
              <a:t>Jaquet</a:t>
            </a:r>
            <a:r>
              <a:rPr lang="en-US" dirty="0"/>
              <a:t>-Blondel</a:t>
            </a:r>
          </a:p>
          <a:p>
            <a:pPr lvl="1"/>
            <a:r>
              <a:rPr lang="en-US" dirty="0"/>
              <a:t>Double-Angle</a:t>
            </a:r>
          </a:p>
          <a:p>
            <a:pPr lvl="1"/>
            <a:r>
              <a:rPr lang="en-US" dirty="0"/>
              <a:t>Mixed Method</a:t>
            </a:r>
          </a:p>
          <a:p>
            <a:r>
              <a:rPr lang="en-US" dirty="0"/>
              <a:t>See plots in 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for studies with </a:t>
            </a:r>
            <a:br>
              <a:rPr lang="en-US" dirty="0"/>
            </a:br>
            <a:r>
              <a:rPr lang="en-US" dirty="0"/>
              <a:t>BEAST detector</a:t>
            </a:r>
          </a:p>
          <a:p>
            <a:pPr marL="0" indent="0">
              <a:buNone/>
            </a:pPr>
            <a:r>
              <a:rPr lang="en-US" dirty="0"/>
              <a:t>(in backup slides)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91169-0A4C-A042-A423-2E5A8D64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085" y="2866648"/>
            <a:ext cx="9018915" cy="3806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7DD60D-91F8-2949-83BA-5635DED1D6D3}"/>
              </a:ext>
            </a:extLst>
          </p:cNvPr>
          <p:cNvSpPr txBox="1"/>
          <p:nvPr/>
        </p:nvSpPr>
        <p:spPr>
          <a:xfrm>
            <a:off x="3333705" y="6488668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Bluemlein</a:t>
            </a:r>
            <a:r>
              <a:rPr lang="en-US" dirty="0"/>
              <a:t>, arXiv:1208.6087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8F501-935F-354C-BA77-C3352E2E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0D4D-E27B-A047-AB8C-C5063BFDAA37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EEEFF-54D6-554D-AD09-20DC8D20A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7" y="3064475"/>
            <a:ext cx="3275658" cy="5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7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C85A5-4240-9C42-9C71-1A5213A7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-234505"/>
            <a:ext cx="10515600" cy="1325563"/>
          </a:xfrm>
        </p:spPr>
        <p:txBody>
          <a:bodyPr/>
          <a:lstStyle/>
          <a:p>
            <a:r>
              <a:rPr lang="en-US" dirty="0"/>
              <a:t>Results with EIC smear (100k events)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51BB06-626E-644B-A466-705A33390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57" y="860255"/>
            <a:ext cx="4443794" cy="30136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0C147-F470-C04D-B09F-00E7F36D2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750" y="651826"/>
            <a:ext cx="4443793" cy="301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6553B-B2E4-6741-924B-18E285777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57" y="3988317"/>
            <a:ext cx="4443794" cy="288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55D7F-3C1E-974D-AE5F-4B4276CB3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7647" y="3921222"/>
            <a:ext cx="4346896" cy="29478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012749-66E5-E547-A379-CF9C000C2F78}"/>
              </a:ext>
            </a:extLst>
          </p:cNvPr>
          <p:cNvSpPr txBox="1"/>
          <p:nvPr/>
        </p:nvSpPr>
        <p:spPr>
          <a:xfrm>
            <a:off x="8269318" y="4595637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86FCA0-74C0-0F49-9DBE-334A2DFE5268}"/>
              </a:ext>
            </a:extLst>
          </p:cNvPr>
          <p:cNvSpPr txBox="1"/>
          <p:nvPr/>
        </p:nvSpPr>
        <p:spPr>
          <a:xfrm>
            <a:off x="8494683" y="116218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angle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738FAA-4A87-0C4E-91A5-3873CB51581D}"/>
              </a:ext>
            </a:extLst>
          </p:cNvPr>
          <p:cNvSpPr txBox="1"/>
          <p:nvPr/>
        </p:nvSpPr>
        <p:spPr>
          <a:xfrm>
            <a:off x="1262449" y="4748729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JB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083BB-03F0-914D-B725-39773CF59F56}"/>
              </a:ext>
            </a:extLst>
          </p:cNvPr>
          <p:cNvSpPr txBox="1"/>
          <p:nvPr/>
        </p:nvSpPr>
        <p:spPr>
          <a:xfrm>
            <a:off x="4190999" y="661423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DCC901-3994-AD4A-A767-C1A4A344DCC4}"/>
              </a:ext>
            </a:extLst>
          </p:cNvPr>
          <p:cNvSpPr txBox="1"/>
          <p:nvPr/>
        </p:nvSpPr>
        <p:spPr>
          <a:xfrm>
            <a:off x="11125199" y="649978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5564FD-DAE1-B746-8CAD-2BC2673FC5E2}"/>
              </a:ext>
            </a:extLst>
          </p:cNvPr>
          <p:cNvSpPr txBox="1"/>
          <p:nvPr/>
        </p:nvSpPr>
        <p:spPr>
          <a:xfrm>
            <a:off x="11325150" y="342399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FC78F-FD2B-5848-A927-366493AA5DE1}"/>
              </a:ext>
            </a:extLst>
          </p:cNvPr>
          <p:cNvSpPr txBox="1"/>
          <p:nvPr/>
        </p:nvSpPr>
        <p:spPr>
          <a:xfrm>
            <a:off x="1524000" y="1346847"/>
            <a:ext cx="137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22AE6-1459-5247-B497-FD7F1EF42A5C}"/>
                  </a:ext>
                </a:extLst>
              </p:cNvPr>
              <p:cNvSpPr txBox="1"/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B22AE6-1459-5247-B497-FD7F1EF4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13536B-A19D-DD42-A2D4-E9A4397D67DB}"/>
                  </a:ext>
                </a:extLst>
              </p:cNvPr>
              <p:cNvSpPr txBox="1"/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13536B-A19D-DD42-A2D4-E9A4397D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999461-2262-FF40-9DC1-F88B3B9EF278}"/>
                  </a:ext>
                </a:extLst>
              </p:cNvPr>
              <p:cNvSpPr txBox="1"/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999461-2262-FF40-9DC1-F88B3B9EF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545" r="-7692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145466-4684-4546-B62B-66BC2661D506}"/>
                  </a:ext>
                </a:extLst>
              </p:cNvPr>
              <p:cNvSpPr txBox="1"/>
              <p:nvPr/>
            </p:nvSpPr>
            <p:spPr>
              <a:xfrm rot="19489084">
                <a:off x="10339757" y="2748644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145466-4684-4546-B62B-66BC2661D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339757" y="2748644"/>
                <a:ext cx="920893" cy="276999"/>
              </a:xfrm>
              <a:prstGeom prst="rect">
                <a:avLst/>
              </a:prstGeom>
              <a:blipFill>
                <a:blip r:embed="rId8"/>
                <a:stretch>
                  <a:fillRect l="-1389" t="-1667" r="-555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45884A-A771-4947-AB2A-C1F69BCE731B}"/>
                  </a:ext>
                </a:extLst>
              </p:cNvPr>
              <p:cNvSpPr txBox="1"/>
              <p:nvPr/>
            </p:nvSpPr>
            <p:spPr>
              <a:xfrm rot="19489084">
                <a:off x="10497172" y="5794834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745884A-A771-4947-AB2A-C1F69BCE7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497172" y="5794834"/>
                <a:ext cx="920893" cy="276999"/>
              </a:xfrm>
              <a:prstGeom prst="rect">
                <a:avLst/>
              </a:prstGeom>
              <a:blipFill>
                <a:blip r:embed="rId9"/>
                <a:stretch>
                  <a:fillRect t="-1667" r="-4110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60E07B-18ED-C549-88C2-C51E2E583C09}"/>
                  </a:ext>
                </a:extLst>
              </p:cNvPr>
              <p:cNvSpPr txBox="1"/>
              <p:nvPr/>
            </p:nvSpPr>
            <p:spPr>
              <a:xfrm rot="19877517">
                <a:off x="3111642" y="6018637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60E07B-18ED-C549-88C2-C51E2E583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7517">
                <a:off x="3111642" y="6018637"/>
                <a:ext cx="920893" cy="276999"/>
              </a:xfrm>
              <a:prstGeom prst="rect">
                <a:avLst/>
              </a:prstGeom>
              <a:blipFill>
                <a:blip r:embed="rId10"/>
                <a:stretch>
                  <a:fillRect l="-1333" r="-5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348144-0E0D-ED47-BD12-67789D9C0D47}"/>
                  </a:ext>
                </a:extLst>
              </p:cNvPr>
              <p:cNvSpPr txBox="1"/>
              <p:nvPr/>
            </p:nvSpPr>
            <p:spPr>
              <a:xfrm rot="19892310">
                <a:off x="2659125" y="5432009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348144-0E0D-ED47-BD12-67789D9C0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2659125" y="5432009"/>
                <a:ext cx="920893" cy="276999"/>
              </a:xfrm>
              <a:prstGeom prst="rect">
                <a:avLst/>
              </a:prstGeom>
              <a:blipFill>
                <a:blip r:embed="rId11"/>
                <a:stretch>
                  <a:fillRect l="-2703" t="-1852" r="-6757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528E72-74DF-C846-95E1-26EFBD459F04}"/>
                  </a:ext>
                </a:extLst>
              </p:cNvPr>
              <p:cNvSpPr txBox="1"/>
              <p:nvPr/>
            </p:nvSpPr>
            <p:spPr>
              <a:xfrm rot="19892310">
                <a:off x="9837238" y="2161572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528E72-74DF-C846-95E1-26EFBD459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837238" y="2161572"/>
                <a:ext cx="920893" cy="276999"/>
              </a:xfrm>
              <a:prstGeom prst="rect">
                <a:avLst/>
              </a:prstGeom>
              <a:blipFill>
                <a:blip r:embed="rId12"/>
                <a:stretch>
                  <a:fillRect l="-1333" t="-3704" r="-533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27D764-AFA7-A043-8FEC-49F441B279AF}"/>
                  </a:ext>
                </a:extLst>
              </p:cNvPr>
              <p:cNvSpPr txBox="1"/>
              <p:nvPr/>
            </p:nvSpPr>
            <p:spPr>
              <a:xfrm rot="19892310">
                <a:off x="10007239" y="5334793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27D764-AFA7-A043-8FEC-49F441B27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10007239" y="5334793"/>
                <a:ext cx="920893" cy="276999"/>
              </a:xfrm>
              <a:prstGeom prst="rect">
                <a:avLst/>
              </a:prstGeom>
              <a:blipFill>
                <a:blip r:embed="rId13"/>
                <a:stretch>
                  <a:fillRect l="-1333" t="-1852" r="-533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9F52BF3-BBA7-5A44-B02C-F8799948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486A-2497-A740-9E57-190BC154F4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0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93E0-3557-6448-8691-3CCBF230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3" y="-136355"/>
            <a:ext cx="10515600" cy="1325563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Delphes+EFlow</a:t>
            </a:r>
            <a:r>
              <a:rPr lang="en-US" dirty="0"/>
              <a:t>: consistent results</a:t>
            </a:r>
          </a:p>
        </p:txBody>
      </p:sp>
      <p:pic>
        <p:nvPicPr>
          <p:cNvPr id="15" name="Content Placeholder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6C25D16C-6207-F146-810E-9C7A5AD8D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87" y="988703"/>
            <a:ext cx="4291465" cy="2910304"/>
          </a:xfrm>
        </p:spPr>
      </p:pic>
      <p:pic>
        <p:nvPicPr>
          <p:cNvPr id="17" name="Picture 16" descr="A screenshot of a video game&#10;&#10;Description automatically generated">
            <a:extLst>
              <a:ext uri="{FF2B5EF4-FFF2-40B4-BE49-F238E27FC236}">
                <a16:creationId xmlns:a16="http://schemas.microsoft.com/office/drawing/2014/main" id="{2ED18520-C8FF-7B45-9DD1-CBE8DB29F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160" y="751863"/>
            <a:ext cx="4291463" cy="2910303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420E13-8FD6-3344-AC7F-37DF5EE28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20" y="4140377"/>
            <a:ext cx="4291464" cy="27176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A7A588-6720-664B-9795-5A637F5C6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476" y="3965476"/>
            <a:ext cx="4265247" cy="2892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170F22-71C4-714A-903F-2F6215B556EA}"/>
              </a:ext>
            </a:extLst>
          </p:cNvPr>
          <p:cNvSpPr txBox="1"/>
          <p:nvPr/>
        </p:nvSpPr>
        <p:spPr>
          <a:xfrm>
            <a:off x="4190999" y="661423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BD36E-B0C1-7140-BEBC-6CF18EBDF72A}"/>
              </a:ext>
            </a:extLst>
          </p:cNvPr>
          <p:cNvSpPr txBox="1"/>
          <p:nvPr/>
        </p:nvSpPr>
        <p:spPr>
          <a:xfrm>
            <a:off x="11125199" y="649978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A5F0C-5576-714E-9AD7-C19095320919}"/>
              </a:ext>
            </a:extLst>
          </p:cNvPr>
          <p:cNvSpPr txBox="1"/>
          <p:nvPr/>
        </p:nvSpPr>
        <p:spPr>
          <a:xfrm>
            <a:off x="11325150" y="342399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F3AEB7-D00C-7245-8F48-058B4F679B97}"/>
              </a:ext>
            </a:extLst>
          </p:cNvPr>
          <p:cNvSpPr txBox="1"/>
          <p:nvPr/>
        </p:nvSpPr>
        <p:spPr>
          <a:xfrm>
            <a:off x="8269318" y="4595637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method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639FE-00CD-1249-8818-F6EE96F0C91E}"/>
              </a:ext>
            </a:extLst>
          </p:cNvPr>
          <p:cNvSpPr txBox="1"/>
          <p:nvPr/>
        </p:nvSpPr>
        <p:spPr>
          <a:xfrm>
            <a:off x="8494683" y="116218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angle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C070DF-B12D-9346-8298-050676517CDE}"/>
              </a:ext>
            </a:extLst>
          </p:cNvPr>
          <p:cNvSpPr txBox="1"/>
          <p:nvPr/>
        </p:nvSpPr>
        <p:spPr>
          <a:xfrm>
            <a:off x="1262449" y="4748729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JB 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E7A5C-E203-904B-A01F-6BADBA8DDF3A}"/>
              </a:ext>
            </a:extLst>
          </p:cNvPr>
          <p:cNvSpPr txBox="1"/>
          <p:nvPr/>
        </p:nvSpPr>
        <p:spPr>
          <a:xfrm>
            <a:off x="1524000" y="1346847"/>
            <a:ext cx="137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164281-D6C3-7742-9455-D9C4CE92085F}"/>
                  </a:ext>
                </a:extLst>
              </p:cNvPr>
              <p:cNvSpPr txBox="1"/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164281-D6C3-7742-9455-D9C4CE920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54C83B-7BAD-3749-81CB-2EFEDC51E0B4}"/>
                  </a:ext>
                </a:extLst>
              </p:cNvPr>
              <p:cNvSpPr txBox="1"/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54C83B-7BAD-3749-81CB-2EFEDC51E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1D41B4-79B4-3645-A7FF-A9D488A207E8}"/>
                  </a:ext>
                </a:extLst>
              </p:cNvPr>
              <p:cNvSpPr txBox="1"/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1D41B4-79B4-3645-A7FF-A9D488A20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545" r="-7692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630329-47AC-3F44-86C9-B1D9D46454F2}"/>
                  </a:ext>
                </a:extLst>
              </p:cNvPr>
              <p:cNvSpPr txBox="1"/>
              <p:nvPr/>
            </p:nvSpPr>
            <p:spPr>
              <a:xfrm rot="19489084">
                <a:off x="10339757" y="2748644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630329-47AC-3F44-86C9-B1D9D4645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339757" y="2748644"/>
                <a:ext cx="920893" cy="276999"/>
              </a:xfrm>
              <a:prstGeom prst="rect">
                <a:avLst/>
              </a:prstGeom>
              <a:blipFill>
                <a:blip r:embed="rId8"/>
                <a:stretch>
                  <a:fillRect l="-1389" t="-1667" r="-555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978C0B-DF22-A345-9511-897D1A6EEB55}"/>
                  </a:ext>
                </a:extLst>
              </p:cNvPr>
              <p:cNvSpPr txBox="1"/>
              <p:nvPr/>
            </p:nvSpPr>
            <p:spPr>
              <a:xfrm rot="19489084">
                <a:off x="10497172" y="5794834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7978C0B-DF22-A345-9511-897D1A6EE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497172" y="5794834"/>
                <a:ext cx="920893" cy="276999"/>
              </a:xfrm>
              <a:prstGeom prst="rect">
                <a:avLst/>
              </a:prstGeom>
              <a:blipFill>
                <a:blip r:embed="rId9"/>
                <a:stretch>
                  <a:fillRect t="-1667" r="-4110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04F932-6D8D-2F40-B7EB-AAB69E5C10D7}"/>
                  </a:ext>
                </a:extLst>
              </p:cNvPr>
              <p:cNvSpPr txBox="1"/>
              <p:nvPr/>
            </p:nvSpPr>
            <p:spPr>
              <a:xfrm rot="19877517">
                <a:off x="3394671" y="5859245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04F932-6D8D-2F40-B7EB-AAB69E5C1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7517">
                <a:off x="3394671" y="5859245"/>
                <a:ext cx="920893" cy="276999"/>
              </a:xfrm>
              <a:prstGeom prst="rect">
                <a:avLst/>
              </a:prstGeom>
              <a:blipFill>
                <a:blip r:embed="rId10"/>
                <a:stretch>
                  <a:fillRect l="-2703" r="-5405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393979-EF4D-F14C-9828-0648A5808851}"/>
                  </a:ext>
                </a:extLst>
              </p:cNvPr>
              <p:cNvSpPr txBox="1"/>
              <p:nvPr/>
            </p:nvSpPr>
            <p:spPr>
              <a:xfrm rot="19892310">
                <a:off x="2659125" y="5432009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393979-EF4D-F14C-9828-0648A5808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2659125" y="5432009"/>
                <a:ext cx="920893" cy="276999"/>
              </a:xfrm>
              <a:prstGeom prst="rect">
                <a:avLst/>
              </a:prstGeom>
              <a:blipFill>
                <a:blip r:embed="rId11"/>
                <a:stretch>
                  <a:fillRect l="-2703" t="-1852" r="-6757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5A479A-BFB6-134F-8835-D03A25CC4890}"/>
                  </a:ext>
                </a:extLst>
              </p:cNvPr>
              <p:cNvSpPr txBox="1"/>
              <p:nvPr/>
            </p:nvSpPr>
            <p:spPr>
              <a:xfrm rot="19892310">
                <a:off x="9837238" y="2161572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5A479A-BFB6-134F-8835-D03A25CC4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837238" y="2161572"/>
                <a:ext cx="920893" cy="276999"/>
              </a:xfrm>
              <a:prstGeom prst="rect">
                <a:avLst/>
              </a:prstGeom>
              <a:blipFill>
                <a:blip r:embed="rId12"/>
                <a:stretch>
                  <a:fillRect l="-1333" t="-3704" r="-533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C1EA69-8375-144F-8A47-6E906A15565A}"/>
                  </a:ext>
                </a:extLst>
              </p:cNvPr>
              <p:cNvSpPr txBox="1"/>
              <p:nvPr/>
            </p:nvSpPr>
            <p:spPr>
              <a:xfrm rot="19892310">
                <a:off x="10007239" y="5334793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C1EA69-8375-144F-8A47-6E906A155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10007239" y="5334793"/>
                <a:ext cx="920893" cy="276999"/>
              </a:xfrm>
              <a:prstGeom prst="rect">
                <a:avLst/>
              </a:prstGeom>
              <a:blipFill>
                <a:blip r:embed="rId13"/>
                <a:stretch>
                  <a:fillRect l="-1333" t="-1852" r="-533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D4F0B-128C-D442-891A-FFF41017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486A-2497-A740-9E57-190BC154F4F6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023E1-F7C4-8A45-BFBA-5CA7025B4DD5}"/>
              </a:ext>
            </a:extLst>
          </p:cNvPr>
          <p:cNvSpPr txBox="1"/>
          <p:nvPr/>
        </p:nvSpPr>
        <p:spPr>
          <a:xfrm>
            <a:off x="4685482" y="6323877"/>
            <a:ext cx="522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NB: we observed some strange behavior</a:t>
            </a:r>
            <a:br>
              <a:rPr lang="en-US" sz="1400" dirty="0"/>
            </a:br>
            <a:r>
              <a:rPr lang="en-US" sz="1400" dirty="0"/>
              <a:t> using </a:t>
            </a:r>
            <a:r>
              <a:rPr lang="en-US" sz="1400" dirty="0" err="1"/>
              <a:t>eflow</a:t>
            </a:r>
            <a:r>
              <a:rPr lang="en-US" sz="1400" dirty="0"/>
              <a:t> which is still being investigated (some momenta set to 0)</a:t>
            </a:r>
          </a:p>
        </p:txBody>
      </p:sp>
    </p:spTree>
    <p:extLst>
      <p:ext uri="{BB962C8B-B14F-4D97-AF65-F5344CB8AC3E}">
        <p14:creationId xmlns:p14="http://schemas.microsoft.com/office/powerpoint/2010/main" val="159534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FB94CA-5AA9-904D-83F5-C129283CF45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25271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Expanding coverage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FB94CA-5AA9-904D-83F5-C129283CF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252713"/>
                <a:ext cx="10515600" cy="1325563"/>
              </a:xfrm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F0E998-2F91-9C46-B5C5-F66854DB9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9962" y="919700"/>
            <a:ext cx="4183011" cy="28367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CA0545-AE76-724B-88C6-0F3695FF5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103" y="707704"/>
            <a:ext cx="3837469" cy="2602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D9F797-0E3D-5F4E-B5CF-043E97F9F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26" y="3882659"/>
            <a:ext cx="4273180" cy="2897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3FE4BA-A7DE-024A-AE82-7932E76B5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103" y="3890302"/>
            <a:ext cx="3837468" cy="2602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F76219-A351-FB44-B123-EA780E2F4EDC}"/>
              </a:ext>
            </a:extLst>
          </p:cNvPr>
          <p:cNvSpPr txBox="1"/>
          <p:nvPr/>
        </p:nvSpPr>
        <p:spPr>
          <a:xfrm>
            <a:off x="4190999" y="661423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84144-5765-2B42-BF9E-CDE14C92860D}"/>
              </a:ext>
            </a:extLst>
          </p:cNvPr>
          <p:cNvSpPr txBox="1"/>
          <p:nvPr/>
        </p:nvSpPr>
        <p:spPr>
          <a:xfrm>
            <a:off x="11125199" y="649978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8F894C-5ACF-2C48-A5A1-F05E6479AEEC}"/>
              </a:ext>
            </a:extLst>
          </p:cNvPr>
          <p:cNvSpPr txBox="1"/>
          <p:nvPr/>
        </p:nvSpPr>
        <p:spPr>
          <a:xfrm>
            <a:off x="11325150" y="342399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6780B2-456A-B543-BED9-E0E51AC4B97E}"/>
              </a:ext>
            </a:extLst>
          </p:cNvPr>
          <p:cNvSpPr txBox="1"/>
          <p:nvPr/>
        </p:nvSpPr>
        <p:spPr>
          <a:xfrm>
            <a:off x="8269318" y="4595637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method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C3463-52A8-834B-89F2-DEEB36BA6008}"/>
              </a:ext>
            </a:extLst>
          </p:cNvPr>
          <p:cNvSpPr txBox="1"/>
          <p:nvPr/>
        </p:nvSpPr>
        <p:spPr>
          <a:xfrm>
            <a:off x="8494683" y="116218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AAF703-2842-AC48-88C1-5CA1F0086AA7}"/>
              </a:ext>
            </a:extLst>
          </p:cNvPr>
          <p:cNvSpPr txBox="1"/>
          <p:nvPr/>
        </p:nvSpPr>
        <p:spPr>
          <a:xfrm>
            <a:off x="1262449" y="4748729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JB method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4F6E0-FA98-8443-AFD0-ADB46FA0D90F}"/>
              </a:ext>
            </a:extLst>
          </p:cNvPr>
          <p:cNvSpPr txBox="1"/>
          <p:nvPr/>
        </p:nvSpPr>
        <p:spPr>
          <a:xfrm>
            <a:off x="1524000" y="1346847"/>
            <a:ext cx="137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72668A-29C9-EE4B-9C5D-5D7330F07607}"/>
                  </a:ext>
                </a:extLst>
              </p:cNvPr>
              <p:cNvSpPr txBox="1"/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C72668A-29C9-EE4B-9C5D-5D7330F0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A6A934-7E77-9442-9C93-5EA2ED460E4D}"/>
                  </a:ext>
                </a:extLst>
              </p:cNvPr>
              <p:cNvSpPr txBox="1"/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A6A934-7E77-9442-9C93-5EA2ED46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EABBA0-D8D1-8A4F-9FB1-8ACCE9908F1F}"/>
                  </a:ext>
                </a:extLst>
              </p:cNvPr>
              <p:cNvSpPr txBox="1"/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EABBA0-D8D1-8A4F-9FB1-8ACCE9908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blipFill>
                <a:blip r:embed="rId8"/>
                <a:stretch>
                  <a:fillRect l="-19231" t="-4545" r="-7692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0BC753-3595-4F43-A7EA-F128E65AF3B3}"/>
                  </a:ext>
                </a:extLst>
              </p:cNvPr>
              <p:cNvSpPr txBox="1"/>
              <p:nvPr/>
            </p:nvSpPr>
            <p:spPr>
              <a:xfrm rot="19489084">
                <a:off x="10051202" y="2482053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0BC753-3595-4F43-A7EA-F128E65AF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051202" y="2482053"/>
                <a:ext cx="920893" cy="276999"/>
              </a:xfrm>
              <a:prstGeom prst="rect">
                <a:avLst/>
              </a:prstGeom>
              <a:blipFill>
                <a:blip r:embed="rId9"/>
                <a:stretch>
                  <a:fillRect t="-1667" r="-4110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6F572-4006-F045-BEF9-044174331AA3}"/>
                  </a:ext>
                </a:extLst>
              </p:cNvPr>
              <p:cNvSpPr txBox="1"/>
              <p:nvPr/>
            </p:nvSpPr>
            <p:spPr>
              <a:xfrm rot="19489084">
                <a:off x="10051201" y="5633301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6F572-4006-F045-BEF9-044174331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051201" y="5633301"/>
                <a:ext cx="920893" cy="276999"/>
              </a:xfrm>
              <a:prstGeom prst="rect">
                <a:avLst/>
              </a:prstGeom>
              <a:blipFill>
                <a:blip r:embed="rId10"/>
                <a:stretch>
                  <a:fillRect t="-1667" r="-4110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53C4C1-45A0-3449-8E85-A9436432BD7C}"/>
                  </a:ext>
                </a:extLst>
              </p:cNvPr>
              <p:cNvSpPr txBox="1"/>
              <p:nvPr/>
            </p:nvSpPr>
            <p:spPr>
              <a:xfrm rot="19877517">
                <a:off x="3106116" y="5764392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53C4C1-45A0-3449-8E85-A9436432B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7517">
                <a:off x="3106116" y="5764392"/>
                <a:ext cx="920893" cy="276999"/>
              </a:xfrm>
              <a:prstGeom prst="rect">
                <a:avLst/>
              </a:prstGeom>
              <a:blipFill>
                <a:blip r:embed="rId11"/>
                <a:stretch>
                  <a:fillRect l="-1333" r="-4000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BB5D91-374A-6A4B-8598-A87DEDF7C9CB}"/>
                  </a:ext>
                </a:extLst>
              </p:cNvPr>
              <p:cNvSpPr txBox="1"/>
              <p:nvPr/>
            </p:nvSpPr>
            <p:spPr>
              <a:xfrm rot="19892310">
                <a:off x="2474608" y="5437064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BB5D91-374A-6A4B-8598-A87DEDF7C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2474608" y="5437064"/>
                <a:ext cx="920893" cy="276999"/>
              </a:xfrm>
              <a:prstGeom prst="rect">
                <a:avLst/>
              </a:prstGeom>
              <a:blipFill>
                <a:blip r:embed="rId12"/>
                <a:stretch>
                  <a:fillRect l="-1333" t="-1818" r="-5333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B432E6-2820-E84A-81DB-6E08E093B5B9}"/>
                  </a:ext>
                </a:extLst>
              </p:cNvPr>
              <p:cNvSpPr txBox="1"/>
              <p:nvPr/>
            </p:nvSpPr>
            <p:spPr>
              <a:xfrm rot="19892310">
                <a:off x="9620305" y="2069375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B432E6-2820-E84A-81DB-6E08E093B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620305" y="2069375"/>
                <a:ext cx="920893" cy="276999"/>
              </a:xfrm>
              <a:prstGeom prst="rect">
                <a:avLst/>
              </a:prstGeom>
              <a:blipFill>
                <a:blip r:embed="rId13"/>
                <a:stretch>
                  <a:fillRect l="-1351" t="-1818" r="-675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98120A-0742-0F41-9321-5E0D53FA9D0F}"/>
                  </a:ext>
                </a:extLst>
              </p:cNvPr>
              <p:cNvSpPr txBox="1"/>
              <p:nvPr/>
            </p:nvSpPr>
            <p:spPr>
              <a:xfrm rot="19892310">
                <a:off x="9680600" y="5156763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98120A-0742-0F41-9321-5E0D53FA9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680600" y="5156763"/>
                <a:ext cx="920893" cy="276999"/>
              </a:xfrm>
              <a:prstGeom prst="rect">
                <a:avLst/>
              </a:prstGeom>
              <a:blipFill>
                <a:blip r:embed="rId14"/>
                <a:stretch>
                  <a:fillRect l="-2703" t="-1818" r="-6757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90362-2CAF-5844-8A16-DB6F37FB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486A-2497-A740-9E57-190BC154F4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9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81CD-AD26-4748-9D5A-DAEA15BB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3" y="-376536"/>
            <a:ext cx="10515600" cy="1325563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446B0-87CE-624F-B73C-A2F40A5B9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8ABCC-C2AC-8240-899D-E03A676D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486A-2497-A740-9E57-190BC154F4F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1211D4D7-741B-8A41-9251-1A7BB0A3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2" y="740746"/>
            <a:ext cx="4291463" cy="2910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97BEBF-7291-1740-A80E-0D32FE86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28" y="3954359"/>
            <a:ext cx="4265247" cy="2892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0639F8-EF43-FE43-8CAE-08CEDBEDA547}"/>
              </a:ext>
            </a:extLst>
          </p:cNvPr>
          <p:cNvSpPr txBox="1"/>
          <p:nvPr/>
        </p:nvSpPr>
        <p:spPr>
          <a:xfrm>
            <a:off x="3897451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AAB68-9BC0-FE47-90C2-2B5704E01816}"/>
              </a:ext>
            </a:extLst>
          </p:cNvPr>
          <p:cNvSpPr txBox="1"/>
          <p:nvPr/>
        </p:nvSpPr>
        <p:spPr>
          <a:xfrm>
            <a:off x="4097402" y="341287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FC31B-8919-AE41-8FF9-6FF5951FF4A3}"/>
              </a:ext>
            </a:extLst>
          </p:cNvPr>
          <p:cNvSpPr txBox="1"/>
          <p:nvPr/>
        </p:nvSpPr>
        <p:spPr>
          <a:xfrm>
            <a:off x="1041570" y="4584520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2A786D-7E48-2445-8861-F9B222B6AEE2}"/>
              </a:ext>
            </a:extLst>
          </p:cNvPr>
          <p:cNvSpPr txBox="1"/>
          <p:nvPr/>
        </p:nvSpPr>
        <p:spPr>
          <a:xfrm>
            <a:off x="1266935" y="1151064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668F58-6EEA-C147-B351-95B3D39ABC40}"/>
                  </a:ext>
                </a:extLst>
              </p:cNvPr>
              <p:cNvSpPr txBox="1"/>
              <p:nvPr/>
            </p:nvSpPr>
            <p:spPr>
              <a:xfrm>
                <a:off x="21771" y="4014169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668F58-6EEA-C147-B351-95B3D39AB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" y="4014169"/>
                <a:ext cx="322461" cy="276999"/>
              </a:xfrm>
              <a:prstGeom prst="rect">
                <a:avLst/>
              </a:prstGeom>
              <a:blipFill>
                <a:blip r:embed="rId4"/>
                <a:stretch>
                  <a:fillRect l="-15385" t="-4348" r="-384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626A73-E1E3-BE47-B8F7-BA6A693AA96F}"/>
                  </a:ext>
                </a:extLst>
              </p:cNvPr>
              <p:cNvSpPr txBox="1"/>
              <p:nvPr/>
            </p:nvSpPr>
            <p:spPr>
              <a:xfrm>
                <a:off x="21771" y="90700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626A73-E1E3-BE47-B8F7-BA6A693AA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" y="907006"/>
                <a:ext cx="322461" cy="276999"/>
              </a:xfrm>
              <a:prstGeom prst="rect">
                <a:avLst/>
              </a:prstGeom>
              <a:blipFill>
                <a:blip r:embed="rId5"/>
                <a:stretch>
                  <a:fillRect l="-15385" r="-384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F1D2AF-56D7-2F46-B88B-B304FC1FD6F5}"/>
                  </a:ext>
                </a:extLst>
              </p:cNvPr>
              <p:cNvSpPr txBox="1"/>
              <p:nvPr/>
            </p:nvSpPr>
            <p:spPr>
              <a:xfrm rot="19489084">
                <a:off x="3112009" y="2737527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F1D2AF-56D7-2F46-B88B-B304FC1FD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3112009" y="2737527"/>
                <a:ext cx="920893" cy="276999"/>
              </a:xfrm>
              <a:prstGeom prst="rect">
                <a:avLst/>
              </a:prstGeom>
              <a:blipFill>
                <a:blip r:embed="rId6"/>
                <a:stretch>
                  <a:fillRect l="-1389" t="-1667" r="-555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962FE3-BF93-CA4C-B405-B3E28A3E6701}"/>
                  </a:ext>
                </a:extLst>
              </p:cNvPr>
              <p:cNvSpPr txBox="1"/>
              <p:nvPr/>
            </p:nvSpPr>
            <p:spPr>
              <a:xfrm rot="19489084">
                <a:off x="3269424" y="5783717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962FE3-BF93-CA4C-B405-B3E28A3E6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3269424" y="5783717"/>
                <a:ext cx="920893" cy="276999"/>
              </a:xfrm>
              <a:prstGeom prst="rect">
                <a:avLst/>
              </a:prstGeom>
              <a:blipFill>
                <a:blip r:embed="rId7"/>
                <a:stretch>
                  <a:fillRect l="-1389" t="-1667" r="-555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29AE2E-CA2B-7F4D-9AB1-446207755318}"/>
                  </a:ext>
                </a:extLst>
              </p:cNvPr>
              <p:cNvSpPr txBox="1"/>
              <p:nvPr/>
            </p:nvSpPr>
            <p:spPr>
              <a:xfrm rot="19892310">
                <a:off x="2609490" y="2150455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29AE2E-CA2B-7F4D-9AB1-44620775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2609490" y="2150455"/>
                <a:ext cx="920893" cy="276999"/>
              </a:xfrm>
              <a:prstGeom prst="rect">
                <a:avLst/>
              </a:prstGeom>
              <a:blipFill>
                <a:blip r:embed="rId8"/>
                <a:stretch>
                  <a:fillRect l="-1351" t="-3704" r="-6757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B1F46B-F6FB-384A-9AC7-B17A7715609E}"/>
                  </a:ext>
                </a:extLst>
              </p:cNvPr>
              <p:cNvSpPr txBox="1"/>
              <p:nvPr/>
            </p:nvSpPr>
            <p:spPr>
              <a:xfrm rot="19892310">
                <a:off x="2779491" y="5323676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B1F46B-F6FB-384A-9AC7-B17A77156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2779491" y="5323676"/>
                <a:ext cx="920893" cy="276999"/>
              </a:xfrm>
              <a:prstGeom prst="rect">
                <a:avLst/>
              </a:prstGeom>
              <a:blipFill>
                <a:blip r:embed="rId9"/>
                <a:stretch>
                  <a:fillRect l="-1333" t="-3774" r="-5333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9880D5AB-E7DB-824B-A41A-4E989B35966F}"/>
              </a:ext>
            </a:extLst>
          </p:cNvPr>
          <p:cNvSpPr txBox="1">
            <a:spLocks/>
          </p:cNvSpPr>
          <p:nvPr/>
        </p:nvSpPr>
        <p:spPr>
          <a:xfrm>
            <a:off x="1382852" y="63452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64486A-2497-A740-9E57-190BC154F4F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BF47FB-902F-EA42-BD2D-F9E7096577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4503" y="860104"/>
            <a:ext cx="3837469" cy="2602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E213C5-3AF9-7244-813C-7D7A43E220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4503" y="4042702"/>
            <a:ext cx="3837468" cy="26024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B82880-94C5-8240-985A-740EC684FDEA}"/>
              </a:ext>
            </a:extLst>
          </p:cNvPr>
          <p:cNvSpPr txBox="1"/>
          <p:nvPr/>
        </p:nvSpPr>
        <p:spPr>
          <a:xfrm>
            <a:off x="11277599" y="665218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26AE0B-BD0F-8140-88B1-0BFE850A324A}"/>
              </a:ext>
            </a:extLst>
          </p:cNvPr>
          <p:cNvSpPr txBox="1"/>
          <p:nvPr/>
        </p:nvSpPr>
        <p:spPr>
          <a:xfrm>
            <a:off x="11477550" y="357639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F220FC-5909-C949-9C32-603296D635E3}"/>
              </a:ext>
            </a:extLst>
          </p:cNvPr>
          <p:cNvSpPr txBox="1"/>
          <p:nvPr/>
        </p:nvSpPr>
        <p:spPr>
          <a:xfrm>
            <a:off x="8421718" y="4748037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method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99BA1A-7726-0147-91AC-0017131AE560}"/>
              </a:ext>
            </a:extLst>
          </p:cNvPr>
          <p:cNvSpPr txBox="1"/>
          <p:nvPr/>
        </p:nvSpPr>
        <p:spPr>
          <a:xfrm>
            <a:off x="8647083" y="131458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E194DC-E3F2-E94B-882F-C292084256E4}"/>
                  </a:ext>
                </a:extLst>
              </p:cNvPr>
              <p:cNvSpPr txBox="1"/>
              <p:nvPr/>
            </p:nvSpPr>
            <p:spPr>
              <a:xfrm>
                <a:off x="7401919" y="41776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E194DC-E3F2-E94B-882F-C29208425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919" y="4177686"/>
                <a:ext cx="322461" cy="276999"/>
              </a:xfrm>
              <a:prstGeom prst="rect">
                <a:avLst/>
              </a:prstGeom>
              <a:blipFill>
                <a:blip r:embed="rId12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8D9634-5589-3442-96D1-73667A9F98F0}"/>
                  </a:ext>
                </a:extLst>
              </p:cNvPr>
              <p:cNvSpPr txBox="1"/>
              <p:nvPr/>
            </p:nvSpPr>
            <p:spPr>
              <a:xfrm>
                <a:off x="7401919" y="1070523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8D9634-5589-3442-96D1-73667A9F9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919" y="1070523"/>
                <a:ext cx="322461" cy="276999"/>
              </a:xfrm>
              <a:prstGeom prst="rect">
                <a:avLst/>
              </a:prstGeom>
              <a:blipFill>
                <a:blip r:embed="rId13"/>
                <a:stretch>
                  <a:fillRect l="-19231" t="-4545" r="-7692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5E88B4-ACF8-8149-A68C-F31EAD2F962D}"/>
                  </a:ext>
                </a:extLst>
              </p:cNvPr>
              <p:cNvSpPr txBox="1"/>
              <p:nvPr/>
            </p:nvSpPr>
            <p:spPr>
              <a:xfrm rot="19489084">
                <a:off x="10203602" y="2634453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5E88B4-ACF8-8149-A68C-F31EAD2F9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203602" y="2634453"/>
                <a:ext cx="920893" cy="276999"/>
              </a:xfrm>
              <a:prstGeom prst="rect">
                <a:avLst/>
              </a:prstGeom>
              <a:blipFill>
                <a:blip r:embed="rId14"/>
                <a:stretch>
                  <a:fillRect t="-1667" r="-4110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0F1990-6A4C-ED46-A8F4-2D9A0DB444EC}"/>
                  </a:ext>
                </a:extLst>
              </p:cNvPr>
              <p:cNvSpPr txBox="1"/>
              <p:nvPr/>
            </p:nvSpPr>
            <p:spPr>
              <a:xfrm rot="19489084">
                <a:off x="10203601" y="5785701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0F1990-6A4C-ED46-A8F4-2D9A0DB44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203601" y="5785701"/>
                <a:ext cx="920893" cy="276999"/>
              </a:xfrm>
              <a:prstGeom prst="rect">
                <a:avLst/>
              </a:prstGeom>
              <a:blipFill>
                <a:blip r:embed="rId15"/>
                <a:stretch>
                  <a:fillRect t="-1667" r="-4110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355162-1EBC-174B-800A-4C3053FCA953}"/>
                  </a:ext>
                </a:extLst>
              </p:cNvPr>
              <p:cNvSpPr txBox="1"/>
              <p:nvPr/>
            </p:nvSpPr>
            <p:spPr>
              <a:xfrm rot="19892310">
                <a:off x="9772705" y="2221775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355162-1EBC-174B-800A-4C3053FCA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772705" y="2221775"/>
                <a:ext cx="920893" cy="276999"/>
              </a:xfrm>
              <a:prstGeom prst="rect">
                <a:avLst/>
              </a:prstGeom>
              <a:blipFill>
                <a:blip r:embed="rId16"/>
                <a:stretch>
                  <a:fillRect l="-1351" t="-1818" r="-675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23F8A2-172B-804D-ABD2-04BA796058EA}"/>
                  </a:ext>
                </a:extLst>
              </p:cNvPr>
              <p:cNvSpPr txBox="1"/>
              <p:nvPr/>
            </p:nvSpPr>
            <p:spPr>
              <a:xfrm rot="19892310">
                <a:off x="9833000" y="5309163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E23F8A2-172B-804D-ABD2-04BA79605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833000" y="5309163"/>
                <a:ext cx="920893" cy="276999"/>
              </a:xfrm>
              <a:prstGeom prst="rect">
                <a:avLst/>
              </a:prstGeom>
              <a:blipFill>
                <a:blip r:embed="rId17"/>
                <a:stretch>
                  <a:fillRect l="-2703" t="-1818" r="-6757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67585B60-EBE3-B648-8979-238435AF6E61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64486A-2497-A740-9E57-190BC154F4F6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7DAD56-36D9-7E4F-80C5-331DABF44AA6}"/>
                  </a:ext>
                </a:extLst>
              </p:cNvPr>
              <p:cNvSpPr txBox="1"/>
              <p:nvPr/>
            </p:nvSpPr>
            <p:spPr>
              <a:xfrm>
                <a:off x="1159605" y="1767164"/>
                <a:ext cx="1118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7DAD56-36D9-7E4F-80C5-331DABF44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05" y="1767164"/>
                <a:ext cx="1118127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6A7124-2544-114B-AE42-A559837D8536}"/>
                  </a:ext>
                </a:extLst>
              </p:cNvPr>
              <p:cNvSpPr txBox="1"/>
              <p:nvPr/>
            </p:nvSpPr>
            <p:spPr>
              <a:xfrm>
                <a:off x="882091" y="5104146"/>
                <a:ext cx="1118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&lt;3.5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6A7124-2544-114B-AE42-A559837D8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91" y="5104146"/>
                <a:ext cx="1118127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D77AA1-21E6-5D4C-86CF-223828707726}"/>
                  </a:ext>
                </a:extLst>
              </p:cNvPr>
              <p:cNvSpPr txBox="1"/>
              <p:nvPr/>
            </p:nvSpPr>
            <p:spPr>
              <a:xfrm>
                <a:off x="8275499" y="4386234"/>
                <a:ext cx="1118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2D77AA1-21E6-5D4C-86CF-223828707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499" y="4386234"/>
                <a:ext cx="1118127" cy="369332"/>
              </a:xfrm>
              <a:prstGeom prst="rect">
                <a:avLst/>
              </a:prstGeom>
              <a:blipFill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C0A287-F698-3C49-A0BA-A4F7D4D24B41}"/>
                  </a:ext>
                </a:extLst>
              </p:cNvPr>
              <p:cNvSpPr txBox="1"/>
              <p:nvPr/>
            </p:nvSpPr>
            <p:spPr>
              <a:xfrm>
                <a:off x="8787055" y="1653513"/>
                <a:ext cx="1118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&lt;4.0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C0A287-F698-3C49-A0BA-A4F7D4D24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55" y="1653513"/>
                <a:ext cx="1118127" cy="369332"/>
              </a:xfrm>
              <a:prstGeom prst="rect">
                <a:avLst/>
              </a:prstGeom>
              <a:blipFill>
                <a:blip r:embed="rId2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9B5D281B-8F81-5A41-B4E9-573188A3898D}"/>
              </a:ext>
            </a:extLst>
          </p:cNvPr>
          <p:cNvSpPr/>
          <p:nvPr/>
        </p:nvSpPr>
        <p:spPr>
          <a:xfrm>
            <a:off x="10461171" y="2136496"/>
            <a:ext cx="1214033" cy="71526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F55B8E5-3BB2-EF4B-8871-EC20D0F89987}"/>
              </a:ext>
            </a:extLst>
          </p:cNvPr>
          <p:cNvSpPr/>
          <p:nvPr/>
        </p:nvSpPr>
        <p:spPr>
          <a:xfrm>
            <a:off x="3266856" y="2174725"/>
            <a:ext cx="1214033" cy="71526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2AE1B3B-C7BC-AF41-9033-E98A6DECFC66}"/>
              </a:ext>
            </a:extLst>
          </p:cNvPr>
          <p:cNvSpPr/>
          <p:nvPr/>
        </p:nvSpPr>
        <p:spPr>
          <a:xfrm>
            <a:off x="3574486" y="5288812"/>
            <a:ext cx="1214033" cy="71526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D82ECF-98DA-D346-AC75-3E47CB2D4BBA}"/>
              </a:ext>
            </a:extLst>
          </p:cNvPr>
          <p:cNvSpPr/>
          <p:nvPr/>
        </p:nvSpPr>
        <p:spPr>
          <a:xfrm>
            <a:off x="10384771" y="5213306"/>
            <a:ext cx="1214033" cy="71526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4850FFC-3A9D-B64E-AA41-E05DEEBD0F3D}"/>
              </a:ext>
            </a:extLst>
          </p:cNvPr>
          <p:cNvCxnSpPr/>
          <p:nvPr/>
        </p:nvCxnSpPr>
        <p:spPr>
          <a:xfrm flipH="1">
            <a:off x="4561875" y="2493679"/>
            <a:ext cx="1079800" cy="623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729390-7150-6E48-83D6-8C40D0AB15E5}"/>
                  </a:ext>
                </a:extLst>
              </p:cNvPr>
              <p:cNvSpPr txBox="1"/>
              <p:nvPr/>
            </p:nvSpPr>
            <p:spPr>
              <a:xfrm>
                <a:off x="5722661" y="2062683"/>
                <a:ext cx="20350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Some improvement</a:t>
                </a:r>
              </a:p>
              <a:p>
                <a:r>
                  <a:rPr lang="en-US" dirty="0"/>
                  <a:t>At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high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729390-7150-6E48-83D6-8C40D0AB1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661" y="2062683"/>
                <a:ext cx="2035044" cy="646331"/>
              </a:xfrm>
              <a:prstGeom prst="rect">
                <a:avLst/>
              </a:prstGeom>
              <a:blipFill>
                <a:blip r:embed="rId22"/>
                <a:stretch>
                  <a:fillRect l="-2484" t="-1923" r="-1242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1034046-29D5-8045-B9D9-163ECA2E00B8}"/>
              </a:ext>
            </a:extLst>
          </p:cNvPr>
          <p:cNvCxnSpPr>
            <a:cxnSpLocks/>
            <a:endCxn id="39" idx="6"/>
          </p:cNvCxnSpPr>
          <p:nvPr/>
        </p:nvCxnSpPr>
        <p:spPr>
          <a:xfrm flipH="1">
            <a:off x="4788519" y="2646079"/>
            <a:ext cx="1005556" cy="30003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7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D38B1A-760C-934A-98CB-E09513003D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62363" y="-244198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No HCAL,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&lt;3.5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D38B1A-760C-934A-98CB-E09513003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2363" y="-244198"/>
                <a:ext cx="10515600" cy="1325563"/>
              </a:xfrm>
              <a:blipFill>
                <a:blip r:embed="rId2"/>
                <a:stretch>
                  <a:fillRect l="-2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9847FFC2-A3A1-A94D-80BE-DB2E143E3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887" y="861687"/>
            <a:ext cx="3960770" cy="26860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3E7D05-64FE-EA41-B156-6D8BE89F4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534" y="533658"/>
            <a:ext cx="4350756" cy="2950513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58FB9105-A740-2A4A-A520-8466E98EF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87" y="3928200"/>
            <a:ext cx="3960770" cy="2686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76D6D-D729-3949-AC20-63F062C6B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641" y="3663727"/>
            <a:ext cx="4350756" cy="29505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F84AD5-048D-8249-B28C-0188DF26B2C8}"/>
              </a:ext>
            </a:extLst>
          </p:cNvPr>
          <p:cNvSpPr txBox="1"/>
          <p:nvPr/>
        </p:nvSpPr>
        <p:spPr>
          <a:xfrm>
            <a:off x="4190999" y="661423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93369-3118-D841-BA3F-6302104E8140}"/>
              </a:ext>
            </a:extLst>
          </p:cNvPr>
          <p:cNvSpPr txBox="1"/>
          <p:nvPr/>
        </p:nvSpPr>
        <p:spPr>
          <a:xfrm>
            <a:off x="11125199" y="649978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54C120-178A-A14D-9B1B-6CA6A29E661F}"/>
              </a:ext>
            </a:extLst>
          </p:cNvPr>
          <p:cNvSpPr txBox="1"/>
          <p:nvPr/>
        </p:nvSpPr>
        <p:spPr>
          <a:xfrm>
            <a:off x="11325150" y="342399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E5CF15-E072-FD4C-9E21-29C41790E36A}"/>
              </a:ext>
            </a:extLst>
          </p:cNvPr>
          <p:cNvSpPr txBox="1"/>
          <p:nvPr/>
        </p:nvSpPr>
        <p:spPr>
          <a:xfrm>
            <a:off x="8269318" y="4595637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method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6867E-5F07-0144-9BDD-16B83B1B7390}"/>
              </a:ext>
            </a:extLst>
          </p:cNvPr>
          <p:cNvSpPr txBox="1"/>
          <p:nvPr/>
        </p:nvSpPr>
        <p:spPr>
          <a:xfrm>
            <a:off x="8494683" y="116218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angle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8E5838-B173-C741-AA95-EA4A127996AD}"/>
              </a:ext>
            </a:extLst>
          </p:cNvPr>
          <p:cNvSpPr txBox="1"/>
          <p:nvPr/>
        </p:nvSpPr>
        <p:spPr>
          <a:xfrm>
            <a:off x="1262449" y="4748729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JB method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79788-F5FF-5247-8161-05D7959CCE43}"/>
              </a:ext>
            </a:extLst>
          </p:cNvPr>
          <p:cNvSpPr txBox="1"/>
          <p:nvPr/>
        </p:nvSpPr>
        <p:spPr>
          <a:xfrm>
            <a:off x="1524000" y="1346847"/>
            <a:ext cx="137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43DB2C-B034-9B4C-A452-53189134ADBB}"/>
                  </a:ext>
                </a:extLst>
              </p:cNvPr>
              <p:cNvSpPr txBox="1"/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43DB2C-B034-9B4C-A452-53189134A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43B32C-D67F-404A-8350-E6958A52901B}"/>
                  </a:ext>
                </a:extLst>
              </p:cNvPr>
              <p:cNvSpPr txBox="1"/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43B32C-D67F-404A-8350-E6958A529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4B53C6-22E8-224A-BD37-3F42C6D91CC5}"/>
                  </a:ext>
                </a:extLst>
              </p:cNvPr>
              <p:cNvSpPr txBox="1"/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4B53C6-22E8-224A-BD37-3F42C6D91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blipFill>
                <a:blip r:embed="rId8"/>
                <a:stretch>
                  <a:fillRect l="-19231" t="-4545" r="-7692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009BB5-4A9D-6445-9017-447CC4BE8BF6}"/>
                  </a:ext>
                </a:extLst>
              </p:cNvPr>
              <p:cNvSpPr txBox="1"/>
              <p:nvPr/>
            </p:nvSpPr>
            <p:spPr>
              <a:xfrm rot="19489084">
                <a:off x="10208617" y="2579674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009BB5-4A9D-6445-9017-447CC4BE8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208617" y="2579674"/>
                <a:ext cx="920893" cy="276999"/>
              </a:xfrm>
              <a:prstGeom prst="rect">
                <a:avLst/>
              </a:prstGeom>
              <a:blipFill>
                <a:blip r:embed="rId9"/>
                <a:stretch>
                  <a:fillRect l="-1389" r="-41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2D1860-AD34-2B46-B062-A5208BC355A6}"/>
                  </a:ext>
                </a:extLst>
              </p:cNvPr>
              <p:cNvSpPr txBox="1"/>
              <p:nvPr/>
            </p:nvSpPr>
            <p:spPr>
              <a:xfrm rot="19489084">
                <a:off x="10333431" y="5609361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2D1860-AD34-2B46-B062-A5208BC35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333431" y="5609361"/>
                <a:ext cx="920893" cy="276999"/>
              </a:xfrm>
              <a:prstGeom prst="rect">
                <a:avLst/>
              </a:prstGeom>
              <a:blipFill>
                <a:blip r:embed="rId10"/>
                <a:stretch>
                  <a:fillRect t="-1667" r="-4110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120210-2972-0D4E-AE68-17D8E7400783}"/>
                  </a:ext>
                </a:extLst>
              </p:cNvPr>
              <p:cNvSpPr txBox="1"/>
              <p:nvPr/>
            </p:nvSpPr>
            <p:spPr>
              <a:xfrm rot="19877517">
                <a:off x="3105000" y="5789153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120210-2972-0D4E-AE68-17D8E7400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7517">
                <a:off x="3105000" y="5789153"/>
                <a:ext cx="920893" cy="276999"/>
              </a:xfrm>
              <a:prstGeom prst="rect">
                <a:avLst/>
              </a:prstGeom>
              <a:blipFill>
                <a:blip r:embed="rId11"/>
                <a:stretch>
                  <a:fillRect l="-2667" r="-400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EB93DA-313A-3D43-BED6-B91EDD888F75}"/>
                  </a:ext>
                </a:extLst>
              </p:cNvPr>
              <p:cNvSpPr txBox="1"/>
              <p:nvPr/>
            </p:nvSpPr>
            <p:spPr>
              <a:xfrm rot="19892310">
                <a:off x="2634625" y="5405260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EB93DA-313A-3D43-BED6-B91EDD888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2634625" y="5405260"/>
                <a:ext cx="920893" cy="276999"/>
              </a:xfrm>
              <a:prstGeom prst="rect">
                <a:avLst/>
              </a:prstGeom>
              <a:blipFill>
                <a:blip r:embed="rId12"/>
                <a:stretch>
                  <a:fillRect l="-2703" t="-1852" r="-6757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3EBBE3-529D-194F-8352-963F8E4B7613}"/>
                  </a:ext>
                </a:extLst>
              </p:cNvPr>
              <p:cNvSpPr txBox="1"/>
              <p:nvPr/>
            </p:nvSpPr>
            <p:spPr>
              <a:xfrm rot="19892310">
                <a:off x="9686881" y="2018918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3EBBE3-529D-194F-8352-963F8E4B7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686881" y="2018918"/>
                <a:ext cx="920893" cy="276999"/>
              </a:xfrm>
              <a:prstGeom prst="rect">
                <a:avLst/>
              </a:prstGeom>
              <a:blipFill>
                <a:blip r:embed="rId13"/>
                <a:stretch>
                  <a:fillRect l="-1333" t="-1852" r="-5333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45D1B9-2581-2749-9D6B-CD38360C0F2F}"/>
                  </a:ext>
                </a:extLst>
              </p:cNvPr>
              <p:cNvSpPr txBox="1"/>
              <p:nvPr/>
            </p:nvSpPr>
            <p:spPr>
              <a:xfrm rot="19892310">
                <a:off x="9856882" y="5192139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45D1B9-2581-2749-9D6B-CD38360C0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856882" y="5192139"/>
                <a:ext cx="920893" cy="276999"/>
              </a:xfrm>
              <a:prstGeom prst="rect">
                <a:avLst/>
              </a:prstGeom>
              <a:blipFill>
                <a:blip r:embed="rId14"/>
                <a:stretch>
                  <a:fillRect l="-2703" t="-1852" r="-5405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F081A1A-C48D-4345-9AFA-04DD2C4F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486A-2497-A740-9E57-190BC154F4F6}" type="slidenum">
              <a:rPr lang="en-US" smtClean="0"/>
              <a:t>8</a:t>
            </a:fld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3E377F-FD63-174D-A514-6A9DE2B52785}"/>
              </a:ext>
            </a:extLst>
          </p:cNvPr>
          <p:cNvSpPr txBox="1"/>
          <p:nvPr/>
        </p:nvSpPr>
        <p:spPr>
          <a:xfrm>
            <a:off x="4604657" y="4007280"/>
            <a:ext cx="2508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JB method worse, others</a:t>
            </a:r>
          </a:p>
          <a:p>
            <a:r>
              <a:rPr lang="en-US" dirty="0"/>
              <a:t>Same if not better?</a:t>
            </a:r>
          </a:p>
        </p:txBody>
      </p:sp>
    </p:spTree>
    <p:extLst>
      <p:ext uri="{BB962C8B-B14F-4D97-AF65-F5344CB8AC3E}">
        <p14:creationId xmlns:p14="http://schemas.microsoft.com/office/powerpoint/2010/main" val="6128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A43B3F-AE98-EF41-A260-2C71521E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799" y="740195"/>
            <a:ext cx="4053018" cy="2748599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85DA4-E4B9-424C-90F7-200E1A43F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8183" y="806709"/>
            <a:ext cx="3866768" cy="262229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679A05-1449-3544-B793-32B59C9FC6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37456" y="-12546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Perfect detector |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|&lt;4.0:</m:t>
                    </m:r>
                  </m:oMath>
                </a14:m>
                <a:r>
                  <a:rPr lang="en-US" dirty="0"/>
                  <a:t> minimal gain at low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 resolution driven by acceptance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679A05-1449-3544-B793-32B59C9FC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7456" y="-125464"/>
                <a:ext cx="10515600" cy="1325563"/>
              </a:xfrm>
              <a:blipFill>
                <a:blip r:embed="rId4"/>
                <a:stretch>
                  <a:fillRect l="-2292" t="-12500"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9C060967-151A-F84C-B781-3E43130E0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83" y="3867784"/>
            <a:ext cx="4003887" cy="2715280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E0F4B645-DD93-114E-A81A-8F10C27D4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570" y="3667625"/>
            <a:ext cx="4375476" cy="29672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B76DEE-ABC1-9D4F-B8D8-172F8BD000F5}"/>
              </a:ext>
            </a:extLst>
          </p:cNvPr>
          <p:cNvSpPr txBox="1"/>
          <p:nvPr/>
        </p:nvSpPr>
        <p:spPr>
          <a:xfrm>
            <a:off x="4190999" y="65408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D586C-77D8-AA4D-8073-6B0332E9F25D}"/>
              </a:ext>
            </a:extLst>
          </p:cNvPr>
          <p:cNvSpPr txBox="1"/>
          <p:nvPr/>
        </p:nvSpPr>
        <p:spPr>
          <a:xfrm>
            <a:off x="11125199" y="642642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4E3B17-866F-4F46-9568-1502DB00E160}"/>
              </a:ext>
            </a:extLst>
          </p:cNvPr>
          <p:cNvSpPr txBox="1"/>
          <p:nvPr/>
        </p:nvSpPr>
        <p:spPr>
          <a:xfrm>
            <a:off x="11325150" y="335063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22CA1E-85F7-E249-B87C-C4ABDEB002C4}"/>
              </a:ext>
            </a:extLst>
          </p:cNvPr>
          <p:cNvSpPr txBox="1"/>
          <p:nvPr/>
        </p:nvSpPr>
        <p:spPr>
          <a:xfrm>
            <a:off x="8269318" y="4595637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Mixed method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474127-FBCB-A34B-AF25-123AD7160094}"/>
              </a:ext>
            </a:extLst>
          </p:cNvPr>
          <p:cNvSpPr txBox="1"/>
          <p:nvPr/>
        </p:nvSpPr>
        <p:spPr>
          <a:xfrm>
            <a:off x="8494683" y="116218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angle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B5411-DAA4-694A-B459-471BAD0B8427}"/>
              </a:ext>
            </a:extLst>
          </p:cNvPr>
          <p:cNvSpPr txBox="1"/>
          <p:nvPr/>
        </p:nvSpPr>
        <p:spPr>
          <a:xfrm>
            <a:off x="1262449" y="4748729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JB method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EA29C-7076-694A-9238-C6A86EFD7883}"/>
              </a:ext>
            </a:extLst>
          </p:cNvPr>
          <p:cNvSpPr txBox="1"/>
          <p:nvPr/>
        </p:nvSpPr>
        <p:spPr>
          <a:xfrm>
            <a:off x="1524000" y="1346847"/>
            <a:ext cx="137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B25402-D08C-1D41-AB39-584F91E0AD5A}"/>
                  </a:ext>
                </a:extLst>
              </p:cNvPr>
              <p:cNvSpPr txBox="1"/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B25402-D08C-1D41-AB39-584F91E0A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6" y="4163786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1AE780-BFF5-CB48-AC59-803D2A6C436E}"/>
                  </a:ext>
                </a:extLst>
              </p:cNvPr>
              <p:cNvSpPr txBox="1"/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91AE780-BFF5-CB48-AC59-803D2A6C4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4025286"/>
                <a:ext cx="322461" cy="276999"/>
              </a:xfrm>
              <a:prstGeom prst="rect">
                <a:avLst/>
              </a:prstGeom>
              <a:blipFill>
                <a:blip r:embed="rId7"/>
                <a:stretch>
                  <a:fillRect l="-19231" t="-4348" r="-7692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480A7-4319-CD4A-B9F0-CDD762DC507F}"/>
                  </a:ext>
                </a:extLst>
              </p:cNvPr>
              <p:cNvSpPr txBox="1"/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480A7-4319-CD4A-B9F0-CDD762DC5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519" y="918123"/>
                <a:ext cx="322461" cy="276999"/>
              </a:xfrm>
              <a:prstGeom prst="rect">
                <a:avLst/>
              </a:prstGeom>
              <a:blipFill>
                <a:blip r:embed="rId8"/>
                <a:stretch>
                  <a:fillRect l="-19231" t="-4545" r="-7692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29415D-0930-9C40-BD78-8EBDE1706994}"/>
                  </a:ext>
                </a:extLst>
              </p:cNvPr>
              <p:cNvSpPr txBox="1"/>
              <p:nvPr/>
            </p:nvSpPr>
            <p:spPr>
              <a:xfrm rot="19489084">
                <a:off x="10055245" y="2585521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29415D-0930-9C40-BD78-8EBDE1706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055245" y="2585521"/>
                <a:ext cx="920893" cy="276999"/>
              </a:xfrm>
              <a:prstGeom prst="rect">
                <a:avLst/>
              </a:prstGeom>
              <a:blipFill>
                <a:blip r:embed="rId9"/>
                <a:stretch>
                  <a:fillRect l="-1389" t="-1667" r="-416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47FCEF-B158-7042-A3AE-789305E8F660}"/>
                  </a:ext>
                </a:extLst>
              </p:cNvPr>
              <p:cNvSpPr txBox="1"/>
              <p:nvPr/>
            </p:nvSpPr>
            <p:spPr>
              <a:xfrm rot="19489084">
                <a:off x="10240506" y="5693170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47FCEF-B158-7042-A3AE-789305E8F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89084">
                <a:off x="10240506" y="5693170"/>
                <a:ext cx="920893" cy="276999"/>
              </a:xfrm>
              <a:prstGeom prst="rect">
                <a:avLst/>
              </a:prstGeom>
              <a:blipFill>
                <a:blip r:embed="rId10"/>
                <a:stretch>
                  <a:fillRect l="-1389" t="-1667" r="-5556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72E29F-B51D-084A-9303-C9DE83ED49F7}"/>
                  </a:ext>
                </a:extLst>
              </p:cNvPr>
              <p:cNvSpPr txBox="1"/>
              <p:nvPr/>
            </p:nvSpPr>
            <p:spPr>
              <a:xfrm rot="19877517">
                <a:off x="3402202" y="5758985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072E29F-B51D-084A-9303-C9DE83ED4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77517">
                <a:off x="3402202" y="5758985"/>
                <a:ext cx="920893" cy="276999"/>
              </a:xfrm>
              <a:prstGeom prst="rect">
                <a:avLst/>
              </a:prstGeom>
              <a:blipFill>
                <a:blip r:embed="rId11"/>
                <a:stretch>
                  <a:fillRect l="-1333" r="-533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19D26B-E5A2-5F44-8F7D-3C211BB6CD3F}"/>
                  </a:ext>
                </a:extLst>
              </p:cNvPr>
              <p:cNvSpPr txBox="1"/>
              <p:nvPr/>
            </p:nvSpPr>
            <p:spPr>
              <a:xfrm rot="19892310">
                <a:off x="2689092" y="5414600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19D26B-E5A2-5F44-8F7D-3C211BB6C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2689092" y="5414600"/>
                <a:ext cx="920893" cy="276999"/>
              </a:xfrm>
              <a:prstGeom prst="rect">
                <a:avLst/>
              </a:prstGeom>
              <a:blipFill>
                <a:blip r:embed="rId12"/>
                <a:stretch>
                  <a:fillRect l="-1333" t="-1818" r="-5333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EFC705-9D6C-BC4E-A2B5-558574190D8D}"/>
                  </a:ext>
                </a:extLst>
              </p:cNvPr>
              <p:cNvSpPr txBox="1"/>
              <p:nvPr/>
            </p:nvSpPr>
            <p:spPr>
              <a:xfrm rot="19892310">
                <a:off x="9651401" y="2042739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EFC705-9D6C-BC4E-A2B5-558574190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651401" y="2042739"/>
                <a:ext cx="920893" cy="276999"/>
              </a:xfrm>
              <a:prstGeom prst="rect">
                <a:avLst/>
              </a:prstGeom>
              <a:blipFill>
                <a:blip r:embed="rId13"/>
                <a:stretch>
                  <a:fillRect l="-1333" t="-1852" r="-6667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9C408E-D276-774C-90CD-FFC68F11F666}"/>
                  </a:ext>
                </a:extLst>
              </p:cNvPr>
              <p:cNvSpPr txBox="1"/>
              <p:nvPr/>
            </p:nvSpPr>
            <p:spPr>
              <a:xfrm rot="19892310">
                <a:off x="9769706" y="5152319"/>
                <a:ext cx="9208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9C408E-D276-774C-90CD-FFC68F11F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92310">
                <a:off x="9769706" y="5152319"/>
                <a:ext cx="920893" cy="276999"/>
              </a:xfrm>
              <a:prstGeom prst="rect">
                <a:avLst/>
              </a:prstGeom>
              <a:blipFill>
                <a:blip r:embed="rId14"/>
                <a:stretch>
                  <a:fillRect l="-1351" t="-1852" r="-6757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3D513B-232A-DD4A-BF02-5A47F4601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4486A-2497-A740-9E57-190BC154F4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8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607</Words>
  <Application>Microsoft Macintosh PowerPoint</Application>
  <PresentationFormat>Widescreen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Office Theme</vt:lpstr>
      <vt:lpstr>Kinematic reconstruction for SIDIS processes</vt:lpstr>
      <vt:lpstr>What is the issue</vt:lpstr>
      <vt:lpstr>What can be done?</vt:lpstr>
      <vt:lpstr>Results with EIC smear (100k events)</vt:lpstr>
      <vt:lpstr>Using Delphes+EFlow: consistent results</vt:lpstr>
      <vt:lpstr>Expanding coverage to |η|&lt;4</vt:lpstr>
      <vt:lpstr>Comparison</vt:lpstr>
      <vt:lpstr>No HCAL,|η|&lt;3.5 </vt:lpstr>
      <vt:lpstr>Perfect detector |η|&lt;4.0: minimal gain at low y resolution driven by acceptance</vt:lpstr>
      <vt:lpstr>Perfect detector with min p_T cut: little change</vt:lpstr>
      <vt:lpstr>Perfect detector with |η|&lt;3.5,min⁡〖p_T 〗 cut: sig. impact on resolution at low y</vt:lpstr>
      <vt:lpstr>Summary</vt:lpstr>
      <vt:lpstr>PowerPoint Presentation</vt:lpstr>
      <vt:lpstr>PowerPoint Presentation</vt:lpstr>
      <vt:lpstr>Electron method – BEAST detector</vt:lpstr>
      <vt:lpstr>Double Angle Method – BEAST detector</vt:lpstr>
      <vt:lpstr>JB Method –BEAST detecto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Kinematic reconstruction for SIDIS processes</dc:title>
  <dc:creator>Anselm Vossen, Ph.D.</dc:creator>
  <cp:lastModifiedBy>Anselm Vossen, Ph.D.</cp:lastModifiedBy>
  <cp:revision>3</cp:revision>
  <dcterms:created xsi:type="dcterms:W3CDTF">2020-07-06T13:07:11Z</dcterms:created>
  <dcterms:modified xsi:type="dcterms:W3CDTF">2020-07-06T13:14:54Z</dcterms:modified>
</cp:coreProperties>
</file>