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3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4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5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  <p:sldMasterId id="2147483686" r:id="rId2"/>
    <p:sldMasterId id="2147483761" r:id="rId3"/>
    <p:sldMasterId id="2147483773" r:id="rId4"/>
    <p:sldMasterId id="2147483785" r:id="rId5"/>
    <p:sldMasterId id="2147483799" r:id="rId6"/>
  </p:sldMasterIdLst>
  <p:notesMasterIdLst>
    <p:notesMasterId r:id="rId45"/>
  </p:notesMasterIdLst>
  <p:sldIdLst>
    <p:sldId id="256" r:id="rId7"/>
    <p:sldId id="330" r:id="rId8"/>
    <p:sldId id="329" r:id="rId9"/>
    <p:sldId id="258" r:id="rId10"/>
    <p:sldId id="325" r:id="rId11"/>
    <p:sldId id="275" r:id="rId12"/>
    <p:sldId id="331" r:id="rId13"/>
    <p:sldId id="332" r:id="rId14"/>
    <p:sldId id="311" r:id="rId15"/>
    <p:sldId id="261" r:id="rId16"/>
    <p:sldId id="285" r:id="rId17"/>
    <p:sldId id="322" r:id="rId18"/>
    <p:sldId id="323" r:id="rId19"/>
    <p:sldId id="324" r:id="rId20"/>
    <p:sldId id="320" r:id="rId21"/>
    <p:sldId id="328" r:id="rId22"/>
    <p:sldId id="257" r:id="rId23"/>
    <p:sldId id="316" r:id="rId24"/>
    <p:sldId id="302" r:id="rId25"/>
    <p:sldId id="303" r:id="rId26"/>
    <p:sldId id="317" r:id="rId27"/>
    <p:sldId id="305" r:id="rId28"/>
    <p:sldId id="321" r:id="rId29"/>
    <p:sldId id="260" r:id="rId30"/>
    <p:sldId id="300" r:id="rId31"/>
    <p:sldId id="298" r:id="rId32"/>
    <p:sldId id="306" r:id="rId33"/>
    <p:sldId id="304" r:id="rId34"/>
    <p:sldId id="295" r:id="rId35"/>
    <p:sldId id="291" r:id="rId36"/>
    <p:sldId id="327" r:id="rId37"/>
    <p:sldId id="268" r:id="rId38"/>
    <p:sldId id="313" r:id="rId39"/>
    <p:sldId id="312" r:id="rId40"/>
    <p:sldId id="259" r:id="rId41"/>
    <p:sldId id="292" r:id="rId42"/>
    <p:sldId id="293" r:id="rId43"/>
    <p:sldId id="314" r:id="rId4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030A0"/>
    <a:srgbClr val="9B9B9B"/>
    <a:srgbClr val="C00000"/>
    <a:srgbClr val="FF00F1"/>
    <a:srgbClr val="FAFA00"/>
    <a:srgbClr val="EEFB75"/>
    <a:srgbClr val="CBCBC9"/>
    <a:srgbClr val="C0E38D"/>
    <a:srgbClr val="171226"/>
    <a:srgbClr val="14152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96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660" y="8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viewProps" Target="viewProps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theme" Target="theme/theme1.xml"/><Relationship Id="rId8" Type="http://schemas.openxmlformats.org/officeDocument/2006/relationships/slide" Target="slides/slide2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presProps" Target="presProps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EE2568-2FB7-4AAC-B82E-924F4723F152}" type="datetimeFigureOut">
              <a:rPr lang="en-US" smtClean="0"/>
              <a:t>7/6/2020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CBF136-0DBA-4479-B7E8-B8B3AC907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0489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7/6/2020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0993F1A-34DE-4031-9AC8-D561E49155FB}"/>
              </a:ext>
            </a:extLst>
          </p:cNvPr>
          <p:cNvSpPr/>
          <p:nvPr userDrawn="1"/>
        </p:nvSpPr>
        <p:spPr>
          <a:xfrm>
            <a:off x="381000" y="381000"/>
            <a:ext cx="11430000" cy="304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907072D-4570-4C33-879C-CDDE79FBA8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1000" y="3619500"/>
            <a:ext cx="11430000" cy="24765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500"/>
            </a:lvl1pPr>
            <a:lvl2pPr marL="457182" indent="0" algn="ctr">
              <a:buNone/>
              <a:defRPr sz="2000"/>
            </a:lvl2pPr>
            <a:lvl3pPr marL="914363" indent="0" algn="ctr">
              <a:buNone/>
              <a:defRPr sz="1800"/>
            </a:lvl3pPr>
            <a:lvl4pPr marL="1371545" indent="0" algn="ctr">
              <a:buNone/>
              <a:defRPr sz="1600"/>
            </a:lvl4pPr>
            <a:lvl5pPr marL="1828727" indent="0" algn="ctr">
              <a:buNone/>
              <a:defRPr sz="1600"/>
            </a:lvl5pPr>
            <a:lvl6pPr marL="2285909" indent="0" algn="ctr">
              <a:buNone/>
              <a:defRPr sz="1600"/>
            </a:lvl6pPr>
            <a:lvl7pPr marL="2743090" indent="0" algn="ctr">
              <a:buNone/>
              <a:defRPr sz="1600"/>
            </a:lvl7pPr>
            <a:lvl8pPr marL="3200272" indent="0" algn="ctr">
              <a:buNone/>
              <a:defRPr sz="1600"/>
            </a:lvl8pPr>
            <a:lvl9pPr marL="3657454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B0A5AF-31FA-4A7C-AD67-E5453EDCA2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D92D5-DD4A-4899-896C-A3AB2AA63C7D}" type="datetime1">
              <a:rPr lang="en-US" smtClean="0"/>
              <a:t>7/6/2020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29E53C-9B82-488E-966D-DC13B6CE5F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14C034-BF31-47E5-80E8-EF8BED027A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AB166-954F-48CD-845E-BF57BECF577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A5BD14F-9400-4A97-9CCE-D54773B873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1000" y="381000"/>
            <a:ext cx="11430000" cy="3048000"/>
          </a:xfrm>
        </p:spPr>
        <p:txBody>
          <a:bodyPr wrap="none"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55F98B2-F903-4E97-9DCE-FCE6E72BCB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1334" y="571500"/>
            <a:ext cx="2709333" cy="1524000"/>
          </a:xfrm>
          <a:prstGeom prst="rect">
            <a:avLst/>
          </a:prstGeom>
          <a:effectLst>
            <a:innerShdw blurRad="63500" dist="50800" dir="13500000">
              <a:srgbClr val="00B0F0">
                <a:alpha val="50000"/>
              </a:srgbClr>
            </a:innerShdw>
          </a:effectLst>
        </p:spPr>
      </p:pic>
    </p:spTree>
    <p:extLst>
      <p:ext uri="{BB962C8B-B14F-4D97-AF65-F5344CB8AC3E}">
        <p14:creationId xmlns:p14="http://schemas.microsoft.com/office/powerpoint/2010/main" val="25644818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38C353E-A83D-4447-AA37-322161FBE664}"/>
              </a:ext>
            </a:extLst>
          </p:cNvPr>
          <p:cNvSpPr/>
          <p:nvPr userDrawn="1"/>
        </p:nvSpPr>
        <p:spPr>
          <a:xfrm>
            <a:off x="381000" y="1524000"/>
            <a:ext cx="11430000" cy="28575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A51F88C-EFA8-47AA-B783-304875A2CC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524000"/>
            <a:ext cx="11430000" cy="2857500"/>
          </a:xfrm>
        </p:spPr>
        <p:txBody>
          <a:bodyPr wrap="none"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77D6C8-F9C5-4D83-A6D0-BE55C6E6C7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1000" y="4572000"/>
            <a:ext cx="11430000" cy="1524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1pPr>
            <a:lvl2pPr marL="45718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6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4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2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9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7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90A91C-1486-4D0C-B727-BEA8717A93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130D2-3863-4C7B-A14F-D1D71166A341}" type="datetime1">
              <a:rPr lang="en-US" smtClean="0"/>
              <a:t>7/6/2020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53DCF4-329F-44BB-AEB6-EE2ADC42BE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65B26C-886B-4C40-B643-FC06259A27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AB166-954F-48CD-845E-BF57BECF57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1041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27CC716-399A-453F-8AE9-C4FB22BF34E2}"/>
              </a:ext>
            </a:extLst>
          </p:cNvPr>
          <p:cNvSpPr/>
          <p:nvPr userDrawn="1"/>
        </p:nvSpPr>
        <p:spPr>
          <a:xfrm>
            <a:off x="188807" y="190500"/>
            <a:ext cx="10455487" cy="762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8C20FF9-F274-403E-9BDF-D4C794A82A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0" y="190500"/>
            <a:ext cx="10454640" cy="762000"/>
          </a:xfrm>
        </p:spPr>
        <p:txBody>
          <a:bodyPr>
            <a:normAutofit/>
          </a:bodyPr>
          <a:lstStyle>
            <a:lvl1pPr>
              <a:defRPr sz="4333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D7413D-110C-4300-8ADA-3FD9BD5BF0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500" y="1143000"/>
            <a:ext cx="11811000" cy="51435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4CA565-D8F3-424F-9144-D4F3A364D1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72E627-937F-4210-BB4E-BE6514B24194}" type="datetime1">
              <a:rPr lang="en-US" smtClean="0"/>
              <a:t>7/6/2020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BE9994-0D5D-4344-8B9A-4A32343510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79529E-0B8D-4420-923C-88726F3B69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AB166-954F-48CD-845E-BF57BECF5772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308ED3E-534F-4074-9FE6-5ECB153AD4E0}"/>
              </a:ext>
            </a:extLst>
          </p:cNvPr>
          <p:cNvGrpSpPr/>
          <p:nvPr userDrawn="1"/>
        </p:nvGrpSpPr>
        <p:grpSpPr>
          <a:xfrm>
            <a:off x="10645140" y="190500"/>
            <a:ext cx="1356360" cy="762000"/>
            <a:chOff x="9040812" y="1030287"/>
            <a:chExt cx="1627632" cy="91440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40CDC2F-DB9F-4F0A-8289-66B8AB3E9F64}"/>
                </a:ext>
              </a:extLst>
            </p:cNvPr>
            <p:cNvSpPr/>
            <p:nvPr userDrawn="1"/>
          </p:nvSpPr>
          <p:spPr>
            <a:xfrm>
              <a:off x="9040812" y="1030287"/>
              <a:ext cx="1627632" cy="914400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406D041-FDE9-4A80-A4B7-59563D39DEC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42844" y="1030287"/>
              <a:ext cx="1625600" cy="914400"/>
            </a:xfrm>
            <a:prstGeom prst="rect">
              <a:avLst/>
            </a:prstGeom>
            <a:effectLst>
              <a:innerShdw blurRad="63500" dist="50800" dir="13500000">
                <a:srgbClr val="00B0F0">
                  <a:alpha val="50000"/>
                </a:srgbClr>
              </a:innerShdw>
            </a:effectLst>
          </p:spPr>
        </p:pic>
      </p:grpSp>
    </p:spTree>
    <p:extLst>
      <p:ext uri="{BB962C8B-B14F-4D97-AF65-F5344CB8AC3E}">
        <p14:creationId xmlns:p14="http://schemas.microsoft.com/office/powerpoint/2010/main" val="4044294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7/6/2020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41DD7F7-4E80-4D08-A8BD-BAD13F40791E}"/>
              </a:ext>
            </a:extLst>
          </p:cNvPr>
          <p:cNvSpPr/>
          <p:nvPr userDrawn="1"/>
        </p:nvSpPr>
        <p:spPr>
          <a:xfrm>
            <a:off x="188807" y="190500"/>
            <a:ext cx="10455487" cy="762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C34053D-F3EF-40BC-8707-78CF6DC067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333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DE235A9-4E07-421E-BED7-3B49E66925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97A4B-A1B3-40F4-B408-308690E7C260}" type="datetime1">
              <a:rPr lang="en-US" smtClean="0"/>
              <a:t>7/6/2020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9977BE6-787F-48E7-B949-FD67D63091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331E92-4F4E-4834-A6C4-26073DEB37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AB166-954F-48CD-845E-BF57BECF5772}" type="slidenum">
              <a:rPr lang="en-US" smtClean="0"/>
              <a:t>‹#›</a:t>
            </a:fld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75A7FC5-37A6-45B9-8AAC-7F88DBA2E1ED}"/>
              </a:ext>
            </a:extLst>
          </p:cNvPr>
          <p:cNvGrpSpPr/>
          <p:nvPr userDrawn="1"/>
        </p:nvGrpSpPr>
        <p:grpSpPr>
          <a:xfrm>
            <a:off x="10645140" y="190500"/>
            <a:ext cx="1356360" cy="762000"/>
            <a:chOff x="9040812" y="1030287"/>
            <a:chExt cx="1627632" cy="91440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18CD858-E02D-4276-B0E1-3D1D37E70F65}"/>
                </a:ext>
              </a:extLst>
            </p:cNvPr>
            <p:cNvSpPr/>
            <p:nvPr userDrawn="1"/>
          </p:nvSpPr>
          <p:spPr>
            <a:xfrm>
              <a:off x="9040812" y="1030287"/>
              <a:ext cx="1627632" cy="914400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2EA2E2B6-F20C-41CD-BFBD-7FF1D634095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42844" y="1030287"/>
              <a:ext cx="1625600" cy="914400"/>
            </a:xfrm>
            <a:prstGeom prst="rect">
              <a:avLst/>
            </a:prstGeom>
            <a:effectLst>
              <a:innerShdw blurRad="63500" dist="50800" dir="13500000">
                <a:srgbClr val="00B0F0">
                  <a:alpha val="50000"/>
                </a:srgbClr>
              </a:innerShdw>
            </a:effectLst>
          </p:spPr>
        </p:pic>
      </p:grpSp>
    </p:spTree>
    <p:extLst>
      <p:ext uri="{BB962C8B-B14F-4D97-AF65-F5344CB8AC3E}">
        <p14:creationId xmlns:p14="http://schemas.microsoft.com/office/powerpoint/2010/main" val="89594510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50E3B0B-6538-4CCE-9A52-6C1219B2F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7251A-B8A5-426E-B4AA-1D54B96C6F8F}" type="datetime1">
              <a:rPr lang="en-US" smtClean="0"/>
              <a:t>7/6/2020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BE7C630-8890-4812-831B-AF0849F08C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D500D6-4C03-4820-AF68-05F9402EA7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AB166-954F-48CD-845E-BF57BECF57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314798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15383DD-CA65-4EF8-ABD9-A538A3897DF9}"/>
              </a:ext>
            </a:extLst>
          </p:cNvPr>
          <p:cNvSpPr/>
          <p:nvPr userDrawn="1"/>
        </p:nvSpPr>
        <p:spPr>
          <a:xfrm>
            <a:off x="188807" y="190500"/>
            <a:ext cx="10455487" cy="762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B73225-403E-4EB6-A48A-97AB86EE95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333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74AFE6-E4AB-402E-8698-CFEB974F946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90500" y="1143000"/>
            <a:ext cx="5814060" cy="51435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217170-C100-445F-BDF8-E1FC449545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87440" y="1143000"/>
            <a:ext cx="5814060" cy="51435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F5F4E7-9CBF-4C48-8F0A-F619E392AF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C1F5E-DD4A-4EE9-A806-3B920AAAA0C7}" type="datetime1">
              <a:rPr lang="en-US" smtClean="0"/>
              <a:t>7/6/2020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17E9E8-8E22-4E2D-AE5D-DC7406F422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477A3D-8167-4803-BAD1-D957DD0DE7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AB166-954F-48CD-845E-BF57BECF5772}" type="slidenum">
              <a:rPr lang="en-US" smtClean="0"/>
              <a:t>‹#›</a:t>
            </a:fld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1E7E7CC-1D02-4A58-BF9F-A9C1B9F92FBD}"/>
              </a:ext>
            </a:extLst>
          </p:cNvPr>
          <p:cNvGrpSpPr/>
          <p:nvPr userDrawn="1"/>
        </p:nvGrpSpPr>
        <p:grpSpPr>
          <a:xfrm>
            <a:off x="10645140" y="190500"/>
            <a:ext cx="1356360" cy="762000"/>
            <a:chOff x="9040812" y="1030287"/>
            <a:chExt cx="1627632" cy="91440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E0A5EDB-D53D-4FA7-9878-28E288F47802}"/>
                </a:ext>
              </a:extLst>
            </p:cNvPr>
            <p:cNvSpPr/>
            <p:nvPr userDrawn="1"/>
          </p:nvSpPr>
          <p:spPr>
            <a:xfrm>
              <a:off x="9040812" y="1030287"/>
              <a:ext cx="1627632" cy="914400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F6CB711-FCCF-477B-8AE6-79A9B520211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42844" y="1030287"/>
              <a:ext cx="1625600" cy="914400"/>
            </a:xfrm>
            <a:prstGeom prst="rect">
              <a:avLst/>
            </a:prstGeom>
            <a:effectLst>
              <a:innerShdw blurRad="63500" dist="50800" dir="13500000">
                <a:srgbClr val="00B0F0">
                  <a:alpha val="50000"/>
                </a:srgbClr>
              </a:innerShdw>
            </a:effectLst>
          </p:spPr>
        </p:pic>
      </p:grpSp>
    </p:spTree>
    <p:extLst>
      <p:ext uri="{BB962C8B-B14F-4D97-AF65-F5344CB8AC3E}">
        <p14:creationId xmlns:p14="http://schemas.microsoft.com/office/powerpoint/2010/main" val="107668121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15383DD-CA65-4EF8-ABD9-A538A3897DF9}"/>
              </a:ext>
            </a:extLst>
          </p:cNvPr>
          <p:cNvSpPr/>
          <p:nvPr userDrawn="1"/>
        </p:nvSpPr>
        <p:spPr>
          <a:xfrm>
            <a:off x="188807" y="190500"/>
            <a:ext cx="10455487" cy="762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B73225-403E-4EB6-A48A-97AB86EE95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333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74AFE6-E4AB-402E-8698-CFEB974F946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90500" y="1143000"/>
            <a:ext cx="3810000" cy="51435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217170-C100-445F-BDF8-E1FC449545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191000" y="1143000"/>
            <a:ext cx="3810000" cy="51435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F5F4E7-9CBF-4C48-8F0A-F619E392AF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C1F5E-DD4A-4EE9-A806-3B920AAAA0C7}" type="datetime1">
              <a:rPr lang="en-US" smtClean="0"/>
              <a:t>7/6/2020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17E9E8-8E22-4E2D-AE5D-DC7406F422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477A3D-8167-4803-BAD1-D957DD0DE7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AB166-954F-48CD-845E-BF57BECF5772}" type="slidenum">
              <a:rPr lang="en-US" smtClean="0"/>
              <a:t>‹#›</a:t>
            </a:fld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1E7E7CC-1D02-4A58-BF9F-A9C1B9F92FBD}"/>
              </a:ext>
            </a:extLst>
          </p:cNvPr>
          <p:cNvGrpSpPr/>
          <p:nvPr userDrawn="1"/>
        </p:nvGrpSpPr>
        <p:grpSpPr>
          <a:xfrm>
            <a:off x="10645140" y="190500"/>
            <a:ext cx="1356360" cy="762000"/>
            <a:chOff x="9040812" y="1030287"/>
            <a:chExt cx="1627632" cy="91440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E0A5EDB-D53D-4FA7-9878-28E288F47802}"/>
                </a:ext>
              </a:extLst>
            </p:cNvPr>
            <p:cNvSpPr/>
            <p:nvPr userDrawn="1"/>
          </p:nvSpPr>
          <p:spPr>
            <a:xfrm>
              <a:off x="9040812" y="1030287"/>
              <a:ext cx="1627632" cy="914400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F6CB711-FCCF-477B-8AE6-79A9B520211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42844" y="1030287"/>
              <a:ext cx="1625600" cy="914400"/>
            </a:xfrm>
            <a:prstGeom prst="rect">
              <a:avLst/>
            </a:prstGeom>
            <a:effectLst>
              <a:innerShdw blurRad="63500" dist="50800" dir="13500000">
                <a:srgbClr val="00B0F0">
                  <a:alpha val="50000"/>
                </a:srgbClr>
              </a:innerShdw>
            </a:effectLst>
          </p:spPr>
        </p:pic>
      </p:grp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202DDD77-B212-4BC1-9445-E84047B3A1C5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191500" y="1143000"/>
            <a:ext cx="3810000" cy="51435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293618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15383DD-CA65-4EF8-ABD9-A538A3897DF9}"/>
              </a:ext>
            </a:extLst>
          </p:cNvPr>
          <p:cNvSpPr/>
          <p:nvPr userDrawn="1"/>
        </p:nvSpPr>
        <p:spPr>
          <a:xfrm>
            <a:off x="188807" y="190500"/>
            <a:ext cx="10455487" cy="762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B73225-403E-4EB6-A48A-97AB86EE95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333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74AFE6-E4AB-402E-8698-CFEB974F946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90500" y="1143000"/>
            <a:ext cx="2811780" cy="51435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217170-C100-445F-BDF8-E1FC449545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185160" y="1143000"/>
            <a:ext cx="2811780" cy="51435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F5F4E7-9CBF-4C48-8F0A-F619E392AF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C1F5E-DD4A-4EE9-A806-3B920AAAA0C7}" type="datetime1">
              <a:rPr lang="en-US" smtClean="0"/>
              <a:t>7/6/2020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17E9E8-8E22-4E2D-AE5D-DC7406F422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477A3D-8167-4803-BAD1-D957DD0DE7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AB166-954F-48CD-845E-BF57BECF5772}" type="slidenum">
              <a:rPr lang="en-US" smtClean="0"/>
              <a:t>‹#›</a:t>
            </a:fld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1E7E7CC-1D02-4A58-BF9F-A9C1B9F92FBD}"/>
              </a:ext>
            </a:extLst>
          </p:cNvPr>
          <p:cNvGrpSpPr/>
          <p:nvPr userDrawn="1"/>
        </p:nvGrpSpPr>
        <p:grpSpPr>
          <a:xfrm>
            <a:off x="10645140" y="190500"/>
            <a:ext cx="1356360" cy="762000"/>
            <a:chOff x="9040812" y="1030287"/>
            <a:chExt cx="1627632" cy="91440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E0A5EDB-D53D-4FA7-9878-28E288F47802}"/>
                </a:ext>
              </a:extLst>
            </p:cNvPr>
            <p:cNvSpPr/>
            <p:nvPr userDrawn="1"/>
          </p:nvSpPr>
          <p:spPr>
            <a:xfrm>
              <a:off x="9040812" y="1030287"/>
              <a:ext cx="1627632" cy="914400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F6CB711-FCCF-477B-8AE6-79A9B520211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42844" y="1030287"/>
              <a:ext cx="1625600" cy="914400"/>
            </a:xfrm>
            <a:prstGeom prst="rect">
              <a:avLst/>
            </a:prstGeom>
            <a:effectLst>
              <a:innerShdw blurRad="63500" dist="50800" dir="13500000">
                <a:srgbClr val="00B0F0">
                  <a:alpha val="50000"/>
                </a:srgbClr>
              </a:innerShdw>
            </a:effectLst>
          </p:spPr>
        </p:pic>
      </p:grp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202DDD77-B212-4BC1-9445-E84047B3A1C5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195060" y="1143000"/>
            <a:ext cx="2811780" cy="51435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C48355FF-5245-4446-A8D2-6CA015D864CD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9189720" y="1143000"/>
            <a:ext cx="2811780" cy="51435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00177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F3CA025C-F78C-495F-B0DB-2FD54A9E0468}"/>
              </a:ext>
            </a:extLst>
          </p:cNvPr>
          <p:cNvSpPr/>
          <p:nvPr userDrawn="1"/>
        </p:nvSpPr>
        <p:spPr>
          <a:xfrm>
            <a:off x="188807" y="190500"/>
            <a:ext cx="10455487" cy="762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B73225-403E-4EB6-A48A-97AB86EE95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333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74AFE6-E4AB-402E-8698-CFEB974F946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90500" y="1143000"/>
            <a:ext cx="5814060" cy="24765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217170-C100-445F-BDF8-E1FC449545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87440" y="1143000"/>
            <a:ext cx="5814060" cy="24765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F5F4E7-9CBF-4C48-8F0A-F619E392AF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C1F5E-DD4A-4EE9-A806-3B920AAAA0C7}" type="datetime1">
              <a:rPr lang="en-US" smtClean="0"/>
              <a:t>7/6/2020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17E9E8-8E22-4E2D-AE5D-DC7406F422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477A3D-8167-4803-BAD1-D957DD0DE7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AB166-954F-48CD-845E-BF57BECF5772}" type="slidenum">
              <a:rPr lang="en-US" smtClean="0"/>
              <a:t>‹#›</a:t>
            </a:fld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1E7E7CC-1D02-4A58-BF9F-A9C1B9F92FBD}"/>
              </a:ext>
            </a:extLst>
          </p:cNvPr>
          <p:cNvGrpSpPr/>
          <p:nvPr userDrawn="1"/>
        </p:nvGrpSpPr>
        <p:grpSpPr>
          <a:xfrm>
            <a:off x="10645140" y="190500"/>
            <a:ext cx="1356360" cy="762000"/>
            <a:chOff x="9040812" y="1030287"/>
            <a:chExt cx="1627632" cy="91440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E0A5EDB-D53D-4FA7-9878-28E288F47802}"/>
                </a:ext>
              </a:extLst>
            </p:cNvPr>
            <p:cNvSpPr/>
            <p:nvPr userDrawn="1"/>
          </p:nvSpPr>
          <p:spPr>
            <a:xfrm>
              <a:off x="9040812" y="1030287"/>
              <a:ext cx="1627632" cy="914400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F6CB711-FCCF-477B-8AE6-79A9B520211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42844" y="1030287"/>
              <a:ext cx="1625600" cy="914400"/>
            </a:xfrm>
            <a:prstGeom prst="rect">
              <a:avLst/>
            </a:prstGeom>
            <a:effectLst>
              <a:innerShdw blurRad="63500" dist="50800" dir="13500000">
                <a:srgbClr val="00B0F0">
                  <a:alpha val="50000"/>
                </a:srgbClr>
              </a:innerShdw>
            </a:effectLst>
          </p:spPr>
        </p:pic>
      </p:grp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84957B8A-3571-4258-B33C-3850FA9983E2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190500" y="3810000"/>
            <a:ext cx="5814060" cy="24765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69DB3858-AE0C-4F6C-A7C8-7EF8158CCC9A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187440" y="3810000"/>
            <a:ext cx="5814060" cy="24765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614352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15383DD-CA65-4EF8-ABD9-A538A3897DF9}"/>
              </a:ext>
            </a:extLst>
          </p:cNvPr>
          <p:cNvSpPr/>
          <p:nvPr userDrawn="1"/>
        </p:nvSpPr>
        <p:spPr>
          <a:xfrm>
            <a:off x="188807" y="190500"/>
            <a:ext cx="10455487" cy="762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B73225-403E-4EB6-A48A-97AB86EE95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333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74AFE6-E4AB-402E-8698-CFEB974F946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90500" y="1143000"/>
            <a:ext cx="11811000" cy="24765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217170-C100-445F-BDF8-E1FC449545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88807" y="3810000"/>
            <a:ext cx="11812693" cy="24765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F5F4E7-9CBF-4C48-8F0A-F619E392AF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C1F5E-DD4A-4EE9-A806-3B920AAAA0C7}" type="datetime1">
              <a:rPr lang="en-US" smtClean="0"/>
              <a:t>7/6/2020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17E9E8-8E22-4E2D-AE5D-DC7406F422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477A3D-8167-4803-BAD1-D957DD0DE7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AB166-954F-48CD-845E-BF57BECF5772}" type="slidenum">
              <a:rPr lang="en-US" smtClean="0"/>
              <a:t>‹#›</a:t>
            </a:fld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1E7E7CC-1D02-4A58-BF9F-A9C1B9F92FBD}"/>
              </a:ext>
            </a:extLst>
          </p:cNvPr>
          <p:cNvGrpSpPr/>
          <p:nvPr userDrawn="1"/>
        </p:nvGrpSpPr>
        <p:grpSpPr>
          <a:xfrm>
            <a:off x="10645140" y="190500"/>
            <a:ext cx="1356360" cy="762000"/>
            <a:chOff x="9040812" y="1030287"/>
            <a:chExt cx="1627632" cy="91440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E0A5EDB-D53D-4FA7-9878-28E288F47802}"/>
                </a:ext>
              </a:extLst>
            </p:cNvPr>
            <p:cNvSpPr/>
            <p:nvPr userDrawn="1"/>
          </p:nvSpPr>
          <p:spPr>
            <a:xfrm>
              <a:off x="9040812" y="1030287"/>
              <a:ext cx="1627632" cy="914400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F6CB711-FCCF-477B-8AE6-79A9B520211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42844" y="1030287"/>
              <a:ext cx="1625600" cy="914400"/>
            </a:xfrm>
            <a:prstGeom prst="rect">
              <a:avLst/>
            </a:prstGeom>
            <a:effectLst>
              <a:innerShdw blurRad="63500" dist="50800" dir="13500000">
                <a:srgbClr val="00B0F0">
                  <a:alpha val="50000"/>
                </a:srgbClr>
              </a:innerShdw>
            </a:effectLst>
          </p:spPr>
        </p:pic>
      </p:grpSp>
    </p:spTree>
    <p:extLst>
      <p:ext uri="{BB962C8B-B14F-4D97-AF65-F5344CB8AC3E}">
        <p14:creationId xmlns:p14="http://schemas.microsoft.com/office/powerpoint/2010/main" val="17178376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15383DD-CA65-4EF8-ABD9-A538A3897DF9}"/>
              </a:ext>
            </a:extLst>
          </p:cNvPr>
          <p:cNvSpPr/>
          <p:nvPr userDrawn="1"/>
        </p:nvSpPr>
        <p:spPr>
          <a:xfrm>
            <a:off x="188807" y="190500"/>
            <a:ext cx="10455487" cy="762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B73225-403E-4EB6-A48A-97AB86EE95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333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74AFE6-E4AB-402E-8698-CFEB974F946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90500" y="1143000"/>
            <a:ext cx="11811000" cy="158496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217170-C100-445F-BDF8-E1FC449545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88807" y="2918460"/>
            <a:ext cx="11812693" cy="158496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F5F4E7-9CBF-4C48-8F0A-F619E392AF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C1F5E-DD4A-4EE9-A806-3B920AAAA0C7}" type="datetime1">
              <a:rPr lang="en-US" smtClean="0"/>
              <a:t>7/6/2020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17E9E8-8E22-4E2D-AE5D-DC7406F422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477A3D-8167-4803-BAD1-D957DD0DE7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AB166-954F-48CD-845E-BF57BECF5772}" type="slidenum">
              <a:rPr lang="en-US" smtClean="0"/>
              <a:t>‹#›</a:t>
            </a:fld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1E7E7CC-1D02-4A58-BF9F-A9C1B9F92FBD}"/>
              </a:ext>
            </a:extLst>
          </p:cNvPr>
          <p:cNvGrpSpPr/>
          <p:nvPr userDrawn="1"/>
        </p:nvGrpSpPr>
        <p:grpSpPr>
          <a:xfrm>
            <a:off x="10645140" y="190500"/>
            <a:ext cx="1356360" cy="762000"/>
            <a:chOff x="9040812" y="1030287"/>
            <a:chExt cx="1627632" cy="91440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E0A5EDB-D53D-4FA7-9878-28E288F47802}"/>
                </a:ext>
              </a:extLst>
            </p:cNvPr>
            <p:cNvSpPr/>
            <p:nvPr userDrawn="1"/>
          </p:nvSpPr>
          <p:spPr>
            <a:xfrm>
              <a:off x="9040812" y="1030287"/>
              <a:ext cx="1627632" cy="914400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F6CB711-FCCF-477B-8AE6-79A9B520211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42844" y="1030287"/>
              <a:ext cx="1625600" cy="914400"/>
            </a:xfrm>
            <a:prstGeom prst="rect">
              <a:avLst/>
            </a:prstGeom>
            <a:effectLst>
              <a:innerShdw blurRad="63500" dist="50800" dir="13500000">
                <a:srgbClr val="00B0F0">
                  <a:alpha val="50000"/>
                </a:srgbClr>
              </a:innerShdw>
            </a:effectLst>
          </p:spPr>
        </p:pic>
      </p:grp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202DDD77-B212-4BC1-9445-E84047B3A1C5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188807" y="4693920"/>
            <a:ext cx="11812693" cy="158496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828282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15383DD-CA65-4EF8-ABD9-A538A3897DF9}"/>
              </a:ext>
            </a:extLst>
          </p:cNvPr>
          <p:cNvSpPr/>
          <p:nvPr userDrawn="1"/>
        </p:nvSpPr>
        <p:spPr>
          <a:xfrm>
            <a:off x="188807" y="190500"/>
            <a:ext cx="10455487" cy="762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B73225-403E-4EB6-A48A-97AB86EE95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333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74AFE6-E4AB-402E-8698-CFEB974F946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90500" y="1143000"/>
            <a:ext cx="11811000" cy="1143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217170-C100-445F-BDF8-E1FC449545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90500" y="2476500"/>
            <a:ext cx="11812693" cy="1143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F5F4E7-9CBF-4C48-8F0A-F619E392AF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C1F5E-DD4A-4EE9-A806-3B920AAAA0C7}" type="datetime1">
              <a:rPr lang="en-US" smtClean="0"/>
              <a:t>7/6/2020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17E9E8-8E22-4E2D-AE5D-DC7406F422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477A3D-8167-4803-BAD1-D957DD0DE7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AB166-954F-48CD-845E-BF57BECF5772}" type="slidenum">
              <a:rPr lang="en-US" smtClean="0"/>
              <a:t>‹#›</a:t>
            </a:fld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1E7E7CC-1D02-4A58-BF9F-A9C1B9F92FBD}"/>
              </a:ext>
            </a:extLst>
          </p:cNvPr>
          <p:cNvGrpSpPr/>
          <p:nvPr userDrawn="1"/>
        </p:nvGrpSpPr>
        <p:grpSpPr>
          <a:xfrm>
            <a:off x="10645140" y="190500"/>
            <a:ext cx="1356360" cy="762000"/>
            <a:chOff x="9040812" y="1030287"/>
            <a:chExt cx="1627632" cy="91440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E0A5EDB-D53D-4FA7-9878-28E288F47802}"/>
                </a:ext>
              </a:extLst>
            </p:cNvPr>
            <p:cNvSpPr/>
            <p:nvPr userDrawn="1"/>
          </p:nvSpPr>
          <p:spPr>
            <a:xfrm>
              <a:off x="9040812" y="1030287"/>
              <a:ext cx="1627632" cy="914400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F6CB711-FCCF-477B-8AE6-79A9B520211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42844" y="1030287"/>
              <a:ext cx="1625600" cy="914400"/>
            </a:xfrm>
            <a:prstGeom prst="rect">
              <a:avLst/>
            </a:prstGeom>
            <a:effectLst>
              <a:innerShdw blurRad="63500" dist="50800" dir="13500000">
                <a:srgbClr val="00B0F0">
                  <a:alpha val="50000"/>
                </a:srgbClr>
              </a:innerShdw>
            </a:effectLst>
          </p:spPr>
        </p:pic>
      </p:grp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202DDD77-B212-4BC1-9445-E84047B3A1C5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188807" y="3810000"/>
            <a:ext cx="11812693" cy="1143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14C37122-D4D3-4DE1-8D83-79D50CB560DE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188807" y="5143500"/>
            <a:ext cx="11812693" cy="1143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046272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Two Comparison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530CE865-02F9-4546-895E-DCEFCB23F9B3}"/>
              </a:ext>
            </a:extLst>
          </p:cNvPr>
          <p:cNvSpPr/>
          <p:nvPr userDrawn="1"/>
        </p:nvSpPr>
        <p:spPr>
          <a:xfrm>
            <a:off x="188807" y="190500"/>
            <a:ext cx="10455487" cy="762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286625A-E9CD-4E0D-931A-C0E3085647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0" y="190500"/>
            <a:ext cx="10454640" cy="762000"/>
          </a:xfrm>
        </p:spPr>
        <p:txBody>
          <a:bodyPr>
            <a:normAutofit/>
          </a:bodyPr>
          <a:lstStyle>
            <a:lvl1pPr>
              <a:defRPr sz="4333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27515D-8C86-49C4-A69C-625EA2D022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0500" y="1143000"/>
            <a:ext cx="5814060" cy="762000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500" b="1"/>
            </a:lvl1pPr>
            <a:lvl2pPr marL="457182" indent="0">
              <a:buNone/>
              <a:defRPr sz="2000" b="1"/>
            </a:lvl2pPr>
            <a:lvl3pPr marL="914363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0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FFDF44-4A46-44F7-924E-3ED4378A1A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90500" y="1905000"/>
            <a:ext cx="5814060" cy="43815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C92B35B-6353-479B-B496-9DD05B19686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87440" y="1143000"/>
            <a:ext cx="5814060" cy="762000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500" b="1"/>
            </a:lvl1pPr>
            <a:lvl2pPr marL="457182" indent="0">
              <a:buNone/>
              <a:defRPr sz="2000" b="1"/>
            </a:lvl2pPr>
            <a:lvl3pPr marL="914363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0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6DC23B-E6EA-4F05-97A7-EAD783B4786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87440" y="1905000"/>
            <a:ext cx="5814060" cy="43815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BB02810-D83E-4A21-B306-B22490AB80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29E2F-B7BD-4431-94A6-087E2B0AA21B}" type="datetime1">
              <a:rPr lang="en-US" smtClean="0"/>
              <a:t>7/6/2020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526658F-3347-4D31-AC6C-1C5F358591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1E6AA2B-1244-4071-96DA-33393CFF9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AB166-954F-48CD-845E-BF57BECF5772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E0C7B3E-A72B-4F0A-9DC5-C6A4BC30144B}"/>
              </a:ext>
            </a:extLst>
          </p:cNvPr>
          <p:cNvGrpSpPr/>
          <p:nvPr userDrawn="1"/>
        </p:nvGrpSpPr>
        <p:grpSpPr>
          <a:xfrm>
            <a:off x="10645140" y="190500"/>
            <a:ext cx="1356360" cy="762000"/>
            <a:chOff x="9040812" y="1030287"/>
            <a:chExt cx="1627632" cy="91440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D98D0FD-A540-4ADF-8D24-B9E00EA4A01E}"/>
                </a:ext>
              </a:extLst>
            </p:cNvPr>
            <p:cNvSpPr/>
            <p:nvPr userDrawn="1"/>
          </p:nvSpPr>
          <p:spPr>
            <a:xfrm>
              <a:off x="9040812" y="1030287"/>
              <a:ext cx="1627632" cy="914400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B4ED7B20-6961-4E5B-BFD0-B71A1CBD48A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42844" y="1030287"/>
              <a:ext cx="1625600" cy="914400"/>
            </a:xfrm>
            <a:prstGeom prst="rect">
              <a:avLst/>
            </a:prstGeom>
            <a:effectLst>
              <a:innerShdw blurRad="63500" dist="50800" dir="13500000">
                <a:srgbClr val="00B0F0">
                  <a:alpha val="50000"/>
                </a:srgbClr>
              </a:innerShdw>
            </a:effectLst>
          </p:spPr>
        </p:pic>
      </p:grpSp>
    </p:spTree>
    <p:extLst>
      <p:ext uri="{BB962C8B-B14F-4D97-AF65-F5344CB8AC3E}">
        <p14:creationId xmlns:p14="http://schemas.microsoft.com/office/powerpoint/2010/main" val="20329926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mparison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15383DD-CA65-4EF8-ABD9-A538A3897DF9}"/>
              </a:ext>
            </a:extLst>
          </p:cNvPr>
          <p:cNvSpPr/>
          <p:nvPr userDrawn="1"/>
        </p:nvSpPr>
        <p:spPr>
          <a:xfrm>
            <a:off x="188807" y="190500"/>
            <a:ext cx="10455487" cy="762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B73225-403E-4EB6-A48A-97AB86EE95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333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74AFE6-E4AB-402E-8698-CFEB974F946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90500" y="1905000"/>
            <a:ext cx="3810000" cy="43815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217170-C100-445F-BDF8-E1FC449545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191000" y="1905000"/>
            <a:ext cx="3810000" cy="43815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F5F4E7-9CBF-4C48-8F0A-F619E392AF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C1F5E-DD4A-4EE9-A806-3B920AAAA0C7}" type="datetime1">
              <a:rPr lang="en-US" smtClean="0"/>
              <a:t>7/6/2020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17E9E8-8E22-4E2D-AE5D-DC7406F422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477A3D-8167-4803-BAD1-D957DD0DE7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AB166-954F-48CD-845E-BF57BECF5772}" type="slidenum">
              <a:rPr lang="en-US" smtClean="0"/>
              <a:t>‹#›</a:t>
            </a:fld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1E7E7CC-1D02-4A58-BF9F-A9C1B9F92FBD}"/>
              </a:ext>
            </a:extLst>
          </p:cNvPr>
          <p:cNvGrpSpPr/>
          <p:nvPr userDrawn="1"/>
        </p:nvGrpSpPr>
        <p:grpSpPr>
          <a:xfrm>
            <a:off x="10645140" y="190500"/>
            <a:ext cx="1356360" cy="762000"/>
            <a:chOff x="9040812" y="1030287"/>
            <a:chExt cx="1627632" cy="91440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E0A5EDB-D53D-4FA7-9878-28E288F47802}"/>
                </a:ext>
              </a:extLst>
            </p:cNvPr>
            <p:cNvSpPr/>
            <p:nvPr userDrawn="1"/>
          </p:nvSpPr>
          <p:spPr>
            <a:xfrm>
              <a:off x="9040812" y="1030287"/>
              <a:ext cx="1627632" cy="914400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F6CB711-FCCF-477B-8AE6-79A9B520211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42844" y="1030287"/>
              <a:ext cx="1625600" cy="914400"/>
            </a:xfrm>
            <a:prstGeom prst="rect">
              <a:avLst/>
            </a:prstGeom>
            <a:effectLst>
              <a:innerShdw blurRad="63500" dist="50800" dir="13500000">
                <a:srgbClr val="00B0F0">
                  <a:alpha val="50000"/>
                </a:srgbClr>
              </a:innerShdw>
            </a:effectLst>
          </p:spPr>
        </p:pic>
      </p:grp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202DDD77-B212-4BC1-9445-E84047B3A1C5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191500" y="1905000"/>
            <a:ext cx="3810000" cy="43815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D7630FFE-6773-41C6-8C13-3DDB2C65105E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190500" y="1143000"/>
            <a:ext cx="3810000" cy="762000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500" b="1"/>
            </a:lvl1pPr>
            <a:lvl2pPr marL="457182" indent="0">
              <a:buNone/>
              <a:defRPr sz="2000" b="1"/>
            </a:lvl2pPr>
            <a:lvl3pPr marL="914363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0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9CD82A1A-9725-482A-A34D-8C1C57472539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4191000" y="1143000"/>
            <a:ext cx="3810000" cy="762000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500" b="1"/>
            </a:lvl1pPr>
            <a:lvl2pPr marL="457182" indent="0">
              <a:buNone/>
              <a:defRPr sz="2000" b="1"/>
            </a:lvl2pPr>
            <a:lvl3pPr marL="914363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0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CB58F676-B17F-49FD-98B1-A3D5DA900DF0}"/>
              </a:ext>
            </a:extLst>
          </p:cNvPr>
          <p:cNvSpPr>
            <a:spLocks noGrp="1"/>
          </p:cNvSpPr>
          <p:nvPr>
            <p:ph type="body" idx="16"/>
          </p:nvPr>
        </p:nvSpPr>
        <p:spPr>
          <a:xfrm>
            <a:off x="8191500" y="1143000"/>
            <a:ext cx="3810000" cy="762000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500" b="1"/>
            </a:lvl1pPr>
            <a:lvl2pPr marL="457182" indent="0">
              <a:buNone/>
              <a:defRPr sz="2000" b="1"/>
            </a:lvl2pPr>
            <a:lvl3pPr marL="914363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0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94916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mparison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15383DD-CA65-4EF8-ABD9-A538A3897DF9}"/>
              </a:ext>
            </a:extLst>
          </p:cNvPr>
          <p:cNvSpPr/>
          <p:nvPr userDrawn="1"/>
        </p:nvSpPr>
        <p:spPr>
          <a:xfrm>
            <a:off x="188807" y="190500"/>
            <a:ext cx="10455487" cy="762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B73225-403E-4EB6-A48A-97AB86EE95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333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74AFE6-E4AB-402E-8698-CFEB974F946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90500" y="1905000"/>
            <a:ext cx="2811780" cy="43815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217170-C100-445F-BDF8-E1FC449545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185160" y="1905000"/>
            <a:ext cx="2811780" cy="43815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F5F4E7-9CBF-4C48-8F0A-F619E392AF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C1F5E-DD4A-4EE9-A806-3B920AAAA0C7}" type="datetime1">
              <a:rPr lang="en-US" smtClean="0"/>
              <a:t>7/6/2020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17E9E8-8E22-4E2D-AE5D-DC7406F422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477A3D-8167-4803-BAD1-D957DD0DE7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AB166-954F-48CD-845E-BF57BECF5772}" type="slidenum">
              <a:rPr lang="en-US" smtClean="0"/>
              <a:t>‹#›</a:t>
            </a:fld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1E7E7CC-1D02-4A58-BF9F-A9C1B9F92FBD}"/>
              </a:ext>
            </a:extLst>
          </p:cNvPr>
          <p:cNvGrpSpPr/>
          <p:nvPr userDrawn="1"/>
        </p:nvGrpSpPr>
        <p:grpSpPr>
          <a:xfrm>
            <a:off x="10645140" y="190500"/>
            <a:ext cx="1356360" cy="762000"/>
            <a:chOff x="9040812" y="1030287"/>
            <a:chExt cx="1627632" cy="91440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E0A5EDB-D53D-4FA7-9878-28E288F47802}"/>
                </a:ext>
              </a:extLst>
            </p:cNvPr>
            <p:cNvSpPr/>
            <p:nvPr userDrawn="1"/>
          </p:nvSpPr>
          <p:spPr>
            <a:xfrm>
              <a:off x="9040812" y="1030287"/>
              <a:ext cx="1627632" cy="914400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F6CB711-FCCF-477B-8AE6-79A9B520211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42844" y="1030287"/>
              <a:ext cx="1625600" cy="914400"/>
            </a:xfrm>
            <a:prstGeom prst="rect">
              <a:avLst/>
            </a:prstGeom>
            <a:effectLst>
              <a:innerShdw blurRad="63500" dist="50800" dir="13500000">
                <a:srgbClr val="00B0F0">
                  <a:alpha val="50000"/>
                </a:srgbClr>
              </a:innerShdw>
            </a:effectLst>
          </p:spPr>
        </p:pic>
      </p:grp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202DDD77-B212-4BC1-9445-E84047B3A1C5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195060" y="1905000"/>
            <a:ext cx="2811780" cy="43815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C48355FF-5245-4446-A8D2-6CA015D864CD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9189720" y="1905000"/>
            <a:ext cx="2811780" cy="43815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98C91848-7CEB-4093-9DC1-1EEE3B0F90E1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190500" y="1143000"/>
            <a:ext cx="2811780" cy="762000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500" b="1"/>
            </a:lvl1pPr>
            <a:lvl2pPr marL="457182" indent="0">
              <a:buNone/>
              <a:defRPr sz="2000" b="1"/>
            </a:lvl2pPr>
            <a:lvl3pPr marL="914363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0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E866DE0D-DFF3-4046-A577-6E16001F375B}"/>
              </a:ext>
            </a:extLst>
          </p:cNvPr>
          <p:cNvSpPr>
            <a:spLocks noGrp="1"/>
          </p:cNvSpPr>
          <p:nvPr>
            <p:ph type="body" idx="16"/>
          </p:nvPr>
        </p:nvSpPr>
        <p:spPr>
          <a:xfrm>
            <a:off x="3185160" y="1143000"/>
            <a:ext cx="2811780" cy="762000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500" b="1"/>
            </a:lvl1pPr>
            <a:lvl2pPr marL="457182" indent="0">
              <a:buNone/>
              <a:defRPr sz="2000" b="1"/>
            </a:lvl2pPr>
            <a:lvl3pPr marL="914363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0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79AC576A-1BA6-4125-8C4F-B4E18C2463F6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6195060" y="1143000"/>
            <a:ext cx="2811780" cy="762000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500" b="1"/>
            </a:lvl1pPr>
            <a:lvl2pPr marL="457182" indent="0">
              <a:buNone/>
              <a:defRPr sz="2000" b="1"/>
            </a:lvl2pPr>
            <a:lvl3pPr marL="914363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0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060D5A82-426C-49DD-BC3C-06B4361C47D0}"/>
              </a:ext>
            </a:extLst>
          </p:cNvPr>
          <p:cNvSpPr>
            <a:spLocks noGrp="1"/>
          </p:cNvSpPr>
          <p:nvPr>
            <p:ph type="body" idx="18"/>
          </p:nvPr>
        </p:nvSpPr>
        <p:spPr>
          <a:xfrm>
            <a:off x="9189720" y="1143000"/>
            <a:ext cx="2811780" cy="762000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500" b="1"/>
            </a:lvl1pPr>
            <a:lvl2pPr marL="457182" indent="0">
              <a:buNone/>
              <a:defRPr sz="2000" b="1"/>
            </a:lvl2pPr>
            <a:lvl3pPr marL="914363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0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8078944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3FE25750-419E-4F6B-85BC-F19541478D6D}"/>
              </a:ext>
            </a:extLst>
          </p:cNvPr>
          <p:cNvSpPr/>
          <p:nvPr userDrawn="1"/>
        </p:nvSpPr>
        <p:spPr>
          <a:xfrm>
            <a:off x="188807" y="190500"/>
            <a:ext cx="10455487" cy="762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B73225-403E-4EB6-A48A-97AB86EE95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333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74AFE6-E4AB-402E-8698-CFEB974F946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90500" y="1524000"/>
            <a:ext cx="5814060" cy="20955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217170-C100-445F-BDF8-E1FC449545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87440" y="1524000"/>
            <a:ext cx="5814060" cy="20955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F5F4E7-9CBF-4C48-8F0A-F619E392AF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C1F5E-DD4A-4EE9-A806-3B920AAAA0C7}" type="datetime1">
              <a:rPr lang="en-US" smtClean="0"/>
              <a:t>7/6/2020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17E9E8-8E22-4E2D-AE5D-DC7406F422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477A3D-8167-4803-BAD1-D957DD0DE7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AB166-954F-48CD-845E-BF57BECF5772}" type="slidenum">
              <a:rPr lang="en-US" smtClean="0"/>
              <a:t>‹#›</a:t>
            </a:fld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1E7E7CC-1D02-4A58-BF9F-A9C1B9F92FBD}"/>
              </a:ext>
            </a:extLst>
          </p:cNvPr>
          <p:cNvGrpSpPr/>
          <p:nvPr userDrawn="1"/>
        </p:nvGrpSpPr>
        <p:grpSpPr>
          <a:xfrm>
            <a:off x="10645140" y="190500"/>
            <a:ext cx="1356360" cy="762000"/>
            <a:chOff x="9040812" y="1030287"/>
            <a:chExt cx="1627632" cy="91440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E0A5EDB-D53D-4FA7-9878-28E288F47802}"/>
                </a:ext>
              </a:extLst>
            </p:cNvPr>
            <p:cNvSpPr/>
            <p:nvPr userDrawn="1"/>
          </p:nvSpPr>
          <p:spPr>
            <a:xfrm>
              <a:off x="9040812" y="1030287"/>
              <a:ext cx="1627632" cy="914400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F6CB711-FCCF-477B-8AE6-79A9B520211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42844" y="1030287"/>
              <a:ext cx="1625600" cy="914400"/>
            </a:xfrm>
            <a:prstGeom prst="rect">
              <a:avLst/>
            </a:prstGeom>
            <a:effectLst>
              <a:innerShdw blurRad="63500" dist="50800" dir="13500000">
                <a:srgbClr val="00B0F0">
                  <a:alpha val="50000"/>
                </a:srgbClr>
              </a:innerShdw>
            </a:effectLst>
          </p:spPr>
        </p:pic>
      </p:grp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84957B8A-3571-4258-B33C-3850FA9983E2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190500" y="4191000"/>
            <a:ext cx="5814060" cy="20955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69DB3858-AE0C-4F6C-A7C8-7EF8158CCC9A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187440" y="4191000"/>
            <a:ext cx="5814060" cy="20955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B2C1AA65-F09E-46CC-B1D0-470EB290AF7B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190500" y="1143000"/>
            <a:ext cx="5814060" cy="381000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333" b="1"/>
            </a:lvl1pPr>
            <a:lvl2pPr marL="457182" indent="0">
              <a:buNone/>
              <a:defRPr sz="2000" b="1"/>
            </a:lvl2pPr>
            <a:lvl3pPr marL="914363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0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B0DA211A-A091-46E5-923D-528BB33AE684}"/>
              </a:ext>
            </a:extLst>
          </p:cNvPr>
          <p:cNvSpPr>
            <a:spLocks noGrp="1"/>
          </p:cNvSpPr>
          <p:nvPr>
            <p:ph type="body" idx="16"/>
          </p:nvPr>
        </p:nvSpPr>
        <p:spPr>
          <a:xfrm>
            <a:off x="6187440" y="1143000"/>
            <a:ext cx="5814060" cy="381000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333" b="1"/>
            </a:lvl1pPr>
            <a:lvl2pPr marL="457182" indent="0">
              <a:buNone/>
              <a:defRPr sz="2000" b="1"/>
            </a:lvl2pPr>
            <a:lvl3pPr marL="914363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0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A19E8234-A168-4FC0-AAE9-35E8901D925A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190500" y="3810000"/>
            <a:ext cx="5814060" cy="381000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333" b="1"/>
            </a:lvl1pPr>
            <a:lvl2pPr marL="457182" indent="0">
              <a:buNone/>
              <a:defRPr sz="2000" b="1"/>
            </a:lvl2pPr>
            <a:lvl3pPr marL="914363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0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96CF127D-2903-407D-885D-8ADA9EF66683}"/>
              </a:ext>
            </a:extLst>
          </p:cNvPr>
          <p:cNvSpPr>
            <a:spLocks noGrp="1"/>
          </p:cNvSpPr>
          <p:nvPr>
            <p:ph type="body" idx="18"/>
          </p:nvPr>
        </p:nvSpPr>
        <p:spPr>
          <a:xfrm>
            <a:off x="6187440" y="3810000"/>
            <a:ext cx="5814060" cy="381000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333" b="1"/>
            </a:lvl1pPr>
            <a:lvl2pPr marL="457182" indent="0">
              <a:buNone/>
              <a:defRPr sz="2000" b="1"/>
            </a:lvl2pPr>
            <a:lvl3pPr marL="914363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0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5762525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mparison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15383DD-CA65-4EF8-ABD9-A538A3897DF9}"/>
              </a:ext>
            </a:extLst>
          </p:cNvPr>
          <p:cNvSpPr/>
          <p:nvPr userDrawn="1"/>
        </p:nvSpPr>
        <p:spPr>
          <a:xfrm>
            <a:off x="188807" y="190500"/>
            <a:ext cx="10455487" cy="762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B73225-403E-4EB6-A48A-97AB86EE95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333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74AFE6-E4AB-402E-8698-CFEB974F946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90500" y="1524000"/>
            <a:ext cx="11811000" cy="20955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217170-C100-445F-BDF8-E1FC449545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88807" y="4191000"/>
            <a:ext cx="11812693" cy="20955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F5F4E7-9CBF-4C48-8F0A-F619E392AF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C1F5E-DD4A-4EE9-A806-3B920AAAA0C7}" type="datetime1">
              <a:rPr lang="en-US" smtClean="0"/>
              <a:t>7/6/2020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17E9E8-8E22-4E2D-AE5D-DC7406F422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477A3D-8167-4803-BAD1-D957DD0DE7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AB166-954F-48CD-845E-BF57BECF5772}" type="slidenum">
              <a:rPr lang="en-US" smtClean="0"/>
              <a:t>‹#›</a:t>
            </a:fld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1E7E7CC-1D02-4A58-BF9F-A9C1B9F92FBD}"/>
              </a:ext>
            </a:extLst>
          </p:cNvPr>
          <p:cNvGrpSpPr/>
          <p:nvPr userDrawn="1"/>
        </p:nvGrpSpPr>
        <p:grpSpPr>
          <a:xfrm>
            <a:off x="10645140" y="190500"/>
            <a:ext cx="1356360" cy="762000"/>
            <a:chOff x="9040812" y="1030287"/>
            <a:chExt cx="1627632" cy="91440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E0A5EDB-D53D-4FA7-9878-28E288F47802}"/>
                </a:ext>
              </a:extLst>
            </p:cNvPr>
            <p:cNvSpPr/>
            <p:nvPr userDrawn="1"/>
          </p:nvSpPr>
          <p:spPr>
            <a:xfrm>
              <a:off x="9040812" y="1030287"/>
              <a:ext cx="1627632" cy="914400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F6CB711-FCCF-477B-8AE6-79A9B520211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42844" y="1030287"/>
              <a:ext cx="1625600" cy="914400"/>
            </a:xfrm>
            <a:prstGeom prst="rect">
              <a:avLst/>
            </a:prstGeom>
            <a:effectLst>
              <a:innerShdw blurRad="63500" dist="50800" dir="13500000">
                <a:srgbClr val="00B0F0">
                  <a:alpha val="50000"/>
                </a:srgbClr>
              </a:innerShdw>
            </a:effectLst>
          </p:spPr>
        </p:pic>
      </p:grp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63BF9A78-ABA9-4B6D-BD2B-11E5F6E16F23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190500" y="1143000"/>
            <a:ext cx="11811000" cy="381000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333" b="1"/>
            </a:lvl1pPr>
            <a:lvl2pPr marL="457182" indent="0">
              <a:buNone/>
              <a:defRPr sz="2000" b="1"/>
            </a:lvl2pPr>
            <a:lvl3pPr marL="914363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0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3362027A-930B-4B2C-A2E2-5D7F7125E7A5}"/>
              </a:ext>
            </a:extLst>
          </p:cNvPr>
          <p:cNvSpPr>
            <a:spLocks noGrp="1"/>
          </p:cNvSpPr>
          <p:nvPr>
            <p:ph type="body" idx="16"/>
          </p:nvPr>
        </p:nvSpPr>
        <p:spPr>
          <a:xfrm>
            <a:off x="190500" y="3810000"/>
            <a:ext cx="11811000" cy="381000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333" b="1"/>
            </a:lvl1pPr>
            <a:lvl2pPr marL="457182" indent="0">
              <a:buNone/>
              <a:defRPr sz="2000" b="1"/>
            </a:lvl2pPr>
            <a:lvl3pPr marL="914363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0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8164348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mparison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15383DD-CA65-4EF8-ABD9-A538A3897DF9}"/>
              </a:ext>
            </a:extLst>
          </p:cNvPr>
          <p:cNvSpPr/>
          <p:nvPr userDrawn="1"/>
        </p:nvSpPr>
        <p:spPr>
          <a:xfrm>
            <a:off x="188807" y="190500"/>
            <a:ext cx="10455487" cy="762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B73225-403E-4EB6-A48A-97AB86EE95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333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74AFE6-E4AB-402E-8698-CFEB974F946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90500" y="1524000"/>
            <a:ext cx="11811000" cy="120396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217170-C100-445F-BDF8-E1FC449545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88807" y="3299460"/>
            <a:ext cx="11812693" cy="120396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F5F4E7-9CBF-4C48-8F0A-F619E392AF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C1F5E-DD4A-4EE9-A806-3B920AAAA0C7}" type="datetime1">
              <a:rPr lang="en-US" smtClean="0"/>
              <a:t>7/6/2020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17E9E8-8E22-4E2D-AE5D-DC7406F422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477A3D-8167-4803-BAD1-D957DD0DE7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AB166-954F-48CD-845E-BF57BECF5772}" type="slidenum">
              <a:rPr lang="en-US" smtClean="0"/>
              <a:t>‹#›</a:t>
            </a:fld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1E7E7CC-1D02-4A58-BF9F-A9C1B9F92FBD}"/>
              </a:ext>
            </a:extLst>
          </p:cNvPr>
          <p:cNvGrpSpPr/>
          <p:nvPr userDrawn="1"/>
        </p:nvGrpSpPr>
        <p:grpSpPr>
          <a:xfrm>
            <a:off x="10645140" y="190500"/>
            <a:ext cx="1356360" cy="762000"/>
            <a:chOff x="9040812" y="1030287"/>
            <a:chExt cx="1627632" cy="91440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E0A5EDB-D53D-4FA7-9878-28E288F47802}"/>
                </a:ext>
              </a:extLst>
            </p:cNvPr>
            <p:cNvSpPr/>
            <p:nvPr userDrawn="1"/>
          </p:nvSpPr>
          <p:spPr>
            <a:xfrm>
              <a:off x="9040812" y="1030287"/>
              <a:ext cx="1627632" cy="914400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F6CB711-FCCF-477B-8AE6-79A9B520211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42844" y="1030287"/>
              <a:ext cx="1625600" cy="914400"/>
            </a:xfrm>
            <a:prstGeom prst="rect">
              <a:avLst/>
            </a:prstGeom>
            <a:effectLst>
              <a:innerShdw blurRad="63500" dist="50800" dir="13500000">
                <a:srgbClr val="00B0F0">
                  <a:alpha val="50000"/>
                </a:srgbClr>
              </a:innerShdw>
            </a:effectLst>
          </p:spPr>
        </p:pic>
      </p:grp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63BF9A78-ABA9-4B6D-BD2B-11E5F6E16F23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190500" y="1143000"/>
            <a:ext cx="11811000" cy="381000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333" b="1"/>
            </a:lvl1pPr>
            <a:lvl2pPr marL="457182" indent="0">
              <a:buNone/>
              <a:defRPr sz="2000" b="1"/>
            </a:lvl2pPr>
            <a:lvl3pPr marL="914363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0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3362027A-930B-4B2C-A2E2-5D7F7125E7A5}"/>
              </a:ext>
            </a:extLst>
          </p:cNvPr>
          <p:cNvSpPr>
            <a:spLocks noGrp="1"/>
          </p:cNvSpPr>
          <p:nvPr>
            <p:ph type="body" idx="16"/>
          </p:nvPr>
        </p:nvSpPr>
        <p:spPr>
          <a:xfrm>
            <a:off x="190500" y="2918460"/>
            <a:ext cx="11811000" cy="381000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333" b="1"/>
            </a:lvl1pPr>
            <a:lvl2pPr marL="457182" indent="0">
              <a:buNone/>
              <a:defRPr sz="2000" b="1"/>
            </a:lvl2pPr>
            <a:lvl3pPr marL="914363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0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15CA3676-7C82-4CD1-9448-7A9022EE41E0}"/>
              </a:ext>
            </a:extLst>
          </p:cNvPr>
          <p:cNvSpPr>
            <a:spLocks noGrp="1"/>
          </p:cNvSpPr>
          <p:nvPr>
            <p:ph sz="half" idx="17"/>
          </p:nvPr>
        </p:nvSpPr>
        <p:spPr>
          <a:xfrm>
            <a:off x="188807" y="5074920"/>
            <a:ext cx="11812693" cy="120396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D91B52CD-9450-47E7-B6FA-598314B339D3}"/>
              </a:ext>
            </a:extLst>
          </p:cNvPr>
          <p:cNvSpPr>
            <a:spLocks noGrp="1"/>
          </p:cNvSpPr>
          <p:nvPr>
            <p:ph type="body" idx="18"/>
          </p:nvPr>
        </p:nvSpPr>
        <p:spPr>
          <a:xfrm>
            <a:off x="190500" y="4693920"/>
            <a:ext cx="11811000" cy="381000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333" b="1"/>
            </a:lvl1pPr>
            <a:lvl2pPr marL="457182" indent="0">
              <a:buNone/>
              <a:defRPr sz="2000" b="1"/>
            </a:lvl2pPr>
            <a:lvl3pPr marL="914363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0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4684642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mparison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15383DD-CA65-4EF8-ABD9-A538A3897DF9}"/>
              </a:ext>
            </a:extLst>
          </p:cNvPr>
          <p:cNvSpPr/>
          <p:nvPr userDrawn="1"/>
        </p:nvSpPr>
        <p:spPr>
          <a:xfrm>
            <a:off x="188807" y="190500"/>
            <a:ext cx="10455487" cy="762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B73225-403E-4EB6-A48A-97AB86EE95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333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74AFE6-E4AB-402E-8698-CFEB974F946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90500" y="1524000"/>
            <a:ext cx="11811000" cy="762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217170-C100-445F-BDF8-E1FC449545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87114" y="2857500"/>
            <a:ext cx="11812693" cy="762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F5F4E7-9CBF-4C48-8F0A-F619E392AF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C1F5E-DD4A-4EE9-A806-3B920AAAA0C7}" type="datetime1">
              <a:rPr lang="en-US" smtClean="0"/>
              <a:t>7/6/2020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17E9E8-8E22-4E2D-AE5D-DC7406F422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477A3D-8167-4803-BAD1-D957DD0DE7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AB166-954F-48CD-845E-BF57BECF5772}" type="slidenum">
              <a:rPr lang="en-US" smtClean="0"/>
              <a:t>‹#›</a:t>
            </a:fld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1E7E7CC-1D02-4A58-BF9F-A9C1B9F92FBD}"/>
              </a:ext>
            </a:extLst>
          </p:cNvPr>
          <p:cNvGrpSpPr/>
          <p:nvPr userDrawn="1"/>
        </p:nvGrpSpPr>
        <p:grpSpPr>
          <a:xfrm>
            <a:off x="10645140" y="190500"/>
            <a:ext cx="1356360" cy="762000"/>
            <a:chOff x="9040812" y="1030287"/>
            <a:chExt cx="1627632" cy="91440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E0A5EDB-D53D-4FA7-9878-28E288F47802}"/>
                </a:ext>
              </a:extLst>
            </p:cNvPr>
            <p:cNvSpPr/>
            <p:nvPr userDrawn="1"/>
          </p:nvSpPr>
          <p:spPr>
            <a:xfrm>
              <a:off x="9040812" y="1030287"/>
              <a:ext cx="1627632" cy="914400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F6CB711-FCCF-477B-8AE6-79A9B520211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42844" y="1030287"/>
              <a:ext cx="1625600" cy="914400"/>
            </a:xfrm>
            <a:prstGeom prst="rect">
              <a:avLst/>
            </a:prstGeom>
            <a:effectLst>
              <a:innerShdw blurRad="63500" dist="50800" dir="13500000">
                <a:srgbClr val="00B0F0">
                  <a:alpha val="50000"/>
                </a:srgbClr>
              </a:innerShdw>
            </a:effectLst>
          </p:spPr>
        </p:pic>
      </p:grp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63BF9A78-ABA9-4B6D-BD2B-11E5F6E16F23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190500" y="1143000"/>
            <a:ext cx="11811000" cy="381000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333" b="1"/>
            </a:lvl1pPr>
            <a:lvl2pPr marL="457182" indent="0">
              <a:buNone/>
              <a:defRPr sz="2000" b="1"/>
            </a:lvl2pPr>
            <a:lvl3pPr marL="914363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0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3362027A-930B-4B2C-A2E2-5D7F7125E7A5}"/>
              </a:ext>
            </a:extLst>
          </p:cNvPr>
          <p:cNvSpPr>
            <a:spLocks noGrp="1"/>
          </p:cNvSpPr>
          <p:nvPr>
            <p:ph type="body" idx="16"/>
          </p:nvPr>
        </p:nvSpPr>
        <p:spPr>
          <a:xfrm>
            <a:off x="188807" y="2476500"/>
            <a:ext cx="11811000" cy="381000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333" b="1"/>
            </a:lvl1pPr>
            <a:lvl2pPr marL="457182" indent="0">
              <a:buNone/>
              <a:defRPr sz="2000" b="1"/>
            </a:lvl2pPr>
            <a:lvl3pPr marL="914363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0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15CA3676-7C82-4CD1-9448-7A9022EE41E0}"/>
              </a:ext>
            </a:extLst>
          </p:cNvPr>
          <p:cNvSpPr>
            <a:spLocks noGrp="1"/>
          </p:cNvSpPr>
          <p:nvPr>
            <p:ph sz="half" idx="17"/>
          </p:nvPr>
        </p:nvSpPr>
        <p:spPr>
          <a:xfrm>
            <a:off x="185420" y="4191000"/>
            <a:ext cx="11812693" cy="762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D91B52CD-9450-47E7-B6FA-598314B339D3}"/>
              </a:ext>
            </a:extLst>
          </p:cNvPr>
          <p:cNvSpPr>
            <a:spLocks noGrp="1"/>
          </p:cNvSpPr>
          <p:nvPr>
            <p:ph type="body" idx="18"/>
          </p:nvPr>
        </p:nvSpPr>
        <p:spPr>
          <a:xfrm>
            <a:off x="187113" y="3810000"/>
            <a:ext cx="11811000" cy="381000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333" b="1"/>
            </a:lvl1pPr>
            <a:lvl2pPr marL="457182" indent="0">
              <a:buNone/>
              <a:defRPr sz="2000" b="1"/>
            </a:lvl2pPr>
            <a:lvl3pPr marL="914363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0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AD5850B8-3F65-4F22-973F-71A5B0FA2B90}"/>
              </a:ext>
            </a:extLst>
          </p:cNvPr>
          <p:cNvSpPr>
            <a:spLocks noGrp="1"/>
          </p:cNvSpPr>
          <p:nvPr>
            <p:ph sz="half" idx="19"/>
          </p:nvPr>
        </p:nvSpPr>
        <p:spPr>
          <a:xfrm>
            <a:off x="185420" y="5524500"/>
            <a:ext cx="11812693" cy="762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ECF5170A-4E64-4D51-8365-3C04F765255C}"/>
              </a:ext>
            </a:extLst>
          </p:cNvPr>
          <p:cNvSpPr>
            <a:spLocks noGrp="1"/>
          </p:cNvSpPr>
          <p:nvPr>
            <p:ph type="body" idx="20"/>
          </p:nvPr>
        </p:nvSpPr>
        <p:spPr>
          <a:xfrm>
            <a:off x="187113" y="5143500"/>
            <a:ext cx="11811000" cy="381000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333" b="1"/>
            </a:lvl1pPr>
            <a:lvl2pPr marL="457182" indent="0">
              <a:buNone/>
              <a:defRPr sz="2000" b="1"/>
            </a:lvl2pPr>
            <a:lvl3pPr marL="914363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0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0861185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B8FC700-6DD4-4FC9-9090-EC6DC5EB1255}"/>
              </a:ext>
            </a:extLst>
          </p:cNvPr>
          <p:cNvSpPr/>
          <p:nvPr userDrawn="1"/>
        </p:nvSpPr>
        <p:spPr>
          <a:xfrm>
            <a:off x="190500" y="190500"/>
            <a:ext cx="4572000" cy="1524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9F799DC-D3FF-4FD7-981B-0A96E3E92D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0" y="190500"/>
            <a:ext cx="4572000" cy="1524000"/>
          </a:xfrm>
        </p:spPr>
        <p:txBody>
          <a:bodyPr anchor="b">
            <a:normAutofit/>
          </a:bodyPr>
          <a:lstStyle>
            <a:lvl1pPr>
              <a:defRPr sz="316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C6DACB-2F57-4BE4-B7C7-9AF61EE792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3000" y="190500"/>
            <a:ext cx="7048500" cy="6096000"/>
          </a:xfrm>
          <a:prstGeom prst="rect">
            <a:avLst/>
          </a:prstGeom>
        </p:spPr>
        <p:txBody>
          <a:bodyPr/>
          <a:lstStyle>
            <a:lvl1pPr>
              <a:defRPr sz="3167"/>
            </a:lvl1pPr>
            <a:lvl2pPr>
              <a:defRPr sz="2833"/>
            </a:lvl2pPr>
            <a:lvl3pPr>
              <a:defRPr sz="2500"/>
            </a:lvl3pPr>
            <a:lvl4pPr>
              <a:defRPr sz="2167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70EB583-0BC8-49F3-B242-5F11112D1C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90500" y="1905000"/>
            <a:ext cx="4572000" cy="43815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67"/>
            </a:lvl1pPr>
            <a:lvl2pPr marL="457182" indent="0">
              <a:buNone/>
              <a:defRPr sz="1400"/>
            </a:lvl2pPr>
            <a:lvl3pPr marL="914363" indent="0">
              <a:buNone/>
              <a:defRPr sz="1200"/>
            </a:lvl3pPr>
            <a:lvl4pPr marL="1371545" indent="0">
              <a:buNone/>
              <a:defRPr sz="1000"/>
            </a:lvl4pPr>
            <a:lvl5pPr marL="1828727" indent="0">
              <a:buNone/>
              <a:defRPr sz="1000"/>
            </a:lvl5pPr>
            <a:lvl6pPr marL="2285909" indent="0">
              <a:buNone/>
              <a:defRPr sz="1000"/>
            </a:lvl6pPr>
            <a:lvl7pPr marL="2743090" indent="0">
              <a:buNone/>
              <a:defRPr sz="1000"/>
            </a:lvl7pPr>
            <a:lvl8pPr marL="3200272" indent="0">
              <a:buNone/>
              <a:defRPr sz="1000"/>
            </a:lvl8pPr>
            <a:lvl9pPr marL="3657454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62E5A53-BD37-4CC3-ABCD-2A7CF35F07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61554-6874-4815-9C29-E73AC17D834B}" type="datetime1">
              <a:rPr lang="en-US" smtClean="0"/>
              <a:t>7/6/2020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6ABFF6-156C-4C9A-8C63-972F4EB02D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723168-1C92-49CA-B761-B7389A3F16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AB166-954F-48CD-845E-BF57BECF57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95897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94A5EE5B-6443-4440-8A9D-82E1EEBF3D71}"/>
              </a:ext>
            </a:extLst>
          </p:cNvPr>
          <p:cNvSpPr/>
          <p:nvPr userDrawn="1"/>
        </p:nvSpPr>
        <p:spPr>
          <a:xfrm>
            <a:off x="188807" y="190500"/>
            <a:ext cx="10455487" cy="762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6DCD327-DD7C-4761-8478-565BF600D3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333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9201C4-DF31-4EFB-988B-0552B672AC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90500" y="1142999"/>
            <a:ext cx="11811000" cy="51435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0127DC-0C76-4D25-AB4E-5AEDDD2228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93151-E779-4721-8319-D197F0489E2B}" type="datetime1">
              <a:rPr lang="en-US" smtClean="0"/>
              <a:t>7/6/2020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429939-1233-4A70-A08D-7660E70290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EEBC96-D294-413B-AD9E-F0988F7205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AB166-954F-48CD-845E-BF57BECF5772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F0FE09E-81E7-44D6-A685-6DCBD8C116E0}"/>
              </a:ext>
            </a:extLst>
          </p:cNvPr>
          <p:cNvGrpSpPr/>
          <p:nvPr userDrawn="1"/>
        </p:nvGrpSpPr>
        <p:grpSpPr>
          <a:xfrm>
            <a:off x="10645140" y="190500"/>
            <a:ext cx="1356360" cy="762000"/>
            <a:chOff x="9040812" y="1030287"/>
            <a:chExt cx="1627632" cy="91440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C323339-CFEB-48EE-A8E1-702F85E1ADFF}"/>
                </a:ext>
              </a:extLst>
            </p:cNvPr>
            <p:cNvSpPr/>
            <p:nvPr userDrawn="1"/>
          </p:nvSpPr>
          <p:spPr>
            <a:xfrm>
              <a:off x="9040812" y="1030287"/>
              <a:ext cx="1627632" cy="914400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66058AD-A45D-40FC-A7BD-6A848B406F2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42844" y="1030287"/>
              <a:ext cx="1625600" cy="914400"/>
            </a:xfrm>
            <a:prstGeom prst="rect">
              <a:avLst/>
            </a:prstGeom>
            <a:effectLst>
              <a:innerShdw blurRad="63500" dist="50800" dir="13500000">
                <a:srgbClr val="00B0F0">
                  <a:alpha val="50000"/>
                </a:srgbClr>
              </a:innerShdw>
            </a:effectLst>
          </p:spPr>
        </p:pic>
      </p:grpSp>
    </p:spTree>
    <p:extLst>
      <p:ext uri="{BB962C8B-B14F-4D97-AF65-F5344CB8AC3E}">
        <p14:creationId xmlns:p14="http://schemas.microsoft.com/office/powerpoint/2010/main" val="339038275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57B5CF1-C6C5-418D-8350-EA3076F30765}"/>
              </a:ext>
            </a:extLst>
          </p:cNvPr>
          <p:cNvSpPr/>
          <p:nvPr userDrawn="1"/>
        </p:nvSpPr>
        <p:spPr>
          <a:xfrm>
            <a:off x="9334500" y="190500"/>
            <a:ext cx="2667000" cy="6096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 dirty="0"/>
          </a:p>
        </p:txBody>
      </p:sp>
      <p:sp>
        <p:nvSpPr>
          <p:cNvPr id="2" name="Vertical Title 1">
            <a:extLst>
              <a:ext uri="{FF2B5EF4-FFF2-40B4-BE49-F238E27FC236}">
                <a16:creationId xmlns:a16="http://schemas.microsoft.com/office/drawing/2014/main" id="{5E1CA201-7422-4215-BFBC-8CD0CAEA050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334500" y="190500"/>
            <a:ext cx="2667000" cy="6096000"/>
          </a:xfrm>
        </p:spPr>
        <p:txBody>
          <a:bodyPr vert="eaVert">
            <a:normAutofit/>
          </a:bodyPr>
          <a:lstStyle>
            <a:lvl1pPr>
              <a:defRPr sz="4333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058C3CF-0A0B-43D9-8116-4AC7833447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90500" y="190500"/>
            <a:ext cx="8953500" cy="60960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69D4FF-1F9B-49F4-8D76-5819CF20FE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88F38-9E0C-4A7E-A361-806E720EBD4F}" type="datetime1">
              <a:rPr lang="en-US" smtClean="0"/>
              <a:t>7/6/2020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FF78E2-5DD0-4ABB-A712-289E8E48EB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B4EA9C-6F0F-4856-845A-15DCE1F114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AB166-954F-48CD-845E-BF57BECF57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71333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99CB27-7ACD-4924-800A-5B835AC12A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7A42153-78F3-44CF-9EC4-499A7DAA4E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1312C4-8639-4FC2-99FE-A6913B0B03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84DC7-7E9D-42DC-B21E-422BB228C083}" type="datetimeFigureOut">
              <a:rPr lang="en-US" smtClean="0"/>
              <a:t>7/6/2020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933E98-9C9A-4F2B-82FC-352D1DFC50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0AA325-DE25-48C1-B370-2AEC96DB10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564E2-A59F-4C47-876B-0013F5DC2D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4783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7/6/2020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C29BCF-8388-4101-8F67-73D1250C94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BCA086-92E6-48F1-AB83-93B34EE70A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A991A-8E14-4F10-A8A0-34F8B66466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84DC7-7E9D-42DC-B21E-422BB228C083}" type="datetimeFigureOut">
              <a:rPr lang="en-US" smtClean="0"/>
              <a:t>7/6/2020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BFA086-9C37-4A98-A06A-DD4EF46BCA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C77D2E-C441-4942-BA3E-8758A71A46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564E2-A59F-4C47-876B-0013F5DC2D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72040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837EAB-D716-401A-AC32-3BEB859EE6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509122-42D1-453D-9B77-FE086EFA66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786A76-19B8-4D61-B49F-E9EFE76D70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84DC7-7E9D-42DC-B21E-422BB228C083}" type="datetimeFigureOut">
              <a:rPr lang="en-US" smtClean="0"/>
              <a:t>7/6/2020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72002A-07BF-4BFA-BF8B-9CF4BD70B9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88BFC1-0352-40E6-9525-D24DB7913E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564E2-A59F-4C47-876B-0013F5DC2D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39710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6CFA6F-2A9B-44D9-8D19-8FE5E4F544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29AEB1-448E-42BA-8102-8B898B4E57F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1957B3-873F-450A-80AB-DC95782707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433847-ED91-4F4E-96E7-80D2E68986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84DC7-7E9D-42DC-B21E-422BB228C083}" type="datetimeFigureOut">
              <a:rPr lang="en-US" smtClean="0"/>
              <a:t>7/6/2020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F40F5C-D319-4D70-8BE9-4A68CC2817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4B6543-D862-477E-8F33-FCE9320398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564E2-A59F-4C47-876B-0013F5DC2D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8121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8AA96D-B83B-437D-8B2A-5F8A9B029C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3DF1C8-5E1F-42D0-80E7-766A1F03C1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4D6C196-A90A-46B6-9E96-2F02540091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C0015B2-2256-47A1-BBF9-F6BC05AB93F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141C446-F409-4417-A593-554BA7822C7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E18F79F-3598-48B9-814B-588846C3FF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84DC7-7E9D-42DC-B21E-422BB228C083}" type="datetimeFigureOut">
              <a:rPr lang="en-US" smtClean="0"/>
              <a:t>7/6/2020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1AD930D-BE43-4142-AD6C-2CF4D61B1B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3C4FDF4-0A75-4D7E-9919-71E55AF178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564E2-A59F-4C47-876B-0013F5DC2D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9870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4F1FD0-1195-48B4-8BA7-91EA6FEC97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ACB5BFF-54B3-42BD-99A6-CA3DCB916B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84DC7-7E9D-42DC-B21E-422BB228C083}" type="datetimeFigureOut">
              <a:rPr lang="en-US" smtClean="0"/>
              <a:t>7/6/2020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484B785-CA04-49BC-80C3-3B18AA4D3B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F38284-8A88-4F1A-81CC-09259A6F64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564E2-A59F-4C47-876B-0013F5DC2D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91756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A310D62-5D35-4A27-828A-B25C8F7B6E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84DC7-7E9D-42DC-B21E-422BB228C083}" type="datetimeFigureOut">
              <a:rPr lang="en-US" smtClean="0"/>
              <a:t>7/6/2020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B4C7F47-4CEE-4422-A1E1-35F45342C5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E03C02-C36F-4D56-B22C-94CAC82F2E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564E2-A59F-4C47-876B-0013F5DC2D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66420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155ADC-948B-4BE3-B9AD-B50FE8F8D1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30984D-8C5A-4F9C-BF56-B59EAAC412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4E73709-AED8-42D4-A1FB-8FA9B68DBF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B324A0-387C-42DC-9FD4-AC25D1C8F4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84DC7-7E9D-42DC-B21E-422BB228C083}" type="datetimeFigureOut">
              <a:rPr lang="en-US" smtClean="0"/>
              <a:t>7/6/2020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1FB7CDC-A18B-4292-8672-20B98EFEE2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2E34B1-5260-42CD-98C0-1EDA2F6705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564E2-A59F-4C47-876B-0013F5DC2D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65868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3CFE23-B8E8-432D-9BBA-1B1871A594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74FAE1D-9495-4CA7-AEBD-D08AADD1637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97A1E8-13F9-4BD8-BA82-0FDAFC218C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9CE6C1-52A9-4E5A-82F8-482CCDBA69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84DC7-7E9D-42DC-B21E-422BB228C083}" type="datetimeFigureOut">
              <a:rPr lang="en-US" smtClean="0"/>
              <a:t>7/6/2020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C1B7C6-391B-466E-BAB3-6B8F4C308B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DA7594-F4EF-428A-A5E4-092761BCF8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564E2-A59F-4C47-876B-0013F5DC2D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913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702F00-158B-4715-B874-72FE3A31A3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58837EF-4825-4FF0-BB0E-7911B387CF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A66EBB-C356-48AB-94C5-69D19D79C4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84DC7-7E9D-42DC-B21E-422BB228C083}" type="datetimeFigureOut">
              <a:rPr lang="en-US" smtClean="0"/>
              <a:t>7/6/2020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1D8834-62F1-46C1-94B3-C3FC6C9A4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D3B5C1-0771-4F1F-9F14-49025A6A3A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564E2-A59F-4C47-876B-0013F5DC2D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80455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34E6925-D996-4E9C-B1F1-1EFAE77F674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5E611D9-5E73-4956-8D6A-D1BA44A66F2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2D08A7-7E32-4AEA-AE86-8C7B159232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84DC7-7E9D-42DC-B21E-422BB228C083}" type="datetimeFigureOut">
              <a:rPr lang="en-US" smtClean="0"/>
              <a:t>7/6/2020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EFC533-8761-48F6-BAC7-A8BA398BDA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2674F9-07C8-4105-97C0-950D3857AA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564E2-A59F-4C47-876B-0013F5DC2D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1780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7/6/2020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84AC4-3057-4780-AD8D-9FB849A337B7}" type="datetimeFigureOut">
              <a:rPr lang="en-US" smtClean="0"/>
              <a:t>7/6/2020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BE70A-B1DB-4E04-B588-AEAF98A551F0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304898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84AC4-3057-4780-AD8D-9FB849A337B7}" type="datetimeFigureOut">
              <a:rPr lang="en-US" smtClean="0"/>
              <a:t>7/6/2020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BE70A-B1DB-4E04-B588-AEAF98A551F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037182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84AC4-3057-4780-AD8D-9FB849A337B7}" type="datetimeFigureOut">
              <a:rPr lang="en-US" smtClean="0"/>
              <a:t>7/6/2020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BE70A-B1DB-4E04-B588-AEAF98A551F0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248905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84AC4-3057-4780-AD8D-9FB849A337B7}" type="datetimeFigureOut">
              <a:rPr lang="en-US" smtClean="0"/>
              <a:t>7/6/2020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BE70A-B1DB-4E04-B588-AEAF98A551F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06469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84AC4-3057-4780-AD8D-9FB849A337B7}" type="datetimeFigureOut">
              <a:rPr lang="en-US" smtClean="0"/>
              <a:t>7/6/2020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BE70A-B1DB-4E04-B588-AEAF98A551F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896385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84AC4-3057-4780-AD8D-9FB849A337B7}" type="datetimeFigureOut">
              <a:rPr lang="en-US" smtClean="0"/>
              <a:t>7/6/2020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BE70A-B1DB-4E04-B588-AEAF98A551F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006032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84AC4-3057-4780-AD8D-9FB849A337B7}" type="datetimeFigureOut">
              <a:rPr lang="en-US" smtClean="0"/>
              <a:t>7/6/2020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BE70A-B1DB-4E04-B588-AEAF98A551F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080084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79B84AC4-3057-4780-AD8D-9FB849A337B7}" type="datetimeFigureOut">
              <a:rPr lang="en-US" smtClean="0"/>
              <a:t>7/6/2020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5BBE70A-B1DB-4E04-B588-AEAF98A551F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736778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84AC4-3057-4780-AD8D-9FB849A337B7}" type="datetimeFigureOut">
              <a:rPr lang="en-US" smtClean="0"/>
              <a:t>7/6/2020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BE70A-B1DB-4E04-B588-AEAF98A551F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728000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84AC4-3057-4780-AD8D-9FB849A337B7}" type="datetimeFigureOut">
              <a:rPr lang="en-US" smtClean="0"/>
              <a:t>7/6/2020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BE70A-B1DB-4E04-B588-AEAF98A551F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11364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7/6/2020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84AC4-3057-4780-AD8D-9FB849A337B7}" type="datetimeFigureOut">
              <a:rPr lang="en-US" smtClean="0"/>
              <a:t>7/6/2020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BE70A-B1DB-4E04-B588-AEAF98A551F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746851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F907072D-4570-4C33-879C-CDDE79FBA8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1000" y="3619500"/>
            <a:ext cx="11430000" cy="1524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500"/>
            </a:lvl1pPr>
            <a:lvl2pPr marL="457182" indent="0" algn="ctr">
              <a:buNone/>
              <a:defRPr sz="2000"/>
            </a:lvl2pPr>
            <a:lvl3pPr marL="914363" indent="0" algn="ctr">
              <a:buNone/>
              <a:defRPr sz="1800"/>
            </a:lvl3pPr>
            <a:lvl4pPr marL="1371545" indent="0" algn="ctr">
              <a:buNone/>
              <a:defRPr sz="1600"/>
            </a:lvl4pPr>
            <a:lvl5pPr marL="1828727" indent="0" algn="ctr">
              <a:buNone/>
              <a:defRPr sz="1600"/>
            </a:lvl5pPr>
            <a:lvl6pPr marL="2285909" indent="0" algn="ctr">
              <a:buNone/>
              <a:defRPr sz="1600"/>
            </a:lvl6pPr>
            <a:lvl7pPr marL="2743090" indent="0" algn="ctr">
              <a:buNone/>
              <a:defRPr sz="1600"/>
            </a:lvl7pPr>
            <a:lvl8pPr marL="3200272" indent="0" algn="ctr">
              <a:buNone/>
              <a:defRPr sz="1600"/>
            </a:lvl8pPr>
            <a:lvl9pPr marL="3657454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B0A5AF-31FA-4A7C-AD67-E5453EDCA2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4D92D5-DD4A-4899-896C-A3AB2AA63C7D}" type="datetime1">
              <a:rPr lang="en-US" smtClean="0"/>
              <a:t>7/6/2020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29E53C-9B82-488E-966D-DC13B6CE5F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14C034-BF31-47E5-80E8-EF8BED027A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AB166-954F-48CD-845E-BF57BECF577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A5BD14F-9400-4A97-9CCE-D54773B873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1000" y="1143000"/>
            <a:ext cx="11430000" cy="2286000"/>
          </a:xfrm>
        </p:spPr>
        <p:txBody>
          <a:bodyPr wrap="none"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581707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C20FF9-F274-403E-9BDF-D4C794A82A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333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D7413D-110C-4300-8ADA-3FD9BD5BF0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500" y="1143000"/>
            <a:ext cx="11811000" cy="51435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4CA565-D8F3-424F-9144-D4F3A364D1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72E627-937F-4210-BB4E-BE6514B24194}" type="datetime1">
              <a:rPr lang="en-US" smtClean="0"/>
              <a:t>7/6/2020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BE9994-0D5D-4344-8B9A-4A32343510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79529E-0B8D-4420-923C-88726F3B69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AB166-954F-48CD-845E-BF57BECF5772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308ED3E-534F-4074-9FE6-5ECB153AD4E0}"/>
              </a:ext>
            </a:extLst>
          </p:cNvPr>
          <p:cNvGrpSpPr/>
          <p:nvPr userDrawn="1"/>
        </p:nvGrpSpPr>
        <p:grpSpPr>
          <a:xfrm>
            <a:off x="10645140" y="190500"/>
            <a:ext cx="1356360" cy="762000"/>
            <a:chOff x="9040812" y="1030287"/>
            <a:chExt cx="1627632" cy="91440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40CDC2F-DB9F-4F0A-8289-66B8AB3E9F64}"/>
                </a:ext>
              </a:extLst>
            </p:cNvPr>
            <p:cNvSpPr/>
            <p:nvPr userDrawn="1"/>
          </p:nvSpPr>
          <p:spPr>
            <a:xfrm>
              <a:off x="9040812" y="1030287"/>
              <a:ext cx="1627632" cy="914400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406D041-FDE9-4A80-A4B7-59563D39DEC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42844" y="1030287"/>
              <a:ext cx="1625600" cy="914400"/>
            </a:xfrm>
            <a:prstGeom prst="rect">
              <a:avLst/>
            </a:prstGeom>
            <a:effectLst>
              <a:innerShdw blurRad="63500" dist="50800" dir="13500000">
                <a:srgbClr val="00B0F0">
                  <a:alpha val="50000"/>
                </a:srgbClr>
              </a:innerShdw>
            </a:effectLst>
          </p:spPr>
        </p:pic>
      </p:grpSp>
    </p:spTree>
    <p:extLst>
      <p:ext uri="{BB962C8B-B14F-4D97-AF65-F5344CB8AC3E}">
        <p14:creationId xmlns:p14="http://schemas.microsoft.com/office/powerpoint/2010/main" val="355665012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51F88C-EFA8-47AA-B783-304875A2CC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524000"/>
            <a:ext cx="11430000" cy="2857500"/>
          </a:xfrm>
        </p:spPr>
        <p:txBody>
          <a:bodyPr wrap="none"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77D6C8-F9C5-4D83-A6D0-BE55C6E6C7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1000" y="4572000"/>
            <a:ext cx="11430000" cy="1524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1pPr>
            <a:lvl2pPr marL="45718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6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4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2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9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7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90A91C-1486-4D0C-B727-BEA8717A93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130D2-3863-4C7B-A14F-D1D71166A341}" type="datetime1">
              <a:rPr lang="en-US" smtClean="0"/>
              <a:t>7/6/2020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53DCF4-329F-44BB-AEB6-EE2ADC42BE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65B26C-886B-4C40-B643-FC06259A27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AB166-954F-48CD-845E-BF57BECF57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33639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B73225-403E-4EB6-A48A-97AB86EE95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333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74AFE6-E4AB-402E-8698-CFEB974F946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90500" y="1143000"/>
            <a:ext cx="5814060" cy="51435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217170-C100-445F-BDF8-E1FC449545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87440" y="1143000"/>
            <a:ext cx="5814060" cy="51435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F5F4E7-9CBF-4C48-8F0A-F619E392AF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C1F5E-DD4A-4EE9-A806-3B920AAAA0C7}" type="datetime1">
              <a:rPr lang="en-US" smtClean="0"/>
              <a:t>7/6/2020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17E9E8-8E22-4E2D-AE5D-DC7406F422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477A3D-8167-4803-BAD1-D957DD0DE7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AB166-954F-48CD-845E-BF57BECF5772}" type="slidenum">
              <a:rPr lang="en-US" smtClean="0"/>
              <a:t>‹#›</a:t>
            </a:fld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1E7E7CC-1D02-4A58-BF9F-A9C1B9F92FBD}"/>
              </a:ext>
            </a:extLst>
          </p:cNvPr>
          <p:cNvGrpSpPr/>
          <p:nvPr userDrawn="1"/>
        </p:nvGrpSpPr>
        <p:grpSpPr>
          <a:xfrm>
            <a:off x="10645140" y="190500"/>
            <a:ext cx="1356360" cy="762000"/>
            <a:chOff x="9040812" y="1030287"/>
            <a:chExt cx="1627632" cy="91440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E0A5EDB-D53D-4FA7-9878-28E288F47802}"/>
                </a:ext>
              </a:extLst>
            </p:cNvPr>
            <p:cNvSpPr/>
            <p:nvPr userDrawn="1"/>
          </p:nvSpPr>
          <p:spPr>
            <a:xfrm>
              <a:off x="9040812" y="1030287"/>
              <a:ext cx="1627632" cy="914400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F6CB711-FCCF-477B-8AE6-79A9B520211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42844" y="1030287"/>
              <a:ext cx="1625600" cy="914400"/>
            </a:xfrm>
            <a:prstGeom prst="rect">
              <a:avLst/>
            </a:prstGeom>
            <a:effectLst>
              <a:innerShdw blurRad="63500" dist="50800" dir="13500000">
                <a:srgbClr val="00B0F0">
                  <a:alpha val="50000"/>
                </a:srgbClr>
              </a:innerShdw>
            </a:effectLst>
          </p:spPr>
        </p:pic>
      </p:grpSp>
    </p:spTree>
    <p:extLst>
      <p:ext uri="{BB962C8B-B14F-4D97-AF65-F5344CB8AC3E}">
        <p14:creationId xmlns:p14="http://schemas.microsoft.com/office/powerpoint/2010/main" val="66020464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B73225-403E-4EB6-A48A-97AB86EE95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333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74AFE6-E4AB-402E-8698-CFEB974F946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90500" y="1143000"/>
            <a:ext cx="5814060" cy="24765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217170-C100-445F-BDF8-E1FC449545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87440" y="1143000"/>
            <a:ext cx="5814060" cy="24765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F5F4E7-9CBF-4C48-8F0A-F619E392AF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C1F5E-DD4A-4EE9-A806-3B920AAAA0C7}" type="datetime1">
              <a:rPr lang="en-US" smtClean="0"/>
              <a:t>7/6/2020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17E9E8-8E22-4E2D-AE5D-DC7406F422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477A3D-8167-4803-BAD1-D957DD0DE7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AB166-954F-48CD-845E-BF57BECF5772}" type="slidenum">
              <a:rPr lang="en-US" smtClean="0"/>
              <a:t>‹#›</a:t>
            </a:fld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1E7E7CC-1D02-4A58-BF9F-A9C1B9F92FBD}"/>
              </a:ext>
            </a:extLst>
          </p:cNvPr>
          <p:cNvGrpSpPr/>
          <p:nvPr userDrawn="1"/>
        </p:nvGrpSpPr>
        <p:grpSpPr>
          <a:xfrm>
            <a:off x="10645140" y="190500"/>
            <a:ext cx="1356360" cy="762000"/>
            <a:chOff x="9040812" y="1030287"/>
            <a:chExt cx="1627632" cy="91440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E0A5EDB-D53D-4FA7-9878-28E288F47802}"/>
                </a:ext>
              </a:extLst>
            </p:cNvPr>
            <p:cNvSpPr/>
            <p:nvPr userDrawn="1"/>
          </p:nvSpPr>
          <p:spPr>
            <a:xfrm>
              <a:off x="9040812" y="1030287"/>
              <a:ext cx="1627632" cy="914400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F6CB711-FCCF-477B-8AE6-79A9B520211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42844" y="1030287"/>
              <a:ext cx="1625600" cy="914400"/>
            </a:xfrm>
            <a:prstGeom prst="rect">
              <a:avLst/>
            </a:prstGeom>
            <a:effectLst>
              <a:innerShdw blurRad="63500" dist="50800" dir="13500000">
                <a:srgbClr val="00B0F0">
                  <a:alpha val="50000"/>
                </a:srgbClr>
              </a:innerShdw>
            </a:effectLst>
          </p:spPr>
        </p:pic>
      </p:grp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84957B8A-3571-4258-B33C-3850FA9983E2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190500" y="3810000"/>
            <a:ext cx="5814060" cy="24765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69DB3858-AE0C-4F6C-A7C8-7EF8158CCC9A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187440" y="3810000"/>
            <a:ext cx="5814060" cy="24765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91462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Two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86625A-E9CD-4E0D-931A-C0E3085647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0" y="190500"/>
            <a:ext cx="10454640" cy="762000"/>
          </a:xfrm>
        </p:spPr>
        <p:txBody>
          <a:bodyPr>
            <a:normAutofit/>
          </a:bodyPr>
          <a:lstStyle>
            <a:lvl1pPr>
              <a:defRPr sz="4333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27515D-8C86-49C4-A69C-625EA2D022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0500" y="1143000"/>
            <a:ext cx="5814060" cy="762000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500" b="1"/>
            </a:lvl1pPr>
            <a:lvl2pPr marL="457182" indent="0">
              <a:buNone/>
              <a:defRPr sz="2000" b="1"/>
            </a:lvl2pPr>
            <a:lvl3pPr marL="914363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0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FFDF44-4A46-44F7-924E-3ED4378A1A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90500" y="1905000"/>
            <a:ext cx="5814060" cy="43815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C92B35B-6353-479B-B496-9DD05B19686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87440" y="1143000"/>
            <a:ext cx="5814060" cy="762000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500" b="1"/>
            </a:lvl1pPr>
            <a:lvl2pPr marL="457182" indent="0">
              <a:buNone/>
              <a:defRPr sz="2000" b="1"/>
            </a:lvl2pPr>
            <a:lvl3pPr marL="914363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0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6DC23B-E6EA-4F05-97A7-EAD783B4786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87440" y="1905000"/>
            <a:ext cx="5814060" cy="43815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BB02810-D83E-4A21-B306-B22490AB80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29E2F-B7BD-4431-94A6-087E2B0AA21B}" type="datetime1">
              <a:rPr lang="en-US" smtClean="0"/>
              <a:t>7/6/2020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526658F-3347-4D31-AC6C-1C5F358591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1E6AA2B-1244-4071-96DA-33393CFF9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AB166-954F-48CD-845E-BF57BECF5772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E0C7B3E-A72B-4F0A-9DC5-C6A4BC30144B}"/>
              </a:ext>
            </a:extLst>
          </p:cNvPr>
          <p:cNvGrpSpPr/>
          <p:nvPr userDrawn="1"/>
        </p:nvGrpSpPr>
        <p:grpSpPr>
          <a:xfrm>
            <a:off x="10645140" y="190500"/>
            <a:ext cx="1356360" cy="762000"/>
            <a:chOff x="9040812" y="1030287"/>
            <a:chExt cx="1627632" cy="91440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D98D0FD-A540-4ADF-8D24-B9E00EA4A01E}"/>
                </a:ext>
              </a:extLst>
            </p:cNvPr>
            <p:cNvSpPr/>
            <p:nvPr userDrawn="1"/>
          </p:nvSpPr>
          <p:spPr>
            <a:xfrm>
              <a:off x="9040812" y="1030287"/>
              <a:ext cx="1627632" cy="914400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B4ED7B20-6961-4E5B-BFD0-B71A1CBD48A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42844" y="1030287"/>
              <a:ext cx="1625600" cy="914400"/>
            </a:xfrm>
            <a:prstGeom prst="rect">
              <a:avLst/>
            </a:prstGeom>
            <a:effectLst>
              <a:innerShdw blurRad="63500" dist="50800" dir="13500000">
                <a:srgbClr val="00B0F0">
                  <a:alpha val="50000"/>
                </a:srgbClr>
              </a:innerShdw>
            </a:effectLst>
          </p:spPr>
        </p:pic>
      </p:grpSp>
    </p:spTree>
    <p:extLst>
      <p:ext uri="{BB962C8B-B14F-4D97-AF65-F5344CB8AC3E}">
        <p14:creationId xmlns:p14="http://schemas.microsoft.com/office/powerpoint/2010/main" val="402101677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B73225-403E-4EB6-A48A-97AB86EE95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333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74AFE6-E4AB-402E-8698-CFEB974F946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90500" y="1524000"/>
            <a:ext cx="5814060" cy="20955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217170-C100-445F-BDF8-E1FC449545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87440" y="1524000"/>
            <a:ext cx="5814060" cy="20955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F5F4E7-9CBF-4C48-8F0A-F619E392AF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C1F5E-DD4A-4EE9-A806-3B920AAAA0C7}" type="datetime1">
              <a:rPr lang="en-US" smtClean="0"/>
              <a:t>7/6/2020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17E9E8-8E22-4E2D-AE5D-DC7406F422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477A3D-8167-4803-BAD1-D957DD0DE7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AB166-954F-48CD-845E-BF57BECF5772}" type="slidenum">
              <a:rPr lang="en-US" smtClean="0"/>
              <a:t>‹#›</a:t>
            </a:fld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1E7E7CC-1D02-4A58-BF9F-A9C1B9F92FBD}"/>
              </a:ext>
            </a:extLst>
          </p:cNvPr>
          <p:cNvGrpSpPr/>
          <p:nvPr userDrawn="1"/>
        </p:nvGrpSpPr>
        <p:grpSpPr>
          <a:xfrm>
            <a:off x="10645140" y="190500"/>
            <a:ext cx="1356360" cy="762000"/>
            <a:chOff x="9040812" y="1030287"/>
            <a:chExt cx="1627632" cy="91440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E0A5EDB-D53D-4FA7-9878-28E288F47802}"/>
                </a:ext>
              </a:extLst>
            </p:cNvPr>
            <p:cNvSpPr/>
            <p:nvPr userDrawn="1"/>
          </p:nvSpPr>
          <p:spPr>
            <a:xfrm>
              <a:off x="9040812" y="1030287"/>
              <a:ext cx="1627632" cy="914400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F6CB711-FCCF-477B-8AE6-79A9B520211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42844" y="1030287"/>
              <a:ext cx="1625600" cy="914400"/>
            </a:xfrm>
            <a:prstGeom prst="rect">
              <a:avLst/>
            </a:prstGeom>
            <a:effectLst>
              <a:innerShdw blurRad="63500" dist="50800" dir="13500000">
                <a:srgbClr val="00B0F0">
                  <a:alpha val="50000"/>
                </a:srgbClr>
              </a:innerShdw>
            </a:effectLst>
          </p:spPr>
        </p:pic>
      </p:grp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84957B8A-3571-4258-B33C-3850FA9983E2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190500" y="4191000"/>
            <a:ext cx="5814060" cy="20955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69DB3858-AE0C-4F6C-A7C8-7EF8158CCC9A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187440" y="4191000"/>
            <a:ext cx="5814060" cy="20955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B2C1AA65-F09E-46CC-B1D0-470EB290AF7B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190500" y="1143000"/>
            <a:ext cx="5814060" cy="381000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333" b="1"/>
            </a:lvl1pPr>
            <a:lvl2pPr marL="457182" indent="0">
              <a:buNone/>
              <a:defRPr sz="2000" b="1"/>
            </a:lvl2pPr>
            <a:lvl3pPr marL="914363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0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B0DA211A-A091-46E5-923D-528BB33AE684}"/>
              </a:ext>
            </a:extLst>
          </p:cNvPr>
          <p:cNvSpPr>
            <a:spLocks noGrp="1"/>
          </p:cNvSpPr>
          <p:nvPr>
            <p:ph type="body" idx="16"/>
          </p:nvPr>
        </p:nvSpPr>
        <p:spPr>
          <a:xfrm>
            <a:off x="6187440" y="1143000"/>
            <a:ext cx="5814060" cy="381000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333" b="1"/>
            </a:lvl1pPr>
            <a:lvl2pPr marL="457182" indent="0">
              <a:buNone/>
              <a:defRPr sz="2000" b="1"/>
            </a:lvl2pPr>
            <a:lvl3pPr marL="914363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0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A19E8234-A168-4FC0-AAE9-35E8901D925A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190500" y="3810000"/>
            <a:ext cx="5814060" cy="381000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333" b="1"/>
            </a:lvl1pPr>
            <a:lvl2pPr marL="457182" indent="0">
              <a:buNone/>
              <a:defRPr sz="2000" b="1"/>
            </a:lvl2pPr>
            <a:lvl3pPr marL="914363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0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96CF127D-2903-407D-885D-8ADA9EF66683}"/>
              </a:ext>
            </a:extLst>
          </p:cNvPr>
          <p:cNvSpPr>
            <a:spLocks noGrp="1"/>
          </p:cNvSpPr>
          <p:nvPr>
            <p:ph type="body" idx="18"/>
          </p:nvPr>
        </p:nvSpPr>
        <p:spPr>
          <a:xfrm>
            <a:off x="6187440" y="3810000"/>
            <a:ext cx="5814060" cy="381000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333" b="1"/>
            </a:lvl1pPr>
            <a:lvl2pPr marL="457182" indent="0">
              <a:buNone/>
              <a:defRPr sz="2000" b="1"/>
            </a:lvl2pPr>
            <a:lvl3pPr marL="914363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0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7893713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34053D-F3EF-40BC-8707-78CF6DC067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333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DE235A9-4E07-421E-BED7-3B49E66925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97A4B-A1B3-40F4-B408-308690E7C260}" type="datetime1">
              <a:rPr lang="en-US" smtClean="0"/>
              <a:t>7/6/2020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9977BE6-787F-48E7-B949-FD67D63091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331E92-4F4E-4834-A6C4-26073DEB37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AB166-954F-48CD-845E-BF57BECF5772}" type="slidenum">
              <a:rPr lang="en-US" smtClean="0"/>
              <a:t>‹#›</a:t>
            </a:fld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75A7FC5-37A6-45B9-8AAC-7F88DBA2E1ED}"/>
              </a:ext>
            </a:extLst>
          </p:cNvPr>
          <p:cNvGrpSpPr/>
          <p:nvPr userDrawn="1"/>
        </p:nvGrpSpPr>
        <p:grpSpPr>
          <a:xfrm>
            <a:off x="10645140" y="190500"/>
            <a:ext cx="1356360" cy="762000"/>
            <a:chOff x="9040812" y="1030287"/>
            <a:chExt cx="1627632" cy="91440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18CD858-E02D-4276-B0E1-3D1D37E70F65}"/>
                </a:ext>
              </a:extLst>
            </p:cNvPr>
            <p:cNvSpPr/>
            <p:nvPr userDrawn="1"/>
          </p:nvSpPr>
          <p:spPr>
            <a:xfrm>
              <a:off x="9040812" y="1030287"/>
              <a:ext cx="1627632" cy="914400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2EA2E2B6-F20C-41CD-BFBD-7FF1D634095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42844" y="1030287"/>
              <a:ext cx="1625600" cy="914400"/>
            </a:xfrm>
            <a:prstGeom prst="rect">
              <a:avLst/>
            </a:prstGeom>
            <a:effectLst>
              <a:innerShdw blurRad="63500" dist="50800" dir="13500000">
                <a:srgbClr val="00B0F0">
                  <a:alpha val="50000"/>
                </a:srgbClr>
              </a:innerShdw>
            </a:effectLst>
          </p:spPr>
        </p:pic>
      </p:grpSp>
    </p:spTree>
    <p:extLst>
      <p:ext uri="{BB962C8B-B14F-4D97-AF65-F5344CB8AC3E}">
        <p14:creationId xmlns:p14="http://schemas.microsoft.com/office/powerpoint/2010/main" val="187320475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50E3B0B-6538-4CCE-9A52-6C1219B2F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7251A-B8A5-426E-B4AA-1D54B96C6F8F}" type="datetime1">
              <a:rPr lang="en-US" smtClean="0"/>
              <a:t>7/6/2020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BE7C630-8890-4812-831B-AF0849F08C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D500D6-4C03-4820-AF68-05F9402EA7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AB166-954F-48CD-845E-BF57BECF57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2986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7/6/2020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F799DC-D3FF-4FD7-981B-0A96E3E92D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>
            <a:normAutofit/>
          </a:bodyPr>
          <a:lstStyle>
            <a:lvl1pPr>
              <a:defRPr sz="316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C6DACB-2F57-4BE4-B7C7-9AF61EE792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167"/>
            </a:lvl1pPr>
            <a:lvl2pPr>
              <a:defRPr sz="2833"/>
            </a:lvl2pPr>
            <a:lvl3pPr>
              <a:defRPr sz="2500"/>
            </a:lvl3pPr>
            <a:lvl4pPr>
              <a:defRPr sz="2167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70EB583-0BC8-49F3-B242-5F11112D1C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67"/>
            </a:lvl1pPr>
            <a:lvl2pPr marL="457182" indent="0">
              <a:buNone/>
              <a:defRPr sz="1400"/>
            </a:lvl2pPr>
            <a:lvl3pPr marL="914363" indent="0">
              <a:buNone/>
              <a:defRPr sz="1200"/>
            </a:lvl3pPr>
            <a:lvl4pPr marL="1371545" indent="0">
              <a:buNone/>
              <a:defRPr sz="1000"/>
            </a:lvl4pPr>
            <a:lvl5pPr marL="1828727" indent="0">
              <a:buNone/>
              <a:defRPr sz="1000"/>
            </a:lvl5pPr>
            <a:lvl6pPr marL="2285909" indent="0">
              <a:buNone/>
              <a:defRPr sz="1000"/>
            </a:lvl6pPr>
            <a:lvl7pPr marL="2743090" indent="0">
              <a:buNone/>
              <a:defRPr sz="1000"/>
            </a:lvl7pPr>
            <a:lvl8pPr marL="3200272" indent="0">
              <a:buNone/>
              <a:defRPr sz="1000"/>
            </a:lvl8pPr>
            <a:lvl9pPr marL="3657454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62E5A53-BD37-4CC3-ABCD-2A7CF35F07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61554-6874-4815-9C29-E73AC17D834B}" type="datetime1">
              <a:rPr lang="en-US" smtClean="0"/>
              <a:t>7/6/2020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6ABFF6-156C-4C9A-8C63-972F4EB02D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723168-1C92-49CA-B761-B7389A3F16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AB166-954F-48CD-845E-BF57BECF57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36948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0CAC45-015C-4CC2-8C1E-865ED60801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>
            <a:normAutofit/>
          </a:bodyPr>
          <a:lstStyle>
            <a:lvl1pPr>
              <a:defRPr sz="316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BADD4AB-4AA4-4B09-AF6B-415FD390C5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2" indent="0">
              <a:buNone/>
              <a:defRPr sz="2800"/>
            </a:lvl2pPr>
            <a:lvl3pPr marL="914363" indent="0">
              <a:buNone/>
              <a:defRPr sz="2400"/>
            </a:lvl3pPr>
            <a:lvl4pPr marL="1371545" indent="0">
              <a:buNone/>
              <a:defRPr sz="2000"/>
            </a:lvl4pPr>
            <a:lvl5pPr marL="1828727" indent="0">
              <a:buNone/>
              <a:defRPr sz="2000"/>
            </a:lvl5pPr>
            <a:lvl6pPr marL="2285909" indent="0">
              <a:buNone/>
              <a:defRPr sz="2000"/>
            </a:lvl6pPr>
            <a:lvl7pPr marL="2743090" indent="0">
              <a:buNone/>
              <a:defRPr sz="2000"/>
            </a:lvl7pPr>
            <a:lvl8pPr marL="3200272" indent="0">
              <a:buNone/>
              <a:defRPr sz="2000"/>
            </a:lvl8pPr>
            <a:lvl9pPr marL="3657454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242699-58F9-4E51-B2AB-2506F357BF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67"/>
            </a:lvl1pPr>
            <a:lvl2pPr marL="457182" indent="0">
              <a:buNone/>
              <a:defRPr sz="1400"/>
            </a:lvl2pPr>
            <a:lvl3pPr marL="914363" indent="0">
              <a:buNone/>
              <a:defRPr sz="1200"/>
            </a:lvl3pPr>
            <a:lvl4pPr marL="1371545" indent="0">
              <a:buNone/>
              <a:defRPr sz="1000"/>
            </a:lvl4pPr>
            <a:lvl5pPr marL="1828727" indent="0">
              <a:buNone/>
              <a:defRPr sz="1000"/>
            </a:lvl5pPr>
            <a:lvl6pPr marL="2285909" indent="0">
              <a:buNone/>
              <a:defRPr sz="1000"/>
            </a:lvl6pPr>
            <a:lvl7pPr marL="2743090" indent="0">
              <a:buNone/>
              <a:defRPr sz="1000"/>
            </a:lvl7pPr>
            <a:lvl8pPr marL="3200272" indent="0">
              <a:buNone/>
              <a:defRPr sz="1000"/>
            </a:lvl8pPr>
            <a:lvl9pPr marL="3657454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0AAF28-86EF-40F8-8C96-44865CC3D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114C2-5350-490B-A0CC-472C394C1CFA}" type="datetime1">
              <a:rPr lang="en-US" smtClean="0"/>
              <a:t>7/6/2020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8FA35E-F69C-447F-B68F-F9CF73880B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87F1C08-6C18-4B84-A0A7-DBD7F9CF22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AB166-954F-48CD-845E-BF57BECF57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11613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DCD327-DD7C-4761-8478-565BF600D3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333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9201C4-DF31-4EFB-988B-0552B672AC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0" y="1853454"/>
            <a:ext cx="123444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0127DC-0C76-4D25-AB4E-5AEDDD2228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93151-E779-4721-8319-D197F0489E2B}" type="datetime1">
              <a:rPr lang="en-US" smtClean="0"/>
              <a:t>7/6/2020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429939-1233-4A70-A08D-7660E70290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EEBC96-D294-413B-AD9E-F0988F7205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AB166-954F-48CD-845E-BF57BECF5772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F0FE09E-81E7-44D6-A685-6DCBD8C116E0}"/>
              </a:ext>
            </a:extLst>
          </p:cNvPr>
          <p:cNvGrpSpPr/>
          <p:nvPr userDrawn="1"/>
        </p:nvGrpSpPr>
        <p:grpSpPr>
          <a:xfrm>
            <a:off x="10645140" y="190500"/>
            <a:ext cx="1356360" cy="762000"/>
            <a:chOff x="9040812" y="1030287"/>
            <a:chExt cx="1627632" cy="91440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C323339-CFEB-48EE-A8E1-702F85E1ADFF}"/>
                </a:ext>
              </a:extLst>
            </p:cNvPr>
            <p:cNvSpPr/>
            <p:nvPr userDrawn="1"/>
          </p:nvSpPr>
          <p:spPr>
            <a:xfrm>
              <a:off x="9040812" y="1030287"/>
              <a:ext cx="1627632" cy="914400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66058AD-A45D-40FC-A7BD-6A848B406F2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42844" y="1030287"/>
              <a:ext cx="1625600" cy="914400"/>
            </a:xfrm>
            <a:prstGeom prst="rect">
              <a:avLst/>
            </a:prstGeom>
            <a:effectLst>
              <a:innerShdw blurRad="63500" dist="50800" dir="13500000">
                <a:srgbClr val="00B0F0">
                  <a:alpha val="50000"/>
                </a:srgbClr>
              </a:innerShdw>
            </a:effectLst>
          </p:spPr>
        </p:pic>
      </p:grpSp>
    </p:spTree>
    <p:extLst>
      <p:ext uri="{BB962C8B-B14F-4D97-AF65-F5344CB8AC3E}">
        <p14:creationId xmlns:p14="http://schemas.microsoft.com/office/powerpoint/2010/main" val="303529153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E1CA201-7422-4215-BFBC-8CD0CAEA050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>
            <a:normAutofit/>
          </a:bodyPr>
          <a:lstStyle>
            <a:lvl1pPr>
              <a:defRPr sz="4333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058C3CF-0A0B-43D9-8116-4AC7833447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69D4FF-1F9B-49F4-8D76-5819CF20FE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88F38-9E0C-4A7E-A361-806E720EBD4F}" type="datetime1">
              <a:rPr lang="en-US" smtClean="0"/>
              <a:t>7/6/2020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FF78E2-5DD0-4ABB-A712-289E8E48EB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B4EA9C-6F0F-4856-845A-15DCE1F114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AB166-954F-48CD-845E-BF57BECF57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7290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590570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7/6/2020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198032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714885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7/6/2020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95345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7/6/2020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041114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7/6/2020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35782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7/6/2020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7/6/2020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162484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7/6/2020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123578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7/6/2020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101486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81636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1459991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438596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1821431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821407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7/6/2020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877861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35790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7/6/2020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1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19.xml"/><Relationship Id="rId21" Type="http://schemas.openxmlformats.org/officeDocument/2006/relationships/slideLayout" Target="../slideLayouts/slideLayout37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slideLayout" Target="../slideLayouts/slideLayout33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20" Type="http://schemas.openxmlformats.org/officeDocument/2006/relationships/slideLayout" Target="../slideLayouts/slideLayout36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23" Type="http://schemas.openxmlformats.org/officeDocument/2006/relationships/theme" Target="../theme/theme2.xml"/><Relationship Id="rId10" Type="http://schemas.openxmlformats.org/officeDocument/2006/relationships/slideLayout" Target="../slideLayouts/slideLayout26.xml"/><Relationship Id="rId19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Relationship Id="rId22" Type="http://schemas.openxmlformats.org/officeDocument/2006/relationships/slideLayout" Target="../slideLayouts/slideLayout3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slideLayout" Target="../slideLayouts/slideLayout73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13" Type="http://schemas.openxmlformats.org/officeDocument/2006/relationships/slideLayout" Target="../slideLayouts/slideLayout86.xml"/><Relationship Id="rId3" Type="http://schemas.openxmlformats.org/officeDocument/2006/relationships/slideLayout" Target="../slideLayouts/slideLayout76.xml"/><Relationship Id="rId7" Type="http://schemas.openxmlformats.org/officeDocument/2006/relationships/slideLayout" Target="../slideLayouts/slideLayout80.xml"/><Relationship Id="rId12" Type="http://schemas.openxmlformats.org/officeDocument/2006/relationships/slideLayout" Target="../slideLayouts/slideLayout85.xml"/><Relationship Id="rId17" Type="http://schemas.openxmlformats.org/officeDocument/2006/relationships/theme" Target="../theme/theme6.xml"/><Relationship Id="rId2" Type="http://schemas.openxmlformats.org/officeDocument/2006/relationships/slideLayout" Target="../slideLayouts/slideLayout75.xml"/><Relationship Id="rId16" Type="http://schemas.openxmlformats.org/officeDocument/2006/relationships/slideLayout" Target="../slideLayouts/slideLayout89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4.xml"/><Relationship Id="rId5" Type="http://schemas.openxmlformats.org/officeDocument/2006/relationships/slideLayout" Target="../slideLayouts/slideLayout78.xml"/><Relationship Id="rId15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83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Relationship Id="rId14" Type="http://schemas.openxmlformats.org/officeDocument/2006/relationships/slideLayout" Target="../slideLayouts/slideLayout8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7/6/2020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51" r:id="rId3"/>
    <p:sldLayoutId id="2147483666" r:id="rId4"/>
    <p:sldLayoutId id="2147483653" r:id="rId5"/>
    <p:sldLayoutId id="2147483654" r:id="rId6"/>
    <p:sldLayoutId id="2147483655" r:id="rId7"/>
    <p:sldLayoutId id="2147483667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B65AA1D-B927-4037-BB2E-C388B0E193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0" y="190500"/>
            <a:ext cx="10454640" cy="7620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F13463-2DD8-4513-9A2A-DD78EB4445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0500" y="1143000"/>
            <a:ext cx="11811000" cy="51435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558113-1181-4E92-9846-A6D4D0D5BEE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0" y="6477000"/>
            <a:ext cx="952500" cy="381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6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595B2A-5314-44C2-AD89-9018D38AD22F}" type="datetime1">
              <a:rPr lang="en-US" smtClean="0"/>
              <a:pPr/>
              <a:t>7/6/2020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DBCE61-D5EB-4B47-9C01-C2E802F8006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91000" y="6477000"/>
            <a:ext cx="3810000" cy="381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6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8E41F6-2756-47DB-816C-2D5BCE0F3E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39500" y="6477000"/>
            <a:ext cx="952500" cy="381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6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EAB166-954F-48CD-845E-BF57BECF577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3213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  <p:sldLayoutId id="2147483700" r:id="rId14"/>
    <p:sldLayoutId id="2147483701" r:id="rId15"/>
    <p:sldLayoutId id="2147483702" r:id="rId16"/>
    <p:sldLayoutId id="2147483703" r:id="rId17"/>
    <p:sldLayoutId id="2147483704" r:id="rId18"/>
    <p:sldLayoutId id="2147483705" r:id="rId19"/>
    <p:sldLayoutId id="2147483706" r:id="rId20"/>
    <p:sldLayoutId id="2147483707" r:id="rId21"/>
    <p:sldLayoutId id="2147483708" r:id="rId22"/>
  </p:sldLayoutIdLst>
  <p:hf hdr="0" ftr="0"/>
  <p:txStyles>
    <p:titleStyle>
      <a:lvl1pPr algn="l" defTabSz="914363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591" indent="-228591" algn="l" defTabSz="91436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33" kern="1200">
          <a:solidFill>
            <a:schemeClr val="tx1"/>
          </a:solidFill>
          <a:latin typeface="+mn-lt"/>
          <a:ea typeface="+mn-ea"/>
          <a:cs typeface="+mn-cs"/>
        </a:defRPr>
      </a:lvl1pPr>
      <a:lvl2pPr marL="685773" indent="-228591" algn="l" defTabSz="9143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54" indent="-228591" algn="l" defTabSz="9143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167" kern="1200">
          <a:solidFill>
            <a:schemeClr val="tx1"/>
          </a:solidFill>
          <a:latin typeface="+mn-lt"/>
          <a:ea typeface="+mn-ea"/>
          <a:cs typeface="+mn-cs"/>
        </a:defRPr>
      </a:lvl3pPr>
      <a:lvl4pPr marL="1600136" indent="-228591" algn="l" defTabSz="9143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18" indent="-228591" algn="l" defTabSz="9143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33" kern="1200">
          <a:solidFill>
            <a:schemeClr val="tx1"/>
          </a:solidFill>
          <a:latin typeface="+mn-lt"/>
          <a:ea typeface="+mn-ea"/>
          <a:cs typeface="+mn-cs"/>
        </a:defRPr>
      </a:lvl5pPr>
      <a:lvl6pPr marL="2514499" indent="-228591" algn="l" defTabSz="9143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81" indent="-228591" algn="l" defTabSz="9143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63" indent="-228591" algn="l" defTabSz="9143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45" indent="-228591" algn="l" defTabSz="9143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3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5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7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9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9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7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54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41ED1AB-48A8-4083-8090-A839E37F0E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F87376-C397-4BB4-A071-D5E61923E4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6E1044-1552-4C6A-89B2-434F17CE2E7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084DC7-7E9D-42DC-B21E-422BB228C083}" type="datetimeFigureOut">
              <a:rPr lang="en-US" smtClean="0"/>
              <a:t>7/6/2020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DE502B-F772-49D0-ABD9-14B1F4A681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65BDC4-80EA-4CF4-9F69-3278BABE0F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C564E2-A59F-4C47-876B-0013F5DC2D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9696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79B84AC4-3057-4780-AD8D-9FB849A337B7}" type="datetimeFigureOut">
              <a:rPr lang="en-US" smtClean="0"/>
              <a:t>7/6/2020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D5BBE70A-B1DB-4E04-B588-AEAF98A551F0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23736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  <p:sldLayoutId id="2147483781" r:id="rId8"/>
    <p:sldLayoutId id="2147483782" r:id="rId9"/>
    <p:sldLayoutId id="2147483783" r:id="rId10"/>
    <p:sldLayoutId id="2147483784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B65AA1D-B927-4037-BB2E-C388B0E193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0" y="190500"/>
            <a:ext cx="10454640" cy="762000"/>
          </a:xfrm>
          <a:prstGeom prst="rect">
            <a:avLst/>
          </a:prstGeom>
          <a:solidFill>
            <a:srgbClr val="00B0F0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F13463-2DD8-4513-9A2A-DD78EB4445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0500" y="1143000"/>
            <a:ext cx="11811000" cy="51435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558113-1181-4E92-9846-A6D4D0D5BEE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0" y="6477000"/>
            <a:ext cx="952500" cy="381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6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595B2A-5314-44C2-AD89-9018D38AD22F}" type="datetime1">
              <a:rPr lang="en-US" smtClean="0"/>
              <a:pPr/>
              <a:t>7/6/2020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DBCE61-D5EB-4B47-9C01-C2E802F8006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91000" y="6477000"/>
            <a:ext cx="3810000" cy="381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6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8E41F6-2756-47DB-816C-2D5BCE0F3E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39500" y="6477000"/>
            <a:ext cx="952500" cy="381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6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EAB166-954F-48CD-845E-BF57BECF577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5907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3" r:id="rId8"/>
    <p:sldLayoutId id="2147483794" r:id="rId9"/>
    <p:sldLayoutId id="2147483795" r:id="rId10"/>
    <p:sldLayoutId id="2147483796" r:id="rId11"/>
    <p:sldLayoutId id="2147483797" r:id="rId12"/>
    <p:sldLayoutId id="2147483798" r:id="rId13"/>
  </p:sldLayoutIdLst>
  <p:hf hdr="0" ftr="0"/>
  <p:txStyles>
    <p:titleStyle>
      <a:lvl1pPr algn="l" defTabSz="914363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591" indent="-228591" algn="l" defTabSz="91436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33" kern="1200">
          <a:solidFill>
            <a:schemeClr val="tx1"/>
          </a:solidFill>
          <a:latin typeface="+mn-lt"/>
          <a:ea typeface="+mn-ea"/>
          <a:cs typeface="+mn-cs"/>
        </a:defRPr>
      </a:lvl1pPr>
      <a:lvl2pPr marL="685773" indent="-228591" algn="l" defTabSz="9143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54" indent="-228591" algn="l" defTabSz="9143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167" kern="1200">
          <a:solidFill>
            <a:schemeClr val="tx1"/>
          </a:solidFill>
          <a:latin typeface="+mn-lt"/>
          <a:ea typeface="+mn-ea"/>
          <a:cs typeface="+mn-cs"/>
        </a:defRPr>
      </a:lvl3pPr>
      <a:lvl4pPr marL="1600136" indent="-228591" algn="l" defTabSz="9143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18" indent="-228591" algn="l" defTabSz="9143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33" kern="1200">
          <a:solidFill>
            <a:schemeClr val="tx1"/>
          </a:solidFill>
          <a:latin typeface="+mn-lt"/>
          <a:ea typeface="+mn-ea"/>
          <a:cs typeface="+mn-cs"/>
        </a:defRPr>
      </a:lvl5pPr>
      <a:lvl6pPr marL="2514499" indent="-228591" algn="l" defTabSz="9143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81" indent="-228591" algn="l" defTabSz="9143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63" indent="-228591" algn="l" defTabSz="9143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45" indent="-228591" algn="l" defTabSz="9143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3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5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7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9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9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7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54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7/6/2020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4142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0" r:id="rId1"/>
    <p:sldLayoutId id="2147483801" r:id="rId2"/>
    <p:sldLayoutId id="2147483802" r:id="rId3"/>
    <p:sldLayoutId id="2147483803" r:id="rId4"/>
    <p:sldLayoutId id="2147483804" r:id="rId5"/>
    <p:sldLayoutId id="2147483805" r:id="rId6"/>
    <p:sldLayoutId id="2147483806" r:id="rId7"/>
    <p:sldLayoutId id="2147483807" r:id="rId8"/>
    <p:sldLayoutId id="2147483808" r:id="rId9"/>
    <p:sldLayoutId id="2147483809" r:id="rId10"/>
    <p:sldLayoutId id="2147483810" r:id="rId11"/>
    <p:sldLayoutId id="2147483811" r:id="rId12"/>
    <p:sldLayoutId id="2147483812" r:id="rId13"/>
    <p:sldLayoutId id="2147483813" r:id="rId14"/>
    <p:sldLayoutId id="2147483814" r:id="rId15"/>
    <p:sldLayoutId id="2147483815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49.em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6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4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7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NUL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44.xml"/><Relationship Id="rId5" Type="http://schemas.openxmlformats.org/officeDocument/2006/relationships/image" Target="NULL"/><Relationship Id="rId4" Type="http://schemas.openxmlformats.org/officeDocument/2006/relationships/image" Target="NUL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9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40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40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02226-C788-4864-ACFA-A62514ECFB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5517606"/>
            <a:ext cx="8288032" cy="855997"/>
          </a:xfrm>
        </p:spPr>
        <p:txBody>
          <a:bodyPr>
            <a:normAutofit/>
          </a:bodyPr>
          <a:lstStyle/>
          <a:p>
            <a:pPr algn="l"/>
            <a:r>
              <a:rPr lang="en-US" sz="4800" dirty="0"/>
              <a:t>1.2 TPC Update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119C92B-C00C-47EC-BE7A-0AB409EE2C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6479683"/>
            <a:ext cx="8288032" cy="701677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TK Hemmick</a:t>
            </a:r>
          </a:p>
        </p:txBody>
      </p:sp>
      <p:pic>
        <p:nvPicPr>
          <p:cNvPr id="5" name="Picture 4" descr="A picture containing object, engine&#10;&#10;Description automatically generated">
            <a:extLst>
              <a:ext uri="{FF2B5EF4-FFF2-40B4-BE49-F238E27FC236}">
                <a16:creationId xmlns:a16="http://schemas.microsoft.com/office/drawing/2014/main" id="{2B5AF88A-F764-48F1-9AFF-EADC7D783AD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42" y="107534"/>
            <a:ext cx="9815803" cy="552138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B8CA8D1-8BFB-4222-BE2A-B40A98ECACD4}"/>
              </a:ext>
            </a:extLst>
          </p:cNvPr>
          <p:cNvSpPr txBox="1"/>
          <p:nvPr/>
        </p:nvSpPr>
        <p:spPr>
          <a:xfrm>
            <a:off x="1711555" y="6373603"/>
            <a:ext cx="2432461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Production &amp; Services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6A2ED9B-B4DF-4A92-8F93-7366D5F2B24C}"/>
              </a:ext>
            </a:extLst>
          </p:cNvPr>
          <p:cNvSpPr txBox="1"/>
          <p:nvPr/>
        </p:nvSpPr>
        <p:spPr>
          <a:xfrm>
            <a:off x="5285237" y="6494399"/>
            <a:ext cx="6906763" cy="369332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Faculty, </a:t>
            </a:r>
            <a:r>
              <a:rPr lang="en-US" dirty="0">
                <a:solidFill>
                  <a:srgbClr val="FF0000"/>
                </a:solidFill>
              </a:rPr>
              <a:t>Graduate Students</a:t>
            </a:r>
            <a:r>
              <a:rPr lang="en-US" dirty="0"/>
              <a:t>, </a:t>
            </a:r>
            <a:r>
              <a:rPr lang="en-US" dirty="0">
                <a:solidFill>
                  <a:srgbClr val="7030A0"/>
                </a:solidFill>
              </a:rPr>
              <a:t>Undergraduate Students</a:t>
            </a:r>
            <a:r>
              <a:rPr lang="en-US" dirty="0"/>
              <a:t>, </a:t>
            </a:r>
            <a:r>
              <a:rPr lang="en-US" dirty="0">
                <a:solidFill>
                  <a:srgbClr val="0070C0"/>
                </a:solidFill>
              </a:rPr>
              <a:t>Engineers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EBE6AF4-8C2D-40FF-B887-97C644CF78D0}"/>
              </a:ext>
            </a:extLst>
          </p:cNvPr>
          <p:cNvSpPr txBox="1"/>
          <p:nvPr/>
        </p:nvSpPr>
        <p:spPr>
          <a:xfrm>
            <a:off x="5285237" y="5787670"/>
            <a:ext cx="4616970" cy="646331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Name shout outs with orange background; </a:t>
            </a:r>
            <a:br>
              <a:rPr lang="en-US" dirty="0"/>
            </a:br>
            <a:r>
              <a:rPr lang="en-US" dirty="0"/>
              <a:t>Mistakes/omissions are the fault of TKH</a:t>
            </a:r>
          </a:p>
        </p:txBody>
      </p:sp>
    </p:spTree>
    <p:extLst>
      <p:ext uri="{BB962C8B-B14F-4D97-AF65-F5344CB8AC3E}">
        <p14:creationId xmlns:p14="http://schemas.microsoft.com/office/powerpoint/2010/main" val="4884453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5E766E3-4EDA-433E-99CD-7F7F710E970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20" t="16945" b="29028"/>
          <a:stretch/>
        </p:blipFill>
        <p:spPr>
          <a:xfrm>
            <a:off x="5944160" y="383690"/>
            <a:ext cx="4739804" cy="287756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C57DA72-EB05-436F-BB9D-D7D0A673940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45" b="10926"/>
          <a:stretch/>
        </p:blipFill>
        <p:spPr>
          <a:xfrm>
            <a:off x="126262" y="678964"/>
            <a:ext cx="5141063" cy="28775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6B15A90-CC24-4858-BFE2-405739D34D4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00" b="4814"/>
          <a:stretch/>
        </p:blipFill>
        <p:spPr>
          <a:xfrm>
            <a:off x="126262" y="3712275"/>
            <a:ext cx="5141063" cy="289898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02DCC5B-084C-4C21-8CEC-4DFA4C5FB89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82" b="5511"/>
          <a:stretch/>
        </p:blipFill>
        <p:spPr>
          <a:xfrm>
            <a:off x="5858994" y="3121995"/>
            <a:ext cx="5141063" cy="365337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03452D6-4DBB-452D-B385-22040CA93E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596668" cy="678964"/>
          </a:xfrm>
        </p:spPr>
        <p:txBody>
          <a:bodyPr/>
          <a:lstStyle/>
          <a:p>
            <a:r>
              <a:rPr lang="en-US" dirty="0"/>
              <a:t>R3 Pad Planes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2204F4-82F6-4B62-8DC8-9EAE9C9265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0758" y="4414970"/>
            <a:ext cx="3051242" cy="2443030"/>
          </a:xfrm>
          <a:solidFill>
            <a:srgbClr val="FFFF00"/>
          </a:solidFill>
        </p:spPr>
        <p:txBody>
          <a:bodyPr>
            <a:normAutofit/>
          </a:bodyPr>
          <a:lstStyle/>
          <a:p>
            <a:r>
              <a:rPr lang="en-US" dirty="0"/>
              <a:t>New vendor (whew)</a:t>
            </a:r>
          </a:p>
          <a:p>
            <a:r>
              <a:rPr lang="en-US" dirty="0"/>
              <a:t>Excellent quality.</a:t>
            </a:r>
          </a:p>
          <a:p>
            <a:r>
              <a:rPr lang="en-US" dirty="0"/>
              <a:t>July 15 estimate.</a:t>
            </a:r>
          </a:p>
          <a:p>
            <a:r>
              <a:rPr lang="en-US" dirty="0"/>
              <a:t>R2 &amp; R1 order TBD</a:t>
            </a:r>
          </a:p>
          <a:p>
            <a:pPr lvl="1"/>
            <a:r>
              <a:rPr lang="en-US" dirty="0"/>
              <a:t>Same vendor</a:t>
            </a:r>
          </a:p>
          <a:p>
            <a:pPr lvl="1"/>
            <a:r>
              <a:rPr lang="en-US" dirty="0"/>
              <a:t>Sole Source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66DEADB-8BFD-446F-AEDD-EF81D3D970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99283" y="-89195"/>
            <a:ext cx="3292717" cy="1707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6654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toy, sitting, table, holding&#10;&#10;Description automatically generated">
            <a:extLst>
              <a:ext uri="{FF2B5EF4-FFF2-40B4-BE49-F238E27FC236}">
                <a16:creationId xmlns:a16="http://schemas.microsoft.com/office/drawing/2014/main" id="{DE5CE400-B859-4CA0-97FC-13FE5103982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92" t="18370" r="17030" b="18223"/>
          <a:stretch/>
        </p:blipFill>
        <p:spPr>
          <a:xfrm>
            <a:off x="5437397" y="2334261"/>
            <a:ext cx="6475999" cy="4420617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637E91-FA74-477D-BE3B-FDA4A4A6EB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005" y="0"/>
            <a:ext cx="8596668" cy="732127"/>
          </a:xfrm>
        </p:spPr>
        <p:txBody>
          <a:bodyPr/>
          <a:lstStyle/>
          <a:p>
            <a:r>
              <a:rPr lang="en-US" dirty="0"/>
              <a:t>Assembly of Field Cage &amp; Modules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5E47ED-7741-4930-A394-5C0EA46B55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417" y="732126"/>
            <a:ext cx="5642439" cy="1581305"/>
          </a:xfrm>
        </p:spPr>
        <p:txBody>
          <a:bodyPr>
            <a:normAutofit/>
          </a:bodyPr>
          <a:lstStyle/>
          <a:p>
            <a:r>
              <a:rPr lang="en-US" dirty="0"/>
              <a:t>The TPC is assembled at Stony Brook and transported to BNL via air ride suspension truck.</a:t>
            </a:r>
          </a:p>
          <a:p>
            <a:r>
              <a:rPr lang="en-US" dirty="0"/>
              <a:t>During transport, the TPC and Assembly Cart will be mounted on top of an isolation system.</a:t>
            </a:r>
          </a:p>
        </p:txBody>
      </p:sp>
      <p:pic>
        <p:nvPicPr>
          <p:cNvPr id="9" name="Picture 8" descr="A picture containing person, game, holding, standing&#10;&#10;Description automatically generated">
            <a:extLst>
              <a:ext uri="{FF2B5EF4-FFF2-40B4-BE49-F238E27FC236}">
                <a16:creationId xmlns:a16="http://schemas.microsoft.com/office/drawing/2014/main" id="{D199FFF8-13EC-46A4-B635-90CC217FB83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01" t="22000" r="27303" b="22191"/>
          <a:stretch/>
        </p:blipFill>
        <p:spPr>
          <a:xfrm>
            <a:off x="173145" y="2334263"/>
            <a:ext cx="5114639" cy="4420616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71B455E-77A2-4D60-909D-AE5CF500A0BB}"/>
              </a:ext>
            </a:extLst>
          </p:cNvPr>
          <p:cNvSpPr txBox="1"/>
          <p:nvPr/>
        </p:nvSpPr>
        <p:spPr>
          <a:xfrm>
            <a:off x="5465703" y="2355835"/>
            <a:ext cx="5015732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All parts except green tube being welded now.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0CB5595-2586-4F2A-9646-212EECF351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52236" y="103122"/>
            <a:ext cx="3553830" cy="215768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4DA67F7-84EE-49A5-81CC-E412F7C7B585}"/>
              </a:ext>
            </a:extLst>
          </p:cNvPr>
          <p:cNvSpPr txBox="1"/>
          <p:nvPr/>
        </p:nvSpPr>
        <p:spPr>
          <a:xfrm>
            <a:off x="8323930" y="123953"/>
            <a:ext cx="2882136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Cage Assembled Vertically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B2AE01A-052D-4BD3-AA49-DC7B94866710}"/>
              </a:ext>
            </a:extLst>
          </p:cNvPr>
          <p:cNvSpPr txBox="1"/>
          <p:nvPr/>
        </p:nvSpPr>
        <p:spPr>
          <a:xfrm>
            <a:off x="278604" y="6294598"/>
            <a:ext cx="3289683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Modules Installed Horizontally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7572E52-E546-453F-AF55-AF0E687F03A2}"/>
              </a:ext>
            </a:extLst>
          </p:cNvPr>
          <p:cNvSpPr txBox="1"/>
          <p:nvPr/>
        </p:nvSpPr>
        <p:spPr>
          <a:xfrm>
            <a:off x="8770871" y="6488668"/>
            <a:ext cx="3421129" cy="369332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John Cozzolino, Connor Miraval</a:t>
            </a:r>
          </a:p>
        </p:txBody>
      </p:sp>
    </p:spTree>
    <p:extLst>
      <p:ext uri="{BB962C8B-B14F-4D97-AF65-F5344CB8AC3E}">
        <p14:creationId xmlns:p14="http://schemas.microsoft.com/office/powerpoint/2010/main" val="41839621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27">
            <a:extLst>
              <a:ext uri="{FF2B5EF4-FFF2-40B4-BE49-F238E27FC236}">
                <a16:creationId xmlns:a16="http://schemas.microsoft.com/office/drawing/2014/main" id="{6F590E99-B07F-4980-A220-40BD93A162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TPC FEA Position 1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0E076D-125B-4324-9C5C-B6D651182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63"/>
            <a:fld id="{8E9A849C-C908-48FA-A051-9E6B53D90260}" type="datetime1">
              <a:rPr 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914363"/>
              <a:t>7/6/2020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9E700F-F132-47C3-B9B1-76309E37B5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63"/>
            <a:fld id="{02EAB166-954F-48CD-845E-BF57BECF5772}" type="slidenum">
              <a:rPr 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914363"/>
              <a:t>12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02C85F1-CE35-466F-932C-E94AF1CF11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7338" y="952500"/>
            <a:ext cx="10217324" cy="59055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C615CEE-8D4D-4F9C-9025-4BBFDCD5D608}"/>
              </a:ext>
            </a:extLst>
          </p:cNvPr>
          <p:cNvSpPr txBox="1"/>
          <p:nvPr/>
        </p:nvSpPr>
        <p:spPr>
          <a:xfrm>
            <a:off x="10536936" y="6488668"/>
            <a:ext cx="1655064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Connor Miraval</a:t>
            </a:r>
          </a:p>
        </p:txBody>
      </p:sp>
    </p:spTree>
    <p:extLst>
      <p:ext uri="{BB962C8B-B14F-4D97-AF65-F5344CB8AC3E}">
        <p14:creationId xmlns:p14="http://schemas.microsoft.com/office/powerpoint/2010/main" val="7431342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27">
            <a:extLst>
              <a:ext uri="{FF2B5EF4-FFF2-40B4-BE49-F238E27FC236}">
                <a16:creationId xmlns:a16="http://schemas.microsoft.com/office/drawing/2014/main" id="{6F590E99-B07F-4980-A220-40BD93A162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TPC FEA Position 2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0E076D-125B-4324-9C5C-B6D651182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63"/>
            <a:fld id="{8E9A849C-C908-48FA-A051-9E6B53D90260}" type="datetime1">
              <a:rPr 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914363"/>
              <a:t>7/6/2020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9E700F-F132-47C3-B9B1-76309E37B5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63"/>
            <a:fld id="{02EAB166-954F-48CD-845E-BF57BECF5772}" type="slidenum">
              <a:rPr 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914363"/>
              <a:t>13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1BC9432-6855-49B4-91FA-2B51C0D59CB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9B9B9B"/>
              </a:clrFrom>
              <a:clrTo>
                <a:srgbClr val="9B9B9B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50976" y="918896"/>
            <a:ext cx="10280690" cy="5990324"/>
          </a:xfrm>
          <a:prstGeom prst="rect">
            <a:avLst/>
          </a:prstGeom>
          <a:solidFill>
            <a:srgbClr val="9B9B9B"/>
          </a:solidFill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2202A6D-242A-4511-ADDC-78DC80F972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0337" y="2176462"/>
            <a:ext cx="523875" cy="504825"/>
          </a:xfrm>
          <a:prstGeom prst="rect">
            <a:avLst/>
          </a:prstGeom>
          <a:solidFill>
            <a:srgbClr val="9B9B9B"/>
          </a:solidFill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AD7EBD3-7A73-4955-B19E-8A3243A4D3EF}"/>
              </a:ext>
            </a:extLst>
          </p:cNvPr>
          <p:cNvSpPr txBox="1"/>
          <p:nvPr/>
        </p:nvSpPr>
        <p:spPr>
          <a:xfrm>
            <a:off x="10536936" y="6488668"/>
            <a:ext cx="1655064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Connor Miraval</a:t>
            </a:r>
          </a:p>
        </p:txBody>
      </p:sp>
    </p:spTree>
    <p:extLst>
      <p:ext uri="{BB962C8B-B14F-4D97-AF65-F5344CB8AC3E}">
        <p14:creationId xmlns:p14="http://schemas.microsoft.com/office/powerpoint/2010/main" val="30727251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27">
            <a:extLst>
              <a:ext uri="{FF2B5EF4-FFF2-40B4-BE49-F238E27FC236}">
                <a16:creationId xmlns:a16="http://schemas.microsoft.com/office/drawing/2014/main" id="{6F590E99-B07F-4980-A220-40BD93A162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TPC FEA Position 3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0E076D-125B-4324-9C5C-B6D651182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63"/>
            <a:fld id="{8E9A849C-C908-48FA-A051-9E6B53D90260}" type="datetime1">
              <a:rPr 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914363"/>
              <a:t>7/6/2020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9E700F-F132-47C3-B9B1-76309E37B5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63"/>
            <a:fld id="{02EAB166-954F-48CD-845E-BF57BECF5772}" type="slidenum">
              <a:rPr 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914363"/>
              <a:t>14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A715CD8-7807-4179-85B6-F3432BBC63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6532" y="952500"/>
            <a:ext cx="10198936" cy="59055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A80C871-6D21-4419-95AD-99647ECDD858}"/>
              </a:ext>
            </a:extLst>
          </p:cNvPr>
          <p:cNvSpPr txBox="1"/>
          <p:nvPr/>
        </p:nvSpPr>
        <p:spPr>
          <a:xfrm>
            <a:off x="10536936" y="6488668"/>
            <a:ext cx="1655064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Connor Miraval</a:t>
            </a:r>
          </a:p>
        </p:txBody>
      </p:sp>
    </p:spTree>
    <p:extLst>
      <p:ext uri="{BB962C8B-B14F-4D97-AF65-F5344CB8AC3E}">
        <p14:creationId xmlns:p14="http://schemas.microsoft.com/office/powerpoint/2010/main" val="22830380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EB81FAE1-88CF-4562-85EA-751C94B552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0720" y="5376557"/>
            <a:ext cx="2237736" cy="1481443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AB6D9DEF-7BF7-481B-9013-A702F8E8BB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0"/>
            <a:ext cx="8596668" cy="731520"/>
          </a:xfrm>
        </p:spPr>
        <p:txBody>
          <a:bodyPr/>
          <a:lstStyle/>
          <a:p>
            <a:r>
              <a:rPr lang="en-US" dirty="0"/>
              <a:t>Central Membrane Stripes (Calibration)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01806BE-3443-46C9-A81B-89E5642065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6439" y="5492205"/>
            <a:ext cx="8596668" cy="1300417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Evaporated Al stripes on Gold (ENIG) surface.</a:t>
            </a:r>
          </a:p>
          <a:p>
            <a:r>
              <a:rPr lang="en-US" dirty="0"/>
              <a:t>~2X MIP </a:t>
            </a:r>
            <a:r>
              <a:rPr lang="en-US" dirty="0" err="1"/>
              <a:t>p.e.</a:t>
            </a:r>
            <a:r>
              <a:rPr lang="en-US" dirty="0"/>
              <a:t>  per flash from Al; few from Au.</a:t>
            </a:r>
          </a:p>
          <a:p>
            <a:r>
              <a:rPr lang="en-US" dirty="0"/>
              <a:t>Laser rate ~ trigger rate.</a:t>
            </a:r>
          </a:p>
          <a:p>
            <a:r>
              <a:rPr lang="en-US" dirty="0"/>
              <a:t>Stripe Pattern:  ~4000 stripes per side.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2E3953E-0066-40A0-B08E-EE1F98C84B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715586"/>
            <a:ext cx="8296001" cy="471205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73ADBDA-EA0C-4359-B366-344B301F6A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67345" y="715586"/>
            <a:ext cx="3724655" cy="950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61702AE-1868-475D-AE0A-D2D3C91C1BB8}"/>
              </a:ext>
            </a:extLst>
          </p:cNvPr>
          <p:cNvSpPr txBox="1"/>
          <p:nvPr/>
        </p:nvSpPr>
        <p:spPr>
          <a:xfrm>
            <a:off x="8532660" y="346254"/>
            <a:ext cx="2799934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Hall of the Mountain King</a:t>
            </a:r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EEC1F343-B91E-4B0C-BB12-3B2B20843FF6}"/>
              </a:ext>
            </a:extLst>
          </p:cNvPr>
          <p:cNvSpPr txBox="1">
            <a:spLocks/>
          </p:cNvSpPr>
          <p:nvPr/>
        </p:nvSpPr>
        <p:spPr>
          <a:xfrm>
            <a:off x="8115646" y="6511746"/>
            <a:ext cx="4076354" cy="346254"/>
          </a:xfrm>
          <a:prstGeom prst="rect">
            <a:avLst/>
          </a:prstGeom>
          <a:solidFill>
            <a:srgbClr val="FFC000"/>
          </a:solidFill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solidFill>
                  <a:srgbClr val="7030A0"/>
                </a:solidFill>
              </a:rPr>
              <a:t>Sara Kurdi, </a:t>
            </a:r>
            <a:r>
              <a:rPr lang="en-US" dirty="0">
                <a:solidFill>
                  <a:srgbClr val="FF0000"/>
                </a:solidFill>
              </a:rPr>
              <a:t>Nikhil Kumar, </a:t>
            </a:r>
            <a:r>
              <a:rPr lang="en-US" dirty="0"/>
              <a:t>Ross Corliss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BAD8F64-F7F9-436A-8CC9-5C1B093BA6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96002" y="1699527"/>
            <a:ext cx="3895997" cy="370301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86F7001-19CF-4EDA-93A1-B835A4689364}"/>
              </a:ext>
            </a:extLst>
          </p:cNvPr>
          <p:cNvSpPr txBox="1"/>
          <p:nvPr/>
        </p:nvSpPr>
        <p:spPr>
          <a:xfrm>
            <a:off x="8741664" y="5852160"/>
            <a:ext cx="8835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g4hits!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F6D476D8-EF04-474D-B4E7-E25AE98DA8AB}"/>
              </a:ext>
            </a:extLst>
          </p:cNvPr>
          <p:cNvCxnSpPr>
            <a:stCxn id="13" idx="1"/>
          </p:cNvCxnSpPr>
          <p:nvPr/>
        </p:nvCxnSpPr>
        <p:spPr>
          <a:xfrm flipH="1">
            <a:off x="8115646" y="6036826"/>
            <a:ext cx="626018" cy="735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83911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E26623-410E-4E29-9E59-72C98E5BCC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596668" cy="744415"/>
          </a:xfrm>
        </p:spPr>
        <p:txBody>
          <a:bodyPr/>
          <a:lstStyle/>
          <a:p>
            <a:r>
              <a:rPr lang="en-US" dirty="0"/>
              <a:t>Evaporator Rig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402B01-5D28-4495-913D-76BF1B5178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09266" y="3519085"/>
            <a:ext cx="8596668" cy="2788044"/>
          </a:xfrm>
        </p:spPr>
        <p:txBody>
          <a:bodyPr/>
          <a:lstStyle/>
          <a:p>
            <a:r>
              <a:rPr lang="en-US" dirty="0"/>
              <a:t>Uses the CsI evaporator (from HBD days)</a:t>
            </a:r>
          </a:p>
          <a:p>
            <a:pPr lvl="1"/>
            <a:r>
              <a:rPr lang="en-US" dirty="0"/>
              <a:t>Upgraded for e-beam source.</a:t>
            </a:r>
          </a:p>
          <a:p>
            <a:pPr lvl="1"/>
            <a:r>
              <a:rPr lang="en-US" dirty="0"/>
              <a:t>Cr followed by Al</a:t>
            </a:r>
          </a:p>
          <a:p>
            <a:r>
              <a:rPr lang="en-US" dirty="0"/>
              <a:t>Multiple panels in one step.</a:t>
            </a:r>
          </a:p>
          <a:p>
            <a:r>
              <a:rPr lang="en-US" dirty="0"/>
              <a:t>“Mask” asserts pattern of Al stripes.</a:t>
            </a:r>
          </a:p>
          <a:p>
            <a:pPr lvl="1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CE8179B-FD2D-42D4-8315-0431BBD326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50" y="816638"/>
            <a:ext cx="7200900" cy="265432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6138512-4121-455B-BB09-F3C3749727A3}"/>
              </a:ext>
            </a:extLst>
          </p:cNvPr>
          <p:cNvSpPr/>
          <p:nvPr/>
        </p:nvSpPr>
        <p:spPr>
          <a:xfrm rot="19600132">
            <a:off x="1782384" y="2251191"/>
            <a:ext cx="233538" cy="40959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EAC4A8B-6BFC-4569-937D-3EE866F072E1}"/>
              </a:ext>
            </a:extLst>
          </p:cNvPr>
          <p:cNvCxnSpPr>
            <a:endCxn id="6" idx="2"/>
          </p:cNvCxnSpPr>
          <p:nvPr/>
        </p:nvCxnSpPr>
        <p:spPr>
          <a:xfrm flipH="1">
            <a:off x="3024469" y="1450731"/>
            <a:ext cx="255062" cy="455954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9CEE9F1A-AB28-4E82-8D52-DAFD9C91429D}"/>
              </a:ext>
            </a:extLst>
          </p:cNvPr>
          <p:cNvSpPr txBox="1"/>
          <p:nvPr/>
        </p:nvSpPr>
        <p:spPr>
          <a:xfrm rot="3350712">
            <a:off x="635561" y="4478607"/>
            <a:ext cx="23487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Mask for evaporation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1F65041-0558-4209-B706-5AA8C2AAD794}"/>
              </a:ext>
            </a:extLst>
          </p:cNvPr>
          <p:cNvCxnSpPr>
            <a:cxnSpLocks/>
          </p:cNvCxnSpPr>
          <p:nvPr/>
        </p:nvCxnSpPr>
        <p:spPr>
          <a:xfrm>
            <a:off x="1230923" y="2989385"/>
            <a:ext cx="1692108" cy="2584938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129E4B02-1450-4256-8CB8-6AD04BF2C46B}"/>
              </a:ext>
            </a:extLst>
          </p:cNvPr>
          <p:cNvSpPr txBox="1"/>
          <p:nvPr/>
        </p:nvSpPr>
        <p:spPr>
          <a:xfrm rot="3350712">
            <a:off x="1177472" y="3973632"/>
            <a:ext cx="22144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Petal awaiting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Evap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DBCFC85-3E2D-4096-BF76-B87AF6257D86}"/>
              </a:ext>
            </a:extLst>
          </p:cNvPr>
          <p:cNvSpPr txBox="1"/>
          <p:nvPr/>
        </p:nvSpPr>
        <p:spPr>
          <a:xfrm>
            <a:off x="5856184" y="3101633"/>
            <a:ext cx="14998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Nikhil Kumar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9C3EB9D-6984-41BD-91BA-1A7A8E578B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58415" y="3376515"/>
            <a:ext cx="2579838" cy="3439785"/>
          </a:xfrm>
          <a:prstGeom prst="rect">
            <a:avLst/>
          </a:prstGeom>
        </p:spPr>
      </p:pic>
      <p:pic>
        <p:nvPicPr>
          <p:cNvPr id="18" name="Picture 17" descr="A close up of a sign&#10;&#10;Description automatically generated">
            <a:extLst>
              <a:ext uri="{FF2B5EF4-FFF2-40B4-BE49-F238E27FC236}">
                <a16:creationId xmlns:a16="http://schemas.microsoft.com/office/drawing/2014/main" id="{E068884F-7993-4589-8D54-BC2C2175B7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41102" y="624563"/>
            <a:ext cx="4014374" cy="3038475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F6EA41BA-6CA6-4121-93AE-97C755DDB52C}"/>
              </a:ext>
            </a:extLst>
          </p:cNvPr>
          <p:cNvGrpSpPr/>
          <p:nvPr/>
        </p:nvGrpSpPr>
        <p:grpSpPr>
          <a:xfrm>
            <a:off x="8668296" y="2732301"/>
            <a:ext cx="825498" cy="369332"/>
            <a:chOff x="997783" y="6355249"/>
            <a:chExt cx="1398710" cy="369332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0C63FA0C-9901-490B-99E9-B0EAD9142CF3}"/>
                </a:ext>
              </a:extLst>
            </p:cNvPr>
            <p:cNvSpPr/>
            <p:nvPr/>
          </p:nvSpPr>
          <p:spPr>
            <a:xfrm>
              <a:off x="997783" y="6426866"/>
              <a:ext cx="1398710" cy="265800"/>
            </a:xfrm>
            <a:prstGeom prst="round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AB6C094-C998-4824-9ACD-788EB6A54082}"/>
                </a:ext>
              </a:extLst>
            </p:cNvPr>
            <p:cNvSpPr txBox="1"/>
            <p:nvPr/>
          </p:nvSpPr>
          <p:spPr>
            <a:xfrm>
              <a:off x="1217956" y="6355249"/>
              <a:ext cx="95836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rPr>
                <a:t>Src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endParaRPr>
            </a:p>
          </p:txBody>
        </p:sp>
      </p:grp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6F1A135-770E-4406-BAED-64A9F35A2232}"/>
              </a:ext>
            </a:extLst>
          </p:cNvPr>
          <p:cNvCxnSpPr>
            <a:cxnSpLocks/>
          </p:cNvCxnSpPr>
          <p:nvPr/>
        </p:nvCxnSpPr>
        <p:spPr>
          <a:xfrm>
            <a:off x="8588932" y="2452024"/>
            <a:ext cx="984226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A703FE68-E129-495A-93C6-E3C9EB5421C7}"/>
              </a:ext>
            </a:extLst>
          </p:cNvPr>
          <p:cNvSpPr txBox="1"/>
          <p:nvPr/>
        </p:nvSpPr>
        <p:spPr>
          <a:xfrm>
            <a:off x="7164898" y="2040195"/>
            <a:ext cx="18375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Aperture</a:t>
            </a:r>
          </a:p>
        </p:txBody>
      </p:sp>
      <p:sp>
        <p:nvSpPr>
          <p:cNvPr id="24" name="Trapezoid 23">
            <a:extLst>
              <a:ext uri="{FF2B5EF4-FFF2-40B4-BE49-F238E27FC236}">
                <a16:creationId xmlns:a16="http://schemas.microsoft.com/office/drawing/2014/main" id="{EB988557-B439-41EA-A20D-8259489F1526}"/>
              </a:ext>
            </a:extLst>
          </p:cNvPr>
          <p:cNvSpPr/>
          <p:nvPr/>
        </p:nvSpPr>
        <p:spPr>
          <a:xfrm rot="10800000">
            <a:off x="8623844" y="2099396"/>
            <a:ext cx="869950" cy="704521"/>
          </a:xfrm>
          <a:prstGeom prst="trapezoid">
            <a:avLst>
              <a:gd name="adj" fmla="val 43541"/>
            </a:avLst>
          </a:prstGeom>
          <a:solidFill>
            <a:srgbClr val="7030A0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0CF524F8-FC96-4247-B5B6-BC331C7254B7}"/>
              </a:ext>
            </a:extLst>
          </p:cNvPr>
          <p:cNvCxnSpPr/>
          <p:nvPr/>
        </p:nvCxnSpPr>
        <p:spPr>
          <a:xfrm>
            <a:off x="8360229" y="2288734"/>
            <a:ext cx="263615" cy="14616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28007B08-4598-4EA3-8B5C-886832110C51}"/>
              </a:ext>
            </a:extLst>
          </p:cNvPr>
          <p:cNvCxnSpPr>
            <a:cxnSpLocks/>
          </p:cNvCxnSpPr>
          <p:nvPr/>
        </p:nvCxnSpPr>
        <p:spPr>
          <a:xfrm flipV="1">
            <a:off x="9911008" y="328176"/>
            <a:ext cx="0" cy="596443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3704D3A6-3B84-49E7-BD81-4CC469FF769A}"/>
              </a:ext>
            </a:extLst>
          </p:cNvPr>
          <p:cNvSpPr txBox="1"/>
          <p:nvPr/>
        </p:nvSpPr>
        <p:spPr>
          <a:xfrm>
            <a:off x="9168268" y="143510"/>
            <a:ext cx="1560042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Slow rotation</a:t>
            </a:r>
          </a:p>
        </p:txBody>
      </p:sp>
      <p:sp>
        <p:nvSpPr>
          <p:cNvPr id="14" name="Arrow: Curved Up 13">
            <a:extLst>
              <a:ext uri="{FF2B5EF4-FFF2-40B4-BE49-F238E27FC236}">
                <a16:creationId xmlns:a16="http://schemas.microsoft.com/office/drawing/2014/main" id="{E21C0E1F-B710-4263-B6B2-A24C60447F7B}"/>
              </a:ext>
            </a:extLst>
          </p:cNvPr>
          <p:cNvSpPr/>
          <p:nvPr/>
        </p:nvSpPr>
        <p:spPr>
          <a:xfrm>
            <a:off x="8668296" y="337538"/>
            <a:ext cx="2502189" cy="393091"/>
          </a:xfrm>
          <a:prstGeom prst="curvedUp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1A205B0E-7E57-440A-95DC-3DAEB696FB4E}"/>
              </a:ext>
            </a:extLst>
          </p:cNvPr>
          <p:cNvGrpSpPr/>
          <p:nvPr/>
        </p:nvGrpSpPr>
        <p:grpSpPr>
          <a:xfrm>
            <a:off x="1214554" y="6419269"/>
            <a:ext cx="825498" cy="369332"/>
            <a:chOff x="997783" y="6355249"/>
            <a:chExt cx="1398710" cy="369332"/>
          </a:xfrm>
        </p:grpSpPr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1B06A600-190B-4898-8FBB-075453EDEDB3}"/>
                </a:ext>
              </a:extLst>
            </p:cNvPr>
            <p:cNvSpPr/>
            <p:nvPr/>
          </p:nvSpPr>
          <p:spPr>
            <a:xfrm>
              <a:off x="997783" y="6426866"/>
              <a:ext cx="1398710" cy="265800"/>
            </a:xfrm>
            <a:prstGeom prst="round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14FC785D-6923-447C-A4F2-84F5A4D7D2FA}"/>
                </a:ext>
              </a:extLst>
            </p:cNvPr>
            <p:cNvSpPr txBox="1"/>
            <p:nvPr/>
          </p:nvSpPr>
          <p:spPr>
            <a:xfrm>
              <a:off x="1217956" y="6355249"/>
              <a:ext cx="95836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rPr>
                <a:t>Src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endParaRPr>
            </a:p>
          </p:txBody>
        </p:sp>
      </p:grp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2A842F44-227C-4ED1-8734-D6450AE20B09}"/>
              </a:ext>
            </a:extLst>
          </p:cNvPr>
          <p:cNvCxnSpPr>
            <a:cxnSpLocks/>
          </p:cNvCxnSpPr>
          <p:nvPr/>
        </p:nvCxnSpPr>
        <p:spPr>
          <a:xfrm>
            <a:off x="1135190" y="6138992"/>
            <a:ext cx="984226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77A99339-0156-4803-9EA1-8CC7C9D237E9}"/>
              </a:ext>
            </a:extLst>
          </p:cNvPr>
          <p:cNvSpPr txBox="1"/>
          <p:nvPr/>
        </p:nvSpPr>
        <p:spPr>
          <a:xfrm>
            <a:off x="-288844" y="5727163"/>
            <a:ext cx="18375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Aperture</a:t>
            </a:r>
          </a:p>
        </p:txBody>
      </p:sp>
      <p:sp>
        <p:nvSpPr>
          <p:cNvPr id="36" name="Trapezoid 35">
            <a:extLst>
              <a:ext uri="{FF2B5EF4-FFF2-40B4-BE49-F238E27FC236}">
                <a16:creationId xmlns:a16="http://schemas.microsoft.com/office/drawing/2014/main" id="{78816FC3-A593-4E59-84B0-8C4F751614AE}"/>
              </a:ext>
            </a:extLst>
          </p:cNvPr>
          <p:cNvSpPr/>
          <p:nvPr/>
        </p:nvSpPr>
        <p:spPr>
          <a:xfrm rot="10800000">
            <a:off x="1170102" y="5327211"/>
            <a:ext cx="869950" cy="1163674"/>
          </a:xfrm>
          <a:prstGeom prst="trapezoid">
            <a:avLst>
              <a:gd name="adj" fmla="val 43541"/>
            </a:avLst>
          </a:prstGeom>
          <a:solidFill>
            <a:srgbClr val="7030A0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3A5E5E0C-A64B-4BA9-81E3-337D0BDFE60A}"/>
              </a:ext>
            </a:extLst>
          </p:cNvPr>
          <p:cNvCxnSpPr/>
          <p:nvPr/>
        </p:nvCxnSpPr>
        <p:spPr>
          <a:xfrm>
            <a:off x="906487" y="5975702"/>
            <a:ext cx="263615" cy="14616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04C0EC11-8869-4ADC-8C4C-E6E35E3FE1B0}"/>
              </a:ext>
            </a:extLst>
          </p:cNvPr>
          <p:cNvSpPr txBox="1"/>
          <p:nvPr/>
        </p:nvSpPr>
        <p:spPr>
          <a:xfrm>
            <a:off x="7761839" y="6488668"/>
            <a:ext cx="4431213" cy="369332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Nikhil Kumar</a:t>
            </a:r>
            <a:r>
              <a:rPr lang="en-US" dirty="0"/>
              <a:t>, Ross Corliss, Klaus Dehmelt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393F8058-081E-4874-A1A0-D39BC0F683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71900" y="5498853"/>
            <a:ext cx="3467632" cy="1289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5840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5813" y="975305"/>
            <a:ext cx="6302286" cy="2972058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 flipH="1">
            <a:off x="2591338" y="3240350"/>
            <a:ext cx="3969260" cy="2393832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Isosceles Triangle 7"/>
          <p:cNvSpPr/>
          <p:nvPr/>
        </p:nvSpPr>
        <p:spPr>
          <a:xfrm rot="3560908">
            <a:off x="5477915" y="3390909"/>
            <a:ext cx="381906" cy="798990"/>
          </a:xfrm>
          <a:prstGeom prst="triangle">
            <a:avLst>
              <a:gd name="adj" fmla="val 4830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 flipH="1">
            <a:off x="4575968" y="4004042"/>
            <a:ext cx="757807" cy="453279"/>
          </a:xfrm>
          <a:prstGeom prst="line">
            <a:avLst/>
          </a:prstGeom>
          <a:ln w="254000"/>
          <a:effectLst>
            <a:glow rad="6350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 rot="19766960">
            <a:off x="2933363" y="4661677"/>
            <a:ext cx="1747836" cy="48685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 flipH="1">
            <a:off x="2608729" y="5345492"/>
            <a:ext cx="457447" cy="273619"/>
          </a:xfrm>
          <a:prstGeom prst="line">
            <a:avLst/>
          </a:prstGeom>
          <a:ln w="381000"/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" name="Group 24"/>
          <p:cNvGrpSpPr/>
          <p:nvPr/>
        </p:nvGrpSpPr>
        <p:grpSpPr>
          <a:xfrm>
            <a:off x="582259" y="4329752"/>
            <a:ext cx="1739840" cy="2026882"/>
            <a:chOff x="384524" y="4425559"/>
            <a:chExt cx="1739840" cy="2026882"/>
          </a:xfrm>
        </p:grpSpPr>
        <p:sp>
          <p:nvSpPr>
            <p:cNvPr id="17" name="Freeform 16"/>
            <p:cNvSpPr/>
            <p:nvPr/>
          </p:nvSpPr>
          <p:spPr>
            <a:xfrm>
              <a:off x="384524" y="4425559"/>
              <a:ext cx="1739840" cy="1650055"/>
            </a:xfrm>
            <a:custGeom>
              <a:avLst/>
              <a:gdLst>
                <a:gd name="connsiteX0" fmla="*/ 1739840 w 1739840"/>
                <a:gd name="connsiteY0" fmla="*/ 1208623 h 1650055"/>
                <a:gd name="connsiteX1" fmla="*/ 1084058 w 1739840"/>
                <a:gd name="connsiteY1" fmla="*/ 1587314 h 1650055"/>
                <a:gd name="connsiteX2" fmla="*/ 1213367 w 1739840"/>
                <a:gd name="connsiteY2" fmla="*/ 54077 h 1650055"/>
                <a:gd name="connsiteX3" fmla="*/ 151185 w 1739840"/>
                <a:gd name="connsiteY3" fmla="*/ 349641 h 1650055"/>
                <a:gd name="connsiteX4" fmla="*/ 31112 w 1739840"/>
                <a:gd name="connsiteY4" fmla="*/ 386586 h 16500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39840" h="1650055">
                  <a:moveTo>
                    <a:pt x="1739840" y="1208623"/>
                  </a:moveTo>
                  <a:cubicBezTo>
                    <a:pt x="1455821" y="1494180"/>
                    <a:pt x="1171803" y="1779738"/>
                    <a:pt x="1084058" y="1587314"/>
                  </a:cubicBezTo>
                  <a:cubicBezTo>
                    <a:pt x="996312" y="1394890"/>
                    <a:pt x="1368846" y="260356"/>
                    <a:pt x="1213367" y="54077"/>
                  </a:cubicBezTo>
                  <a:cubicBezTo>
                    <a:pt x="1057888" y="-152202"/>
                    <a:pt x="348227" y="294223"/>
                    <a:pt x="151185" y="349641"/>
                  </a:cubicBezTo>
                  <a:cubicBezTo>
                    <a:pt x="-45857" y="405059"/>
                    <a:pt x="-7373" y="395822"/>
                    <a:pt x="31112" y="386586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Freeform 17"/>
            <p:cNvSpPr/>
            <p:nvPr/>
          </p:nvSpPr>
          <p:spPr>
            <a:xfrm>
              <a:off x="384524" y="4488363"/>
              <a:ext cx="1739840" cy="1650055"/>
            </a:xfrm>
            <a:custGeom>
              <a:avLst/>
              <a:gdLst>
                <a:gd name="connsiteX0" fmla="*/ 1739840 w 1739840"/>
                <a:gd name="connsiteY0" fmla="*/ 1208623 h 1650055"/>
                <a:gd name="connsiteX1" fmla="*/ 1084058 w 1739840"/>
                <a:gd name="connsiteY1" fmla="*/ 1587314 h 1650055"/>
                <a:gd name="connsiteX2" fmla="*/ 1213367 w 1739840"/>
                <a:gd name="connsiteY2" fmla="*/ 54077 h 1650055"/>
                <a:gd name="connsiteX3" fmla="*/ 151185 w 1739840"/>
                <a:gd name="connsiteY3" fmla="*/ 349641 h 1650055"/>
                <a:gd name="connsiteX4" fmla="*/ 31112 w 1739840"/>
                <a:gd name="connsiteY4" fmla="*/ 386586 h 16500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39840" h="1650055">
                  <a:moveTo>
                    <a:pt x="1739840" y="1208623"/>
                  </a:moveTo>
                  <a:cubicBezTo>
                    <a:pt x="1455821" y="1494180"/>
                    <a:pt x="1171803" y="1779738"/>
                    <a:pt x="1084058" y="1587314"/>
                  </a:cubicBezTo>
                  <a:cubicBezTo>
                    <a:pt x="996312" y="1394890"/>
                    <a:pt x="1368846" y="260356"/>
                    <a:pt x="1213367" y="54077"/>
                  </a:cubicBezTo>
                  <a:cubicBezTo>
                    <a:pt x="1057888" y="-152202"/>
                    <a:pt x="348227" y="294223"/>
                    <a:pt x="151185" y="349641"/>
                  </a:cubicBezTo>
                  <a:cubicBezTo>
                    <a:pt x="-45857" y="405059"/>
                    <a:pt x="-7373" y="395822"/>
                    <a:pt x="31112" y="386586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Freeform 18"/>
            <p:cNvSpPr/>
            <p:nvPr/>
          </p:nvSpPr>
          <p:spPr>
            <a:xfrm>
              <a:off x="384524" y="4551167"/>
              <a:ext cx="1739840" cy="1650055"/>
            </a:xfrm>
            <a:custGeom>
              <a:avLst/>
              <a:gdLst>
                <a:gd name="connsiteX0" fmla="*/ 1739840 w 1739840"/>
                <a:gd name="connsiteY0" fmla="*/ 1208623 h 1650055"/>
                <a:gd name="connsiteX1" fmla="*/ 1084058 w 1739840"/>
                <a:gd name="connsiteY1" fmla="*/ 1587314 h 1650055"/>
                <a:gd name="connsiteX2" fmla="*/ 1213367 w 1739840"/>
                <a:gd name="connsiteY2" fmla="*/ 54077 h 1650055"/>
                <a:gd name="connsiteX3" fmla="*/ 151185 w 1739840"/>
                <a:gd name="connsiteY3" fmla="*/ 349641 h 1650055"/>
                <a:gd name="connsiteX4" fmla="*/ 31112 w 1739840"/>
                <a:gd name="connsiteY4" fmla="*/ 386586 h 16500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39840" h="1650055">
                  <a:moveTo>
                    <a:pt x="1739840" y="1208623"/>
                  </a:moveTo>
                  <a:cubicBezTo>
                    <a:pt x="1455821" y="1494180"/>
                    <a:pt x="1171803" y="1779738"/>
                    <a:pt x="1084058" y="1587314"/>
                  </a:cubicBezTo>
                  <a:cubicBezTo>
                    <a:pt x="996312" y="1394890"/>
                    <a:pt x="1368846" y="260356"/>
                    <a:pt x="1213367" y="54077"/>
                  </a:cubicBezTo>
                  <a:cubicBezTo>
                    <a:pt x="1057888" y="-152202"/>
                    <a:pt x="348227" y="294223"/>
                    <a:pt x="151185" y="349641"/>
                  </a:cubicBezTo>
                  <a:cubicBezTo>
                    <a:pt x="-45857" y="405059"/>
                    <a:pt x="-7373" y="395822"/>
                    <a:pt x="31112" y="386586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Freeform 19"/>
            <p:cNvSpPr/>
            <p:nvPr/>
          </p:nvSpPr>
          <p:spPr>
            <a:xfrm>
              <a:off x="384524" y="4613971"/>
              <a:ext cx="1739840" cy="1650055"/>
            </a:xfrm>
            <a:custGeom>
              <a:avLst/>
              <a:gdLst>
                <a:gd name="connsiteX0" fmla="*/ 1739840 w 1739840"/>
                <a:gd name="connsiteY0" fmla="*/ 1208623 h 1650055"/>
                <a:gd name="connsiteX1" fmla="*/ 1084058 w 1739840"/>
                <a:gd name="connsiteY1" fmla="*/ 1587314 h 1650055"/>
                <a:gd name="connsiteX2" fmla="*/ 1213367 w 1739840"/>
                <a:gd name="connsiteY2" fmla="*/ 54077 h 1650055"/>
                <a:gd name="connsiteX3" fmla="*/ 151185 w 1739840"/>
                <a:gd name="connsiteY3" fmla="*/ 349641 h 1650055"/>
                <a:gd name="connsiteX4" fmla="*/ 31112 w 1739840"/>
                <a:gd name="connsiteY4" fmla="*/ 386586 h 16500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39840" h="1650055">
                  <a:moveTo>
                    <a:pt x="1739840" y="1208623"/>
                  </a:moveTo>
                  <a:cubicBezTo>
                    <a:pt x="1455821" y="1494180"/>
                    <a:pt x="1171803" y="1779738"/>
                    <a:pt x="1084058" y="1587314"/>
                  </a:cubicBezTo>
                  <a:cubicBezTo>
                    <a:pt x="996312" y="1394890"/>
                    <a:pt x="1368846" y="260356"/>
                    <a:pt x="1213367" y="54077"/>
                  </a:cubicBezTo>
                  <a:cubicBezTo>
                    <a:pt x="1057888" y="-152202"/>
                    <a:pt x="348227" y="294223"/>
                    <a:pt x="151185" y="349641"/>
                  </a:cubicBezTo>
                  <a:cubicBezTo>
                    <a:pt x="-45857" y="405059"/>
                    <a:pt x="-7373" y="395822"/>
                    <a:pt x="31112" y="386586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Freeform 20"/>
            <p:cNvSpPr/>
            <p:nvPr/>
          </p:nvSpPr>
          <p:spPr>
            <a:xfrm>
              <a:off x="384524" y="4676775"/>
              <a:ext cx="1739840" cy="1650055"/>
            </a:xfrm>
            <a:custGeom>
              <a:avLst/>
              <a:gdLst>
                <a:gd name="connsiteX0" fmla="*/ 1739840 w 1739840"/>
                <a:gd name="connsiteY0" fmla="*/ 1208623 h 1650055"/>
                <a:gd name="connsiteX1" fmla="*/ 1084058 w 1739840"/>
                <a:gd name="connsiteY1" fmla="*/ 1587314 h 1650055"/>
                <a:gd name="connsiteX2" fmla="*/ 1213367 w 1739840"/>
                <a:gd name="connsiteY2" fmla="*/ 54077 h 1650055"/>
                <a:gd name="connsiteX3" fmla="*/ 151185 w 1739840"/>
                <a:gd name="connsiteY3" fmla="*/ 349641 h 1650055"/>
                <a:gd name="connsiteX4" fmla="*/ 31112 w 1739840"/>
                <a:gd name="connsiteY4" fmla="*/ 386586 h 16500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39840" h="1650055">
                  <a:moveTo>
                    <a:pt x="1739840" y="1208623"/>
                  </a:moveTo>
                  <a:cubicBezTo>
                    <a:pt x="1455821" y="1494180"/>
                    <a:pt x="1171803" y="1779738"/>
                    <a:pt x="1084058" y="1587314"/>
                  </a:cubicBezTo>
                  <a:cubicBezTo>
                    <a:pt x="996312" y="1394890"/>
                    <a:pt x="1368846" y="260356"/>
                    <a:pt x="1213367" y="54077"/>
                  </a:cubicBezTo>
                  <a:cubicBezTo>
                    <a:pt x="1057888" y="-152202"/>
                    <a:pt x="348227" y="294223"/>
                    <a:pt x="151185" y="349641"/>
                  </a:cubicBezTo>
                  <a:cubicBezTo>
                    <a:pt x="-45857" y="405059"/>
                    <a:pt x="-7373" y="395822"/>
                    <a:pt x="31112" y="386586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Freeform 21"/>
            <p:cNvSpPr/>
            <p:nvPr/>
          </p:nvSpPr>
          <p:spPr>
            <a:xfrm>
              <a:off x="384524" y="4739579"/>
              <a:ext cx="1739840" cy="1650055"/>
            </a:xfrm>
            <a:custGeom>
              <a:avLst/>
              <a:gdLst>
                <a:gd name="connsiteX0" fmla="*/ 1739840 w 1739840"/>
                <a:gd name="connsiteY0" fmla="*/ 1208623 h 1650055"/>
                <a:gd name="connsiteX1" fmla="*/ 1084058 w 1739840"/>
                <a:gd name="connsiteY1" fmla="*/ 1587314 h 1650055"/>
                <a:gd name="connsiteX2" fmla="*/ 1213367 w 1739840"/>
                <a:gd name="connsiteY2" fmla="*/ 54077 h 1650055"/>
                <a:gd name="connsiteX3" fmla="*/ 151185 w 1739840"/>
                <a:gd name="connsiteY3" fmla="*/ 349641 h 1650055"/>
                <a:gd name="connsiteX4" fmla="*/ 31112 w 1739840"/>
                <a:gd name="connsiteY4" fmla="*/ 386586 h 16500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39840" h="1650055">
                  <a:moveTo>
                    <a:pt x="1739840" y="1208623"/>
                  </a:moveTo>
                  <a:cubicBezTo>
                    <a:pt x="1455821" y="1494180"/>
                    <a:pt x="1171803" y="1779738"/>
                    <a:pt x="1084058" y="1587314"/>
                  </a:cubicBezTo>
                  <a:cubicBezTo>
                    <a:pt x="996312" y="1394890"/>
                    <a:pt x="1368846" y="260356"/>
                    <a:pt x="1213367" y="54077"/>
                  </a:cubicBezTo>
                  <a:cubicBezTo>
                    <a:pt x="1057888" y="-152202"/>
                    <a:pt x="348227" y="294223"/>
                    <a:pt x="151185" y="349641"/>
                  </a:cubicBezTo>
                  <a:cubicBezTo>
                    <a:pt x="-45857" y="405059"/>
                    <a:pt x="-7373" y="395822"/>
                    <a:pt x="31112" y="386586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Freeform 22"/>
            <p:cNvSpPr/>
            <p:nvPr/>
          </p:nvSpPr>
          <p:spPr>
            <a:xfrm>
              <a:off x="384524" y="4802386"/>
              <a:ext cx="1739840" cy="1650055"/>
            </a:xfrm>
            <a:custGeom>
              <a:avLst/>
              <a:gdLst>
                <a:gd name="connsiteX0" fmla="*/ 1739840 w 1739840"/>
                <a:gd name="connsiteY0" fmla="*/ 1208623 h 1650055"/>
                <a:gd name="connsiteX1" fmla="*/ 1084058 w 1739840"/>
                <a:gd name="connsiteY1" fmla="*/ 1587314 h 1650055"/>
                <a:gd name="connsiteX2" fmla="*/ 1213367 w 1739840"/>
                <a:gd name="connsiteY2" fmla="*/ 54077 h 1650055"/>
                <a:gd name="connsiteX3" fmla="*/ 151185 w 1739840"/>
                <a:gd name="connsiteY3" fmla="*/ 349641 h 1650055"/>
                <a:gd name="connsiteX4" fmla="*/ 31112 w 1739840"/>
                <a:gd name="connsiteY4" fmla="*/ 386586 h 16500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39840" h="1650055">
                  <a:moveTo>
                    <a:pt x="1739840" y="1208623"/>
                  </a:moveTo>
                  <a:cubicBezTo>
                    <a:pt x="1455821" y="1494180"/>
                    <a:pt x="1171803" y="1779738"/>
                    <a:pt x="1084058" y="1587314"/>
                  </a:cubicBezTo>
                  <a:cubicBezTo>
                    <a:pt x="996312" y="1394890"/>
                    <a:pt x="1368846" y="260356"/>
                    <a:pt x="1213367" y="54077"/>
                  </a:cubicBezTo>
                  <a:cubicBezTo>
                    <a:pt x="1057888" y="-152202"/>
                    <a:pt x="348227" y="294223"/>
                    <a:pt x="151185" y="349641"/>
                  </a:cubicBezTo>
                  <a:cubicBezTo>
                    <a:pt x="-45857" y="405059"/>
                    <a:pt x="-7373" y="395822"/>
                    <a:pt x="31112" y="386586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5" name="Rounded Rectangle 14"/>
          <p:cNvSpPr/>
          <p:nvPr/>
        </p:nvSpPr>
        <p:spPr>
          <a:xfrm rot="19749724">
            <a:off x="2224350" y="5401445"/>
            <a:ext cx="408583" cy="657383"/>
          </a:xfrm>
          <a:prstGeom prst="roundRect">
            <a:avLst>
              <a:gd name="adj" fmla="val 39256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341063" y="2154490"/>
            <a:ext cx="23647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Beam Expander (~98%)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(Galilean telescope)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131002" y="3227209"/>
            <a:ext cx="37499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Light Pipe Homogenizer (~98%), uniformity depends on LP length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837452" y="5825800"/>
            <a:ext cx="23457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Couple flat top laser light into fiber bundle</a:t>
            </a:r>
          </a:p>
        </p:txBody>
      </p:sp>
      <p:cxnSp>
        <p:nvCxnSpPr>
          <p:cNvPr id="31" name="Straight Connector 30"/>
          <p:cNvCxnSpPr/>
          <p:nvPr/>
        </p:nvCxnSpPr>
        <p:spPr>
          <a:xfrm>
            <a:off x="5190836" y="2826327"/>
            <a:ext cx="360219" cy="76661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3251272" y="3947363"/>
            <a:ext cx="313964" cy="68929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>
            <a:cxnSpLocks/>
            <a:stCxn id="29" idx="1"/>
            <a:endCxn id="15" idx="2"/>
          </p:cNvCxnSpPr>
          <p:nvPr/>
        </p:nvCxnSpPr>
        <p:spPr>
          <a:xfrm flipH="1" flipV="1">
            <a:off x="2597133" y="6012358"/>
            <a:ext cx="240319" cy="13660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BADD049E-0C3B-44B8-86FA-F2ABB9AF2C29}"/>
              </a:ext>
            </a:extLst>
          </p:cNvPr>
          <p:cNvSpPr/>
          <p:nvPr/>
        </p:nvSpPr>
        <p:spPr>
          <a:xfrm rot="19725009">
            <a:off x="6126109" y="3287886"/>
            <a:ext cx="323135" cy="262516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C51C5B9-6026-486A-BEF7-4255D84B7C94}"/>
              </a:ext>
            </a:extLst>
          </p:cNvPr>
          <p:cNvSpPr txBox="1"/>
          <p:nvPr/>
        </p:nvSpPr>
        <p:spPr>
          <a:xfrm>
            <a:off x="3335316" y="954952"/>
            <a:ext cx="24267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Beam pick-off for energy monitor/trigger (~5%)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0AEB41F-05A2-4101-A436-8584544792A6}"/>
              </a:ext>
            </a:extLst>
          </p:cNvPr>
          <p:cNvSpPr txBox="1"/>
          <p:nvPr/>
        </p:nvSpPr>
        <p:spPr>
          <a:xfrm>
            <a:off x="6644660" y="3917287"/>
            <a:ext cx="555629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Fiber bundle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15 fibers: 12 + 3 spare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DBF30B5B-23E3-46E8-83A1-210D4829FF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5552" y="4513381"/>
            <a:ext cx="2040522" cy="1999982"/>
          </a:xfrm>
          <a:prstGeom prst="rect">
            <a:avLst/>
          </a:prstGeom>
        </p:spPr>
      </p:pic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06EF3E0C-56E6-4AC9-AD9E-456080F089BF}"/>
              </a:ext>
            </a:extLst>
          </p:cNvPr>
          <p:cNvCxnSpPr>
            <a:cxnSpLocks/>
            <a:endCxn id="2" idx="0"/>
          </p:cNvCxnSpPr>
          <p:nvPr/>
        </p:nvCxnSpPr>
        <p:spPr>
          <a:xfrm>
            <a:off x="5370945" y="1740764"/>
            <a:ext cx="848639" cy="156616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B1055053-2744-4657-BE87-9A690A23F3AA}"/>
              </a:ext>
            </a:extLst>
          </p:cNvPr>
          <p:cNvSpPr txBox="1"/>
          <p:nvPr/>
        </p:nvSpPr>
        <p:spPr>
          <a:xfrm>
            <a:off x="183901" y="1502888"/>
            <a:ext cx="236474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Large core (600um), multi-mode, step index bundled fibers (Attenuation ~500dB/km, Trans. ~ 95%/km)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521DAD1D-4E55-4C0F-A7B3-512A5A7E06B1}"/>
              </a:ext>
            </a:extLst>
          </p:cNvPr>
          <p:cNvCxnSpPr>
            <a:cxnSpLocks/>
          </p:cNvCxnSpPr>
          <p:nvPr/>
        </p:nvCxnSpPr>
        <p:spPr>
          <a:xfrm>
            <a:off x="497151" y="2769040"/>
            <a:ext cx="324012" cy="174912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1F5C47AF-4830-4840-BB9F-50250E612E30}"/>
              </a:ext>
            </a:extLst>
          </p:cNvPr>
          <p:cNvSpPr txBox="1"/>
          <p:nvPr/>
        </p:nvSpPr>
        <p:spPr>
          <a:xfrm>
            <a:off x="6036401" y="695789"/>
            <a:ext cx="53321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 fiber bundle per laser head; 1 laser head per endcap</a:t>
            </a:r>
          </a:p>
        </p:txBody>
      </p:sp>
      <p:sp>
        <p:nvSpPr>
          <p:cNvPr id="43" name="Title 42">
            <a:extLst>
              <a:ext uri="{FF2B5EF4-FFF2-40B4-BE49-F238E27FC236}">
                <a16:creationId xmlns:a16="http://schemas.microsoft.com/office/drawing/2014/main" id="{92D32CD0-009E-47CD-9AFB-0498F22730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2426"/>
            <a:ext cx="10515600" cy="723325"/>
          </a:xfrm>
        </p:spPr>
        <p:txBody>
          <a:bodyPr/>
          <a:lstStyle/>
          <a:p>
            <a:r>
              <a:rPr lang="en-US" dirty="0"/>
              <a:t>General Layout of diffuse light source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1042E3A9-57D1-44A8-A7D3-46D8CBF49948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068577" y="3912272"/>
            <a:ext cx="2894045" cy="2449057"/>
          </a:xfrm>
          <a:prstGeom prst="rect">
            <a:avLst/>
          </a:prstGeom>
        </p:spPr>
      </p:pic>
      <p:sp>
        <p:nvSpPr>
          <p:cNvPr id="36" name="Content Placeholder 2">
            <a:extLst>
              <a:ext uri="{FF2B5EF4-FFF2-40B4-BE49-F238E27FC236}">
                <a16:creationId xmlns:a16="http://schemas.microsoft.com/office/drawing/2014/main" id="{9E1F0325-A550-4E01-8165-A84C7DF36B22}"/>
              </a:ext>
            </a:extLst>
          </p:cNvPr>
          <p:cNvSpPr txBox="1">
            <a:spLocks/>
          </p:cNvSpPr>
          <p:nvPr/>
        </p:nvSpPr>
        <p:spPr>
          <a:xfrm>
            <a:off x="7122039" y="4757378"/>
            <a:ext cx="2035310" cy="1323284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srgbClr val="5FCBEF"/>
              </a:buClr>
              <a:buNone/>
            </a:pP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Trebuchet MS" panose="020B0603020202020204"/>
              </a:rPr>
              <a:t>Quad diffuser on each of 12 fibers provides ~uniform illumination</a:t>
            </a:r>
          </a:p>
          <a:p>
            <a:pPr lvl="1">
              <a:buClr>
                <a:srgbClr val="5FCBEF"/>
              </a:buClr>
            </a:pPr>
            <a:endParaRPr lang="en-US" dirty="0">
              <a:solidFill>
                <a:prstClr val="black">
                  <a:lumMod val="75000"/>
                  <a:lumOff val="25000"/>
                </a:prstClr>
              </a:solidFill>
              <a:latin typeface="Trebuchet MS" panose="020B0603020202020204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37C8269-350E-42CE-8D40-05A6730D3655}"/>
              </a:ext>
            </a:extLst>
          </p:cNvPr>
          <p:cNvSpPr txBox="1"/>
          <p:nvPr/>
        </p:nvSpPr>
        <p:spPr>
          <a:xfrm>
            <a:off x="8324531" y="6491011"/>
            <a:ext cx="3867469" cy="369332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Bob Azmoun, </a:t>
            </a:r>
            <a:r>
              <a:rPr lang="en-US" dirty="0">
                <a:solidFill>
                  <a:srgbClr val="FF0000"/>
                </a:solidFill>
              </a:rPr>
              <a:t>Nikhil Kumar</a:t>
            </a:r>
            <a:r>
              <a:rPr lang="en-US" dirty="0"/>
              <a:t>, Ross Corliss</a:t>
            </a:r>
          </a:p>
        </p:txBody>
      </p:sp>
    </p:spTree>
    <p:extLst>
      <p:ext uri="{BB962C8B-B14F-4D97-AF65-F5344CB8AC3E}">
        <p14:creationId xmlns:p14="http://schemas.microsoft.com/office/powerpoint/2010/main" val="42106747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03DB5D-E904-4212-829E-3F676932FC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2487" y="81661"/>
            <a:ext cx="10515600" cy="1325563"/>
          </a:xfrm>
        </p:spPr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AD66F25-A2AC-437E-B5E6-E7D051E181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" r="234" b="1242"/>
          <a:stretch/>
        </p:blipFill>
        <p:spPr>
          <a:xfrm>
            <a:off x="14287" y="-240305"/>
            <a:ext cx="12163425" cy="677168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315CDA7-9877-41FD-A113-A0C4A42FBB82}"/>
              </a:ext>
            </a:extLst>
          </p:cNvPr>
          <p:cNvSpPr txBox="1"/>
          <p:nvPr/>
        </p:nvSpPr>
        <p:spPr>
          <a:xfrm>
            <a:off x="10381197" y="3337560"/>
            <a:ext cx="1756891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DAM (Felix) Card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933E53A-FD37-4514-B7C9-214F207B5C82}"/>
              </a:ext>
            </a:extLst>
          </p:cNvPr>
          <p:cNvSpPr txBox="1"/>
          <p:nvPr/>
        </p:nvSpPr>
        <p:spPr>
          <a:xfrm>
            <a:off x="10561029" y="15240"/>
            <a:ext cx="1127809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SAMPA v5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A10A65B-A2FF-4C09-8810-E1BC50E25CEC}"/>
              </a:ext>
            </a:extLst>
          </p:cNvPr>
          <p:cNvSpPr txBox="1"/>
          <p:nvPr/>
        </p:nvSpPr>
        <p:spPr>
          <a:xfrm>
            <a:off x="1615149" y="1288979"/>
            <a:ext cx="1000659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FEE Card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1CFBE79-FF94-41DC-917A-FFE4D5B1CE17}"/>
              </a:ext>
            </a:extLst>
          </p:cNvPr>
          <p:cNvSpPr txBox="1"/>
          <p:nvPr/>
        </p:nvSpPr>
        <p:spPr>
          <a:xfrm>
            <a:off x="852487" y="116755"/>
            <a:ext cx="1764266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dirty="0"/>
              <a:t>Electronics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F1414E6-BF77-473D-B695-449354EAB08F}"/>
              </a:ext>
            </a:extLst>
          </p:cNvPr>
          <p:cNvSpPr txBox="1"/>
          <p:nvPr/>
        </p:nvSpPr>
        <p:spPr>
          <a:xfrm>
            <a:off x="6311559" y="3522226"/>
            <a:ext cx="1856790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Low Voltage Plant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7853841-6CF7-4BE8-B74A-AAFBDE089D7F}"/>
              </a:ext>
            </a:extLst>
          </p:cNvPr>
          <p:cNvSpPr txBox="1"/>
          <p:nvPr/>
        </p:nvSpPr>
        <p:spPr>
          <a:xfrm>
            <a:off x="2412557" y="5840079"/>
            <a:ext cx="1867434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Optical Data Plant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45083FC-546C-4414-9970-2AE90A41FB2E}"/>
              </a:ext>
            </a:extLst>
          </p:cNvPr>
          <p:cNvSpPr txBox="1"/>
          <p:nvPr/>
        </p:nvSpPr>
        <p:spPr>
          <a:xfrm>
            <a:off x="7903272" y="6484010"/>
            <a:ext cx="4274440" cy="369332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Takao Sakaguchi, </a:t>
            </a:r>
            <a:r>
              <a:rPr lang="en-US" dirty="0">
                <a:solidFill>
                  <a:srgbClr val="0070C0"/>
                </a:solidFill>
              </a:rPr>
              <a:t>John Kuczewski</a:t>
            </a:r>
            <a:r>
              <a:rPr lang="en-US" dirty="0"/>
              <a:t>, Jin Huang</a:t>
            </a:r>
          </a:p>
        </p:txBody>
      </p:sp>
    </p:spTree>
    <p:extLst>
      <p:ext uri="{BB962C8B-B14F-4D97-AF65-F5344CB8AC3E}">
        <p14:creationId xmlns:p14="http://schemas.microsoft.com/office/powerpoint/2010/main" val="23153484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4BBD41-45BF-482B-82BF-B83090E1BC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596668" cy="700454"/>
          </a:xfrm>
        </p:spPr>
        <p:txBody>
          <a:bodyPr>
            <a:normAutofit/>
          </a:bodyPr>
          <a:lstStyle/>
          <a:p>
            <a:r>
              <a:rPr lang="en-US" dirty="0"/>
              <a:t>SAMPA Deliveries Starting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97F0445-BAB7-4B9F-A99F-04299912BD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637" b="4114"/>
          <a:stretch/>
        </p:blipFill>
        <p:spPr>
          <a:xfrm>
            <a:off x="6770462" y="0"/>
            <a:ext cx="5421538" cy="4119083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5" name="Right Brace 4">
            <a:extLst>
              <a:ext uri="{FF2B5EF4-FFF2-40B4-BE49-F238E27FC236}">
                <a16:creationId xmlns:a16="http://schemas.microsoft.com/office/drawing/2014/main" id="{DCC19B82-551E-47CE-B692-0EC5B93FD531}"/>
              </a:ext>
            </a:extLst>
          </p:cNvPr>
          <p:cNvSpPr/>
          <p:nvPr/>
        </p:nvSpPr>
        <p:spPr>
          <a:xfrm rot="5400000">
            <a:off x="10744200" y="45720"/>
            <a:ext cx="155448" cy="914400"/>
          </a:xfrm>
          <a:prstGeom prst="rightBrac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07BF53B-7265-4071-9DFF-C2ED314F934B}"/>
              </a:ext>
            </a:extLst>
          </p:cNvPr>
          <p:cNvSpPr txBox="1"/>
          <p:nvPr/>
        </p:nvSpPr>
        <p:spPr>
          <a:xfrm>
            <a:off x="9560873" y="880510"/>
            <a:ext cx="25221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Wow, Sunday Delivery!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2687226-4716-4750-8828-B329B6E4EB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96" y="1249842"/>
            <a:ext cx="3372828" cy="244508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1AAC838-2D2A-4984-891E-9AEF8EB2E0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0560" y="1249842"/>
            <a:ext cx="3198366" cy="244508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F86817E-D236-48E7-A6DB-F58C03E992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196" y="3792629"/>
            <a:ext cx="3429737" cy="251747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A6EB51DA-361A-460E-BC54-B418B7420FE8}"/>
              </a:ext>
            </a:extLst>
          </p:cNvPr>
          <p:cNvSpPr txBox="1">
            <a:spLocks/>
          </p:cNvSpPr>
          <p:nvPr/>
        </p:nvSpPr>
        <p:spPr>
          <a:xfrm>
            <a:off x="3647161" y="3913428"/>
            <a:ext cx="2885164" cy="2212847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SAMPA accepted.</a:t>
            </a:r>
          </a:p>
          <a:p>
            <a:r>
              <a:rPr lang="en-US" dirty="0"/>
              <a:t>All tests passed.</a:t>
            </a:r>
          </a:p>
          <a:p>
            <a:r>
              <a:rPr lang="en-US" dirty="0"/>
              <a:t>OK to proceed:</a:t>
            </a:r>
          </a:p>
          <a:p>
            <a:pPr lvl="1"/>
            <a:r>
              <a:rPr lang="en-US" dirty="0"/>
              <a:t>Balance of Engineering Run</a:t>
            </a:r>
          </a:p>
          <a:p>
            <a:pPr lvl="1"/>
            <a:r>
              <a:rPr lang="en-US" dirty="0"/>
              <a:t>Production Run.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50A5ECB0-6997-40C1-8F8E-89B837F6A61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995409" y="4119083"/>
                <a:ext cx="4971644" cy="2738917"/>
              </a:xfrm>
              <a:solidFill>
                <a:schemeClr val="bg1"/>
              </a:solidFill>
              <a:ln>
                <a:solidFill>
                  <a:srgbClr val="FF0000"/>
                </a:solidFill>
              </a:ln>
            </p:spPr>
            <p:txBody>
              <a:bodyPr>
                <a:normAutofit/>
              </a:bodyPr>
              <a:lstStyle/>
              <a:p>
                <a:r>
                  <a:rPr lang="en-US" sz="1400" dirty="0"/>
                  <a:t>~4400 packaged SAMPA chips to ship soon.</a:t>
                </a:r>
              </a:p>
              <a:p>
                <a:r>
                  <a:rPr lang="en-US" sz="1400" dirty="0"/>
                  <a:t>Reminder:</a:t>
                </a:r>
              </a:p>
              <a:p>
                <a:pPr lvl="1"/>
                <a14:m>
                  <m:oMath xmlns:m="http://schemas.openxmlformats.org/officeDocument/2006/math">
                    <m:d>
                      <m:dPr>
                        <m:ctrlPr>
                          <a:rPr lang="en-US" sz="1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12+8+6</m:t>
                        </m:r>
                      </m:e>
                    </m:d>
                    <m:r>
                      <a:rPr lang="en-US" sz="1200" b="0" i="1" smtClean="0">
                        <a:latin typeface="Cambria Math" panose="02040503050406030204" pitchFamily="18" charset="0"/>
                      </a:rPr>
                      <m:t>=26</m:t>
                    </m:r>
                    <m:f>
                      <m:fPr>
                        <m:ctrlPr>
                          <a:rPr lang="en-US" sz="12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𝑐𝑎𝑟𝑑𝑠</m:t>
                        </m:r>
                      </m:num>
                      <m:den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𝑠𝑒𝑐𝑡𝑜𝑟</m:t>
                        </m:r>
                      </m:den>
                    </m:f>
                  </m:oMath>
                </a14:m>
                <a:endParaRPr lang="en-US" sz="1200" dirty="0"/>
              </a:p>
              <a:p>
                <a:pPr lvl="1"/>
                <a14:m>
                  <m:oMath xmlns:m="http://schemas.openxmlformats.org/officeDocument/2006/math">
                    <m:r>
                      <a:rPr lang="en-US" sz="1200" b="0" i="1" smtClean="0">
                        <a:latin typeface="Cambria Math" panose="02040503050406030204" pitchFamily="18" charset="0"/>
                      </a:rPr>
                      <m:t>26</m:t>
                    </m:r>
                    <m:f>
                      <m:fPr>
                        <m:ctrlPr>
                          <a:rPr lang="en-US" sz="12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𝑐𝑎𝑟𝑑𝑠</m:t>
                        </m:r>
                      </m:num>
                      <m:den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𝑠𝑒𝑐𝑡𝑜𝑟</m:t>
                        </m:r>
                      </m:den>
                    </m:f>
                    <m:r>
                      <a:rPr lang="en-US" sz="1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en-US" sz="1200" b="0" i="1" smtClean="0">
                        <a:latin typeface="Cambria Math" panose="02040503050406030204" pitchFamily="18" charset="0"/>
                      </a:rPr>
                      <m:t>24</m:t>
                    </m:r>
                    <m:f>
                      <m:fPr>
                        <m:ctrlPr>
                          <a:rPr lang="en-US" sz="12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𝑠𝑒𝑐𝑡𝑜𝑟𝑠</m:t>
                        </m:r>
                      </m:num>
                      <m:den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𝑇𝑃𝐶</m:t>
                        </m:r>
                      </m:den>
                    </m:f>
                    <m:r>
                      <a:rPr lang="en-US" sz="1200" b="0" i="1" smtClean="0">
                        <a:latin typeface="Cambria Math" panose="02040503050406030204" pitchFamily="18" charset="0"/>
                      </a:rPr>
                      <m:t>=624 </m:t>
                    </m:r>
                    <m:f>
                      <m:fPr>
                        <m:ctrlPr>
                          <a:rPr lang="en-US" sz="12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𝑐𝑎𝑟𝑑𝑠</m:t>
                        </m:r>
                      </m:num>
                      <m:den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𝑇𝑃𝐶</m:t>
                        </m:r>
                      </m:den>
                    </m:f>
                  </m:oMath>
                </a14:m>
                <a:endParaRPr lang="en-US" sz="1200" dirty="0"/>
              </a:p>
              <a:p>
                <a:pPr lvl="1"/>
                <a14:m>
                  <m:oMath xmlns:m="http://schemas.openxmlformats.org/officeDocument/2006/math">
                    <m:r>
                      <a:rPr lang="en-US" sz="1200" b="0" i="1" smtClean="0">
                        <a:latin typeface="Cambria Math" panose="02040503050406030204" pitchFamily="18" charset="0"/>
                      </a:rPr>
                      <m:t>624</m:t>
                    </m:r>
                    <m:f>
                      <m:fPr>
                        <m:ctrlPr>
                          <a:rPr lang="en-US" sz="12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𝑐𝑎𝑟𝑑𝑠</m:t>
                        </m:r>
                      </m:num>
                      <m:den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𝑇𝑃𝐶</m:t>
                        </m:r>
                      </m:den>
                    </m:f>
                    <m:r>
                      <a:rPr lang="en-US" sz="1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×8</m:t>
                    </m:r>
                    <m:f>
                      <m:fPr>
                        <m:ctrlPr>
                          <a:rPr lang="en-US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𝑆𝐴𝑀𝑃𝐴</m:t>
                        </m:r>
                      </m:num>
                      <m:den>
                        <m:r>
                          <a:rPr lang="en-US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𝑐𝑎𝑟𝑑</m:t>
                        </m:r>
                      </m:den>
                    </m:f>
                    <m:r>
                      <a:rPr lang="en-US" sz="1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=4992</m:t>
                    </m:r>
                    <m:f>
                      <m:fPr>
                        <m:ctrlPr>
                          <a:rPr lang="en-US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𝑐𝑎𝑟𝑑𝑠</m:t>
                        </m:r>
                      </m:num>
                      <m:den>
                        <m:r>
                          <a:rPr lang="en-US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𝑇𝑃𝐶</m:t>
                        </m:r>
                      </m:den>
                    </m:f>
                  </m:oMath>
                </a14:m>
                <a:endParaRPr lang="en-US" sz="1200" dirty="0"/>
              </a:p>
              <a:p>
                <a:r>
                  <a:rPr lang="en-US" sz="1400" dirty="0"/>
                  <a:t>Accounting for spares, yield, </a:t>
                </a:r>
                <a:r>
                  <a:rPr lang="en-US" sz="1400" dirty="0" err="1"/>
                  <a:t>etc</a:t>
                </a:r>
                <a:r>
                  <a:rPr lang="en-US" sz="1400" dirty="0"/>
                  <a:t>… the shipment is less than ½ the need, but it is still very significant.</a:t>
                </a:r>
              </a:p>
            </p:txBody>
          </p:sp>
        </mc:Choice>
        <mc:Fallback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50A5ECB0-6997-40C1-8F8E-89B837F6A61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995409" y="4119083"/>
                <a:ext cx="4971644" cy="2738917"/>
              </a:xfrm>
              <a:blipFill>
                <a:blip r:embed="rId6"/>
                <a:stretch>
                  <a:fillRect t="-443"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134C94B8-329B-4CF2-A604-D4677FE849DC}"/>
              </a:ext>
            </a:extLst>
          </p:cNvPr>
          <p:cNvSpPr txBox="1"/>
          <p:nvPr/>
        </p:nvSpPr>
        <p:spPr>
          <a:xfrm>
            <a:off x="36196" y="6488668"/>
            <a:ext cx="7525137" cy="369332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nl-NL" dirty="0"/>
              <a:t>Marco Bregant, Wilhelmus Van Noije, Takao Sakaguchi, David Silvermyr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36314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02226-C788-4864-ACFA-A62514ECFB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5762625" cy="1320800"/>
          </a:xfrm>
        </p:spPr>
        <p:txBody>
          <a:bodyPr>
            <a:normAutofit/>
          </a:bodyPr>
          <a:lstStyle/>
          <a:p>
            <a:pPr algn="l"/>
            <a:r>
              <a:rPr lang="en-US" sz="4800" dirty="0"/>
              <a:t>Inner Field Cage HV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027558F-A871-4330-95BC-E1D89853FE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9377" y="125986"/>
            <a:ext cx="5299543" cy="397677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FB121AE-622B-4D3C-8C60-FE23720C2A6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209" b="10440"/>
          <a:stretch/>
        </p:blipFill>
        <p:spPr>
          <a:xfrm>
            <a:off x="583900" y="910273"/>
            <a:ext cx="4308499" cy="398110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0276B7C-30ED-4689-9F51-7E373BE75A9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7796" b="22317"/>
          <a:stretch/>
        </p:blipFill>
        <p:spPr>
          <a:xfrm>
            <a:off x="354474" y="5169202"/>
            <a:ext cx="5202167" cy="1557049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223A19C-D099-4B7E-A67E-93DBE1A8DB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2624" y="4102763"/>
            <a:ext cx="8596668" cy="2755237"/>
          </a:xfrm>
        </p:spPr>
        <p:txBody>
          <a:bodyPr/>
          <a:lstStyle/>
          <a:p>
            <a:r>
              <a:rPr lang="en-US" dirty="0"/>
              <a:t>Inner Field Cage Test</a:t>
            </a:r>
          </a:p>
          <a:p>
            <a:r>
              <a:rPr lang="en-US" dirty="0"/>
              <a:t>Max Running Voltage = 44.5 kV</a:t>
            </a:r>
          </a:p>
          <a:p>
            <a:r>
              <a:rPr lang="en-US" dirty="0"/>
              <a:t>Sample Material re-tested (2 years on shelf) to 80 kV.</a:t>
            </a:r>
          </a:p>
          <a:p>
            <a:r>
              <a:rPr lang="en-US" dirty="0"/>
              <a:t>Actual field cage tested to 50 kV</a:t>
            </a:r>
          </a:p>
          <a:p>
            <a:pPr lvl="1"/>
            <a:r>
              <a:rPr lang="en-US" dirty="0"/>
              <a:t>Current as expected.</a:t>
            </a:r>
          </a:p>
          <a:p>
            <a:pPr lvl="1"/>
            <a:r>
              <a:rPr lang="en-US" dirty="0"/>
              <a:t>Zero “activity”.</a:t>
            </a:r>
          </a:p>
          <a:p>
            <a:pPr lvl="1"/>
            <a:r>
              <a:rPr lang="en-US" dirty="0"/>
              <a:t>1 hour test.</a:t>
            </a:r>
          </a:p>
          <a:p>
            <a:pPr lvl="1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5D6D7F2-3EA6-4070-A61F-A217F3574338}"/>
              </a:ext>
            </a:extLst>
          </p:cNvPr>
          <p:cNvSpPr txBox="1"/>
          <p:nvPr/>
        </p:nvSpPr>
        <p:spPr>
          <a:xfrm>
            <a:off x="8868035" y="6211669"/>
            <a:ext cx="3323965" cy="64633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Prakhar Garg, Klaus Dehmelt, </a:t>
            </a:r>
            <a:r>
              <a:rPr lang="en-US" dirty="0">
                <a:solidFill>
                  <a:srgbClr val="FF0000"/>
                </a:solidFill>
              </a:rPr>
              <a:t>Henry Klest, Luke Legnosky</a:t>
            </a:r>
          </a:p>
        </p:txBody>
      </p:sp>
    </p:spTree>
    <p:extLst>
      <p:ext uri="{BB962C8B-B14F-4D97-AF65-F5344CB8AC3E}">
        <p14:creationId xmlns:p14="http://schemas.microsoft.com/office/powerpoint/2010/main" val="19136252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C5D7F6-9A62-4743-A270-8514B67965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596668" cy="668215"/>
          </a:xfrm>
        </p:spPr>
        <p:txBody>
          <a:bodyPr/>
          <a:lstStyle/>
          <a:p>
            <a:r>
              <a:rPr lang="en-US" dirty="0"/>
              <a:t>FEE card production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41ACE8-A303-40B0-9CB1-1407F3C28F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6850" y="1037492"/>
            <a:ext cx="9398650" cy="4826977"/>
          </a:xfrm>
        </p:spPr>
        <p:txBody>
          <a:bodyPr>
            <a:normAutofit/>
          </a:bodyPr>
          <a:lstStyle/>
          <a:p>
            <a:r>
              <a:rPr lang="en-US" dirty="0"/>
              <a:t>MAJOR purchase requires major paperwork &amp; careful bidding process.</a:t>
            </a:r>
          </a:p>
          <a:p>
            <a:pPr lvl="1"/>
            <a:r>
              <a:rPr lang="en-US" dirty="0"/>
              <a:t>Three trusted vendors identified by us and recommended.</a:t>
            </a:r>
          </a:p>
          <a:p>
            <a:pPr lvl="1"/>
            <a:r>
              <a:rPr lang="en-US" dirty="0"/>
              <a:t>Three bids came in (reasonably similar costs)</a:t>
            </a:r>
          </a:p>
          <a:p>
            <a:r>
              <a:rPr lang="en-US" dirty="0"/>
              <a:t>Order will include first articles.</a:t>
            </a:r>
          </a:p>
          <a:p>
            <a:pPr lvl="1"/>
            <a:r>
              <a:rPr lang="en-US" dirty="0"/>
              <a:t>First article boards will be tested before release of full order.</a:t>
            </a:r>
          </a:p>
          <a:p>
            <a:pPr lvl="1"/>
            <a:r>
              <a:rPr lang="en-US" dirty="0"/>
              <a:t>First article boards will use V5 chips (sufficient quantity passed Lund testing)</a:t>
            </a:r>
          </a:p>
          <a:p>
            <a:pPr lvl="1"/>
            <a:r>
              <a:rPr lang="en-US" dirty="0"/>
              <a:t>No additional paperwork after approval of first boards to complete acquisition.</a:t>
            </a:r>
          </a:p>
          <a:p>
            <a:r>
              <a:rPr lang="en-US" dirty="0"/>
              <a:t>In the hands of BNL purchasing.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4E961AE-8976-42C7-BB60-7DD5FBED2E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96668" y="1"/>
            <a:ext cx="3589470" cy="358947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83A45C3-7357-4BD4-80C0-608480E3AC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1011" y="4310919"/>
            <a:ext cx="3273304" cy="233166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8D847C6-8156-45AA-BEA0-92E5908E952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356" r="12022" b="18896"/>
          <a:stretch/>
        </p:blipFill>
        <p:spPr>
          <a:xfrm>
            <a:off x="5016175" y="4310919"/>
            <a:ext cx="3706633" cy="233166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735F809-A240-495F-ACC1-7D4CE089B6AE}"/>
              </a:ext>
            </a:extLst>
          </p:cNvPr>
          <p:cNvSpPr txBox="1"/>
          <p:nvPr/>
        </p:nvSpPr>
        <p:spPr>
          <a:xfrm>
            <a:off x="1679331" y="4422531"/>
            <a:ext cx="6270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Now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F78C1F9-5ED7-4D9F-8D82-3B93F0C220A8}"/>
              </a:ext>
            </a:extLst>
          </p:cNvPr>
          <p:cNvSpPr txBox="1"/>
          <p:nvPr/>
        </p:nvSpPr>
        <p:spPr>
          <a:xfrm>
            <a:off x="5306167" y="4422531"/>
            <a:ext cx="6687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Soon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A008622-90C3-470C-9CB7-A79519AC170A}"/>
              </a:ext>
            </a:extLst>
          </p:cNvPr>
          <p:cNvSpPr txBox="1"/>
          <p:nvPr/>
        </p:nvSpPr>
        <p:spPr>
          <a:xfrm>
            <a:off x="5522976" y="6488668"/>
            <a:ext cx="6704289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Takao Sakaguchi, </a:t>
            </a:r>
            <a:r>
              <a:rPr lang="en-US" dirty="0">
                <a:solidFill>
                  <a:srgbClr val="0070C0"/>
                </a:solidFill>
              </a:rPr>
              <a:t>John Kuczewski</a:t>
            </a:r>
            <a:r>
              <a:rPr lang="en-US" dirty="0"/>
              <a:t>, </a:t>
            </a:r>
            <a:r>
              <a:rPr lang="en-US" dirty="0">
                <a:solidFill>
                  <a:srgbClr val="0070C0"/>
                </a:solidFill>
              </a:rPr>
              <a:t>Joe Mead</a:t>
            </a:r>
            <a:r>
              <a:rPr lang="en-US" dirty="0"/>
              <a:t>, </a:t>
            </a:r>
            <a:r>
              <a:rPr lang="en-US" dirty="0">
                <a:solidFill>
                  <a:srgbClr val="0070C0"/>
                </a:solidFill>
              </a:rPr>
              <a:t>Kevin Wolniewicz</a:t>
            </a:r>
          </a:p>
        </p:txBody>
      </p:sp>
    </p:spTree>
    <p:extLst>
      <p:ext uri="{BB962C8B-B14F-4D97-AF65-F5344CB8AC3E}">
        <p14:creationId xmlns:p14="http://schemas.microsoft.com/office/powerpoint/2010/main" val="9293094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CD070E-79A8-4CEA-BF59-DF5E7E70FF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058400" cy="707902"/>
          </a:xfrm>
        </p:spPr>
        <p:txBody>
          <a:bodyPr>
            <a:normAutofit fontScale="90000"/>
          </a:bodyPr>
          <a:lstStyle/>
          <a:p>
            <a:r>
              <a:rPr lang="en-US" dirty="0"/>
              <a:t>Line Laser (“lighthouse”)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80157A-830C-4A12-A7BE-AC5B123306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8055" y="4693983"/>
            <a:ext cx="6859037" cy="1569657"/>
          </a:xfrm>
        </p:spPr>
        <p:txBody>
          <a:bodyPr>
            <a:normAutofit/>
          </a:bodyPr>
          <a:lstStyle/>
          <a:p>
            <a:pPr lvl="1"/>
            <a:r>
              <a:rPr lang="en-US" dirty="0"/>
              <a:t>Light carried into volume via TIR in quartz bar.</a:t>
            </a:r>
          </a:p>
          <a:p>
            <a:pPr lvl="1"/>
            <a:r>
              <a:rPr lang="en-US" dirty="0"/>
              <a:t>Full map of TPC volume achieved by scanning the beam.</a:t>
            </a:r>
          </a:p>
          <a:p>
            <a:pPr lvl="2"/>
            <a:r>
              <a:rPr lang="en-US" dirty="0"/>
              <a:t>Full phi</a:t>
            </a:r>
          </a:p>
          <a:p>
            <a:pPr lvl="2"/>
            <a:r>
              <a:rPr lang="en-US" dirty="0"/>
              <a:t>Up to 85</a:t>
            </a:r>
            <a:r>
              <a:rPr lang="en-US" baseline="30000" dirty="0"/>
              <a:t>o</a:t>
            </a:r>
            <a:r>
              <a:rPr lang="en-US" dirty="0"/>
              <a:t> incident angle.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8E6188B-2268-42F4-A273-9B47277C15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492" y="707902"/>
            <a:ext cx="6423673" cy="386796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33E94AF-AEFF-4EA6-A40D-4068D3EB50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4019" y="0"/>
            <a:ext cx="4057214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4A938BE-B87D-468B-B0E0-36F2DD114F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2347" y="2234003"/>
            <a:ext cx="1893543" cy="2356354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E79BC4A-624F-4629-95C3-9C0E68BDFC46}"/>
              </a:ext>
            </a:extLst>
          </p:cNvPr>
          <p:cNvSpPr txBox="1"/>
          <p:nvPr/>
        </p:nvSpPr>
        <p:spPr>
          <a:xfrm>
            <a:off x="1125102" y="6488668"/>
            <a:ext cx="56150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Full 3D Map of Static Distortions (E-field only, E &amp; B-fields)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6FC5284-19AF-4EF8-9990-EB8D22CC95A6}"/>
              </a:ext>
            </a:extLst>
          </p:cNvPr>
          <p:cNvSpPr txBox="1"/>
          <p:nvPr/>
        </p:nvSpPr>
        <p:spPr>
          <a:xfrm>
            <a:off x="9386488" y="6488668"/>
            <a:ext cx="2805512" cy="369332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Dan Cacace</a:t>
            </a:r>
            <a:r>
              <a:rPr lang="en-US" dirty="0"/>
              <a:t>, </a:t>
            </a:r>
            <a:r>
              <a:rPr lang="en-US" dirty="0">
                <a:solidFill>
                  <a:srgbClr val="FF0000"/>
                </a:solidFill>
              </a:rPr>
              <a:t>Kristina Finnelli</a:t>
            </a:r>
          </a:p>
        </p:txBody>
      </p:sp>
    </p:spTree>
    <p:extLst>
      <p:ext uri="{BB962C8B-B14F-4D97-AF65-F5344CB8AC3E}">
        <p14:creationId xmlns:p14="http://schemas.microsoft.com/office/powerpoint/2010/main" val="13497321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9D1E94FC-6533-49B6-8220-FA5C7F479E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Dual Mirror system controlled by piezo motors</a:t>
            </a:r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66C2495A-A9CB-40C1-AFC4-C6F6F93D7B0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28798" y="1142999"/>
            <a:ext cx="2414296" cy="5143500"/>
          </a:xfrm>
          <a:prstGeom prst="rect">
            <a:avLst/>
          </a:prstGeom>
        </p:spPr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8CF0F84-401D-47E0-83DE-8CEC4A0CBC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229E2F-B7BD-4431-94A6-087E2B0AA21B}" type="datetime1">
              <a:rPr kumimoji="0" lang="en-US" sz="1167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7/6/2020</a:t>
            </a:fld>
            <a:endParaRPr kumimoji="0" lang="en-US" sz="1167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FC76030-ED0D-4A44-9DF8-2CDFE3DAA9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EAB166-954F-48CD-845E-BF57BECF5772}" type="slidenum">
              <a:rPr kumimoji="0" lang="en-US" sz="1167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167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1" name="Content Placeholder 30">
            <a:extLst>
              <a:ext uri="{FF2B5EF4-FFF2-40B4-BE49-F238E27FC236}">
                <a16:creationId xmlns:a16="http://schemas.microsoft.com/office/drawing/2014/main" id="{B4043718-A703-400D-AB6D-091D2EBBB3C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2713543" y="1204311"/>
            <a:ext cx="2301348" cy="5143500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A0FB918-3CCF-4C2C-BA29-43E263C55BE6}"/>
              </a:ext>
            </a:extLst>
          </p:cNvPr>
          <p:cNvCxnSpPr/>
          <p:nvPr/>
        </p:nvCxnSpPr>
        <p:spPr>
          <a:xfrm>
            <a:off x="3888827" y="1121104"/>
            <a:ext cx="0" cy="4082933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87CC201-A5FD-4CD0-A79B-14DD9399CF9F}"/>
              </a:ext>
            </a:extLst>
          </p:cNvPr>
          <p:cNvCxnSpPr/>
          <p:nvPr/>
        </p:nvCxnSpPr>
        <p:spPr>
          <a:xfrm flipH="1">
            <a:off x="3477173" y="5212796"/>
            <a:ext cx="40289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FD3B51B-995E-43A7-A78A-6A4455C06D97}"/>
              </a:ext>
            </a:extLst>
          </p:cNvPr>
          <p:cNvCxnSpPr/>
          <p:nvPr/>
        </p:nvCxnSpPr>
        <p:spPr>
          <a:xfrm>
            <a:off x="3477173" y="5212796"/>
            <a:ext cx="402896" cy="261343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Arc 9">
            <a:extLst>
              <a:ext uri="{FF2B5EF4-FFF2-40B4-BE49-F238E27FC236}">
                <a16:creationId xmlns:a16="http://schemas.microsoft.com/office/drawing/2014/main" id="{486573B1-453C-4D07-9B45-DFF14E0C3569}"/>
              </a:ext>
            </a:extLst>
          </p:cNvPr>
          <p:cNvSpPr/>
          <p:nvPr/>
        </p:nvSpPr>
        <p:spPr>
          <a:xfrm>
            <a:off x="3516329" y="4831796"/>
            <a:ext cx="762000" cy="762000"/>
          </a:xfrm>
          <a:prstGeom prst="arc">
            <a:avLst>
              <a:gd name="adj1" fmla="val 11142634"/>
              <a:gd name="adj2" fmla="val 17703056"/>
            </a:avLst>
          </a:prstGeom>
          <a:ln w="38100">
            <a:solidFill>
              <a:srgbClr val="7030A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76200" tIns="38100" rIns="76200" bIns="381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Arc 15">
            <a:extLst>
              <a:ext uri="{FF2B5EF4-FFF2-40B4-BE49-F238E27FC236}">
                <a16:creationId xmlns:a16="http://schemas.microsoft.com/office/drawing/2014/main" id="{7947E740-E22B-4086-8D4F-FC892270BD40}"/>
              </a:ext>
            </a:extLst>
          </p:cNvPr>
          <p:cNvSpPr/>
          <p:nvPr/>
        </p:nvSpPr>
        <p:spPr>
          <a:xfrm>
            <a:off x="3738713" y="4990549"/>
            <a:ext cx="317233" cy="409464"/>
          </a:xfrm>
          <a:prstGeom prst="arc">
            <a:avLst>
              <a:gd name="adj1" fmla="val 20672073"/>
              <a:gd name="adj2" fmla="val 5680243"/>
            </a:avLst>
          </a:prstGeom>
          <a:ln w="38100">
            <a:solidFill>
              <a:srgbClr val="FFFF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76200" tIns="38100" rIns="76200" bIns="381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CE0C23F9-8438-4D48-8571-125156390E9B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839086" y="964168"/>
            <a:ext cx="5094804" cy="5143500"/>
          </a:xfrm>
        </p:spPr>
        <p:txBody>
          <a:bodyPr/>
          <a:lstStyle/>
          <a:p>
            <a:r>
              <a:rPr lang="en-US" dirty="0"/>
              <a:t>Advantages</a:t>
            </a:r>
          </a:p>
          <a:p>
            <a:pPr lvl="1"/>
            <a:r>
              <a:rPr lang="en-US" dirty="0"/>
              <a:t>All angles possible.</a:t>
            </a:r>
          </a:p>
          <a:p>
            <a:pPr lvl="1"/>
            <a:r>
              <a:rPr lang="en-US" dirty="0"/>
              <a:t>Larger mirror pieces.</a:t>
            </a:r>
          </a:p>
          <a:p>
            <a:pPr lvl="1"/>
            <a:r>
              <a:rPr lang="en-US" dirty="0"/>
              <a:t>Simpler machining.</a:t>
            </a:r>
          </a:p>
          <a:p>
            <a:pPr lvl="1"/>
            <a:r>
              <a:rPr lang="en-US" dirty="0"/>
              <a:t>Redundancy of angles.</a:t>
            </a:r>
          </a:p>
          <a:p>
            <a:r>
              <a:rPr lang="en-US" dirty="0"/>
              <a:t>Disadvantage</a:t>
            </a:r>
          </a:p>
          <a:p>
            <a:pPr lvl="1"/>
            <a:r>
              <a:rPr lang="en-US" dirty="0"/>
              <a:t>Two motors.</a:t>
            </a:r>
          </a:p>
          <a:p>
            <a:r>
              <a:rPr lang="en-US" u="sng" dirty="0">
                <a:solidFill>
                  <a:srgbClr val="FF0000"/>
                </a:solidFill>
              </a:rPr>
              <a:t>Selected as design</a:t>
            </a:r>
            <a:r>
              <a:rPr lang="en-US" dirty="0"/>
              <a:t>.</a:t>
            </a:r>
          </a:p>
          <a:p>
            <a:r>
              <a:rPr lang="en-US" dirty="0"/>
              <a:t>Can avoid this effect: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125B47D-02C0-4586-A3BA-DA99E38650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4960021" y="3939964"/>
            <a:ext cx="1328083" cy="240784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1717C647-8478-493F-BFA5-5263F34239E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3078" b="20101"/>
          <a:stretch/>
        </p:blipFill>
        <p:spPr>
          <a:xfrm>
            <a:off x="7133473" y="4980173"/>
            <a:ext cx="4527835" cy="149099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262B0B5-E094-449C-9D8D-335967402350}"/>
              </a:ext>
            </a:extLst>
          </p:cNvPr>
          <p:cNvSpPr txBox="1"/>
          <p:nvPr/>
        </p:nvSpPr>
        <p:spPr>
          <a:xfrm>
            <a:off x="9386488" y="6488668"/>
            <a:ext cx="2805512" cy="369332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Dan Cacace</a:t>
            </a:r>
            <a:r>
              <a:rPr lang="en-US" dirty="0"/>
              <a:t>, </a:t>
            </a:r>
            <a:r>
              <a:rPr lang="en-US" dirty="0">
                <a:solidFill>
                  <a:srgbClr val="FF0000"/>
                </a:solidFill>
              </a:rPr>
              <a:t>Kristina Finnelli</a:t>
            </a:r>
          </a:p>
        </p:txBody>
      </p:sp>
    </p:spTree>
    <p:extLst>
      <p:ext uri="{BB962C8B-B14F-4D97-AF65-F5344CB8AC3E}">
        <p14:creationId xmlns:p14="http://schemas.microsoft.com/office/powerpoint/2010/main" val="15390856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47">
            <a:extLst>
              <a:ext uri="{FF2B5EF4-FFF2-40B4-BE49-F238E27FC236}">
                <a16:creationId xmlns:a16="http://schemas.microsoft.com/office/drawing/2014/main" id="{A2661D68-D76A-4AB4-A266-1C152699B4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Laser Bench Updated</a:t>
            </a: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56C8D425-072D-4236-A235-B1EF96AB8536}"/>
              </a:ext>
            </a:extLst>
          </p:cNvPr>
          <p:cNvGrpSpPr/>
          <p:nvPr/>
        </p:nvGrpSpPr>
        <p:grpSpPr>
          <a:xfrm>
            <a:off x="1712458" y="971062"/>
            <a:ext cx="8767085" cy="5886938"/>
            <a:chOff x="105174" y="1165274"/>
            <a:chExt cx="10520502" cy="7064326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08CB2E7B-7B5A-44CE-A13B-BA725F0FA0A0}"/>
                </a:ext>
              </a:extLst>
            </p:cNvPr>
            <p:cNvGrpSpPr/>
            <p:nvPr/>
          </p:nvGrpSpPr>
          <p:grpSpPr>
            <a:xfrm>
              <a:off x="105174" y="1165274"/>
              <a:ext cx="10520502" cy="7064326"/>
              <a:chOff x="105174" y="1165274"/>
              <a:chExt cx="10520502" cy="7064326"/>
            </a:xfrm>
          </p:grpSpPr>
          <p:grpSp>
            <p:nvGrpSpPr>
              <p:cNvPr id="57" name="Group 56">
                <a:extLst>
                  <a:ext uri="{FF2B5EF4-FFF2-40B4-BE49-F238E27FC236}">
                    <a16:creationId xmlns:a16="http://schemas.microsoft.com/office/drawing/2014/main" id="{0230CC82-3041-4B86-94C5-1BD6E8586B0F}"/>
                  </a:ext>
                </a:extLst>
              </p:cNvPr>
              <p:cNvGrpSpPr/>
              <p:nvPr/>
            </p:nvGrpSpPr>
            <p:grpSpPr>
              <a:xfrm>
                <a:off x="105174" y="1165274"/>
                <a:ext cx="10520502" cy="7064326"/>
                <a:chOff x="121829" y="971061"/>
                <a:chExt cx="8767085" cy="5886939"/>
              </a:xfrm>
            </p:grpSpPr>
            <p:pic>
              <p:nvPicPr>
                <p:cNvPr id="7" name="Picture 6">
                  <a:extLst>
                    <a:ext uri="{FF2B5EF4-FFF2-40B4-BE49-F238E27FC236}">
                      <a16:creationId xmlns:a16="http://schemas.microsoft.com/office/drawing/2014/main" id="{E5E06B6D-A9B7-4537-8FEA-6C6716994F7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6228721" y="971061"/>
                  <a:ext cx="2660193" cy="5886939"/>
                </a:xfrm>
                <a:prstGeom prst="rect">
                  <a:avLst/>
                </a:prstGeom>
              </p:spPr>
            </p:pic>
            <p:cxnSp>
              <p:nvCxnSpPr>
                <p:cNvPr id="5" name="Straight Connector 4">
                  <a:extLst>
                    <a:ext uri="{FF2B5EF4-FFF2-40B4-BE49-F238E27FC236}">
                      <a16:creationId xmlns:a16="http://schemas.microsoft.com/office/drawing/2014/main" id="{D9D9EE16-0EE3-4FF0-94FD-277ACE26A19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6490851" y="3063875"/>
                  <a:ext cx="382683" cy="182563"/>
                </a:xfrm>
                <a:prstGeom prst="line">
                  <a:avLst/>
                </a:prstGeom>
                <a:ln w="381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" name="Straight Connector 5">
                  <a:extLst>
                    <a:ext uri="{FF2B5EF4-FFF2-40B4-BE49-F238E27FC236}">
                      <a16:creationId xmlns:a16="http://schemas.microsoft.com/office/drawing/2014/main" id="{17DFBFC3-8048-496B-AE5B-0459BD3DF2B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490851" y="3063877"/>
                  <a:ext cx="0" cy="2069987"/>
                </a:xfrm>
                <a:prstGeom prst="line">
                  <a:avLst/>
                </a:prstGeom>
                <a:ln w="381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15">
                  <a:extLst>
                    <a:ext uri="{FF2B5EF4-FFF2-40B4-BE49-F238E27FC236}">
                      <a16:creationId xmlns:a16="http://schemas.microsoft.com/office/drawing/2014/main" id="{90EF028E-01ED-4D42-9357-EB9C88AD8CC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409188" y="5090583"/>
                  <a:ext cx="81663" cy="43281"/>
                </a:xfrm>
                <a:prstGeom prst="line">
                  <a:avLst/>
                </a:prstGeom>
                <a:ln w="381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18">
                  <a:extLst>
                    <a:ext uri="{FF2B5EF4-FFF2-40B4-BE49-F238E27FC236}">
                      <a16:creationId xmlns:a16="http://schemas.microsoft.com/office/drawing/2014/main" id="{37D95A55-5C67-4166-A106-4150A1CA8AB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409188" y="5109104"/>
                  <a:ext cx="81663" cy="85990"/>
                </a:xfrm>
                <a:prstGeom prst="line">
                  <a:avLst/>
                </a:prstGeom>
                <a:ln w="381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21">
                  <a:extLst>
                    <a:ext uri="{FF2B5EF4-FFF2-40B4-BE49-F238E27FC236}">
                      <a16:creationId xmlns:a16="http://schemas.microsoft.com/office/drawing/2014/main" id="{8B3D8C9B-93F1-4B88-8840-60DE29AD2D3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490851" y="5180073"/>
                  <a:ext cx="0" cy="1619718"/>
                </a:xfrm>
                <a:prstGeom prst="line">
                  <a:avLst/>
                </a:prstGeom>
                <a:ln w="381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67D5F993-B1C4-49FC-A3FC-823251503038}"/>
                    </a:ext>
                  </a:extLst>
                </p:cNvPr>
                <p:cNvSpPr txBox="1"/>
                <p:nvPr/>
              </p:nvSpPr>
              <p:spPr>
                <a:xfrm>
                  <a:off x="2439199" y="2101578"/>
                  <a:ext cx="2212785" cy="4247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914363"/>
                  <a:r>
                    <a:rPr lang="en-US" sz="2160" dirty="0">
                      <a:solidFill>
                        <a:prstClr val="black"/>
                      </a:solidFill>
                      <a:latin typeface="Calibri" panose="020F0502020204030204"/>
                    </a:rPr>
                    <a:t>Dog Leg Mirror #1</a:t>
                  </a:r>
                </a:p>
              </p:txBody>
            </p:sp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FC1BA813-C985-460A-A634-7ABB08730097}"/>
                    </a:ext>
                  </a:extLst>
                </p:cNvPr>
                <p:cNvSpPr txBox="1"/>
                <p:nvPr/>
              </p:nvSpPr>
              <p:spPr>
                <a:xfrm>
                  <a:off x="2412689" y="2849141"/>
                  <a:ext cx="2212785" cy="4247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914363"/>
                  <a:r>
                    <a:rPr lang="en-US" sz="2160" dirty="0">
                      <a:solidFill>
                        <a:prstClr val="black"/>
                      </a:solidFill>
                      <a:latin typeface="Calibri" panose="020F0502020204030204"/>
                    </a:rPr>
                    <a:t>Dog Leg Mirror #2</a:t>
                  </a:r>
                </a:p>
              </p:txBody>
            </p:sp>
            <p:cxnSp>
              <p:nvCxnSpPr>
                <p:cNvPr id="8" name="Straight Arrow Connector 7">
                  <a:extLst>
                    <a:ext uri="{FF2B5EF4-FFF2-40B4-BE49-F238E27FC236}">
                      <a16:creationId xmlns:a16="http://schemas.microsoft.com/office/drawing/2014/main" id="{64958758-B58A-4440-A32C-2F416CE78179}"/>
                    </a:ext>
                  </a:extLst>
                </p:cNvPr>
                <p:cNvCxnSpPr>
                  <a:cxnSpLocks/>
                  <a:stCxn id="4" idx="3"/>
                </p:cNvCxnSpPr>
                <p:nvPr/>
              </p:nvCxnSpPr>
              <p:spPr>
                <a:xfrm>
                  <a:off x="4651984" y="2313944"/>
                  <a:ext cx="2192907" cy="736213"/>
                </a:xfrm>
                <a:prstGeom prst="straightConnector1">
                  <a:avLst/>
                </a:prstGeom>
                <a:ln w="19050">
                  <a:solidFill>
                    <a:schemeClr val="tx1"/>
                  </a:solidFill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Arrow Connector 16">
                  <a:extLst>
                    <a:ext uri="{FF2B5EF4-FFF2-40B4-BE49-F238E27FC236}">
                      <a16:creationId xmlns:a16="http://schemas.microsoft.com/office/drawing/2014/main" id="{7CA38BFE-3EFD-44E0-BA6B-C8B42D0344FA}"/>
                    </a:ext>
                  </a:extLst>
                </p:cNvPr>
                <p:cNvCxnSpPr>
                  <a:cxnSpLocks/>
                  <a:stCxn id="12" idx="3"/>
                </p:cNvCxnSpPr>
                <p:nvPr/>
              </p:nvCxnSpPr>
              <p:spPr>
                <a:xfrm flipV="1">
                  <a:off x="4625474" y="3020227"/>
                  <a:ext cx="1700780" cy="41280"/>
                </a:xfrm>
                <a:prstGeom prst="straightConnector1">
                  <a:avLst/>
                </a:prstGeom>
                <a:ln w="19050">
                  <a:solidFill>
                    <a:schemeClr val="tx1"/>
                  </a:solidFill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AC0763AC-E905-4484-91EE-BC750DF35F17}"/>
                    </a:ext>
                  </a:extLst>
                </p:cNvPr>
                <p:cNvSpPr txBox="1"/>
                <p:nvPr/>
              </p:nvSpPr>
              <p:spPr>
                <a:xfrm>
                  <a:off x="121829" y="2484059"/>
                  <a:ext cx="2034596" cy="4247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914363"/>
                  <a:r>
                    <a:rPr lang="en-US" sz="2160" dirty="0">
                      <a:solidFill>
                        <a:prstClr val="black"/>
                      </a:solidFill>
                      <a:latin typeface="Calibri" panose="020F0502020204030204"/>
                    </a:rPr>
                    <a:t>Primary steering</a:t>
                  </a:r>
                </a:p>
              </p:txBody>
            </p:sp>
            <p:sp>
              <p:nvSpPr>
                <p:cNvPr id="15" name="Left Brace 14">
                  <a:extLst>
                    <a:ext uri="{FF2B5EF4-FFF2-40B4-BE49-F238E27FC236}">
                      <a16:creationId xmlns:a16="http://schemas.microsoft.com/office/drawing/2014/main" id="{CAF6CF13-2432-407B-A58B-EC00C96BDDD6}"/>
                    </a:ext>
                  </a:extLst>
                </p:cNvPr>
                <p:cNvSpPr/>
                <p:nvPr/>
              </p:nvSpPr>
              <p:spPr>
                <a:xfrm>
                  <a:off x="2099350" y="2159001"/>
                  <a:ext cx="389850" cy="1059472"/>
                </a:xfrm>
                <a:prstGeom prst="leftBrac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 defTabSz="914363"/>
                  <a:endParaRPr lang="en-US" sz="216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  <p:cxnSp>
              <p:nvCxnSpPr>
                <p:cNvPr id="26" name="Straight Arrow Connector 25">
                  <a:extLst>
                    <a:ext uri="{FF2B5EF4-FFF2-40B4-BE49-F238E27FC236}">
                      <a16:creationId xmlns:a16="http://schemas.microsoft.com/office/drawing/2014/main" id="{AF66B0F4-663B-4563-9564-A28FF1A5D9A3}"/>
                    </a:ext>
                  </a:extLst>
                </p:cNvPr>
                <p:cNvCxnSpPr>
                  <a:cxnSpLocks/>
                  <a:stCxn id="29" idx="3"/>
                </p:cNvCxnSpPr>
                <p:nvPr/>
              </p:nvCxnSpPr>
              <p:spPr>
                <a:xfrm flipV="1">
                  <a:off x="5007564" y="5085933"/>
                  <a:ext cx="1262836" cy="55620"/>
                </a:xfrm>
                <a:prstGeom prst="straightConnector1">
                  <a:avLst/>
                </a:prstGeom>
                <a:ln w="19050">
                  <a:solidFill>
                    <a:schemeClr val="tx1"/>
                  </a:solidFill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4A05F510-EB8F-4A06-B462-EB39F8E30C0F}"/>
                    </a:ext>
                  </a:extLst>
                </p:cNvPr>
                <p:cNvSpPr txBox="1"/>
                <p:nvPr/>
              </p:nvSpPr>
              <p:spPr>
                <a:xfrm>
                  <a:off x="1337520" y="4929187"/>
                  <a:ext cx="3670044" cy="4247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914363"/>
                  <a:r>
                    <a:rPr lang="en-US" sz="2160" dirty="0">
                      <a:solidFill>
                        <a:prstClr val="black"/>
                      </a:solidFill>
                      <a:latin typeface="Calibri" panose="020F0502020204030204"/>
                    </a:rPr>
                    <a:t>Secondary steering cavity (SSC)</a:t>
                  </a:r>
                </a:p>
              </p:txBody>
            </p:sp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B44CC327-E768-4473-B948-6D7014282831}"/>
                    </a:ext>
                  </a:extLst>
                </p:cNvPr>
                <p:cNvSpPr txBox="1"/>
                <p:nvPr/>
              </p:nvSpPr>
              <p:spPr>
                <a:xfrm>
                  <a:off x="2099350" y="1357674"/>
                  <a:ext cx="2458133" cy="75713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914363"/>
                  <a:r>
                    <a:rPr lang="en-US" sz="2160" dirty="0">
                      <a:solidFill>
                        <a:prstClr val="black"/>
                      </a:solidFill>
                      <a:latin typeface="Calibri" panose="020F0502020204030204"/>
                    </a:rPr>
                    <a:t>Beam shaping optics</a:t>
                  </a:r>
                </a:p>
              </p:txBody>
            </p:sp>
          </p:grp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BF1A04D3-1C21-4D94-AE8C-BE5BAE11B31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207218" y="2852739"/>
                <a:ext cx="1865312" cy="1042986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AD63F6B6-BAE5-4C3A-BD0F-3CA55F6E0055}"/>
                </a:ext>
              </a:extLst>
            </p:cNvPr>
            <p:cNvCxnSpPr>
              <a:cxnSpLocks/>
              <a:stCxn id="32" idx="3"/>
            </p:cNvCxnSpPr>
            <p:nvPr/>
          </p:nvCxnSpPr>
          <p:spPr>
            <a:xfrm>
              <a:off x="5427959" y="2083488"/>
              <a:ext cx="3913024" cy="929632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65EA5671-116F-4942-A7B6-C4F20FF4D4F1}"/>
              </a:ext>
            </a:extLst>
          </p:cNvPr>
          <p:cNvSpPr txBox="1"/>
          <p:nvPr/>
        </p:nvSpPr>
        <p:spPr>
          <a:xfrm>
            <a:off x="9386489" y="6488668"/>
            <a:ext cx="2805512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Dan Cacace, Connor Miraval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05952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55F43E-1721-48E8-A6E9-7AF41D63D0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6830"/>
            <a:ext cx="10515600" cy="1325563"/>
          </a:xfrm>
        </p:spPr>
        <p:txBody>
          <a:bodyPr/>
          <a:lstStyle/>
          <a:p>
            <a:r>
              <a:rPr lang="en-US" dirty="0"/>
              <a:t>Updated Optical Table Assembly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11A14D8-A602-43FA-B73F-C301123472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29400" y="4617719"/>
            <a:ext cx="4724400" cy="2103121"/>
          </a:xfrm>
        </p:spPr>
        <p:txBody>
          <a:bodyPr>
            <a:normAutofit/>
          </a:bodyPr>
          <a:lstStyle/>
          <a:p>
            <a:r>
              <a:rPr lang="en-US" dirty="0"/>
              <a:t>INTT and MVTX will like this</a:t>
            </a:r>
          </a:p>
          <a:p>
            <a:r>
              <a:rPr lang="en-US" dirty="0"/>
              <a:t>All the parts of laser system moved away from beam pipe.</a:t>
            </a:r>
          </a:p>
          <a:p>
            <a:r>
              <a:rPr lang="en-US" dirty="0"/>
              <a:t>Elegant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2F216F1-D786-4615-8055-AEB56D5763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189" y="919109"/>
            <a:ext cx="5908629" cy="593889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27604D7-06B2-4E76-AAAB-1CB8919E0D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0521" y="1042416"/>
            <a:ext cx="4154800" cy="329209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D206EB2-CCB4-4009-9B00-8DCD95CE6207}"/>
              </a:ext>
            </a:extLst>
          </p:cNvPr>
          <p:cNvSpPr txBox="1"/>
          <p:nvPr/>
        </p:nvSpPr>
        <p:spPr>
          <a:xfrm>
            <a:off x="8808098" y="0"/>
            <a:ext cx="3383902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NOTE:  Everywhere you see green, you’re looking at low mass.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D248ADD-50A5-4DC3-ADC9-2DCF0728E240}"/>
              </a:ext>
            </a:extLst>
          </p:cNvPr>
          <p:cNvSpPr txBox="1"/>
          <p:nvPr/>
        </p:nvSpPr>
        <p:spPr>
          <a:xfrm>
            <a:off x="9386489" y="6488668"/>
            <a:ext cx="2805512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Dan Cacace, Connor Miraval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1481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E25D9C-0F05-478F-818C-286BA298C9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596668" cy="734351"/>
          </a:xfrm>
        </p:spPr>
        <p:txBody>
          <a:bodyPr/>
          <a:lstStyle/>
          <a:p>
            <a:r>
              <a:rPr lang="en-US" dirty="0"/>
              <a:t>TPC Wagon Wheel Cooling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B8DAE3-BFD7-4B57-ACBE-2DB4A8AD18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7627" y="5468883"/>
            <a:ext cx="8596668" cy="1208089"/>
          </a:xfrm>
        </p:spPr>
        <p:txBody>
          <a:bodyPr>
            <a:normAutofit/>
          </a:bodyPr>
          <a:lstStyle/>
          <a:p>
            <a:r>
              <a:rPr lang="en-US" dirty="0"/>
              <a:t>Wagon wheel adding Line laser heads &amp; Cooling Blocks.</a:t>
            </a:r>
          </a:p>
          <a:p>
            <a:r>
              <a:rPr lang="en-US" dirty="0"/>
              <a:t>Laser head compactly directs line laser into quartz bars.</a:t>
            </a:r>
          </a:p>
          <a:p>
            <a:r>
              <a:rPr lang="en-US" dirty="0"/>
              <a:t>45% of gas system orders are now placed (Thanks Rob).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B534EA1-BF27-453B-842D-055A9314DDD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89"/>
          <a:stretch/>
        </p:blipFill>
        <p:spPr>
          <a:xfrm>
            <a:off x="391207" y="734351"/>
            <a:ext cx="4646064" cy="347093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392D47C-924C-4F79-A460-1688DEF107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7996" y="650631"/>
            <a:ext cx="3174089" cy="4466492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94A8924-B893-4C5E-A7BE-4B28EB10C6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82891" y="1186962"/>
            <a:ext cx="2950283" cy="567103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7329EFB-BF1A-46B4-A83B-E4FD8D3949AF}"/>
              </a:ext>
            </a:extLst>
          </p:cNvPr>
          <p:cNvSpPr txBox="1"/>
          <p:nvPr/>
        </p:nvSpPr>
        <p:spPr>
          <a:xfrm>
            <a:off x="369306" y="3832935"/>
            <a:ext cx="499848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NOTE: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Further updated picture available from Dan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It was “live share” of Inventor screen.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Updated pics coming soon…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5E4949D-2306-430C-88BD-B565C5B65E6A}"/>
              </a:ext>
            </a:extLst>
          </p:cNvPr>
          <p:cNvSpPr txBox="1"/>
          <p:nvPr/>
        </p:nvSpPr>
        <p:spPr>
          <a:xfrm>
            <a:off x="9241716" y="411185"/>
            <a:ext cx="2950284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Next cooling step requires lab access for Rob Pisani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860D7DF-F5D4-4A48-8005-67B4361D3217}"/>
              </a:ext>
            </a:extLst>
          </p:cNvPr>
          <p:cNvSpPr/>
          <p:nvPr/>
        </p:nvSpPr>
        <p:spPr>
          <a:xfrm>
            <a:off x="158826" y="650631"/>
            <a:ext cx="5208964" cy="446649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D873614-5E6F-40DE-9B91-F70B24CF554E}"/>
              </a:ext>
            </a:extLst>
          </p:cNvPr>
          <p:cNvSpPr txBox="1"/>
          <p:nvPr/>
        </p:nvSpPr>
        <p:spPr>
          <a:xfrm>
            <a:off x="10968081" y="6492306"/>
            <a:ext cx="1220847" cy="369332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Rob Pisani</a:t>
            </a:r>
          </a:p>
        </p:txBody>
      </p:sp>
    </p:spTree>
    <p:extLst>
      <p:ext uri="{BB962C8B-B14F-4D97-AF65-F5344CB8AC3E}">
        <p14:creationId xmlns:p14="http://schemas.microsoft.com/office/powerpoint/2010/main" val="116559728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Content Placeholder 14">
            <a:extLst>
              <a:ext uri="{FF2B5EF4-FFF2-40B4-BE49-F238E27FC236}">
                <a16:creationId xmlns:a16="http://schemas.microsoft.com/office/drawing/2014/main" id="{678C2FA6-B733-4F39-9E53-5B787B899136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36"/>
          <a:stretch/>
        </p:blipFill>
        <p:spPr>
          <a:xfrm>
            <a:off x="190500" y="1902129"/>
            <a:ext cx="5814218" cy="4353140"/>
          </a:xfr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CD756E93-A549-42A9-9871-BCB190802A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ANSYS Temps – Improvement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43FAC5E-D8A8-41D9-AE2F-365A72A567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0500" y="1143000"/>
            <a:ext cx="11811000" cy="762000"/>
          </a:xfrm>
        </p:spPr>
        <p:txBody>
          <a:bodyPr>
            <a:noAutofit/>
          </a:bodyPr>
          <a:lstStyle/>
          <a:p>
            <a:r>
              <a:rPr lang="en-US" sz="1500" dirty="0"/>
              <a:t>Input: Air 22C, Water in 16C, 0.62l/min and 2.14l/min flow, FEE 15W (FPGA 4W, REGs 4W, SAMPAs 7W), Gap Pad 2.4W/</a:t>
            </a:r>
            <a:r>
              <a:rPr lang="en-US" sz="1500" dirty="0" err="1"/>
              <a:t>mK</a:t>
            </a:r>
            <a:endParaRPr lang="en-US" sz="1500" dirty="0"/>
          </a:p>
          <a:p>
            <a:r>
              <a:rPr lang="en-US" sz="1500" dirty="0"/>
              <a:t>PCB 1W/</a:t>
            </a:r>
            <a:r>
              <a:rPr lang="en-US" sz="1500" dirty="0" err="1"/>
              <a:t>mK</a:t>
            </a:r>
            <a:r>
              <a:rPr lang="en-US" sz="1500" dirty="0"/>
              <a:t> (iso), Connector 16W/</a:t>
            </a:r>
            <a:r>
              <a:rPr lang="en-US" sz="1500" dirty="0" err="1"/>
              <a:t>mK</a:t>
            </a:r>
            <a:r>
              <a:rPr lang="en-US" sz="1500" dirty="0"/>
              <a:t> (iso), Water HTC 2000W/m2K and 3000W/m2K, Air HTC 2W/m2K, epoxy conductance 11800W/m2K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C0D5D1-85E3-4F8E-BC49-F36823F2C1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3C1F5E-DD4A-4EE9-A806-3B920AAAA0C7}" type="datetime1">
              <a:rPr kumimoji="0" lang="en-US" sz="1167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7/6/2020</a:t>
            </a:fld>
            <a:endParaRPr kumimoji="0" lang="en-US" sz="1167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FF67E7-877C-4945-8436-A3D8E02DFC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EAB166-954F-48CD-845E-BF57BECF5772}" type="slidenum">
              <a:rPr kumimoji="0" lang="en-US" sz="1167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167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2706D9E-8263-40F1-993D-4A6FE0D93D8F}"/>
              </a:ext>
            </a:extLst>
          </p:cNvPr>
          <p:cNvSpPr txBox="1"/>
          <p:nvPr/>
        </p:nvSpPr>
        <p:spPr>
          <a:xfrm>
            <a:off x="190500" y="6160140"/>
            <a:ext cx="11811000" cy="3743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Other: Gap Pad Pockets Added, Regulators Added, Blocks 4” Tall, Aluminum Plates 220W/</a:t>
            </a:r>
            <a:r>
              <a:rPr kumimoji="0" lang="en-US" sz="1833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mK</a:t>
            </a:r>
            <a:r>
              <a:rPr kumimoji="0" lang="en-US" sz="183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and Blocks 160W/</a:t>
            </a:r>
            <a:r>
              <a:rPr kumimoji="0" lang="en-US" sz="1833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mK</a:t>
            </a:r>
            <a:endParaRPr kumimoji="0" lang="en-US" sz="1833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D0C5224-38E0-405B-B660-4021BE1052A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0018"/>
          <a:stretch/>
        </p:blipFill>
        <p:spPr>
          <a:xfrm>
            <a:off x="6327962" y="2206870"/>
            <a:ext cx="5485956" cy="319232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E9D8691-E71E-4A97-855C-E1E161DA8EDD}"/>
              </a:ext>
            </a:extLst>
          </p:cNvPr>
          <p:cNvSpPr txBox="1"/>
          <p:nvPr/>
        </p:nvSpPr>
        <p:spPr>
          <a:xfrm>
            <a:off x="10645140" y="2505809"/>
            <a:ext cx="9897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Pressure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D0531EE-71ED-476E-BB93-63E680777E23}"/>
              </a:ext>
            </a:extLst>
          </p:cNvPr>
          <p:cNvSpPr txBox="1"/>
          <p:nvPr/>
        </p:nvSpPr>
        <p:spPr>
          <a:xfrm>
            <a:off x="4203310" y="4953001"/>
            <a:ext cx="13885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Temperature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148D866-D3A8-4C7B-A62D-F654CFCE2D6D}"/>
              </a:ext>
            </a:extLst>
          </p:cNvPr>
          <p:cNvSpPr txBox="1"/>
          <p:nvPr/>
        </p:nvSpPr>
        <p:spPr>
          <a:xfrm>
            <a:off x="9851551" y="6491716"/>
            <a:ext cx="2340449" cy="369332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Dan Cacace</a:t>
            </a:r>
            <a:r>
              <a:rPr lang="en-US" dirty="0"/>
              <a:t>, Rob Pisani</a:t>
            </a:r>
          </a:p>
        </p:txBody>
      </p:sp>
    </p:spTree>
    <p:extLst>
      <p:ext uri="{BB962C8B-B14F-4D97-AF65-F5344CB8AC3E}">
        <p14:creationId xmlns:p14="http://schemas.microsoft.com/office/powerpoint/2010/main" val="144883216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7F79D-DB83-4670-B363-DFF4CA3180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596668" cy="734351"/>
          </a:xfrm>
        </p:spPr>
        <p:txBody>
          <a:bodyPr/>
          <a:lstStyle/>
          <a:p>
            <a:r>
              <a:rPr lang="en-US" dirty="0"/>
              <a:t>Cooling Scheme Further Details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E4260A8-3732-4BF6-A713-D6910FB9C95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26"/>
          <a:stretch/>
        </p:blipFill>
        <p:spPr>
          <a:xfrm>
            <a:off x="858975" y="694592"/>
            <a:ext cx="8213038" cy="616340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31CCCEC-B2F6-4058-9AE8-1099DB87630E}"/>
              </a:ext>
            </a:extLst>
          </p:cNvPr>
          <p:cNvSpPr txBox="1"/>
          <p:nvPr/>
        </p:nvSpPr>
        <p:spPr>
          <a:xfrm>
            <a:off x="10968081" y="6492306"/>
            <a:ext cx="1220847" cy="369332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Rob Pisani</a:t>
            </a:r>
          </a:p>
        </p:txBody>
      </p:sp>
    </p:spTree>
    <p:extLst>
      <p:ext uri="{BB962C8B-B14F-4D97-AF65-F5344CB8AC3E}">
        <p14:creationId xmlns:p14="http://schemas.microsoft.com/office/powerpoint/2010/main" val="210726062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3C48EB-D4D4-4323-AE78-DDC03D221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596668" cy="1320800"/>
          </a:xfrm>
        </p:spPr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431B67-2B8D-4880-83D0-9116FDB5C5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3558" y="1028192"/>
            <a:ext cx="8596668" cy="5829808"/>
          </a:xfrm>
        </p:spPr>
        <p:txBody>
          <a:bodyPr>
            <a:normAutofit/>
          </a:bodyPr>
          <a:lstStyle/>
          <a:p>
            <a:r>
              <a:rPr lang="en-US" dirty="0"/>
              <a:t>TPC making very much progress despite challenging times.</a:t>
            </a:r>
          </a:p>
          <a:p>
            <a:r>
              <a:rPr lang="en-US" dirty="0"/>
              <a:t>Design work coming along very efficiently,</a:t>
            </a:r>
          </a:p>
          <a:p>
            <a:r>
              <a:rPr lang="en-US" dirty="0"/>
              <a:t>Lab work delayed somewhat, but resuming.</a:t>
            </a:r>
          </a:p>
          <a:p>
            <a:pPr lvl="1"/>
            <a:r>
              <a:rPr lang="en-US" dirty="0"/>
              <a:t>Limited undergrad availability.</a:t>
            </a:r>
          </a:p>
          <a:p>
            <a:pPr lvl="1"/>
            <a:r>
              <a:rPr lang="en-US" dirty="0"/>
              <a:t>SBU will add a technician after job search (at least 1 good candidate)</a:t>
            </a:r>
          </a:p>
          <a:p>
            <a:r>
              <a:rPr lang="en-US" dirty="0"/>
              <a:t>Note shown, but significant:</a:t>
            </a:r>
          </a:p>
          <a:p>
            <a:pPr lvl="1"/>
            <a:r>
              <a:rPr lang="en-US" dirty="0"/>
              <a:t>HV Central Membrane Supply ordered.</a:t>
            </a:r>
          </a:p>
          <a:p>
            <a:pPr lvl="1"/>
            <a:r>
              <a:rPr lang="en-US" dirty="0"/>
              <a:t>HV GEM Power Supplies ordered.</a:t>
            </a:r>
          </a:p>
          <a:p>
            <a:pPr lvl="1"/>
            <a:r>
              <a:rPr lang="en-US" dirty="0"/>
              <a:t>Mechanics for Central Membrane assembly complete.</a:t>
            </a:r>
            <a:br>
              <a:rPr lang="en-US" dirty="0"/>
            </a:br>
            <a:r>
              <a:rPr lang="en-US" dirty="0"/>
              <a:t>(road trip after evaporation SBU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 err="1">
                <a:sym typeface="Wingdings" panose="05000000000000000000" pitchFamily="2" charset="2"/>
              </a:rPr>
              <a:t>Vandy</a:t>
            </a:r>
            <a:r>
              <a:rPr lang="en-US" dirty="0">
                <a:sym typeface="Wingdings" panose="05000000000000000000" pitchFamily="2" charset="2"/>
              </a:rPr>
              <a:t>)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Hall Probes &amp; Rad monitor allocated space.</a:t>
            </a:r>
          </a:p>
          <a:p>
            <a:r>
              <a:rPr lang="en-US" dirty="0">
                <a:sym typeface="Wingdings" panose="05000000000000000000" pitchFamily="2" charset="2"/>
              </a:rPr>
              <a:t>Non-TPC news:</a:t>
            </a:r>
          </a:p>
          <a:p>
            <a:pPr lvl="1"/>
            <a:r>
              <a:rPr lang="en-US" dirty="0"/>
              <a:t>SBU shop remained open, but reduced staff.</a:t>
            </a:r>
          </a:p>
          <a:p>
            <a:pPr lvl="2"/>
            <a:r>
              <a:rPr lang="en-US" dirty="0"/>
              <a:t>EMCAL </a:t>
            </a:r>
            <a:r>
              <a:rPr lang="en-US" dirty="0" err="1"/>
              <a:t>sawteeth</a:t>
            </a:r>
            <a:r>
              <a:rPr lang="en-US" dirty="0"/>
              <a:t> were kept running.</a:t>
            </a:r>
          </a:p>
          <a:p>
            <a:pPr lvl="2"/>
            <a:r>
              <a:rPr lang="en-US" dirty="0"/>
              <a:t>Machinists made EMCAL cooling loop parts while working from home.</a:t>
            </a:r>
          </a:p>
          <a:p>
            <a:pPr lvl="1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46AEBA5-4871-4759-933F-BD9485B353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6962" y="0"/>
            <a:ext cx="4645038" cy="5513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03595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5344ADCE-0A5F-4207-9494-8533DA8176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Laser Bench – Improvement</a:t>
            </a:r>
          </a:p>
        </p:txBody>
      </p:sp>
      <p:pic>
        <p:nvPicPr>
          <p:cNvPr id="2" name="Content Placeholder 1">
            <a:extLst>
              <a:ext uri="{FF2B5EF4-FFF2-40B4-BE49-F238E27FC236}">
                <a16:creationId xmlns:a16="http://schemas.microsoft.com/office/drawing/2014/main" id="{1AC1A147-87AD-45B7-84D6-A7E5A5D4387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7350" y="1143000"/>
            <a:ext cx="3905531" cy="5143500"/>
          </a:xfrm>
          <a:prstGeom prst="rect">
            <a:avLst/>
          </a:prstGeom>
        </p:spPr>
      </p:pic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2AF61C74-290E-48E8-AD24-98D91571449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39549" y="1143000"/>
            <a:ext cx="7713739" cy="5143500"/>
          </a:xfrm>
          <a:prstGeom prst="rect">
            <a:avLst/>
          </a:prstGeom>
        </p:spPr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8724EC9-23FD-4CE3-AEE7-6D9927C062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63"/>
            <a:fld id="{2D229E2F-B7BD-4431-94A6-087E2B0AA21B}" type="datetime1">
              <a:rPr 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914363"/>
              <a:t>7/6/2020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E91D8D2-4E7D-4A7C-8D0D-757C9CA072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63"/>
            <a:fld id="{02EAB166-954F-48CD-845E-BF57BECF5772}" type="slidenum">
              <a:rPr 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914363"/>
              <a:t>29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pic>
        <p:nvPicPr>
          <p:cNvPr id="12" name="Content Placeholder 12">
            <a:extLst>
              <a:ext uri="{FF2B5EF4-FFF2-40B4-BE49-F238E27FC236}">
                <a16:creationId xmlns:a16="http://schemas.microsoft.com/office/drawing/2014/main" id="{832DFE7B-62A8-4DBD-9E36-E9723683F3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37387" y="1143000"/>
            <a:ext cx="2717225" cy="2680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3206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1FCB27-9CB0-4D1C-986E-96616A9B9B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596668" cy="700454"/>
          </a:xfrm>
        </p:spPr>
        <p:txBody>
          <a:bodyPr/>
          <a:lstStyle/>
          <a:p>
            <a:r>
              <a:rPr lang="en-US" dirty="0"/>
              <a:t>Voltage Tests for Trip Conditions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AB3998-281D-48C6-BDE0-B2CACD8229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1342" y="1123097"/>
            <a:ext cx="10066866" cy="5734903"/>
          </a:xfrm>
        </p:spPr>
        <p:txBody>
          <a:bodyPr/>
          <a:lstStyle/>
          <a:p>
            <a:r>
              <a:rPr lang="en-US" dirty="0"/>
              <a:t>A concern raised during the prior review concerning sparks during trip conditions:</a:t>
            </a:r>
          </a:p>
          <a:p>
            <a:pPr lvl="1"/>
            <a:r>
              <a:rPr lang="en-US" dirty="0"/>
              <a:t>Normally module-to-module is at the same voltage (tail = obvious exception).</a:t>
            </a:r>
          </a:p>
          <a:p>
            <a:pPr lvl="1"/>
            <a:r>
              <a:rPr lang="en-US" dirty="0"/>
              <a:t>Normally module-to-cage is at the same voltage.</a:t>
            </a:r>
          </a:p>
          <a:p>
            <a:pPr lvl="1"/>
            <a:r>
              <a:rPr lang="en-US" dirty="0"/>
              <a:t>When one module trips, it becomes ground.</a:t>
            </a:r>
          </a:p>
          <a:p>
            <a:r>
              <a:rPr lang="en-US" dirty="0"/>
              <a:t>A simple stand-in test:</a:t>
            </a:r>
          </a:p>
          <a:p>
            <a:pPr lvl="1"/>
            <a:r>
              <a:rPr lang="en-US" dirty="0"/>
              <a:t>GEM-to-GEM in air:</a:t>
            </a:r>
          </a:p>
          <a:p>
            <a:pPr lvl="2"/>
            <a:r>
              <a:rPr lang="en-US" dirty="0"/>
              <a:t>Position two GEMs accurately.</a:t>
            </a:r>
          </a:p>
          <a:p>
            <a:pPr lvl="2"/>
            <a:r>
              <a:rPr lang="en-US" dirty="0"/>
              <a:t>Ground one (top &amp; bottom)…HV on the other.</a:t>
            </a:r>
          </a:p>
          <a:p>
            <a:pPr lvl="2"/>
            <a:r>
              <a:rPr lang="en-US" dirty="0"/>
              <a:t>Run up the HV to the spark point.</a:t>
            </a:r>
          </a:p>
          <a:p>
            <a:pPr lvl="1"/>
            <a:r>
              <a:rPr lang="en-US" dirty="0"/>
              <a:t>GEM-to-GEM in gas:</a:t>
            </a:r>
          </a:p>
          <a:p>
            <a:pPr lvl="2"/>
            <a:r>
              <a:rPr lang="en-US" dirty="0"/>
              <a:t>Built a clear gas vessel (aquarium).</a:t>
            </a:r>
          </a:p>
          <a:p>
            <a:pPr lvl="2"/>
            <a:r>
              <a:rPr lang="en-US" dirty="0"/>
              <a:t>Flow 6 turns Ne:CF4.</a:t>
            </a:r>
          </a:p>
          <a:p>
            <a:pPr lvl="1"/>
            <a:r>
              <a:rPr lang="en-US" dirty="0"/>
              <a:t>GEM-to-Field Cage</a:t>
            </a:r>
          </a:p>
          <a:p>
            <a:pPr lvl="2"/>
            <a:r>
              <a:rPr lang="en-US" dirty="0"/>
              <a:t>Use 3D printed fake wall (establishes spacing).</a:t>
            </a:r>
          </a:p>
          <a:p>
            <a:pPr lvl="2"/>
            <a:r>
              <a:rPr lang="en-US" dirty="0"/>
              <a:t>In air and in gas.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BC7DC5B-BB19-4D7A-A982-1AA682490F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4134798"/>
            <a:ext cx="2819400" cy="160010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D330A91-DB4F-4448-94EE-A3775AF50F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1176" y="4298885"/>
            <a:ext cx="3575161" cy="229514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FA9FABB-560A-404F-91D2-7D20CED0BCB2}"/>
              </a:ext>
            </a:extLst>
          </p:cNvPr>
          <p:cNvSpPr txBox="1"/>
          <p:nvPr/>
        </p:nvSpPr>
        <p:spPr>
          <a:xfrm>
            <a:off x="5563183" y="5834786"/>
            <a:ext cx="1747594" cy="92333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Caveats: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No gain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No radiation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A0E378B-601A-462D-8D16-1E905BFA3095}"/>
              </a:ext>
            </a:extLst>
          </p:cNvPr>
          <p:cNvSpPr txBox="1"/>
          <p:nvPr/>
        </p:nvSpPr>
        <p:spPr>
          <a:xfrm>
            <a:off x="9284088" y="0"/>
            <a:ext cx="2907912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Running condition:  4.5 kV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EABC88C-0042-4DA5-8721-561AEC18A9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78146" y="1937708"/>
            <a:ext cx="6413548" cy="209720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A1414BF-BFC3-4DDE-B607-876D058F9403}"/>
              </a:ext>
            </a:extLst>
          </p:cNvPr>
          <p:cNvSpPr txBox="1"/>
          <p:nvPr/>
        </p:nvSpPr>
        <p:spPr>
          <a:xfrm>
            <a:off x="9284088" y="6488668"/>
            <a:ext cx="2907912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Prakhar Garg, </a:t>
            </a:r>
            <a:r>
              <a:rPr lang="en-US" dirty="0">
                <a:solidFill>
                  <a:srgbClr val="FF0000"/>
                </a:solidFill>
              </a:rPr>
              <a:t>Henry Klest</a:t>
            </a:r>
          </a:p>
        </p:txBody>
      </p:sp>
    </p:spTree>
    <p:extLst>
      <p:ext uri="{BB962C8B-B14F-4D97-AF65-F5344CB8AC3E}">
        <p14:creationId xmlns:p14="http://schemas.microsoft.com/office/powerpoint/2010/main" val="211209586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782169BD-F850-41A8-97B5-B920B28A45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011" y="1258101"/>
            <a:ext cx="6153359" cy="3580423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75F3019F-F20C-4669-AEA9-9E94EC02E9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3433"/>
            <a:ext cx="6881446" cy="1325563"/>
          </a:xfrm>
        </p:spPr>
        <p:txBody>
          <a:bodyPr/>
          <a:lstStyle/>
          <a:p>
            <a:r>
              <a:rPr lang="en-US" dirty="0"/>
              <a:t>Apparent Ionization profile with Trans. Diffusion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EF2CA6E-5A3F-45D8-91D8-886F98A01514}"/>
              </a:ext>
            </a:extLst>
          </p:cNvPr>
          <p:cNvSpPr txBox="1"/>
          <p:nvPr/>
        </p:nvSpPr>
        <p:spPr>
          <a:xfrm>
            <a:off x="-15808" y="4613370"/>
            <a:ext cx="701417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Since trans. diffusion contributes significantly to broadening the ionization profile at large drift lengths, is it better to focus the beam  at larger z to counter-act this effect?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Answer: diffusion dominates, so it doesn’t really make a big difference where we focus, *in terms of ionization profile*. Looks like black dashed curve (w/ beam focused mid-way) gives the best overall results (see next slide for direct comparison).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23B9A3E-2A13-4B82-A2C6-8986623DC562}"/>
              </a:ext>
            </a:extLst>
          </p:cNvPr>
          <p:cNvSpPr txBox="1"/>
          <p:nvPr/>
        </p:nvSpPr>
        <p:spPr>
          <a:xfrm>
            <a:off x="5017506" y="796436"/>
            <a:ext cx="1929439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Gas: Ne-CF4 (50/50)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D_T = 40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m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m/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sq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(cm) @ 1.4T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26A6E45-7C5F-4612-86A4-8CE47149399F}"/>
              </a:ext>
            </a:extLst>
          </p:cNvPr>
          <p:cNvSpPr txBox="1"/>
          <p:nvPr/>
        </p:nvSpPr>
        <p:spPr>
          <a:xfrm>
            <a:off x="5093840" y="1963741"/>
            <a:ext cx="11613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W(z) ~1/e</a:t>
            </a:r>
            <a:r>
              <a:rPr kumimoji="0" lang="en-US" sz="12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~2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61C68C7-CD4A-4CE0-AFBB-54899B424D4D}"/>
                  </a:ext>
                </a:extLst>
              </p:cNvPr>
              <p:cNvSpPr txBox="1"/>
              <p:nvPr/>
            </p:nvSpPr>
            <p:spPr>
              <a:xfrm>
                <a:off x="3037730" y="3857719"/>
                <a:ext cx="1767920" cy="2950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1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1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𝜎</m:t>
                        </m:r>
                      </m:e>
                      <m:sub>
                        <m:r>
                          <a:rPr kumimoji="0" lang="en-US" sz="1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𝐼𝑜𝑛𝑖𝑧𝑎𝑡𝑖𝑜𝑛</m:t>
                        </m:r>
                      </m:sub>
                    </m:sSub>
                  </m:oMath>
                </a14:m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~ (W(z)/2)/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kumimoji="0" lang="en-US" sz="1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radPr>
                      <m:deg/>
                      <m:e>
                        <m:r>
                          <a:rPr kumimoji="0" lang="en-US" sz="1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e>
                    </m:rad>
                  </m:oMath>
                </a14:m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61C68C7-CD4A-4CE0-AFBB-54899B424D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37730" y="3857719"/>
                <a:ext cx="1767920" cy="295017"/>
              </a:xfrm>
              <a:prstGeom prst="rect">
                <a:avLst/>
              </a:prstGeom>
              <a:blipFill>
                <a:blip r:embed="rId3"/>
                <a:stretch>
                  <a:fillRect b="-187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6B23172-BE0A-4792-BEB3-6A9561AB5CD0}"/>
                  </a:ext>
                </a:extLst>
              </p:cNvPr>
              <p:cNvSpPr txBox="1"/>
              <p:nvPr/>
            </p:nvSpPr>
            <p:spPr>
              <a:xfrm>
                <a:off x="4682834" y="2623054"/>
                <a:ext cx="1264014" cy="64665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kumimoji="0" lang="en-US" sz="11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Meas</m:t>
                      </m:r>
                      <m:r>
                        <m:rPr>
                          <m:nor/>
                        </m:rPr>
                        <a:rPr kumimoji="0" lang="en-US" sz="11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. </m:t>
                      </m:r>
                      <m:r>
                        <m:rPr>
                          <m:sty m:val="p"/>
                        </m:rPr>
                        <a:rPr kumimoji="0" lang="en-US" sz="11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track</m:t>
                      </m:r>
                      <m:r>
                        <a:rPr kumimoji="0" lang="en-US" sz="11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m:rPr>
                          <m:sty m:val="p"/>
                        </m:rPr>
                        <a:rPr kumimoji="0" lang="en-US" sz="11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width</m:t>
                      </m:r>
                      <m:r>
                        <a:rPr kumimoji="0" lang="en-US" sz="11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m:rPr>
                          <m:sty m:val="p"/>
                        </m:rPr>
                        <a:rPr kumimoji="0" lang="en-US" sz="11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at</m:t>
                      </m:r>
                      <m:r>
                        <a:rPr kumimoji="0" lang="en-US" sz="11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m:rPr>
                          <m:sty m:val="p"/>
                        </m:rPr>
                        <a:rPr kumimoji="0" lang="en-US" sz="11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pads</m:t>
                      </m:r>
                      <m:r>
                        <a:rPr kumimoji="0" lang="en-US" sz="11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: </m:t>
                      </m:r>
                    </m:oMath>
                  </m:oMathPara>
                </a14:m>
                <a:endPara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05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~</m:t>
                      </m:r>
                      <m:rad>
                        <m:radPr>
                          <m:degHide m:val="on"/>
                          <m:ctrlPr>
                            <a:rPr kumimoji="0" lang="en-US" sz="105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kumimoji="0" lang="en-US" sz="105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pPr>
                            <m:e>
                              <m:sSubSup>
                                <m:sSubSupPr>
                                  <m:ctrlPr>
                                    <a:rPr kumimoji="0" lang="en-US" sz="105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SupPr>
                                <m:e>
                                  <m:r>
                                    <a:rPr kumimoji="0" lang="en-US" sz="105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kumimoji="0" lang="en-US" sz="105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𝐼𝑜𝑛</m:t>
                                  </m:r>
                                  <m:r>
                                    <a:rPr kumimoji="0" lang="en-US" sz="105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. </m:t>
                                  </m:r>
                                </m:sub>
                                <m:sup>
                                  <m:r>
                                    <a:rPr kumimoji="0" lang="en-US" sz="105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2</m:t>
                                  </m:r>
                                </m:sup>
                              </m:sSubSup>
                              <m:r>
                                <a:rPr kumimoji="0" lang="en-US" sz="105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+ </m:t>
                              </m:r>
                              <m:r>
                                <a:rPr kumimoji="0" lang="en-US" sz="105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kumimoji="0" lang="en-US" sz="105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105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𝐷</m:t>
                                  </m:r>
                                </m:e>
                                <m:sub>
                                  <m:r>
                                    <a:rPr kumimoji="0" lang="en-US" sz="105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𝑇</m:t>
                                  </m:r>
                                </m:sub>
                              </m:sSub>
                              <m:r>
                                <a:rPr kumimoji="0" lang="en-US" sz="105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∗</m:t>
                              </m:r>
                              <m:rad>
                                <m:radPr>
                                  <m:degHide m:val="on"/>
                                  <m:ctrlPr>
                                    <a:rPr kumimoji="0" lang="en-US" sz="105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radPr>
                                <m:deg/>
                                <m:e>
                                  <m:sSub>
                                    <m:sSubPr>
                                      <m:ctrlPr>
                                        <a:rPr kumimoji="0" lang="en-US" sz="105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0" lang="en-US" sz="105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𝐿</m:t>
                                      </m:r>
                                    </m:e>
                                    <m:sub>
                                      <m:r>
                                        <a:rPr kumimoji="0" lang="en-US" sz="105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𝑑𝑟𝑖𝑓𝑡</m:t>
                                      </m:r>
                                    </m:sub>
                                  </m:sSub>
                                </m:e>
                              </m:rad>
                              <m:r>
                                <a:rPr kumimoji="0" lang="en-US" sz="105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)</m:t>
                              </m:r>
                            </m:e>
                            <m:sup>
                              <m:r>
                                <a:rPr kumimoji="0" lang="en-US" sz="105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2</m:t>
                              </m:r>
                            </m:sup>
                          </m:sSup>
                          <m:r>
                            <a:rPr kumimoji="0" lang="en-US" sz="105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</m:e>
                      </m:rad>
                    </m:oMath>
                  </m:oMathPara>
                </a14:m>
                <a:endParaRPr kumimoji="0" lang="en-US" sz="7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6B23172-BE0A-4792-BEB3-6A9561AB5C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82834" y="2623054"/>
                <a:ext cx="1264014" cy="646652"/>
              </a:xfrm>
              <a:prstGeom prst="rect">
                <a:avLst/>
              </a:prstGeom>
              <a:blipFill>
                <a:blip r:embed="rId4"/>
                <a:stretch>
                  <a:fillRect l="-3846" r="-25962" b="-9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CDD01038-9EBC-4375-93B8-05FDC27A37F6}"/>
              </a:ext>
            </a:extLst>
          </p:cNvPr>
          <p:cNvSpPr txBox="1"/>
          <p:nvPr/>
        </p:nvSpPr>
        <p:spPr>
          <a:xfrm>
            <a:off x="1636748" y="1871409"/>
            <a:ext cx="11538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Ion. Yield Ratio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~ w0</a:t>
            </a:r>
            <a:r>
              <a:rPr kumimoji="0" lang="en-US" sz="12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/w(z)</a:t>
            </a:r>
            <a:r>
              <a:rPr kumimoji="0" lang="en-US" sz="12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462DACB-AF1A-4EA7-9897-1293C7F62FE7}"/>
              </a:ext>
            </a:extLst>
          </p:cNvPr>
          <p:cNvSpPr txBox="1"/>
          <p:nvPr/>
        </p:nvSpPr>
        <p:spPr>
          <a:xfrm rot="16200000">
            <a:off x="-1019075" y="2623215"/>
            <a:ext cx="2883162" cy="6463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Case study for properties along  ~130cm track at ~35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A973E42-45E7-4E8C-BAA7-6A9E8D1B65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30909" y="13434"/>
            <a:ext cx="5259327" cy="333716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1505DEC-721E-4808-BD59-6E215F6EBD0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466" b="4488"/>
          <a:stretch/>
        </p:blipFill>
        <p:spPr>
          <a:xfrm>
            <a:off x="6895322" y="3467564"/>
            <a:ext cx="5296678" cy="3337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49603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74B299EC-DB3B-4116-AA72-EFA5E25CF4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3662" y="2022347"/>
            <a:ext cx="5166335" cy="347136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058777D-EEE6-412F-BB3B-A54F23BC62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694" y="1899876"/>
            <a:ext cx="4808736" cy="359383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C726370-401B-46EB-97A3-4AF7E80F89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23331"/>
          </a:xfrm>
        </p:spPr>
        <p:txBody>
          <a:bodyPr>
            <a:normAutofit/>
          </a:bodyPr>
          <a:lstStyle/>
          <a:p>
            <a:r>
              <a:rPr lang="en-US" dirty="0"/>
              <a:t>Ionization Yield Consideration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90643E1-0760-4E24-896C-5AEC67A5F34F}"/>
              </a:ext>
            </a:extLst>
          </p:cNvPr>
          <p:cNvSpPr txBox="1"/>
          <p:nvPr/>
        </p:nvSpPr>
        <p:spPr>
          <a:xfrm>
            <a:off x="341662" y="5301888"/>
            <a:ext cx="883469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Seems like w0(z=65) is probably the best compromise: better avg. rel. res. along the beam (right plot) and a smaller IY ratio (~2 compared to ~5; see gold curves on prev. slide). So, we’ve come full circle, but hopefully we now feel better about it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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Because we are so dominated by diffusion and w0(z=65) is a bit of a sweet spot, looks like a variable zoom lens isn’t worth considering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E953ED9-8C7D-45B5-A549-B9F4DD90444E}"/>
              </a:ext>
            </a:extLst>
          </p:cNvPr>
          <p:cNvSpPr txBox="1"/>
          <p:nvPr/>
        </p:nvSpPr>
        <p:spPr>
          <a:xfrm>
            <a:off x="809799" y="967674"/>
            <a:ext cx="100232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Though the spatial profile of the collected charge cannot be changed much, we do have a strong handle on the ionization yield profile along the beam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ionization yield directly impacts the contribution to the resolution via N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eff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s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drift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= D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L/N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eff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AD51C03-571F-479F-9703-247578EB0E68}"/>
              </a:ext>
            </a:extLst>
          </p:cNvPr>
          <p:cNvSpPr txBox="1"/>
          <p:nvPr/>
        </p:nvSpPr>
        <p:spPr>
          <a:xfrm>
            <a:off x="9739097" y="4729348"/>
            <a:ext cx="245290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Focus beam close to membrane (counteract D_T)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Small gains, moderate losses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DCDAD8B-3AD4-4FC9-9F56-5E0A1981801C}"/>
              </a:ext>
            </a:extLst>
          </p:cNvPr>
          <p:cNvSpPr txBox="1"/>
          <p:nvPr/>
        </p:nvSpPr>
        <p:spPr>
          <a:xfrm>
            <a:off x="9739097" y="3375141"/>
            <a:ext cx="245290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Focus beam in nominal TPC center (optimize for ~avg. pathlength)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Best overall res. along beam, smallest IY ratio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0082ACA-6B3E-4A83-92C5-61D728B4F10D}"/>
              </a:ext>
            </a:extLst>
          </p:cNvPr>
          <p:cNvSpPr txBox="1"/>
          <p:nvPr/>
        </p:nvSpPr>
        <p:spPr>
          <a:xfrm>
            <a:off x="9739098" y="2055211"/>
            <a:ext cx="245290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Focus beam near endcap (concentrate our efforts where they are most effective)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Small gains, larger losses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77A1488-BBB7-4A63-A52C-C6BF547B2EDD}"/>
              </a:ext>
            </a:extLst>
          </p:cNvPr>
          <p:cNvSpPr txBox="1"/>
          <p:nvPr/>
        </p:nvSpPr>
        <p:spPr>
          <a:xfrm>
            <a:off x="6900697" y="2484649"/>
            <a:ext cx="25814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Neff along track ~ Ion. Yield (IY) profile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02F66D4-E401-4CA2-9A96-F23B4B789621}"/>
                  </a:ext>
                </a:extLst>
              </p:cNvPr>
              <p:cNvSpPr txBox="1"/>
              <p:nvPr/>
            </p:nvSpPr>
            <p:spPr>
              <a:xfrm>
                <a:off x="6885440" y="2776472"/>
                <a:ext cx="2339808" cy="23217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1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1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𝑅𝑒𝑙𝑎𝑡𝑖𝑣𝑒</m:t>
                          </m:r>
                          <m:r>
                            <a:rPr kumimoji="0" lang="en-US" sz="1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 </m:t>
                          </m:r>
                          <m:r>
                            <a:rPr kumimoji="0" lang="en-US" sz="1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𝜎</m:t>
                          </m:r>
                        </m:e>
                        <m:sub>
                          <m:r>
                            <a:rPr kumimoji="0" lang="en-US" sz="1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𝑑𝑟𝑖𝑓𝑡</m:t>
                          </m:r>
                        </m:sub>
                      </m:sSub>
                      <m:d>
                        <m:dPr>
                          <m:ctrlPr>
                            <a:rPr kumimoji="0" lang="en-US" sz="1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1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𝑧</m:t>
                          </m:r>
                        </m:e>
                      </m:d>
                      <m:r>
                        <a:rPr kumimoji="0" lang="en-US" sz="1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~ </m:t>
                      </m:r>
                      <m:r>
                        <a:rPr kumimoji="0" lang="en-US" sz="1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𝐶</m:t>
                      </m:r>
                      <m:r>
                        <a:rPr kumimoji="0" lang="en-US" sz="1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∗</m:t>
                      </m:r>
                      <m:rad>
                        <m:radPr>
                          <m:degHide m:val="on"/>
                          <m:ctrlPr>
                            <a:rPr kumimoji="0" lang="en-US" sz="1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radPr>
                        <m:deg/>
                        <m:e>
                          <m:r>
                            <m:rPr>
                              <m:nor/>
                            </m:rPr>
                            <a:rPr kumimoji="0" lang="en-US" sz="12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L</m:t>
                          </m:r>
                          <m:r>
                            <m:rPr>
                              <m:nor/>
                            </m:rPr>
                            <a:rPr kumimoji="0" lang="en-US" sz="1200" b="0" i="0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/>
                              <a:ea typeface="+mn-ea"/>
                              <a:cs typeface="+mn-cs"/>
                            </a:rPr>
                            <m:t>/</m:t>
                          </m:r>
                          <m:sSub>
                            <m:sSubPr>
                              <m:ctrlPr>
                                <a:rPr kumimoji="0" lang="en-US" sz="12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12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𝐼𝑌</m:t>
                              </m:r>
                            </m:e>
                            <m:sub>
                              <m:r>
                                <a:rPr kumimoji="0" lang="en-US" sz="12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𝑅𝑎𝑡𝑖𝑜</m:t>
                              </m:r>
                            </m:sub>
                          </m:sSub>
                          <m:r>
                            <m:rPr>
                              <m:nor/>
                            </m:rPr>
                            <a:rPr kumimoji="0" lang="en-US" sz="12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/>
                              <a:ea typeface="+mn-ea"/>
                              <a:cs typeface="+mn-cs"/>
                            </a:rPr>
                            <m:t> </m:t>
                          </m:r>
                        </m:e>
                      </m:rad>
                    </m:oMath>
                  </m:oMathPara>
                </a14:m>
                <a:endPara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02F66D4-E401-4CA2-9A96-F23B4B7896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85440" y="2776472"/>
                <a:ext cx="2339808" cy="232179"/>
              </a:xfrm>
              <a:prstGeom prst="rect">
                <a:avLst/>
              </a:prstGeom>
              <a:blipFill>
                <a:blip r:embed="rId4"/>
                <a:stretch>
                  <a:fillRect l="-1305" b="-205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EB57906C-210A-4EAD-95BD-BA864B180B94}"/>
              </a:ext>
            </a:extLst>
          </p:cNvPr>
          <p:cNvSpPr txBox="1"/>
          <p:nvPr/>
        </p:nvSpPr>
        <p:spPr>
          <a:xfrm>
            <a:off x="7224867" y="179323"/>
            <a:ext cx="2805130" cy="6463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Case study for properties along  ~130cm track at ~35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5F071AD-568C-4407-A883-13C88E04FF2A}"/>
              </a:ext>
            </a:extLst>
          </p:cNvPr>
          <p:cNvSpPr txBox="1"/>
          <p:nvPr/>
        </p:nvSpPr>
        <p:spPr>
          <a:xfrm>
            <a:off x="7660075" y="4261672"/>
            <a:ext cx="21606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(Assume pads collect charge uniformly along track,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ie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Neff dictated by IY profile alone)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49DE9D1F-D6A3-438A-AC07-2A70993B5D72}"/>
                  </a:ext>
                </a:extLst>
              </p:cNvPr>
              <p:cNvSpPr txBox="1"/>
              <p:nvPr/>
            </p:nvSpPr>
            <p:spPr>
              <a:xfrm>
                <a:off x="2302645" y="2544223"/>
                <a:ext cx="1264014" cy="64665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kumimoji="0" lang="en-US" sz="11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Meas</m:t>
                      </m:r>
                      <m:r>
                        <m:rPr>
                          <m:nor/>
                        </m:rPr>
                        <a:rPr kumimoji="0" lang="en-US" sz="11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. </m:t>
                      </m:r>
                      <m:r>
                        <m:rPr>
                          <m:sty m:val="p"/>
                        </m:rPr>
                        <a:rPr kumimoji="0" lang="en-US" sz="11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track</m:t>
                      </m:r>
                      <m:r>
                        <a:rPr kumimoji="0" lang="en-US" sz="11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m:rPr>
                          <m:sty m:val="p"/>
                        </m:rPr>
                        <a:rPr kumimoji="0" lang="en-US" sz="11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width</m:t>
                      </m:r>
                      <m:r>
                        <a:rPr kumimoji="0" lang="en-US" sz="11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m:rPr>
                          <m:sty m:val="p"/>
                        </m:rPr>
                        <a:rPr kumimoji="0" lang="en-US" sz="11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at</m:t>
                      </m:r>
                      <m:r>
                        <a:rPr kumimoji="0" lang="en-US" sz="11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m:rPr>
                          <m:sty m:val="p"/>
                        </m:rPr>
                        <a:rPr kumimoji="0" lang="en-US" sz="11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pads</m:t>
                      </m:r>
                      <m:r>
                        <a:rPr kumimoji="0" lang="en-US" sz="11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: </m:t>
                      </m:r>
                    </m:oMath>
                  </m:oMathPara>
                </a14:m>
                <a:endPara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05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~</m:t>
                      </m:r>
                      <m:rad>
                        <m:radPr>
                          <m:degHide m:val="on"/>
                          <m:ctrlPr>
                            <a:rPr kumimoji="0" lang="en-US" sz="105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kumimoji="0" lang="en-US" sz="105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pPr>
                            <m:e>
                              <m:sSubSup>
                                <m:sSubSupPr>
                                  <m:ctrlPr>
                                    <a:rPr kumimoji="0" lang="en-US" sz="105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SupPr>
                                <m:e>
                                  <m:r>
                                    <a:rPr kumimoji="0" lang="en-US" sz="105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kumimoji="0" lang="en-US" sz="105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𝐼𝑜𝑛</m:t>
                                  </m:r>
                                  <m:r>
                                    <a:rPr kumimoji="0" lang="en-US" sz="105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. </m:t>
                                  </m:r>
                                </m:sub>
                                <m:sup>
                                  <m:r>
                                    <a:rPr kumimoji="0" lang="en-US" sz="105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2</m:t>
                                  </m:r>
                                </m:sup>
                              </m:sSubSup>
                              <m:r>
                                <a:rPr kumimoji="0" lang="en-US" sz="105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+ </m:t>
                              </m:r>
                              <m:r>
                                <a:rPr kumimoji="0" lang="en-US" sz="105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kumimoji="0" lang="en-US" sz="105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105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𝐷</m:t>
                                  </m:r>
                                </m:e>
                                <m:sub>
                                  <m:r>
                                    <a:rPr kumimoji="0" lang="en-US" sz="105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𝑇</m:t>
                                  </m:r>
                                </m:sub>
                              </m:sSub>
                              <m:r>
                                <a:rPr kumimoji="0" lang="en-US" sz="105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∗</m:t>
                              </m:r>
                              <m:rad>
                                <m:radPr>
                                  <m:degHide m:val="on"/>
                                  <m:ctrlPr>
                                    <a:rPr kumimoji="0" lang="en-US" sz="105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radPr>
                                <m:deg/>
                                <m:e>
                                  <m:sSub>
                                    <m:sSubPr>
                                      <m:ctrlPr>
                                        <a:rPr kumimoji="0" lang="en-US" sz="105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0" lang="en-US" sz="105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𝐿</m:t>
                                      </m:r>
                                    </m:e>
                                    <m:sub>
                                      <m:r>
                                        <a:rPr kumimoji="0" lang="en-US" sz="105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𝑑𝑟𝑖𝑓𝑡</m:t>
                                      </m:r>
                                    </m:sub>
                                  </m:sSub>
                                </m:e>
                              </m:rad>
                              <m:r>
                                <a:rPr kumimoji="0" lang="en-US" sz="105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)</m:t>
                              </m:r>
                            </m:e>
                            <m:sup>
                              <m:r>
                                <a:rPr kumimoji="0" lang="en-US" sz="105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2</m:t>
                              </m:r>
                            </m:sup>
                          </m:sSup>
                          <m:r>
                            <a:rPr kumimoji="0" lang="en-US" sz="105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</m:e>
                      </m:rad>
                    </m:oMath>
                  </m:oMathPara>
                </a14:m>
                <a:endParaRPr kumimoji="0" lang="en-US" sz="7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49DE9D1F-D6A3-438A-AC07-2A70993B5D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2645" y="2544223"/>
                <a:ext cx="1264014" cy="646652"/>
              </a:xfrm>
              <a:prstGeom prst="rect">
                <a:avLst/>
              </a:prstGeom>
              <a:blipFill>
                <a:blip r:embed="rId5"/>
                <a:stretch>
                  <a:fillRect l="-3865" r="-26570" b="-9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2F20FFFA-FA16-4FF3-94D6-ED02EF99CA1F}"/>
              </a:ext>
            </a:extLst>
          </p:cNvPr>
          <p:cNvSpPr txBox="1"/>
          <p:nvPr/>
        </p:nvSpPr>
        <p:spPr>
          <a:xfrm>
            <a:off x="2013793" y="3970214"/>
            <a:ext cx="264056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Results are similar due to diffusion, but w0(z=65cm) looks like best overall candidate</a:t>
            </a:r>
          </a:p>
        </p:txBody>
      </p:sp>
    </p:spTree>
    <p:extLst>
      <p:ext uri="{BB962C8B-B14F-4D97-AF65-F5344CB8AC3E}">
        <p14:creationId xmlns:p14="http://schemas.microsoft.com/office/powerpoint/2010/main" val="22772939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30AB31-91A7-4512-B268-D07B567975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596668" cy="770792"/>
          </a:xfrm>
        </p:spPr>
        <p:txBody>
          <a:bodyPr/>
          <a:lstStyle/>
          <a:p>
            <a:r>
              <a:rPr lang="en-US" dirty="0"/>
              <a:t>Pad Planes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5F1612-13AC-4AA8-96DD-4960BCD857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1620" y="4633546"/>
            <a:ext cx="7894033" cy="207645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R3 “First Article” Samples delivered to SBU Friday.</a:t>
            </a:r>
          </a:p>
          <a:p>
            <a:r>
              <a:rPr lang="en-US" dirty="0">
                <a:solidFill>
                  <a:schemeClr val="tx1"/>
                </a:solidFill>
              </a:rPr>
              <a:t>Likely to us on Tuesday ~mid day.</a:t>
            </a:r>
          </a:p>
          <a:p>
            <a:r>
              <a:rPr lang="en-US" dirty="0">
                <a:solidFill>
                  <a:schemeClr val="tx1"/>
                </a:solidFill>
              </a:rPr>
              <a:t>Inspections: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Microscope for quality of pad shapes.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Mechanical fit to strongback.</a:t>
            </a:r>
          </a:p>
          <a:p>
            <a:pPr marL="457200" lvl="1" indent="0">
              <a:buNone/>
            </a:pPr>
            <a:endParaRPr lang="en-US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6F38A24-7D3F-413B-AB9B-96EF7814F8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4626" y="561242"/>
            <a:ext cx="9382125" cy="3985443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E80D192-E90E-4743-A6FF-17CACBA71548}"/>
              </a:ext>
            </a:extLst>
          </p:cNvPr>
          <p:cNvSpPr txBox="1">
            <a:spLocks/>
          </p:cNvSpPr>
          <p:nvPr/>
        </p:nvSpPr>
        <p:spPr>
          <a:xfrm>
            <a:off x="6655777" y="4635011"/>
            <a:ext cx="5336197" cy="207645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/>
                </a:solidFill>
              </a:rPr>
              <a:t>R2 pad plane under final cross-checks: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Electrical/design rules:  Hemmick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Mechanical (aligns with cooling </a:t>
            </a:r>
            <a:r>
              <a:rPr lang="en-US" dirty="0" err="1">
                <a:solidFill>
                  <a:schemeClr val="tx1"/>
                </a:solidFill>
              </a:rPr>
              <a:t>etc</a:t>
            </a:r>
            <a:r>
              <a:rPr lang="en-US" dirty="0">
                <a:solidFill>
                  <a:schemeClr val="tx1"/>
                </a:solidFill>
              </a:rPr>
              <a:t>…):  Cacace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Update Fab. Notes ala R3 Engineering Questions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Likely send out this week.</a:t>
            </a:r>
          </a:p>
          <a:p>
            <a:pPr marL="457200" lvl="1" indent="0">
              <a:buFont typeface="Wingdings 3" charset="2"/>
              <a:buNone/>
            </a:pPr>
            <a:endParaRPr lang="en-US" dirty="0">
              <a:solidFill>
                <a:schemeClr val="tx1"/>
              </a:solidFill>
            </a:endParaRPr>
          </a:p>
          <a:p>
            <a:pPr marL="0" indent="0">
              <a:buFont typeface="Wingdings 3" charset="2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447577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46948D1-8EA4-446E-86AC-2053738588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75937" y="2762251"/>
            <a:ext cx="4877961" cy="273843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CF1C63A-E300-4DD1-A90D-47FDED9450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596668" cy="770792"/>
          </a:xfrm>
        </p:spPr>
        <p:txBody>
          <a:bodyPr/>
          <a:lstStyle/>
          <a:p>
            <a:r>
              <a:rPr lang="en-US" dirty="0"/>
              <a:t>AC/DC Review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E06DF8-039C-4D9D-8905-D9D932E232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1188" y="3253155"/>
            <a:ext cx="6529709" cy="1920812"/>
          </a:xfrm>
        </p:spPr>
        <p:txBody>
          <a:bodyPr/>
          <a:lstStyle/>
          <a:p>
            <a:r>
              <a:rPr lang="en-US" dirty="0"/>
              <a:t>Review of AC and DC power distribution.</a:t>
            </a:r>
          </a:p>
          <a:p>
            <a:pPr lvl="1"/>
            <a:r>
              <a:rPr lang="en-US" dirty="0"/>
              <a:t>DC for FEE (Takao for Ivan, John, Connor, Eric, Steve)</a:t>
            </a:r>
          </a:p>
          <a:p>
            <a:pPr lvl="1"/>
            <a:r>
              <a:rPr lang="en-US" dirty="0"/>
              <a:t>Power for TPC Laser Systems (Bob Azmoun)</a:t>
            </a:r>
          </a:p>
          <a:p>
            <a:pPr lvl="1"/>
            <a:r>
              <a:rPr lang="en-US" dirty="0"/>
              <a:t>HV for field cage and GEMs (Klaus, next slide).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EE21F25-45A9-49D5-87C1-E8ABB8E605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2160" y="23813"/>
            <a:ext cx="4871739" cy="273843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E3F5CDB-4A37-4427-A8C6-4398337DCC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788" y="714856"/>
            <a:ext cx="6916584" cy="254568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0F8DC41-6C99-494E-9EB2-5ADBC91A568D}"/>
              </a:ext>
            </a:extLst>
          </p:cNvPr>
          <p:cNvSpPr txBox="1"/>
          <p:nvPr/>
        </p:nvSpPr>
        <p:spPr>
          <a:xfrm>
            <a:off x="9982933" y="385396"/>
            <a:ext cx="1498295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Ivan &amp; Takao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B65D780-94CC-4352-A4BE-9156360EFA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41080" y="4807864"/>
            <a:ext cx="3630213" cy="205013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52516642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AABD10-A4EE-456D-88CD-B691725D5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596668" cy="762000"/>
          </a:xfrm>
        </p:spPr>
        <p:txBody>
          <a:bodyPr/>
          <a:lstStyle/>
          <a:p>
            <a:r>
              <a:rPr lang="en-US" dirty="0"/>
              <a:t>HV Power Supplies/Crates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7C0854-17CA-4C4F-B954-BC755BE075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1011" y="1054284"/>
            <a:ext cx="8596668" cy="5584274"/>
          </a:xfrm>
        </p:spPr>
        <p:txBody>
          <a:bodyPr>
            <a:normAutofit/>
          </a:bodyPr>
          <a:lstStyle/>
          <a:p>
            <a:r>
              <a:rPr lang="en-US" dirty="0"/>
              <a:t>Central Membrane HV supply ordered weeks ago.</a:t>
            </a:r>
          </a:p>
          <a:p>
            <a:pPr lvl="1"/>
            <a:r>
              <a:rPr lang="en-US" dirty="0"/>
              <a:t>Standalone rack-mounted 60 kV power supply.</a:t>
            </a:r>
          </a:p>
          <a:p>
            <a:pPr lvl="1"/>
            <a:r>
              <a:rPr lang="en-US" dirty="0"/>
              <a:t>Operating voltage ~45 kV (“Administrative Limit”);</a:t>
            </a:r>
          </a:p>
          <a:p>
            <a:r>
              <a:rPr lang="en-US" dirty="0"/>
              <a:t>GEM HV Power Supply Requisition placed</a:t>
            </a:r>
          </a:p>
          <a:p>
            <a:pPr lvl="1"/>
            <a:r>
              <a:rPr lang="en-US" dirty="0"/>
              <a:t>Quotation matches BOE very well.</a:t>
            </a:r>
          </a:p>
          <a:p>
            <a:r>
              <a:rPr lang="en-US" dirty="0"/>
              <a:t>6 kV/1mA power supplies </a:t>
            </a:r>
          </a:p>
          <a:p>
            <a:pPr lvl="1"/>
            <a:r>
              <a:rPr lang="en-US" dirty="0"/>
              <a:t>&gt;5kV operation in test beam.</a:t>
            </a:r>
          </a:p>
          <a:p>
            <a:pPr lvl="1"/>
            <a:r>
              <a:rPr lang="en-US" dirty="0"/>
              <a:t>Removed “double-thick” frame at bottom GEM (now single thick)</a:t>
            </a:r>
          </a:p>
          <a:p>
            <a:pPr lvl="1"/>
            <a:r>
              <a:rPr lang="en-US" dirty="0"/>
              <a:t>Same voltage configuration = below 4600 operating voltage</a:t>
            </a:r>
          </a:p>
          <a:p>
            <a:pPr lvl="1"/>
            <a:r>
              <a:rPr lang="en-US" dirty="0"/>
              <a:t>Uses “special” SVH connector:</a:t>
            </a:r>
          </a:p>
          <a:p>
            <a:pPr lvl="2"/>
            <a:r>
              <a:rPr lang="en-US" dirty="0"/>
              <a:t>Mechanically the same as ordinary SHV.</a:t>
            </a:r>
          </a:p>
          <a:p>
            <a:pPr lvl="2"/>
            <a:r>
              <a:rPr lang="en-US" dirty="0"/>
              <a:t>Rated for 8 kV.</a:t>
            </a:r>
          </a:p>
          <a:p>
            <a:pPr lvl="1"/>
            <a:r>
              <a:rPr lang="en-US" dirty="0"/>
              <a:t>Wish to order these connectors through Weiner as separate order.</a:t>
            </a:r>
          </a:p>
          <a:p>
            <a:pPr lvl="2"/>
            <a:r>
              <a:rPr lang="en-US" dirty="0"/>
              <a:t>Easiest to defend with Safety Committee that we got the right thing…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30932A7-FF4C-4DD1-8EAA-3A5DD0CB2E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01397" y="-1"/>
            <a:ext cx="4376671" cy="329279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032B4AB-D803-438D-9CA7-FD6A437171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01397" y="3357196"/>
            <a:ext cx="4376671" cy="328136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DD72D80B-2E33-4B76-AABC-BAC5DA6D2DDB}"/>
              </a:ext>
            </a:extLst>
          </p:cNvPr>
          <p:cNvSpPr/>
          <p:nvPr/>
        </p:nvSpPr>
        <p:spPr>
          <a:xfrm>
            <a:off x="7640515" y="3042138"/>
            <a:ext cx="800100" cy="38686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D0808632-36BA-4949-8AAB-27ADBAEA8792}"/>
              </a:ext>
            </a:extLst>
          </p:cNvPr>
          <p:cNvSpPr/>
          <p:nvPr/>
        </p:nvSpPr>
        <p:spPr>
          <a:xfrm>
            <a:off x="7640515" y="6355738"/>
            <a:ext cx="800100" cy="38686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F6A081D9-F7E8-41D5-86D4-62AB4BDBB6FE}"/>
              </a:ext>
            </a:extLst>
          </p:cNvPr>
          <p:cNvSpPr/>
          <p:nvPr/>
        </p:nvSpPr>
        <p:spPr>
          <a:xfrm>
            <a:off x="8938120" y="5732584"/>
            <a:ext cx="246684" cy="23855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3699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5344ADCE-0A5F-4207-9494-8533DA8176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Laser Bench Converging on Final Scheme</a:t>
            </a:r>
          </a:p>
        </p:txBody>
      </p:sp>
      <p:pic>
        <p:nvPicPr>
          <p:cNvPr id="2" name="Content Placeholder 1">
            <a:extLst>
              <a:ext uri="{FF2B5EF4-FFF2-40B4-BE49-F238E27FC236}">
                <a16:creationId xmlns:a16="http://schemas.microsoft.com/office/drawing/2014/main" id="{1AC1A147-87AD-45B7-84D6-A7E5A5D4387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90500" y="1143000"/>
            <a:ext cx="3939230" cy="5143500"/>
          </a:xfrm>
          <a:prstGeom prst="rect">
            <a:avLst/>
          </a:prstGeom>
        </p:spPr>
      </p:pic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2AF61C74-290E-48E8-AD24-98D91571449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91337" y="1143000"/>
            <a:ext cx="8210163" cy="5143500"/>
          </a:xfrm>
          <a:prstGeom prst="rect">
            <a:avLst/>
          </a:prstGeom>
        </p:spPr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8724EC9-23FD-4CE3-AEE7-6D9927C062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29E2F-B7BD-4431-94A6-087E2B0AA21B}" type="datetime1">
              <a:rPr lang="en-US" smtClean="0"/>
              <a:t>7/6/2020</a:t>
            </a:fld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E91D8D2-4E7D-4A7C-8D0D-757C9CA072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EAB166-954F-48CD-845E-BF57BECF5772}" type="slidenum">
              <a:rPr lang="en-US" smtClean="0"/>
              <a:t>35</a:t>
            </a:fld>
            <a:endParaRPr lang="en-US"/>
          </a:p>
        </p:txBody>
      </p:sp>
      <p:pic>
        <p:nvPicPr>
          <p:cNvPr id="12" name="Content Placeholder 12">
            <a:extLst>
              <a:ext uri="{FF2B5EF4-FFF2-40B4-BE49-F238E27FC236}">
                <a16:creationId xmlns:a16="http://schemas.microsoft.com/office/drawing/2014/main" id="{832DFE7B-62A8-4DBD-9E36-E9723683F3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2551" y="1143000"/>
            <a:ext cx="2766899" cy="2680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01086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55F43E-1721-48E8-A6E9-7AF41D63D0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874" y="0"/>
            <a:ext cx="11868151" cy="1325563"/>
          </a:xfrm>
        </p:spPr>
        <p:txBody>
          <a:bodyPr/>
          <a:lstStyle/>
          <a:p>
            <a:r>
              <a:rPr lang="en-US" dirty="0"/>
              <a:t>Things To Consider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10090DB4-13E7-4DD8-BF11-4499584890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4324" y="4267200"/>
            <a:ext cx="11506201" cy="2590801"/>
          </a:xfrm>
        </p:spPr>
        <p:txBody>
          <a:bodyPr>
            <a:normAutofit/>
          </a:bodyPr>
          <a:lstStyle/>
          <a:p>
            <a:r>
              <a:rPr lang="en-US" dirty="0"/>
              <a:t>The pictured Attenuator is different than the provided dimensions.</a:t>
            </a:r>
          </a:p>
          <a:p>
            <a:pPr lvl="1"/>
            <a:r>
              <a:rPr lang="en-US" dirty="0"/>
              <a:t>The connector for the Beam Energy Monitor is displayed on opposite sides, and the possible orientation of the provided dimensions does not match that of the picture.</a:t>
            </a:r>
          </a:p>
          <a:p>
            <a:pPr lvl="1"/>
            <a:r>
              <a:rPr lang="en-US" dirty="0"/>
              <a:t>We should verify with QLI that our Attenuator does indeed fit the laser. Should not effect design so long as the 42.5 mm thickness does not change.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98D1F90-DA53-4AE9-BEA1-D4FA3F168B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225" y="988766"/>
            <a:ext cx="5165744" cy="323080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98FF2FC-9A6E-463E-8319-01DD21BBBE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0858" y="0"/>
            <a:ext cx="6161142" cy="3947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35227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55F43E-1721-48E8-A6E9-7AF41D63D0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874" y="0"/>
            <a:ext cx="11868151" cy="1325563"/>
          </a:xfrm>
        </p:spPr>
        <p:txBody>
          <a:bodyPr/>
          <a:lstStyle/>
          <a:p>
            <a:r>
              <a:rPr lang="en-US" dirty="0"/>
              <a:t>Things To Consider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10090DB4-13E7-4DD8-BF11-4499584890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975" y="1246432"/>
            <a:ext cx="5334001" cy="5139323"/>
          </a:xfrm>
        </p:spPr>
        <p:txBody>
          <a:bodyPr>
            <a:normAutofit/>
          </a:bodyPr>
          <a:lstStyle/>
          <a:p>
            <a:r>
              <a:rPr lang="en-US" dirty="0"/>
              <a:t>Where exactly do we put the beam intensity/timing pickoff?</a:t>
            </a:r>
          </a:p>
          <a:p>
            <a:pPr lvl="1"/>
            <a:r>
              <a:rPr lang="en-US" dirty="0"/>
              <a:t>Laser exit.</a:t>
            </a:r>
          </a:p>
          <a:p>
            <a:pPr lvl="2"/>
            <a:r>
              <a:rPr lang="en-US" dirty="0"/>
              <a:t>Made to mount.</a:t>
            </a:r>
          </a:p>
          <a:p>
            <a:pPr lvl="2"/>
            <a:r>
              <a:rPr lang="en-US" dirty="0"/>
              <a:t>Pushes back laser a bit.</a:t>
            </a:r>
          </a:p>
          <a:p>
            <a:pPr lvl="2"/>
            <a:r>
              <a:rPr lang="en-US" dirty="0"/>
              <a:t>Disturbs “elegance”.</a:t>
            </a:r>
          </a:p>
          <a:p>
            <a:pPr lvl="1"/>
            <a:r>
              <a:rPr lang="en-US" dirty="0"/>
              <a:t>Former Beam Shaper Location</a:t>
            </a:r>
          </a:p>
          <a:p>
            <a:pPr lvl="2"/>
            <a:r>
              <a:rPr lang="en-US" dirty="0"/>
              <a:t>Puts laser into ~ideal mechanical spot.</a:t>
            </a:r>
          </a:p>
          <a:p>
            <a:pPr lvl="2"/>
            <a:r>
              <a:rPr lang="en-US" dirty="0"/>
              <a:t>We have to mount it ourselves.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4041AE3-B5C2-4055-BF3D-C20278E785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3575" y="252412"/>
            <a:ext cx="6448425" cy="635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79849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C5D7F6-9A62-4743-A270-8514B67965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596668" cy="668215"/>
          </a:xfrm>
        </p:spPr>
        <p:txBody>
          <a:bodyPr/>
          <a:lstStyle/>
          <a:p>
            <a:r>
              <a:rPr lang="en-US" dirty="0"/>
              <a:t>Laser Error Propagation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41ACE8-A303-40B0-9CB1-1407F3C28F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259" y="4343400"/>
            <a:ext cx="7150018" cy="1846385"/>
          </a:xfrm>
        </p:spPr>
        <p:txBody>
          <a:bodyPr>
            <a:normAutofit/>
          </a:bodyPr>
          <a:lstStyle/>
          <a:p>
            <a:pPr lvl="1"/>
            <a:r>
              <a:rPr lang="en-US" dirty="0"/>
              <a:t>Finite Precision of Piezo motors propagates to final laser direction.</a:t>
            </a:r>
          </a:p>
          <a:p>
            <a:pPr lvl="1"/>
            <a:r>
              <a:rPr lang="en-US" dirty="0"/>
              <a:t>Trace Pro Model allows for understanding how these errors accumulate on final laser direction.</a:t>
            </a:r>
          </a:p>
          <a:p>
            <a:pPr lvl="1"/>
            <a:r>
              <a:rPr lang="en-US" dirty="0"/>
              <a:t>Updates coming to put BS optics after the dog leg.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8FD9886-6378-4223-AA3B-CC728078EB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848" y="668215"/>
            <a:ext cx="6071016" cy="3429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E208AB7-5B1E-4D1F-9F71-BF00324E43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76565" y="-16315"/>
            <a:ext cx="4715435" cy="265243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78DD699-7EA3-4E55-8514-664244D45B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57781" y="2636117"/>
            <a:ext cx="1459241" cy="126353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B162530-286F-4D8C-814D-675C49D5E8F2}"/>
              </a:ext>
            </a:extLst>
          </p:cNvPr>
          <p:cNvSpPr txBox="1"/>
          <p:nvPr/>
        </p:nvSpPr>
        <p:spPr>
          <a:xfrm>
            <a:off x="9230028" y="2636117"/>
            <a:ext cx="2320021" cy="646331"/>
          </a:xfrm>
          <a:prstGeom prst="rect">
            <a:avLst/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Bore sight lasers are precision aligned.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C5B85CC-4EB0-4D75-AE03-1AD2C6B775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76564" y="4195095"/>
            <a:ext cx="4715435" cy="265243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E62A0D0-39A6-472E-8102-A00DF17DFB11}"/>
              </a:ext>
            </a:extLst>
          </p:cNvPr>
          <p:cNvSpPr txBox="1"/>
          <p:nvPr/>
        </p:nvSpPr>
        <p:spPr>
          <a:xfrm>
            <a:off x="8346141" y="6367414"/>
            <a:ext cx="124063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On Order</a:t>
            </a:r>
          </a:p>
        </p:txBody>
      </p:sp>
    </p:spTree>
    <p:extLst>
      <p:ext uri="{BB962C8B-B14F-4D97-AF65-F5344CB8AC3E}">
        <p14:creationId xmlns:p14="http://schemas.microsoft.com/office/powerpoint/2010/main" val="12906783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303F6E-A8C2-4F70-B8C0-77E6889E12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596668" cy="659423"/>
          </a:xfrm>
        </p:spPr>
        <p:txBody>
          <a:bodyPr/>
          <a:lstStyle/>
          <a:p>
            <a:r>
              <a:rPr lang="en-US" dirty="0"/>
              <a:t>Results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3701D8-0C30-4C2E-93EB-C3780AB82D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6172" y="659422"/>
            <a:ext cx="8596668" cy="3640015"/>
          </a:xfrm>
        </p:spPr>
        <p:txBody>
          <a:bodyPr/>
          <a:lstStyle/>
          <a:p>
            <a:r>
              <a:rPr lang="en-US" dirty="0"/>
              <a:t>Test Procedure:</a:t>
            </a:r>
          </a:p>
          <a:p>
            <a:pPr lvl="1"/>
            <a:r>
              <a:rPr lang="en-US" dirty="0"/>
              <a:t>Run Bertan supply to limit (5 kV…modified by BNL) watching current.</a:t>
            </a:r>
          </a:p>
          <a:p>
            <a:pPr lvl="1"/>
            <a:r>
              <a:rPr lang="en-US" dirty="0"/>
              <a:t>Wait at 5 kV  (zero activity under all conditions).</a:t>
            </a:r>
          </a:p>
          <a:p>
            <a:pPr lvl="1"/>
            <a:r>
              <a:rPr lang="en-US" dirty="0"/>
              <a:t>Run Glassman supply to spark point.</a:t>
            </a:r>
          </a:p>
          <a:p>
            <a:pPr lvl="1"/>
            <a:r>
              <a:rPr lang="en-US" dirty="0"/>
              <a:t>Observe spark locus (in gap?, surface to surface?, moves around?, …)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BC352261-2ABE-4FB6-BBCA-E124E4D90791}"/>
              </a:ext>
            </a:extLst>
          </p:cNvPr>
          <p:cNvGraphicFramePr>
            <a:graphicFrameLocks noGrp="1"/>
          </p:cNvGraphicFramePr>
          <p:nvPr/>
        </p:nvGraphicFramePr>
        <p:xfrm>
          <a:off x="84994" y="2796408"/>
          <a:ext cx="9541804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03311">
                  <a:extLst>
                    <a:ext uri="{9D8B030D-6E8A-4147-A177-3AD203B41FA5}">
                      <a16:colId xmlns:a16="http://schemas.microsoft.com/office/drawing/2014/main" val="3361724190"/>
                    </a:ext>
                  </a:extLst>
                </a:gridCol>
                <a:gridCol w="2019306">
                  <a:extLst>
                    <a:ext uri="{9D8B030D-6E8A-4147-A177-3AD203B41FA5}">
                      <a16:colId xmlns:a16="http://schemas.microsoft.com/office/drawing/2014/main" val="2592997376"/>
                    </a:ext>
                  </a:extLst>
                </a:gridCol>
                <a:gridCol w="1591407">
                  <a:extLst>
                    <a:ext uri="{9D8B030D-6E8A-4147-A177-3AD203B41FA5}">
                      <a16:colId xmlns:a16="http://schemas.microsoft.com/office/drawing/2014/main" val="756473471"/>
                    </a:ext>
                  </a:extLst>
                </a:gridCol>
                <a:gridCol w="3827780">
                  <a:extLst>
                    <a:ext uri="{9D8B030D-6E8A-4147-A177-3AD203B41FA5}">
                      <a16:colId xmlns:a16="http://schemas.microsoft.com/office/drawing/2014/main" val="49282391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Gap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Gas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Spark Point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Locus/pattern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07498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GEM-GEM/tail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Air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14 kV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Surface</a:t>
                      </a:r>
                      <a:r>
                        <a:rPr lang="en-US" dirty="0">
                          <a:sym typeface="Wingdings" panose="05000000000000000000" pitchFamily="2" charset="2"/>
                        </a:rPr>
                        <a:t>Surface Fixed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606356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GEM-GEM/tail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Ne:CF</a:t>
                      </a:r>
                      <a:r>
                        <a:rPr lang="en-US" baseline="-25000" dirty="0"/>
                        <a:t>4</a:t>
                      </a:r>
                      <a:r>
                        <a:rPr lang="en-US" baseline="0" dirty="0"/>
                        <a:t> 50:50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13 kV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Surface</a:t>
                      </a:r>
                      <a:r>
                        <a:rPr lang="en-US" dirty="0"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en-US" dirty="0"/>
                        <a:t>Surface Moving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196419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GEM-Cage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Air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13 kV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Surface</a:t>
                      </a:r>
                      <a:r>
                        <a:rPr lang="en-US" dirty="0">
                          <a:sym typeface="Wingdings" panose="05000000000000000000" pitchFamily="2" charset="2"/>
                        </a:rPr>
                        <a:t>Surface Fixed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9593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GEM-Cage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Ne:CF</a:t>
                      </a:r>
                      <a:r>
                        <a:rPr lang="en-US" baseline="-25000" dirty="0"/>
                        <a:t>4</a:t>
                      </a:r>
                      <a:r>
                        <a:rPr lang="en-US" baseline="0" dirty="0"/>
                        <a:t> 50:50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11.5 kV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Surface</a:t>
                      </a:r>
                      <a:r>
                        <a:rPr lang="en-US" dirty="0">
                          <a:sym typeface="Wingdings" panose="05000000000000000000" pitchFamily="2" charset="2"/>
                        </a:rPr>
                        <a:t>Surface Fixed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5525917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66115018-21D6-4223-8A15-65914BC38B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745" y="5018210"/>
            <a:ext cx="3028950" cy="16573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E72B09B-6AC9-4BC6-A88C-E73A96893BD3}"/>
              </a:ext>
            </a:extLst>
          </p:cNvPr>
          <p:cNvSpPr txBox="1"/>
          <p:nvPr/>
        </p:nvSpPr>
        <p:spPr>
          <a:xfrm>
            <a:off x="334108" y="5042389"/>
            <a:ext cx="1111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Air 14 kV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7814E62-B5B0-4CE5-867E-3884215133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1169" y="5028612"/>
            <a:ext cx="3028951" cy="164694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A0C7DC4-E70E-4C01-BAF7-229C96420DFA}"/>
              </a:ext>
            </a:extLst>
          </p:cNvPr>
          <p:cNvSpPr txBox="1"/>
          <p:nvPr/>
        </p:nvSpPr>
        <p:spPr>
          <a:xfrm>
            <a:off x="3530917" y="5042389"/>
            <a:ext cx="1518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Ne:CF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4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13 kV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D6EDFE9-A8D1-4640-AA7B-178249EE0BA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7217"/>
          <a:stretch/>
        </p:blipFill>
        <p:spPr>
          <a:xfrm>
            <a:off x="6694314" y="5015195"/>
            <a:ext cx="2783794" cy="166036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C7708C4-BDEC-449A-A4A9-BD0341A90819}"/>
              </a:ext>
            </a:extLst>
          </p:cNvPr>
          <p:cNvSpPr txBox="1"/>
          <p:nvPr/>
        </p:nvSpPr>
        <p:spPr>
          <a:xfrm>
            <a:off x="6737594" y="5042389"/>
            <a:ext cx="17251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Ne:CF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4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11.5 kV</a:t>
            </a:r>
          </a:p>
        </p:txBody>
      </p:sp>
      <p:sp>
        <p:nvSpPr>
          <p:cNvPr id="12" name="Right Brace 11">
            <a:extLst>
              <a:ext uri="{FF2B5EF4-FFF2-40B4-BE49-F238E27FC236}">
                <a16:creationId xmlns:a16="http://schemas.microsoft.com/office/drawing/2014/main" id="{669E6D44-2EAD-467F-B450-94A39A0E9C97}"/>
              </a:ext>
            </a:extLst>
          </p:cNvPr>
          <p:cNvSpPr/>
          <p:nvPr/>
        </p:nvSpPr>
        <p:spPr>
          <a:xfrm>
            <a:off x="9722371" y="2796408"/>
            <a:ext cx="378069" cy="1854200"/>
          </a:xfrm>
          <a:prstGeom prst="rightBrac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421E829-61BB-4F4F-B130-0BAA70EA252A}"/>
              </a:ext>
            </a:extLst>
          </p:cNvPr>
          <p:cNvSpPr txBox="1"/>
          <p:nvPr/>
        </p:nvSpPr>
        <p:spPr>
          <a:xfrm>
            <a:off x="10322168" y="3420208"/>
            <a:ext cx="1784838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All tests stable at 10 kV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88D81C1-6F2D-4202-B0C5-D4A00E02DC7D}"/>
              </a:ext>
            </a:extLst>
          </p:cNvPr>
          <p:cNvSpPr txBox="1"/>
          <p:nvPr/>
        </p:nvSpPr>
        <p:spPr>
          <a:xfrm>
            <a:off x="9302060" y="6488668"/>
            <a:ext cx="2889940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Prakhar Garg, </a:t>
            </a:r>
            <a:r>
              <a:rPr lang="en-US" dirty="0">
                <a:solidFill>
                  <a:srgbClr val="FF0000"/>
                </a:solidFill>
              </a:rPr>
              <a:t>Henry Klest</a:t>
            </a:r>
          </a:p>
        </p:txBody>
      </p:sp>
    </p:spTree>
    <p:extLst>
      <p:ext uri="{BB962C8B-B14F-4D97-AF65-F5344CB8AC3E}">
        <p14:creationId xmlns:p14="http://schemas.microsoft.com/office/powerpoint/2010/main" val="11369120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CFC34A-AC69-44DF-8BAD-12720F4E7A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596668" cy="725424"/>
          </a:xfrm>
        </p:spPr>
        <p:txBody>
          <a:bodyPr/>
          <a:lstStyle/>
          <a:p>
            <a:r>
              <a:rPr lang="en-US" dirty="0"/>
              <a:t>Module Progress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6E1476-2BB9-43FD-ABD8-405244E667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2024" y="1162136"/>
            <a:ext cx="8596668" cy="1938864"/>
          </a:xfrm>
        </p:spPr>
        <p:txBody>
          <a:bodyPr>
            <a:normAutofit/>
          </a:bodyPr>
          <a:lstStyle/>
          <a:p>
            <a:pPr lvl="1"/>
            <a:r>
              <a:rPr lang="en-US" dirty="0"/>
              <a:t>Frames</a:t>
            </a:r>
          </a:p>
          <a:p>
            <a:pPr lvl="1"/>
            <a:r>
              <a:rPr lang="en-US" dirty="0"/>
              <a:t>GEMs</a:t>
            </a:r>
          </a:p>
          <a:p>
            <a:pPr lvl="1"/>
            <a:r>
              <a:rPr lang="en-US" dirty="0"/>
              <a:t>Pad Planes</a:t>
            </a:r>
          </a:p>
          <a:p>
            <a:pPr lvl="1"/>
            <a:r>
              <a:rPr lang="en-US" dirty="0"/>
              <a:t>Strongback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859A971-F749-477D-ACF0-B7990468F1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3147" y="4187734"/>
            <a:ext cx="2403149" cy="228202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0349078-3328-408D-A20B-2D8D134EEA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8066" y="4187734"/>
            <a:ext cx="3695522" cy="229878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2394038-60EB-4137-BA6B-0A36C37E007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20" r="-10015"/>
          <a:stretch/>
        </p:blipFill>
        <p:spPr>
          <a:xfrm>
            <a:off x="7015359" y="4179350"/>
            <a:ext cx="4791387" cy="229878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29B6C88-BB85-43E1-90B7-F89E82ED8E15}"/>
              </a:ext>
            </a:extLst>
          </p:cNvPr>
          <p:cNvSpPr txBox="1"/>
          <p:nvPr/>
        </p:nvSpPr>
        <p:spPr>
          <a:xfrm>
            <a:off x="923544" y="3718036"/>
            <a:ext cx="5004896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Frames 100% Complete, Delivered to Factories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E553B69-6290-4CA4-A6BC-2EF227A3C7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63407" y="535625"/>
            <a:ext cx="9135985" cy="3030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009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05E8FB-8A04-4B04-8441-AEF6036397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013"/>
            <a:ext cx="8596668" cy="809625"/>
          </a:xfrm>
        </p:spPr>
        <p:txBody>
          <a:bodyPr/>
          <a:lstStyle/>
          <a:p>
            <a:r>
              <a:rPr lang="en-US" dirty="0"/>
              <a:t>GEMs Order Placed (today)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815DDFB-5A11-4EE3-B07B-6016542508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135" y="697728"/>
            <a:ext cx="6081106" cy="357547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85B5503-E7AE-4153-A2DF-743929836B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296" y="4390821"/>
            <a:ext cx="7462075" cy="235840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2736591-44C2-4231-A9F7-D3915ED8FEBF}"/>
              </a:ext>
            </a:extLst>
          </p:cNvPr>
          <p:cNvSpPr txBox="1"/>
          <p:nvPr/>
        </p:nvSpPr>
        <p:spPr>
          <a:xfrm>
            <a:off x="6733376" y="1680399"/>
            <a:ext cx="3031599" cy="92333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GEM order placed today.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Should be out this week.</a:t>
            </a:r>
            <a:br>
              <a:rPr lang="en-US" dirty="0"/>
            </a:br>
            <a:r>
              <a:rPr lang="en-US" dirty="0"/>
              <a:t>(EVMS:  $$ = Time)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D867C77-2C42-4C44-8AA8-392CF150A820}"/>
              </a:ext>
            </a:extLst>
          </p:cNvPr>
          <p:cNvSpPr txBox="1"/>
          <p:nvPr/>
        </p:nvSpPr>
        <p:spPr>
          <a:xfrm>
            <a:off x="10518212" y="6488668"/>
            <a:ext cx="1673788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Klaus Dehmelt</a:t>
            </a:r>
          </a:p>
        </p:txBody>
      </p:sp>
    </p:spTree>
    <p:extLst>
      <p:ext uri="{BB962C8B-B14F-4D97-AF65-F5344CB8AC3E}">
        <p14:creationId xmlns:p14="http://schemas.microsoft.com/office/powerpoint/2010/main" val="5968431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8CAF68-76AE-49C2-A988-1A5F01E0B9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596668" cy="661416"/>
          </a:xfrm>
        </p:spPr>
        <p:txBody>
          <a:bodyPr/>
          <a:lstStyle/>
          <a:p>
            <a:r>
              <a:rPr lang="en-US" dirty="0"/>
              <a:t>School(s) of ROC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948A9A-997A-4EB1-975D-88AE4E8DFB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5368826"/>
            <a:ext cx="8596668" cy="1489174"/>
          </a:xfrm>
        </p:spPr>
        <p:txBody>
          <a:bodyPr/>
          <a:lstStyle/>
          <a:p>
            <a:r>
              <a:rPr lang="en-US" dirty="0"/>
              <a:t>Oleg Grachov (WSU):  GEM Factory Manager</a:t>
            </a:r>
          </a:p>
          <a:p>
            <a:pPr lvl="1"/>
            <a:r>
              <a:rPr lang="en-US" dirty="0"/>
              <a:t>Personally Trained all personnel via WSU visits.</a:t>
            </a:r>
          </a:p>
          <a:p>
            <a:pPr lvl="1"/>
            <a:r>
              <a:rPr lang="en-US" dirty="0"/>
              <a:t>Wrote Procedures to be followed at all sites.</a:t>
            </a:r>
          </a:p>
          <a:p>
            <a:pPr lvl="1"/>
            <a:r>
              <a:rPr lang="en-US" dirty="0"/>
              <a:t>Make production GEMs and guide/supervise all factories.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56352FB-C674-47CC-81AC-F28AB47F86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1367" y="912115"/>
            <a:ext cx="4027722" cy="30207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DF20484-4B2A-42B1-ACDD-6D22FAAA9C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97249" y="3985261"/>
            <a:ext cx="1771840" cy="236341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BBDF81F-C43A-4A7E-BAAD-3593CF08DF96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22911" y="661416"/>
            <a:ext cx="6294976" cy="470741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66CF350-3EC9-4D38-BD3C-384DC17102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56587" y="3985261"/>
            <a:ext cx="1933575" cy="23622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21D3A53-4E57-4A43-B55A-460C1E59F407}"/>
              </a:ext>
            </a:extLst>
          </p:cNvPr>
          <p:cNvSpPr txBox="1"/>
          <p:nvPr/>
        </p:nvSpPr>
        <p:spPr>
          <a:xfrm>
            <a:off x="7941750" y="5882236"/>
            <a:ext cx="1563248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Oleg Grachov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E740D04-77DB-42E4-A20D-E8C9AECBC6CA}"/>
              </a:ext>
            </a:extLst>
          </p:cNvPr>
          <p:cNvSpPr txBox="1"/>
          <p:nvPr/>
        </p:nvSpPr>
        <p:spPr>
          <a:xfrm>
            <a:off x="9997249" y="996292"/>
            <a:ext cx="1624163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School of ROC</a:t>
            </a:r>
          </a:p>
        </p:txBody>
      </p:sp>
    </p:spTree>
    <p:extLst>
      <p:ext uri="{BB962C8B-B14F-4D97-AF65-F5344CB8AC3E}">
        <p14:creationId xmlns:p14="http://schemas.microsoft.com/office/powerpoint/2010/main" val="17190777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0C03C7-93C9-4FD8-A2F4-219601D34D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596668" cy="707136"/>
          </a:xfrm>
        </p:spPr>
        <p:txBody>
          <a:bodyPr/>
          <a:lstStyle/>
          <a:p>
            <a:r>
              <a:rPr lang="en-US" dirty="0"/>
              <a:t>Early GEM Results from WSU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9254D1-2F1A-4F2C-B052-39A74AA9CE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1456" y="3947532"/>
            <a:ext cx="4928616" cy="2328573"/>
          </a:xfrm>
        </p:spPr>
        <p:txBody>
          <a:bodyPr/>
          <a:lstStyle/>
          <a:p>
            <a:r>
              <a:rPr lang="en-US" dirty="0"/>
              <a:t>Excellent results from all framed GEMs.</a:t>
            </a:r>
          </a:p>
          <a:p>
            <a:r>
              <a:rPr lang="en-US" dirty="0"/>
              <a:t>Vanderbilt (Sourav) actively framing pre-production GEMs.</a:t>
            </a:r>
          </a:p>
          <a:p>
            <a:r>
              <a:rPr lang="en-US" dirty="0"/>
              <a:t>Also excellent currents!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FEFEDC6-63DC-44D2-9A72-3CF64A463E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9054" y="835011"/>
            <a:ext cx="5818909" cy="278465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29A1BD0-61A0-4026-A02C-2F0E3FDC4A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5209" y="835011"/>
            <a:ext cx="1828333" cy="271175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37D8D84-B08E-4028-8A04-0CF189F680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7534" y="3851561"/>
            <a:ext cx="4380806" cy="252051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9F577A3-38B4-4D22-AE55-B3EB65BB4CE1}"/>
              </a:ext>
            </a:extLst>
          </p:cNvPr>
          <p:cNvSpPr txBox="1"/>
          <p:nvPr/>
        </p:nvSpPr>
        <p:spPr>
          <a:xfrm>
            <a:off x="5890881" y="5783501"/>
            <a:ext cx="6179199" cy="92333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Vanderbilt trained:  Sourav Tarafdar (lead person)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Temple Trained:  Matt Posik  (lead person)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Weizmann Trained:  Evgeny Shulga (lead person)</a:t>
            </a:r>
          </a:p>
        </p:txBody>
      </p:sp>
    </p:spTree>
    <p:extLst>
      <p:ext uri="{BB962C8B-B14F-4D97-AF65-F5344CB8AC3E}">
        <p14:creationId xmlns:p14="http://schemas.microsoft.com/office/powerpoint/2010/main" val="33816774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FE6295-D739-4905-8BA8-5216AA622F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3151"/>
            <a:ext cx="8596668" cy="1320800"/>
          </a:xfrm>
        </p:spPr>
        <p:txBody>
          <a:bodyPr/>
          <a:lstStyle/>
          <a:p>
            <a:r>
              <a:rPr lang="en-US" dirty="0" err="1"/>
              <a:t>Strongbacks</a:t>
            </a:r>
            <a:r>
              <a:rPr lang="en-US" dirty="0"/>
              <a:t> (100% Complete)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9FFE7A-02E5-4BA0-B133-223F24A6FC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113" y="1053805"/>
            <a:ext cx="4545298" cy="5074433"/>
          </a:xfrm>
        </p:spPr>
        <p:txBody>
          <a:bodyPr>
            <a:normAutofit/>
          </a:bodyPr>
          <a:lstStyle/>
          <a:p>
            <a:r>
              <a:rPr lang="en-US" dirty="0"/>
              <a:t>All </a:t>
            </a:r>
            <a:r>
              <a:rPr lang="en-US" dirty="0" err="1"/>
              <a:t>strongbacks</a:t>
            </a:r>
            <a:r>
              <a:rPr lang="en-US" dirty="0"/>
              <a:t> were test fitted to one wagon wheel.</a:t>
            </a:r>
          </a:p>
          <a:p>
            <a:r>
              <a:rPr lang="en-US" dirty="0"/>
              <a:t>Perfect fits.</a:t>
            </a:r>
          </a:p>
          <a:p>
            <a:endParaRPr lang="en-US" dirty="0"/>
          </a:p>
          <a:p>
            <a:r>
              <a:rPr lang="en-US" dirty="0"/>
              <a:t>Spring Energized Seals:</a:t>
            </a:r>
          </a:p>
          <a:p>
            <a:pPr lvl="1"/>
            <a:r>
              <a:rPr lang="en-US" dirty="0"/>
              <a:t>Inner Field cage:</a:t>
            </a:r>
          </a:p>
          <a:p>
            <a:pPr lvl="2"/>
            <a:r>
              <a:rPr lang="en-US" dirty="0"/>
              <a:t>Both fit.</a:t>
            </a:r>
          </a:p>
          <a:p>
            <a:pPr lvl="1"/>
            <a:r>
              <a:rPr lang="en-US" dirty="0"/>
              <a:t>Outer field cage:</a:t>
            </a:r>
          </a:p>
          <a:p>
            <a:pPr lvl="2"/>
            <a:r>
              <a:rPr lang="en-US" dirty="0"/>
              <a:t>Two seals not identical.</a:t>
            </a:r>
          </a:p>
          <a:p>
            <a:pPr lvl="2"/>
            <a:r>
              <a:rPr lang="en-US" dirty="0"/>
              <a:t>One 0.5-0.75” too large circumference.</a:t>
            </a:r>
          </a:p>
          <a:p>
            <a:pPr lvl="1"/>
            <a:r>
              <a:rPr lang="en-US" dirty="0"/>
              <a:t>Company will replace (no charge).</a:t>
            </a:r>
          </a:p>
          <a:p>
            <a:pPr lvl="1"/>
            <a:r>
              <a:rPr lang="en-US" dirty="0"/>
              <a:t>No schedule impact.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83C076E-89B0-4EE3-9001-8F501CAF026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8148" b="15265"/>
          <a:stretch/>
        </p:blipFill>
        <p:spPr>
          <a:xfrm>
            <a:off x="4652411" y="891783"/>
            <a:ext cx="7539589" cy="568862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6A00896-6770-46F9-B6FD-12BD23DBDB1C}"/>
              </a:ext>
            </a:extLst>
          </p:cNvPr>
          <p:cNvSpPr txBox="1"/>
          <p:nvPr/>
        </p:nvSpPr>
        <p:spPr>
          <a:xfrm>
            <a:off x="8122484" y="6465517"/>
            <a:ext cx="4069516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Henry Klest</a:t>
            </a:r>
            <a:r>
              <a:rPr lang="en-US" dirty="0"/>
              <a:t>, Aiwu Zhang, Ross Corliss</a:t>
            </a:r>
          </a:p>
        </p:txBody>
      </p:sp>
    </p:spTree>
    <p:extLst>
      <p:ext uri="{BB962C8B-B14F-4D97-AF65-F5344CB8AC3E}">
        <p14:creationId xmlns:p14="http://schemas.microsoft.com/office/powerpoint/2010/main" val="2491431500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PHEINIX" id="{D6688B4B-43FE-46A6-9CB2-817D7B3DE30A}" vid="{6DF8EA8A-2620-4730-93F7-9E7F61A5ACD4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5.xml><?xml version="1.0" encoding="utf-8"?>
<a:theme xmlns:a="http://schemas.openxmlformats.org/drawingml/2006/main" name="1_Office Theme">
  <a:themeElements>
    <a:clrScheme name="Custom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0000"/>
      </a:accent1>
      <a:accent2>
        <a:srgbClr val="FFFFFF"/>
      </a:accent2>
      <a:accent3>
        <a:srgbClr val="00B0F0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lnSpc>
            <a:spcPct val="100000"/>
          </a:lnSpc>
          <a:defRPr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sPHEINIX" id="{9257A943-5E1A-4FD4-A1E7-C81A9491F93D}" vid="{81A05161-9976-47AB-9852-C18B2EAC3809}"/>
    </a:ext>
  </a:extLst>
</a:theme>
</file>

<file path=ppt/theme/theme6.xml><?xml version="1.0" encoding="utf-8"?>
<a:theme xmlns:a="http://schemas.openxmlformats.org/drawingml/2006/main" name="1_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8650</TotalTime>
  <Words>2370</Words>
  <Application>Microsoft Office PowerPoint</Application>
  <PresentationFormat>Widescreen</PresentationFormat>
  <Paragraphs>355</Paragraphs>
  <Slides>38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38</vt:i4>
      </vt:variant>
    </vt:vector>
  </HeadingPairs>
  <TitlesOfParts>
    <vt:vector size="52" baseType="lpstr">
      <vt:lpstr>Arial</vt:lpstr>
      <vt:lpstr>Calibri</vt:lpstr>
      <vt:lpstr>Calibri Light</vt:lpstr>
      <vt:lpstr>Cambria Math</vt:lpstr>
      <vt:lpstr>Symbol</vt:lpstr>
      <vt:lpstr>Trebuchet MS</vt:lpstr>
      <vt:lpstr>Wingdings</vt:lpstr>
      <vt:lpstr>Wingdings 3</vt:lpstr>
      <vt:lpstr>Facet</vt:lpstr>
      <vt:lpstr>Office Theme</vt:lpstr>
      <vt:lpstr>2_Office Theme</vt:lpstr>
      <vt:lpstr>Retrospect</vt:lpstr>
      <vt:lpstr>1_Office Theme</vt:lpstr>
      <vt:lpstr>1_Facet</vt:lpstr>
      <vt:lpstr>1.2 TPC Update</vt:lpstr>
      <vt:lpstr>Inner Field Cage HV</vt:lpstr>
      <vt:lpstr>Voltage Tests for Trip Conditions</vt:lpstr>
      <vt:lpstr>Results</vt:lpstr>
      <vt:lpstr>Module Progress</vt:lpstr>
      <vt:lpstr>GEMs Order Placed (today)</vt:lpstr>
      <vt:lpstr>School(s) of ROC</vt:lpstr>
      <vt:lpstr>Early GEM Results from WSU</vt:lpstr>
      <vt:lpstr>Strongbacks (100% Complete)</vt:lpstr>
      <vt:lpstr>R3 Pad Planes</vt:lpstr>
      <vt:lpstr>Assembly of Field Cage &amp; Modules</vt:lpstr>
      <vt:lpstr>TPC FEA Position 1</vt:lpstr>
      <vt:lpstr>TPC FEA Position 2</vt:lpstr>
      <vt:lpstr>TPC FEA Position 3</vt:lpstr>
      <vt:lpstr>Central Membrane Stripes (Calibration)</vt:lpstr>
      <vt:lpstr>Evaporator Rig</vt:lpstr>
      <vt:lpstr>General Layout of diffuse light source</vt:lpstr>
      <vt:lpstr>PowerPoint Presentation</vt:lpstr>
      <vt:lpstr>SAMPA Deliveries Starting</vt:lpstr>
      <vt:lpstr>FEE card production</vt:lpstr>
      <vt:lpstr>Line Laser (“lighthouse”)</vt:lpstr>
      <vt:lpstr>Dual Mirror system controlled by piezo motors</vt:lpstr>
      <vt:lpstr>Laser Bench Updated</vt:lpstr>
      <vt:lpstr>Updated Optical Table Assembly</vt:lpstr>
      <vt:lpstr>TPC Wagon Wheel Cooling</vt:lpstr>
      <vt:lpstr>ANSYS Temps – Improvement</vt:lpstr>
      <vt:lpstr>Cooling Scheme Further Details</vt:lpstr>
      <vt:lpstr>Summary</vt:lpstr>
      <vt:lpstr>Laser Bench – Improvement</vt:lpstr>
      <vt:lpstr>Apparent Ionization profile with Trans. Diffusion</vt:lpstr>
      <vt:lpstr>Ionization Yield Consideration</vt:lpstr>
      <vt:lpstr>Pad Planes</vt:lpstr>
      <vt:lpstr>AC/DC Review</vt:lpstr>
      <vt:lpstr>HV Power Supplies/Crates</vt:lpstr>
      <vt:lpstr>Laser Bench Converging on Final Scheme</vt:lpstr>
      <vt:lpstr>Things To Consider</vt:lpstr>
      <vt:lpstr>Things To Consider</vt:lpstr>
      <vt:lpstr>Laser Error Propagation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1.2 TPC Update</dc:title>
  <dc:creator>Thomas Hemmick</dc:creator>
  <cp:lastModifiedBy>Thomas Hemmick</cp:lastModifiedBy>
  <cp:revision>140</cp:revision>
  <dcterms:created xsi:type="dcterms:W3CDTF">2019-06-27T13:59:37Z</dcterms:created>
  <dcterms:modified xsi:type="dcterms:W3CDTF">2020-07-06T16:24:06Z</dcterms:modified>
</cp:coreProperties>
</file>