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sldIdLst>
    <p:sldId id="269" r:id="rId5"/>
    <p:sldId id="499" r:id="rId6"/>
    <p:sldId id="500" r:id="rId7"/>
    <p:sldId id="508" r:id="rId8"/>
    <p:sldId id="511" r:id="rId9"/>
    <p:sldId id="502" r:id="rId10"/>
    <p:sldId id="503" r:id="rId11"/>
    <p:sldId id="504" r:id="rId12"/>
    <p:sldId id="505" r:id="rId13"/>
    <p:sldId id="510" r:id="rId14"/>
    <p:sldId id="506" r:id="rId15"/>
    <p:sldId id="507" r:id="rId16"/>
  </p:sldIdLst>
  <p:sldSz cx="9144000" cy="6858000" type="screen4x3"/>
  <p:notesSz cx="6858000" cy="22479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FF"/>
    <a:srgbClr val="FF3300"/>
    <a:srgbClr val="FF9933"/>
    <a:srgbClr val="DA9126"/>
    <a:srgbClr val="FF0066"/>
    <a:srgbClr val="000099"/>
    <a:srgbClr val="FFCC66"/>
    <a:srgbClr val="FFFF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4E8BE0-BE49-43A9-B46B-F7FA252DAF0C}" v="1093" dt="2020-07-29T16:43:05.664"/>
    <p1510:client id="{64E67ABD-F686-4394-C83D-CFBC6F1D314E}" v="29" dt="2020-07-29T23:15:13.012"/>
    <p1510:client id="{7EDFD806-84AE-6827-47A0-3A73C5B6425C}" v="8" dt="2020-07-29T19:40:15.647"/>
    <p1510:client id="{8B3D6598-6174-5E5B-557D-0B01D4703595}" v="238" dt="2020-07-29T19:33:46.294"/>
    <p1510:client id="{8E0A1536-E90C-22C0-ECC0-EE944D9715CC}" v="64" dt="2020-07-29T15:44:46.008"/>
    <p1510:client id="{9F128556-D93C-D7DC-6C72-88E42F9D434E}" v="35" dt="2020-07-30T00:01:07.424"/>
    <p1510:client id="{BF18204F-14CC-1EC4-8FDC-264CA69722A0}" v="165" dt="2020-07-29T15:36:07.578"/>
    <p1510:client id="{ED6D0C0B-F4A1-0A54-0A44-730C3E0673FB}" v="52" dt="2020-07-29T19:48:01.315"/>
    <p1510:client id="{F0E04431-22B8-5D1F-9159-674FBFC621EA}" v="295" dt="2020-07-29T18:55:14.305"/>
    <p1510:client id="{F6BB1F5B-5DE2-9B6F-41AE-CA55D6F36ADA}" v="22" dt="2020-07-29T21:15:38.37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1339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EB6514-E388-44A7-97CC-D0544C3E7688}" type="doc">
      <dgm:prSet loTypeId="urn:microsoft.com/office/officeart/2005/8/layout/hList7" loCatId="process" qsTypeId="urn:microsoft.com/office/officeart/2005/8/quickstyle/simple1" qsCatId="simple" csTypeId="urn:microsoft.com/office/officeart/2005/8/colors/accent2_2" csCatId="accent2" phldr="1"/>
      <dgm:spPr/>
    </dgm:pt>
    <dgm:pt modelId="{85C4FABB-7045-4CF9-B121-A6C2C2A4A12E}">
      <dgm:prSet phldrT="[Text]"/>
      <dgm:spPr/>
      <dgm:t>
        <a:bodyPr/>
        <a:lstStyle/>
        <a:p>
          <a:pPr rtl="0"/>
          <a:r>
            <a:rPr lang="en-US" dirty="0"/>
            <a:t>Switch</a:t>
          </a:r>
          <a:r>
            <a:rPr lang="en-US" dirty="0">
              <a:latin typeface="Arial"/>
            </a:rPr>
            <a:t> </a:t>
          </a:r>
          <a:r>
            <a:rPr lang="en-US" dirty="0"/>
            <a:t>/</a:t>
          </a:r>
          <a:r>
            <a:rPr lang="en-US" dirty="0">
              <a:latin typeface="Arial"/>
            </a:rPr>
            <a:t> Server: Readout</a:t>
          </a:r>
          <a:endParaRPr lang="en-US" dirty="0"/>
        </a:p>
      </dgm:t>
    </dgm:pt>
    <dgm:pt modelId="{F87D00B8-91A1-42DC-81D8-B337D15E370B}" type="parTrans" cxnId="{9FABA2F6-4519-4AF6-A00D-E81E77DE9F9C}">
      <dgm:prSet/>
      <dgm:spPr/>
      <dgm:t>
        <a:bodyPr/>
        <a:lstStyle/>
        <a:p>
          <a:endParaRPr lang="en-US"/>
        </a:p>
      </dgm:t>
    </dgm:pt>
    <dgm:pt modelId="{FBB162A0-352C-4E79-914C-447EE55D7BE6}" type="sibTrans" cxnId="{9FABA2F6-4519-4AF6-A00D-E81E77DE9F9C}">
      <dgm:prSet/>
      <dgm:spPr/>
      <dgm:t>
        <a:bodyPr/>
        <a:lstStyle/>
        <a:p>
          <a:endParaRPr lang="en-US"/>
        </a:p>
      </dgm:t>
    </dgm:pt>
    <dgm:pt modelId="{2A945B79-2D22-4CCD-BF41-D3A62212B13E}">
      <dgm:prSet phldrT="[Text]"/>
      <dgm:spPr/>
      <dgm:t>
        <a:bodyPr/>
        <a:lstStyle/>
        <a:p>
          <a:pPr rtl="0"/>
          <a:r>
            <a:rPr lang="en-US" dirty="0"/>
            <a:t>Switch</a:t>
          </a:r>
          <a:r>
            <a:rPr lang="en-US" dirty="0">
              <a:latin typeface="Arial"/>
            </a:rPr>
            <a:t> </a:t>
          </a:r>
          <a:r>
            <a:rPr lang="en-US" dirty="0"/>
            <a:t>/</a:t>
          </a:r>
          <a:r>
            <a:rPr lang="en-US" dirty="0">
              <a:latin typeface="Arial"/>
            </a:rPr>
            <a:t> </a:t>
          </a:r>
          <a:r>
            <a:rPr lang="en-US" dirty="0"/>
            <a:t>Server</a:t>
          </a:r>
          <a:r>
            <a:rPr lang="en-US" dirty="0">
              <a:latin typeface="Arial"/>
            </a:rPr>
            <a:t>: Proc.</a:t>
          </a:r>
          <a:endParaRPr lang="en-US" dirty="0"/>
        </a:p>
      </dgm:t>
    </dgm:pt>
    <dgm:pt modelId="{754062B8-01AF-47AC-9379-2E8791D5F353}" type="parTrans" cxnId="{99DE0289-AC57-42FA-8902-F8067FE327B3}">
      <dgm:prSet/>
      <dgm:spPr/>
      <dgm:t>
        <a:bodyPr/>
        <a:lstStyle/>
        <a:p>
          <a:endParaRPr lang="en-US"/>
        </a:p>
      </dgm:t>
    </dgm:pt>
    <dgm:pt modelId="{67A1D5ED-1213-476B-B104-553E43DA0914}" type="sibTrans" cxnId="{99DE0289-AC57-42FA-8902-F8067FE327B3}">
      <dgm:prSet/>
      <dgm:spPr/>
      <dgm:t>
        <a:bodyPr/>
        <a:lstStyle/>
        <a:p>
          <a:endParaRPr lang="en-US"/>
        </a:p>
      </dgm:t>
    </dgm:pt>
    <dgm:pt modelId="{E71B3AE4-0FE2-40BB-8CC6-96686ABBD7E8}">
      <dgm:prSet phldrT="[Text]"/>
      <dgm:spPr/>
      <dgm:t>
        <a:bodyPr/>
        <a:lstStyle/>
        <a:p>
          <a:pPr rtl="0"/>
          <a:r>
            <a:rPr lang="en-US" dirty="0"/>
            <a:t>Switch</a:t>
          </a:r>
          <a:r>
            <a:rPr lang="en-US" dirty="0">
              <a:latin typeface="Arial"/>
            </a:rPr>
            <a:t> </a:t>
          </a:r>
          <a:r>
            <a:rPr lang="en-US" dirty="0"/>
            <a:t>/</a:t>
          </a:r>
          <a:r>
            <a:rPr lang="en-US" dirty="0">
              <a:latin typeface="Arial"/>
            </a:rPr>
            <a:t> Server: Buffer</a:t>
          </a:r>
          <a:endParaRPr lang="en-US" dirty="0"/>
        </a:p>
      </dgm:t>
    </dgm:pt>
    <dgm:pt modelId="{374F0A70-E6B9-45BD-934F-2789020FC41E}" type="parTrans" cxnId="{188D7BA9-0CC5-435B-876D-4162C9E7F413}">
      <dgm:prSet/>
      <dgm:spPr/>
      <dgm:t>
        <a:bodyPr/>
        <a:lstStyle/>
        <a:p>
          <a:endParaRPr lang="en-US"/>
        </a:p>
      </dgm:t>
    </dgm:pt>
    <dgm:pt modelId="{C2C6B480-6308-4042-812E-186124A5A2BB}" type="sibTrans" cxnId="{188D7BA9-0CC5-435B-876D-4162C9E7F413}">
      <dgm:prSet/>
      <dgm:spPr/>
      <dgm:t>
        <a:bodyPr/>
        <a:lstStyle/>
        <a:p>
          <a:endParaRPr lang="en-US"/>
        </a:p>
      </dgm:t>
    </dgm:pt>
    <dgm:pt modelId="{C90A9725-10A3-4381-A517-1913CFE4D6C6}" type="pres">
      <dgm:prSet presAssocID="{A7EB6514-E388-44A7-97CC-D0544C3E7688}" presName="Name0" presStyleCnt="0">
        <dgm:presLayoutVars>
          <dgm:dir/>
          <dgm:resizeHandles val="exact"/>
        </dgm:presLayoutVars>
      </dgm:prSet>
      <dgm:spPr/>
    </dgm:pt>
    <dgm:pt modelId="{5F06223B-90AF-49B8-B1E3-24377065B0BB}" type="pres">
      <dgm:prSet presAssocID="{A7EB6514-E388-44A7-97CC-D0544C3E7688}" presName="fgShape" presStyleLbl="fgShp" presStyleIdx="0" presStyleCnt="1"/>
      <dgm:spPr/>
    </dgm:pt>
    <dgm:pt modelId="{8B49EEBD-EAD7-41F2-9455-C8ABC43B4AC6}" type="pres">
      <dgm:prSet presAssocID="{A7EB6514-E388-44A7-97CC-D0544C3E7688}" presName="linComp" presStyleCnt="0"/>
      <dgm:spPr/>
    </dgm:pt>
    <dgm:pt modelId="{99CF9F22-4E5C-4D32-9E01-94C346A91112}" type="pres">
      <dgm:prSet presAssocID="{85C4FABB-7045-4CF9-B121-A6C2C2A4A12E}" presName="compNode" presStyleCnt="0"/>
      <dgm:spPr/>
    </dgm:pt>
    <dgm:pt modelId="{AEE6F706-CFE0-4DAF-95B8-626C1B0EDF5E}" type="pres">
      <dgm:prSet presAssocID="{85C4FABB-7045-4CF9-B121-A6C2C2A4A12E}" presName="bkgdShape" presStyleLbl="node1" presStyleIdx="0" presStyleCnt="3"/>
      <dgm:spPr/>
      <dgm:t>
        <a:bodyPr/>
        <a:lstStyle/>
        <a:p>
          <a:endParaRPr lang="en-US"/>
        </a:p>
      </dgm:t>
    </dgm:pt>
    <dgm:pt modelId="{58873ACE-4A9F-4613-B5DE-4223EF657CFD}" type="pres">
      <dgm:prSet presAssocID="{85C4FABB-7045-4CF9-B121-A6C2C2A4A12E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C856FD-528C-4260-985C-C913E073D192}" type="pres">
      <dgm:prSet presAssocID="{85C4FABB-7045-4CF9-B121-A6C2C2A4A12E}" presName="invisiNode" presStyleLbl="node1" presStyleIdx="0" presStyleCnt="3"/>
      <dgm:spPr/>
    </dgm:pt>
    <dgm:pt modelId="{F5FC3735-B578-4F99-B0BE-DB3B65368754}" type="pres">
      <dgm:prSet presAssocID="{85C4FABB-7045-4CF9-B121-A6C2C2A4A12E}" presName="imagNode" presStyleLbl="fgImgPlace1" presStyleIdx="0" presStyleCnt="3"/>
      <dgm:spPr/>
    </dgm:pt>
    <dgm:pt modelId="{9AF594C9-017C-47BE-A242-B330A674AD34}" type="pres">
      <dgm:prSet presAssocID="{FBB162A0-352C-4E79-914C-447EE55D7BE6}" presName="sibTrans" presStyleLbl="sibTrans2D1" presStyleIdx="0" presStyleCnt="0"/>
      <dgm:spPr/>
      <dgm:t>
        <a:bodyPr/>
        <a:lstStyle/>
        <a:p>
          <a:endParaRPr lang="en-US"/>
        </a:p>
      </dgm:t>
    </dgm:pt>
    <dgm:pt modelId="{BCC0F198-7425-44ED-AD9A-ADE962EF20D3}" type="pres">
      <dgm:prSet presAssocID="{2A945B79-2D22-4CCD-BF41-D3A62212B13E}" presName="compNode" presStyleCnt="0"/>
      <dgm:spPr/>
    </dgm:pt>
    <dgm:pt modelId="{D7049A83-CC8A-4535-A7DF-E576C2CE2E20}" type="pres">
      <dgm:prSet presAssocID="{2A945B79-2D22-4CCD-BF41-D3A62212B13E}" presName="bkgdShape" presStyleLbl="node1" presStyleIdx="1" presStyleCnt="3"/>
      <dgm:spPr/>
      <dgm:t>
        <a:bodyPr/>
        <a:lstStyle/>
        <a:p>
          <a:endParaRPr lang="en-US"/>
        </a:p>
      </dgm:t>
    </dgm:pt>
    <dgm:pt modelId="{6491D04C-E618-49D0-8543-E34A5628B5AB}" type="pres">
      <dgm:prSet presAssocID="{2A945B79-2D22-4CCD-BF41-D3A62212B13E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C72E50-0E3F-4B22-A4FB-4119E6AE6EB0}" type="pres">
      <dgm:prSet presAssocID="{2A945B79-2D22-4CCD-BF41-D3A62212B13E}" presName="invisiNode" presStyleLbl="node1" presStyleIdx="1" presStyleCnt="3"/>
      <dgm:spPr/>
    </dgm:pt>
    <dgm:pt modelId="{2C581FC9-AC91-4CF7-BFA7-BFE98BA026F2}" type="pres">
      <dgm:prSet presAssocID="{2A945B79-2D22-4CCD-BF41-D3A62212B13E}" presName="imagNode" presStyleLbl="fgImgPlace1" presStyleIdx="1" presStyleCnt="3"/>
      <dgm:spPr/>
    </dgm:pt>
    <dgm:pt modelId="{2E88449E-7416-46B3-BF28-89FEA9DC55D8}" type="pres">
      <dgm:prSet presAssocID="{67A1D5ED-1213-476B-B104-553E43DA0914}" presName="sibTrans" presStyleLbl="sibTrans2D1" presStyleIdx="0" presStyleCnt="0"/>
      <dgm:spPr/>
      <dgm:t>
        <a:bodyPr/>
        <a:lstStyle/>
        <a:p>
          <a:endParaRPr lang="en-US"/>
        </a:p>
      </dgm:t>
    </dgm:pt>
    <dgm:pt modelId="{3EC0F487-F3B8-4C2F-851A-842537EC8174}" type="pres">
      <dgm:prSet presAssocID="{E71B3AE4-0FE2-40BB-8CC6-96686ABBD7E8}" presName="compNode" presStyleCnt="0"/>
      <dgm:spPr/>
    </dgm:pt>
    <dgm:pt modelId="{54BAF7B3-38E5-4042-A828-611B95C3D67D}" type="pres">
      <dgm:prSet presAssocID="{E71B3AE4-0FE2-40BB-8CC6-96686ABBD7E8}" presName="bkgdShape" presStyleLbl="node1" presStyleIdx="2" presStyleCnt="3"/>
      <dgm:spPr/>
      <dgm:t>
        <a:bodyPr/>
        <a:lstStyle/>
        <a:p>
          <a:endParaRPr lang="en-US"/>
        </a:p>
      </dgm:t>
    </dgm:pt>
    <dgm:pt modelId="{9681FD35-A744-4C0A-9A39-43B50D77D018}" type="pres">
      <dgm:prSet presAssocID="{E71B3AE4-0FE2-40BB-8CC6-96686ABBD7E8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891A6B-5A1F-4A43-B388-0A3C057BA950}" type="pres">
      <dgm:prSet presAssocID="{E71B3AE4-0FE2-40BB-8CC6-96686ABBD7E8}" presName="invisiNode" presStyleLbl="node1" presStyleIdx="2" presStyleCnt="3"/>
      <dgm:spPr/>
    </dgm:pt>
    <dgm:pt modelId="{F62A1F84-336D-4817-A0FA-2AE4A5C3D31F}" type="pres">
      <dgm:prSet presAssocID="{E71B3AE4-0FE2-40BB-8CC6-96686ABBD7E8}" presName="imagNode" presStyleLbl="fgImgPlace1" presStyleIdx="2" presStyleCnt="3"/>
      <dgm:spPr/>
    </dgm:pt>
  </dgm:ptLst>
  <dgm:cxnLst>
    <dgm:cxn modelId="{DE3B195B-0CC1-4830-A748-9EC834A41599}" type="presOf" srcId="{85C4FABB-7045-4CF9-B121-A6C2C2A4A12E}" destId="{58873ACE-4A9F-4613-B5DE-4223EF657CFD}" srcOrd="1" destOrd="0" presId="urn:microsoft.com/office/officeart/2005/8/layout/hList7"/>
    <dgm:cxn modelId="{0AAC3F57-8F5F-4326-8FF2-79A486812577}" type="presOf" srcId="{2A945B79-2D22-4CCD-BF41-D3A62212B13E}" destId="{6491D04C-E618-49D0-8543-E34A5628B5AB}" srcOrd="1" destOrd="0" presId="urn:microsoft.com/office/officeart/2005/8/layout/hList7"/>
    <dgm:cxn modelId="{99DE0289-AC57-42FA-8902-F8067FE327B3}" srcId="{A7EB6514-E388-44A7-97CC-D0544C3E7688}" destId="{2A945B79-2D22-4CCD-BF41-D3A62212B13E}" srcOrd="1" destOrd="0" parTransId="{754062B8-01AF-47AC-9379-2E8791D5F353}" sibTransId="{67A1D5ED-1213-476B-B104-553E43DA0914}"/>
    <dgm:cxn modelId="{B2B56AEF-383C-4D00-B77E-CD432F06EF7E}" type="presOf" srcId="{67A1D5ED-1213-476B-B104-553E43DA0914}" destId="{2E88449E-7416-46B3-BF28-89FEA9DC55D8}" srcOrd="0" destOrd="0" presId="urn:microsoft.com/office/officeart/2005/8/layout/hList7"/>
    <dgm:cxn modelId="{7F3B2710-267E-4D63-B1C7-D201DAF8C5CB}" type="presOf" srcId="{A7EB6514-E388-44A7-97CC-D0544C3E7688}" destId="{C90A9725-10A3-4381-A517-1913CFE4D6C6}" srcOrd="0" destOrd="0" presId="urn:microsoft.com/office/officeart/2005/8/layout/hList7"/>
    <dgm:cxn modelId="{B298C59A-A0DA-43C6-9148-68C220FF58A6}" type="presOf" srcId="{85C4FABB-7045-4CF9-B121-A6C2C2A4A12E}" destId="{AEE6F706-CFE0-4DAF-95B8-626C1B0EDF5E}" srcOrd="0" destOrd="0" presId="urn:microsoft.com/office/officeart/2005/8/layout/hList7"/>
    <dgm:cxn modelId="{FB90B45E-CD32-4DAA-B2F3-3F5BAA7217F0}" type="presOf" srcId="{E71B3AE4-0FE2-40BB-8CC6-96686ABBD7E8}" destId="{54BAF7B3-38E5-4042-A828-611B95C3D67D}" srcOrd="0" destOrd="0" presId="urn:microsoft.com/office/officeart/2005/8/layout/hList7"/>
    <dgm:cxn modelId="{9FABA2F6-4519-4AF6-A00D-E81E77DE9F9C}" srcId="{A7EB6514-E388-44A7-97CC-D0544C3E7688}" destId="{85C4FABB-7045-4CF9-B121-A6C2C2A4A12E}" srcOrd="0" destOrd="0" parTransId="{F87D00B8-91A1-42DC-81D8-B337D15E370B}" sibTransId="{FBB162A0-352C-4E79-914C-447EE55D7BE6}"/>
    <dgm:cxn modelId="{7B739D83-9169-4302-A6CB-13555A386AD5}" type="presOf" srcId="{FBB162A0-352C-4E79-914C-447EE55D7BE6}" destId="{9AF594C9-017C-47BE-A242-B330A674AD34}" srcOrd="0" destOrd="0" presId="urn:microsoft.com/office/officeart/2005/8/layout/hList7"/>
    <dgm:cxn modelId="{5D840A5F-3297-4937-A3A2-BCB3E0D412FB}" type="presOf" srcId="{E71B3AE4-0FE2-40BB-8CC6-96686ABBD7E8}" destId="{9681FD35-A744-4C0A-9A39-43B50D77D018}" srcOrd="1" destOrd="0" presId="urn:microsoft.com/office/officeart/2005/8/layout/hList7"/>
    <dgm:cxn modelId="{DDDB9DA4-4A7A-40AC-8CB8-1056CC5817F1}" type="presOf" srcId="{2A945B79-2D22-4CCD-BF41-D3A62212B13E}" destId="{D7049A83-CC8A-4535-A7DF-E576C2CE2E20}" srcOrd="0" destOrd="0" presId="urn:microsoft.com/office/officeart/2005/8/layout/hList7"/>
    <dgm:cxn modelId="{188D7BA9-0CC5-435B-876D-4162C9E7F413}" srcId="{A7EB6514-E388-44A7-97CC-D0544C3E7688}" destId="{E71B3AE4-0FE2-40BB-8CC6-96686ABBD7E8}" srcOrd="2" destOrd="0" parTransId="{374F0A70-E6B9-45BD-934F-2789020FC41E}" sibTransId="{C2C6B480-6308-4042-812E-186124A5A2BB}"/>
    <dgm:cxn modelId="{C349A33F-31B0-4610-B1F1-8A1AB63048F6}" type="presParOf" srcId="{C90A9725-10A3-4381-A517-1913CFE4D6C6}" destId="{5F06223B-90AF-49B8-B1E3-24377065B0BB}" srcOrd="0" destOrd="0" presId="urn:microsoft.com/office/officeart/2005/8/layout/hList7"/>
    <dgm:cxn modelId="{0E47BE5F-3B80-4DCF-809D-E87BA74181B3}" type="presParOf" srcId="{C90A9725-10A3-4381-A517-1913CFE4D6C6}" destId="{8B49EEBD-EAD7-41F2-9455-C8ABC43B4AC6}" srcOrd="1" destOrd="0" presId="urn:microsoft.com/office/officeart/2005/8/layout/hList7"/>
    <dgm:cxn modelId="{CDAEFCC6-931C-43A7-B8C0-D276CE5F76A1}" type="presParOf" srcId="{8B49EEBD-EAD7-41F2-9455-C8ABC43B4AC6}" destId="{99CF9F22-4E5C-4D32-9E01-94C346A91112}" srcOrd="0" destOrd="0" presId="urn:microsoft.com/office/officeart/2005/8/layout/hList7"/>
    <dgm:cxn modelId="{00DB92B6-EF0E-4734-A7E5-5E4FDA6822E3}" type="presParOf" srcId="{99CF9F22-4E5C-4D32-9E01-94C346A91112}" destId="{AEE6F706-CFE0-4DAF-95B8-626C1B0EDF5E}" srcOrd="0" destOrd="0" presId="urn:microsoft.com/office/officeart/2005/8/layout/hList7"/>
    <dgm:cxn modelId="{3E19E3F7-71E6-4920-B36C-F9AC5C523B66}" type="presParOf" srcId="{99CF9F22-4E5C-4D32-9E01-94C346A91112}" destId="{58873ACE-4A9F-4613-B5DE-4223EF657CFD}" srcOrd="1" destOrd="0" presId="urn:microsoft.com/office/officeart/2005/8/layout/hList7"/>
    <dgm:cxn modelId="{B57DF724-84BC-4B8A-AAF6-66DCBAE8C19C}" type="presParOf" srcId="{99CF9F22-4E5C-4D32-9E01-94C346A91112}" destId="{99C856FD-528C-4260-985C-C913E073D192}" srcOrd="2" destOrd="0" presId="urn:microsoft.com/office/officeart/2005/8/layout/hList7"/>
    <dgm:cxn modelId="{8E887049-A122-49FF-9D6D-33295A100D50}" type="presParOf" srcId="{99CF9F22-4E5C-4D32-9E01-94C346A91112}" destId="{F5FC3735-B578-4F99-B0BE-DB3B65368754}" srcOrd="3" destOrd="0" presId="urn:microsoft.com/office/officeart/2005/8/layout/hList7"/>
    <dgm:cxn modelId="{30AF7330-C2C2-4506-8E61-5C0D10E44660}" type="presParOf" srcId="{8B49EEBD-EAD7-41F2-9455-C8ABC43B4AC6}" destId="{9AF594C9-017C-47BE-A242-B330A674AD34}" srcOrd="1" destOrd="0" presId="urn:microsoft.com/office/officeart/2005/8/layout/hList7"/>
    <dgm:cxn modelId="{60D12AC9-CD34-40D8-9899-8A4BBEF75CB7}" type="presParOf" srcId="{8B49EEBD-EAD7-41F2-9455-C8ABC43B4AC6}" destId="{BCC0F198-7425-44ED-AD9A-ADE962EF20D3}" srcOrd="2" destOrd="0" presId="urn:microsoft.com/office/officeart/2005/8/layout/hList7"/>
    <dgm:cxn modelId="{A121D45C-23E6-44B0-8316-6163EED7F952}" type="presParOf" srcId="{BCC0F198-7425-44ED-AD9A-ADE962EF20D3}" destId="{D7049A83-CC8A-4535-A7DF-E576C2CE2E20}" srcOrd="0" destOrd="0" presId="urn:microsoft.com/office/officeart/2005/8/layout/hList7"/>
    <dgm:cxn modelId="{595479EF-2E6D-4395-8C1D-19C9BF9BACE2}" type="presParOf" srcId="{BCC0F198-7425-44ED-AD9A-ADE962EF20D3}" destId="{6491D04C-E618-49D0-8543-E34A5628B5AB}" srcOrd="1" destOrd="0" presId="urn:microsoft.com/office/officeart/2005/8/layout/hList7"/>
    <dgm:cxn modelId="{9C1BB218-B41E-4CD1-B965-35DFBEAA3E77}" type="presParOf" srcId="{BCC0F198-7425-44ED-AD9A-ADE962EF20D3}" destId="{1BC72E50-0E3F-4B22-A4FB-4119E6AE6EB0}" srcOrd="2" destOrd="0" presId="urn:microsoft.com/office/officeart/2005/8/layout/hList7"/>
    <dgm:cxn modelId="{096F585B-67C9-4CEE-A7C3-3BC78C3DABAA}" type="presParOf" srcId="{BCC0F198-7425-44ED-AD9A-ADE962EF20D3}" destId="{2C581FC9-AC91-4CF7-BFA7-BFE98BA026F2}" srcOrd="3" destOrd="0" presId="urn:microsoft.com/office/officeart/2005/8/layout/hList7"/>
    <dgm:cxn modelId="{5B6A4546-2B20-4EAB-BC26-A90BCF7A5C6B}" type="presParOf" srcId="{8B49EEBD-EAD7-41F2-9455-C8ABC43B4AC6}" destId="{2E88449E-7416-46B3-BF28-89FEA9DC55D8}" srcOrd="3" destOrd="0" presId="urn:microsoft.com/office/officeart/2005/8/layout/hList7"/>
    <dgm:cxn modelId="{577E4B9B-5E46-49FE-AE33-3F9605ED9885}" type="presParOf" srcId="{8B49EEBD-EAD7-41F2-9455-C8ABC43B4AC6}" destId="{3EC0F487-F3B8-4C2F-851A-842537EC8174}" srcOrd="4" destOrd="0" presId="urn:microsoft.com/office/officeart/2005/8/layout/hList7"/>
    <dgm:cxn modelId="{D69FE3A6-456F-4290-880F-B022527B6FBD}" type="presParOf" srcId="{3EC0F487-F3B8-4C2F-851A-842537EC8174}" destId="{54BAF7B3-38E5-4042-A828-611B95C3D67D}" srcOrd="0" destOrd="0" presId="urn:microsoft.com/office/officeart/2005/8/layout/hList7"/>
    <dgm:cxn modelId="{BD478853-9EB0-454C-9C2D-9447DFA9F671}" type="presParOf" srcId="{3EC0F487-F3B8-4C2F-851A-842537EC8174}" destId="{9681FD35-A744-4C0A-9A39-43B50D77D018}" srcOrd="1" destOrd="0" presId="urn:microsoft.com/office/officeart/2005/8/layout/hList7"/>
    <dgm:cxn modelId="{1C46D9D4-71BA-4347-84BE-9CEB6C0DCD37}" type="presParOf" srcId="{3EC0F487-F3B8-4C2F-851A-842537EC8174}" destId="{05891A6B-5A1F-4A43-B388-0A3C057BA950}" srcOrd="2" destOrd="0" presId="urn:microsoft.com/office/officeart/2005/8/layout/hList7"/>
    <dgm:cxn modelId="{A9D05BB5-1776-470F-968F-8D005356F02E}" type="presParOf" srcId="{3EC0F487-F3B8-4C2F-851A-842537EC8174}" destId="{F62A1F84-336D-4817-A0FA-2AE4A5C3D31F}" srcOrd="3" destOrd="0" presId="urn:microsoft.com/office/officeart/2005/8/layout/hList7"/>
  </dgm:cxnLst>
  <dgm:bg>
    <a:solidFill>
      <a:srgbClr val="00B050"/>
    </a:solid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E6F706-CFE0-4DAF-95B8-626C1B0EDF5E}">
      <dsp:nvSpPr>
        <dsp:cNvPr id="0" name=""/>
        <dsp:cNvSpPr/>
      </dsp:nvSpPr>
      <dsp:spPr>
        <a:xfrm>
          <a:off x="216" y="0"/>
          <a:ext cx="336844" cy="152471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222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/>
            <a:t>Switch</a:t>
          </a:r>
          <a:r>
            <a:rPr lang="en-US" sz="500" kern="1200" dirty="0">
              <a:latin typeface="Arial"/>
            </a:rPr>
            <a:t> </a:t>
          </a:r>
          <a:r>
            <a:rPr lang="en-US" sz="500" kern="1200" dirty="0"/>
            <a:t>/</a:t>
          </a:r>
          <a:r>
            <a:rPr lang="en-US" sz="500" kern="1200" dirty="0">
              <a:latin typeface="Arial"/>
            </a:rPr>
            <a:t> Server: Readout</a:t>
          </a:r>
          <a:endParaRPr lang="en-US" sz="500" kern="1200" dirty="0"/>
        </a:p>
      </dsp:txBody>
      <dsp:txXfrm>
        <a:off x="216" y="609887"/>
        <a:ext cx="336844" cy="609887"/>
      </dsp:txXfrm>
    </dsp:sp>
    <dsp:sp modelId="{F5FC3735-B578-4F99-B0BE-DB3B65368754}">
      <dsp:nvSpPr>
        <dsp:cNvPr id="0" name=""/>
        <dsp:cNvSpPr/>
      </dsp:nvSpPr>
      <dsp:spPr>
        <a:xfrm>
          <a:off x="10321" y="91483"/>
          <a:ext cx="316633" cy="507731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049A83-CC8A-4535-A7DF-E576C2CE2E20}">
      <dsp:nvSpPr>
        <dsp:cNvPr id="0" name=""/>
        <dsp:cNvSpPr/>
      </dsp:nvSpPr>
      <dsp:spPr>
        <a:xfrm>
          <a:off x="347166" y="0"/>
          <a:ext cx="336844" cy="152471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222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/>
            <a:t>Switch</a:t>
          </a:r>
          <a:r>
            <a:rPr lang="en-US" sz="500" kern="1200" dirty="0">
              <a:latin typeface="Arial"/>
            </a:rPr>
            <a:t> </a:t>
          </a:r>
          <a:r>
            <a:rPr lang="en-US" sz="500" kern="1200" dirty="0"/>
            <a:t>/</a:t>
          </a:r>
          <a:r>
            <a:rPr lang="en-US" sz="500" kern="1200" dirty="0">
              <a:latin typeface="Arial"/>
            </a:rPr>
            <a:t> </a:t>
          </a:r>
          <a:r>
            <a:rPr lang="en-US" sz="500" kern="1200" dirty="0"/>
            <a:t>Server</a:t>
          </a:r>
          <a:r>
            <a:rPr lang="en-US" sz="500" kern="1200" dirty="0">
              <a:latin typeface="Arial"/>
            </a:rPr>
            <a:t>: Proc.</a:t>
          </a:r>
          <a:endParaRPr lang="en-US" sz="500" kern="1200" dirty="0"/>
        </a:p>
      </dsp:txBody>
      <dsp:txXfrm>
        <a:off x="347166" y="609887"/>
        <a:ext cx="336844" cy="609887"/>
      </dsp:txXfrm>
    </dsp:sp>
    <dsp:sp modelId="{2C581FC9-AC91-4CF7-BFA7-BFE98BA026F2}">
      <dsp:nvSpPr>
        <dsp:cNvPr id="0" name=""/>
        <dsp:cNvSpPr/>
      </dsp:nvSpPr>
      <dsp:spPr>
        <a:xfrm>
          <a:off x="357271" y="91483"/>
          <a:ext cx="316633" cy="507731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BAF7B3-38E5-4042-A828-611B95C3D67D}">
      <dsp:nvSpPr>
        <dsp:cNvPr id="0" name=""/>
        <dsp:cNvSpPr/>
      </dsp:nvSpPr>
      <dsp:spPr>
        <a:xfrm>
          <a:off x="694116" y="0"/>
          <a:ext cx="336844" cy="152471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222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/>
            <a:t>Switch</a:t>
          </a:r>
          <a:r>
            <a:rPr lang="en-US" sz="500" kern="1200" dirty="0">
              <a:latin typeface="Arial"/>
            </a:rPr>
            <a:t> </a:t>
          </a:r>
          <a:r>
            <a:rPr lang="en-US" sz="500" kern="1200" dirty="0"/>
            <a:t>/</a:t>
          </a:r>
          <a:r>
            <a:rPr lang="en-US" sz="500" kern="1200" dirty="0">
              <a:latin typeface="Arial"/>
            </a:rPr>
            <a:t> Server: Buffer</a:t>
          </a:r>
          <a:endParaRPr lang="en-US" sz="500" kern="1200" dirty="0"/>
        </a:p>
      </dsp:txBody>
      <dsp:txXfrm>
        <a:off x="694116" y="609887"/>
        <a:ext cx="336844" cy="609887"/>
      </dsp:txXfrm>
    </dsp:sp>
    <dsp:sp modelId="{F62A1F84-336D-4817-A0FA-2AE4A5C3D31F}">
      <dsp:nvSpPr>
        <dsp:cNvPr id="0" name=""/>
        <dsp:cNvSpPr/>
      </dsp:nvSpPr>
      <dsp:spPr>
        <a:xfrm>
          <a:off x="704221" y="91483"/>
          <a:ext cx="316633" cy="507731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06223B-90AF-49B8-B1E3-24377065B0BB}">
      <dsp:nvSpPr>
        <dsp:cNvPr id="0" name=""/>
        <dsp:cNvSpPr/>
      </dsp:nvSpPr>
      <dsp:spPr>
        <a:xfrm>
          <a:off x="41247" y="1219774"/>
          <a:ext cx="948682" cy="228707"/>
        </a:xfrm>
        <a:prstGeom prst="leftRightArrow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1" tIns="48322" rIns="96641" bIns="48322" numCol="1" anchor="t" anchorCtr="0" compatLnSpc="1">
            <a:prstTxWarp prst="textNoShape">
              <a:avLst/>
            </a:prstTxWarp>
          </a:bodyPr>
          <a:lstStyle>
            <a:lvl1pPr algn="l" defTabSz="963613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1" tIns="48322" rIns="96641" bIns="48322" numCol="1" anchor="t" anchorCtr="0" compatLnSpc="1">
            <a:prstTxWarp prst="textNoShape">
              <a:avLst/>
            </a:prstTxWarp>
          </a:bodyPr>
          <a:lstStyle>
            <a:lvl1pPr algn="r" defTabSz="963613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1" tIns="48322" rIns="96641" bIns="483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1" tIns="48322" rIns="96641" bIns="48322" numCol="1" anchor="b" anchorCtr="0" compatLnSpc="1">
            <a:prstTxWarp prst="textNoShape">
              <a:avLst/>
            </a:prstTxWarp>
          </a:bodyPr>
          <a:lstStyle>
            <a:lvl1pPr algn="l" defTabSz="963613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1" tIns="48322" rIns="96641" bIns="48322" numCol="1" anchor="b" anchorCtr="0" compatLnSpc="1">
            <a:prstTxWarp prst="textNoShape">
              <a:avLst/>
            </a:prstTxWarp>
          </a:bodyPr>
          <a:lstStyle>
            <a:lvl1pPr algn="r" defTabSz="963613">
              <a:defRPr sz="1300"/>
            </a:lvl1pPr>
          </a:lstStyle>
          <a:p>
            <a:pPr>
              <a:defRPr/>
            </a:pPr>
            <a:fld id="{0A60446C-394C-4625-BBC7-5CF1C0EF60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0909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1D60EB-AFAA-4A6C-872E-F93A86021C3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1D60EB-AFAA-4A6C-872E-F93A86021C3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9805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1D60EB-AFAA-4A6C-872E-F93A86021C3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3248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1D60EB-AFAA-4A6C-872E-F93A86021C3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2256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1D60EB-AFAA-4A6C-872E-F93A86021C3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4326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1D60EB-AFAA-4A6C-872E-F93A86021C3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0339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1D60EB-AFAA-4A6C-872E-F93A86021C3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8253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1D60EB-AFAA-4A6C-872E-F93A86021C3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5450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1D60EB-AFAA-4A6C-872E-F93A86021C3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0300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1D60EB-AFAA-4A6C-872E-F93A86021C3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2347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1D60EB-AFAA-4A6C-872E-F93A86021C3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9382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1D60EB-AFAA-4A6C-872E-F93A86021C3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78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4C5CF3-513A-4A19-8D8D-5E470ACF4D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F2BC3-2C18-4A27-B0A3-7612691D41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887B90-0B4B-4B26-872A-F891484669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5D4B35-4B3B-4CF6-8181-F0EB3B7541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EACC88-2D5D-4765-98EE-F8A19BAFEC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C7C145-2DDF-4F5C-88D2-04CBBC984B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957860-E17F-41FF-B3D4-03ACC17045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B97A20-462D-427A-8AD0-70F7786354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2B577C-D1DF-4B67-A5D7-A8DF9CCB2C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0318BD-8084-446A-B77E-C5BA44408A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1FDFE2-1790-421F-9665-311D9D1D03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8C7631-63F8-439E-9227-4B15FC624D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4230914-F209-4A73-BC07-0CD6CB9B57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bnl.gov/event/7352/contributions/39545/attachments/29338/45541/go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8126BBD-5455-455D-B868-7ADA5271CB98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3075" name="Text Box 4"/>
          <p:cNvSpPr txBox="1">
            <a:spLocks noChangeArrowheads="1"/>
          </p:cNvSpPr>
          <p:nvPr/>
        </p:nvSpPr>
        <p:spPr bwMode="auto">
          <a:xfrm>
            <a:off x="228600" y="228600"/>
            <a:ext cx="688521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200" i="1"/>
              <a:t>EIC Yellow Report – Readout and DAQ			FJ Barbosa, K Chen, J Huang </a:t>
            </a:r>
          </a:p>
        </p:txBody>
      </p:sp>
      <p:sp>
        <p:nvSpPr>
          <p:cNvPr id="3077" name="Line 6"/>
          <p:cNvSpPr>
            <a:spLocks noChangeShapeType="1"/>
          </p:cNvSpPr>
          <p:nvPr/>
        </p:nvSpPr>
        <p:spPr bwMode="auto">
          <a:xfrm flipH="1">
            <a:off x="381000" y="6324600"/>
            <a:ext cx="16764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8" name="Line 7"/>
          <p:cNvSpPr>
            <a:spLocks noChangeShapeType="1"/>
          </p:cNvSpPr>
          <p:nvPr/>
        </p:nvSpPr>
        <p:spPr bwMode="auto">
          <a:xfrm flipV="1">
            <a:off x="8763000" y="381000"/>
            <a:ext cx="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9" name="Line 8"/>
          <p:cNvSpPr>
            <a:spLocks noChangeShapeType="1"/>
          </p:cNvSpPr>
          <p:nvPr/>
        </p:nvSpPr>
        <p:spPr bwMode="auto">
          <a:xfrm>
            <a:off x="5486400" y="6324600"/>
            <a:ext cx="9144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0" name="Line 9"/>
          <p:cNvSpPr>
            <a:spLocks noChangeShapeType="1"/>
          </p:cNvSpPr>
          <p:nvPr/>
        </p:nvSpPr>
        <p:spPr bwMode="auto">
          <a:xfrm>
            <a:off x="381000" y="5410200"/>
            <a:ext cx="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1" name="Freeform 10"/>
          <p:cNvSpPr>
            <a:spLocks/>
          </p:cNvSpPr>
          <p:nvPr/>
        </p:nvSpPr>
        <p:spPr bwMode="auto">
          <a:xfrm flipV="1">
            <a:off x="8316913" y="333375"/>
            <a:ext cx="446087" cy="47625"/>
          </a:xfrm>
          <a:custGeom>
            <a:avLst/>
            <a:gdLst>
              <a:gd name="T0" fmla="*/ 446087 w 369"/>
              <a:gd name="T1" fmla="*/ 0 h 1"/>
              <a:gd name="T2" fmla="*/ 0 w 369"/>
              <a:gd name="T3" fmla="*/ 0 h 1"/>
              <a:gd name="T4" fmla="*/ 0 60000 65536"/>
              <a:gd name="T5" fmla="*/ 0 60000 65536"/>
              <a:gd name="T6" fmla="*/ 0 w 369"/>
              <a:gd name="T7" fmla="*/ 0 h 1"/>
              <a:gd name="T8" fmla="*/ 369 w 369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9" h="1">
                <a:moveTo>
                  <a:pt x="369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2" name="Text Box 11"/>
          <p:cNvSpPr txBox="1">
            <a:spLocks noChangeArrowheads="1"/>
          </p:cNvSpPr>
          <p:nvPr/>
        </p:nvSpPr>
        <p:spPr bwMode="auto">
          <a:xfrm>
            <a:off x="576263" y="1989138"/>
            <a:ext cx="527259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000" b="1"/>
              <a:t>EIC Readout and DAQ – CD-1 Perspective</a:t>
            </a:r>
          </a:p>
        </p:txBody>
      </p:sp>
      <p:sp>
        <p:nvSpPr>
          <p:cNvPr id="3083" name="Text Box 12"/>
          <p:cNvSpPr txBox="1">
            <a:spLocks noChangeArrowheads="1"/>
          </p:cNvSpPr>
          <p:nvPr/>
        </p:nvSpPr>
        <p:spPr bwMode="auto">
          <a:xfrm>
            <a:off x="576263" y="2471738"/>
            <a:ext cx="2202847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400" i="1"/>
              <a:t>Fernando Barbosa, </a:t>
            </a:r>
            <a:r>
              <a:rPr lang="en-US" sz="1400" i="1" err="1"/>
              <a:t>JLab</a:t>
            </a:r>
            <a:endParaRPr lang="en-US" sz="1400" i="1"/>
          </a:p>
          <a:p>
            <a:pPr algn="l"/>
            <a:r>
              <a:rPr lang="en-US" sz="1400" i="1"/>
              <a:t>Kai Chen, BNL</a:t>
            </a:r>
          </a:p>
          <a:p>
            <a:pPr algn="l"/>
            <a:r>
              <a:rPr lang="en-US" sz="1400" i="1"/>
              <a:t>Jin Huang, BNL</a:t>
            </a:r>
          </a:p>
        </p:txBody>
      </p:sp>
      <p:sp>
        <p:nvSpPr>
          <p:cNvPr id="3085" name="Rectangle 14"/>
          <p:cNvSpPr>
            <a:spLocks noChangeArrowheads="1"/>
          </p:cNvSpPr>
          <p:nvPr/>
        </p:nvSpPr>
        <p:spPr bwMode="auto">
          <a:xfrm>
            <a:off x="1558925" y="-246063"/>
            <a:ext cx="3617913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86" name="Text Box 17"/>
          <p:cNvSpPr txBox="1">
            <a:spLocks noChangeArrowheads="1"/>
          </p:cNvSpPr>
          <p:nvPr/>
        </p:nvSpPr>
        <p:spPr bwMode="auto">
          <a:xfrm>
            <a:off x="938486" y="3531819"/>
            <a:ext cx="760436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l"/>
            <a:endParaRPr lang="en-US" sz="2000" b="1"/>
          </a:p>
          <a:p>
            <a:pPr marL="457200" indent="-457200" algn="l">
              <a:buAutoNum type="arabicPeriod"/>
            </a:pPr>
            <a:r>
              <a:rPr lang="en-US" sz="2000" b="1"/>
              <a:t>CD-1 as a critical milestone</a:t>
            </a:r>
          </a:p>
          <a:p>
            <a:pPr marL="457200" indent="-457200" algn="l">
              <a:buAutoNum type="arabicPeriod"/>
            </a:pPr>
            <a:r>
              <a:rPr lang="en-US" sz="2000" b="1"/>
              <a:t>Timeline</a:t>
            </a:r>
          </a:p>
          <a:p>
            <a:pPr marL="457200" indent="-457200" algn="l">
              <a:buAutoNum type="arabicPeriod"/>
            </a:pPr>
            <a:r>
              <a:rPr lang="en-US" sz="2000" b="1"/>
              <a:t>EIC Streaming Readout Architecture</a:t>
            </a:r>
          </a:p>
          <a:p>
            <a:pPr marL="457200" indent="-457200" algn="l">
              <a:buAutoNum type="arabicPeriod"/>
            </a:pPr>
            <a:r>
              <a:rPr lang="en-US" sz="2000" b="1"/>
              <a:t>Development Flow</a:t>
            </a:r>
          </a:p>
          <a:p>
            <a:pPr marL="457200" indent="-457200" algn="l">
              <a:buAutoNum type="arabicPeriod"/>
            </a:pPr>
            <a:r>
              <a:rPr lang="en-US" sz="2000" b="1"/>
              <a:t>Other Items </a:t>
            </a:r>
            <a:r>
              <a:rPr lang="en-US" sz="1600" i="1"/>
              <a:t>(Power, Grounding, etc.)</a:t>
            </a:r>
          </a:p>
          <a:p>
            <a:pPr marL="457200" indent="-457200" algn="l">
              <a:buAutoNum type="arabicPeriod"/>
            </a:pPr>
            <a:r>
              <a:rPr lang="en-US" sz="2000" b="1"/>
              <a:t>Summary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323351" y="6172200"/>
            <a:ext cx="105349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i="1"/>
              <a:t>30 July 2020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8126BBD-5455-455D-B868-7ADA5271CB98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075" name="Text Box 4"/>
          <p:cNvSpPr txBox="1">
            <a:spLocks noChangeArrowheads="1"/>
          </p:cNvSpPr>
          <p:nvPr/>
        </p:nvSpPr>
        <p:spPr bwMode="auto">
          <a:xfrm>
            <a:off x="228600" y="228600"/>
            <a:ext cx="688521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200" i="1"/>
              <a:t>EIC Yellow Report – Readout and DAQ			FJ Barbosa, K Chen, J Huang </a:t>
            </a:r>
          </a:p>
        </p:txBody>
      </p:sp>
      <p:sp>
        <p:nvSpPr>
          <p:cNvPr id="3077" name="Line 6"/>
          <p:cNvSpPr>
            <a:spLocks noChangeShapeType="1"/>
          </p:cNvSpPr>
          <p:nvPr/>
        </p:nvSpPr>
        <p:spPr bwMode="auto">
          <a:xfrm flipH="1">
            <a:off x="381000" y="6324600"/>
            <a:ext cx="16764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8" name="Line 7"/>
          <p:cNvSpPr>
            <a:spLocks noChangeShapeType="1"/>
          </p:cNvSpPr>
          <p:nvPr/>
        </p:nvSpPr>
        <p:spPr bwMode="auto">
          <a:xfrm flipV="1">
            <a:off x="8763000" y="381000"/>
            <a:ext cx="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9" name="Line 8"/>
          <p:cNvSpPr>
            <a:spLocks noChangeShapeType="1"/>
          </p:cNvSpPr>
          <p:nvPr/>
        </p:nvSpPr>
        <p:spPr bwMode="auto">
          <a:xfrm>
            <a:off x="5486400" y="6324600"/>
            <a:ext cx="9144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0" name="Line 9"/>
          <p:cNvSpPr>
            <a:spLocks noChangeShapeType="1"/>
          </p:cNvSpPr>
          <p:nvPr/>
        </p:nvSpPr>
        <p:spPr bwMode="auto">
          <a:xfrm>
            <a:off x="381000" y="5410200"/>
            <a:ext cx="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1" name="Freeform 10"/>
          <p:cNvSpPr>
            <a:spLocks/>
          </p:cNvSpPr>
          <p:nvPr/>
        </p:nvSpPr>
        <p:spPr bwMode="auto">
          <a:xfrm flipV="1">
            <a:off x="8316913" y="333375"/>
            <a:ext cx="446087" cy="47625"/>
          </a:xfrm>
          <a:custGeom>
            <a:avLst/>
            <a:gdLst>
              <a:gd name="T0" fmla="*/ 446087 w 369"/>
              <a:gd name="T1" fmla="*/ 0 h 1"/>
              <a:gd name="T2" fmla="*/ 0 w 369"/>
              <a:gd name="T3" fmla="*/ 0 h 1"/>
              <a:gd name="T4" fmla="*/ 0 60000 65536"/>
              <a:gd name="T5" fmla="*/ 0 60000 65536"/>
              <a:gd name="T6" fmla="*/ 0 w 369"/>
              <a:gd name="T7" fmla="*/ 0 h 1"/>
              <a:gd name="T8" fmla="*/ 369 w 369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9" h="1">
                <a:moveTo>
                  <a:pt x="369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5" name="Rectangle 14"/>
          <p:cNvSpPr>
            <a:spLocks noChangeArrowheads="1"/>
          </p:cNvSpPr>
          <p:nvPr/>
        </p:nvSpPr>
        <p:spPr bwMode="auto">
          <a:xfrm>
            <a:off x="1558925" y="-246063"/>
            <a:ext cx="3617913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323351" y="6172200"/>
            <a:ext cx="105349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i="1"/>
              <a:t>30 July 2020</a:t>
            </a:r>
          </a:p>
        </p:txBody>
      </p:sp>
      <p:sp>
        <p:nvSpPr>
          <p:cNvPr id="140" name="Text Box 11"/>
          <p:cNvSpPr txBox="1">
            <a:spLocks noChangeArrowheads="1"/>
          </p:cNvSpPr>
          <p:nvPr/>
        </p:nvSpPr>
        <p:spPr bwMode="auto">
          <a:xfrm>
            <a:off x="213803" y="616794"/>
            <a:ext cx="58221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600" b="1">
                <a:solidFill>
                  <a:srgbClr val="0000FF"/>
                </a:solidFill>
              </a:rPr>
              <a:t>FEP</a:t>
            </a:r>
          </a:p>
        </p:txBody>
      </p:sp>
      <p:sp>
        <p:nvSpPr>
          <p:cNvPr id="30" name="Text Box 17"/>
          <p:cNvSpPr txBox="1">
            <a:spLocks noChangeArrowheads="1"/>
          </p:cNvSpPr>
          <p:nvPr/>
        </p:nvSpPr>
        <p:spPr bwMode="auto">
          <a:xfrm>
            <a:off x="470181" y="821998"/>
            <a:ext cx="8219256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t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 dirty="0">
                <a:latin typeface="Arial"/>
                <a:cs typeface="Arial"/>
              </a:rPr>
              <a:t>“Coalesce” specifications to minimize the number of FPGA/PCB part numbers.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 dirty="0">
                <a:latin typeface="Arial"/>
                <a:cs typeface="Arial"/>
              </a:rPr>
              <a:t>Standardization of data format (header, timestamp, etc.) at the system design level is very desirable. However, standardization of inputs from the FE is not easy at an early stage.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sz="1600" dirty="0">
                <a:latin typeface="Arial"/>
                <a:cs typeface="Arial"/>
              </a:rPr>
              <a:t>Output of the FE may be specific to the ASIC design. Aim for FEP reformatting into standardized format for downstream processing.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 dirty="0">
                <a:latin typeface="Arial"/>
                <a:cs typeface="Arial"/>
              </a:rPr>
              <a:t>Hardware development is not as constrained as for the ASICs – FPGAs are commercially available off-the-shelf (COTS) products.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 dirty="0">
                <a:latin typeface="Arial"/>
                <a:cs typeface="Arial"/>
              </a:rPr>
              <a:t>Firmware development requires specialized expertise in close connection with the detector development.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 dirty="0">
                <a:latin typeface="Arial"/>
                <a:cs typeface="Arial"/>
              </a:rPr>
              <a:t>Power demands can be high. But for the FEPs that are outside of the detector volume, it is easier to manage cooling and other infrastructure needs.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 dirty="0">
                <a:latin typeface="Arial"/>
                <a:cs typeface="Arial"/>
              </a:rPr>
              <a:t>Consider serviceability as a design criteria.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 dirty="0">
                <a:latin typeface="Arial"/>
                <a:cs typeface="Arial"/>
              </a:rPr>
              <a:t>Testing and integration takes considerable time and resources.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 dirty="0">
                <a:latin typeface="Arial"/>
                <a:cs typeface="Arial"/>
              </a:rPr>
              <a:t>Allocating a minimum of 3 years for development (and overlapping co-design with the FE) is sensible.</a:t>
            </a:r>
          </a:p>
        </p:txBody>
      </p:sp>
    </p:spTree>
    <p:extLst>
      <p:ext uri="{BB962C8B-B14F-4D97-AF65-F5344CB8AC3E}">
        <p14:creationId xmlns:p14="http://schemas.microsoft.com/office/powerpoint/2010/main" val="5088534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8126BBD-5455-455D-B868-7ADA5271CB98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075" name="Text Box 4"/>
          <p:cNvSpPr txBox="1">
            <a:spLocks noChangeArrowheads="1"/>
          </p:cNvSpPr>
          <p:nvPr/>
        </p:nvSpPr>
        <p:spPr bwMode="auto">
          <a:xfrm>
            <a:off x="228600" y="228600"/>
            <a:ext cx="688521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200" i="1"/>
              <a:t>EIC Yellow Report – Readout and DAQ			FJ Barbosa, K Chen, J Huang </a:t>
            </a:r>
          </a:p>
        </p:txBody>
      </p:sp>
      <p:sp>
        <p:nvSpPr>
          <p:cNvPr id="3077" name="Line 6"/>
          <p:cNvSpPr>
            <a:spLocks noChangeShapeType="1"/>
          </p:cNvSpPr>
          <p:nvPr/>
        </p:nvSpPr>
        <p:spPr bwMode="auto">
          <a:xfrm flipH="1">
            <a:off x="381000" y="6324600"/>
            <a:ext cx="16764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8" name="Line 7"/>
          <p:cNvSpPr>
            <a:spLocks noChangeShapeType="1"/>
          </p:cNvSpPr>
          <p:nvPr/>
        </p:nvSpPr>
        <p:spPr bwMode="auto">
          <a:xfrm flipV="1">
            <a:off x="8763000" y="381000"/>
            <a:ext cx="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9" name="Line 8"/>
          <p:cNvSpPr>
            <a:spLocks noChangeShapeType="1"/>
          </p:cNvSpPr>
          <p:nvPr/>
        </p:nvSpPr>
        <p:spPr bwMode="auto">
          <a:xfrm>
            <a:off x="5486400" y="6324600"/>
            <a:ext cx="9144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0" name="Line 9"/>
          <p:cNvSpPr>
            <a:spLocks noChangeShapeType="1"/>
          </p:cNvSpPr>
          <p:nvPr/>
        </p:nvSpPr>
        <p:spPr bwMode="auto">
          <a:xfrm>
            <a:off x="381000" y="5410200"/>
            <a:ext cx="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1" name="Freeform 10"/>
          <p:cNvSpPr>
            <a:spLocks/>
          </p:cNvSpPr>
          <p:nvPr/>
        </p:nvSpPr>
        <p:spPr bwMode="auto">
          <a:xfrm flipV="1">
            <a:off x="8316913" y="333375"/>
            <a:ext cx="446087" cy="47625"/>
          </a:xfrm>
          <a:custGeom>
            <a:avLst/>
            <a:gdLst>
              <a:gd name="T0" fmla="*/ 446087 w 369"/>
              <a:gd name="T1" fmla="*/ 0 h 1"/>
              <a:gd name="T2" fmla="*/ 0 w 369"/>
              <a:gd name="T3" fmla="*/ 0 h 1"/>
              <a:gd name="T4" fmla="*/ 0 60000 65536"/>
              <a:gd name="T5" fmla="*/ 0 60000 65536"/>
              <a:gd name="T6" fmla="*/ 0 w 369"/>
              <a:gd name="T7" fmla="*/ 0 h 1"/>
              <a:gd name="T8" fmla="*/ 369 w 369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9" h="1">
                <a:moveTo>
                  <a:pt x="369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5" name="Rectangle 14"/>
          <p:cNvSpPr>
            <a:spLocks noChangeArrowheads="1"/>
          </p:cNvSpPr>
          <p:nvPr/>
        </p:nvSpPr>
        <p:spPr bwMode="auto">
          <a:xfrm>
            <a:off x="1558925" y="-246063"/>
            <a:ext cx="3617913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323351" y="6172200"/>
            <a:ext cx="105349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i="1"/>
              <a:t>30 July 2020</a:t>
            </a:r>
          </a:p>
        </p:txBody>
      </p:sp>
      <p:sp>
        <p:nvSpPr>
          <p:cNvPr id="140" name="Text Box 11"/>
          <p:cNvSpPr txBox="1">
            <a:spLocks noChangeArrowheads="1"/>
          </p:cNvSpPr>
          <p:nvPr/>
        </p:nvSpPr>
        <p:spPr bwMode="auto">
          <a:xfrm>
            <a:off x="213803" y="616794"/>
            <a:ext cx="25298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000" b="1" i="1" u="sng">
                <a:solidFill>
                  <a:srgbClr val="0000FF"/>
                </a:solidFill>
              </a:rPr>
              <a:t>5	Other Items</a:t>
            </a:r>
          </a:p>
        </p:txBody>
      </p:sp>
      <p:sp>
        <p:nvSpPr>
          <p:cNvPr id="30" name="Text Box 17"/>
          <p:cNvSpPr txBox="1">
            <a:spLocks noChangeArrowheads="1"/>
          </p:cNvSpPr>
          <p:nvPr/>
        </p:nvSpPr>
        <p:spPr bwMode="auto">
          <a:xfrm>
            <a:off x="467544" y="950456"/>
            <a:ext cx="821925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/>
              <a:t>Power Supply &amp; Cooling Systems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1600"/>
              <a:t>Use COTS units – Wiener, CAEN, …</a:t>
            </a:r>
          </a:p>
          <a:p>
            <a:pPr algn="l"/>
            <a:endParaRPr lang="en-US" sz="160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/>
              <a:t>Grounding &amp; Shielding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1600"/>
              <a:t>We have a plan based on recent projects: floating supplies referenced to ground at the detector grounding mesh/grid for low noise and good signal integrity.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2529917"/>
            <a:ext cx="7385527" cy="3715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0736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8126BBD-5455-455D-B868-7ADA5271CB98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075" name="Text Box 4"/>
          <p:cNvSpPr txBox="1">
            <a:spLocks noChangeArrowheads="1"/>
          </p:cNvSpPr>
          <p:nvPr/>
        </p:nvSpPr>
        <p:spPr bwMode="auto">
          <a:xfrm>
            <a:off x="228600" y="228600"/>
            <a:ext cx="688521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200" i="1"/>
              <a:t>EIC Yellow Report – Readout and DAQ			FJ Barbosa, K Chen, J Huang </a:t>
            </a:r>
          </a:p>
        </p:txBody>
      </p:sp>
      <p:sp>
        <p:nvSpPr>
          <p:cNvPr id="3077" name="Line 6"/>
          <p:cNvSpPr>
            <a:spLocks noChangeShapeType="1"/>
          </p:cNvSpPr>
          <p:nvPr/>
        </p:nvSpPr>
        <p:spPr bwMode="auto">
          <a:xfrm flipH="1">
            <a:off x="381000" y="6324600"/>
            <a:ext cx="16764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8" name="Line 7"/>
          <p:cNvSpPr>
            <a:spLocks noChangeShapeType="1"/>
          </p:cNvSpPr>
          <p:nvPr/>
        </p:nvSpPr>
        <p:spPr bwMode="auto">
          <a:xfrm flipV="1">
            <a:off x="8763000" y="381000"/>
            <a:ext cx="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9" name="Line 8"/>
          <p:cNvSpPr>
            <a:spLocks noChangeShapeType="1"/>
          </p:cNvSpPr>
          <p:nvPr/>
        </p:nvSpPr>
        <p:spPr bwMode="auto">
          <a:xfrm>
            <a:off x="5486400" y="6324600"/>
            <a:ext cx="9144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0" name="Line 9"/>
          <p:cNvSpPr>
            <a:spLocks noChangeShapeType="1"/>
          </p:cNvSpPr>
          <p:nvPr/>
        </p:nvSpPr>
        <p:spPr bwMode="auto">
          <a:xfrm>
            <a:off x="381000" y="5410200"/>
            <a:ext cx="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1" name="Freeform 10"/>
          <p:cNvSpPr>
            <a:spLocks/>
          </p:cNvSpPr>
          <p:nvPr/>
        </p:nvSpPr>
        <p:spPr bwMode="auto">
          <a:xfrm flipV="1">
            <a:off x="8316913" y="333375"/>
            <a:ext cx="446087" cy="47625"/>
          </a:xfrm>
          <a:custGeom>
            <a:avLst/>
            <a:gdLst>
              <a:gd name="T0" fmla="*/ 446087 w 369"/>
              <a:gd name="T1" fmla="*/ 0 h 1"/>
              <a:gd name="T2" fmla="*/ 0 w 369"/>
              <a:gd name="T3" fmla="*/ 0 h 1"/>
              <a:gd name="T4" fmla="*/ 0 60000 65536"/>
              <a:gd name="T5" fmla="*/ 0 60000 65536"/>
              <a:gd name="T6" fmla="*/ 0 w 369"/>
              <a:gd name="T7" fmla="*/ 0 h 1"/>
              <a:gd name="T8" fmla="*/ 369 w 369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9" h="1">
                <a:moveTo>
                  <a:pt x="369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5" name="Rectangle 14"/>
          <p:cNvSpPr>
            <a:spLocks noChangeArrowheads="1"/>
          </p:cNvSpPr>
          <p:nvPr/>
        </p:nvSpPr>
        <p:spPr bwMode="auto">
          <a:xfrm>
            <a:off x="1558925" y="-246063"/>
            <a:ext cx="3617913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323351" y="6172200"/>
            <a:ext cx="105349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i="1"/>
              <a:t>30 July 2020</a:t>
            </a:r>
          </a:p>
        </p:txBody>
      </p:sp>
      <p:sp>
        <p:nvSpPr>
          <p:cNvPr id="140" name="Text Box 11"/>
          <p:cNvSpPr txBox="1">
            <a:spLocks noChangeArrowheads="1"/>
          </p:cNvSpPr>
          <p:nvPr/>
        </p:nvSpPr>
        <p:spPr bwMode="auto">
          <a:xfrm>
            <a:off x="213803" y="616794"/>
            <a:ext cx="227658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000" b="1" i="1" u="sng">
                <a:solidFill>
                  <a:srgbClr val="0000FF"/>
                </a:solidFill>
              </a:rPr>
              <a:t>6	Summary</a:t>
            </a:r>
          </a:p>
        </p:txBody>
      </p:sp>
      <p:sp>
        <p:nvSpPr>
          <p:cNvPr id="30" name="Text Box 17"/>
          <p:cNvSpPr txBox="1">
            <a:spLocks noChangeArrowheads="1"/>
          </p:cNvSpPr>
          <p:nvPr/>
        </p:nvSpPr>
        <p:spPr bwMode="auto">
          <a:xfrm>
            <a:off x="416744" y="1154668"/>
            <a:ext cx="826159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t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 dirty="0">
                <a:latin typeface="Arial"/>
                <a:cs typeface="Arial"/>
              </a:rPr>
              <a:t>We are working on one defendable streaming DAQ design for the CD-1 project following an aggressive schedule. Expected to deliver prior completion of YR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1600" dirty="0">
                <a:latin typeface="Arial"/>
                <a:cs typeface="Arial"/>
              </a:rPr>
              <a:t>Building upon on-going YR work. Inputs and suggestions will be appreciated</a:t>
            </a:r>
            <a:endParaRPr lang="en-US" sz="1600" dirty="0">
              <a:cs typeface="Arial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 dirty="0">
                <a:latin typeface="Arial"/>
                <a:cs typeface="Arial"/>
              </a:rPr>
              <a:t>Need to finalize specifications: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1600" dirty="0">
                <a:latin typeface="Arial"/>
                <a:cs typeface="Arial"/>
              </a:rPr>
              <a:t>From detectors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1600" dirty="0">
                <a:latin typeface="Arial"/>
                <a:cs typeface="Arial"/>
              </a:rPr>
              <a:t>For ASICs, FE and FEP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1600" dirty="0">
                <a:latin typeface="Arial"/>
                <a:cs typeface="Arial"/>
              </a:rPr>
              <a:t>For DAQ, system.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endParaRPr lang="en-US" sz="160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 dirty="0">
                <a:latin typeface="Arial"/>
                <a:cs typeface="Arial"/>
              </a:rPr>
              <a:t>Is it possible to design a series of ASICs, FEs, FEPs (possibly one per each detector type) with the same, or a sub-set of, I/O interface specifications?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1600" dirty="0">
                <a:latin typeface="Arial"/>
                <a:cs typeface="Arial"/>
              </a:rPr>
              <a:t>Data, control, configuration formats (channel, timestamp, etc.)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1600" dirty="0">
                <a:latin typeface="Arial"/>
                <a:cs typeface="Arial"/>
              </a:rPr>
              <a:t>Zero suppression, timing, synchronization, etc.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endParaRPr lang="en-US" sz="160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 dirty="0">
                <a:latin typeface="Arial"/>
                <a:cs typeface="Arial"/>
              </a:rPr>
              <a:t>CD-3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1600" dirty="0">
                <a:latin typeface="Arial"/>
                <a:cs typeface="Arial"/>
              </a:rPr>
              <a:t>~3 years away and overlaps CD-1.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1600" dirty="0">
                <a:latin typeface="Arial"/>
                <a:cs typeface="Arial"/>
              </a:rPr>
              <a:t>The large number of items will require considerable resources for procurements.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1600" dirty="0">
                <a:latin typeface="Arial"/>
                <a:cs typeface="Arial"/>
              </a:rPr>
              <a:t>Large procurements will likely take ~1 year per each contract award.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1600" dirty="0">
                <a:latin typeface="Arial"/>
                <a:cs typeface="Arial"/>
              </a:rPr>
              <a:t>Schedules will be challenging but doable.</a:t>
            </a:r>
          </a:p>
        </p:txBody>
      </p:sp>
    </p:spTree>
    <p:extLst>
      <p:ext uri="{BB962C8B-B14F-4D97-AF65-F5344CB8AC3E}">
        <p14:creationId xmlns:p14="http://schemas.microsoft.com/office/powerpoint/2010/main" val="2820504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8126BBD-5455-455D-B868-7ADA5271CB98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075" name="Text Box 4"/>
          <p:cNvSpPr txBox="1">
            <a:spLocks noChangeArrowheads="1"/>
          </p:cNvSpPr>
          <p:nvPr/>
        </p:nvSpPr>
        <p:spPr bwMode="auto">
          <a:xfrm>
            <a:off x="228600" y="228600"/>
            <a:ext cx="688521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200" i="1"/>
              <a:t>EIC Yellow Report – Readout and DAQ			FJ Barbosa, K Chen, J Huang </a:t>
            </a:r>
          </a:p>
        </p:txBody>
      </p:sp>
      <p:sp>
        <p:nvSpPr>
          <p:cNvPr id="3077" name="Line 6"/>
          <p:cNvSpPr>
            <a:spLocks noChangeShapeType="1"/>
          </p:cNvSpPr>
          <p:nvPr/>
        </p:nvSpPr>
        <p:spPr bwMode="auto">
          <a:xfrm flipH="1">
            <a:off x="381000" y="6324600"/>
            <a:ext cx="16764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8" name="Line 7"/>
          <p:cNvSpPr>
            <a:spLocks noChangeShapeType="1"/>
          </p:cNvSpPr>
          <p:nvPr/>
        </p:nvSpPr>
        <p:spPr bwMode="auto">
          <a:xfrm flipV="1">
            <a:off x="8763000" y="381000"/>
            <a:ext cx="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9" name="Line 8"/>
          <p:cNvSpPr>
            <a:spLocks noChangeShapeType="1"/>
          </p:cNvSpPr>
          <p:nvPr/>
        </p:nvSpPr>
        <p:spPr bwMode="auto">
          <a:xfrm>
            <a:off x="5486400" y="6324600"/>
            <a:ext cx="9144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0" name="Line 9"/>
          <p:cNvSpPr>
            <a:spLocks noChangeShapeType="1"/>
          </p:cNvSpPr>
          <p:nvPr/>
        </p:nvSpPr>
        <p:spPr bwMode="auto">
          <a:xfrm>
            <a:off x="381000" y="5410200"/>
            <a:ext cx="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1" name="Freeform 10"/>
          <p:cNvSpPr>
            <a:spLocks/>
          </p:cNvSpPr>
          <p:nvPr/>
        </p:nvSpPr>
        <p:spPr bwMode="auto">
          <a:xfrm flipV="1">
            <a:off x="8316913" y="333375"/>
            <a:ext cx="446087" cy="47625"/>
          </a:xfrm>
          <a:custGeom>
            <a:avLst/>
            <a:gdLst>
              <a:gd name="T0" fmla="*/ 446087 w 369"/>
              <a:gd name="T1" fmla="*/ 0 h 1"/>
              <a:gd name="T2" fmla="*/ 0 w 369"/>
              <a:gd name="T3" fmla="*/ 0 h 1"/>
              <a:gd name="T4" fmla="*/ 0 60000 65536"/>
              <a:gd name="T5" fmla="*/ 0 60000 65536"/>
              <a:gd name="T6" fmla="*/ 0 w 369"/>
              <a:gd name="T7" fmla="*/ 0 h 1"/>
              <a:gd name="T8" fmla="*/ 369 w 369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9" h="1">
                <a:moveTo>
                  <a:pt x="369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5" name="Rectangle 14"/>
          <p:cNvSpPr>
            <a:spLocks noChangeArrowheads="1"/>
          </p:cNvSpPr>
          <p:nvPr/>
        </p:nvSpPr>
        <p:spPr bwMode="auto">
          <a:xfrm>
            <a:off x="1558925" y="-246063"/>
            <a:ext cx="3617913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86" name="Text Box 17"/>
          <p:cNvSpPr txBox="1">
            <a:spLocks noChangeArrowheads="1"/>
          </p:cNvSpPr>
          <p:nvPr/>
        </p:nvSpPr>
        <p:spPr bwMode="auto">
          <a:xfrm>
            <a:off x="467544" y="601405"/>
            <a:ext cx="8219256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2000" b="1" i="1" u="sng">
                <a:solidFill>
                  <a:srgbClr val="0000FF"/>
                </a:solidFill>
              </a:rPr>
              <a:t>1	CD-1</a:t>
            </a:r>
          </a:p>
          <a:p>
            <a:pPr marL="914400" lvl="1" indent="-457200" algn="l">
              <a:buAutoNum type="arabicPeriod"/>
            </a:pPr>
            <a:r>
              <a:rPr lang="en-US" sz="1800" b="1"/>
              <a:t>Critical Decision 1.</a:t>
            </a:r>
          </a:p>
          <a:p>
            <a:pPr marL="914400" lvl="1" indent="-457200" algn="l">
              <a:buAutoNum type="arabicPeriod"/>
            </a:pPr>
            <a:endParaRPr lang="en-US" sz="1800" b="1"/>
          </a:p>
          <a:p>
            <a:pPr marL="914400" lvl="1" indent="-457200" algn="l">
              <a:buAutoNum type="arabicPeriod"/>
            </a:pPr>
            <a:r>
              <a:rPr lang="en-US" sz="1800" b="1"/>
              <a:t>DOE Review.</a:t>
            </a:r>
          </a:p>
          <a:p>
            <a:pPr marL="914400" lvl="1" indent="-457200" algn="l">
              <a:buAutoNum type="arabicPeriod"/>
            </a:pPr>
            <a:endParaRPr lang="en-US" sz="1800" b="1"/>
          </a:p>
          <a:p>
            <a:pPr marL="914400" lvl="1" indent="-457200" algn="l">
              <a:buFontTx/>
              <a:buAutoNum type="arabicPeriod"/>
            </a:pPr>
            <a:r>
              <a:rPr lang="en-US" sz="1800"/>
              <a:t>“…baseline CD-1 project  must be based on a simple, but day-0 feasible solution, to show to DOE that the EIC detector can be built in a way that is compatible with the EIC science goal.” A. Celentano, 30 June 2020.</a:t>
            </a:r>
          </a:p>
          <a:p>
            <a:pPr marL="914400" lvl="1" indent="-457200" algn="l">
              <a:buFontTx/>
              <a:buAutoNum type="arabicPeriod"/>
            </a:pPr>
            <a:endParaRPr lang="en-US" sz="1800" b="1"/>
          </a:p>
          <a:p>
            <a:pPr marL="914400" lvl="1" indent="-457200" algn="l">
              <a:buAutoNum type="arabicPeriod"/>
            </a:pPr>
            <a:r>
              <a:rPr lang="en-US" sz="1800" b="1"/>
              <a:t>March 2021.</a:t>
            </a:r>
          </a:p>
          <a:p>
            <a:pPr marL="914400" lvl="1" indent="-457200" algn="l">
              <a:buAutoNum type="arabicPeriod"/>
            </a:pPr>
            <a:endParaRPr lang="en-US" sz="1800" b="1"/>
          </a:p>
          <a:p>
            <a:pPr marL="914400" lvl="1" indent="-457200" algn="l">
              <a:buAutoNum type="arabicPeriod"/>
            </a:pPr>
            <a:r>
              <a:rPr lang="en-US" sz="1800" b="1"/>
              <a:t>All documentation must be completed by December 2020.</a:t>
            </a:r>
            <a:r>
              <a:rPr lang="en-US" sz="1800"/>
              <a:t>         We need to deliver the project package before completion of YR, with focus on one defendable design.</a:t>
            </a:r>
            <a:endParaRPr lang="en-US" sz="1800" b="1"/>
          </a:p>
          <a:p>
            <a:pPr marL="914400" lvl="1" indent="-457200" algn="l">
              <a:buAutoNum type="arabicPeriod"/>
            </a:pPr>
            <a:endParaRPr lang="en-US" sz="1800" b="1"/>
          </a:p>
          <a:p>
            <a:pPr marL="914400" lvl="1" indent="-457200" algn="l">
              <a:buAutoNum type="arabicPeriod"/>
            </a:pPr>
            <a:r>
              <a:rPr lang="en-US" sz="1800" b="1"/>
              <a:t>Upon approval, funds will be available for EIC detector design.</a:t>
            </a:r>
          </a:p>
          <a:p>
            <a:pPr marL="914400" lvl="1" indent="-457200" algn="l">
              <a:buAutoNum type="arabicPeriod"/>
            </a:pPr>
            <a:endParaRPr lang="en-US" sz="1800" b="1"/>
          </a:p>
          <a:p>
            <a:pPr marL="914400" lvl="1" indent="-457200" algn="l">
              <a:buAutoNum type="arabicPeriod"/>
            </a:pPr>
            <a:r>
              <a:rPr lang="en-US" sz="1800" b="1"/>
              <a:t>Various DOE reviews will occur during project execution.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323351" y="6172200"/>
            <a:ext cx="105349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i="1"/>
              <a:t>30 July 2020</a:t>
            </a:r>
          </a:p>
        </p:txBody>
      </p:sp>
    </p:spTree>
    <p:extLst>
      <p:ext uri="{BB962C8B-B14F-4D97-AF65-F5344CB8AC3E}">
        <p14:creationId xmlns:p14="http://schemas.microsoft.com/office/powerpoint/2010/main" val="4211147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8126BBD-5455-455D-B868-7ADA5271CB98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075" name="Text Box 4"/>
          <p:cNvSpPr txBox="1">
            <a:spLocks noChangeArrowheads="1"/>
          </p:cNvSpPr>
          <p:nvPr/>
        </p:nvSpPr>
        <p:spPr bwMode="auto">
          <a:xfrm>
            <a:off x="228600" y="228600"/>
            <a:ext cx="688521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200" i="1"/>
              <a:t>EIC Yellow Report – Readout and DAQ			FJ Barbosa, K Chen, J Huang </a:t>
            </a:r>
          </a:p>
        </p:txBody>
      </p:sp>
      <p:sp>
        <p:nvSpPr>
          <p:cNvPr id="3077" name="Line 6"/>
          <p:cNvSpPr>
            <a:spLocks noChangeShapeType="1"/>
          </p:cNvSpPr>
          <p:nvPr/>
        </p:nvSpPr>
        <p:spPr bwMode="auto">
          <a:xfrm flipH="1">
            <a:off x="381000" y="6324600"/>
            <a:ext cx="16764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8" name="Line 7"/>
          <p:cNvSpPr>
            <a:spLocks noChangeShapeType="1"/>
          </p:cNvSpPr>
          <p:nvPr/>
        </p:nvSpPr>
        <p:spPr bwMode="auto">
          <a:xfrm flipV="1">
            <a:off x="8763000" y="381000"/>
            <a:ext cx="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9" name="Line 8"/>
          <p:cNvSpPr>
            <a:spLocks noChangeShapeType="1"/>
          </p:cNvSpPr>
          <p:nvPr/>
        </p:nvSpPr>
        <p:spPr bwMode="auto">
          <a:xfrm>
            <a:off x="5486400" y="6324600"/>
            <a:ext cx="9144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0" name="Line 9"/>
          <p:cNvSpPr>
            <a:spLocks noChangeShapeType="1"/>
          </p:cNvSpPr>
          <p:nvPr/>
        </p:nvSpPr>
        <p:spPr bwMode="auto">
          <a:xfrm>
            <a:off x="381000" y="5410200"/>
            <a:ext cx="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1" name="Freeform 10"/>
          <p:cNvSpPr>
            <a:spLocks/>
          </p:cNvSpPr>
          <p:nvPr/>
        </p:nvSpPr>
        <p:spPr bwMode="auto">
          <a:xfrm flipV="1">
            <a:off x="8316913" y="333375"/>
            <a:ext cx="446087" cy="47625"/>
          </a:xfrm>
          <a:custGeom>
            <a:avLst/>
            <a:gdLst>
              <a:gd name="T0" fmla="*/ 446087 w 369"/>
              <a:gd name="T1" fmla="*/ 0 h 1"/>
              <a:gd name="T2" fmla="*/ 0 w 369"/>
              <a:gd name="T3" fmla="*/ 0 h 1"/>
              <a:gd name="T4" fmla="*/ 0 60000 65536"/>
              <a:gd name="T5" fmla="*/ 0 60000 65536"/>
              <a:gd name="T6" fmla="*/ 0 w 369"/>
              <a:gd name="T7" fmla="*/ 0 h 1"/>
              <a:gd name="T8" fmla="*/ 369 w 369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9" h="1">
                <a:moveTo>
                  <a:pt x="369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5" name="Rectangle 14"/>
          <p:cNvSpPr>
            <a:spLocks noChangeArrowheads="1"/>
          </p:cNvSpPr>
          <p:nvPr/>
        </p:nvSpPr>
        <p:spPr bwMode="auto">
          <a:xfrm>
            <a:off x="1558925" y="-246063"/>
            <a:ext cx="3617913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86" name="Text Box 17"/>
          <p:cNvSpPr txBox="1">
            <a:spLocks noChangeArrowheads="1"/>
          </p:cNvSpPr>
          <p:nvPr/>
        </p:nvSpPr>
        <p:spPr bwMode="auto">
          <a:xfrm>
            <a:off x="470333" y="676632"/>
            <a:ext cx="8219256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2000" b="1" i="1" u="sng">
                <a:solidFill>
                  <a:srgbClr val="0000FF"/>
                </a:solidFill>
              </a:rPr>
              <a:t>2	Timeline (tentative)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000" b="1"/>
          </a:p>
          <a:p>
            <a:pPr lvl="2" algn="l"/>
            <a:r>
              <a:rPr lang="en-US" sz="2000" b="1"/>
              <a:t>CD-1: Design</a:t>
            </a:r>
          </a:p>
          <a:p>
            <a:pPr lvl="2" algn="l"/>
            <a:r>
              <a:rPr lang="en-US" sz="2000" b="1"/>
              <a:t>	April 2021 – September 2025 (4.5 Years).</a:t>
            </a:r>
          </a:p>
          <a:p>
            <a:pPr marL="1371600" lvl="2" indent="-457200" algn="l">
              <a:buAutoNum type="arabicPeriod"/>
            </a:pPr>
            <a:endParaRPr lang="en-US" sz="2000" b="1"/>
          </a:p>
          <a:p>
            <a:pPr lvl="2" algn="l"/>
            <a:r>
              <a:rPr lang="en-US" sz="2000" b="1"/>
              <a:t>CD-3: Construction &amp; Installation</a:t>
            </a:r>
          </a:p>
          <a:p>
            <a:pPr lvl="2" algn="l"/>
            <a:r>
              <a:rPr lang="en-US" sz="2000" b="1"/>
              <a:t>	September 2023 – September 2030 (7 Years).</a:t>
            </a:r>
          </a:p>
          <a:p>
            <a:pPr marL="1371600" lvl="2" indent="-457200" algn="l">
              <a:buAutoNum type="arabicPeriod"/>
            </a:pPr>
            <a:endParaRPr lang="en-US" sz="2000" b="1"/>
          </a:p>
          <a:p>
            <a:pPr lvl="2" algn="l"/>
            <a:r>
              <a:rPr lang="en-US" sz="2000" b="1"/>
              <a:t>CD-4a: Operations</a:t>
            </a:r>
          </a:p>
          <a:p>
            <a:pPr lvl="2" algn="l"/>
            <a:r>
              <a:rPr lang="en-US" sz="2000" b="1"/>
              <a:t>	September 2030 - …</a:t>
            </a:r>
          </a:p>
          <a:p>
            <a:pPr lvl="2" algn="l"/>
            <a:endParaRPr lang="en-US" sz="2000" b="1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b="1"/>
              <a:t>Note that parts of CD-1 and CD-3 overlap:</a:t>
            </a:r>
          </a:p>
          <a:p>
            <a:pPr lvl="1" algn="l"/>
            <a:r>
              <a:rPr lang="en-US" sz="2000" b="1"/>
              <a:t>	</a:t>
            </a:r>
            <a:r>
              <a:rPr lang="en-US" sz="2000"/>
              <a:t>Detectors will require readout and DAQ for testing, validation 	and software development (data, controls, etc.) before CD-3.</a:t>
            </a:r>
          </a:p>
          <a:p>
            <a:pPr lvl="1" algn="l"/>
            <a:endParaRPr lang="en-US" sz="200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b="1"/>
              <a:t>CD-1 will result in resource-loaded schedules:</a:t>
            </a:r>
          </a:p>
          <a:p>
            <a:pPr lvl="1" algn="l"/>
            <a:r>
              <a:rPr lang="en-US" sz="2000" b="1"/>
              <a:t>	</a:t>
            </a:r>
            <a:r>
              <a:rPr lang="en-US" sz="2000"/>
              <a:t>Project costs and schedules are closely followed by DOE.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323351" y="6172200"/>
            <a:ext cx="105349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i="1"/>
              <a:t>30 July 2020</a:t>
            </a:r>
          </a:p>
        </p:txBody>
      </p:sp>
    </p:spTree>
    <p:extLst>
      <p:ext uri="{BB962C8B-B14F-4D97-AF65-F5344CB8AC3E}">
        <p14:creationId xmlns:p14="http://schemas.microsoft.com/office/powerpoint/2010/main" val="1600206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8126BBD-5455-455D-B868-7ADA5271CB98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075" name="Text Box 4"/>
          <p:cNvSpPr txBox="1">
            <a:spLocks noChangeArrowheads="1"/>
          </p:cNvSpPr>
          <p:nvPr/>
        </p:nvSpPr>
        <p:spPr bwMode="auto">
          <a:xfrm>
            <a:off x="228600" y="228600"/>
            <a:ext cx="688521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200" i="1"/>
              <a:t>EIC Yellow Report – Readout and DAQ			FJ Barbosa, K Chen, J Huang </a:t>
            </a:r>
          </a:p>
        </p:txBody>
      </p:sp>
      <p:sp>
        <p:nvSpPr>
          <p:cNvPr id="3077" name="Line 6"/>
          <p:cNvSpPr>
            <a:spLocks noChangeShapeType="1"/>
          </p:cNvSpPr>
          <p:nvPr/>
        </p:nvSpPr>
        <p:spPr bwMode="auto">
          <a:xfrm flipH="1">
            <a:off x="381000" y="6324600"/>
            <a:ext cx="16764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8" name="Line 7"/>
          <p:cNvSpPr>
            <a:spLocks noChangeShapeType="1"/>
          </p:cNvSpPr>
          <p:nvPr/>
        </p:nvSpPr>
        <p:spPr bwMode="auto">
          <a:xfrm flipV="1">
            <a:off x="8763000" y="381000"/>
            <a:ext cx="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9" name="Line 8"/>
          <p:cNvSpPr>
            <a:spLocks noChangeShapeType="1"/>
          </p:cNvSpPr>
          <p:nvPr/>
        </p:nvSpPr>
        <p:spPr bwMode="auto">
          <a:xfrm>
            <a:off x="5486400" y="6324600"/>
            <a:ext cx="9144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0" name="Line 9"/>
          <p:cNvSpPr>
            <a:spLocks noChangeShapeType="1"/>
          </p:cNvSpPr>
          <p:nvPr/>
        </p:nvSpPr>
        <p:spPr bwMode="auto">
          <a:xfrm>
            <a:off x="381000" y="5410200"/>
            <a:ext cx="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1" name="Freeform 10"/>
          <p:cNvSpPr>
            <a:spLocks/>
          </p:cNvSpPr>
          <p:nvPr/>
        </p:nvSpPr>
        <p:spPr bwMode="auto">
          <a:xfrm flipV="1">
            <a:off x="8316913" y="333375"/>
            <a:ext cx="446087" cy="47625"/>
          </a:xfrm>
          <a:custGeom>
            <a:avLst/>
            <a:gdLst>
              <a:gd name="T0" fmla="*/ 446087 w 369"/>
              <a:gd name="T1" fmla="*/ 0 h 1"/>
              <a:gd name="T2" fmla="*/ 0 w 369"/>
              <a:gd name="T3" fmla="*/ 0 h 1"/>
              <a:gd name="T4" fmla="*/ 0 60000 65536"/>
              <a:gd name="T5" fmla="*/ 0 60000 65536"/>
              <a:gd name="T6" fmla="*/ 0 w 369"/>
              <a:gd name="T7" fmla="*/ 0 h 1"/>
              <a:gd name="T8" fmla="*/ 369 w 369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9" h="1">
                <a:moveTo>
                  <a:pt x="369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5" name="Rectangle 14"/>
          <p:cNvSpPr>
            <a:spLocks noChangeArrowheads="1"/>
          </p:cNvSpPr>
          <p:nvPr/>
        </p:nvSpPr>
        <p:spPr bwMode="auto">
          <a:xfrm>
            <a:off x="1558925" y="-246063"/>
            <a:ext cx="3617913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323351" y="6172200"/>
            <a:ext cx="105349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i="1"/>
              <a:t>30 July 2020</a:t>
            </a:r>
          </a:p>
        </p:txBody>
      </p:sp>
      <p:sp>
        <p:nvSpPr>
          <p:cNvPr id="140" name="Text Box 11"/>
          <p:cNvSpPr txBox="1">
            <a:spLocks noChangeArrowheads="1"/>
          </p:cNvSpPr>
          <p:nvPr/>
        </p:nvSpPr>
        <p:spPr bwMode="auto">
          <a:xfrm>
            <a:off x="213803" y="616794"/>
            <a:ext cx="55292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000" b="1" i="1" u="sng">
                <a:solidFill>
                  <a:srgbClr val="0000FF"/>
                </a:solidFill>
              </a:rPr>
              <a:t>3	EIC Streaming Readout Architecture</a:t>
            </a:r>
          </a:p>
        </p:txBody>
      </p:sp>
      <p:cxnSp>
        <p:nvCxnSpPr>
          <p:cNvPr id="141" name="Straight Connector 140"/>
          <p:cNvCxnSpPr>
            <a:cxnSpLocks/>
          </p:cNvCxnSpPr>
          <p:nvPr/>
        </p:nvCxnSpPr>
        <p:spPr bwMode="auto">
          <a:xfrm>
            <a:off x="11678994" y="18080462"/>
            <a:ext cx="7404" cy="1186576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43" name="Straight Connector 142"/>
          <p:cNvCxnSpPr>
            <a:cxnSpLocks/>
          </p:cNvCxnSpPr>
          <p:nvPr/>
        </p:nvCxnSpPr>
        <p:spPr bwMode="auto">
          <a:xfrm>
            <a:off x="12714040" y="17985272"/>
            <a:ext cx="1682" cy="1281766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sp>
        <p:nvSpPr>
          <p:cNvPr id="97" name="Text Box 17">
            <a:extLst>
              <a:ext uri="{FF2B5EF4-FFF2-40B4-BE49-F238E27FC236}">
                <a16:creationId xmlns:a16="http://schemas.microsoft.com/office/drawing/2014/main" id="{9A7973A4-B792-49FF-AF42-CA8EB0B306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295" y="1011163"/>
            <a:ext cx="8744188" cy="5047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t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1400" dirty="0">
                <a:latin typeface="Arial"/>
                <a:cs typeface="Arial"/>
              </a:rPr>
              <a:t> EIC collision data rate is relatively low</a:t>
            </a:r>
          </a:p>
          <a:p>
            <a:pPr lvl="1" algn="l">
              <a:buFont typeface="Arial" panose="020B0604020202020204" pitchFamily="34" charset="0"/>
              <a:buChar char="•"/>
            </a:pPr>
            <a:r>
              <a:rPr lang="en-US" sz="1400" dirty="0">
                <a:latin typeface="Arial"/>
                <a:cs typeface="Arial"/>
              </a:rPr>
              <a:t> Comparing to hadron collider, lowered by α</a:t>
            </a:r>
            <a:r>
              <a:rPr lang="en-US" sz="1400" baseline="-25000" dirty="0">
                <a:latin typeface="Arial"/>
                <a:cs typeface="Arial"/>
              </a:rPr>
              <a:t>EM</a:t>
            </a:r>
            <a:r>
              <a:rPr lang="en-US" sz="1400" dirty="0">
                <a:latin typeface="Arial"/>
                <a:cs typeface="Arial"/>
              </a:rPr>
              <a:t>^2</a:t>
            </a:r>
            <a:endParaRPr lang="en-US" sz="900" dirty="0">
              <a:latin typeface="Arial"/>
              <a:cs typeface="Arial" charset="0"/>
            </a:endParaRPr>
          </a:p>
          <a:p>
            <a:pPr lvl="1" algn="l">
              <a:buFont typeface="Arial" panose="020B0604020202020204" pitchFamily="34" charset="0"/>
              <a:buChar char="•"/>
            </a:pPr>
            <a:r>
              <a:rPr lang="en-US" sz="1400" dirty="0">
                <a:latin typeface="Arial"/>
                <a:cs typeface="Arial"/>
              </a:rPr>
              <a:t> O(100) Gbps [</a:t>
            </a:r>
            <a:r>
              <a:rPr lang="en-US" sz="1400" dirty="0">
                <a:latin typeface="Arial"/>
                <a:cs typeface="Arial"/>
                <a:hlinkClick r:id="rId3"/>
              </a:rPr>
              <a:t>see also 2020 User meeting YR DAQ talk by Andrea/Damien]</a:t>
            </a:r>
            <a:endParaRPr lang="en-US" sz="900">
              <a:latin typeface="Arial"/>
              <a:cs typeface="Arial"/>
            </a:endParaRPr>
          </a:p>
          <a:p>
            <a:pPr lvl="1" algn="l">
              <a:buFont typeface="Arial" panose="020B0604020202020204" pitchFamily="34" charset="0"/>
              <a:buChar char="•"/>
            </a:pPr>
            <a:endParaRPr lang="en-US" sz="1400" dirty="0">
              <a:latin typeface="Arial"/>
              <a:cs typeface="Arial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400" dirty="0">
                <a:latin typeface="Arial"/>
                <a:cs typeface="Arial"/>
              </a:rPr>
              <a:t> Background and noise likely to drive the design requirement</a:t>
            </a:r>
            <a:endParaRPr lang="en-US" sz="900" dirty="0">
              <a:latin typeface="Arial"/>
            </a:endParaRPr>
          </a:p>
          <a:p>
            <a:pPr lvl="1" algn="l">
              <a:buFont typeface="Arial" panose="020B0604020202020204" pitchFamily="34" charset="0"/>
              <a:buChar char="•"/>
            </a:pPr>
            <a:r>
              <a:rPr lang="en-US" sz="1400" dirty="0">
                <a:latin typeface="Arial"/>
                <a:cs typeface="Arial"/>
              </a:rPr>
              <a:t> Systematic control of EIC physics calls for low noise detectors and low background experiment at EIC</a:t>
            </a:r>
            <a:endParaRPr lang="en-US" sz="900" dirty="0">
              <a:latin typeface="Arial"/>
              <a:cs typeface="Arial"/>
            </a:endParaRPr>
          </a:p>
          <a:p>
            <a:pPr lvl="1" algn="l">
              <a:buFont typeface="Arial" panose="020B0604020202020204" pitchFamily="34" charset="0"/>
              <a:buChar char="•"/>
            </a:pPr>
            <a:r>
              <a:rPr lang="en-US" sz="1400" dirty="0">
                <a:latin typeface="Arial"/>
                <a:cs typeface="Arial"/>
              </a:rPr>
              <a:t> However, noise and background rate cannot be accurately determined at this early stage</a:t>
            </a:r>
            <a:endParaRPr lang="en-US" sz="900" dirty="0">
              <a:latin typeface="Arial"/>
              <a:cs typeface="Arial"/>
            </a:endParaRPr>
          </a:p>
          <a:p>
            <a:pPr lvl="1" algn="l">
              <a:buFont typeface="Arial" panose="020B0604020202020204" pitchFamily="34" charset="0"/>
              <a:buChar char="•"/>
            </a:pPr>
            <a:r>
              <a:rPr lang="en-US" sz="1400" dirty="0">
                <a:latin typeface="Arial"/>
                <a:cs typeface="Arial"/>
              </a:rPr>
              <a:t> One of main uncertainty is synchrotron background: </a:t>
            </a:r>
            <a:br>
              <a:rPr lang="en-US" sz="1400" dirty="0">
                <a:latin typeface="Arial"/>
                <a:cs typeface="Arial"/>
              </a:rPr>
            </a:br>
            <a:r>
              <a:rPr lang="en-US" sz="1400" dirty="0">
                <a:latin typeface="Arial"/>
                <a:cs typeface="Arial"/>
              </a:rPr>
              <a:t>rate calculation range from manageable to extreme high rate for various tunings of the EIC IR optics and shielding designs. Narrowing the range prior to CD-1</a:t>
            </a:r>
            <a:endParaRPr lang="en-US" sz="900" dirty="0">
              <a:latin typeface="Arial"/>
              <a:cs typeface="Arial"/>
            </a:endParaRPr>
          </a:p>
          <a:p>
            <a:pPr lvl="1" algn="l"/>
            <a:endParaRPr lang="en-US" sz="1400" dirty="0">
              <a:latin typeface="Arial"/>
              <a:cs typeface="Arial"/>
            </a:endParaRPr>
          </a:p>
          <a:p>
            <a:pPr algn="l"/>
            <a:r>
              <a:rPr lang="en-US" sz="1400" dirty="0">
                <a:latin typeface="Arial"/>
                <a:cs typeface="Arial"/>
              </a:rPr>
              <a:t>→ Readout architecture considerations</a:t>
            </a:r>
            <a:endParaRPr lang="en-US" sz="900" dirty="0">
              <a:latin typeface="Arial"/>
              <a:cs typeface="Arial"/>
            </a:endParaRPr>
          </a:p>
          <a:p>
            <a:pPr lvl="1" algn="l">
              <a:buFont typeface="Arial" panose="020B0604020202020204" pitchFamily="34" charset="0"/>
              <a:buChar char="•"/>
            </a:pPr>
            <a:r>
              <a:rPr lang="en-US" sz="1400" dirty="0">
                <a:latin typeface="Arial"/>
                <a:cs typeface="Arial"/>
              </a:rPr>
              <a:t> Streaming readout front-end (FE) supporting high speed data transmission off the detector</a:t>
            </a:r>
            <a:endParaRPr lang="en-US" sz="900" dirty="0">
              <a:latin typeface="Arial"/>
              <a:cs typeface="Arial"/>
            </a:endParaRPr>
          </a:p>
          <a:p>
            <a:pPr lvl="1" algn="l">
              <a:buFont typeface="Arial" panose="020B0604020202020204" pitchFamily="34" charset="0"/>
              <a:buChar char="•"/>
            </a:pPr>
            <a:r>
              <a:rPr lang="en-US" sz="1400" dirty="0">
                <a:latin typeface="Arial"/>
                <a:cs typeface="Arial"/>
              </a:rPr>
              <a:t> Aim to archive all raw data, after data reductions with minimal physics loss</a:t>
            </a:r>
            <a:endParaRPr lang="en-US" sz="900" dirty="0">
              <a:latin typeface="Arial"/>
              <a:cs typeface="Arial"/>
            </a:endParaRPr>
          </a:p>
          <a:p>
            <a:pPr lvl="2" algn="l">
              <a:buFont typeface="Arial" panose="020B0604020202020204" pitchFamily="34" charset="0"/>
              <a:buChar char="•"/>
            </a:pPr>
            <a:r>
              <a:rPr lang="en-US" sz="1400" dirty="0">
                <a:latin typeface="Arial"/>
                <a:cs typeface="Arial"/>
              </a:rPr>
              <a:t> Typical techniques include zero-suppression and loss-less compression</a:t>
            </a:r>
            <a:endParaRPr lang="en-US" sz="900" dirty="0">
              <a:latin typeface="Arial"/>
              <a:cs typeface="Arial"/>
            </a:endParaRPr>
          </a:p>
          <a:p>
            <a:pPr lvl="1" algn="l">
              <a:buFont typeface="Arial" panose="020B0604020202020204" pitchFamily="34" charset="0"/>
              <a:buChar char="•"/>
            </a:pPr>
            <a:r>
              <a:rPr lang="en-US" sz="1400" dirty="0">
                <a:latin typeface="Arial"/>
                <a:cs typeface="Arial"/>
              </a:rPr>
              <a:t> Mitigation of high backgrounds: further data reductions :</a:t>
            </a:r>
            <a:endParaRPr lang="en-US" sz="900" dirty="0">
              <a:latin typeface="Arial"/>
              <a:cs typeface="Arial"/>
            </a:endParaRPr>
          </a:p>
          <a:p>
            <a:pPr lvl="2" algn="l">
              <a:buFont typeface="Arial" panose="020B0604020202020204" pitchFamily="34" charset="0"/>
              <a:buChar char="•"/>
            </a:pPr>
            <a:r>
              <a:rPr lang="en-US" sz="1400" dirty="0">
                <a:latin typeface="Arial"/>
                <a:cs typeface="Arial"/>
              </a:rPr>
              <a:t> Calorimeter-based trigger signals that throttles the data stream : </a:t>
            </a:r>
            <a:br>
              <a:rPr lang="en-US" sz="1400" dirty="0">
                <a:latin typeface="Arial"/>
                <a:cs typeface="Arial"/>
              </a:rPr>
            </a:br>
            <a:r>
              <a:rPr lang="en-US" sz="1400" dirty="0">
                <a:latin typeface="Arial"/>
                <a:cs typeface="Arial"/>
              </a:rPr>
              <a:t>  Well established technology at possible loss of physics</a:t>
            </a:r>
            <a:endParaRPr lang="en-US" sz="900" dirty="0">
              <a:latin typeface="Arial"/>
              <a:cs typeface="Arial"/>
            </a:endParaRPr>
          </a:p>
          <a:p>
            <a:pPr lvl="2" algn="l">
              <a:buFont typeface="Arial" panose="020B0604020202020204" pitchFamily="34" charset="0"/>
              <a:buChar char="•"/>
            </a:pPr>
            <a:r>
              <a:rPr lang="en-US" sz="1400" dirty="0">
                <a:latin typeface="Arial"/>
                <a:cs typeface="Arial"/>
              </a:rPr>
              <a:t> Feature extraction and noise-hit filtering, e.g. clustering, </a:t>
            </a:r>
            <a:r>
              <a:rPr lang="en-US" sz="1400" dirty="0" err="1">
                <a:latin typeface="Arial"/>
                <a:cs typeface="Arial"/>
              </a:rPr>
              <a:t>tracklet</a:t>
            </a:r>
            <a:r>
              <a:rPr lang="en-US" sz="1400" dirty="0">
                <a:latin typeface="Arial"/>
                <a:cs typeface="Arial"/>
              </a:rPr>
              <a:t> building : </a:t>
            </a:r>
            <a:br>
              <a:rPr lang="en-US" sz="1400" dirty="0">
                <a:latin typeface="Arial"/>
                <a:cs typeface="Arial"/>
              </a:rPr>
            </a:br>
            <a:r>
              <a:rPr lang="en-US" sz="1400" dirty="0">
                <a:latin typeface="Arial"/>
                <a:cs typeface="Arial"/>
              </a:rPr>
              <a:t>  Calibration and systematics control is critical</a:t>
            </a:r>
            <a:endParaRPr lang="en-US" sz="900" dirty="0">
              <a:latin typeface="Arial"/>
              <a:cs typeface="Arial"/>
            </a:endParaRPr>
          </a:p>
          <a:p>
            <a:pPr lvl="1" algn="l">
              <a:buFont typeface="Arial" panose="020B0604020202020204" pitchFamily="34" charset="0"/>
              <a:buChar char="•"/>
            </a:pPr>
            <a:r>
              <a:rPr lang="en-US" sz="1400" dirty="0">
                <a:latin typeface="Arial"/>
                <a:cs typeface="Arial"/>
              </a:rPr>
              <a:t> A reliable DAQ: global timing synchronization with low-jitter beam collision clock; low and deterministic data loss with busy handling  </a:t>
            </a:r>
            <a:endParaRPr lang="en-US" sz="900">
              <a:cs typeface="Arial" charset="0"/>
            </a:endParaRPr>
          </a:p>
          <a:p>
            <a:pPr lvl="1" algn="l">
              <a:buFont typeface="Arial" panose="020B0604020202020204" pitchFamily="34" charset="0"/>
              <a:buChar char="•"/>
            </a:pPr>
            <a:r>
              <a:rPr lang="en-US" sz="1400" dirty="0">
                <a:latin typeface="Arial"/>
                <a:cs typeface="Arial"/>
              </a:rPr>
              <a:t> Active data monitoring: server farm reconstruct fraction of data, anomaly detection, online calibration</a:t>
            </a:r>
            <a:endParaRPr lang="en-US" sz="9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5319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8" name="Elbow Connector 87"/>
          <p:cNvCxnSpPr>
            <a:stCxn id="64" idx="1"/>
            <a:endCxn id="38" idx="2"/>
          </p:cNvCxnSpPr>
          <p:nvPr/>
        </p:nvCxnSpPr>
        <p:spPr bwMode="auto">
          <a:xfrm flipH="1" flipV="1">
            <a:off x="2374504" y="3873936"/>
            <a:ext cx="3527719" cy="1594516"/>
          </a:xfrm>
          <a:prstGeom prst="bentConnector2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AAF36682-3573-4C16-BFD0-4265F201C4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76" y="3331519"/>
            <a:ext cx="1845197" cy="1037154"/>
          </a:xfrm>
          <a:prstGeom prst="rect">
            <a:avLst/>
          </a:prstGeom>
        </p:spPr>
      </p:pic>
      <p:sp>
        <p:nvSpPr>
          <p:cNvPr id="30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8126BBD-5455-455D-B868-7ADA5271CB98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075" name="Text Box 4"/>
          <p:cNvSpPr txBox="1">
            <a:spLocks noChangeArrowheads="1"/>
          </p:cNvSpPr>
          <p:nvPr/>
        </p:nvSpPr>
        <p:spPr bwMode="auto">
          <a:xfrm>
            <a:off x="228600" y="228600"/>
            <a:ext cx="688521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200" i="1"/>
              <a:t>EIC Yellow Report – Readout and DAQ			FJ Barbosa, K Chen, J Huang </a:t>
            </a:r>
          </a:p>
        </p:txBody>
      </p:sp>
      <p:sp>
        <p:nvSpPr>
          <p:cNvPr id="3077" name="Line 6"/>
          <p:cNvSpPr>
            <a:spLocks noChangeShapeType="1"/>
          </p:cNvSpPr>
          <p:nvPr/>
        </p:nvSpPr>
        <p:spPr bwMode="auto">
          <a:xfrm flipH="1">
            <a:off x="381000" y="6324600"/>
            <a:ext cx="16764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8" name="Line 7"/>
          <p:cNvSpPr>
            <a:spLocks noChangeShapeType="1"/>
          </p:cNvSpPr>
          <p:nvPr/>
        </p:nvSpPr>
        <p:spPr bwMode="auto">
          <a:xfrm flipV="1">
            <a:off x="8763000" y="381000"/>
            <a:ext cx="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9" name="Line 8"/>
          <p:cNvSpPr>
            <a:spLocks noChangeShapeType="1"/>
          </p:cNvSpPr>
          <p:nvPr/>
        </p:nvSpPr>
        <p:spPr bwMode="auto">
          <a:xfrm>
            <a:off x="5486400" y="6324600"/>
            <a:ext cx="9144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0" name="Line 9"/>
          <p:cNvSpPr>
            <a:spLocks noChangeShapeType="1"/>
          </p:cNvSpPr>
          <p:nvPr/>
        </p:nvSpPr>
        <p:spPr bwMode="auto">
          <a:xfrm>
            <a:off x="381000" y="5410200"/>
            <a:ext cx="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1" name="Freeform 10"/>
          <p:cNvSpPr>
            <a:spLocks/>
          </p:cNvSpPr>
          <p:nvPr/>
        </p:nvSpPr>
        <p:spPr bwMode="auto">
          <a:xfrm flipV="1">
            <a:off x="8316913" y="333375"/>
            <a:ext cx="446087" cy="47625"/>
          </a:xfrm>
          <a:custGeom>
            <a:avLst/>
            <a:gdLst>
              <a:gd name="T0" fmla="*/ 446087 w 369"/>
              <a:gd name="T1" fmla="*/ 0 h 1"/>
              <a:gd name="T2" fmla="*/ 0 w 369"/>
              <a:gd name="T3" fmla="*/ 0 h 1"/>
              <a:gd name="T4" fmla="*/ 0 60000 65536"/>
              <a:gd name="T5" fmla="*/ 0 60000 65536"/>
              <a:gd name="T6" fmla="*/ 0 w 369"/>
              <a:gd name="T7" fmla="*/ 0 h 1"/>
              <a:gd name="T8" fmla="*/ 369 w 369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9" h="1">
                <a:moveTo>
                  <a:pt x="369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5" name="Rectangle 14"/>
          <p:cNvSpPr>
            <a:spLocks noChangeArrowheads="1"/>
          </p:cNvSpPr>
          <p:nvPr/>
        </p:nvSpPr>
        <p:spPr bwMode="auto">
          <a:xfrm>
            <a:off x="1558925" y="-246063"/>
            <a:ext cx="3617913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323351" y="6172200"/>
            <a:ext cx="105349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i="1"/>
              <a:t>30 July 2020</a:t>
            </a:r>
          </a:p>
        </p:txBody>
      </p:sp>
      <p:grpSp>
        <p:nvGrpSpPr>
          <p:cNvPr id="122" name="Group 121"/>
          <p:cNvGrpSpPr/>
          <p:nvPr/>
        </p:nvGrpSpPr>
        <p:grpSpPr>
          <a:xfrm>
            <a:off x="6391249" y="720816"/>
            <a:ext cx="2094000" cy="553998"/>
            <a:chOff x="797483" y="5509709"/>
            <a:chExt cx="2094000" cy="553998"/>
          </a:xfrm>
        </p:grpSpPr>
        <p:cxnSp>
          <p:nvCxnSpPr>
            <p:cNvPr id="131" name="Straight Connector 130"/>
            <p:cNvCxnSpPr/>
            <p:nvPr/>
          </p:nvCxnSpPr>
          <p:spPr bwMode="auto">
            <a:xfrm>
              <a:off x="797483" y="5625244"/>
              <a:ext cx="281145" cy="2176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3" name="TextBox 4"/>
            <p:cNvSpPr txBox="1"/>
            <p:nvPr/>
          </p:nvSpPr>
          <p:spPr>
            <a:xfrm>
              <a:off x="1244878" y="5509709"/>
              <a:ext cx="1646605" cy="553998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b="1" i="1">
                  <a:latin typeface="Arial" panose="020B0604020202020204" pitchFamily="34" charset="0"/>
                  <a:cs typeface="Arial" panose="020B0604020202020204" pitchFamily="34" charset="0"/>
                </a:rPr>
                <a:t>Data</a:t>
              </a:r>
            </a:p>
            <a:p>
              <a:r>
                <a:rPr lang="en-US" sz="1000" b="1" i="1">
                  <a:latin typeface="Arial" panose="020B0604020202020204" pitchFamily="34" charset="0"/>
                  <a:cs typeface="Arial" panose="020B0604020202020204" pitchFamily="34" charset="0"/>
                </a:rPr>
                <a:t>Configuration &amp; Control</a:t>
              </a:r>
            </a:p>
            <a:p>
              <a:r>
                <a:rPr lang="en-US" sz="1000" b="1" i="1">
                  <a:latin typeface="Arial" panose="020B0604020202020204" pitchFamily="34" charset="0"/>
                  <a:cs typeface="Arial" panose="020B0604020202020204" pitchFamily="34" charset="0"/>
                </a:rPr>
                <a:t>Power</a:t>
              </a:r>
            </a:p>
          </p:txBody>
        </p:sp>
        <p:cxnSp>
          <p:nvCxnSpPr>
            <p:cNvPr id="134" name="Straight Connector 133"/>
            <p:cNvCxnSpPr/>
            <p:nvPr/>
          </p:nvCxnSpPr>
          <p:spPr bwMode="auto">
            <a:xfrm>
              <a:off x="801863" y="5768609"/>
              <a:ext cx="281145" cy="2176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5" name="Straight Connector 134"/>
            <p:cNvCxnSpPr/>
            <p:nvPr/>
          </p:nvCxnSpPr>
          <p:spPr bwMode="auto">
            <a:xfrm>
              <a:off x="797483" y="5918368"/>
              <a:ext cx="281145" cy="2176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40" name="Text Box 11"/>
          <p:cNvSpPr txBox="1">
            <a:spLocks noChangeArrowheads="1"/>
          </p:cNvSpPr>
          <p:nvPr/>
        </p:nvSpPr>
        <p:spPr bwMode="auto">
          <a:xfrm>
            <a:off x="213803" y="616794"/>
            <a:ext cx="46058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t">
            <a:spAutoFit/>
          </a:bodyPr>
          <a:lstStyle/>
          <a:p>
            <a:pPr algn="l"/>
            <a:r>
              <a:rPr lang="en-US" sz="2000" b="1" i="1" u="sng" dirty="0">
                <a:solidFill>
                  <a:srgbClr val="0000FF"/>
                </a:solidFill>
                <a:latin typeface="Arial"/>
                <a:cs typeface="Arial"/>
              </a:rPr>
              <a:t>EIC Streaming Readout Architecture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715689" y="4046990"/>
            <a:ext cx="396044" cy="599010"/>
            <a:chOff x="2591780" y="2613966"/>
            <a:chExt cx="396044" cy="599010"/>
          </a:xfrm>
        </p:grpSpPr>
        <p:sp>
          <p:nvSpPr>
            <p:cNvPr id="3" name="Rectangle 2"/>
            <p:cNvSpPr/>
            <p:nvPr/>
          </p:nvSpPr>
          <p:spPr bwMode="auto">
            <a:xfrm>
              <a:off x="2591780" y="2613966"/>
              <a:ext cx="396044" cy="599010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" name="Rectangle 3"/>
            <p:cNvSpPr/>
            <p:nvPr/>
          </p:nvSpPr>
          <p:spPr bwMode="auto">
            <a:xfrm>
              <a:off x="2681790" y="2685974"/>
              <a:ext cx="180020" cy="144016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2681790" y="2859465"/>
              <a:ext cx="180020" cy="144016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868089" y="4199390"/>
            <a:ext cx="396044" cy="599010"/>
            <a:chOff x="2591780" y="2613966"/>
            <a:chExt cx="396044" cy="599010"/>
          </a:xfrm>
        </p:grpSpPr>
        <p:sp>
          <p:nvSpPr>
            <p:cNvPr id="21" name="Rectangle 20"/>
            <p:cNvSpPr/>
            <p:nvPr/>
          </p:nvSpPr>
          <p:spPr bwMode="auto">
            <a:xfrm>
              <a:off x="2591780" y="2613966"/>
              <a:ext cx="396044" cy="599010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2681790" y="2685974"/>
              <a:ext cx="180020" cy="144016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2681790" y="2859465"/>
              <a:ext cx="180020" cy="144016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020489" y="4351790"/>
            <a:ext cx="396044" cy="599010"/>
            <a:chOff x="2591780" y="2613966"/>
            <a:chExt cx="396044" cy="599010"/>
          </a:xfrm>
        </p:grpSpPr>
        <p:sp>
          <p:nvSpPr>
            <p:cNvPr id="25" name="Rectangle 24"/>
            <p:cNvSpPr/>
            <p:nvPr/>
          </p:nvSpPr>
          <p:spPr bwMode="auto">
            <a:xfrm>
              <a:off x="2591780" y="2613966"/>
              <a:ext cx="396044" cy="599010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2681790" y="2685974"/>
              <a:ext cx="180020" cy="144016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2681790" y="2859465"/>
              <a:ext cx="180020" cy="144016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603979" y="3774267"/>
            <a:ext cx="603112" cy="1057931"/>
            <a:chOff x="4724972" y="2459844"/>
            <a:chExt cx="603112" cy="1057931"/>
          </a:xfrm>
        </p:grpSpPr>
        <p:sp>
          <p:nvSpPr>
            <p:cNvPr id="29" name="Rectangle 28"/>
            <p:cNvSpPr/>
            <p:nvPr/>
          </p:nvSpPr>
          <p:spPr bwMode="auto">
            <a:xfrm>
              <a:off x="4724972" y="2459844"/>
              <a:ext cx="603112" cy="1057931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4862043" y="2587020"/>
              <a:ext cx="274142" cy="254351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4862043" y="2893428"/>
              <a:ext cx="274142" cy="254351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3756379" y="3926667"/>
            <a:ext cx="603112" cy="1057931"/>
            <a:chOff x="4724972" y="2459844"/>
            <a:chExt cx="603112" cy="1057931"/>
          </a:xfrm>
        </p:grpSpPr>
        <p:sp>
          <p:nvSpPr>
            <p:cNvPr id="34" name="Rectangle 33"/>
            <p:cNvSpPr/>
            <p:nvPr/>
          </p:nvSpPr>
          <p:spPr bwMode="auto">
            <a:xfrm>
              <a:off x="4724972" y="2459844"/>
              <a:ext cx="603112" cy="1057931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4862043" y="2587020"/>
              <a:ext cx="274142" cy="254351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4862043" y="2893428"/>
              <a:ext cx="274142" cy="254351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2172889" y="4504190"/>
            <a:ext cx="396044" cy="599010"/>
            <a:chOff x="2591780" y="2613966"/>
            <a:chExt cx="396044" cy="599010"/>
          </a:xfrm>
        </p:grpSpPr>
        <p:sp>
          <p:nvSpPr>
            <p:cNvPr id="38" name="Rectangle 37"/>
            <p:cNvSpPr/>
            <p:nvPr/>
          </p:nvSpPr>
          <p:spPr bwMode="auto">
            <a:xfrm>
              <a:off x="2591780" y="2613966"/>
              <a:ext cx="396044" cy="599010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2681790" y="2685974"/>
              <a:ext cx="180020" cy="144016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0" name="Rectangle 39"/>
            <p:cNvSpPr/>
            <p:nvPr/>
          </p:nvSpPr>
          <p:spPr bwMode="auto">
            <a:xfrm>
              <a:off x="2681790" y="2859465"/>
              <a:ext cx="180020" cy="144016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8" name="Flowchart: Magnetic Disk 7"/>
          <p:cNvSpPr/>
          <p:nvPr/>
        </p:nvSpPr>
        <p:spPr bwMode="auto">
          <a:xfrm>
            <a:off x="7421763" y="3288795"/>
            <a:ext cx="914400" cy="612648"/>
          </a:xfrm>
          <a:prstGeom prst="flowChartMagneticDisk">
            <a:avLst/>
          </a:prstGeom>
          <a:solidFill>
            <a:srgbClr val="FF99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4" name="TextBox 4"/>
          <p:cNvSpPr txBox="1"/>
          <p:nvPr/>
        </p:nvSpPr>
        <p:spPr>
          <a:xfrm>
            <a:off x="671572" y="1275659"/>
            <a:ext cx="806631" cy="27699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i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Detector</a:t>
            </a:r>
          </a:p>
        </p:txBody>
      </p:sp>
      <p:sp>
        <p:nvSpPr>
          <p:cNvPr id="45" name="TextBox 4"/>
          <p:cNvSpPr txBox="1"/>
          <p:nvPr/>
        </p:nvSpPr>
        <p:spPr>
          <a:xfrm>
            <a:off x="1664576" y="1267452"/>
            <a:ext cx="1016625" cy="4616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i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</a:t>
            </a:r>
          </a:p>
          <a:p>
            <a:r>
              <a:rPr lang="en-US" sz="1200" b="1" i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(Front End)</a:t>
            </a:r>
          </a:p>
        </p:txBody>
      </p:sp>
      <p:sp>
        <p:nvSpPr>
          <p:cNvPr id="46" name="TextBox 4"/>
          <p:cNvSpPr txBox="1"/>
          <p:nvPr/>
        </p:nvSpPr>
        <p:spPr>
          <a:xfrm>
            <a:off x="3127288" y="1232756"/>
            <a:ext cx="1810111" cy="4616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i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FEP</a:t>
            </a:r>
          </a:p>
          <a:p>
            <a:r>
              <a:rPr lang="en-US" sz="1200" b="1" i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(Front End Processor)</a:t>
            </a:r>
          </a:p>
        </p:txBody>
      </p:sp>
      <p:sp>
        <p:nvSpPr>
          <p:cNvPr id="47" name="TextBox 4"/>
          <p:cNvSpPr txBox="1"/>
          <p:nvPr/>
        </p:nvSpPr>
        <p:spPr>
          <a:xfrm>
            <a:off x="5633173" y="1397557"/>
            <a:ext cx="1491114" cy="27699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i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 Switch/Server</a:t>
            </a:r>
          </a:p>
        </p:txBody>
      </p:sp>
      <p:sp>
        <p:nvSpPr>
          <p:cNvPr id="48" name="TextBox 4"/>
          <p:cNvSpPr txBox="1"/>
          <p:nvPr/>
        </p:nvSpPr>
        <p:spPr>
          <a:xfrm>
            <a:off x="7459284" y="2930254"/>
            <a:ext cx="756938" cy="27699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i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Storage</a:t>
            </a:r>
          </a:p>
        </p:txBody>
      </p:sp>
      <p:sp>
        <p:nvSpPr>
          <p:cNvPr id="49" name="TextBox 4"/>
          <p:cNvSpPr txBox="1"/>
          <p:nvPr/>
        </p:nvSpPr>
        <p:spPr>
          <a:xfrm>
            <a:off x="1003768" y="2853553"/>
            <a:ext cx="551754" cy="27699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i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ASIC</a:t>
            </a:r>
          </a:p>
        </p:txBody>
      </p:sp>
      <p:sp>
        <p:nvSpPr>
          <p:cNvPr id="52" name="TextBox 4"/>
          <p:cNvSpPr txBox="1"/>
          <p:nvPr/>
        </p:nvSpPr>
        <p:spPr>
          <a:xfrm>
            <a:off x="2894737" y="4147931"/>
            <a:ext cx="612668" cy="27699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i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FPGA</a:t>
            </a:r>
          </a:p>
        </p:txBody>
      </p:sp>
      <p:cxnSp>
        <p:nvCxnSpPr>
          <p:cNvPr id="53" name="Straight Arrow Connector 52"/>
          <p:cNvCxnSpPr>
            <a:cxnSpLocks/>
            <a:stCxn id="52" idx="3"/>
            <a:endCxn id="35" idx="1"/>
          </p:cNvCxnSpPr>
          <p:nvPr/>
        </p:nvCxnSpPr>
        <p:spPr bwMode="auto">
          <a:xfrm flipV="1">
            <a:off x="3507405" y="4181019"/>
            <a:ext cx="386045" cy="105412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" name="Straight Connector 13"/>
          <p:cNvCxnSpPr>
            <a:cxnSpLocks/>
          </p:cNvCxnSpPr>
          <p:nvPr/>
        </p:nvCxnSpPr>
        <p:spPr bwMode="auto">
          <a:xfrm flipH="1">
            <a:off x="2828541" y="1395683"/>
            <a:ext cx="12136" cy="3513779"/>
          </a:xfrm>
          <a:prstGeom prst="line">
            <a:avLst/>
          </a:prstGeom>
          <a:ln w="19050">
            <a:solidFill>
              <a:srgbClr val="0070C0"/>
            </a:solidFill>
            <a:prstDash val="lgDash"/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cxnSpLocks/>
          </p:cNvCxnSpPr>
          <p:nvPr/>
        </p:nvCxnSpPr>
        <p:spPr bwMode="auto">
          <a:xfrm>
            <a:off x="5216856" y="1380393"/>
            <a:ext cx="30312" cy="3714579"/>
          </a:xfrm>
          <a:prstGeom prst="line">
            <a:avLst/>
          </a:prstGeom>
          <a:ln w="19050">
            <a:solidFill>
              <a:srgbClr val="0070C0"/>
            </a:solidFill>
            <a:prstDash val="lgDash"/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 bwMode="auto">
          <a:xfrm>
            <a:off x="4367246" y="4357791"/>
            <a:ext cx="1534977" cy="6569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Straight Connector 60"/>
          <p:cNvCxnSpPr/>
          <p:nvPr/>
        </p:nvCxnSpPr>
        <p:spPr bwMode="auto">
          <a:xfrm flipV="1">
            <a:off x="4367246" y="4570640"/>
            <a:ext cx="1527222" cy="6236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5" name="Straight Connector 64"/>
          <p:cNvCxnSpPr/>
          <p:nvPr/>
        </p:nvCxnSpPr>
        <p:spPr bwMode="auto">
          <a:xfrm>
            <a:off x="2576337" y="4588905"/>
            <a:ext cx="1029324" cy="0"/>
          </a:xfrm>
          <a:prstGeom prst="line">
            <a:avLst/>
          </a:prstGeom>
          <a:noFill/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0" name="Straight Connector 69"/>
          <p:cNvCxnSpPr/>
          <p:nvPr/>
        </p:nvCxnSpPr>
        <p:spPr bwMode="auto">
          <a:xfrm flipV="1">
            <a:off x="2576337" y="4711592"/>
            <a:ext cx="1027642" cy="8442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3" name="Left-Right Arrow 62"/>
          <p:cNvSpPr/>
          <p:nvPr/>
        </p:nvSpPr>
        <p:spPr bwMode="auto">
          <a:xfrm>
            <a:off x="6816882" y="3573772"/>
            <a:ext cx="604881" cy="193601"/>
          </a:xfrm>
          <a:prstGeom prst="leftRight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5902223" y="5245609"/>
            <a:ext cx="589859" cy="445686"/>
          </a:xfrm>
          <a:prstGeom prst="rect">
            <a:avLst/>
          </a:prstGeom>
          <a:solidFill>
            <a:srgbClr val="FF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6" name="TextBox 4"/>
          <p:cNvSpPr txBox="1"/>
          <p:nvPr/>
        </p:nvSpPr>
        <p:spPr>
          <a:xfrm>
            <a:off x="6991331" y="5239159"/>
            <a:ext cx="1792478" cy="4616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i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 Supply System</a:t>
            </a:r>
          </a:p>
          <a:p>
            <a:r>
              <a:rPr lang="en-US" sz="1200" b="1" i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(HV, LV, Bias)</a:t>
            </a:r>
          </a:p>
        </p:txBody>
      </p:sp>
      <p:cxnSp>
        <p:nvCxnSpPr>
          <p:cNvPr id="77" name="Straight Connector 76"/>
          <p:cNvCxnSpPr>
            <a:cxnSpLocks/>
          </p:cNvCxnSpPr>
          <p:nvPr/>
        </p:nvCxnSpPr>
        <p:spPr bwMode="auto">
          <a:xfrm flipV="1">
            <a:off x="6071784" y="4893705"/>
            <a:ext cx="0" cy="357936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2" name="Elbow Connector 71"/>
          <p:cNvCxnSpPr>
            <a:cxnSpLocks/>
            <a:endCxn id="34" idx="2"/>
          </p:cNvCxnSpPr>
          <p:nvPr/>
        </p:nvCxnSpPr>
        <p:spPr bwMode="auto">
          <a:xfrm rot="10800000">
            <a:off x="4057936" y="4984599"/>
            <a:ext cx="1836541" cy="344153"/>
          </a:xfrm>
          <a:prstGeom prst="bentConnector2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1" name="Elbow Connector 90"/>
          <p:cNvCxnSpPr>
            <a:cxnSpLocks/>
          </p:cNvCxnSpPr>
          <p:nvPr/>
        </p:nvCxnSpPr>
        <p:spPr bwMode="auto">
          <a:xfrm rot="10800000">
            <a:off x="1101873" y="4396334"/>
            <a:ext cx="4800350" cy="1203192"/>
          </a:xfrm>
          <a:prstGeom prst="bentConnector2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93" name="Group 92"/>
          <p:cNvGrpSpPr/>
          <p:nvPr/>
        </p:nvGrpSpPr>
        <p:grpSpPr>
          <a:xfrm>
            <a:off x="1812850" y="4980868"/>
            <a:ext cx="325269" cy="504056"/>
            <a:chOff x="2266511" y="5013176"/>
            <a:chExt cx="325269" cy="504056"/>
          </a:xfrm>
        </p:grpSpPr>
        <p:grpSp>
          <p:nvGrpSpPr>
            <p:cNvPr id="86" name="Group 85"/>
            <p:cNvGrpSpPr/>
            <p:nvPr/>
          </p:nvGrpSpPr>
          <p:grpSpPr>
            <a:xfrm>
              <a:off x="2399479" y="5084424"/>
              <a:ext cx="92870" cy="181734"/>
              <a:chOff x="2399479" y="5084424"/>
              <a:chExt cx="92870" cy="181734"/>
            </a:xfrm>
          </p:grpSpPr>
          <p:sp>
            <p:nvSpPr>
              <p:cNvPr id="85" name="Arc 84"/>
              <p:cNvSpPr>
                <a:spLocks noChangeAspect="1"/>
              </p:cNvSpPr>
              <p:nvPr/>
            </p:nvSpPr>
            <p:spPr bwMode="auto">
              <a:xfrm>
                <a:off x="2400909" y="5084424"/>
                <a:ext cx="91440" cy="91440"/>
              </a:xfrm>
              <a:prstGeom prst="arc">
                <a:avLst>
                  <a:gd name="adj1" fmla="val 16200000"/>
                  <a:gd name="adj2" fmla="val 5540204"/>
                </a:avLst>
              </a:prstGeom>
              <a:noFill/>
              <a:ln w="22225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8" name="Arc 97"/>
              <p:cNvSpPr>
                <a:spLocks noChangeAspect="1"/>
              </p:cNvSpPr>
              <p:nvPr/>
            </p:nvSpPr>
            <p:spPr bwMode="auto">
              <a:xfrm rot="10800000">
                <a:off x="2399479" y="5174718"/>
                <a:ext cx="91440" cy="91440"/>
              </a:xfrm>
              <a:prstGeom prst="arc">
                <a:avLst>
                  <a:gd name="adj1" fmla="val 16200000"/>
                  <a:gd name="adj2" fmla="val 5540204"/>
                </a:avLst>
              </a:prstGeom>
              <a:noFill/>
              <a:ln w="22225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00" name="Group 99"/>
            <p:cNvGrpSpPr/>
            <p:nvPr/>
          </p:nvGrpSpPr>
          <p:grpSpPr>
            <a:xfrm>
              <a:off x="2387941" y="5265585"/>
              <a:ext cx="92870" cy="181734"/>
              <a:chOff x="2399479" y="5084424"/>
              <a:chExt cx="92870" cy="181734"/>
            </a:xfrm>
          </p:grpSpPr>
          <p:sp>
            <p:nvSpPr>
              <p:cNvPr id="101" name="Arc 100"/>
              <p:cNvSpPr>
                <a:spLocks noChangeAspect="1"/>
              </p:cNvSpPr>
              <p:nvPr/>
            </p:nvSpPr>
            <p:spPr bwMode="auto">
              <a:xfrm>
                <a:off x="2400909" y="5084424"/>
                <a:ext cx="91440" cy="91440"/>
              </a:xfrm>
              <a:prstGeom prst="arc">
                <a:avLst>
                  <a:gd name="adj1" fmla="val 16200000"/>
                  <a:gd name="adj2" fmla="val 5540204"/>
                </a:avLst>
              </a:prstGeom>
              <a:noFill/>
              <a:ln w="22225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2" name="Arc 101"/>
              <p:cNvSpPr>
                <a:spLocks noChangeAspect="1"/>
              </p:cNvSpPr>
              <p:nvPr/>
            </p:nvSpPr>
            <p:spPr bwMode="auto">
              <a:xfrm rot="10800000">
                <a:off x="2399479" y="5174718"/>
                <a:ext cx="91440" cy="91440"/>
              </a:xfrm>
              <a:prstGeom prst="arc">
                <a:avLst>
                  <a:gd name="adj1" fmla="val 16200000"/>
                  <a:gd name="adj2" fmla="val 5540204"/>
                </a:avLst>
              </a:prstGeom>
              <a:noFill/>
              <a:ln w="22225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87" name="Rectangle 86"/>
            <p:cNvSpPr/>
            <p:nvPr/>
          </p:nvSpPr>
          <p:spPr bwMode="auto">
            <a:xfrm>
              <a:off x="2266511" y="5013176"/>
              <a:ext cx="325269" cy="504056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3654717" y="5032682"/>
            <a:ext cx="360475" cy="360475"/>
            <a:chOff x="4095768" y="5402593"/>
            <a:chExt cx="360475" cy="360475"/>
          </a:xfrm>
        </p:grpSpPr>
        <p:sp>
          <p:nvSpPr>
            <p:cNvPr id="89" name="Teardrop 88"/>
            <p:cNvSpPr>
              <a:spLocks noChangeAspect="1"/>
            </p:cNvSpPr>
            <p:nvPr/>
          </p:nvSpPr>
          <p:spPr bwMode="auto">
            <a:xfrm>
              <a:off x="4184566" y="5589240"/>
              <a:ext cx="91440" cy="91440"/>
            </a:xfrm>
            <a:prstGeom prst="teardrop">
              <a:avLst/>
            </a:prstGeom>
            <a:noFill/>
            <a:ln w="254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5" name="Teardrop 104"/>
            <p:cNvSpPr>
              <a:spLocks noChangeAspect="1"/>
            </p:cNvSpPr>
            <p:nvPr/>
          </p:nvSpPr>
          <p:spPr bwMode="auto">
            <a:xfrm rot="7200000">
              <a:off x="4213098" y="5464054"/>
              <a:ext cx="91440" cy="91440"/>
            </a:xfrm>
            <a:prstGeom prst="teardrop">
              <a:avLst/>
            </a:prstGeom>
            <a:noFill/>
            <a:ln w="254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6" name="Teardrop 105"/>
            <p:cNvSpPr>
              <a:spLocks noChangeAspect="1"/>
            </p:cNvSpPr>
            <p:nvPr/>
          </p:nvSpPr>
          <p:spPr bwMode="auto">
            <a:xfrm rot="-7200000">
              <a:off x="4307071" y="5554970"/>
              <a:ext cx="91440" cy="91440"/>
            </a:xfrm>
            <a:prstGeom prst="teardrop">
              <a:avLst/>
            </a:prstGeom>
            <a:noFill/>
            <a:ln w="254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0" name="Oval 89"/>
            <p:cNvSpPr>
              <a:spLocks noChangeAspect="1"/>
            </p:cNvSpPr>
            <p:nvPr/>
          </p:nvSpPr>
          <p:spPr bwMode="auto">
            <a:xfrm>
              <a:off x="4095768" y="5402593"/>
              <a:ext cx="360475" cy="360475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12" name="Rectangle 111"/>
          <p:cNvSpPr/>
          <p:nvPr/>
        </p:nvSpPr>
        <p:spPr bwMode="auto">
          <a:xfrm>
            <a:off x="6239225" y="5796267"/>
            <a:ext cx="674005" cy="445686"/>
          </a:xfrm>
          <a:prstGeom prst="rect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13" name="Elbow Connector 112"/>
          <p:cNvCxnSpPr>
            <a:cxnSpLocks/>
            <a:endCxn id="90" idx="4"/>
          </p:cNvCxnSpPr>
          <p:nvPr/>
        </p:nvCxnSpPr>
        <p:spPr bwMode="auto">
          <a:xfrm rot="10800000">
            <a:off x="3834955" y="5393157"/>
            <a:ext cx="2404270" cy="480002"/>
          </a:xfrm>
          <a:prstGeom prst="bentConnector2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8" name="Elbow Connector 117"/>
          <p:cNvCxnSpPr>
            <a:cxnSpLocks/>
            <a:endCxn id="87" idx="2"/>
          </p:cNvCxnSpPr>
          <p:nvPr/>
        </p:nvCxnSpPr>
        <p:spPr bwMode="auto">
          <a:xfrm rot="10800000">
            <a:off x="1975485" y="5484925"/>
            <a:ext cx="4263740" cy="679485"/>
          </a:xfrm>
          <a:prstGeom prst="bentConnector2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0" name="Straight Connector 119"/>
          <p:cNvCxnSpPr>
            <a:cxnSpLocks/>
          </p:cNvCxnSpPr>
          <p:nvPr/>
        </p:nvCxnSpPr>
        <p:spPr bwMode="auto">
          <a:xfrm flipH="1" flipV="1">
            <a:off x="6682693" y="4893705"/>
            <a:ext cx="7307" cy="90256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8" name="TextBox 4"/>
          <p:cNvSpPr txBox="1"/>
          <p:nvPr/>
        </p:nvSpPr>
        <p:spPr>
          <a:xfrm>
            <a:off x="6991066" y="5865319"/>
            <a:ext cx="1433406" cy="27699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i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Cooling Systems</a:t>
            </a:r>
          </a:p>
        </p:txBody>
      </p:sp>
      <p:sp>
        <p:nvSpPr>
          <p:cNvPr id="130" name="TextBox 4"/>
          <p:cNvSpPr txBox="1"/>
          <p:nvPr/>
        </p:nvSpPr>
        <p:spPr>
          <a:xfrm>
            <a:off x="4536512" y="4119032"/>
            <a:ext cx="561372" cy="27699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i="1">
                <a:latin typeface="Arial" panose="020B0604020202020204" pitchFamily="34" charset="0"/>
                <a:cs typeface="Arial" panose="020B0604020202020204" pitchFamily="34" charset="0"/>
              </a:rPr>
              <a:t>Fiber</a:t>
            </a:r>
          </a:p>
        </p:txBody>
      </p:sp>
      <p:cxnSp>
        <p:nvCxnSpPr>
          <p:cNvPr id="141" name="Straight Connector 140"/>
          <p:cNvCxnSpPr>
            <a:cxnSpLocks/>
            <a:endCxn id="145" idx="0"/>
          </p:cNvCxnSpPr>
          <p:nvPr/>
        </p:nvCxnSpPr>
        <p:spPr bwMode="auto">
          <a:xfrm>
            <a:off x="11678994" y="18080462"/>
            <a:ext cx="7404" cy="1186576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43" name="Straight Connector 142"/>
          <p:cNvCxnSpPr>
            <a:cxnSpLocks/>
            <a:endCxn id="145" idx="2"/>
          </p:cNvCxnSpPr>
          <p:nvPr/>
        </p:nvCxnSpPr>
        <p:spPr bwMode="auto">
          <a:xfrm>
            <a:off x="12714040" y="17985272"/>
            <a:ext cx="1682" cy="1281766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sp>
        <p:nvSpPr>
          <p:cNvPr id="145" name="Left Brace 144"/>
          <p:cNvSpPr/>
          <p:nvPr/>
        </p:nvSpPr>
        <p:spPr bwMode="auto">
          <a:xfrm rot="16200000">
            <a:off x="3036687" y="4437903"/>
            <a:ext cx="93334" cy="1029324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5" name="TextBox 4"/>
          <p:cNvSpPr txBox="1"/>
          <p:nvPr/>
        </p:nvSpPr>
        <p:spPr>
          <a:xfrm>
            <a:off x="2614685" y="4978442"/>
            <a:ext cx="1041888" cy="4616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latin typeface="Arial"/>
                <a:cs typeface="Arial"/>
              </a:rPr>
              <a:t>L ~ 1-10 m: </a:t>
            </a:r>
            <a:br>
              <a:rPr lang="en-US" sz="1200">
                <a:latin typeface="Arial"/>
                <a:cs typeface="Arial"/>
              </a:rPr>
            </a:br>
            <a:r>
              <a:rPr lang="en-US" sz="1200">
                <a:latin typeface="Arial"/>
                <a:cs typeface="Arial"/>
              </a:rPr>
              <a:t>SLVS, LVDS</a:t>
            </a:r>
          </a:p>
        </p:txBody>
      </p: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BCCB5C5B-8139-4AF5-8660-5992D927650F}"/>
              </a:ext>
            </a:extLst>
          </p:cNvPr>
          <p:cNvGrpSpPr/>
          <p:nvPr/>
        </p:nvGrpSpPr>
        <p:grpSpPr>
          <a:xfrm>
            <a:off x="1665189" y="2834188"/>
            <a:ext cx="396044" cy="599010"/>
            <a:chOff x="2591780" y="2613966"/>
            <a:chExt cx="396044" cy="599010"/>
          </a:xfrm>
        </p:grpSpPr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BC9E896D-5E3C-4FC4-AF61-E65659CAD676}"/>
                </a:ext>
              </a:extLst>
            </p:cNvPr>
            <p:cNvSpPr/>
            <p:nvPr/>
          </p:nvSpPr>
          <p:spPr bwMode="auto">
            <a:xfrm>
              <a:off x="2591780" y="2613966"/>
              <a:ext cx="396044" cy="599010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72CDF526-414F-46ED-85F9-A25C11CE761D}"/>
                </a:ext>
              </a:extLst>
            </p:cNvPr>
            <p:cNvSpPr/>
            <p:nvPr/>
          </p:nvSpPr>
          <p:spPr bwMode="auto">
            <a:xfrm>
              <a:off x="2681790" y="2685974"/>
              <a:ext cx="180020" cy="144016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88104E0F-1547-4F33-A3E5-4ABA06F8F3D9}"/>
                </a:ext>
              </a:extLst>
            </p:cNvPr>
            <p:cNvSpPr/>
            <p:nvPr/>
          </p:nvSpPr>
          <p:spPr bwMode="auto">
            <a:xfrm>
              <a:off x="2681790" y="2859465"/>
              <a:ext cx="180020" cy="144016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E49C7FD0-43C4-4521-8D35-A918261E2813}"/>
              </a:ext>
            </a:extLst>
          </p:cNvPr>
          <p:cNvGrpSpPr/>
          <p:nvPr/>
        </p:nvGrpSpPr>
        <p:grpSpPr>
          <a:xfrm>
            <a:off x="1817589" y="2986588"/>
            <a:ext cx="396044" cy="599010"/>
            <a:chOff x="2591780" y="2613966"/>
            <a:chExt cx="396044" cy="599010"/>
          </a:xfrm>
        </p:grpSpPr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53766C74-5D4F-4606-9791-70E12D059653}"/>
                </a:ext>
              </a:extLst>
            </p:cNvPr>
            <p:cNvSpPr/>
            <p:nvPr/>
          </p:nvSpPr>
          <p:spPr bwMode="auto">
            <a:xfrm>
              <a:off x="2591780" y="2613966"/>
              <a:ext cx="396044" cy="599010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F725D88F-D3E7-4FC9-98A6-D1EBD6D2B240}"/>
                </a:ext>
              </a:extLst>
            </p:cNvPr>
            <p:cNvSpPr/>
            <p:nvPr/>
          </p:nvSpPr>
          <p:spPr bwMode="auto">
            <a:xfrm>
              <a:off x="2681790" y="2685974"/>
              <a:ext cx="180020" cy="144016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C3CB88A1-FE3F-4313-B933-B800AD8EF5C1}"/>
                </a:ext>
              </a:extLst>
            </p:cNvPr>
            <p:cNvSpPr/>
            <p:nvPr/>
          </p:nvSpPr>
          <p:spPr bwMode="auto">
            <a:xfrm>
              <a:off x="2681790" y="2859465"/>
              <a:ext cx="180020" cy="144016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6370067F-9A9B-4F23-B167-5BD81FB57C8A}"/>
              </a:ext>
            </a:extLst>
          </p:cNvPr>
          <p:cNvGrpSpPr/>
          <p:nvPr/>
        </p:nvGrpSpPr>
        <p:grpSpPr>
          <a:xfrm>
            <a:off x="1969989" y="3138988"/>
            <a:ext cx="396044" cy="599010"/>
            <a:chOff x="2591780" y="2613966"/>
            <a:chExt cx="396044" cy="599010"/>
          </a:xfrm>
        </p:grpSpPr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CCE8259C-6447-4727-A951-67578C0A120A}"/>
                </a:ext>
              </a:extLst>
            </p:cNvPr>
            <p:cNvSpPr/>
            <p:nvPr/>
          </p:nvSpPr>
          <p:spPr bwMode="auto">
            <a:xfrm>
              <a:off x="2591780" y="2613966"/>
              <a:ext cx="396044" cy="599010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E0A53FB2-71DC-46BF-9BD8-3046BBB059B0}"/>
                </a:ext>
              </a:extLst>
            </p:cNvPr>
            <p:cNvSpPr/>
            <p:nvPr/>
          </p:nvSpPr>
          <p:spPr bwMode="auto">
            <a:xfrm>
              <a:off x="2681790" y="2685974"/>
              <a:ext cx="180020" cy="144016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99A0EB5C-1CA6-4967-814D-013DC5394800}"/>
                </a:ext>
              </a:extLst>
            </p:cNvPr>
            <p:cNvSpPr/>
            <p:nvPr/>
          </p:nvSpPr>
          <p:spPr bwMode="auto">
            <a:xfrm>
              <a:off x="2681790" y="2859465"/>
              <a:ext cx="180020" cy="144016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68E73976-EA2F-4B0E-A92E-8AE5A0728231}"/>
              </a:ext>
            </a:extLst>
          </p:cNvPr>
          <p:cNvGrpSpPr/>
          <p:nvPr/>
        </p:nvGrpSpPr>
        <p:grpSpPr>
          <a:xfrm>
            <a:off x="2122389" y="3291388"/>
            <a:ext cx="396044" cy="599010"/>
            <a:chOff x="2591780" y="2613966"/>
            <a:chExt cx="396044" cy="599010"/>
          </a:xfrm>
        </p:grpSpPr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825A3A14-DAAA-411A-AE49-DC62C41503C3}"/>
                </a:ext>
              </a:extLst>
            </p:cNvPr>
            <p:cNvSpPr/>
            <p:nvPr/>
          </p:nvSpPr>
          <p:spPr bwMode="auto">
            <a:xfrm>
              <a:off x="2591780" y="2613966"/>
              <a:ext cx="396044" cy="599010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5F43517B-AAB0-4B47-ADA2-A50A3F31EB8C}"/>
                </a:ext>
              </a:extLst>
            </p:cNvPr>
            <p:cNvSpPr/>
            <p:nvPr/>
          </p:nvSpPr>
          <p:spPr bwMode="auto">
            <a:xfrm>
              <a:off x="2681790" y="2685974"/>
              <a:ext cx="180020" cy="144016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564FEAAA-D615-46D2-B1EC-39E43C2C0E5A}"/>
                </a:ext>
              </a:extLst>
            </p:cNvPr>
            <p:cNvSpPr/>
            <p:nvPr/>
          </p:nvSpPr>
          <p:spPr bwMode="auto">
            <a:xfrm>
              <a:off x="2681790" y="2859465"/>
              <a:ext cx="180020" cy="144016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D4C3A261-7B26-4861-AE24-66E02A4E6CC5}"/>
              </a:ext>
            </a:extLst>
          </p:cNvPr>
          <p:cNvGrpSpPr/>
          <p:nvPr/>
        </p:nvGrpSpPr>
        <p:grpSpPr>
          <a:xfrm>
            <a:off x="4621381" y="2565294"/>
            <a:ext cx="603112" cy="1057931"/>
            <a:chOff x="4724972" y="2459844"/>
            <a:chExt cx="603112" cy="1057931"/>
          </a:xfrm>
        </p:grpSpPr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A99AD65C-E5EA-4131-9919-B1415737D84D}"/>
                </a:ext>
              </a:extLst>
            </p:cNvPr>
            <p:cNvSpPr/>
            <p:nvPr/>
          </p:nvSpPr>
          <p:spPr bwMode="auto">
            <a:xfrm>
              <a:off x="4724972" y="2459844"/>
              <a:ext cx="603112" cy="1057931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E2CD1A9B-6561-46A2-AF17-71F5C41BEFB8}"/>
                </a:ext>
              </a:extLst>
            </p:cNvPr>
            <p:cNvSpPr/>
            <p:nvPr/>
          </p:nvSpPr>
          <p:spPr bwMode="auto">
            <a:xfrm>
              <a:off x="4862043" y="2587020"/>
              <a:ext cx="274142" cy="254351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BCF899AB-13DE-4B57-8B99-60B31618A05B}"/>
                </a:ext>
              </a:extLst>
            </p:cNvPr>
            <p:cNvSpPr/>
            <p:nvPr/>
          </p:nvSpPr>
          <p:spPr bwMode="auto">
            <a:xfrm>
              <a:off x="4862043" y="2893428"/>
              <a:ext cx="274142" cy="254351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36" name="Rectangle 135">
            <a:extLst>
              <a:ext uri="{FF2B5EF4-FFF2-40B4-BE49-F238E27FC236}">
                <a16:creationId xmlns:a16="http://schemas.microsoft.com/office/drawing/2014/main" id="{BB37255D-97AE-4924-9A8B-7231DD713B97}"/>
              </a:ext>
            </a:extLst>
          </p:cNvPr>
          <p:cNvSpPr/>
          <p:nvPr/>
        </p:nvSpPr>
        <p:spPr bwMode="auto">
          <a:xfrm>
            <a:off x="5229354" y="2568578"/>
            <a:ext cx="475133" cy="1051361"/>
          </a:xfrm>
          <a:prstGeom prst="rect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5814ECE2-295D-4310-BCBE-7F85AB7272F9}"/>
              </a:ext>
            </a:extLst>
          </p:cNvPr>
          <p:cNvCxnSpPr>
            <a:cxnSpLocks/>
          </p:cNvCxnSpPr>
          <p:nvPr/>
        </p:nvCxnSpPr>
        <p:spPr bwMode="auto">
          <a:xfrm>
            <a:off x="2505301" y="3399498"/>
            <a:ext cx="2100647" cy="10308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8" name="TextBox 4">
            <a:extLst>
              <a:ext uri="{FF2B5EF4-FFF2-40B4-BE49-F238E27FC236}">
                <a16:creationId xmlns:a16="http://schemas.microsoft.com/office/drawing/2014/main" id="{252A497D-7E07-4920-B3CC-0A70FA8FA540}"/>
              </a:ext>
            </a:extLst>
          </p:cNvPr>
          <p:cNvSpPr txBox="1"/>
          <p:nvPr/>
        </p:nvSpPr>
        <p:spPr>
          <a:xfrm>
            <a:off x="3071899" y="3187212"/>
            <a:ext cx="1195947" cy="27699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i="1">
                <a:latin typeface="Arial"/>
                <a:cs typeface="Arial"/>
              </a:rPr>
              <a:t>Fiber</a:t>
            </a:r>
            <a:endParaRPr lang="en-US" sz="1200" b="1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7" name="Left Brace 146">
            <a:extLst>
              <a:ext uri="{FF2B5EF4-FFF2-40B4-BE49-F238E27FC236}">
                <a16:creationId xmlns:a16="http://schemas.microsoft.com/office/drawing/2014/main" id="{D884AE3D-F97D-4260-99E5-DABDA567B54F}"/>
              </a:ext>
            </a:extLst>
          </p:cNvPr>
          <p:cNvSpPr/>
          <p:nvPr/>
        </p:nvSpPr>
        <p:spPr bwMode="auto">
          <a:xfrm rot="5400000" flipV="1">
            <a:off x="3508191" y="2050772"/>
            <a:ext cx="91683" cy="2055466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9C6FB75D-0725-413C-8056-C3BF3777F799}"/>
              </a:ext>
            </a:extLst>
          </p:cNvPr>
          <p:cNvCxnSpPr>
            <a:cxnSpLocks/>
          </p:cNvCxnSpPr>
          <p:nvPr/>
        </p:nvCxnSpPr>
        <p:spPr bwMode="auto">
          <a:xfrm>
            <a:off x="2524997" y="2825687"/>
            <a:ext cx="0" cy="1063262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sp>
        <p:nvSpPr>
          <p:cNvPr id="150" name="TextBox 4">
            <a:extLst>
              <a:ext uri="{FF2B5EF4-FFF2-40B4-BE49-F238E27FC236}">
                <a16:creationId xmlns:a16="http://schemas.microsoft.com/office/drawing/2014/main" id="{4B922D5C-E033-4914-8B51-BA6990830B12}"/>
              </a:ext>
            </a:extLst>
          </p:cNvPr>
          <p:cNvSpPr txBox="1"/>
          <p:nvPr/>
        </p:nvSpPr>
        <p:spPr>
          <a:xfrm>
            <a:off x="2730852" y="2576021"/>
            <a:ext cx="866648" cy="4616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L ~ 100 m</a:t>
            </a:r>
          </a:p>
          <a:p>
            <a:pPr algn="r"/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fiber</a:t>
            </a:r>
          </a:p>
        </p:txBody>
      </p:sp>
      <p:cxnSp>
        <p:nvCxnSpPr>
          <p:cNvPr id="69" name="Connector: Elbow 68">
            <a:extLst>
              <a:ext uri="{FF2B5EF4-FFF2-40B4-BE49-F238E27FC236}">
                <a16:creationId xmlns:a16="http://schemas.microsoft.com/office/drawing/2014/main" id="{D9F56A56-0412-4793-93B2-1A5738092151}"/>
              </a:ext>
            </a:extLst>
          </p:cNvPr>
          <p:cNvCxnSpPr>
            <a:cxnSpLocks/>
            <a:stCxn id="136" idx="3"/>
            <a:endCxn id="9" idx="0"/>
          </p:cNvCxnSpPr>
          <p:nvPr/>
        </p:nvCxnSpPr>
        <p:spPr bwMode="auto">
          <a:xfrm>
            <a:off x="5704487" y="3094259"/>
            <a:ext cx="604351" cy="280383"/>
          </a:xfrm>
          <a:prstGeom prst="bentConnector2">
            <a:avLst/>
          </a:prstGeom>
          <a:ln w="38100">
            <a:solidFill>
              <a:srgbClr val="0101FF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3" name="Rectangle 152">
            <a:extLst>
              <a:ext uri="{FF2B5EF4-FFF2-40B4-BE49-F238E27FC236}">
                <a16:creationId xmlns:a16="http://schemas.microsoft.com/office/drawing/2014/main" id="{A531C3EF-5E50-400D-A409-0C55B02FF402}"/>
              </a:ext>
            </a:extLst>
          </p:cNvPr>
          <p:cNvSpPr/>
          <p:nvPr/>
        </p:nvSpPr>
        <p:spPr bwMode="auto">
          <a:xfrm>
            <a:off x="6201749" y="2014571"/>
            <a:ext cx="674005" cy="445686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highlight>
                <a:srgbClr val="FFFF00"/>
              </a:highlight>
              <a:latin typeface="Arial" charset="0"/>
            </a:endParaRPr>
          </a:p>
        </p:txBody>
      </p:sp>
      <p:sp>
        <p:nvSpPr>
          <p:cNvPr id="154" name="TextBox 4">
            <a:extLst>
              <a:ext uri="{FF2B5EF4-FFF2-40B4-BE49-F238E27FC236}">
                <a16:creationId xmlns:a16="http://schemas.microsoft.com/office/drawing/2014/main" id="{0D417D55-D5A2-47A1-884A-7768C5B9C650}"/>
              </a:ext>
            </a:extLst>
          </p:cNvPr>
          <p:cNvSpPr txBox="1"/>
          <p:nvPr/>
        </p:nvSpPr>
        <p:spPr>
          <a:xfrm>
            <a:off x="6950489" y="1998807"/>
            <a:ext cx="2164375" cy="4616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i="1">
                <a:solidFill>
                  <a:srgbClr val="0070C0"/>
                </a:solidFill>
                <a:latin typeface="Arial"/>
                <a:cs typeface="Arial"/>
              </a:rPr>
              <a:t>Global timing, busy &amp; sync</a:t>
            </a:r>
          </a:p>
          <a:p>
            <a:r>
              <a:rPr lang="en-US" sz="1200" b="1" i="1">
                <a:solidFill>
                  <a:srgbClr val="0070C0"/>
                </a:solidFill>
                <a:latin typeface="Arial"/>
                <a:cs typeface="Arial"/>
              </a:rPr>
              <a:t>Beam collision clock input</a:t>
            </a:r>
          </a:p>
        </p:txBody>
      </p:sp>
      <p:cxnSp>
        <p:nvCxnSpPr>
          <p:cNvPr id="156" name="Elbow Connector 117">
            <a:extLst>
              <a:ext uri="{FF2B5EF4-FFF2-40B4-BE49-F238E27FC236}">
                <a16:creationId xmlns:a16="http://schemas.microsoft.com/office/drawing/2014/main" id="{F6CC011E-7381-4FF0-803F-7B1EF9B78608}"/>
              </a:ext>
            </a:extLst>
          </p:cNvPr>
          <p:cNvCxnSpPr>
            <a:cxnSpLocks/>
            <a:stCxn id="153" idx="1"/>
            <a:endCxn id="29" idx="0"/>
          </p:cNvCxnSpPr>
          <p:nvPr/>
        </p:nvCxnSpPr>
        <p:spPr bwMode="auto">
          <a:xfrm rot="10800000" flipV="1">
            <a:off x="3905535" y="2237413"/>
            <a:ext cx="2296214" cy="1536853"/>
          </a:xfrm>
          <a:prstGeom prst="bentConnector2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8" name="Elbow Connector 117">
            <a:extLst>
              <a:ext uri="{FF2B5EF4-FFF2-40B4-BE49-F238E27FC236}">
                <a16:creationId xmlns:a16="http://schemas.microsoft.com/office/drawing/2014/main" id="{9C0C38B3-1D7C-45B6-8998-DA99D7A932E3}"/>
              </a:ext>
            </a:extLst>
          </p:cNvPr>
          <p:cNvCxnSpPr>
            <a:cxnSpLocks/>
            <a:stCxn id="153" idx="1"/>
            <a:endCxn id="127" idx="0"/>
          </p:cNvCxnSpPr>
          <p:nvPr/>
        </p:nvCxnSpPr>
        <p:spPr bwMode="auto">
          <a:xfrm rot="10800000" flipV="1">
            <a:off x="4922937" y="2237414"/>
            <a:ext cx="1278812" cy="327880"/>
          </a:xfrm>
          <a:prstGeom prst="bentConnector2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2" name="Straight Connector 161">
            <a:extLst>
              <a:ext uri="{FF2B5EF4-FFF2-40B4-BE49-F238E27FC236}">
                <a16:creationId xmlns:a16="http://schemas.microsoft.com/office/drawing/2014/main" id="{412726EB-27EA-450B-9CC7-78925241F280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6651761" y="2457429"/>
            <a:ext cx="7307" cy="90256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7" name="Flowchart: Magnetic Disk 166">
            <a:extLst>
              <a:ext uri="{FF2B5EF4-FFF2-40B4-BE49-F238E27FC236}">
                <a16:creationId xmlns:a16="http://schemas.microsoft.com/office/drawing/2014/main" id="{8897FBCD-B2B3-4ED0-B3C8-0334C0C131F4}"/>
              </a:ext>
            </a:extLst>
          </p:cNvPr>
          <p:cNvSpPr/>
          <p:nvPr/>
        </p:nvSpPr>
        <p:spPr bwMode="auto">
          <a:xfrm>
            <a:off x="7436352" y="4308278"/>
            <a:ext cx="914400" cy="612648"/>
          </a:xfrm>
          <a:prstGeom prst="flowChartMagneticDisk">
            <a:avLst/>
          </a:prstGeom>
          <a:solidFill>
            <a:srgbClr val="FF99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8" name="TextBox 4">
            <a:extLst>
              <a:ext uri="{FF2B5EF4-FFF2-40B4-BE49-F238E27FC236}">
                <a16:creationId xmlns:a16="http://schemas.microsoft.com/office/drawing/2014/main" id="{D19C6DB3-7211-4233-8731-463F980F6EBC}"/>
              </a:ext>
            </a:extLst>
          </p:cNvPr>
          <p:cNvSpPr txBox="1"/>
          <p:nvPr/>
        </p:nvSpPr>
        <p:spPr>
          <a:xfrm>
            <a:off x="7459284" y="4016730"/>
            <a:ext cx="982961" cy="27699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i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Monitoring</a:t>
            </a:r>
          </a:p>
        </p:txBody>
      </p:sp>
      <p:sp>
        <p:nvSpPr>
          <p:cNvPr id="169" name="Left-Right Arrow 62">
            <a:extLst>
              <a:ext uri="{FF2B5EF4-FFF2-40B4-BE49-F238E27FC236}">
                <a16:creationId xmlns:a16="http://schemas.microsoft.com/office/drawing/2014/main" id="{B60A381E-0FC7-45F7-8894-046639897746}"/>
              </a:ext>
            </a:extLst>
          </p:cNvPr>
          <p:cNvSpPr/>
          <p:nvPr/>
        </p:nvSpPr>
        <p:spPr bwMode="auto">
          <a:xfrm>
            <a:off x="6831471" y="4526433"/>
            <a:ext cx="604881" cy="193601"/>
          </a:xfrm>
          <a:prstGeom prst="leftRight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9" name="Arrow: Right 98">
            <a:extLst>
              <a:ext uri="{FF2B5EF4-FFF2-40B4-BE49-F238E27FC236}">
                <a16:creationId xmlns:a16="http://schemas.microsoft.com/office/drawing/2014/main" id="{AE6E473D-95EF-4482-881D-D537C857E989}"/>
              </a:ext>
            </a:extLst>
          </p:cNvPr>
          <p:cNvSpPr/>
          <p:nvPr/>
        </p:nvSpPr>
        <p:spPr bwMode="auto">
          <a:xfrm>
            <a:off x="2164730" y="1768638"/>
            <a:ext cx="1278811" cy="314405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O(</a:t>
            </a:r>
            <a:r>
              <a:rPr lang="en-US">
                <a:solidFill>
                  <a:srgbClr val="000000"/>
                </a:solidFill>
              </a:rPr>
              <a:t>100 Tbps</a:t>
            </a: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)</a:t>
            </a:r>
          </a:p>
        </p:txBody>
      </p:sp>
      <p:sp>
        <p:nvSpPr>
          <p:cNvPr id="172" name="Arrow: Right 171">
            <a:extLst>
              <a:ext uri="{FF2B5EF4-FFF2-40B4-BE49-F238E27FC236}">
                <a16:creationId xmlns:a16="http://schemas.microsoft.com/office/drawing/2014/main" id="{C1BC3A88-8682-42E0-92B7-B6264F2E9328}"/>
              </a:ext>
            </a:extLst>
          </p:cNvPr>
          <p:cNvSpPr/>
          <p:nvPr/>
        </p:nvSpPr>
        <p:spPr bwMode="auto">
          <a:xfrm>
            <a:off x="4537432" y="1768638"/>
            <a:ext cx="1278811" cy="314405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O(</a:t>
            </a:r>
            <a:r>
              <a:rPr lang="en-US">
                <a:solidFill>
                  <a:srgbClr val="000000"/>
                </a:solidFill>
              </a:rPr>
              <a:t>1 Tbps</a:t>
            </a: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)</a:t>
            </a:r>
          </a:p>
        </p:txBody>
      </p:sp>
      <p:sp>
        <p:nvSpPr>
          <p:cNvPr id="173" name="Arrow: Right 172">
            <a:extLst>
              <a:ext uri="{FF2B5EF4-FFF2-40B4-BE49-F238E27FC236}">
                <a16:creationId xmlns:a16="http://schemas.microsoft.com/office/drawing/2014/main" id="{00498A6B-62E5-4B11-8D2F-6BE85FAB144E}"/>
              </a:ext>
            </a:extLst>
          </p:cNvPr>
          <p:cNvSpPr/>
          <p:nvPr/>
        </p:nvSpPr>
        <p:spPr bwMode="auto">
          <a:xfrm>
            <a:off x="6718638" y="2914852"/>
            <a:ext cx="801367" cy="314405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O(</a:t>
            </a: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0.1</a:t>
            </a:r>
            <a:r>
              <a:rPr lang="en-US">
                <a:solidFill>
                  <a:srgbClr val="000000"/>
                </a:solidFill>
              </a:rPr>
              <a:t> Tbps</a:t>
            </a: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)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37D6A32-EDB0-4008-A12A-C6C98A6988AF}"/>
              </a:ext>
            </a:extLst>
          </p:cNvPr>
          <p:cNvSpPr txBox="1"/>
          <p:nvPr/>
        </p:nvSpPr>
        <p:spPr>
          <a:xfrm>
            <a:off x="2107096" y="3682066"/>
            <a:ext cx="411328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i="1">
                <a:solidFill>
                  <a:srgbClr val="000000"/>
                </a:solidFill>
              </a:rPr>
              <a:t>FE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810BB5D1-751F-4AFA-981E-D449292B7C82}"/>
              </a:ext>
            </a:extLst>
          </p:cNvPr>
          <p:cNvSpPr txBox="1"/>
          <p:nvPr/>
        </p:nvSpPr>
        <p:spPr>
          <a:xfrm>
            <a:off x="2145323" y="4905343"/>
            <a:ext cx="411328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i="1">
                <a:solidFill>
                  <a:srgbClr val="000000"/>
                </a:solidFill>
              </a:rPr>
              <a:t>FE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2A3BA85F-F02C-4030-A296-E24B2765FD9C}"/>
              </a:ext>
            </a:extLst>
          </p:cNvPr>
          <p:cNvSpPr txBox="1"/>
          <p:nvPr/>
        </p:nvSpPr>
        <p:spPr>
          <a:xfrm>
            <a:off x="3781457" y="4714206"/>
            <a:ext cx="472491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i="1">
                <a:solidFill>
                  <a:srgbClr val="000000"/>
                </a:solidFill>
                <a:latin typeface="Arial"/>
                <a:cs typeface="Arial"/>
              </a:rPr>
              <a:t>FEP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CD1AB392-13E4-408A-B626-480360F61A9F}"/>
              </a:ext>
            </a:extLst>
          </p:cNvPr>
          <p:cNvSpPr txBox="1"/>
          <p:nvPr/>
        </p:nvSpPr>
        <p:spPr>
          <a:xfrm>
            <a:off x="5134707" y="3338018"/>
            <a:ext cx="663629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i="1">
                <a:solidFill>
                  <a:schemeClr val="bg1"/>
                </a:solidFill>
                <a:latin typeface="Arial"/>
                <a:cs typeface="Arial"/>
              </a:rPr>
              <a:t>Server</a:t>
            </a:r>
            <a:endParaRPr lang="en-US">
              <a:solidFill>
                <a:schemeClr val="bg1"/>
              </a:solidFill>
              <a:cs typeface="Arial"/>
            </a:endParaRP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8FC90ACC-6521-4D87-BCE8-F1367FDC1CB7}"/>
              </a:ext>
            </a:extLst>
          </p:cNvPr>
          <p:cNvSpPr txBox="1"/>
          <p:nvPr/>
        </p:nvSpPr>
        <p:spPr>
          <a:xfrm>
            <a:off x="4691269" y="3338019"/>
            <a:ext cx="472491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i="1">
                <a:solidFill>
                  <a:srgbClr val="000000"/>
                </a:solidFill>
                <a:latin typeface="Arial"/>
                <a:cs typeface="Arial"/>
              </a:rPr>
              <a:t>FEP</a:t>
            </a:r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11" name="Straight Arrow Connector 10"/>
          <p:cNvCxnSpPr>
            <a:cxnSpLocks/>
            <a:endCxn id="107" idx="1"/>
          </p:cNvCxnSpPr>
          <p:nvPr/>
        </p:nvCxnSpPr>
        <p:spPr bwMode="auto">
          <a:xfrm flipV="1">
            <a:off x="1496766" y="2978204"/>
            <a:ext cx="258433" cy="704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graphicFrame>
        <p:nvGraphicFramePr>
          <p:cNvPr id="9" name="Diagram 8"/>
          <p:cNvGraphicFramePr/>
          <p:nvPr/>
        </p:nvGraphicFramePr>
        <p:xfrm>
          <a:off x="5793250" y="3374642"/>
          <a:ext cx="1031177" cy="1524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129363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8126BBD-5455-455D-B868-7ADA5271CB98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075" name="Text Box 4"/>
          <p:cNvSpPr txBox="1">
            <a:spLocks noChangeArrowheads="1"/>
          </p:cNvSpPr>
          <p:nvPr/>
        </p:nvSpPr>
        <p:spPr bwMode="auto">
          <a:xfrm>
            <a:off x="228600" y="228600"/>
            <a:ext cx="688521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200" i="1"/>
              <a:t>EIC Yellow Report – Readout and DAQ			FJ Barbosa, K Chen, J Huang </a:t>
            </a:r>
          </a:p>
        </p:txBody>
      </p:sp>
      <p:sp>
        <p:nvSpPr>
          <p:cNvPr id="3077" name="Line 6"/>
          <p:cNvSpPr>
            <a:spLocks noChangeShapeType="1"/>
          </p:cNvSpPr>
          <p:nvPr/>
        </p:nvSpPr>
        <p:spPr bwMode="auto">
          <a:xfrm flipH="1">
            <a:off x="381000" y="6324600"/>
            <a:ext cx="16764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8" name="Line 7"/>
          <p:cNvSpPr>
            <a:spLocks noChangeShapeType="1"/>
          </p:cNvSpPr>
          <p:nvPr/>
        </p:nvSpPr>
        <p:spPr bwMode="auto">
          <a:xfrm flipV="1">
            <a:off x="8763000" y="381000"/>
            <a:ext cx="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9" name="Line 8"/>
          <p:cNvSpPr>
            <a:spLocks noChangeShapeType="1"/>
          </p:cNvSpPr>
          <p:nvPr/>
        </p:nvSpPr>
        <p:spPr bwMode="auto">
          <a:xfrm>
            <a:off x="5486400" y="6324600"/>
            <a:ext cx="9144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0" name="Line 9"/>
          <p:cNvSpPr>
            <a:spLocks noChangeShapeType="1"/>
          </p:cNvSpPr>
          <p:nvPr/>
        </p:nvSpPr>
        <p:spPr bwMode="auto">
          <a:xfrm>
            <a:off x="381000" y="5410200"/>
            <a:ext cx="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1" name="Freeform 10"/>
          <p:cNvSpPr>
            <a:spLocks/>
          </p:cNvSpPr>
          <p:nvPr/>
        </p:nvSpPr>
        <p:spPr bwMode="auto">
          <a:xfrm flipV="1">
            <a:off x="8316913" y="333375"/>
            <a:ext cx="446087" cy="47625"/>
          </a:xfrm>
          <a:custGeom>
            <a:avLst/>
            <a:gdLst>
              <a:gd name="T0" fmla="*/ 446087 w 369"/>
              <a:gd name="T1" fmla="*/ 0 h 1"/>
              <a:gd name="T2" fmla="*/ 0 w 369"/>
              <a:gd name="T3" fmla="*/ 0 h 1"/>
              <a:gd name="T4" fmla="*/ 0 60000 65536"/>
              <a:gd name="T5" fmla="*/ 0 60000 65536"/>
              <a:gd name="T6" fmla="*/ 0 w 369"/>
              <a:gd name="T7" fmla="*/ 0 h 1"/>
              <a:gd name="T8" fmla="*/ 369 w 369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9" h="1">
                <a:moveTo>
                  <a:pt x="369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5" name="Rectangle 14"/>
          <p:cNvSpPr>
            <a:spLocks noChangeArrowheads="1"/>
          </p:cNvSpPr>
          <p:nvPr/>
        </p:nvSpPr>
        <p:spPr bwMode="auto">
          <a:xfrm>
            <a:off x="1558925" y="-246063"/>
            <a:ext cx="3617913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323351" y="6172200"/>
            <a:ext cx="105349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i="1"/>
              <a:t>30 July 2020</a:t>
            </a:r>
          </a:p>
        </p:txBody>
      </p:sp>
      <p:sp>
        <p:nvSpPr>
          <p:cNvPr id="140" name="Text Box 11"/>
          <p:cNvSpPr txBox="1">
            <a:spLocks noChangeArrowheads="1"/>
          </p:cNvSpPr>
          <p:nvPr/>
        </p:nvSpPr>
        <p:spPr bwMode="auto">
          <a:xfrm>
            <a:off x="213803" y="616794"/>
            <a:ext cx="337303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000" b="1" i="1" u="sng">
                <a:solidFill>
                  <a:srgbClr val="0000FF"/>
                </a:solidFill>
              </a:rPr>
              <a:t>4	Development Flow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8635" y="1371233"/>
            <a:ext cx="11938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solidFill>
                  <a:srgbClr val="0000FF"/>
                </a:solidFill>
              </a:rPr>
              <a:t>Specifications from detector groups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9300" y="1081251"/>
            <a:ext cx="5887795" cy="166367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8756" y="2418771"/>
            <a:ext cx="4076291" cy="180361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3796" y="3386671"/>
            <a:ext cx="3179204" cy="167142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499262" y="2210244"/>
            <a:ext cx="646331" cy="2462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/>
              <a:t>Si maps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912594" y="2428057"/>
            <a:ext cx="646331" cy="2462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/>
              <a:t>TPC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1335929" y="2621813"/>
            <a:ext cx="646331" cy="2462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/>
              <a:t>GEM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2012470" y="3237431"/>
            <a:ext cx="646331" cy="2462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/>
              <a:t>ZDC</a:t>
            </a:r>
          </a:p>
        </p:txBody>
      </p:sp>
      <p:cxnSp>
        <p:nvCxnSpPr>
          <p:cNvPr id="43" name="Straight Connector 42"/>
          <p:cNvCxnSpPr>
            <a:stCxn id="104" idx="2"/>
            <a:endCxn id="109" idx="0"/>
          </p:cNvCxnSpPr>
          <p:nvPr/>
        </p:nvCxnSpPr>
        <p:spPr bwMode="auto">
          <a:xfrm>
            <a:off x="1659095" y="2868034"/>
            <a:ext cx="676541" cy="369397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50" name="TextBox 49"/>
          <p:cNvSpPr txBox="1"/>
          <p:nvPr/>
        </p:nvSpPr>
        <p:spPr>
          <a:xfrm>
            <a:off x="920922" y="4887633"/>
            <a:ext cx="1098378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/>
              <a:t>Readout &amp; DAQ</a:t>
            </a:r>
          </a:p>
          <a:p>
            <a:r>
              <a:rPr lang="en-US"/>
              <a:t>Group</a:t>
            </a:r>
          </a:p>
        </p:txBody>
      </p:sp>
      <p:cxnSp>
        <p:nvCxnSpPr>
          <p:cNvPr id="78" name="Straight Arrow Connector 77"/>
          <p:cNvCxnSpPr>
            <a:stCxn id="32" idx="2"/>
            <a:endCxn id="50" idx="0"/>
          </p:cNvCxnSpPr>
          <p:nvPr/>
        </p:nvCxnSpPr>
        <p:spPr bwMode="auto">
          <a:xfrm>
            <a:off x="822428" y="2456465"/>
            <a:ext cx="647683" cy="243116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81" name="Straight Arrow Connector 80"/>
          <p:cNvCxnSpPr>
            <a:stCxn id="103" idx="2"/>
            <a:endCxn id="50" idx="0"/>
          </p:cNvCxnSpPr>
          <p:nvPr/>
        </p:nvCxnSpPr>
        <p:spPr bwMode="auto">
          <a:xfrm>
            <a:off x="1235760" y="2674278"/>
            <a:ext cx="234351" cy="2213355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84" name="Straight Arrow Connector 83"/>
          <p:cNvCxnSpPr>
            <a:stCxn id="104" idx="2"/>
            <a:endCxn id="50" idx="0"/>
          </p:cNvCxnSpPr>
          <p:nvPr/>
        </p:nvCxnSpPr>
        <p:spPr bwMode="auto">
          <a:xfrm flipH="1">
            <a:off x="1470111" y="2868034"/>
            <a:ext cx="188984" cy="2019599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96" name="Straight Arrow Connector 95"/>
          <p:cNvCxnSpPr>
            <a:stCxn id="109" idx="2"/>
            <a:endCxn id="50" idx="0"/>
          </p:cNvCxnSpPr>
          <p:nvPr/>
        </p:nvCxnSpPr>
        <p:spPr bwMode="auto">
          <a:xfrm flipH="1">
            <a:off x="1470111" y="3483652"/>
            <a:ext cx="865525" cy="140398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138" name="TextBox 4"/>
          <p:cNvSpPr txBox="1"/>
          <p:nvPr/>
        </p:nvSpPr>
        <p:spPr>
          <a:xfrm>
            <a:off x="2375788" y="4523977"/>
            <a:ext cx="4200189" cy="120032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 FE specifications</a:t>
            </a:r>
          </a:p>
          <a:p>
            <a:pPr lvl="1"/>
            <a:r>
              <a:rPr lang="en-US" sz="12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(ASIC, PCBs, Interconnects, etc.)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 FEP specifications</a:t>
            </a:r>
          </a:p>
          <a:p>
            <a:pPr lvl="1"/>
            <a:r>
              <a:rPr lang="en-US" sz="12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(FPGA, PCBs, Interconnects, etc.)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 System specifications</a:t>
            </a:r>
          </a:p>
          <a:p>
            <a:pPr lvl="1"/>
            <a:r>
              <a:rPr lang="en-US" sz="12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(Data Format, Configuration, Control, Interface, etc.)</a:t>
            </a:r>
          </a:p>
        </p:txBody>
      </p:sp>
      <p:sp>
        <p:nvSpPr>
          <p:cNvPr id="139" name="Left Brace 138"/>
          <p:cNvSpPr/>
          <p:nvPr/>
        </p:nvSpPr>
        <p:spPr bwMode="auto">
          <a:xfrm>
            <a:off x="2287134" y="4563980"/>
            <a:ext cx="145498" cy="1097268"/>
          </a:xfrm>
          <a:prstGeom prst="leftBrace">
            <a:avLst/>
          </a:prstGeom>
          <a:noFill/>
          <a:ln w="9525" cap="flat" cmpd="sng" algn="ctr">
            <a:solidFill>
              <a:srgbClr val="00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2" name="TextBox 4"/>
          <p:cNvSpPr txBox="1"/>
          <p:nvPr/>
        </p:nvSpPr>
        <p:spPr>
          <a:xfrm>
            <a:off x="2093935" y="3923683"/>
            <a:ext cx="1491114" cy="27699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i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Iterative Processes</a:t>
            </a:r>
          </a:p>
        </p:txBody>
      </p:sp>
    </p:spTree>
    <p:extLst>
      <p:ext uri="{BB962C8B-B14F-4D97-AF65-F5344CB8AC3E}">
        <p14:creationId xmlns:p14="http://schemas.microsoft.com/office/powerpoint/2010/main" val="22413905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8126BBD-5455-455D-B868-7ADA5271CB98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075" name="Text Box 4"/>
          <p:cNvSpPr txBox="1">
            <a:spLocks noChangeArrowheads="1"/>
          </p:cNvSpPr>
          <p:nvPr/>
        </p:nvSpPr>
        <p:spPr bwMode="auto">
          <a:xfrm>
            <a:off x="228600" y="228600"/>
            <a:ext cx="688521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200" i="1"/>
              <a:t>EIC Yellow Report – Readout and DAQ			FJ Barbosa, K Chen, J Huang </a:t>
            </a:r>
          </a:p>
        </p:txBody>
      </p:sp>
      <p:sp>
        <p:nvSpPr>
          <p:cNvPr id="3077" name="Line 6"/>
          <p:cNvSpPr>
            <a:spLocks noChangeShapeType="1"/>
          </p:cNvSpPr>
          <p:nvPr/>
        </p:nvSpPr>
        <p:spPr bwMode="auto">
          <a:xfrm flipH="1">
            <a:off x="381000" y="6324600"/>
            <a:ext cx="16764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8" name="Line 7"/>
          <p:cNvSpPr>
            <a:spLocks noChangeShapeType="1"/>
          </p:cNvSpPr>
          <p:nvPr/>
        </p:nvSpPr>
        <p:spPr bwMode="auto">
          <a:xfrm flipV="1">
            <a:off x="8763000" y="381000"/>
            <a:ext cx="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9" name="Line 8"/>
          <p:cNvSpPr>
            <a:spLocks noChangeShapeType="1"/>
          </p:cNvSpPr>
          <p:nvPr/>
        </p:nvSpPr>
        <p:spPr bwMode="auto">
          <a:xfrm>
            <a:off x="5486400" y="6324600"/>
            <a:ext cx="9144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0" name="Line 9"/>
          <p:cNvSpPr>
            <a:spLocks noChangeShapeType="1"/>
          </p:cNvSpPr>
          <p:nvPr/>
        </p:nvSpPr>
        <p:spPr bwMode="auto">
          <a:xfrm>
            <a:off x="381000" y="5410200"/>
            <a:ext cx="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1" name="Freeform 10"/>
          <p:cNvSpPr>
            <a:spLocks/>
          </p:cNvSpPr>
          <p:nvPr/>
        </p:nvSpPr>
        <p:spPr bwMode="auto">
          <a:xfrm flipV="1">
            <a:off x="8316913" y="333375"/>
            <a:ext cx="446087" cy="47625"/>
          </a:xfrm>
          <a:custGeom>
            <a:avLst/>
            <a:gdLst>
              <a:gd name="T0" fmla="*/ 446087 w 369"/>
              <a:gd name="T1" fmla="*/ 0 h 1"/>
              <a:gd name="T2" fmla="*/ 0 w 369"/>
              <a:gd name="T3" fmla="*/ 0 h 1"/>
              <a:gd name="T4" fmla="*/ 0 60000 65536"/>
              <a:gd name="T5" fmla="*/ 0 60000 65536"/>
              <a:gd name="T6" fmla="*/ 0 w 369"/>
              <a:gd name="T7" fmla="*/ 0 h 1"/>
              <a:gd name="T8" fmla="*/ 369 w 369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9" h="1">
                <a:moveTo>
                  <a:pt x="369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5" name="Rectangle 14"/>
          <p:cNvSpPr>
            <a:spLocks noChangeArrowheads="1"/>
          </p:cNvSpPr>
          <p:nvPr/>
        </p:nvSpPr>
        <p:spPr bwMode="auto">
          <a:xfrm>
            <a:off x="1558925" y="-246063"/>
            <a:ext cx="3617913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323351" y="6172200"/>
            <a:ext cx="105349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i="1"/>
              <a:t>30 July 2020</a:t>
            </a:r>
          </a:p>
        </p:txBody>
      </p:sp>
      <p:sp>
        <p:nvSpPr>
          <p:cNvPr id="140" name="Text Box 11"/>
          <p:cNvSpPr txBox="1">
            <a:spLocks noChangeArrowheads="1"/>
          </p:cNvSpPr>
          <p:nvPr/>
        </p:nvSpPr>
        <p:spPr bwMode="auto">
          <a:xfrm>
            <a:off x="213803" y="616794"/>
            <a:ext cx="44595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600" b="1">
                <a:solidFill>
                  <a:srgbClr val="0000FF"/>
                </a:solidFill>
              </a:rPr>
              <a:t>FE</a:t>
            </a:r>
          </a:p>
        </p:txBody>
      </p:sp>
      <p:sp>
        <p:nvSpPr>
          <p:cNvPr id="30" name="Text Box 17"/>
          <p:cNvSpPr txBox="1">
            <a:spLocks noChangeArrowheads="1"/>
          </p:cNvSpPr>
          <p:nvPr/>
        </p:nvSpPr>
        <p:spPr bwMode="auto">
          <a:xfrm>
            <a:off x="467544" y="950456"/>
            <a:ext cx="8219256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/>
              <a:t>“Coalesce” specifications to minimize the number of ASIC part numbers, e.g., one ASIC type for all GEM-type detectors.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/>
              <a:t>Power is now nominally 1 W ± 0.25 W per ASIC (64 </a:t>
            </a:r>
            <a:r>
              <a:rPr lang="en-US" sz="1600" err="1"/>
              <a:t>ch</a:t>
            </a:r>
            <a:r>
              <a:rPr lang="en-US" sz="1600"/>
              <a:t>, 32 </a:t>
            </a:r>
            <a:r>
              <a:rPr lang="en-US" sz="1600" err="1"/>
              <a:t>ch</a:t>
            </a:r>
            <a:r>
              <a:rPr lang="en-US" sz="1600"/>
              <a:t>). Detector groups need to consider that cooling will be needed and make provisions for installation. Liquid cooling is efficient and low cost.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/>
              <a:t>Consider serviceability as a design criteria.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/>
              <a:t>ASIC Development (specifications, simulation, design, layout, verification, prototype fabrication and packaging) &gt; 2 years. Must consider re-spin or &gt; 1 year. Therefore, consider an </a:t>
            </a:r>
            <a:r>
              <a:rPr lang="en-US" sz="1600" b="1"/>
              <a:t>ASIC design cycle of &gt; 3 years</a:t>
            </a:r>
            <a:r>
              <a:rPr lang="en-US" sz="1600"/>
              <a:t>.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1600"/>
              <a:t>Testing is a big effort, especially with a detector for validation.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1600"/>
              <a:t>Production (i.e., engineering run) ~ 1 year.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1600"/>
              <a:t>And then, a lot more testing.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1600"/>
              <a:t>PCB designs must occur concurrently, more testing.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/>
              <a:t>What if an existent ASIC already meets all the specifications and can be used </a:t>
            </a:r>
            <a:r>
              <a:rPr lang="en-US" sz="1600" i="1"/>
              <a:t>as is</a:t>
            </a:r>
            <a:r>
              <a:rPr lang="en-US" sz="1600"/>
              <a:t>?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1600"/>
              <a:t>Will the technology node still be available in a few years?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1600"/>
              <a:t>Are the fab masks still maintained and available for fabrication?</a:t>
            </a:r>
          </a:p>
        </p:txBody>
      </p:sp>
    </p:spTree>
    <p:extLst>
      <p:ext uri="{BB962C8B-B14F-4D97-AF65-F5344CB8AC3E}">
        <p14:creationId xmlns:p14="http://schemas.microsoft.com/office/powerpoint/2010/main" val="21205406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8126BBD-5455-455D-B868-7ADA5271CB98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075" name="Text Box 4"/>
          <p:cNvSpPr txBox="1">
            <a:spLocks noChangeArrowheads="1"/>
          </p:cNvSpPr>
          <p:nvPr/>
        </p:nvSpPr>
        <p:spPr bwMode="auto">
          <a:xfrm>
            <a:off x="228600" y="228600"/>
            <a:ext cx="688521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200" i="1"/>
              <a:t>EIC Yellow Report – Readout and DAQ			FJ Barbosa, K Chen, J Huang </a:t>
            </a:r>
          </a:p>
        </p:txBody>
      </p:sp>
      <p:sp>
        <p:nvSpPr>
          <p:cNvPr id="3077" name="Line 6"/>
          <p:cNvSpPr>
            <a:spLocks noChangeShapeType="1"/>
          </p:cNvSpPr>
          <p:nvPr/>
        </p:nvSpPr>
        <p:spPr bwMode="auto">
          <a:xfrm flipH="1">
            <a:off x="381000" y="6324600"/>
            <a:ext cx="16764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8" name="Line 7"/>
          <p:cNvSpPr>
            <a:spLocks noChangeShapeType="1"/>
          </p:cNvSpPr>
          <p:nvPr/>
        </p:nvSpPr>
        <p:spPr bwMode="auto">
          <a:xfrm flipV="1">
            <a:off x="8763000" y="381000"/>
            <a:ext cx="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9" name="Line 8"/>
          <p:cNvSpPr>
            <a:spLocks noChangeShapeType="1"/>
          </p:cNvSpPr>
          <p:nvPr/>
        </p:nvSpPr>
        <p:spPr bwMode="auto">
          <a:xfrm>
            <a:off x="5486400" y="6324600"/>
            <a:ext cx="9144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0" name="Line 9"/>
          <p:cNvSpPr>
            <a:spLocks noChangeShapeType="1"/>
          </p:cNvSpPr>
          <p:nvPr/>
        </p:nvSpPr>
        <p:spPr bwMode="auto">
          <a:xfrm>
            <a:off x="381000" y="5410200"/>
            <a:ext cx="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1" name="Freeform 10"/>
          <p:cNvSpPr>
            <a:spLocks/>
          </p:cNvSpPr>
          <p:nvPr/>
        </p:nvSpPr>
        <p:spPr bwMode="auto">
          <a:xfrm flipV="1">
            <a:off x="8316913" y="333375"/>
            <a:ext cx="446087" cy="47625"/>
          </a:xfrm>
          <a:custGeom>
            <a:avLst/>
            <a:gdLst>
              <a:gd name="T0" fmla="*/ 446087 w 369"/>
              <a:gd name="T1" fmla="*/ 0 h 1"/>
              <a:gd name="T2" fmla="*/ 0 w 369"/>
              <a:gd name="T3" fmla="*/ 0 h 1"/>
              <a:gd name="T4" fmla="*/ 0 60000 65536"/>
              <a:gd name="T5" fmla="*/ 0 60000 65536"/>
              <a:gd name="T6" fmla="*/ 0 w 369"/>
              <a:gd name="T7" fmla="*/ 0 h 1"/>
              <a:gd name="T8" fmla="*/ 369 w 369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9" h="1">
                <a:moveTo>
                  <a:pt x="369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5" name="Rectangle 14"/>
          <p:cNvSpPr>
            <a:spLocks noChangeArrowheads="1"/>
          </p:cNvSpPr>
          <p:nvPr/>
        </p:nvSpPr>
        <p:spPr bwMode="auto">
          <a:xfrm>
            <a:off x="1558925" y="-246063"/>
            <a:ext cx="3617913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323351" y="6172200"/>
            <a:ext cx="105349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i="1"/>
              <a:t>30 July 2020</a:t>
            </a:r>
          </a:p>
        </p:txBody>
      </p:sp>
      <p:sp>
        <p:nvSpPr>
          <p:cNvPr id="140" name="Text Box 11"/>
          <p:cNvSpPr txBox="1">
            <a:spLocks noChangeArrowheads="1"/>
          </p:cNvSpPr>
          <p:nvPr/>
        </p:nvSpPr>
        <p:spPr bwMode="auto">
          <a:xfrm>
            <a:off x="213803" y="616794"/>
            <a:ext cx="254826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600" b="1"/>
              <a:t>ASIC Technology Nodes</a:t>
            </a:r>
          </a:p>
        </p:txBody>
      </p:sp>
      <p:sp>
        <p:nvSpPr>
          <p:cNvPr id="30" name="Text Box 17"/>
          <p:cNvSpPr txBox="1">
            <a:spLocks noChangeArrowheads="1"/>
          </p:cNvSpPr>
          <p:nvPr/>
        </p:nvSpPr>
        <p:spPr bwMode="auto">
          <a:xfrm>
            <a:off x="467544" y="950456"/>
            <a:ext cx="821925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/>
              <a:t>Looking at TSMC, as an example, our niche is not that large.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1" y="1703462"/>
            <a:ext cx="4220259" cy="25959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6845" y="2069890"/>
            <a:ext cx="4392488" cy="2296945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 bwMode="auto">
          <a:xfrm>
            <a:off x="539551" y="2348880"/>
            <a:ext cx="1944217" cy="965284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6" name="Straight Arrow Connector 5"/>
          <p:cNvCxnSpPr>
            <a:endCxn id="4" idx="7"/>
          </p:cNvCxnSpPr>
          <p:nvPr/>
        </p:nvCxnSpPr>
        <p:spPr bwMode="auto">
          <a:xfrm flipH="1">
            <a:off x="2199044" y="1295400"/>
            <a:ext cx="2732998" cy="1194843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543744" y="4450974"/>
            <a:ext cx="821925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/>
              <a:t>Presently, the most popular node at MOSIS for TSMC is 180 nm.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/>
              <a:t>For comparison, the 250 nm node, popular in our community for a number of years, is still supported by TSMC and MOSIS.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/>
              <a:t>The 250 nm technology node debuted in 1995.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/>
              <a:t>It is likely that any present robust technology in use by our community will still be supported in 10 years.</a:t>
            </a:r>
          </a:p>
        </p:txBody>
      </p:sp>
    </p:spTree>
    <p:extLst>
      <p:ext uri="{BB962C8B-B14F-4D97-AF65-F5344CB8AC3E}">
        <p14:creationId xmlns:p14="http://schemas.microsoft.com/office/powerpoint/2010/main" val="15493231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8126BBD-5455-455D-B868-7ADA5271CB98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075" name="Text Box 4"/>
          <p:cNvSpPr txBox="1">
            <a:spLocks noChangeArrowheads="1"/>
          </p:cNvSpPr>
          <p:nvPr/>
        </p:nvSpPr>
        <p:spPr bwMode="auto">
          <a:xfrm>
            <a:off x="228600" y="228600"/>
            <a:ext cx="688521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200" i="1"/>
              <a:t>EIC Yellow Report – Readout and DAQ			FJ Barbosa, K Chen, J Huang </a:t>
            </a:r>
          </a:p>
        </p:txBody>
      </p:sp>
      <p:sp>
        <p:nvSpPr>
          <p:cNvPr id="3077" name="Line 6"/>
          <p:cNvSpPr>
            <a:spLocks noChangeShapeType="1"/>
          </p:cNvSpPr>
          <p:nvPr/>
        </p:nvSpPr>
        <p:spPr bwMode="auto">
          <a:xfrm flipH="1">
            <a:off x="381000" y="6324600"/>
            <a:ext cx="16764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8" name="Line 7"/>
          <p:cNvSpPr>
            <a:spLocks noChangeShapeType="1"/>
          </p:cNvSpPr>
          <p:nvPr/>
        </p:nvSpPr>
        <p:spPr bwMode="auto">
          <a:xfrm flipV="1">
            <a:off x="8763000" y="381000"/>
            <a:ext cx="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9" name="Line 8"/>
          <p:cNvSpPr>
            <a:spLocks noChangeShapeType="1"/>
          </p:cNvSpPr>
          <p:nvPr/>
        </p:nvSpPr>
        <p:spPr bwMode="auto">
          <a:xfrm>
            <a:off x="5486400" y="6324600"/>
            <a:ext cx="9144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0" name="Line 9"/>
          <p:cNvSpPr>
            <a:spLocks noChangeShapeType="1"/>
          </p:cNvSpPr>
          <p:nvPr/>
        </p:nvSpPr>
        <p:spPr bwMode="auto">
          <a:xfrm>
            <a:off x="381000" y="5410200"/>
            <a:ext cx="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1" name="Freeform 10"/>
          <p:cNvSpPr>
            <a:spLocks/>
          </p:cNvSpPr>
          <p:nvPr/>
        </p:nvSpPr>
        <p:spPr bwMode="auto">
          <a:xfrm flipV="1">
            <a:off x="8316913" y="333375"/>
            <a:ext cx="446087" cy="47625"/>
          </a:xfrm>
          <a:custGeom>
            <a:avLst/>
            <a:gdLst>
              <a:gd name="T0" fmla="*/ 446087 w 369"/>
              <a:gd name="T1" fmla="*/ 0 h 1"/>
              <a:gd name="T2" fmla="*/ 0 w 369"/>
              <a:gd name="T3" fmla="*/ 0 h 1"/>
              <a:gd name="T4" fmla="*/ 0 60000 65536"/>
              <a:gd name="T5" fmla="*/ 0 60000 65536"/>
              <a:gd name="T6" fmla="*/ 0 w 369"/>
              <a:gd name="T7" fmla="*/ 0 h 1"/>
              <a:gd name="T8" fmla="*/ 369 w 369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9" h="1">
                <a:moveTo>
                  <a:pt x="369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5" name="Rectangle 14"/>
          <p:cNvSpPr>
            <a:spLocks noChangeArrowheads="1"/>
          </p:cNvSpPr>
          <p:nvPr/>
        </p:nvSpPr>
        <p:spPr bwMode="auto">
          <a:xfrm>
            <a:off x="1558925" y="-246063"/>
            <a:ext cx="3617913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323351" y="6172200"/>
            <a:ext cx="105349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i="1"/>
              <a:t>30 July 2020</a:t>
            </a:r>
          </a:p>
        </p:txBody>
      </p:sp>
      <p:sp>
        <p:nvSpPr>
          <p:cNvPr id="140" name="Text Box 11"/>
          <p:cNvSpPr txBox="1">
            <a:spLocks noChangeArrowheads="1"/>
          </p:cNvSpPr>
          <p:nvPr/>
        </p:nvSpPr>
        <p:spPr bwMode="auto">
          <a:xfrm>
            <a:off x="213803" y="616794"/>
            <a:ext cx="15279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t">
            <a:spAutoFit/>
          </a:bodyPr>
          <a:lstStyle/>
          <a:p>
            <a:pPr algn="l"/>
            <a:r>
              <a:rPr lang="en-US" sz="1600" b="1">
                <a:solidFill>
                  <a:srgbClr val="0000FF"/>
                </a:solidFill>
                <a:latin typeface="Arial"/>
                <a:cs typeface="Arial"/>
              </a:rPr>
              <a:t>ASICs Survey</a:t>
            </a:r>
            <a:endParaRPr lang="en-US" sz="1600" b="1">
              <a:solidFill>
                <a:srgbClr val="0000FF"/>
              </a:solidFill>
            </a:endParaRPr>
          </a:p>
        </p:txBody>
      </p:sp>
      <p:sp>
        <p:nvSpPr>
          <p:cNvPr id="30" name="Text Box 17"/>
          <p:cNvSpPr txBox="1">
            <a:spLocks noChangeArrowheads="1"/>
          </p:cNvSpPr>
          <p:nvPr/>
        </p:nvSpPr>
        <p:spPr bwMode="auto">
          <a:xfrm>
            <a:off x="470181" y="821998"/>
            <a:ext cx="8219256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t">
            <a:spAutoFit/>
          </a:bodyPr>
          <a:lstStyle/>
          <a:p>
            <a:pPr algn="l"/>
            <a:endParaRPr lang="en-US" sz="1600">
              <a:cs typeface="Arial" charset="0"/>
            </a:endParaRPr>
          </a:p>
          <a:p>
            <a:pPr marL="285750" indent="-285750" algn="l">
              <a:buFont typeface="Arial"/>
              <a:buChar char="•"/>
            </a:pPr>
            <a:r>
              <a:rPr lang="en-US" sz="1600" dirty="0">
                <a:latin typeface="Arial"/>
                <a:cs typeface="Arial"/>
              </a:rPr>
              <a:t>A survey is being carried out for existing ASICs in the NP &amp; HEP field for different types of sub-detectors.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 algn="l">
              <a:buFont typeface="Arial"/>
              <a:buChar char="•"/>
            </a:pPr>
            <a:r>
              <a:rPr lang="en-US" sz="1600" dirty="0">
                <a:latin typeface="Arial"/>
                <a:cs typeface="Arial"/>
              </a:rPr>
              <a:t>Pixel sensor with MAPS architecture is preferred considering the material budget. The next-generation ALPIDE in 65nm CMOS process, and HV/HR-CMOS designs with small electrode collection are possible technique solutions.</a:t>
            </a:r>
            <a:endParaRPr lang="en-US" dirty="0">
              <a:latin typeface="Arial"/>
              <a:cs typeface="Arial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 algn="l">
              <a:buFont typeface="Arial"/>
              <a:buChar char="•"/>
            </a:pPr>
            <a:r>
              <a:rPr lang="en-US" sz="1600" dirty="0">
                <a:latin typeface="Arial"/>
                <a:cs typeface="Arial"/>
              </a:rPr>
              <a:t>ASICs for calorimeter, various gaseous detector, silicon timing detector, to support energy (with amplitude measurement, full pulse high speed digitization in </a:t>
            </a:r>
            <a:r>
              <a:rPr lang="en-US" sz="1600" dirty="0" err="1">
                <a:latin typeface="Arial"/>
                <a:cs typeface="Arial"/>
              </a:rPr>
              <a:t>Gsps</a:t>
            </a:r>
            <a:r>
              <a:rPr lang="en-US" sz="1600" dirty="0">
                <a:latin typeface="Arial"/>
                <a:cs typeface="Arial"/>
              </a:rPr>
              <a:t> level, or continuous digitization) and timing measurement with resolution in 10ps level. The detailed specification for different sub-detector is not finalized yet, so the survey covers examples with different dynamic range, peaking time, buffer depth and sampling rate.</a:t>
            </a:r>
            <a:endParaRPr lang="en-US" dirty="0">
              <a:latin typeface="Arial"/>
              <a:cs typeface="Arial"/>
            </a:endParaRPr>
          </a:p>
          <a:p>
            <a:pPr marL="285750" indent="-285750" algn="l">
              <a:buFont typeface="Arial"/>
              <a:buChar char="•"/>
            </a:pPr>
            <a:endParaRPr lang="en-US" sz="1600">
              <a:latin typeface="Arial"/>
              <a:cs typeface="Arial"/>
            </a:endParaRPr>
          </a:p>
          <a:p>
            <a:pPr marL="285750" indent="-285750" algn="l">
              <a:buFont typeface="Arial"/>
              <a:buChar char="•"/>
            </a:pPr>
            <a:r>
              <a:rPr lang="en-US" sz="1600" dirty="0">
                <a:latin typeface="Arial"/>
                <a:cs typeface="Arial"/>
              </a:rPr>
              <a:t>High speed data transmission: </a:t>
            </a:r>
            <a:r>
              <a:rPr lang="en-US" sz="1600" dirty="0" err="1">
                <a:latin typeface="Arial"/>
                <a:cs typeface="Arial"/>
              </a:rPr>
              <a:t>FESoC</a:t>
            </a:r>
            <a:r>
              <a:rPr lang="en-US" sz="1600" dirty="0">
                <a:latin typeface="Arial"/>
                <a:cs typeface="Arial"/>
              </a:rPr>
              <a:t> with embedded serializer;  independent serializer and </a:t>
            </a:r>
            <a:r>
              <a:rPr lang="en-US" sz="1600" dirty="0" err="1">
                <a:latin typeface="Arial"/>
                <a:cs typeface="Arial"/>
              </a:rPr>
              <a:t>deserializer</a:t>
            </a:r>
            <a:r>
              <a:rPr lang="en-US" sz="1600" dirty="0">
                <a:latin typeface="Arial"/>
                <a:cs typeface="Arial"/>
              </a:rPr>
              <a:t> for data aggregation; and versatile optical links for radiation environment on front-end with limited space.</a:t>
            </a:r>
            <a:endParaRPr lang="en-US" dirty="0">
              <a:latin typeface="Arial"/>
              <a:cs typeface="Arial" charset="0"/>
            </a:endParaRPr>
          </a:p>
          <a:p>
            <a:pPr marL="285750" indent="-285750" algn="l">
              <a:buFont typeface="Arial"/>
              <a:buChar char="•"/>
            </a:pPr>
            <a:endParaRPr lang="en-US" sz="1600">
              <a:latin typeface="Arial"/>
              <a:cs typeface="Arial"/>
            </a:endParaRPr>
          </a:p>
          <a:p>
            <a:pPr marL="285750" indent="-285750" algn="l">
              <a:buFont typeface="Arial"/>
              <a:buChar char="•"/>
            </a:pPr>
            <a:r>
              <a:rPr lang="en-US" sz="1600" dirty="0">
                <a:latin typeface="Arial"/>
                <a:cs typeface="Arial"/>
              </a:rPr>
              <a:t>Most of the surveyed designs are with 250nm, 130nm and 65nm technologies.</a:t>
            </a:r>
            <a:endParaRPr lang="en-US" dirty="0">
              <a:latin typeface="Arial"/>
              <a:cs typeface="Arial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51799284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975A2E0C8B985419E2A02C1F18E2C02" ma:contentTypeVersion="6" ma:contentTypeDescription="Create a new document." ma:contentTypeScope="" ma:versionID="f2f6793cb9ed14ce3ef25fc8d78baecd">
  <xsd:schema xmlns:xsd="http://www.w3.org/2001/XMLSchema" xmlns:xs="http://www.w3.org/2001/XMLSchema" xmlns:p="http://schemas.microsoft.com/office/2006/metadata/properties" xmlns:ns2="80ac2314-c46f-4f65-81b5-6dd72be2dfa5" targetNamespace="http://schemas.microsoft.com/office/2006/metadata/properties" ma:root="true" ma:fieldsID="ba4378a4cdd8721be4e1684a90c0a6e3" ns2:_="">
    <xsd:import namespace="80ac2314-c46f-4f65-81b5-6dd72be2dfa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ac2314-c46f-4f65-81b5-6dd72be2df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9CA88BA-39DD-43FF-AEAE-F0F86283F8A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0ac2314-c46f-4f65-81b5-6dd72be2dfa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44CA7E1-36E9-4FEF-AB96-E623B082855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84D20E2-A9AE-4C8C-9CFC-6B39F3E0FB20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80ac2314-c46f-4f65-81b5-6dd72be2dfa5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899</Words>
  <Application>Microsoft Office PowerPoint</Application>
  <PresentationFormat>On-screen Show (4:3)</PresentationFormat>
  <Paragraphs>231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Arial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Jefferson 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barbosa</dc:creator>
  <cp:lastModifiedBy>Fernando Barbosa</cp:lastModifiedBy>
  <cp:revision>150</cp:revision>
  <dcterms:created xsi:type="dcterms:W3CDTF">2008-01-09T22:23:38Z</dcterms:created>
  <dcterms:modified xsi:type="dcterms:W3CDTF">2020-07-30T00:06:03Z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0x0101009975A2E0C8B985419E2A02C1F18E2C02</vt:lpwstr>
  </property>
</Properties>
</file>