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86" r:id="rId2"/>
    <p:sldId id="543" r:id="rId3"/>
    <p:sldId id="526" r:id="rId4"/>
    <p:sldId id="487" r:id="rId5"/>
    <p:sldId id="532" r:id="rId6"/>
    <p:sldId id="538" r:id="rId7"/>
    <p:sldId id="554" r:id="rId8"/>
    <p:sldId id="545" r:id="rId9"/>
    <p:sldId id="546" r:id="rId10"/>
    <p:sldId id="556" r:id="rId11"/>
    <p:sldId id="547" r:id="rId12"/>
    <p:sldId id="497" r:id="rId13"/>
    <p:sldId id="549" r:id="rId14"/>
    <p:sldId id="553" r:id="rId15"/>
    <p:sldId id="488" r:id="rId16"/>
    <p:sldId id="501" r:id="rId17"/>
    <p:sldId id="548" r:id="rId18"/>
    <p:sldId id="557" r:id="rId19"/>
    <p:sldId id="550" r:id="rId20"/>
    <p:sldId id="551" r:id="rId21"/>
    <p:sldId id="503" r:id="rId22"/>
    <p:sldId id="552" r:id="rId23"/>
    <p:sldId id="558" r:id="rId24"/>
    <p:sldId id="527" r:id="rId25"/>
    <p:sldId id="53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300"/>
    <a:srgbClr val="0432FF"/>
    <a:srgbClr val="009051"/>
    <a:srgbClr val="7E0604"/>
    <a:srgbClr val="FFCC66"/>
    <a:srgbClr val="33CC00"/>
    <a:srgbClr val="EBEBEB"/>
    <a:srgbClr val="FFFF66"/>
    <a:srgbClr val="00009F"/>
    <a:srgbClr val="C00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53" autoAdjust="0"/>
    <p:restoredTop sz="93714" autoAdjust="0"/>
  </p:normalViewPr>
  <p:slideViewPr>
    <p:cSldViewPr snapToObjects="1">
      <p:cViewPr varScale="1">
        <p:scale>
          <a:sx n="120" d="100"/>
          <a:sy n="120" d="100"/>
        </p:scale>
        <p:origin x="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F407-D134-744F-BBE8-CA45ADD5FE25}" type="datetimeFigureOut">
              <a:rPr lang="en-US" smtClean="0"/>
              <a:pPr/>
              <a:t>7/20/20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F58C0-08C3-2E45-97BF-0B5BF5C9B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FFB49-FFF9-7143-B307-4B925B413C9A}" type="datetimeFigureOut">
              <a:rPr lang="en-US" smtClean="0"/>
              <a:pPr/>
              <a:t>7/20/20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CCE7C-C6A8-0444-AB57-2EFF5BF81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CCE7C-C6A8-0444-AB57-2EFF5BF8127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1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153400" cy="147002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>
                    <a:lumMod val="75000"/>
                  </a:schemeClr>
                </a:solidFill>
                <a:latin typeface="+mj-lt"/>
                <a:cs typeface="Comic Sans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AutoShape 7"/>
          <p:cNvSpPr>
            <a:spLocks noChangeArrowheads="1"/>
          </p:cNvSpPr>
          <p:nvPr userDrawn="1"/>
        </p:nvSpPr>
        <p:spPr bwMode="auto">
          <a:xfrm>
            <a:off x="685800" y="1676400"/>
            <a:ext cx="77724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7E0604"/>
          </a:solidFill>
          <a:ln w="9525">
            <a:solidFill>
              <a:srgbClr val="7E060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kumimoji="0" lang="en-US" sz="2400" b="0" dirty="0">
              <a:latin typeface="Times New Roman" pitchFamily="-65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" y="5826491"/>
            <a:ext cx="990600" cy="996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5F3F7-8316-5148-90D5-DD0A1B70F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0" y="5829925"/>
            <a:ext cx="990601" cy="9927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1129"/>
            <a:ext cx="7467600" cy="560388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2">
                    <a:lumMod val="75000"/>
                  </a:schemeClr>
                </a:solidFill>
                <a:latin typeface="+mj-lt"/>
                <a:cs typeface="Comic Sans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50902"/>
            <a:ext cx="8229600" cy="5594348"/>
          </a:xfrm>
        </p:spPr>
        <p:txBody>
          <a:bodyPr/>
          <a:lstStyle>
            <a:lvl1pPr>
              <a:buClr>
                <a:srgbClr val="7E0604"/>
              </a:buClr>
              <a:buSzPct val="95000"/>
              <a:buFont typeface="Wingdings" charset="2"/>
              <a:buChar char="q"/>
              <a:defRPr sz="2400">
                <a:latin typeface="+mj-lt"/>
                <a:cs typeface="Comic Sans MS"/>
              </a:defRPr>
            </a:lvl1pPr>
            <a:lvl2pPr>
              <a:buClr>
                <a:srgbClr val="7E0604"/>
              </a:buClr>
              <a:buSzPct val="150000"/>
              <a:buFont typeface="Wingdings" charset="2"/>
              <a:buChar char="§"/>
              <a:defRPr sz="2000">
                <a:latin typeface="+mj-lt"/>
                <a:cs typeface="Comic Sans MS"/>
              </a:defRPr>
            </a:lvl2pPr>
            <a:lvl3pPr>
              <a:buClr>
                <a:srgbClr val="7E0604"/>
              </a:buClr>
              <a:buSzPct val="75000"/>
              <a:buFont typeface="Wingdings" charset="2"/>
              <a:buChar char="q"/>
              <a:defRPr sz="1800">
                <a:latin typeface="+mj-lt"/>
                <a:cs typeface="Comic Sans MS"/>
              </a:defRPr>
            </a:lvl3pPr>
            <a:lvl4pPr>
              <a:buClr>
                <a:srgbClr val="7E0604"/>
              </a:buClr>
              <a:buSzPct val="140000"/>
              <a:buFont typeface="Wingdings" charset="2"/>
              <a:buChar char="§"/>
              <a:defRPr sz="1600">
                <a:latin typeface="+mj-lt"/>
                <a:cs typeface="Comic Sans MS"/>
              </a:defRPr>
            </a:lvl4pPr>
            <a:lvl5pPr>
              <a:buClr>
                <a:srgbClr val="7E0604"/>
              </a:buClr>
              <a:buSzPct val="60000"/>
              <a:buFont typeface="Wingdings" charset="2"/>
              <a:buChar char="q"/>
              <a:defRPr sz="1600">
                <a:latin typeface="+mj-lt"/>
                <a:cs typeface="Comic Sans MS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0600" y="6508749"/>
            <a:ext cx="72390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+mj-lt"/>
                <a:cs typeface="Comic Sans MS"/>
              </a:defRPr>
            </a:lvl1pPr>
          </a:lstStyle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9122" y="6478586"/>
            <a:ext cx="533400" cy="42545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+mj-lt"/>
                <a:cs typeface="Tahoma"/>
              </a:defRPr>
            </a:lvl1pPr>
          </a:lstStyle>
          <a:p>
            <a:r>
              <a:rPr lang="en-US" dirty="0"/>
              <a:t>   </a:t>
            </a:r>
            <a:fld id="{40BA6619-26C9-B141-8084-E420FEC873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utoShape 4"/>
          <p:cNvSpPr>
            <a:spLocks noChangeArrowheads="1"/>
          </p:cNvSpPr>
          <p:nvPr userDrawn="1"/>
        </p:nvSpPr>
        <p:spPr bwMode="auto">
          <a:xfrm>
            <a:off x="900113" y="685800"/>
            <a:ext cx="7777162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7E0604"/>
          </a:solidFill>
          <a:ln w="9525">
            <a:solidFill>
              <a:srgbClr val="7E060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kumimoji="0" lang="en-US" sz="2400" b="0">
              <a:latin typeface="Times New Roman" pitchFamily="-65" charset="0"/>
            </a:endParaRPr>
          </a:p>
        </p:txBody>
      </p:sp>
      <p:sp>
        <p:nvSpPr>
          <p:cNvPr id="11" name="Line 5"/>
          <p:cNvSpPr>
            <a:spLocks noChangeShapeType="1"/>
          </p:cNvSpPr>
          <p:nvPr userDrawn="1"/>
        </p:nvSpPr>
        <p:spPr bwMode="auto">
          <a:xfrm flipV="1">
            <a:off x="539750" y="6540498"/>
            <a:ext cx="8064500" cy="0"/>
          </a:xfrm>
          <a:prstGeom prst="line">
            <a:avLst/>
          </a:prstGeom>
          <a:noFill/>
          <a:ln w="31750">
            <a:solidFill>
              <a:srgbClr val="7E0604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61450" y="6550223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j-lt"/>
                <a:cs typeface="Tahoma"/>
              </a:rPr>
              <a:t>/ 24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066" y="1"/>
            <a:ext cx="681933" cy="685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9879F2-3281-D541-829B-0021B33B79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866" y="24258"/>
            <a:ext cx="667934" cy="6694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A6619-26C9-B141-8084-E420FEC873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xaszsze9q5es1g7/20200228_FST_Mechanical_YiYang.pdf?dl=0" TargetMode="External"/><Relationship Id="rId2" Type="http://schemas.openxmlformats.org/officeDocument/2006/relationships/hyperlink" Target="https://www.dropbox.com/s/cndffu9ybv8zkyu/Mechanical_Structure_for_FST_at_STAR_v2.pdf?dl=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ropbox.com/s/43aiy53zandld9q/20190331_FST_status_YiYang.pdf?dl=0" TargetMode="External"/><Relationship Id="rId4" Type="http://schemas.openxmlformats.org/officeDocument/2006/relationships/hyperlink" Target="https://www.dropbox.com/s/8a5o85qvgy8haof/20190808_FST_Mechanical_YiYang.pdf?dl=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taiwan-tidc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FE2D-1D2D-0149-93B3-C75A8BBC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066" y="685800"/>
            <a:ext cx="8153400" cy="1470025"/>
          </a:xfrm>
        </p:spPr>
        <p:txBody>
          <a:bodyPr/>
          <a:lstStyle/>
          <a:p>
            <a:r>
              <a:rPr lang="en-US" b="1" dirty="0"/>
              <a:t>Mechanical Structure for FST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CCF1CA-ADA5-B44E-AB88-EEE2654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34" y="2155825"/>
            <a:ext cx="84582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-65" charset="2"/>
              <a:buNone/>
              <a:tabLst/>
              <a:defRPr/>
            </a:pPr>
            <a:r>
              <a:rPr kumimoji="1" lang="en-US" altLang="zh-TW" sz="2200" kern="0" noProof="0" dirty="0">
                <a:latin typeface="+mj-lt"/>
                <a:cs typeface="Comic Sans MS"/>
              </a:rPr>
              <a:t>20 July</a:t>
            </a:r>
            <a:r>
              <a:rPr kumimoji="1" lang="en-US" altLang="zh-TW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Comic Sans MS"/>
              </a:rPr>
              <a:t> 2020 @ F2F meeting</a:t>
            </a:r>
            <a:endParaRPr kumimoji="1" lang="en-US" altLang="zh-TW" sz="2200" kern="0" dirty="0">
              <a:latin typeface="+mj-lt"/>
              <a:cs typeface="Comic Sans MS"/>
            </a:endParaRP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endParaRPr kumimoji="1" lang="en-US" altLang="zh-TW" sz="800" kern="0" dirty="0">
              <a:latin typeface="+mj-lt"/>
              <a:cs typeface="Comic Sans MS"/>
            </a:endParaRP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endParaRPr kumimoji="1" lang="en-US" altLang="zh-TW" sz="800" kern="0" dirty="0">
              <a:latin typeface="+mj-lt"/>
              <a:cs typeface="Comic Sans MS"/>
            </a:endParaRP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000" kern="0" dirty="0">
                <a:cs typeface="Comic Sans MS"/>
              </a:rPr>
              <a:t>Han-Sheng Li, Pu-Kai Wang, Yi Yang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endParaRPr kumimoji="1" lang="en-US" altLang="zh-TW" sz="2400" kern="0" dirty="0">
              <a:latin typeface="+mj-lt"/>
              <a:cs typeface="Comic Sans MS"/>
            </a:endParaRP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000" kern="0" dirty="0">
                <a:cs typeface="Comic Sans MS"/>
              </a:rPr>
              <a:t>Chung-De Chen, Pei-Chia Chung, 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000" kern="0" dirty="0">
                <a:cs typeface="Comic Sans MS"/>
              </a:rPr>
              <a:t>Bing-Teng Hong, </a:t>
            </a:r>
            <a:r>
              <a:rPr lang="en-US" sz="2000" dirty="0"/>
              <a:t>Tsai-</a:t>
            </a:r>
            <a:r>
              <a:rPr lang="en-US" sz="2000" dirty="0" err="1"/>
              <a:t>Hsuan</a:t>
            </a:r>
            <a:r>
              <a:rPr lang="en-US" sz="2000" dirty="0"/>
              <a:t> Hsieh,</a:t>
            </a:r>
            <a:r>
              <a:rPr kumimoji="1" lang="en-US" altLang="zh-TW" sz="2000" kern="0" dirty="0">
                <a:cs typeface="Comic Sans MS"/>
              </a:rPr>
              <a:t> 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000" kern="0" dirty="0">
                <a:cs typeface="Comic Sans MS"/>
              </a:rPr>
              <a:t>Jian-Yu Wang, Tian-</a:t>
            </a:r>
            <a:r>
              <a:rPr kumimoji="1" lang="en-US" altLang="zh-TW" sz="2000" kern="0" dirty="0" err="1">
                <a:cs typeface="Comic Sans MS"/>
              </a:rPr>
              <a:t>Shiang</a:t>
            </a:r>
            <a:r>
              <a:rPr kumimoji="1" lang="en-US" altLang="zh-TW" sz="2000" kern="0" dirty="0">
                <a:cs typeface="Comic Sans MS"/>
              </a:rPr>
              <a:t> Yang 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endParaRPr kumimoji="1" lang="en-US" altLang="zh-TW" sz="2200" kern="0" dirty="0">
              <a:cs typeface="Comic Sans MS"/>
            </a:endParaRP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000" kern="0" dirty="0">
                <a:cs typeface="Comic Sans MS"/>
              </a:rPr>
              <a:t>Tang-</a:t>
            </a:r>
            <a:r>
              <a:rPr kumimoji="1" lang="en-US" altLang="zh-TW" sz="2000" kern="0" dirty="0" err="1">
                <a:cs typeface="Comic Sans MS"/>
              </a:rPr>
              <a:t>Shiang</a:t>
            </a:r>
            <a:r>
              <a:rPr kumimoji="1" lang="en-US" altLang="zh-TW" sz="2000" kern="0" dirty="0">
                <a:cs typeface="Comic Sans MS"/>
              </a:rPr>
              <a:t> Chang, Ming-Tang Dong,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000" kern="0" dirty="0">
                <a:cs typeface="Comic Sans MS"/>
              </a:rPr>
              <a:t>Yuan-</a:t>
            </a:r>
            <a:r>
              <a:rPr kumimoji="1" lang="en-US" altLang="zh-TW" sz="2000" kern="0" dirty="0" err="1">
                <a:cs typeface="Comic Sans MS"/>
              </a:rPr>
              <a:t>Ruey</a:t>
            </a:r>
            <a:r>
              <a:rPr kumimoji="1" lang="en-US" altLang="zh-TW" sz="2000" kern="0" dirty="0">
                <a:cs typeface="Comic Sans MS"/>
              </a:rPr>
              <a:t> Chuang, Yean Ho Liao</a:t>
            </a:r>
          </a:p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endParaRPr kumimoji="1" lang="en-US" altLang="zh-TW" sz="2000" kern="0" baseline="30000" dirty="0">
              <a:cs typeface="Comic Sans MS"/>
            </a:endParaRPr>
          </a:p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/>
            </a:pPr>
            <a:r>
              <a:rPr kumimoji="1" lang="en-US" altLang="zh-TW" sz="2400" kern="0" dirty="0">
                <a:cs typeface="Comic Sans MS"/>
              </a:rPr>
              <a:t>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2689F-8235-3D40-A43A-0152B6E45A7B}"/>
              </a:ext>
            </a:extLst>
          </p:cNvPr>
          <p:cNvSpPr txBox="1"/>
          <p:nvPr/>
        </p:nvSpPr>
        <p:spPr>
          <a:xfrm>
            <a:off x="4598422" y="278983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kern="0" dirty="0">
                <a:cs typeface="Comic Sans MS"/>
              </a:rPr>
              <a:t>Department of Physics, NCKU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5EBA8-323E-5942-A55A-2581E27AB68E}"/>
              </a:ext>
            </a:extLst>
          </p:cNvPr>
          <p:cNvSpPr txBox="1"/>
          <p:nvPr/>
        </p:nvSpPr>
        <p:spPr>
          <a:xfrm>
            <a:off x="4598422" y="3733800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kern="0" dirty="0">
                <a:cs typeface="Comic Sans MS"/>
              </a:rPr>
              <a:t>Department of Mechanical Engineering, </a:t>
            </a:r>
          </a:p>
          <a:p>
            <a:r>
              <a:rPr kumimoji="1" lang="en-US" altLang="zh-TW" kern="0" dirty="0">
                <a:cs typeface="Comic Sans MS"/>
              </a:rPr>
              <a:t>NCKU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31D2E-FB20-A742-95AC-DD672685C647}"/>
              </a:ext>
            </a:extLst>
          </p:cNvPr>
          <p:cNvSpPr txBox="1"/>
          <p:nvPr/>
        </p:nvSpPr>
        <p:spPr>
          <a:xfrm>
            <a:off x="4598422" y="5040868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kern="0" dirty="0">
                <a:cs typeface="Comic Sans MS"/>
              </a:rPr>
              <a:t>Aerospace Industrial Development Corporation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AFF323-323D-AE41-906E-6A9632CC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011" y="5820768"/>
            <a:ext cx="850909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EF848-E092-984F-8899-A06B0760D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212" y="5820767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B5DC-34F8-EB4F-9983-977450EC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Assembly Procedure: 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94E1-590F-6F4E-8171-2EE246070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50902"/>
            <a:ext cx="8399681" cy="5594348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Place pickup tool, inner MS + tray, inner Hybrid + tray on table </a:t>
            </a:r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Use camera to locate the reference points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Pick up inner MS and glue it on the inner Hybrid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B7518-A0A7-544D-B6FA-A7EF61B0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E9D68-C481-834E-9823-5168613C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0AF86881-C470-8E41-9BA0-BF7B75EF1435}"/>
              </a:ext>
            </a:extLst>
          </p:cNvPr>
          <p:cNvPicPr/>
          <p:nvPr/>
        </p:nvPicPr>
        <p:blipFill rotWithShape="1">
          <a:blip r:embed="rId2"/>
          <a:srcRect l="5005" t="11269" r="3597" b="7327"/>
          <a:stretch/>
        </p:blipFill>
        <p:spPr>
          <a:xfrm>
            <a:off x="2043696" y="1280795"/>
            <a:ext cx="5226685" cy="1843405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7E1DC268-E4C9-9045-8519-45AF90026B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11633" y="4038600"/>
            <a:ext cx="2465168" cy="2470149"/>
          </a:xfrm>
          <a:prstGeom prst="rect">
            <a:avLst/>
          </a:prstGeom>
        </p:spPr>
      </p:pic>
      <p:pic>
        <p:nvPicPr>
          <p:cNvPr id="16" name="圖片 2">
            <a:extLst>
              <a:ext uri="{FF2B5EF4-FFF2-40B4-BE49-F238E27FC236}">
                <a16:creationId xmlns:a16="http://schemas.microsoft.com/office/drawing/2014/main" id="{D8739049-78F6-6C47-A81B-35D7113D5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95652"/>
            <a:ext cx="4098041" cy="2305148"/>
          </a:xfrm>
          <a:prstGeom prst="rect">
            <a:avLst/>
          </a:prstGeom>
        </p:spPr>
      </p:pic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41B77B8A-9400-2242-9CB9-FC59C5DC3B9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7119" y="4038600"/>
            <a:ext cx="2438402" cy="2305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E03C46-EF02-AA45-A371-AB2C0E7BFE13}"/>
              </a:ext>
            </a:extLst>
          </p:cNvPr>
          <p:cNvSpPr txBox="1"/>
          <p:nvPr/>
        </p:nvSpPr>
        <p:spPr>
          <a:xfrm>
            <a:off x="6629400" y="1828800"/>
            <a:ext cx="194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Inner Hybrid + tray</a:t>
            </a:r>
          </a:p>
        </p:txBody>
      </p:sp>
      <p:pic>
        <p:nvPicPr>
          <p:cNvPr id="17" name="圖片 4">
            <a:extLst>
              <a:ext uri="{FF2B5EF4-FFF2-40B4-BE49-F238E27FC236}">
                <a16:creationId xmlns:a16="http://schemas.microsoft.com/office/drawing/2014/main" id="{4806FE35-0F0F-5F4E-AB4E-FB7EA7F741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13135"/>
          <a:stretch/>
        </p:blipFill>
        <p:spPr>
          <a:xfrm>
            <a:off x="7270381" y="2762348"/>
            <a:ext cx="1692218" cy="13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9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0FA17C2E-F40B-4640-9F29-D15F44DDD561}"/>
              </a:ext>
            </a:extLst>
          </p:cNvPr>
          <p:cNvPicPr/>
          <p:nvPr/>
        </p:nvPicPr>
        <p:blipFill rotWithShape="1">
          <a:blip r:embed="rId2"/>
          <a:srcRect l="3715" t="16382" r="3406" b="11945"/>
          <a:stretch/>
        </p:blipFill>
        <p:spPr>
          <a:xfrm>
            <a:off x="2317131" y="1207244"/>
            <a:ext cx="5302869" cy="191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1B5DC-34F8-EB4F-9983-977450EC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Assembly Procedure: </a:t>
            </a:r>
            <a:r>
              <a:rPr lang="en-US" dirty="0" err="1"/>
              <a:t>Outer+Inner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94E1-590F-6F4E-8171-2EE246070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Place pickup tool, inner wedge + tray, outer wedge + tray on table</a:t>
            </a:r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Use camera to locate reference points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Pick up inner wedge and glue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B7518-A0A7-544D-B6FA-A7EF61B0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E9D68-C481-834E-9823-5168613C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5B99F37C-9CF6-6C4C-96C0-724C7D1CA99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12848" y="4127717"/>
            <a:ext cx="2463165" cy="2300605"/>
          </a:xfrm>
          <a:prstGeom prst="rect">
            <a:avLst/>
          </a:prstGeom>
        </p:spPr>
      </p:pic>
      <p:pic>
        <p:nvPicPr>
          <p:cNvPr id="8" name="Picture 7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B9E78287-6F6A-E640-8034-75478166E6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20303" y="4097976"/>
            <a:ext cx="2642237" cy="2426188"/>
          </a:xfrm>
          <a:prstGeom prst="rect">
            <a:avLst/>
          </a:prstGeom>
        </p:spPr>
      </p:pic>
      <p:pic>
        <p:nvPicPr>
          <p:cNvPr id="9" name="圖片 5">
            <a:extLst>
              <a:ext uri="{FF2B5EF4-FFF2-40B4-BE49-F238E27FC236}">
                <a16:creationId xmlns:a16="http://schemas.microsoft.com/office/drawing/2014/main" id="{D399AAE8-8813-004A-8822-82C7FEF6F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2366" y="2392808"/>
            <a:ext cx="1686288" cy="2996674"/>
          </a:xfrm>
          <a:prstGeom prst="rect">
            <a:avLst/>
          </a:prstGeom>
        </p:spPr>
      </p:pic>
      <p:pic>
        <p:nvPicPr>
          <p:cNvPr id="10" name="圖片 2">
            <a:extLst>
              <a:ext uri="{FF2B5EF4-FFF2-40B4-BE49-F238E27FC236}">
                <a16:creationId xmlns:a16="http://schemas.microsoft.com/office/drawing/2014/main" id="{08DFAE52-54AB-364B-A67E-F6C94D4703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84607"/>
            <a:ext cx="2997846" cy="16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0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A376-50E7-774B-98DC-54FA9D02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Assembly Procedure: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01F73-EE7E-8D4B-AF50-0479CFF7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6940D-45F3-A444-8CF3-75E4FC57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12112608242931" descr="12112608242931">
            <a:hlinkClick r:id="" action="ppaction://media"/>
            <a:extLst>
              <a:ext uri="{FF2B5EF4-FFF2-40B4-BE49-F238E27FC236}">
                <a16:creationId xmlns:a16="http://schemas.microsoft.com/office/drawing/2014/main" id="{A6D15598-6021-5E41-B09F-119EC82737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90600"/>
            <a:ext cx="8940800" cy="5029200"/>
          </a:xfrm>
        </p:spPr>
      </p:pic>
    </p:spTree>
    <p:extLst>
      <p:ext uri="{BB962C8B-B14F-4D97-AF65-F5344CB8AC3E}">
        <p14:creationId xmlns:p14="http://schemas.microsoft.com/office/powerpoint/2010/main" val="15901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09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9CEC-B9B9-154E-BA6F-5F14751B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Prototypes: FST-003, FST-004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21548-2308-014A-9B7C-B0645356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47B10-7BEA-7B4D-8B65-742DBAE3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picture containing indoor, photo, kitchen, large&#10;&#10;Description automatically generated">
            <a:extLst>
              <a:ext uri="{FF2B5EF4-FFF2-40B4-BE49-F238E27FC236}">
                <a16:creationId xmlns:a16="http://schemas.microsoft.com/office/drawing/2014/main" id="{CB5BC3A2-306A-D74B-997B-5FF6711F3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7" r="1197"/>
          <a:stretch/>
        </p:blipFill>
        <p:spPr>
          <a:xfrm rot="5400000">
            <a:off x="-16531" y="2159469"/>
            <a:ext cx="4986062" cy="3581400"/>
          </a:xfrm>
          <a:prstGeom prst="rect">
            <a:avLst/>
          </a:prstGeom>
        </p:spPr>
      </p:pic>
      <p:pic>
        <p:nvPicPr>
          <p:cNvPr id="8" name="Picture 7" descr="A picture containing indoor, sitting, table, bicycle&#10;&#10;Description automatically generated">
            <a:extLst>
              <a:ext uri="{FF2B5EF4-FFF2-40B4-BE49-F238E27FC236}">
                <a16:creationId xmlns:a16="http://schemas.microsoft.com/office/drawing/2014/main" id="{BB189441-AD72-9042-B843-A2DE16BB1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75069" y="2304607"/>
            <a:ext cx="4973658" cy="3260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5B8EF-AB64-0240-AC20-D35C9EF5A72C}"/>
              </a:ext>
            </a:extLst>
          </p:cNvPr>
          <p:cNvSpPr txBox="1"/>
          <p:nvPr/>
        </p:nvSpPr>
        <p:spPr>
          <a:xfrm>
            <a:off x="1902496" y="990601"/>
            <a:ext cx="1148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FST-003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412FB-4A1F-0742-A578-0BC4D0725C85}"/>
              </a:ext>
            </a:extLst>
          </p:cNvPr>
          <p:cNvSpPr txBox="1"/>
          <p:nvPr/>
        </p:nvSpPr>
        <p:spPr>
          <a:xfrm>
            <a:off x="6487894" y="990600"/>
            <a:ext cx="1148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FST-004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A3D93-A658-2440-94BD-42A257DD0EDE}"/>
              </a:ext>
            </a:extLst>
          </p:cNvPr>
          <p:cNvSpPr txBox="1"/>
          <p:nvPr/>
        </p:nvSpPr>
        <p:spPr>
          <a:xfrm>
            <a:off x="3472076" y="777497"/>
            <a:ext cx="262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Look good by eyes!</a:t>
            </a:r>
          </a:p>
        </p:txBody>
      </p:sp>
    </p:spTree>
    <p:extLst>
      <p:ext uri="{BB962C8B-B14F-4D97-AF65-F5344CB8AC3E}">
        <p14:creationId xmlns:p14="http://schemas.microsoft.com/office/powerpoint/2010/main" val="230824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D92E-5383-E544-AD4E-7A9714A74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Prototypes: FST-003, FST-004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E50FE-A1FE-A54B-8AAF-480B662B9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"The inner chip placement was off .500 mm so I needed to reposition. The outer placement was off .200 mm”</a:t>
            </a:r>
          </a:p>
          <a:p>
            <a:pPr marL="0" indent="0">
              <a:buNone/>
            </a:pPr>
            <a:r>
              <a:rPr lang="en-US" dirty="0"/>
              <a:t>     (slightly larger misalignment for FST-004)</a:t>
            </a:r>
          </a:p>
          <a:p>
            <a:r>
              <a:rPr lang="en-US" dirty="0"/>
              <a:t>"They were inboard toward the sensor area . I needed to slide the chips back  or outward. Michelle mention adhesion under some pads was not so good and created some issue but she got all in adjusting the powers.”</a:t>
            </a:r>
          </a:p>
          <a:p>
            <a:pPr marL="0" indent="0">
              <a:buNone/>
            </a:pPr>
            <a:r>
              <a:rPr lang="en-US" dirty="0"/>
              <a:t>     (Only for FST-003)</a:t>
            </a:r>
          </a:p>
          <a:p>
            <a:endParaRPr lang="en-US" dirty="0"/>
          </a:p>
          <a:p>
            <a:pPr>
              <a:buFont typeface="Wingdings" pitchFamily="2" charset="2"/>
              <a:buChar char="è"/>
            </a:pP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(1) Mainly due to the guide pin and this will be fixed after using the recommendation from Rahul’s team </a:t>
            </a:r>
          </a:p>
          <a:p>
            <a:pPr>
              <a:buFont typeface="Wingdings" pitchFamily="2" charset="2"/>
              <a:buChar char="è"/>
            </a:pPr>
            <a:r>
              <a:rPr lang="en-US" dirty="0">
                <a:solidFill>
                  <a:srgbClr val="0432FF"/>
                </a:solidFill>
              </a:rPr>
              <a:t>(2) Will improve the glue pattern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</a:rPr>
              <a:t>     (See next slides)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D96E2-7B36-114F-BAD2-8FD902EE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C8365-715B-134E-AC58-D73FCFF2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55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63BB-F69E-FE4F-B0B9-49AF1EC2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on Thicker Hybrid (new vender)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8D9AF-DB7B-354A-A877-3E3549D98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conducting lines are too thick: 48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vs. 24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 Difficult to be fixed on the vacuum tray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  Need to use the thinner one for 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849A0-0BC7-D642-8AEA-57B8C097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16601-92B3-8244-BE3F-39708DBF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A hand holding a cellphone&#10;&#10;Description automatically generated">
            <a:extLst>
              <a:ext uri="{FF2B5EF4-FFF2-40B4-BE49-F238E27FC236}">
                <a16:creationId xmlns:a16="http://schemas.microsoft.com/office/drawing/2014/main" id="{8504BB97-B5B6-854D-988D-F835C1F0E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78" r="4130" b="8426"/>
          <a:stretch/>
        </p:blipFill>
        <p:spPr>
          <a:xfrm>
            <a:off x="512329" y="2577000"/>
            <a:ext cx="1852398" cy="1847186"/>
          </a:xfrm>
          <a:prstGeom prst="rect">
            <a:avLst/>
          </a:prstGeom>
        </p:spPr>
      </p:pic>
      <p:pic>
        <p:nvPicPr>
          <p:cNvPr id="11" name="Picture 10" descr="A hand holding a cell phone&#10;&#10;Description automatically generated">
            <a:extLst>
              <a:ext uri="{FF2B5EF4-FFF2-40B4-BE49-F238E27FC236}">
                <a16:creationId xmlns:a16="http://schemas.microsoft.com/office/drawing/2014/main" id="{95440C1E-073F-C440-9792-DAE132B7D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36" r="4130" b="7149"/>
          <a:stretch/>
        </p:blipFill>
        <p:spPr>
          <a:xfrm>
            <a:off x="512330" y="4497112"/>
            <a:ext cx="1852398" cy="1968001"/>
          </a:xfrm>
          <a:prstGeom prst="rect">
            <a:avLst/>
          </a:prstGeom>
        </p:spPr>
      </p:pic>
      <p:pic>
        <p:nvPicPr>
          <p:cNvPr id="15" name="Picture 14" descr="A hand holding a cell phone&#10;&#10;Description automatically generated">
            <a:extLst>
              <a:ext uri="{FF2B5EF4-FFF2-40B4-BE49-F238E27FC236}">
                <a16:creationId xmlns:a16="http://schemas.microsoft.com/office/drawing/2014/main" id="{DE1ACDBF-4BC2-E14F-B3D5-3BE9762E5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89" b="8888"/>
          <a:stretch/>
        </p:blipFill>
        <p:spPr>
          <a:xfrm>
            <a:off x="2715235" y="2532622"/>
            <a:ext cx="1704365" cy="1884586"/>
          </a:xfrm>
          <a:prstGeom prst="rect">
            <a:avLst/>
          </a:prstGeom>
        </p:spPr>
      </p:pic>
      <p:pic>
        <p:nvPicPr>
          <p:cNvPr id="16" name="Picture 15" descr="A hand holding a bottle&#10;&#10;Description automatically generated">
            <a:extLst>
              <a:ext uri="{FF2B5EF4-FFF2-40B4-BE49-F238E27FC236}">
                <a16:creationId xmlns:a16="http://schemas.microsoft.com/office/drawing/2014/main" id="{CA24160B-DE3F-554B-93FE-0D132E275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43" t="41878" r="7342" b="4325"/>
          <a:stretch/>
        </p:blipFill>
        <p:spPr>
          <a:xfrm>
            <a:off x="2706816" y="4480707"/>
            <a:ext cx="1712784" cy="19844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7B7DB6-2806-A54A-B04B-95BFEE355EF5}"/>
              </a:ext>
            </a:extLst>
          </p:cNvPr>
          <p:cNvSpPr txBox="1"/>
          <p:nvPr/>
        </p:nvSpPr>
        <p:spPr>
          <a:xfrm>
            <a:off x="997689" y="2238446"/>
            <a:ext cx="82747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Thicker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F04221-AF21-514D-B1F1-604FEFB04FCF}"/>
              </a:ext>
            </a:extLst>
          </p:cNvPr>
          <p:cNvSpPr txBox="1"/>
          <p:nvPr/>
        </p:nvSpPr>
        <p:spPr>
          <a:xfrm>
            <a:off x="3214643" y="2194068"/>
            <a:ext cx="82747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Thinner</a:t>
            </a:r>
          </a:p>
        </p:txBody>
      </p:sp>
      <p:pic>
        <p:nvPicPr>
          <p:cNvPr id="12" name="Picture 11" descr="A picture containing indoor, table, sitting, kitchen&#10;&#10;Description automatically generated">
            <a:extLst>
              <a:ext uri="{FF2B5EF4-FFF2-40B4-BE49-F238E27FC236}">
                <a16:creationId xmlns:a16="http://schemas.microsoft.com/office/drawing/2014/main" id="{0EB314DD-36B3-524D-A077-35F301C0C2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555" r="617" b="23333"/>
          <a:stretch/>
        </p:blipFill>
        <p:spPr>
          <a:xfrm>
            <a:off x="4779024" y="2523762"/>
            <a:ext cx="4258283" cy="38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3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A69BBBDD-960B-1A4D-8996-911F8A5A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47312" y="3592850"/>
            <a:ext cx="3008112" cy="284599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B85A3DB-BF8B-9041-B379-0D2111C18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4" r="7335"/>
          <a:stretch/>
        </p:blipFill>
        <p:spPr>
          <a:xfrm rot="5400000">
            <a:off x="1239024" y="4013435"/>
            <a:ext cx="2809831" cy="2120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D7C3A-EB28-2E49-88D6-F1260205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Gluing Pattern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260E5-F401-354F-9D99-714F6EBF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5F33D-7CDF-F245-BEBF-BD24181A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88992-6ABE-6D4D-9B8F-01141F88998A}"/>
              </a:ext>
            </a:extLst>
          </p:cNvPr>
          <p:cNvSpPr txBox="1"/>
          <p:nvPr/>
        </p:nvSpPr>
        <p:spPr>
          <a:xfrm>
            <a:off x="526514" y="2286000"/>
            <a:ext cx="5334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84A61-69DF-FD4F-8398-0B3741C1C774}"/>
              </a:ext>
            </a:extLst>
          </p:cNvPr>
          <p:cNvSpPr txBox="1"/>
          <p:nvPr/>
        </p:nvSpPr>
        <p:spPr>
          <a:xfrm>
            <a:off x="473462" y="4934661"/>
            <a:ext cx="639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1B53AD-2AC6-B14D-BE25-724A8EF54383}"/>
              </a:ext>
            </a:extLst>
          </p:cNvPr>
          <p:cNvGrpSpPr/>
          <p:nvPr/>
        </p:nvGrpSpPr>
        <p:grpSpPr>
          <a:xfrm>
            <a:off x="1975361" y="4131913"/>
            <a:ext cx="1410739" cy="156163"/>
            <a:chOff x="5332444" y="1707450"/>
            <a:chExt cx="2931743" cy="28731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791B60-D607-284E-B977-69B0FB915D51}"/>
                </a:ext>
              </a:extLst>
            </p:cNvPr>
            <p:cNvSpPr/>
            <p:nvPr/>
          </p:nvSpPr>
          <p:spPr>
            <a:xfrm rot="643824">
              <a:off x="7730787" y="1800924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0448C7-2CAA-2B4F-B938-E6F49186FF49}"/>
                </a:ext>
              </a:extLst>
            </p:cNvPr>
            <p:cNvSpPr/>
            <p:nvPr/>
          </p:nvSpPr>
          <p:spPr>
            <a:xfrm rot="224935">
              <a:off x="6994041" y="1707450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B66161-B627-E347-86C5-1DEBC380475F}"/>
                </a:ext>
              </a:extLst>
            </p:cNvPr>
            <p:cNvSpPr/>
            <p:nvPr/>
          </p:nvSpPr>
          <p:spPr>
            <a:xfrm>
              <a:off x="6156155" y="1734858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BA72EF-E086-9048-9E8B-6B20C1B9183C}"/>
                </a:ext>
              </a:extLst>
            </p:cNvPr>
            <p:cNvSpPr/>
            <p:nvPr/>
          </p:nvSpPr>
          <p:spPr>
            <a:xfrm rot="21188489">
              <a:off x="5332444" y="1842361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416E57-488A-EE48-A846-05348DC8A0FD}"/>
              </a:ext>
            </a:extLst>
          </p:cNvPr>
          <p:cNvGrpSpPr/>
          <p:nvPr/>
        </p:nvGrpSpPr>
        <p:grpSpPr>
          <a:xfrm>
            <a:off x="6137207" y="4019545"/>
            <a:ext cx="2228320" cy="229743"/>
            <a:chOff x="5343485" y="2240243"/>
            <a:chExt cx="3388402" cy="3026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862A66-9155-0942-894C-AB812E43CD0A}"/>
                </a:ext>
              </a:extLst>
            </p:cNvPr>
            <p:cNvSpPr/>
            <p:nvPr/>
          </p:nvSpPr>
          <p:spPr>
            <a:xfrm rot="20961609">
              <a:off x="5343485" y="2390467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144B541-6EB2-3A42-B990-BFC6262DA6E7}"/>
                </a:ext>
              </a:extLst>
            </p:cNvPr>
            <p:cNvSpPr/>
            <p:nvPr/>
          </p:nvSpPr>
          <p:spPr>
            <a:xfrm>
              <a:off x="6266960" y="2257850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921F95-DFD4-0E4F-A716-48E86A7DAC33}"/>
                </a:ext>
              </a:extLst>
            </p:cNvPr>
            <p:cNvSpPr/>
            <p:nvPr/>
          </p:nvSpPr>
          <p:spPr>
            <a:xfrm>
              <a:off x="7265528" y="2240243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F1598C-C033-4F46-B470-032F24006090}"/>
                </a:ext>
              </a:extLst>
            </p:cNvPr>
            <p:cNvSpPr/>
            <p:nvPr/>
          </p:nvSpPr>
          <p:spPr>
            <a:xfrm rot="643824">
              <a:off x="8198487" y="2350323"/>
              <a:ext cx="533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D2DB7A0-7F73-6A49-B102-1C204E59B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9" r="6052"/>
          <a:stretch/>
        </p:blipFill>
        <p:spPr>
          <a:xfrm rot="5400000">
            <a:off x="1258916" y="1164143"/>
            <a:ext cx="2676895" cy="2120472"/>
          </a:xfrm>
          <a:prstGeom prst="rect">
            <a:avLst/>
          </a:prstGeom>
        </p:spPr>
      </p:pic>
      <p:pic>
        <p:nvPicPr>
          <p:cNvPr id="28" name="Picture 27" descr="A picture containing rack&#10;&#10;Description automatically generated">
            <a:extLst>
              <a:ext uri="{FF2B5EF4-FFF2-40B4-BE49-F238E27FC236}">
                <a16:creationId xmlns:a16="http://schemas.microsoft.com/office/drawing/2014/main" id="{3AC9801F-B54E-0F4E-90E9-14725A358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9" r="2606"/>
          <a:stretch/>
        </p:blipFill>
        <p:spPr>
          <a:xfrm rot="16200000">
            <a:off x="5753185" y="773446"/>
            <a:ext cx="2903415" cy="30251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3C4FEA8-9C43-2A4C-B7E3-8CB802ED58B3}"/>
              </a:ext>
            </a:extLst>
          </p:cNvPr>
          <p:cNvSpPr txBox="1"/>
          <p:nvPr/>
        </p:nvSpPr>
        <p:spPr>
          <a:xfrm>
            <a:off x="3907496" y="3571247"/>
            <a:ext cx="1657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Add extra glue </a:t>
            </a:r>
          </a:p>
          <a:p>
            <a:r>
              <a:rPr lang="en-US" dirty="0">
                <a:solidFill>
                  <a:srgbClr val="FF9300"/>
                </a:solidFill>
              </a:rPr>
              <a:t>underneath the</a:t>
            </a:r>
          </a:p>
          <a:p>
            <a:r>
              <a:rPr lang="en-US" dirty="0">
                <a:solidFill>
                  <a:srgbClr val="FF9300"/>
                </a:solidFill>
              </a:rPr>
              <a:t>bonding pads</a:t>
            </a:r>
          </a:p>
        </p:txBody>
      </p:sp>
    </p:spTree>
    <p:extLst>
      <p:ext uri="{BB962C8B-B14F-4D97-AF65-F5344CB8AC3E}">
        <p14:creationId xmlns:p14="http://schemas.microsoft.com/office/powerpoint/2010/main" val="276936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955D-019F-BB44-83E2-DA3C97EC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Mechanical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3E986-E52A-C145-A2B4-7BB11DE8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0902"/>
            <a:ext cx="8915400" cy="5594348"/>
          </a:xfrm>
        </p:spPr>
        <p:txBody>
          <a:bodyPr/>
          <a:lstStyle/>
          <a:p>
            <a:r>
              <a:rPr lang="en-US" dirty="0"/>
              <a:t>Implemented the suggestions from Rahul’s team</a:t>
            </a:r>
          </a:p>
          <a:p>
            <a:pPr lvl="1"/>
            <a:r>
              <a:rPr lang="en-US" dirty="0"/>
              <a:t>Precision bushings and pins (inner holes), larger through holes (outer holes)</a:t>
            </a:r>
          </a:p>
          <a:p>
            <a:pPr lvl="1"/>
            <a:r>
              <a:rPr lang="en-US" dirty="0"/>
              <a:t>Add inner supporting part (screw hole)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35A03-2E96-4740-A88D-7BA29743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EC779-837F-854B-9408-B374DD7B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9E43754-CBA9-DD4A-88D4-D548A91FD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6" r="6152"/>
          <a:stretch/>
        </p:blipFill>
        <p:spPr>
          <a:xfrm rot="5400000">
            <a:off x="711597" y="2907146"/>
            <a:ext cx="3945385" cy="3197495"/>
          </a:xfrm>
          <a:prstGeom prst="rect">
            <a:avLst/>
          </a:prstGeom>
        </p:spPr>
      </p:pic>
      <p:pic>
        <p:nvPicPr>
          <p:cNvPr id="9" name="Picture 8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CA74BF2-3CFC-ED4F-AE37-5F0E94E06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" t="1050" r="4691"/>
          <a:stretch/>
        </p:blipFill>
        <p:spPr>
          <a:xfrm rot="5400000">
            <a:off x="4691851" y="2827802"/>
            <a:ext cx="3894040" cy="3181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3543E0-1CF8-6E48-B779-0D85C66117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39"/>
          <a:stretch/>
        </p:blipFill>
        <p:spPr>
          <a:xfrm>
            <a:off x="7758470" y="4788791"/>
            <a:ext cx="1236235" cy="15519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D3B1F3F-A1E7-3044-AF76-28CB98F4DE56}"/>
              </a:ext>
            </a:extLst>
          </p:cNvPr>
          <p:cNvSpPr/>
          <p:nvPr/>
        </p:nvSpPr>
        <p:spPr>
          <a:xfrm>
            <a:off x="6411349" y="6019580"/>
            <a:ext cx="457200" cy="442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B82716-C738-DA44-BA65-E97F10F9AB13}"/>
              </a:ext>
            </a:extLst>
          </p:cNvPr>
          <p:cNvCxnSpPr>
            <a:cxnSpLocks/>
          </p:cNvCxnSpPr>
          <p:nvPr/>
        </p:nvCxnSpPr>
        <p:spPr>
          <a:xfrm flipV="1">
            <a:off x="6868549" y="5791200"/>
            <a:ext cx="1343399" cy="451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79BC5B-B88D-A84A-8413-41AA3F2F8051}"/>
              </a:ext>
            </a:extLst>
          </p:cNvPr>
          <p:cNvSpPr txBox="1"/>
          <p:nvPr/>
        </p:nvSpPr>
        <p:spPr>
          <a:xfrm>
            <a:off x="1981200" y="2031230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Precision bushing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665B6F-B26E-8946-8BDD-46F577F17689}"/>
              </a:ext>
            </a:extLst>
          </p:cNvPr>
          <p:cNvCxnSpPr>
            <a:cxnSpLocks/>
          </p:cNvCxnSpPr>
          <p:nvPr/>
        </p:nvCxnSpPr>
        <p:spPr>
          <a:xfrm flipH="1">
            <a:off x="2199497" y="2362555"/>
            <a:ext cx="86503" cy="356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D4DC2A-5BB9-E349-8363-F961CB037540}"/>
              </a:ext>
            </a:extLst>
          </p:cNvPr>
          <p:cNvCxnSpPr>
            <a:cxnSpLocks/>
          </p:cNvCxnSpPr>
          <p:nvPr/>
        </p:nvCxnSpPr>
        <p:spPr>
          <a:xfrm>
            <a:off x="3429000" y="2362555"/>
            <a:ext cx="62895" cy="373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9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93570-C811-3842-A17B-80FAD704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Bushing and 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163BB-AA4D-B647-B5BD-5B9395833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0902"/>
            <a:ext cx="8335322" cy="5594348"/>
          </a:xfrm>
        </p:spPr>
        <p:txBody>
          <a:bodyPr/>
          <a:lstStyle/>
          <a:p>
            <a:r>
              <a:rPr lang="en-US" dirty="0"/>
              <a:t>Precision bushings and pins will be </a:t>
            </a:r>
            <a:r>
              <a:rPr lang="en-US" dirty="0" err="1"/>
              <a:t>customizely</a:t>
            </a:r>
            <a:r>
              <a:rPr lang="en-US" dirty="0"/>
              <a:t> made in Taiwan</a:t>
            </a:r>
          </a:p>
          <a:p>
            <a:pPr lvl="1"/>
            <a:r>
              <a:rPr lang="en-US" sz="2400" dirty="0"/>
              <a:t>Bushing: MOQ: 500 pcs, ~15 USD/pc</a:t>
            </a:r>
          </a:p>
          <a:p>
            <a:pPr lvl="1"/>
            <a:r>
              <a:rPr lang="en-US" sz="2400" dirty="0"/>
              <a:t>Pin: MOQ: 500 pcs, ~4 USD/pc</a:t>
            </a:r>
          </a:p>
          <a:p>
            <a:pPr lvl="1"/>
            <a:r>
              <a:rPr lang="en-US" sz="2400" dirty="0"/>
              <a:t>Total: </a:t>
            </a:r>
            <a:r>
              <a:rPr lang="en-US" sz="2400" b="1" dirty="0">
                <a:solidFill>
                  <a:srgbClr val="0432FF"/>
                </a:solidFill>
              </a:rPr>
              <a:t>~9,500 USD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E1DEF-204B-F446-B51B-2923E20E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BDFFB-40DF-9648-9906-E907A081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6C0BCAC-A68D-704F-9F28-19E11A01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" y="2937733"/>
            <a:ext cx="4572001" cy="3234467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D5DB63F4-C3AD-384E-A53F-916B16E2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824" y="2937732"/>
            <a:ext cx="4557659" cy="3234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66112-B965-D745-B3F3-06E3D178FF6D}"/>
              </a:ext>
            </a:extLst>
          </p:cNvPr>
          <p:cNvSpPr txBox="1"/>
          <p:nvPr/>
        </p:nvSpPr>
        <p:spPr>
          <a:xfrm>
            <a:off x="1684795" y="3124200"/>
            <a:ext cx="14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Tolerance: H7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16088-9B42-FE44-B530-52001DEA9586}"/>
              </a:ext>
            </a:extLst>
          </p:cNvPr>
          <p:cNvSpPr txBox="1"/>
          <p:nvPr/>
        </p:nvSpPr>
        <p:spPr>
          <a:xfrm>
            <a:off x="6104529" y="3125334"/>
            <a:ext cx="14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Tolerance: H7</a:t>
            </a:r>
          </a:p>
        </p:txBody>
      </p:sp>
    </p:spTree>
    <p:extLst>
      <p:ext uri="{BB962C8B-B14F-4D97-AF65-F5344CB8AC3E}">
        <p14:creationId xmlns:p14="http://schemas.microsoft.com/office/powerpoint/2010/main" val="3716404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CA57427D-14AF-3F4E-9256-31604BB82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1" y="1722181"/>
            <a:ext cx="4742554" cy="1960482"/>
          </a:xfr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A0D3E46-3559-9B4A-BD95-E3415A795BA8}"/>
              </a:ext>
            </a:extLst>
          </p:cNvPr>
          <p:cNvSpPr txBox="1">
            <a:spLocks/>
          </p:cNvSpPr>
          <p:nvPr/>
        </p:nvSpPr>
        <p:spPr>
          <a:xfrm>
            <a:off x="457200" y="850902"/>
            <a:ext cx="8229600" cy="5594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95000"/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75000"/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4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Wingdings" charset="2"/>
              <a:buChar char="q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Glue the inner MS first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Place pickup tool, inner MS + tray, outer wedge + tray on table</a:t>
            </a:r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Use camera to locate reference points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Pick up inner MS and glue it on the outer wedge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2751A-7EF6-B64E-9144-95AFBF23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Modified Gluing Procedure for Inner Hybrid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83FD5-FBF8-CD42-B382-8BAD60F9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F68C6-68EB-614F-9228-313F1FF7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 descr="A picture containing toy, computer&#10;&#10;Description automatically generated">
            <a:extLst>
              <a:ext uri="{FF2B5EF4-FFF2-40B4-BE49-F238E27FC236}">
                <a16:creationId xmlns:a16="http://schemas.microsoft.com/office/drawing/2014/main" id="{A62B5030-349D-1240-8E3B-40391D1B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67200"/>
            <a:ext cx="1643602" cy="2185314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A0339EE0-1FBC-E642-AB8E-DD64F7A0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648" y="4746263"/>
            <a:ext cx="3134752" cy="1698988"/>
          </a:xfrm>
          <a:prstGeom prst="rect">
            <a:avLst/>
          </a:prstGeom>
        </p:spPr>
      </p:pic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B9F1D9AF-37AA-8C4F-BEA6-1DDDEA516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103" y="4383481"/>
            <a:ext cx="2118004" cy="21180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31564F-D3C7-284B-8C56-577A69044068}"/>
              </a:ext>
            </a:extLst>
          </p:cNvPr>
          <p:cNvSpPr txBox="1"/>
          <p:nvPr/>
        </p:nvSpPr>
        <p:spPr>
          <a:xfrm>
            <a:off x="5789508" y="759626"/>
            <a:ext cx="341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* Manufacturing new fixtures now</a:t>
            </a:r>
          </a:p>
        </p:txBody>
      </p:sp>
    </p:spTree>
    <p:extLst>
      <p:ext uri="{BB962C8B-B14F-4D97-AF65-F5344CB8AC3E}">
        <p14:creationId xmlns:p14="http://schemas.microsoft.com/office/powerpoint/2010/main" val="333558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FB89-D6AB-3C46-8490-DFBEF09D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Presentations/Document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7A01-95EC-D243-A7D5-32F69E8C1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Document: </a:t>
            </a:r>
          </a:p>
          <a:p>
            <a:pPr lvl="1"/>
            <a:r>
              <a:rPr lang="en-US" dirty="0"/>
              <a:t>Version 2: </a:t>
            </a:r>
            <a:r>
              <a:rPr lang="en-US" dirty="0">
                <a:hlinkClick r:id="rId2"/>
              </a:rPr>
              <a:t>https://www.dropbox.com/s/cndffu9ybv8zkyu/Mechanical_Structure_for_FST_at_STAR_v2.pdf?dl=0</a:t>
            </a:r>
            <a:endParaRPr lang="en-US" dirty="0"/>
          </a:p>
          <a:p>
            <a:endParaRPr lang="en-US" dirty="0"/>
          </a:p>
          <a:p>
            <a:r>
              <a:rPr lang="en-US" dirty="0"/>
              <a:t>F2F Meetings:</a:t>
            </a:r>
          </a:p>
          <a:p>
            <a:pPr lvl="1"/>
            <a:r>
              <a:rPr lang="en-US" dirty="0"/>
              <a:t>2020-02-28: </a:t>
            </a:r>
            <a:r>
              <a:rPr lang="en-US" dirty="0">
                <a:hlinkClick r:id="rId3"/>
              </a:rPr>
              <a:t>https://www.dropbox.com/s/xaszsze9q5es1g7/20200228_FST_Mechanical_YiYang.pdf?dl=0</a:t>
            </a:r>
            <a:endParaRPr lang="en-US" dirty="0"/>
          </a:p>
          <a:p>
            <a:pPr lvl="1"/>
            <a:r>
              <a:rPr lang="en-US" dirty="0"/>
              <a:t>2019-08-08: </a:t>
            </a:r>
            <a:r>
              <a:rPr lang="en-US" dirty="0">
                <a:hlinkClick r:id="rId4"/>
              </a:rPr>
              <a:t>https://www.dropbox.com/s/8a5o85qvgy8haof/20190808_FST_Mechanical_YiYang.pdf?dl=0</a:t>
            </a:r>
            <a:endParaRPr lang="en-US" dirty="0"/>
          </a:p>
          <a:p>
            <a:pPr lvl="1"/>
            <a:r>
              <a:rPr lang="en-US" dirty="0"/>
              <a:t>2019-03-30: </a:t>
            </a:r>
            <a:r>
              <a:rPr lang="en-US" dirty="0">
                <a:hlinkClick r:id="rId5"/>
              </a:rPr>
              <a:t>https://www.dropbox.com/s/43aiy53zandld9q/20190331_FST_status_YiYang.pdf?dl=0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816EB-2FDF-4F49-9556-C6B7C0D6E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443DF-48AB-5740-A722-EB15D643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07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751A-7EF6-B64E-9144-95AFBF23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Modified Gluing Procedure for Inner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EC923-A4F1-CF4A-8401-77D85BFD7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Follow the “same” procedure as the outer Hybrid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Place pickup tool, inner Hybrid + tray, outer wedge + inner MS + tray on table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Use camera to locate the reference points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Pick up inner Hybrid and glue it on the inner MS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83FD5-FBF8-CD42-B382-8BAD60F9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F68C6-68EB-614F-9228-313F1FF7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10A2017C-862A-1049-9642-FFDA054D8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34" y="3639039"/>
            <a:ext cx="3196266" cy="2884435"/>
          </a:xfrm>
          <a:prstGeom prst="rect">
            <a:avLst/>
          </a:prstGeom>
        </p:spPr>
      </p:pic>
      <p:pic>
        <p:nvPicPr>
          <p:cNvPr id="8" name="Picture 7" descr="A picture containing object, microscope&#10;&#10;Description automatically generated">
            <a:extLst>
              <a:ext uri="{FF2B5EF4-FFF2-40B4-BE49-F238E27FC236}">
                <a16:creationId xmlns:a16="http://schemas.microsoft.com/office/drawing/2014/main" id="{2A2AA225-3FD7-4B4A-9509-9218B568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9302"/>
            <a:ext cx="2804438" cy="2759447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DDB946C-3206-E24F-9457-CC07DF43B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390" y="4215053"/>
            <a:ext cx="3691422" cy="222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7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7EFD-6C88-0544-ADF7-673F5D1A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Tube Compatibility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E374C-DDCF-EB45-BA0A-EF3B000C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925A0-373F-EE43-A7FE-BCFEFB1D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616BE1-2A3C-AF46-B386-DA48514C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84" y="1419600"/>
            <a:ext cx="6464530" cy="25353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C5D9AA-BC3F-EB4E-B5D0-0E4521433607}"/>
              </a:ext>
            </a:extLst>
          </p:cNvPr>
          <p:cNvSpPr/>
          <p:nvPr/>
        </p:nvSpPr>
        <p:spPr>
          <a:xfrm>
            <a:off x="493796" y="1814615"/>
            <a:ext cx="6291305" cy="1066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6" descr="A picture containing indoor, table, desk, computer&#10;&#10;Description automatically generated">
            <a:extLst>
              <a:ext uri="{FF2B5EF4-FFF2-40B4-BE49-F238E27FC236}">
                <a16:creationId xmlns:a16="http://schemas.microsoft.com/office/drawing/2014/main" id="{18A704B2-522A-764D-B985-953AE0201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01825" y="1624601"/>
            <a:ext cx="2634161" cy="1975621"/>
          </a:xfrm>
        </p:spPr>
      </p:pic>
      <p:pic>
        <p:nvPicPr>
          <p:cNvPr id="15" name="Picture 14" descr="A close up of a sink&#10;&#10;Description automatically generated">
            <a:extLst>
              <a:ext uri="{FF2B5EF4-FFF2-40B4-BE49-F238E27FC236}">
                <a16:creationId xmlns:a16="http://schemas.microsoft.com/office/drawing/2014/main" id="{1FCD18C8-7455-CC4C-B812-5953E647881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r="7369" b="11989"/>
          <a:stretch/>
        </p:blipFill>
        <p:spPr bwMode="auto">
          <a:xfrm>
            <a:off x="6624497" y="4206343"/>
            <a:ext cx="2482219" cy="2166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834EAF-50FF-6344-8B6B-50769E379CA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5" y="3984395"/>
            <a:ext cx="3351371" cy="2534296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6820D69B-4196-8A41-AF7E-88D82EE5D66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58776" y="4170715"/>
            <a:ext cx="2971800" cy="23099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FE008E-9E77-5B4D-8F61-48CEE1B6D8FF}"/>
              </a:ext>
            </a:extLst>
          </p:cNvPr>
          <p:cNvSpPr txBox="1"/>
          <p:nvPr/>
        </p:nvSpPr>
        <p:spPr>
          <a:xfrm>
            <a:off x="762000" y="3811163"/>
            <a:ext cx="189128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Tygon</a:t>
            </a:r>
            <a:r>
              <a:rPr lang="en-US" dirty="0"/>
              <a:t> C-544-A I.B.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7E3BD-E36E-C443-8916-C9F8D684E991}"/>
              </a:ext>
            </a:extLst>
          </p:cNvPr>
          <p:cNvSpPr txBox="1"/>
          <p:nvPr/>
        </p:nvSpPr>
        <p:spPr>
          <a:xfrm>
            <a:off x="4419600" y="3808458"/>
            <a:ext cx="161076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Tygon</a:t>
            </a:r>
            <a:r>
              <a:rPr lang="en-US" dirty="0"/>
              <a:t> 3370 I.B.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06A68EE-0DB1-6B4C-9EA1-3F3368C40D94}"/>
              </a:ext>
            </a:extLst>
          </p:cNvPr>
          <p:cNvSpPr txBox="1">
            <a:spLocks/>
          </p:cNvSpPr>
          <p:nvPr/>
        </p:nvSpPr>
        <p:spPr>
          <a:xfrm>
            <a:off x="457200" y="850902"/>
            <a:ext cx="8229600" cy="5594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95000"/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75000"/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4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Wingdings" charset="2"/>
              <a:buChar char="q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Soxhlet extraction method (suggested by 3M)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2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055CDF-6937-DC4E-8036-E9A61A60BFA5}"/>
              </a:ext>
            </a:extLst>
          </p:cNvPr>
          <p:cNvSpPr txBox="1">
            <a:spLocks/>
          </p:cNvSpPr>
          <p:nvPr/>
        </p:nvSpPr>
        <p:spPr>
          <a:xfrm>
            <a:off x="457200" y="850902"/>
            <a:ext cx="8229600" cy="5594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95000"/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5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75000"/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14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E0604"/>
              </a:buClr>
              <a:buSzPct val="60000"/>
              <a:buFont typeface="Wingdings" charset="2"/>
              <a:buChar char="q"/>
              <a:defRPr sz="1600" kern="1200">
                <a:solidFill>
                  <a:schemeClr val="tx1"/>
                </a:solidFill>
                <a:latin typeface="+mj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Co</a:t>
            </a:r>
            <a:r>
              <a:rPr lang="en-US" baseline="30000" dirty="0"/>
              <a:t>60</a:t>
            </a:r>
            <a:r>
              <a:rPr lang="en-US" dirty="0"/>
              <a:t> source at Institute of Nuclear Energy Research (INER) </a:t>
            </a:r>
          </a:p>
          <a:p>
            <a:r>
              <a:rPr lang="en-US" dirty="0"/>
              <a:t>Cost: ~150 USD/test</a:t>
            </a:r>
          </a:p>
          <a:p>
            <a:r>
              <a:rPr lang="en-US" dirty="0"/>
              <a:t>Two dosages:</a:t>
            </a:r>
          </a:p>
          <a:p>
            <a:pPr lvl="1"/>
            <a:r>
              <a:rPr lang="en-US" dirty="0"/>
              <a:t>3.2 </a:t>
            </a:r>
            <a:r>
              <a:rPr lang="en-US" dirty="0" err="1"/>
              <a:t>kGy</a:t>
            </a:r>
            <a:r>
              <a:rPr lang="en-US" dirty="0"/>
              <a:t> (from proposal)</a:t>
            </a:r>
          </a:p>
          <a:p>
            <a:pPr lvl="1"/>
            <a:r>
              <a:rPr lang="en-US" dirty="0"/>
              <a:t>16 </a:t>
            </a:r>
            <a:r>
              <a:rPr lang="en-US" dirty="0" err="1"/>
              <a:t>kGy</a:t>
            </a:r>
            <a:r>
              <a:rPr lang="en-US" dirty="0"/>
              <a:t> (5 times higher)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DF9ED-D015-9641-822A-B0D2D780B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Tube Radiation Tests</a:t>
            </a:r>
          </a:p>
        </p:txBody>
      </p:sp>
      <p:pic>
        <p:nvPicPr>
          <p:cNvPr id="14" name="Content Placeholder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159A8B-38C5-0042-AB11-97ADCD011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652" y="3253171"/>
            <a:ext cx="4230555" cy="325557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41BD6-F1F3-EE43-809E-3A4D0E1C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0B417-AF9A-D747-954B-ECF794D5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A picture containing different, table, several, group&#10;&#10;Description automatically generated">
            <a:extLst>
              <a:ext uri="{FF2B5EF4-FFF2-40B4-BE49-F238E27FC236}">
                <a16:creationId xmlns:a16="http://schemas.microsoft.com/office/drawing/2014/main" id="{9DB420A1-5A97-3F4A-87B0-F518DC21D4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79" y="1628106"/>
            <a:ext cx="2590800" cy="157308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64FBCA3-84D6-A341-98B5-FFAA290B4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356" y="3329923"/>
            <a:ext cx="4174137" cy="3212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78967B-593F-7D4A-A950-743B2303BF4F}"/>
              </a:ext>
            </a:extLst>
          </p:cNvPr>
          <p:cNvSpPr txBox="1"/>
          <p:nvPr/>
        </p:nvSpPr>
        <p:spPr>
          <a:xfrm>
            <a:off x="1648493" y="3429000"/>
            <a:ext cx="189128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Tygon</a:t>
            </a:r>
            <a:r>
              <a:rPr lang="en-US" dirty="0"/>
              <a:t> C-544-A I.B.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71A4C-97EF-3A45-8D6A-8A908C17BA85}"/>
              </a:ext>
            </a:extLst>
          </p:cNvPr>
          <p:cNvSpPr txBox="1"/>
          <p:nvPr/>
        </p:nvSpPr>
        <p:spPr>
          <a:xfrm>
            <a:off x="6074374" y="3495899"/>
            <a:ext cx="161076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Tygon</a:t>
            </a:r>
            <a:r>
              <a:rPr lang="en-US" dirty="0"/>
              <a:t> 3370 I.B.</a:t>
            </a:r>
          </a:p>
        </p:txBody>
      </p:sp>
      <p:pic>
        <p:nvPicPr>
          <p:cNvPr id="16" name="Picture 15" descr="A picture containing toy, small, sitting, table&#10;&#10;Description automatically generated">
            <a:extLst>
              <a:ext uri="{FF2B5EF4-FFF2-40B4-BE49-F238E27FC236}">
                <a16:creationId xmlns:a16="http://schemas.microsoft.com/office/drawing/2014/main" id="{9C75FF8F-D997-0C4E-A0FC-36A23310FB1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488396"/>
            <a:ext cx="2578034" cy="18450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9921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5835-57E5-4047-ADA8-5871B9E5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F949C-CD20-F04D-A6F1-DAC223D5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0902"/>
            <a:ext cx="8686800" cy="5594348"/>
          </a:xfrm>
        </p:spPr>
        <p:txBody>
          <a:bodyPr/>
          <a:lstStyle/>
          <a:p>
            <a:r>
              <a:rPr lang="en-US" dirty="0"/>
              <a:t>Plan to outsource (Taiwan CK Techno </a:t>
            </a:r>
            <a:r>
              <a:rPr lang="en-US" dirty="0" err="1"/>
              <a:t>Co.,Ltd</a:t>
            </a:r>
            <a:r>
              <a:rPr lang="en-US" dirty="0"/>
              <a:t>.) the measurements of flatness and parallelism</a:t>
            </a:r>
          </a:p>
          <a:p>
            <a:r>
              <a:rPr lang="en-US" dirty="0"/>
              <a:t>Extremely expensive: </a:t>
            </a:r>
          </a:p>
          <a:p>
            <a:pPr lvl="1"/>
            <a:r>
              <a:rPr lang="en-US" b="1" dirty="0"/>
              <a:t>Flatness</a:t>
            </a:r>
            <a:r>
              <a:rPr lang="en-US" dirty="0"/>
              <a:t> for single inner or outer MS (before assembly): </a:t>
            </a:r>
          </a:p>
          <a:p>
            <a:pPr lvl="2"/>
            <a:r>
              <a:rPr lang="en-US" sz="2000" dirty="0"/>
              <a:t>Price: </a:t>
            </a:r>
            <a:r>
              <a:rPr lang="en-US" sz="2000" b="1" dirty="0">
                <a:solidFill>
                  <a:srgbClr val="0432FF"/>
                </a:solidFill>
              </a:rPr>
              <a:t>~200 USD/pc</a:t>
            </a:r>
          </a:p>
          <a:p>
            <a:pPr lvl="2"/>
            <a:r>
              <a:rPr lang="en-US" sz="2000" dirty="0"/>
              <a:t>Method: optical</a:t>
            </a:r>
            <a:endParaRPr lang="en-US" dirty="0"/>
          </a:p>
          <a:p>
            <a:pPr lvl="1"/>
            <a:r>
              <a:rPr lang="en-US" b="1" dirty="0"/>
              <a:t>Flatness</a:t>
            </a:r>
            <a:r>
              <a:rPr lang="en-US" dirty="0"/>
              <a:t> and </a:t>
            </a:r>
            <a:r>
              <a:rPr lang="en-US" b="1" dirty="0"/>
              <a:t>parallelism</a:t>
            </a:r>
            <a:r>
              <a:rPr lang="en-US" dirty="0"/>
              <a:t> for assembled module: </a:t>
            </a:r>
          </a:p>
          <a:p>
            <a:pPr lvl="2"/>
            <a:r>
              <a:rPr lang="en-US" sz="2000" dirty="0"/>
              <a:t>Price: </a:t>
            </a:r>
            <a:r>
              <a:rPr lang="en-US" sz="2000" b="1" dirty="0">
                <a:solidFill>
                  <a:srgbClr val="0432FF"/>
                </a:solidFill>
              </a:rPr>
              <a:t>~400 USD/pc</a:t>
            </a:r>
          </a:p>
          <a:p>
            <a:pPr lvl="2"/>
            <a:r>
              <a:rPr lang="en-US" sz="2000" dirty="0"/>
              <a:t>Method: mechanical (their know-how) </a:t>
            </a:r>
          </a:p>
          <a:p>
            <a:pPr lvl="1">
              <a:buSzPct val="100000"/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Total of 60 sets: 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48,000 USD         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Working on getting a better deal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Plan for the prototypes:</a:t>
            </a:r>
          </a:p>
          <a:p>
            <a:pPr lvl="1"/>
            <a:r>
              <a:rPr lang="en-US" b="1" dirty="0"/>
              <a:t>Flatness</a:t>
            </a:r>
            <a:r>
              <a:rPr lang="en-US" dirty="0"/>
              <a:t> for single inner or outer MS (before assembly) at </a:t>
            </a:r>
            <a:r>
              <a:rPr lang="en-US" dirty="0" err="1"/>
              <a:t>TiDC</a:t>
            </a:r>
            <a:endParaRPr lang="en-US" dirty="0"/>
          </a:p>
          <a:p>
            <a:pPr lvl="1"/>
            <a:r>
              <a:rPr lang="en-US" b="1" dirty="0"/>
              <a:t>Flatness</a:t>
            </a:r>
            <a:r>
              <a:rPr lang="en-US" dirty="0"/>
              <a:t> and </a:t>
            </a:r>
            <a:r>
              <a:rPr lang="en-US" b="1" dirty="0"/>
              <a:t>parallelism</a:t>
            </a:r>
            <a:r>
              <a:rPr lang="en-US" dirty="0"/>
              <a:t> for assembled module (first 10) by CK Techno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43795-3928-8C4E-B67C-175A82D1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   2020 May 18          FST Mechancial Structure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E8E0C-3DF4-AE4D-83DD-C51E6A8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695F-C4FB-074E-A879-3712527E3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Schedule for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9503A-2246-FF40-84C1-230F2E925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Estimated production times: </a:t>
            </a:r>
          </a:p>
          <a:p>
            <a:pPr lvl="1"/>
            <a:r>
              <a:rPr lang="en-US" sz="2400" dirty="0"/>
              <a:t>One week for preparation</a:t>
            </a:r>
          </a:p>
          <a:p>
            <a:pPr lvl="1"/>
            <a:r>
              <a:rPr lang="en-US" sz="2400" dirty="0"/>
              <a:t>One module per day</a:t>
            </a:r>
          </a:p>
          <a:p>
            <a:pPr lvl="1"/>
            <a:r>
              <a:rPr lang="en-US" sz="2400" dirty="0"/>
              <a:t>70 working days for 60 modules </a:t>
            </a:r>
          </a:p>
          <a:p>
            <a:r>
              <a:rPr lang="en-US" b="1" dirty="0">
                <a:solidFill>
                  <a:srgbClr val="0432FF"/>
                </a:solidFill>
              </a:rPr>
              <a:t>Current Schedule:</a:t>
            </a:r>
          </a:p>
          <a:p>
            <a:pPr lvl="1"/>
            <a:r>
              <a:rPr lang="en-US" sz="2400" dirty="0"/>
              <a:t>Aug. 12, 2020: place orders </a:t>
            </a:r>
          </a:p>
          <a:p>
            <a:pPr lvl="1"/>
            <a:r>
              <a:rPr lang="en-US" sz="2400" dirty="0"/>
              <a:t>Sept. 14, 2020: preparation</a:t>
            </a:r>
          </a:p>
          <a:p>
            <a:pPr lvl="1"/>
            <a:r>
              <a:rPr lang="en-US" sz="2400" dirty="0"/>
              <a:t>Sept. 21, 2020: start production </a:t>
            </a:r>
          </a:p>
          <a:p>
            <a:pPr lvl="1"/>
            <a:r>
              <a:rPr lang="en-US" sz="2400" dirty="0"/>
              <a:t>Dec. 24, 2020: finish production </a:t>
            </a:r>
          </a:p>
          <a:p>
            <a:pPr lvl="1"/>
            <a:r>
              <a:rPr lang="en-US" sz="2400" dirty="0"/>
              <a:t>Dec. 31, 2020: ship to UIC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340C7-BA8E-1646-808D-AF3CCEC9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4E9CF-5E8F-3C46-B6E3-BD2F1886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30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3E88-F8EB-A94C-A0E7-54746127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5CC73-D863-ED49-8F51-0FD7AFFC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D2DF6-1DA4-5E40-B1D1-1B60C8180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9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19">
            <a:extLst>
              <a:ext uri="{FF2B5EF4-FFF2-40B4-BE49-F238E27FC236}">
                <a16:creationId xmlns:a16="http://schemas.microsoft.com/office/drawing/2014/main" id="{0157E1DA-CAF5-F746-AC12-E10189A1E6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0" y="1128280"/>
            <a:ext cx="5474765" cy="40553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D1AF8-877B-9847-944A-4175AB8C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Forward Silicon Tracker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34D4B-035B-1E45-80F6-29228976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04DA7-6313-E447-9F57-9A81C106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A7807-6B2F-9B4D-BC78-7B9A893FDD0A}"/>
              </a:ext>
            </a:extLst>
          </p:cNvPr>
          <p:cNvSpPr txBox="1"/>
          <p:nvPr/>
        </p:nvSpPr>
        <p:spPr>
          <a:xfrm>
            <a:off x="0" y="5167278"/>
            <a:ext cx="369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Silicon sensor: </a:t>
            </a:r>
            <a:r>
              <a:rPr lang="en-US" sz="2200" b="1" dirty="0">
                <a:solidFill>
                  <a:srgbClr val="0432FF"/>
                </a:solidFill>
              </a:rPr>
              <a:t>UIC/SDU/NCKU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166EE-A6AD-9547-A47B-051581637C79}"/>
              </a:ext>
            </a:extLst>
          </p:cNvPr>
          <p:cNvSpPr txBox="1"/>
          <p:nvPr/>
        </p:nvSpPr>
        <p:spPr>
          <a:xfrm>
            <a:off x="-27955" y="790078"/>
            <a:ext cx="3376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Flexible hybrid PCB: </a:t>
            </a:r>
            <a:r>
              <a:rPr lang="en-US" sz="2200" b="1" dirty="0">
                <a:solidFill>
                  <a:srgbClr val="0432FF"/>
                </a:solidFill>
              </a:rPr>
              <a:t>SDU/IU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EBC5F8-BCCF-D345-BECE-885DFC5D6CDC}"/>
              </a:ext>
            </a:extLst>
          </p:cNvPr>
          <p:cNvCxnSpPr>
            <a:cxnSpLocks/>
          </p:cNvCxnSpPr>
          <p:nvPr/>
        </p:nvCxnSpPr>
        <p:spPr>
          <a:xfrm flipV="1">
            <a:off x="785523" y="4767775"/>
            <a:ext cx="607044" cy="5084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BE5E6D-E662-0A43-A611-9A0453C6D116}"/>
              </a:ext>
            </a:extLst>
          </p:cNvPr>
          <p:cNvSpPr txBox="1"/>
          <p:nvPr/>
        </p:nvSpPr>
        <p:spPr>
          <a:xfrm>
            <a:off x="-73519" y="2365742"/>
            <a:ext cx="2060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APV25 Chip: </a:t>
            </a:r>
            <a:r>
              <a:rPr lang="en-US" sz="2200" b="1" dirty="0">
                <a:solidFill>
                  <a:srgbClr val="0432FF"/>
                </a:solidFill>
              </a:rPr>
              <a:t>UIC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F2BA5F-4FA1-124E-9E0E-92F4858C5162}"/>
              </a:ext>
            </a:extLst>
          </p:cNvPr>
          <p:cNvCxnSpPr>
            <a:cxnSpLocks/>
          </p:cNvCxnSpPr>
          <p:nvPr/>
        </p:nvCxnSpPr>
        <p:spPr>
          <a:xfrm>
            <a:off x="952643" y="1313651"/>
            <a:ext cx="931366" cy="866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751924-179E-BB4B-AB4D-C888E880FACE}"/>
              </a:ext>
            </a:extLst>
          </p:cNvPr>
          <p:cNvSpPr txBox="1"/>
          <p:nvPr/>
        </p:nvSpPr>
        <p:spPr>
          <a:xfrm>
            <a:off x="5634556" y="1226870"/>
            <a:ext cx="2082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T-Board: </a:t>
            </a:r>
            <a:r>
              <a:rPr lang="en-US" sz="2200" b="1" dirty="0">
                <a:solidFill>
                  <a:srgbClr val="0432FF"/>
                </a:solidFill>
              </a:rPr>
              <a:t>SDU/IU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D9E0AD-02C3-2C4F-83EB-C0046C80C17B}"/>
              </a:ext>
            </a:extLst>
          </p:cNvPr>
          <p:cNvCxnSpPr>
            <a:cxnSpLocks/>
          </p:cNvCxnSpPr>
          <p:nvPr/>
        </p:nvCxnSpPr>
        <p:spPr>
          <a:xfrm flipH="1">
            <a:off x="3681759" y="1442559"/>
            <a:ext cx="1971304" cy="146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D6BB0E-3A66-784E-A8C8-DB2731BA3D6C}"/>
              </a:ext>
            </a:extLst>
          </p:cNvPr>
          <p:cNvSpPr txBox="1"/>
          <p:nvPr/>
        </p:nvSpPr>
        <p:spPr>
          <a:xfrm>
            <a:off x="5781447" y="2152247"/>
            <a:ext cx="343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Mechanical Structure </a:t>
            </a:r>
          </a:p>
          <a:p>
            <a:r>
              <a:rPr lang="en-US" sz="2200" dirty="0"/>
              <a:t>(+ cooling pipe): </a:t>
            </a:r>
            <a:r>
              <a:rPr lang="en-US" sz="2200" b="1" dirty="0">
                <a:solidFill>
                  <a:srgbClr val="0432FF"/>
                </a:solidFill>
              </a:rPr>
              <a:t>NCKU/AIDC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FE9F7E-CBBE-AE4C-82E8-7883ED965297}"/>
              </a:ext>
            </a:extLst>
          </p:cNvPr>
          <p:cNvCxnSpPr>
            <a:cxnSpLocks/>
          </p:cNvCxnSpPr>
          <p:nvPr/>
        </p:nvCxnSpPr>
        <p:spPr>
          <a:xfrm flipH="1">
            <a:off x="3929313" y="2536968"/>
            <a:ext cx="1873057" cy="309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78B5C4-A529-A445-9BB9-084017EB556F}"/>
              </a:ext>
            </a:extLst>
          </p:cNvPr>
          <p:cNvSpPr txBox="1"/>
          <p:nvPr/>
        </p:nvSpPr>
        <p:spPr>
          <a:xfrm>
            <a:off x="6250772" y="3365331"/>
            <a:ext cx="2893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Supporting Structure &amp; </a:t>
            </a:r>
          </a:p>
          <a:p>
            <a:r>
              <a:rPr lang="en-US" sz="2200" dirty="0"/>
              <a:t>Integration: </a:t>
            </a:r>
            <a:r>
              <a:rPr lang="en-US" sz="2200" b="1" dirty="0">
                <a:solidFill>
                  <a:srgbClr val="0432FF"/>
                </a:solidFill>
              </a:rPr>
              <a:t>BNL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7D7089-4B5F-464B-BBE4-459E9868C5C4}"/>
              </a:ext>
            </a:extLst>
          </p:cNvPr>
          <p:cNvCxnSpPr>
            <a:cxnSpLocks/>
          </p:cNvCxnSpPr>
          <p:nvPr/>
        </p:nvCxnSpPr>
        <p:spPr>
          <a:xfrm flipH="1">
            <a:off x="3985799" y="1065138"/>
            <a:ext cx="681612" cy="1786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B92152-5E84-244B-8F16-2A781B502279}"/>
              </a:ext>
            </a:extLst>
          </p:cNvPr>
          <p:cNvSpPr txBox="1"/>
          <p:nvPr/>
        </p:nvSpPr>
        <p:spPr>
          <a:xfrm>
            <a:off x="4638316" y="770364"/>
            <a:ext cx="28312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Inner Signal Cable: </a:t>
            </a:r>
            <a:r>
              <a:rPr lang="en-US" sz="2200" b="1" dirty="0">
                <a:solidFill>
                  <a:srgbClr val="0432FF"/>
                </a:solidFill>
              </a:rPr>
              <a:t>BNL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425C2D-01CF-9644-89A1-E3F5A90031A7}"/>
              </a:ext>
            </a:extLst>
          </p:cNvPr>
          <p:cNvSpPr txBox="1"/>
          <p:nvPr/>
        </p:nvSpPr>
        <p:spPr>
          <a:xfrm>
            <a:off x="17780" y="6059384"/>
            <a:ext cx="4030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Simulation: </a:t>
            </a:r>
            <a:r>
              <a:rPr lang="en-US" sz="2200" b="1" dirty="0">
                <a:solidFill>
                  <a:srgbClr val="0432FF"/>
                </a:solidFill>
              </a:rPr>
              <a:t>UIC/BNL/IISER/NCKU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DEDC53-0D73-5A45-AB39-911701B26862}"/>
              </a:ext>
            </a:extLst>
          </p:cNvPr>
          <p:cNvSpPr txBox="1"/>
          <p:nvPr/>
        </p:nvSpPr>
        <p:spPr>
          <a:xfrm>
            <a:off x="0" y="5697843"/>
            <a:ext cx="2436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Cooling: </a:t>
            </a:r>
            <a:r>
              <a:rPr lang="en-US" sz="2200" b="1" dirty="0">
                <a:solidFill>
                  <a:srgbClr val="0432FF"/>
                </a:solidFill>
              </a:rPr>
              <a:t>BNL/NCKU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AED73C-6EF8-4347-A837-7126B9D05E35}"/>
              </a:ext>
            </a:extLst>
          </p:cNvPr>
          <p:cNvCxnSpPr>
            <a:cxnSpLocks/>
          </p:cNvCxnSpPr>
          <p:nvPr/>
        </p:nvCxnSpPr>
        <p:spPr>
          <a:xfrm>
            <a:off x="1275403" y="2857240"/>
            <a:ext cx="492311" cy="4996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圖片 18">
            <a:extLst>
              <a:ext uri="{FF2B5EF4-FFF2-40B4-BE49-F238E27FC236}">
                <a16:creationId xmlns:a16="http://schemas.microsoft.com/office/drawing/2014/main" id="{73E90195-B682-CD40-8FE2-8821DE03C4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87" y="4344669"/>
            <a:ext cx="3602990" cy="2164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86D95E-73A9-B545-B571-D88510B13B3D}"/>
              </a:ext>
            </a:extLst>
          </p:cNvPr>
          <p:cNvCxnSpPr>
            <a:cxnSpLocks/>
          </p:cNvCxnSpPr>
          <p:nvPr/>
        </p:nvCxnSpPr>
        <p:spPr>
          <a:xfrm flipV="1">
            <a:off x="2606167" y="4867059"/>
            <a:ext cx="3155370" cy="1636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E1D81F-15D2-9846-BF73-8549B82F67E0}"/>
              </a:ext>
            </a:extLst>
          </p:cNvPr>
          <p:cNvCxnSpPr>
            <a:cxnSpLocks/>
          </p:cNvCxnSpPr>
          <p:nvPr/>
        </p:nvCxnSpPr>
        <p:spPr>
          <a:xfrm>
            <a:off x="5638800" y="3200400"/>
            <a:ext cx="327141" cy="125628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>
            <a:extLst>
              <a:ext uri="{FF2B5EF4-FFF2-40B4-BE49-F238E27FC236}">
                <a16:creationId xmlns:a16="http://schemas.microsoft.com/office/drawing/2014/main" id="{7B5BF57B-A3AB-2740-AF27-58A70BF8BF37}"/>
              </a:ext>
            </a:extLst>
          </p:cNvPr>
          <p:cNvSpPr/>
          <p:nvPr/>
        </p:nvSpPr>
        <p:spPr>
          <a:xfrm rot="689900" flipH="1">
            <a:off x="3330167" y="1194182"/>
            <a:ext cx="771274" cy="435376"/>
          </a:xfrm>
          <a:custGeom>
            <a:avLst/>
            <a:gdLst>
              <a:gd name="connsiteX0" fmla="*/ 696686 w 904746"/>
              <a:gd name="connsiteY0" fmla="*/ 566057 h 566057"/>
              <a:gd name="connsiteX1" fmla="*/ 696686 w 904746"/>
              <a:gd name="connsiteY1" fmla="*/ 566057 h 566057"/>
              <a:gd name="connsiteX2" fmla="*/ 674915 w 904746"/>
              <a:gd name="connsiteY2" fmla="*/ 348343 h 566057"/>
              <a:gd name="connsiteX3" fmla="*/ 653143 w 904746"/>
              <a:gd name="connsiteY3" fmla="*/ 304800 h 566057"/>
              <a:gd name="connsiteX4" fmla="*/ 642258 w 904746"/>
              <a:gd name="connsiteY4" fmla="*/ 272143 h 566057"/>
              <a:gd name="connsiteX5" fmla="*/ 500743 w 904746"/>
              <a:gd name="connsiteY5" fmla="*/ 228600 h 566057"/>
              <a:gd name="connsiteX6" fmla="*/ 359229 w 904746"/>
              <a:gd name="connsiteY6" fmla="*/ 239485 h 566057"/>
              <a:gd name="connsiteX7" fmla="*/ 293915 w 904746"/>
              <a:gd name="connsiteY7" fmla="*/ 250371 h 566057"/>
              <a:gd name="connsiteX8" fmla="*/ 217715 w 904746"/>
              <a:gd name="connsiteY8" fmla="*/ 239485 h 566057"/>
              <a:gd name="connsiteX9" fmla="*/ 185058 w 904746"/>
              <a:gd name="connsiteY9" fmla="*/ 217714 h 566057"/>
              <a:gd name="connsiteX10" fmla="*/ 141515 w 904746"/>
              <a:gd name="connsiteY10" fmla="*/ 163285 h 566057"/>
              <a:gd name="connsiteX11" fmla="*/ 130629 w 904746"/>
              <a:gd name="connsiteY11" fmla="*/ 130628 h 566057"/>
              <a:gd name="connsiteX12" fmla="*/ 65315 w 904746"/>
              <a:gd name="connsiteY12" fmla="*/ 108857 h 566057"/>
              <a:gd name="connsiteX13" fmla="*/ 32658 w 904746"/>
              <a:gd name="connsiteY13" fmla="*/ 97971 h 566057"/>
              <a:gd name="connsiteX14" fmla="*/ 10886 w 904746"/>
              <a:gd name="connsiteY14" fmla="*/ 76200 h 566057"/>
              <a:gd name="connsiteX15" fmla="*/ 0 w 904746"/>
              <a:gd name="connsiteY15" fmla="*/ 43543 h 566057"/>
              <a:gd name="connsiteX16" fmla="*/ 0 w 904746"/>
              <a:gd name="connsiteY16" fmla="*/ 43543 h 566057"/>
              <a:gd name="connsiteX17" fmla="*/ 97972 w 904746"/>
              <a:gd name="connsiteY17" fmla="*/ 21771 h 566057"/>
              <a:gd name="connsiteX18" fmla="*/ 468086 w 904746"/>
              <a:gd name="connsiteY18" fmla="*/ 21771 h 566057"/>
              <a:gd name="connsiteX19" fmla="*/ 435429 w 904746"/>
              <a:gd name="connsiteY19" fmla="*/ 10885 h 566057"/>
              <a:gd name="connsiteX20" fmla="*/ 435429 w 904746"/>
              <a:gd name="connsiteY20" fmla="*/ 0 h 566057"/>
              <a:gd name="connsiteX21" fmla="*/ 446315 w 904746"/>
              <a:gd name="connsiteY21" fmla="*/ 130628 h 566057"/>
              <a:gd name="connsiteX22" fmla="*/ 500743 w 904746"/>
              <a:gd name="connsiteY22" fmla="*/ 163285 h 566057"/>
              <a:gd name="connsiteX23" fmla="*/ 555172 w 904746"/>
              <a:gd name="connsiteY23" fmla="*/ 174171 h 566057"/>
              <a:gd name="connsiteX24" fmla="*/ 598715 w 904746"/>
              <a:gd name="connsiteY24" fmla="*/ 185057 h 566057"/>
              <a:gd name="connsiteX25" fmla="*/ 729343 w 904746"/>
              <a:gd name="connsiteY25" fmla="*/ 195943 h 566057"/>
              <a:gd name="connsiteX26" fmla="*/ 772886 w 904746"/>
              <a:gd name="connsiteY26" fmla="*/ 206828 h 566057"/>
              <a:gd name="connsiteX27" fmla="*/ 816429 w 904746"/>
              <a:gd name="connsiteY27" fmla="*/ 261257 h 566057"/>
              <a:gd name="connsiteX28" fmla="*/ 849086 w 904746"/>
              <a:gd name="connsiteY28" fmla="*/ 283028 h 566057"/>
              <a:gd name="connsiteX29" fmla="*/ 870858 w 904746"/>
              <a:gd name="connsiteY29" fmla="*/ 337457 h 566057"/>
              <a:gd name="connsiteX30" fmla="*/ 903515 w 904746"/>
              <a:gd name="connsiteY30" fmla="*/ 413657 h 566057"/>
              <a:gd name="connsiteX31" fmla="*/ 903515 w 904746"/>
              <a:gd name="connsiteY31" fmla="*/ 555171 h 566057"/>
              <a:gd name="connsiteX32" fmla="*/ 903515 w 904746"/>
              <a:gd name="connsiteY32" fmla="*/ 555171 h 566057"/>
              <a:gd name="connsiteX33" fmla="*/ 696686 w 904746"/>
              <a:gd name="connsiteY33" fmla="*/ 566057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04746" h="566057">
                <a:moveTo>
                  <a:pt x="696686" y="566057"/>
                </a:moveTo>
                <a:lnTo>
                  <a:pt x="696686" y="566057"/>
                </a:lnTo>
                <a:cubicBezTo>
                  <a:pt x="692576" y="496184"/>
                  <a:pt x="703956" y="416106"/>
                  <a:pt x="674915" y="348343"/>
                </a:cubicBezTo>
                <a:cubicBezTo>
                  <a:pt x="668523" y="333427"/>
                  <a:pt x="659535" y="319716"/>
                  <a:pt x="653143" y="304800"/>
                </a:cubicBezTo>
                <a:cubicBezTo>
                  <a:pt x="648623" y="294253"/>
                  <a:pt x="652097" y="278047"/>
                  <a:pt x="642258" y="272143"/>
                </a:cubicBezTo>
                <a:cubicBezTo>
                  <a:pt x="615546" y="256116"/>
                  <a:pt x="540543" y="238549"/>
                  <a:pt x="500743" y="228600"/>
                </a:cubicBezTo>
                <a:cubicBezTo>
                  <a:pt x="453572" y="232228"/>
                  <a:pt x="406280" y="234532"/>
                  <a:pt x="359229" y="239485"/>
                </a:cubicBezTo>
                <a:cubicBezTo>
                  <a:pt x="337279" y="241796"/>
                  <a:pt x="315987" y="250371"/>
                  <a:pt x="293915" y="250371"/>
                </a:cubicBezTo>
                <a:cubicBezTo>
                  <a:pt x="268257" y="250371"/>
                  <a:pt x="243115" y="243114"/>
                  <a:pt x="217715" y="239485"/>
                </a:cubicBezTo>
                <a:cubicBezTo>
                  <a:pt x="206829" y="232228"/>
                  <a:pt x="195274" y="225887"/>
                  <a:pt x="185058" y="217714"/>
                </a:cubicBezTo>
                <a:cubicBezTo>
                  <a:pt x="168180" y="204212"/>
                  <a:pt x="150947" y="182149"/>
                  <a:pt x="141515" y="163285"/>
                </a:cubicBezTo>
                <a:cubicBezTo>
                  <a:pt x="136383" y="153022"/>
                  <a:pt x="139966" y="137297"/>
                  <a:pt x="130629" y="130628"/>
                </a:cubicBezTo>
                <a:cubicBezTo>
                  <a:pt x="111955" y="117289"/>
                  <a:pt x="87086" y="116114"/>
                  <a:pt x="65315" y="108857"/>
                </a:cubicBezTo>
                <a:lnTo>
                  <a:pt x="32658" y="97971"/>
                </a:lnTo>
                <a:cubicBezTo>
                  <a:pt x="25401" y="90714"/>
                  <a:pt x="16167" y="85001"/>
                  <a:pt x="10886" y="76200"/>
                </a:cubicBezTo>
                <a:cubicBezTo>
                  <a:pt x="4982" y="66361"/>
                  <a:pt x="0" y="43543"/>
                  <a:pt x="0" y="43543"/>
                </a:cubicBezTo>
                <a:lnTo>
                  <a:pt x="0" y="43543"/>
                </a:lnTo>
                <a:cubicBezTo>
                  <a:pt x="32657" y="36286"/>
                  <a:pt x="64640" y="24628"/>
                  <a:pt x="97972" y="21771"/>
                </a:cubicBezTo>
                <a:cubicBezTo>
                  <a:pt x="340208" y="1007"/>
                  <a:pt x="309014" y="1887"/>
                  <a:pt x="468086" y="21771"/>
                </a:cubicBezTo>
                <a:lnTo>
                  <a:pt x="435429" y="10885"/>
                </a:lnTo>
                <a:lnTo>
                  <a:pt x="435429" y="0"/>
                </a:lnTo>
                <a:cubicBezTo>
                  <a:pt x="439058" y="43543"/>
                  <a:pt x="437160" y="87904"/>
                  <a:pt x="446315" y="130628"/>
                </a:cubicBezTo>
                <a:cubicBezTo>
                  <a:pt x="450675" y="150973"/>
                  <a:pt x="486887" y="159821"/>
                  <a:pt x="500743" y="163285"/>
                </a:cubicBezTo>
                <a:cubicBezTo>
                  <a:pt x="518693" y="167772"/>
                  <a:pt x="537110" y="170157"/>
                  <a:pt x="555172" y="174171"/>
                </a:cubicBezTo>
                <a:cubicBezTo>
                  <a:pt x="569777" y="177417"/>
                  <a:pt x="583869" y="183201"/>
                  <a:pt x="598715" y="185057"/>
                </a:cubicBezTo>
                <a:cubicBezTo>
                  <a:pt x="642071" y="190477"/>
                  <a:pt x="685800" y="192314"/>
                  <a:pt x="729343" y="195943"/>
                </a:cubicBezTo>
                <a:cubicBezTo>
                  <a:pt x="743857" y="199571"/>
                  <a:pt x="760917" y="197851"/>
                  <a:pt x="772886" y="206828"/>
                </a:cubicBezTo>
                <a:cubicBezTo>
                  <a:pt x="791474" y="220769"/>
                  <a:pt x="800000" y="244828"/>
                  <a:pt x="816429" y="261257"/>
                </a:cubicBezTo>
                <a:cubicBezTo>
                  <a:pt x="825680" y="270508"/>
                  <a:pt x="838200" y="275771"/>
                  <a:pt x="849086" y="283028"/>
                </a:cubicBezTo>
                <a:cubicBezTo>
                  <a:pt x="856343" y="301171"/>
                  <a:pt x="862119" y="319979"/>
                  <a:pt x="870858" y="337457"/>
                </a:cubicBezTo>
                <a:cubicBezTo>
                  <a:pt x="891275" y="378291"/>
                  <a:pt x="900494" y="362306"/>
                  <a:pt x="903515" y="413657"/>
                </a:cubicBezTo>
                <a:cubicBezTo>
                  <a:pt x="906285" y="460747"/>
                  <a:pt x="903515" y="508000"/>
                  <a:pt x="903515" y="555171"/>
                </a:cubicBezTo>
                <a:lnTo>
                  <a:pt x="903515" y="555171"/>
                </a:lnTo>
                <a:cubicBezTo>
                  <a:pt x="747574" y="542176"/>
                  <a:pt x="731157" y="564243"/>
                  <a:pt x="696686" y="56605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3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0479746-8EF7-0242-BB2F-D2BFD48A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048" y="1801399"/>
            <a:ext cx="4381500" cy="4076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E5897-2CC1-1843-BACB-AA9C5216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Final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CEA82-BE58-BB4D-933B-0C3E8931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00898-B35A-774A-8912-B98B3E2C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634F2-7139-2643-BB88-5A46220ACF2C}"/>
              </a:ext>
            </a:extLst>
          </p:cNvPr>
          <p:cNvSpPr txBox="1"/>
          <p:nvPr/>
        </p:nvSpPr>
        <p:spPr>
          <a:xfrm>
            <a:off x="138862" y="875251"/>
            <a:ext cx="3799438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Main structure: </a:t>
            </a:r>
            <a:endParaRPr lang="en-US" dirty="0">
              <a:solidFill>
                <a:srgbClr val="0432FF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Material: PEEK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Thermal Conductivity: 0.24 W/m/K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F2FC4-E1E1-744E-A6D9-C354FC52755B}"/>
              </a:ext>
            </a:extLst>
          </p:cNvPr>
          <p:cNvSpPr txBox="1"/>
          <p:nvPr/>
        </p:nvSpPr>
        <p:spPr>
          <a:xfrm>
            <a:off x="6308305" y="5414666"/>
            <a:ext cx="2728247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Heat sink: </a:t>
            </a:r>
            <a:endParaRPr lang="en-US" dirty="0">
              <a:solidFill>
                <a:srgbClr val="0432FF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Material: Al 6061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Size: ~8.2 x 8.0 x 3 mm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5AA46-14A9-8D44-8F65-05280316FC4B}"/>
              </a:ext>
            </a:extLst>
          </p:cNvPr>
          <p:cNvSpPr txBox="1"/>
          <p:nvPr/>
        </p:nvSpPr>
        <p:spPr>
          <a:xfrm>
            <a:off x="230770" y="5030412"/>
            <a:ext cx="4138556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Tube: </a:t>
            </a:r>
            <a:endParaRPr lang="en-US" dirty="0">
              <a:solidFill>
                <a:srgbClr val="0432FF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Material: Stainless 316 (with Chroming)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Size: OD 6.35 mm, ID 5.54 mm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Thermal Conductivity: 14 W/m/K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AF5EE-FC74-E04F-B359-CF3F8BE1E7B3}"/>
              </a:ext>
            </a:extLst>
          </p:cNvPr>
          <p:cNvSpPr txBox="1"/>
          <p:nvPr/>
        </p:nvSpPr>
        <p:spPr>
          <a:xfrm>
            <a:off x="7062531" y="1227055"/>
            <a:ext cx="1843966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Tube fixture: </a:t>
            </a:r>
            <a:endParaRPr lang="en-US" dirty="0">
              <a:solidFill>
                <a:srgbClr val="0432FF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Material: PEEK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AC2C95-47ED-2144-BE3A-0AC17A54241B}"/>
              </a:ext>
            </a:extLst>
          </p:cNvPr>
          <p:cNvCxnSpPr>
            <a:cxnSpLocks/>
          </p:cNvCxnSpPr>
          <p:nvPr/>
        </p:nvCxnSpPr>
        <p:spPr>
          <a:xfrm>
            <a:off x="2336950" y="1798581"/>
            <a:ext cx="558650" cy="8936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F308EC-C80D-F64E-A5F6-6ABE9802FF83}"/>
              </a:ext>
            </a:extLst>
          </p:cNvPr>
          <p:cNvCxnSpPr>
            <a:cxnSpLocks/>
          </p:cNvCxnSpPr>
          <p:nvPr/>
        </p:nvCxnSpPr>
        <p:spPr>
          <a:xfrm flipV="1">
            <a:off x="3657600" y="4243228"/>
            <a:ext cx="711726" cy="7871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FF2A46-3D0F-0E49-94A7-FBAC7A579038}"/>
              </a:ext>
            </a:extLst>
          </p:cNvPr>
          <p:cNvCxnSpPr>
            <a:cxnSpLocks/>
          </p:cNvCxnSpPr>
          <p:nvPr/>
        </p:nvCxnSpPr>
        <p:spPr>
          <a:xfrm flipH="1">
            <a:off x="5598613" y="1873386"/>
            <a:ext cx="1463918" cy="6589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8CC0B5-DECE-BF4B-ABA1-D8B9F5CF9E81}"/>
              </a:ext>
            </a:extLst>
          </p:cNvPr>
          <p:cNvCxnSpPr>
            <a:cxnSpLocks/>
          </p:cNvCxnSpPr>
          <p:nvPr/>
        </p:nvCxnSpPr>
        <p:spPr>
          <a:xfrm flipH="1" flipV="1">
            <a:off x="5738799" y="4072572"/>
            <a:ext cx="966801" cy="12030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9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90C9-4A69-814E-8962-8206222D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Prototypes: FST-001, FST-002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75AFA-F673-EB4F-BCFD-E914E050B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0902"/>
            <a:ext cx="8686800" cy="5594348"/>
          </a:xfrm>
        </p:spPr>
        <p:txBody>
          <a:bodyPr/>
          <a:lstStyle/>
          <a:p>
            <a:r>
              <a:rPr lang="en-US" dirty="0"/>
              <a:t>Two prototypes assembled by AIDC on Jan. 30 and Feb. 11, 2020 </a:t>
            </a:r>
          </a:p>
          <a:p>
            <a:r>
              <a:rPr lang="en-US" dirty="0"/>
              <a:t>Many issues found: </a:t>
            </a:r>
            <a:r>
              <a:rPr lang="en-US" dirty="0">
                <a:solidFill>
                  <a:srgbClr val="FF0000"/>
                </a:solidFill>
              </a:rPr>
              <a:t>flatness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bubbles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shifting</a:t>
            </a:r>
            <a:r>
              <a:rPr lang="en-US" dirty="0"/>
              <a:t>…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BE970-35EB-CF4E-B620-34BDAD6B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D3D7E-FF1E-4D49-9AEF-35C3AA32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picture containing indoor, table, counter, desk&#10;&#10;Description automatically generated">
            <a:extLst>
              <a:ext uri="{FF2B5EF4-FFF2-40B4-BE49-F238E27FC236}">
                <a16:creationId xmlns:a16="http://schemas.microsoft.com/office/drawing/2014/main" id="{2CCD4200-F412-964D-90A7-36564B372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2" t="11976" r="17979" b="9639"/>
          <a:stretch/>
        </p:blipFill>
        <p:spPr>
          <a:xfrm>
            <a:off x="179067" y="2057578"/>
            <a:ext cx="4392933" cy="3376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D73F9-5F35-7641-9EF8-3DB650759D58}"/>
              </a:ext>
            </a:extLst>
          </p:cNvPr>
          <p:cNvSpPr txBox="1"/>
          <p:nvPr/>
        </p:nvSpPr>
        <p:spPr>
          <a:xfrm>
            <a:off x="685800" y="1734412"/>
            <a:ext cx="182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Thicker hybrid</a:t>
            </a:r>
          </a:p>
          <a:p>
            <a:r>
              <a:rPr lang="en-US" dirty="0">
                <a:solidFill>
                  <a:srgbClr val="0432FF"/>
                </a:solidFill>
              </a:rPr>
              <a:t>(new vender)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A63CB-9D5C-694F-8E5D-53692734ECE9}"/>
              </a:ext>
            </a:extLst>
          </p:cNvPr>
          <p:cNvSpPr txBox="1"/>
          <p:nvPr/>
        </p:nvSpPr>
        <p:spPr>
          <a:xfrm>
            <a:off x="2951535" y="1685955"/>
            <a:ext cx="163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Thinner hybrid</a:t>
            </a:r>
          </a:p>
          <a:p>
            <a:r>
              <a:rPr lang="en-US" dirty="0">
                <a:solidFill>
                  <a:srgbClr val="0432FF"/>
                </a:solidFill>
              </a:rPr>
              <a:t>(older vender)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318B297-A30F-9644-A3A0-860F95DBA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81237"/>
              </p:ext>
            </p:extLst>
          </p:nvPr>
        </p:nvGraphicFramePr>
        <p:xfrm>
          <a:off x="327837" y="5497433"/>
          <a:ext cx="395724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080">
                  <a:extLst>
                    <a:ext uri="{9D8B030D-6E8A-4147-A177-3AD203B41FA5}">
                      <a16:colId xmlns:a16="http://schemas.microsoft.com/office/drawing/2014/main" val="1018490460"/>
                    </a:ext>
                  </a:extLst>
                </a:gridCol>
                <a:gridCol w="1319080">
                  <a:extLst>
                    <a:ext uri="{9D8B030D-6E8A-4147-A177-3AD203B41FA5}">
                      <a16:colId xmlns:a16="http://schemas.microsoft.com/office/drawing/2014/main" val="3721958740"/>
                    </a:ext>
                  </a:extLst>
                </a:gridCol>
                <a:gridCol w="1319080">
                  <a:extLst>
                    <a:ext uri="{9D8B030D-6E8A-4147-A177-3AD203B41FA5}">
                      <a16:colId xmlns:a16="http://schemas.microsoft.com/office/drawing/2014/main" val="1111452726"/>
                    </a:ext>
                  </a:extLst>
                </a:gridCol>
              </a:tblGrid>
              <a:tr h="1203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Flatness (RMS)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Thicker hybrid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Thinner hybrid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74756"/>
                  </a:ext>
                </a:extLst>
              </a:tr>
              <a:tr h="2276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0.2942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0.2663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64415"/>
                  </a:ext>
                </a:extLst>
              </a:tr>
              <a:tr h="2276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0.4654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0.2585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797022"/>
                  </a:ext>
                </a:extLst>
              </a:tr>
            </a:tbl>
          </a:graphicData>
        </a:graphic>
      </p:graphicFrame>
      <p:pic>
        <p:nvPicPr>
          <p:cNvPr id="13" name="Picture 12" descr="A picture containing yellow, kitchen, large, standing&#10;&#10;Description automatically generated">
            <a:extLst>
              <a:ext uri="{FF2B5EF4-FFF2-40B4-BE49-F238E27FC236}">
                <a16:creationId xmlns:a16="http://schemas.microsoft.com/office/drawing/2014/main" id="{96BB3BEA-11FE-B248-909D-3F1AC02AE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65544"/>
            <a:ext cx="4267200" cy="1363456"/>
          </a:xfrm>
          <a:prstGeom prst="rect">
            <a:avLst/>
          </a:prstGeom>
        </p:spPr>
      </p:pic>
      <p:pic>
        <p:nvPicPr>
          <p:cNvPr id="14" name="Picture 13" descr="A picture containing photo, small, sitting, parked&#10;&#10;Description automatically generated">
            <a:extLst>
              <a:ext uri="{FF2B5EF4-FFF2-40B4-BE49-F238E27FC236}">
                <a16:creationId xmlns:a16="http://schemas.microsoft.com/office/drawing/2014/main" id="{870B3824-EFEF-584C-B2D4-1DC3DDF68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1" r="-564"/>
          <a:stretch/>
        </p:blipFill>
        <p:spPr>
          <a:xfrm>
            <a:off x="4644656" y="3872748"/>
            <a:ext cx="4482408" cy="2533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903684-3B79-5A4C-8CA7-825486C71A01}"/>
              </a:ext>
            </a:extLst>
          </p:cNvPr>
          <p:cNvSpPr txBox="1"/>
          <p:nvPr/>
        </p:nvSpPr>
        <p:spPr>
          <a:xfrm>
            <a:off x="8203804" y="2404032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~2-3 mm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6D94FF-71E4-6745-9E61-9A200FB6FDC9}"/>
              </a:ext>
            </a:extLst>
          </p:cNvPr>
          <p:cNvCxnSpPr>
            <a:cxnSpLocks/>
          </p:cNvCxnSpPr>
          <p:nvPr/>
        </p:nvCxnSpPr>
        <p:spPr>
          <a:xfrm>
            <a:off x="8229600" y="2588698"/>
            <a:ext cx="0" cy="306902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82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07C6-A6FF-F943-8D93-0F491A46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Assembly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09C6D-F571-CD4B-8436-94F6E5CBA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improve the precision of the assembly, we are using the robotic machine at </a:t>
            </a:r>
            <a:r>
              <a:rPr lang="en-US" dirty="0" err="1"/>
              <a:t>TiDC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https://www.taiwan-tidc.org</a:t>
            </a:r>
            <a:r>
              <a:rPr lang="en-US" dirty="0"/>
              <a:t>) to mount hybrid PCBs to inner and outer structures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</a:t>
            </a:r>
            <a:r>
              <a:rPr lang="en-US" dirty="0">
                <a:solidFill>
                  <a:srgbClr val="FF9300"/>
                </a:solidFill>
                <a:sym typeface="Wingdings" pitchFamily="2" charset="2"/>
              </a:rPr>
              <a:t> More precise positioning </a:t>
            </a:r>
          </a:p>
          <a:p>
            <a:pPr marL="0" indent="0">
              <a:buNone/>
            </a:pPr>
            <a:r>
              <a:rPr lang="en-US" dirty="0">
                <a:solidFill>
                  <a:srgbClr val="FF9300"/>
                </a:solidFill>
                <a:sym typeface="Wingdings" pitchFamily="2" charset="2"/>
              </a:rPr>
              <a:t>      New fixtures and LabView codes are ready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93814-8EEF-6645-9C72-0A163589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935B-F52A-4D4F-A124-CC90B366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 descr="A picture containing indoor, computer, table, black&#10;&#10;Description automatically generated">
            <a:extLst>
              <a:ext uri="{FF2B5EF4-FFF2-40B4-BE49-F238E27FC236}">
                <a16:creationId xmlns:a16="http://schemas.microsoft.com/office/drawing/2014/main" id="{CDFD7CBA-BCF8-2C49-9B2C-30DF55041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1300" y="3883026"/>
            <a:ext cx="2946399" cy="220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BE795-3E81-2D41-BFF1-70486BFB15D5}"/>
              </a:ext>
            </a:extLst>
          </p:cNvPr>
          <p:cNvSpPr txBox="1"/>
          <p:nvPr/>
        </p:nvSpPr>
        <p:spPr>
          <a:xfrm>
            <a:off x="134707" y="3059668"/>
            <a:ext cx="315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Gauging Products (OGP)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04C4D-5281-B54F-8116-E96AAF05FB3F}"/>
              </a:ext>
            </a:extLst>
          </p:cNvPr>
          <p:cNvSpPr txBox="1"/>
          <p:nvPr/>
        </p:nvSpPr>
        <p:spPr>
          <a:xfrm>
            <a:off x="5029200" y="3059668"/>
            <a:ext cx="2661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 table and gantry</a:t>
            </a:r>
          </a:p>
        </p:txBody>
      </p:sp>
      <p:pic>
        <p:nvPicPr>
          <p:cNvPr id="21" name="圖片 5">
            <a:extLst>
              <a:ext uri="{FF2B5EF4-FFF2-40B4-BE49-F238E27FC236}">
                <a16:creationId xmlns:a16="http://schemas.microsoft.com/office/drawing/2014/main" id="{1593248A-A65A-B04C-B860-575DDD2F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06" y="3429000"/>
            <a:ext cx="5418668" cy="3048000"/>
          </a:xfrm>
          <a:prstGeom prst="rect">
            <a:avLst/>
          </a:prstGeom>
        </p:spPr>
      </p:pic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06CE59BF-6548-2C44-94E6-4B0107B5AFC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63856" y="4035080"/>
            <a:ext cx="2526265" cy="2052772"/>
          </a:xfrm>
          <a:prstGeom prst="bentConnector3">
            <a:avLst>
              <a:gd name="adj1" fmla="val 32744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2A81A21-A0E5-084C-AB0A-AEC5F1E7EA7B}"/>
              </a:ext>
            </a:extLst>
          </p:cNvPr>
          <p:cNvSpPr txBox="1"/>
          <p:nvPr/>
        </p:nvSpPr>
        <p:spPr>
          <a:xfrm>
            <a:off x="6075325" y="3746464"/>
            <a:ext cx="101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 FST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2746A-65D2-2047-8F2C-30AF1F22F852}"/>
              </a:ext>
            </a:extLst>
          </p:cNvPr>
          <p:cNvSpPr txBox="1"/>
          <p:nvPr/>
        </p:nvSpPr>
        <p:spPr>
          <a:xfrm>
            <a:off x="3916300" y="5334000"/>
            <a:ext cx="146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INTT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A4658A-64C5-EA40-87BF-C2CEF03C4BCD}"/>
              </a:ext>
            </a:extLst>
          </p:cNvPr>
          <p:cNvSpPr txBox="1"/>
          <p:nvPr/>
        </p:nvSpPr>
        <p:spPr>
          <a:xfrm>
            <a:off x="7673781" y="4603161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CMS </a:t>
            </a:r>
            <a:r>
              <a:rPr lang="en-US" dirty="0" err="1">
                <a:solidFill>
                  <a:srgbClr val="FF0000"/>
                </a:solidFill>
              </a:rPr>
              <a:t>HGCal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5B26CD9-5C2D-7749-9A04-072278750763}"/>
              </a:ext>
            </a:extLst>
          </p:cNvPr>
          <p:cNvCxnSpPr>
            <a:cxnSpLocks/>
          </p:cNvCxnSpPr>
          <p:nvPr/>
        </p:nvCxnSpPr>
        <p:spPr>
          <a:xfrm flipV="1">
            <a:off x="6938200" y="4618881"/>
            <a:ext cx="2071093" cy="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97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9122-B818-4647-B3CF-24AA4E08A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 &amp; Components on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17A84-E4AC-8347-96E1-DC510B398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FST-001 &amp; FST-002: connector and components were mounted before assembly </a:t>
            </a:r>
          </a:p>
          <a:p>
            <a:r>
              <a:rPr lang="en-US" dirty="0"/>
              <a:t>New procedure (FST-003, FST-004): </a:t>
            </a:r>
          </a:p>
          <a:p>
            <a:pPr marL="914400" lvl="1" indent="-457200">
              <a:buSzPct val="100000"/>
              <a:buFont typeface="+mj-lt"/>
              <a:buAutoNum type="arabicParenR"/>
            </a:pPr>
            <a:r>
              <a:rPr lang="en-US" dirty="0"/>
              <a:t>Connector were mounted by outsourcing company</a:t>
            </a:r>
          </a:p>
          <a:p>
            <a:pPr marL="914400" lvl="1" indent="-457200">
              <a:buSzPct val="100000"/>
              <a:buFont typeface="+mj-lt"/>
              <a:buAutoNum type="arabicParenR"/>
            </a:pPr>
            <a:r>
              <a:rPr lang="en-US" dirty="0"/>
              <a:t>Perform plugging-unplugging test</a:t>
            </a:r>
          </a:p>
          <a:p>
            <a:pPr marL="914400" lvl="1" indent="-457200">
              <a:buSzPct val="100000"/>
              <a:buFont typeface="+mj-lt"/>
              <a:buAutoNum type="arabicParenR"/>
            </a:pPr>
            <a:r>
              <a:rPr lang="en-US" dirty="0"/>
              <a:t>Perform open connection test</a:t>
            </a:r>
          </a:p>
          <a:p>
            <a:pPr marL="457200" lvl="1" indent="0">
              <a:buSzPct val="100000"/>
              <a:buNone/>
            </a:pPr>
            <a:r>
              <a:rPr lang="en-US" dirty="0"/>
              <a:t>        (Assembly hybrid + mechanical structure)</a:t>
            </a:r>
          </a:p>
          <a:p>
            <a:pPr marL="914400" lvl="1" indent="-457200">
              <a:buSzPct val="100000"/>
              <a:buFont typeface="+mj-lt"/>
              <a:buAutoNum type="arabicParenR" startAt="4"/>
            </a:pPr>
            <a:r>
              <a:rPr lang="en-US" dirty="0"/>
              <a:t>Solder components manually </a:t>
            </a:r>
          </a:p>
          <a:p>
            <a:pPr marL="914400" lvl="1" indent="-457200">
              <a:buSzPct val="100000"/>
              <a:buFont typeface="+mj-lt"/>
              <a:buAutoNum type="arabicParenR" startAt="4"/>
            </a:pPr>
            <a:r>
              <a:rPr lang="en-US" dirty="0"/>
              <a:t>Perform electrical test</a:t>
            </a:r>
          </a:p>
          <a:p>
            <a:pPr marL="914400" lvl="1" indent="-457200">
              <a:buSzPct val="100000"/>
              <a:buFont typeface="+mj-lt"/>
              <a:buAutoNum type="arabicParenR" startAt="4"/>
            </a:pPr>
            <a:endParaRPr lang="en-US" dirty="0"/>
          </a:p>
          <a:p>
            <a:pPr marL="914400" lvl="1" indent="-457200">
              <a:buSzPct val="100000"/>
              <a:buFont typeface="+mj-lt"/>
              <a:buAutoNum type="arabicParenR" startAt="4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4E1E9-AF1F-9B41-9356-D89149AA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03BF9-DA00-8B45-988D-5259A3B9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picture containing person, indoor, holding, man&#10;&#10;Description automatically generated">
            <a:extLst>
              <a:ext uri="{FF2B5EF4-FFF2-40B4-BE49-F238E27FC236}">
                <a16:creationId xmlns:a16="http://schemas.microsoft.com/office/drawing/2014/main" id="{10D190E3-28AA-9942-8E72-5C9B7D77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31541" y="4647370"/>
            <a:ext cx="2073770" cy="1555327"/>
          </a:xfrm>
          <a:prstGeom prst="rect">
            <a:avLst/>
          </a:prstGeom>
        </p:spPr>
      </p:pic>
      <p:pic>
        <p:nvPicPr>
          <p:cNvPr id="9" name="Picture 8" descr="A picture containing computer, table, sitting, laptop&#10;&#10;Description automatically generated">
            <a:extLst>
              <a:ext uri="{FF2B5EF4-FFF2-40B4-BE49-F238E27FC236}">
                <a16:creationId xmlns:a16="http://schemas.microsoft.com/office/drawing/2014/main" id="{9B4228C9-F10E-ED46-94E8-F19BA3917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5" t="31111" r="1666" b="33000"/>
          <a:stretch/>
        </p:blipFill>
        <p:spPr>
          <a:xfrm rot="10800000">
            <a:off x="200237" y="4426430"/>
            <a:ext cx="3076363" cy="881119"/>
          </a:xfrm>
          <a:prstGeom prst="rect">
            <a:avLst/>
          </a:prstGeom>
        </p:spPr>
      </p:pic>
      <p:pic>
        <p:nvPicPr>
          <p:cNvPr id="10" name="Picture 9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60E0B0CF-29F9-234E-A402-674273AE8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2" b="25555"/>
          <a:stretch/>
        </p:blipFill>
        <p:spPr>
          <a:xfrm rot="10800000">
            <a:off x="200237" y="5471068"/>
            <a:ext cx="3076364" cy="974181"/>
          </a:xfrm>
          <a:prstGeom prst="rect">
            <a:avLst/>
          </a:prstGeom>
        </p:spPr>
      </p:pic>
      <p:pic>
        <p:nvPicPr>
          <p:cNvPr id="12" name="Content Placeholder 6" descr="A picture containing table, indoor, person, sitting&#10;&#10;Description automatically generated">
            <a:extLst>
              <a:ext uri="{FF2B5EF4-FFF2-40B4-BE49-F238E27FC236}">
                <a16:creationId xmlns:a16="http://schemas.microsoft.com/office/drawing/2014/main" id="{9AB0E08F-DA88-F84A-B8BC-894E3BE46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1" y="3796818"/>
            <a:ext cx="2332678" cy="1384781"/>
          </a:xfrm>
          <a:prstGeom prst="rect">
            <a:avLst/>
          </a:prstGeom>
        </p:spPr>
      </p:pic>
      <p:pic>
        <p:nvPicPr>
          <p:cNvPr id="13" name="Picture 12" descr="A picture containing person, indoor, table, woman&#10;&#10;Description automatically generated">
            <a:extLst>
              <a:ext uri="{FF2B5EF4-FFF2-40B4-BE49-F238E27FC236}">
                <a16:creationId xmlns:a16="http://schemas.microsoft.com/office/drawing/2014/main" id="{FFF0D35D-AFD3-8E47-B607-581F55428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84579" y="4602622"/>
            <a:ext cx="2073771" cy="1555328"/>
          </a:xfrm>
          <a:prstGeom prst="rect">
            <a:avLst/>
          </a:prstGeom>
        </p:spPr>
      </p:pic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D73C0D75-71E4-0044-A05C-F4BD55BAF62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407531"/>
            <a:ext cx="2085763" cy="1107965"/>
          </a:xfrm>
          <a:prstGeom prst="rect">
            <a:avLst/>
          </a:prstGeom>
        </p:spPr>
      </p:pic>
      <p:pic>
        <p:nvPicPr>
          <p:cNvPr id="15" name="Picture 14" descr="A circuit board&#10;&#10;Description automatically generated">
            <a:extLst>
              <a:ext uri="{FF2B5EF4-FFF2-40B4-BE49-F238E27FC236}">
                <a16:creationId xmlns:a16="http://schemas.microsoft.com/office/drawing/2014/main" id="{6BC5D7EA-0962-5344-B728-CCB8FCBB3CBB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1" y="2584311"/>
            <a:ext cx="2085763" cy="9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2FA937E3-D447-8547-9AB2-B60BEA792172}"/>
              </a:ext>
            </a:extLst>
          </p:cNvPr>
          <p:cNvPicPr/>
          <p:nvPr/>
        </p:nvPicPr>
        <p:blipFill rotWithShape="1">
          <a:blip r:embed="rId2"/>
          <a:srcRect l="2543" t="13636" r="3390" b="6819"/>
          <a:stretch/>
        </p:blipFill>
        <p:spPr>
          <a:xfrm>
            <a:off x="2511301" y="1555448"/>
            <a:ext cx="5311123" cy="162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1B5DC-34F8-EB4F-9983-977450EC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Assembly Procedure: Outer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94E1-590F-6F4E-8171-2EE246070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Place the pickup tool, outer MS + tray, outer Hybrid + tray on table</a:t>
            </a:r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Place guide pin on outer MS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Apply glue on outer Hybrid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Use camera to locate the reference points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Glue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B7518-A0A7-544D-B6FA-A7EF61B0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E9D68-C481-834E-9823-5168613C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2B655712-7233-7B44-8489-C5AAF293658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5400" y="4254499"/>
            <a:ext cx="2230756" cy="2254250"/>
          </a:xfrm>
          <a:prstGeom prst="rect">
            <a:avLst/>
          </a:prstGeom>
        </p:spPr>
      </p:pic>
      <p:pic>
        <p:nvPicPr>
          <p:cNvPr id="9" name="Picture 8" descr="A picture containing toy, computer&#10;&#10;Description automatically generated">
            <a:extLst>
              <a:ext uri="{FF2B5EF4-FFF2-40B4-BE49-F238E27FC236}">
                <a16:creationId xmlns:a16="http://schemas.microsoft.com/office/drawing/2014/main" id="{BD1C5042-B673-204B-AAD1-31A84F24468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39889" y="4326003"/>
            <a:ext cx="2124573" cy="2167571"/>
          </a:xfrm>
          <a:prstGeom prst="rect">
            <a:avLst/>
          </a:prstGeom>
        </p:spPr>
      </p:pic>
      <p:pic>
        <p:nvPicPr>
          <p:cNvPr id="10" name="圖片 4">
            <a:extLst>
              <a:ext uri="{FF2B5EF4-FFF2-40B4-BE49-F238E27FC236}">
                <a16:creationId xmlns:a16="http://schemas.microsoft.com/office/drawing/2014/main" id="{4EDBEF46-5BB9-2340-B8DE-47E89D1B3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62" y="4336261"/>
            <a:ext cx="3719287" cy="2092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376BB9-A9BC-1843-B7C0-1186ABD15CB9}"/>
              </a:ext>
            </a:extLst>
          </p:cNvPr>
          <p:cNvSpPr txBox="1"/>
          <p:nvPr/>
        </p:nvSpPr>
        <p:spPr>
          <a:xfrm>
            <a:off x="2031880" y="2133600"/>
            <a:ext cx="122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pickup tool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4D70E9-E80F-B545-BAD2-644C33380F84}"/>
              </a:ext>
            </a:extLst>
          </p:cNvPr>
          <p:cNvSpPr txBox="1"/>
          <p:nvPr/>
        </p:nvSpPr>
        <p:spPr>
          <a:xfrm>
            <a:off x="4553745" y="1538557"/>
            <a:ext cx="16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Outer MS + tray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9FD30-B9A3-D04E-9F23-F9B59C991B71}"/>
              </a:ext>
            </a:extLst>
          </p:cNvPr>
          <p:cNvSpPr txBox="1"/>
          <p:nvPr/>
        </p:nvSpPr>
        <p:spPr>
          <a:xfrm>
            <a:off x="7053655" y="1907889"/>
            <a:ext cx="199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Outer Hybrid + tray</a:t>
            </a:r>
          </a:p>
        </p:txBody>
      </p:sp>
      <p:pic>
        <p:nvPicPr>
          <p:cNvPr id="14" name="內容版面配置區 3">
            <a:extLst>
              <a:ext uri="{FF2B5EF4-FFF2-40B4-BE49-F238E27FC236}">
                <a16:creationId xmlns:a16="http://schemas.microsoft.com/office/drawing/2014/main" id="{FEEF1DAF-43CB-6544-8EF5-2901AD29AE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t="190" r="19032"/>
          <a:stretch/>
        </p:blipFill>
        <p:spPr>
          <a:xfrm rot="5400000">
            <a:off x="7461508" y="2845191"/>
            <a:ext cx="1595226" cy="16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B5DC-34F8-EB4F-9983-977450EC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Assembly Procedure: 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094E1-590F-6F4E-8171-2EE246070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Need to pre-fit and calculate the correct positions due to the shrinking of the MS (</a:t>
            </a:r>
            <a:r>
              <a:rPr lang="en-US" b="1" dirty="0">
                <a:solidFill>
                  <a:srgbClr val="FF0000"/>
                </a:solidFill>
              </a:rPr>
              <a:t>will be fixed</a:t>
            </a:r>
            <a:r>
              <a:rPr lang="en-US" dirty="0">
                <a:solidFill>
                  <a:srgbClr val="0432FF"/>
                </a:solidFill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Place the outer </a:t>
            </a:r>
            <a:r>
              <a:rPr lang="en-US" dirty="0" err="1"/>
              <a:t>MS+Hybrid+Cooling</a:t>
            </a:r>
            <a:r>
              <a:rPr lang="en-US" dirty="0"/>
              <a:t> tube (outer wedge) + tray and inner MS + tray on table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arenR" startAt="2"/>
            </a:pPr>
            <a:r>
              <a:rPr lang="en-US" dirty="0"/>
              <a:t>Located the reference points </a:t>
            </a:r>
          </a:p>
          <a:p>
            <a:pPr marL="457200" indent="-457200">
              <a:buFont typeface="+mj-lt"/>
              <a:buAutoNum type="arabicParenR" startAt="2"/>
            </a:pPr>
            <a:r>
              <a:rPr lang="en-US" dirty="0"/>
              <a:t>Use robotic arm to place the inner MS on the outer wedge</a:t>
            </a:r>
          </a:p>
          <a:p>
            <a:pPr marL="457200" indent="-457200">
              <a:buFont typeface="+mj-lt"/>
              <a:buAutoNum type="arabicParenR" startAt="2"/>
            </a:pPr>
            <a:r>
              <a:rPr lang="en-US" dirty="0"/>
              <a:t>Record the positions and calculate the shifting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B7518-A0A7-544D-B6FA-A7EF61B0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Yi Yang           2020 July 20 @ BNL F2F Meeting         Mechanical Structure for FST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E9D68-C481-834E-9823-5168613C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 </a:t>
            </a:r>
            <a:fld id="{40BA6619-26C9-B141-8084-E420FEC8736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0FA17C2E-F40B-4640-9F29-D15F44DDD561}"/>
              </a:ext>
            </a:extLst>
          </p:cNvPr>
          <p:cNvPicPr/>
          <p:nvPr/>
        </p:nvPicPr>
        <p:blipFill rotWithShape="1">
          <a:blip r:embed="rId2"/>
          <a:srcRect l="61810" t="41163" r="3403" b="11945"/>
          <a:stretch/>
        </p:blipFill>
        <p:spPr bwMode="auto">
          <a:xfrm>
            <a:off x="4572000" y="2432759"/>
            <a:ext cx="2029460" cy="1240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內容版面配置區 3">
            <a:extLst>
              <a:ext uri="{FF2B5EF4-FFF2-40B4-BE49-F238E27FC236}">
                <a16:creationId xmlns:a16="http://schemas.microsoft.com/office/drawing/2014/main" id="{A68F1F49-547E-FC4B-9C45-6B3669DF6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08" y="4648200"/>
            <a:ext cx="3327991" cy="18719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7A7DD8-83E2-1549-A73B-4C91631127D5}"/>
              </a:ext>
            </a:extLst>
          </p:cNvPr>
          <p:cNvSpPr txBox="1"/>
          <p:nvPr/>
        </p:nvSpPr>
        <p:spPr>
          <a:xfrm>
            <a:off x="2743200" y="2590800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Outer wedge + tray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C2E97501-F4F5-F54D-A6C0-1EF479899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181" y="2024135"/>
            <a:ext cx="1565946" cy="18719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D861DC-C08B-D54D-BCD9-1D1EAEC0E5FE}"/>
              </a:ext>
            </a:extLst>
          </p:cNvPr>
          <p:cNvSpPr txBox="1"/>
          <p:nvPr/>
        </p:nvSpPr>
        <p:spPr>
          <a:xfrm>
            <a:off x="7544783" y="3059668"/>
            <a:ext cx="167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Inner MS + tray</a:t>
            </a:r>
          </a:p>
        </p:txBody>
      </p:sp>
    </p:spTree>
    <p:extLst>
      <p:ext uri="{BB962C8B-B14F-4D97-AF65-F5344CB8AC3E}">
        <p14:creationId xmlns:p14="http://schemas.microsoft.com/office/powerpoint/2010/main" val="3484886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YiYang_20190119_Cutting_Cleaning_NDL_prototype" id="{E77E922C-BAC7-1540-8B7C-0EDB4C773EC4}" vid="{F2DEFFC0-E1D3-DC41-B589-F5CAEE69ED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2497</TotalTime>
  <Words>1692</Words>
  <Application>Microsoft Macintosh PowerPoint</Application>
  <PresentationFormat>On-screen Show (4:3)</PresentationFormat>
  <Paragraphs>262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Wingdings</vt:lpstr>
      <vt:lpstr>Office Theme</vt:lpstr>
      <vt:lpstr>Mechanical Structure for FST</vt:lpstr>
      <vt:lpstr>Presentations/Document</vt:lpstr>
      <vt:lpstr>The Forward Silicon Tracker</vt:lpstr>
      <vt:lpstr>The Final Design</vt:lpstr>
      <vt:lpstr>First Prototypes: FST-001, FST-002</vt:lpstr>
      <vt:lpstr>New Assembly Procedure</vt:lpstr>
      <vt:lpstr>Connector &amp; Components on Hybrid</vt:lpstr>
      <vt:lpstr>New Assembly Procedure: Outer</vt:lpstr>
      <vt:lpstr>New Assembly Procedure: Inner</vt:lpstr>
      <vt:lpstr>New Assembly Procedure: Inner</vt:lpstr>
      <vt:lpstr>New Assembly Procedure: Outer+Inner</vt:lpstr>
      <vt:lpstr>New Assembly Procedure: Video</vt:lpstr>
      <vt:lpstr>Second Prototypes: FST-003, FST-004</vt:lpstr>
      <vt:lpstr>Second Prototypes: FST-003, FST-004</vt:lpstr>
      <vt:lpstr>Issue on Thicker Hybrid (new vender)</vt:lpstr>
      <vt:lpstr>Modified Gluing Pattern</vt:lpstr>
      <vt:lpstr>Modified Mechanical Structure</vt:lpstr>
      <vt:lpstr>Bushing and Pin</vt:lpstr>
      <vt:lpstr>Modified Gluing Procedure for Inner Hybrid</vt:lpstr>
      <vt:lpstr>Modified Gluing Procedure for Inner Hybrid</vt:lpstr>
      <vt:lpstr>Soft Tube Compatibility Tests</vt:lpstr>
      <vt:lpstr>Soft Tube Radiation Tests</vt:lpstr>
      <vt:lpstr>Plan for the Measurements</vt:lpstr>
      <vt:lpstr>Schedule for Production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Cutting and Cleaning for the First Prototype from NDL</dc:title>
  <dc:creator>楊毅</dc:creator>
  <cp:lastModifiedBy>楊毅</cp:lastModifiedBy>
  <cp:revision>210</cp:revision>
  <cp:lastPrinted>2018-04-26T06:43:06Z</cp:lastPrinted>
  <dcterms:created xsi:type="dcterms:W3CDTF">2019-07-16T04:17:11Z</dcterms:created>
  <dcterms:modified xsi:type="dcterms:W3CDTF">2020-07-20T13:22:09Z</dcterms:modified>
</cp:coreProperties>
</file>