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689" r:id="rId3"/>
    <p:sldId id="257" r:id="rId4"/>
    <p:sldId id="700" r:id="rId5"/>
    <p:sldId id="695" r:id="rId6"/>
    <p:sldId id="696" r:id="rId7"/>
    <p:sldId id="697" r:id="rId8"/>
    <p:sldId id="698" r:id="rId9"/>
    <p:sldId id="268" r:id="rId10"/>
    <p:sldId id="699" r:id="rId11"/>
    <p:sldId id="691" r:id="rId12"/>
    <p:sldId id="692" r:id="rId13"/>
    <p:sldId id="7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/>
    <p:restoredTop sz="86438"/>
  </p:normalViewPr>
  <p:slideViewPr>
    <p:cSldViewPr snapToGrid="0" snapToObjects="1">
      <p:cViewPr>
        <p:scale>
          <a:sx n="99" d="100"/>
          <a:sy n="99" d="100"/>
        </p:scale>
        <p:origin x="264" y="320"/>
      </p:cViewPr>
      <p:guideLst/>
    </p:cSldViewPr>
  </p:slideViewPr>
  <p:outlineViewPr>
    <p:cViewPr>
      <p:scale>
        <a:sx n="33" d="100"/>
        <a:sy n="33" d="100"/>
      </p:scale>
      <p:origin x="0" y="-11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3180 24575,'7'-42'0,"-6"16"0,13-12 0,-5-2 0,-1 6 0,15-12 0,-20-1 0,10 6 0,-13-31 0,0 38 0,7-19 0,-5 39 0,5-15 0,-7-4 0,0 0 0,0 0 0,0-6 0,0 4 0,0-9 0,0 3 0,0 11 0,0 6 0,0-27 0,0 23 0,0-27 0,0 14 0,0 17 0,0-39 0,0 19 0,0-8 0,0 8 0,0 29 0,0-14 0,0 7 0,0-9 0,0 9 0,0-5 0,0 5 0,0-6 0,0 6 0,0 1 0,0 0 0,0 7 0,0-7 0,0 9 0,0-25 0,0 18 0,0-18 0,0 17 0,0 6 0,0-26 0,0 23 0,0-21 0,0 23 0,0-14 0,0-5 0,0 10 0,0-7 0,0 10 0,0 6 0,0-23 0,0 12 0,0-6 0,0 10 0,0 2 0,0 5 0,0-13 0,0 13 0,0-5 0,0-1 0,0 6 0,0-5 0,0 7 0,0-8 0,0 7 0,0-7 0,0 9 0,0-1 0,0 0 0,0 1 0,0-1 0,0-8 0,0 7 0,0-7 0,0 8 0,0-5 0,0 4 0,0-22 0,0 19 0,0-14 0,0 18 0,0 0 0,0 1 0,0-1 0,0 0 0,0-7 0,0 5 0,0-5 0,0 7 0,0-8 0,0 6 0,0-5 0,0 0 0,0 5 0,0-11 0,0 5 0,0 2 0,0 1 0,0-2 0,0 4 0,0-4 0,0 0 0,0-4 0,0 3 0,0-9 0,0 16 0,0-7 0,0 10 0,0-3 0,0 1 0,0 1 0,0-1 0,0-8 0,0 7 0,0-7 0,0 9 0,0-1 0,5 0 0,9 6 0,-4 2 0,3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0T14:20:40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24575,'10'0'0,"28"-7"-9831,5 6 8341,27-6-665,12 7 2155,3 0-879,14 0 879,-14 0-2029,-14 0 2029,9 9 0,-6 2 0,-25-2 0,0 1 0,0 0 0,1 0 0,48 1 0,0 6 0,0-6 0,-42-6 0,1 1 0,-6-2 0,0 0 0,5 1 0,0-1 0,42-2 2029,-12 15-2029,-24-16 0,0 0 3034,12 6-3034,10-7 0,-54 0 0,-4 0 1986,-5 0-1986,14 0 0,-10 0 0,20 0-3692,-6 0 3692,9 0-1726,-14 0 1726,-15 0 2254,-2 0-2254,-6 0 0,6 0 0,-5 0 0,5 0 0,-6 0 0,14 0 0,5 0-1422,16 0 1422,10 0 1624,-7 0 0,4 0-1624,-3 0 0,0 0-636,4 0 1,-1 0 635,34 0 0,-54 0 0,3 0-716,-19 0 716,-4 0 2742,10 0-2742,-10 0-480,4 0 480,-7 0 4994,7 0-4994,2 0 0,0 0 0,5 0 0,-5 0 0,0 0 0,14 0 0,-19 0 0,19 0 0,-15 0 0,8 0-3268,19 0 3268,-6 0-3065,28 0 3065,-19 0-2618,8 0 2618,0 0-2029,-8 0 2029,8 0 496,-27 0-496,4 0 1583,-21 0-1583,5 0 2596,-6 0-2596,-1 0 0,8 0 0,9 0 0,1 0 0,26-8 0,-15 7 0,17-7-947,0 8 947,2 0-2006,-8 0 2006,4 0 307,-22 0-307,4 0 3034,14-8-3034,-20 6 0,8-6 0,-14 8 0,-5 0 0,0 0 0,24 0 0,1 0 0,14 0 2268,-4 0 1,2 0-2269,42 0 0,-43 0 0,-1 0 0,29 0 0,-46 0 0,-3 0 0,-15 0 0,5 0 0,-12 0 0,12 0 0,-5 0 0,6 0 0,20 0 0,33 0 0,-27 0 0,2 0-2269,-2 0 1,1 0 2268,12 0 0,-3 0-3034,4 0 3034,30 0-2029,-24 0 2029,14 0 2029,13 0-2029,-39 0 0,-2 0 3034,33 0-3034,-36 0 0,-3 0 0,9 0 0,0 0 0,-14 0 0,22 0-3034,7 0 3034,-19 0 0,1 0-2029,21 0 2029,-25 0 0,1 0 0,-1 0 0,1 0 0,13 0 0,3 0 0,6 0 0,1 0 0,-2 0 0,-2 0 0,-14 0 0,-2 0 0,1 0 0,-3 0 0,31 0 0,-4 0 0,-32 0 0,3-6 509,-25 4-509,6-5 2281,1 0-2281,43 0 3410,20-1-3410,-31 6 0,2-2 2550,-15-4 0,-1 1-2550,11 5 0,0 0-1700,25-14 1700,-36 15 0,-2 2-4537,11-1 4537,-17 0-2102,-10 0 2102,-14 0 0,20 0 0,-27 0 0,28 0 3495,-21 0-3495,22 0 0,-6 0 0,31-8 0,7 5-1393,23-5 1393,-23 8-3034,-7 0 3034,-12 0 0,23 0 0,-15 0 3034,23 0-3034,-40 0 4537,48 0-4537,-40 0 6784,13 0-6784,-42 0 0,0 0 0,-5 0 0,22 0 0,-7 0-6784,9 0 6784,11 0-4537,16 0 4537,-16 0 0,5 0-1517,-1 0 0,1 0 1517,5 0 0,1 0-1015,-3 0 1,0 0 1014,2 0 0,1 0 0,9 0 0,0 0 0,-1 0 0,3 0 583,-7 0 0,5 0 1,0 0-584,-1 0 0,0 0 0,1 0 0,4 0 0,2 0 0,-2 0 0,-8 0 0,-1 0 0,-3 0 0,16 0 0,-3 0 0,-5 0 0,0 0 0,0 0 0,0 0 1447,-1-1 1,-1 2-1448,-8 3 0,-1 1 2165,-6 1 0,-1 0-2165,-1-1 0,-2 1 6474,44 12-6474,-34-16 935,13 7-935,-39-3 0,8-4 0,7 12 0,-15-12 0,17 6 0,-20-8 0,-1 0 0,-1 0 0,33 0 0,7 0-6784,7 0 6784,8 0-4537,-38 0 4537,17 0-3034,-12 0 3034,31 0-2029,-11 0 2029,21 0 0,-39 0 0,-10 0 281,-14 0-281,-9 0 2168,1 0-2168,-7 0 3242,-2 0-3242,-11 5 0,-1 16 4848,-5 11-4848,0 14 5845,0 13-5845,0-20 0,0 6 0,0-26 0,0 14 0,0-19 0,0 12 0,0-16 0,0 8 0,0 5 0,0-3 0,0 9 0,0-10 0,0-1 0,0 0 0,0-1 0,0 2 0,0 0 0,0 4 0,0-10 0,0 15 0,0-14 0,0 7 0,0-10 0,0-1 0,0 1 0,0 6 0,0 11 0,0-1 0,0 16 0,0-6-6784,0 8 6784,0 1-4537,0-1 4537,0 0-3034,0-8 3034,0 16 0,0-22 0,0 23-1671,0-33 1671,0 20 1200,0-27-1200,0 12 2800,0-11-2800,0 2 0,0-1 0,0 15 0,0-1 0,0 6 0,0 18 0,0-15-678,0 17 678,0 0-1651,0-8 1651,0-1-1854,0 7 1854,0-30 2115,0 12-2115,0-25 0,0 6 3163,0 6-3163,0 13 0,-5-10 4730,-3 26-4730,2-34 0,-1 26 6201,7-32-6201,-20 0 0,15 24 0,-16-24 0,21 31 0,0-30 0,12 5 0,-5-8 0,17-3 0,-16 3 0,9 2 0,-11-4 0,12 9 0,1-5 0,0-3 0,-1 14 0,-1-20 0,23 8 0,-9-11 0,23 0-6784,-26 0 6784,26 0-4537,-4 0 4537,32 0-3034,3 0 3034,0 0-2029,10 0 2029,-45 0 0,0 0 0,8 0 0,1 0 0,0 0 0,-1 0 0,-6 0 0,-4 0 0,8 0 146,-13 0-146,-24 0 1300,6 0-1300,-6 0 1908,-1 0-1908,-1 0 3690,6 6-3690,-3-5 4948,2 5-4948,-11-6 2325,-1 0-2325,1 0 0,-1 0 0,1 0 0,25 0-4717,-12 0 4717,30 0-3316,-27 0 3316,1 0-1839,-4 0 1839,-5 0 0,0 0 0,-2 0 0,0 0 0,2 0 0,0 0 0,-2 0 0,-7 0 0,1 0 0,-1 0 0,1 0 0,-1 0 4231,1 0-4231,-1 0 0,3 20 0,-2-11 0,-3 24 0,1-21 0,-8 5 0,9-11 0,-9 4 0,15-4 4080,-9 0-4080,17 0 0,4-6 0,-7 0 0,11 0 0,-24-5 0,15-2 0,-16-3 0,49 3-3156,-20-5 3156,33 11-4537,-13-6 4537,-8 0-3034,18 6 3034,-7-22-2029,10 19 2029,1-11 1014,-2 9 1,4 2-1015,-15 3 0,1 0 1517,29-4 0,1 0-1517,-28 5 0,-4 0 2268,2 0 1,-3 0-2269,20 0 6784,4 0-6784,-7 0 0,-23 0 0,2 0 0,-1 0 0,1 0 0,7 4 0,-3 1 0,31 5 0,9 0 0,-23 6 0,0-8 0,-6 9 0,-18-1 0,19 1 0,-9-9 0,12 8-6784,23-14 6784,-17 5 0,-26-6 0,2-2 0,0 1 0,-1 0-4537,35 0 4537,4 0-3034,-24 0 3034,-7 0 0,0 0 0,-3 0-2029,0 8 2029,-8 1 0,31 0 0,-17 6 0,33-5 0,-10 9 0,-30-4 0,3 0 0,1-9 0,-1 2 0,-4 15 0,-1-1 0,35-15 0,-18 19 0,-11-26 0,23 0 0,-10 0 0,0 7 0,-5-6 2029,11 6-2029,17-7 0,-20 0 0,-1 0 3034,-16 0-3034,-16 0 4537,15 0-4537,-23 0 0,3 0 0,-1 0 6784,18 0-6784,-15 0 0,28 0 0,-19 0 0,8 0 0,12 0 0,-17 0 0,9 0 0,-32 0 0,-4 0 0,-5 0 0,11 0 0,10 0 0,14 0 0,9 0 0,-3 0 0,6 0 0,-7 0 0,0 0 0,-3 0 0,-20 0 0,18 0 0,-24 0 0,15 0 0,-26 0 0,-2 0 0,-6 0 0,-1 0 0,8-6 0,-6 5 0,12-5 0,38-5 0,-6 8 0,37-9 0,-34 12 0,35 0 0,-39 0 0,39 0 0,-46 0 0,-1-5 0,-3 3 0,-23-8 0,11 9 0,-20-4 0,6 5 0,-13-5 0,11 4 0,-8-8 0,25 7 0,-12-2 0,32-4 0,-22 6 0,7-6 0,-21 8 0,-6 0 0,6-5 0,-9-2 0,14 0 0,-13-9 0,8 9 0,-5-6 0,5 3 0,13 3 0,-13-5 0,11 5 0,-27 7 0,3 21 0,-4 0 0,0 13 0,-7 23 0,5-31 0,-18 29 0,18-36 0,-15 0 0,16 5 0,-3-12 0,4 12 0,-5-12 0,4 5 0,-4 0 0,-9 11 0,11 0 0,-16 6 0,13-15 0,-1 24 0,-4-19 0,10 21 0,-10-19 0,2 8 0,2 2 0,-4-6 0,9-4 0,-15 15 0,14-22 0,-9 22 0,12-24 0,0 21 0,-6-7 0,4 14 0,-11 0 0,11-21 0,-6 19 0,3-24 0,3 0 0,-4 24 0,-5-25 0,8 19 0,-8-19 0,11 1 0,-5-5 0,4 9 0,-4-16 0,5 22 0,0-4 0,0 15 0,-5-15 0,4 8 0,-4-14 0,5 15 0,0-6 0,0 6 0,0-8 0,-6 8 0,4-13 0,-5 5 0,7-15 0,0 6 0,0-5 0,0 5 0,0 1 0,0 0 0,0 1 0,0 5 0,0-5 0,0 15 0,0 38-6784,0-33 6784,0 29-3910,0-49 3910,0 7-1919,0 8 1919,0-13-789,0 5 789,0-16 0,0 8 0,0 9 0,0-6 0,0 5 0,0 0 0,0 15 0,0 7 0,0 8-453,0-1 453,0-7-1114,0 0 1114,0 5 614,0-29-614,5 29 3034,-4-39-3034,4 19 0,-5-20 0,11 11 0,-8-6 0,8 27 0,-11-5 0,0 7 0,0 7-3034,0-5 3034,0 34-2029,0-30 2029,0 37 0,0-37 0,0 18 0,0-24 0,0-4 776,5-26-776,-4 14 1457,4-23-1457,-5 16 0,7 3 0,-6 1 3134,12 11-3134,-12-12 4688,12 23-4688,-4-11 0,0 8-2253,-2 7 2253,-7-24-2739,6 15 2739,-5 0-3034,5-6 3034,-6 17-2029,0 0 2029,0-17 0,0 15 0,0-17 2029,0-3-2029,0-7 0,5-12 0,-4-4 0,8-1 0,-8 8 0,4 0 0,-1 1 3034,2-6-3034,0 3 4537,3-13-4537,-7 13 6784,7-15-6784,-3 8 0,11-8 0,11 4 0,8 8 0,1-9 0,-10 9 0,-3-13 0,-12 0 0,21 0 0,-19 5 0,24 1 0,-25 0 0,9-2 0,-12-4 0,1 0 0,-1 0 0,1 0 0,6 6 0,-5-5 0,5 10 0,-6-10 0,6 3 0,-5-4 0,5 0 0,20 0 0,-13 0 0,14 0 0,-14 0 0,-12 0 0,5 0 0,9 0 0,-5 0 0,22 0 0,-15 0 0,15 0 0,-15 0 0,-5-4 0,0 3 0,-16-9 0,10 9 0,-34 19 0,-38 53 0,13-34 0,-1 4 0,-1 28 0,2-6 0,-11-30 0,33 1 0,26-71 0,26 14-6784,12 12 6784,38-7-4537,-29 2 4537,37-4-3034,-37 9 3034,0 9 0,4 4-1015,-4-2 1,-2 0 1014,42 0 0,-39 0 0,-1 0 0,36 0 0,-25 0 0,6 0 0,24 0 0,4 0 0,-1 0 0,4 0 0,-20 0 0,3 0 0,5 0 369,-8 0 1,4 0-1,0 0 1,-4 0-370,1 0 0,-4 0 0,4 0 0,-2-1 0,5 0 0,-2 1 0,-9 2 0,17 2 0,-8 2 0,3-1 0,-1 3 0,-1 8 0,-3 2 1380,-12-5 1,-2-1-1381,1 0 0,-3 0 2064,-12-3 0,-5-1-2064,14 0 6173,-17 1-6173,-26-3 0,-2-6 0,-6 0 0,6 0 0,-5 0 0,21 0 0,-12 0-4940,33 0 4940,-5 0-4537,10 0 4537,-12 5-2554,-4 3 2554,-22 0 0,12-1 0,-50-1 0,-9-4 0,-27 5 0,-3-7 0,11 0 580,-1 0-580,16 0 1198,4 0-1198,9 0 0,-11 0 0,-19 0-2777,-25 0 2777,0 0 2777,-20 0-2777,35 0-677,1 0 677,17-7 1453,-9 5-1453,-11-12 4537,-39 2-4537,32 2 0,-18-13 0,48 19 6784,8-9-6784,11 13 0,-1-12 0,-20 2 0,-1-4 0,-17 7 0,19 1 0,9 4 0,11-3 0,11 5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7DF98-591F-2C4C-BC75-22A990382DC4}" type="datetimeFigureOut">
              <a:rPr lang="en-US" smtClean="0"/>
              <a:t>7/18/20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A3570-6340-854E-AA33-ECBE371C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9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927E0-19F5-46EF-B989-87B197D58E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3570-6340-854E-AA33-ECBE371C0E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3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3305-02EB-CF49-BDD1-AA1E89943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CBE9B-E89A-1649-9D79-F4DA1A26D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43AA0-2864-2341-9BE1-06F30BF3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57EFA-7F27-234F-90EE-3648895E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E7B27-D049-3B43-939E-8422C392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5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905B9-D1F0-0740-8D68-D34C9644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F4FA5-D8F6-C646-9468-776F3D72A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6EA68-8F76-C341-953E-4440A3D2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78A0-5BDF-1946-A9BB-CCA703CC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F6113-382B-A24B-976F-2E7D1743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1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FAF4A-E4C5-C942-8FE0-9E6D5F858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D0877-3608-EF46-A6AB-5C6B72759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D9853-65EB-CF4E-A50E-9B20CC50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9FD88-13FB-7547-BE01-894B4907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00E36-09BB-8545-A178-BF75495F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432FF"/>
                </a:solidFill>
              </a:defRPr>
            </a:lvl1pPr>
          </a:lstStyle>
          <a:p>
            <a:fld id="{DB01AD43-7665-4F46-BEFA-8DECD8160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1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8267-94A1-E242-BBEB-86B5B3A6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47565-D444-9646-85C5-5E1427421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EDE99-9ED3-7B48-ABCC-A494D70A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2C063-9CFD-DC4A-B8C1-8DC14455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BA22-7454-2149-809B-0A89017E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3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2805-460D-5041-A2D2-120293AA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DDF5F-0378-1443-A243-C50B66821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A0E31-A601-A947-92F3-680B9C3F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AEEDD-DC13-5D47-9D38-59BEE9DB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0B158-C19C-3A4C-A981-616B4106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ED12-4B35-8E4C-B0CA-03437E27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69A1E-1E76-2446-BA6B-635F318F9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24DC6-000E-214F-BE45-8F83442F4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44933-64C1-6A4F-AC75-D609F0BE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DA5A2-7EE6-9D44-B39B-055A249D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07BFE-03E7-554F-99A2-A00DBE76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23A0-007C-164E-8DE8-30228463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4BB66-E862-7440-87A1-23265CE1E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EF38F-A7E7-2045-889A-7F8AEBB6D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6A155-4EE5-3844-9A8F-96C9353B6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7D070-71B0-494B-A7D7-15DBE0AF1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3A01E-8812-9847-9203-5DBBE75E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E7418-1F5D-D24D-94A4-8CFDEE71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4BC97-E9E4-594B-BFF1-C122652F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8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96A7-E24E-1343-AE2C-DF5217E8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893D3-8BC5-8547-8EFF-13F24B229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FF84B-867E-8047-A67D-A718F296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7E79C-BF37-554E-ACE1-53B7B0D0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EE40D-B1D6-874B-B04A-BEE22FD8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3B11F-B9DE-AD45-9FF1-0F680127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147F2-EAAF-3D40-93F4-5DA0DF1E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35A2-E2D2-2445-BBD0-E109794C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B7C05-1D43-3C41-9DB4-DEA09826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D625A-1E47-2A4F-AE68-4A7E76496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2F208-9AE5-3C48-AF8B-31893047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97204-9042-7241-B6DC-6F427DF2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CCF73-EB71-2F44-90E2-DB45048B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EBF2-D03B-3E4A-9CBC-54C19567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7A945-F6C0-4B46-A186-BD4957751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3E9EF-D356-2446-A4C7-31001DABD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8CD03-223D-9D47-81EA-2AF41B40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45B89-AE87-1B4B-ACBF-5185264E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9F67B-9C06-6E48-8DF8-C6782C4E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7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F9F1D-8CD7-6F46-AF01-71BCEF02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D32DA-1CAF-344C-99E1-3E6A2AF15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3CEF-1542-8D41-8E11-DC2B2F4CC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E2115-EBDB-F642-8858-7147E89B3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FEF78-D1B2-5F4D-8E25-2E16336BB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4A8C-DE7D-364E-A343-E7D6F2C3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3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8981-73EF-7545-B39C-4A4886D7A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, schedule, cost and resources</a:t>
            </a:r>
            <a:br>
              <a:rPr lang="en-US" dirty="0"/>
            </a:br>
            <a:r>
              <a:rPr lang="en-US" sz="2400" dirty="0"/>
              <a:t>(and DAQ not covered elsewhere)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151A7-46C1-684E-939E-1619212EE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Flemming</a:t>
            </a:r>
            <a:r>
              <a:rPr lang="en-US" dirty="0"/>
              <a:t> </a:t>
            </a:r>
            <a:r>
              <a:rPr lang="en-US" dirty="0" err="1"/>
              <a:t>Videbæk</a:t>
            </a:r>
            <a:endParaRPr lang="en-US" dirty="0"/>
          </a:p>
          <a:p>
            <a:r>
              <a:rPr lang="en-US" dirty="0"/>
              <a:t>BNL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8F698-19D9-3747-AA48-BA9DEEBB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6DF5E-FB1D-6545-9D8B-11BE4F4D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B0F420-9347-5E40-BEA6-CAB3A044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113"/>
          </a:xfrm>
        </p:spPr>
        <p:txBody>
          <a:bodyPr/>
          <a:lstStyle/>
          <a:p>
            <a:r>
              <a:rPr lang="en-US" dirty="0"/>
              <a:t>Costs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F3617F-B1CF-9140-8A08-44AF24411A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89646"/>
          <a:ext cx="10515600" cy="5441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861">
                  <a:extLst>
                    <a:ext uri="{9D8B030D-6E8A-4147-A177-3AD203B41FA5}">
                      <a16:colId xmlns:a16="http://schemas.microsoft.com/office/drawing/2014/main" val="990090097"/>
                    </a:ext>
                  </a:extLst>
                </a:gridCol>
                <a:gridCol w="2676939">
                  <a:extLst>
                    <a:ext uri="{9D8B030D-6E8A-4147-A177-3AD203B41FA5}">
                      <a16:colId xmlns:a16="http://schemas.microsoft.com/office/drawing/2014/main" val="248347974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694881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47972485"/>
                    </a:ext>
                  </a:extLst>
                </a:gridCol>
              </a:tblGrid>
              <a:tr h="818602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46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Si-Sensors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280k$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Quote from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082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T-board connectors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5.7k$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6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T-Board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SDU/BNL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Quote requested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08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Cable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Quote requested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20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Hybrids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In-kind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078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Mechanical + assy.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In-kind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0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Transport boxes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60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 mounting and wire bonding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FNAL ( UIC)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SOW with BNL; Not enough funds; Requested estimate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49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29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Support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50k$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First estimate from Rahul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977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Cooling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472693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312EB-9B55-0E44-87B8-A239D2F4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F4AD9-1BC4-1C4C-AD2A-49E7B3B1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3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0329-F6F1-004B-B021-A537BBC9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 review for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788BD-0F77-2C44-9AD2-26FBB51C2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procure Si sensors asap; only just being tested inner sectors</a:t>
            </a:r>
          </a:p>
          <a:p>
            <a:r>
              <a:rPr lang="en-US" dirty="0"/>
              <a:t>Large purchase – need to ensure the are no open ends</a:t>
            </a:r>
          </a:p>
          <a:p>
            <a:r>
              <a:rPr lang="en-US" dirty="0"/>
              <a:t>Will have a ½ day review on 8/3 Monday</a:t>
            </a:r>
          </a:p>
          <a:p>
            <a:r>
              <a:rPr lang="en-US" dirty="0"/>
              <a:t>Committee, all non-STAR BNL people</a:t>
            </a:r>
          </a:p>
          <a:p>
            <a:pPr lvl="1"/>
            <a:r>
              <a:rPr lang="en-US" dirty="0"/>
              <a:t>Jim Stewart</a:t>
            </a:r>
          </a:p>
          <a:p>
            <a:pPr lvl="1"/>
            <a:r>
              <a:rPr lang="en-US" dirty="0"/>
              <a:t>Jim Mills</a:t>
            </a:r>
          </a:p>
          <a:p>
            <a:pPr lvl="1"/>
            <a:r>
              <a:rPr lang="en-US" dirty="0"/>
              <a:t>Gerrit van </a:t>
            </a:r>
            <a:r>
              <a:rPr lang="en-US" dirty="0" err="1"/>
              <a:t>Nieuwenhuizen</a:t>
            </a:r>
            <a:endParaRPr lang="en-US" dirty="0"/>
          </a:p>
          <a:p>
            <a:pPr lvl="1"/>
            <a:r>
              <a:rPr lang="en-US" dirty="0"/>
              <a:t>Paul </a:t>
            </a:r>
            <a:r>
              <a:rPr lang="en-US" dirty="0" err="1"/>
              <a:t>o’Connor</a:t>
            </a:r>
            <a:endParaRPr lang="en-US" dirty="0"/>
          </a:p>
          <a:p>
            <a:pPr lvl="1"/>
            <a:r>
              <a:rPr lang="en-US" dirty="0" err="1"/>
              <a:t>Grezgor</a:t>
            </a:r>
            <a:r>
              <a:rPr lang="en-US" dirty="0"/>
              <a:t>  </a:t>
            </a:r>
            <a:r>
              <a:rPr lang="en-US" dirty="0" err="1"/>
              <a:t>Deptuch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00EBA-3E5D-B541-A8CC-D955F445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170A1-2D2D-1545-8602-35D3A4AD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48BC-D734-6A42-AF91-B4A9556B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1D9A9-AC36-1848-AC03-64B90C29A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Introduction -&gt; </a:t>
            </a:r>
            <a:r>
              <a:rPr lang="en-US" dirty="0" err="1"/>
              <a:t>Zhenyu</a:t>
            </a:r>
            <a:r>
              <a:rPr lang="en-US" dirty="0"/>
              <a:t> Ye (15’)</a:t>
            </a:r>
            <a:br>
              <a:rPr lang="en-US" dirty="0"/>
            </a:br>
            <a:r>
              <a:rPr lang="en-US" dirty="0"/>
              <a:t>      Detector requirements </a:t>
            </a:r>
            <a:br>
              <a:rPr lang="en-US" dirty="0"/>
            </a:br>
            <a:r>
              <a:rPr lang="en-US" dirty="0"/>
              <a:t>      Design concepts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Module Mechanical production -&gt; Yi Yang  (25’)</a:t>
            </a:r>
            <a:br>
              <a:rPr lang="en-US" dirty="0"/>
            </a:br>
            <a:r>
              <a:rPr lang="en-US" dirty="0"/>
              <a:t>    Hybrids</a:t>
            </a:r>
            <a:br>
              <a:rPr lang="en-US" dirty="0"/>
            </a:br>
            <a:r>
              <a:rPr lang="en-US" dirty="0"/>
              <a:t>    Mechanical sector production</a:t>
            </a:r>
            <a:br>
              <a:rPr lang="en-US" dirty="0"/>
            </a:br>
            <a:r>
              <a:rPr lang="en-US" dirty="0"/>
              <a:t>    Assembly</a:t>
            </a:r>
            <a:br>
              <a:rPr lang="en-US" dirty="0"/>
            </a:br>
            <a:r>
              <a:rPr lang="en-US" dirty="0"/>
              <a:t>    Tests and QA</a:t>
            </a:r>
          </a:p>
          <a:p>
            <a:r>
              <a:rPr lang="en-US" dirty="0"/>
              <a:t>Hybrid production and QC – </a:t>
            </a:r>
            <a:r>
              <a:rPr lang="en-US" dirty="0" err="1"/>
              <a:t>Maowu</a:t>
            </a:r>
            <a:r>
              <a:rPr lang="en-US" dirty="0"/>
              <a:t> (15’)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Prototype module assembly and performance - Xu Sun  (25’)</a:t>
            </a:r>
            <a:br>
              <a:rPr lang="en-US" dirty="0"/>
            </a:br>
            <a:r>
              <a:rPr lang="en-US" dirty="0"/>
              <a:t>    Module assembly at FNAL</a:t>
            </a:r>
            <a:br>
              <a:rPr lang="en-US" dirty="0"/>
            </a:br>
            <a:r>
              <a:rPr lang="en-US" dirty="0"/>
              <a:t>    Tests and QA at UIC (procedures)</a:t>
            </a:r>
            <a:br>
              <a:rPr lang="en-US" dirty="0"/>
            </a:br>
            <a:r>
              <a:rPr lang="en-US" dirty="0"/>
              <a:t>    Performance from the tests</a:t>
            </a:r>
            <a:br>
              <a:rPr lang="en-US" dirty="0"/>
            </a:br>
            <a:r>
              <a:rPr lang="en-US" dirty="0"/>
              <a:t>        Performance in simulation based on the measured response (?)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Mechanical integration -&gt; Rahul Sharma  (25’)</a:t>
            </a:r>
            <a:br>
              <a:rPr lang="en-US" dirty="0"/>
            </a:br>
            <a:r>
              <a:rPr lang="en-US" dirty="0"/>
              <a:t>    Requirements,</a:t>
            </a:r>
            <a:br>
              <a:rPr lang="en-US" dirty="0"/>
            </a:br>
            <a:r>
              <a:rPr lang="en-US" dirty="0"/>
              <a:t>    Design</a:t>
            </a:r>
            <a:br>
              <a:rPr lang="en-US" dirty="0"/>
            </a:br>
            <a:r>
              <a:rPr lang="en-US" dirty="0"/>
              <a:t>        Support structures</a:t>
            </a:r>
            <a:br>
              <a:rPr lang="en-US" dirty="0"/>
            </a:br>
            <a:r>
              <a:rPr lang="en-US" dirty="0"/>
              <a:t>        Detector support interface</a:t>
            </a:r>
            <a:br>
              <a:rPr lang="en-US" dirty="0"/>
            </a:br>
            <a:r>
              <a:rPr lang="en-US" dirty="0"/>
              <a:t>    Cooling system</a:t>
            </a:r>
            <a:br>
              <a:rPr lang="en-US" dirty="0"/>
            </a:br>
            <a:r>
              <a:rPr lang="en-US" dirty="0"/>
              <a:t>    </a:t>
            </a:r>
            <a:br>
              <a:rPr lang="en-US" dirty="0"/>
            </a:br>
            <a:r>
              <a:rPr lang="en-US" dirty="0"/>
              <a:t>Summary and Outlook - </a:t>
            </a:r>
            <a:r>
              <a:rPr lang="en-US" dirty="0" err="1"/>
              <a:t>Flemming</a:t>
            </a:r>
            <a:r>
              <a:rPr lang="en-US" dirty="0"/>
              <a:t> </a:t>
            </a:r>
            <a:r>
              <a:rPr lang="en-US" dirty="0" err="1"/>
              <a:t>Videbaek</a:t>
            </a:r>
            <a:r>
              <a:rPr lang="en-US" dirty="0"/>
              <a:t>  (25’)</a:t>
            </a:r>
            <a:br>
              <a:rPr lang="en-US" dirty="0"/>
            </a:br>
            <a:r>
              <a:rPr lang="en-US" dirty="0"/>
              <a:t>        Electronics, DAQ and Slow Control</a:t>
            </a:r>
            <a:br>
              <a:rPr lang="en-US" dirty="0"/>
            </a:br>
            <a:r>
              <a:rPr lang="en-US" dirty="0"/>
              <a:t>    Schedule, Milestones, Resources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71C6D-4ADB-8E4D-A9ED-9B1BB39E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64675-7150-3645-B986-843E96BC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9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9AEF-496E-784B-9659-94E717C9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958C4-ED6F-E84B-8B5C-A108F05A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FST schedule is tight; feasibility do depend on the run/shutdown schedule for run-21 that is yet not determined.</a:t>
            </a:r>
          </a:p>
          <a:p>
            <a:r>
              <a:rPr lang="en-US" dirty="0"/>
              <a:t>The prototyping has revealed several issues that are almost all solved.</a:t>
            </a:r>
          </a:p>
          <a:p>
            <a:r>
              <a:rPr lang="en-US" dirty="0"/>
              <a:t>The Si-design is frozen at this point!</a:t>
            </a:r>
          </a:p>
          <a:p>
            <a:pPr lvl="1"/>
            <a:r>
              <a:rPr lang="en-US" dirty="0"/>
              <a:t>Awaiting review for major procurements to go ahead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0A2E3-07CC-4B4E-93BB-B34F5A66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75ADB-9BD6-FB40-9617-B15DAA84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3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>
            <a:extLst>
              <a:ext uri="{FF2B5EF4-FFF2-40B4-BE49-F238E27FC236}">
                <a16:creationId xmlns:a16="http://schemas.microsoft.com/office/drawing/2014/main" id="{941ABC75-3162-7845-AC1F-507091558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278" y="584040"/>
            <a:ext cx="4654624" cy="34655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628070-94F5-C144-9C9F-71C497E649A8}"/>
              </a:ext>
            </a:extLst>
          </p:cNvPr>
          <p:cNvSpPr txBox="1"/>
          <p:nvPr/>
        </p:nvSpPr>
        <p:spPr>
          <a:xfrm>
            <a:off x="7010400" y="223156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HV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EB87F-CDAA-8643-AC69-65393269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4" y="177494"/>
            <a:ext cx="4873486" cy="1111227"/>
          </a:xfrm>
        </p:spPr>
        <p:txBody>
          <a:bodyPr>
            <a:normAutofit fontScale="90000"/>
          </a:bodyPr>
          <a:lstStyle/>
          <a:p>
            <a:r>
              <a:rPr lang="en-US" dirty="0"/>
              <a:t>STAR Forward Silicon Tracker – Crates, ARC, ARM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8CF2E-EB00-2940-9C14-33FAFF64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D43-7665-4F46-BEFA-8DECD816088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first_ARM_fully_assembled_m.jpg">
            <a:extLst>
              <a:ext uri="{FF2B5EF4-FFF2-40B4-BE49-F238E27FC236}">
                <a16:creationId xmlns:a16="http://schemas.microsoft.com/office/drawing/2014/main" id="{AC19FB6F-84D4-C047-A774-AC255518E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8000"/>
          </a:blip>
          <a:srcRect t="-2446" b="-1359"/>
          <a:stretch>
            <a:fillRect/>
          </a:stretch>
        </p:blipFill>
        <p:spPr>
          <a:xfrm>
            <a:off x="5949278" y="4108203"/>
            <a:ext cx="2382468" cy="226053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577AAB-75A8-6746-94CE-76706F3AA9B8}"/>
              </a:ext>
            </a:extLst>
          </p:cNvPr>
          <p:cNvCxnSpPr>
            <a:cxnSpLocks/>
          </p:cNvCxnSpPr>
          <p:nvPr/>
        </p:nvCxnSpPr>
        <p:spPr>
          <a:xfrm flipV="1">
            <a:off x="6864426" y="2242576"/>
            <a:ext cx="1060374" cy="2786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P5180836_.JPG">
            <a:extLst>
              <a:ext uri="{FF2B5EF4-FFF2-40B4-BE49-F238E27FC236}">
                <a16:creationId xmlns:a16="http://schemas.microsoft.com/office/drawing/2014/main" id="{2E6DBA71-C69D-FB41-B5BE-3226C400AC1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-1918"/>
          <a:stretch>
            <a:fillRect/>
          </a:stretch>
        </p:blipFill>
        <p:spPr>
          <a:xfrm>
            <a:off x="8458200" y="4114801"/>
            <a:ext cx="2118760" cy="223644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6D41224-2A8B-9D4C-B36F-B30F40CDE0F2}"/>
              </a:ext>
            </a:extLst>
          </p:cNvPr>
          <p:cNvCxnSpPr>
            <a:cxnSpLocks/>
          </p:cNvCxnSpPr>
          <p:nvPr/>
        </p:nvCxnSpPr>
        <p:spPr>
          <a:xfrm flipH="1" flipV="1">
            <a:off x="8458200" y="2242576"/>
            <a:ext cx="1143000" cy="2515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B82328-B378-3943-AB8B-07B3F8994E3A}"/>
              </a:ext>
            </a:extLst>
          </p:cNvPr>
          <p:cNvSpPr txBox="1"/>
          <p:nvPr/>
        </p:nvSpPr>
        <p:spPr>
          <a:xfrm>
            <a:off x="1010604" y="1776691"/>
            <a:ext cx="3534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Custom-designed DAQ system in a WIENER MPOD HV-</a:t>
            </a:r>
            <a:r>
              <a:rPr lang="en-US" dirty="0" err="1">
                <a:cs typeface="Times New Roman" panose="02020603050405020304" pitchFamily="18" charset="0"/>
              </a:rPr>
              <a:t>cPCI</a:t>
            </a:r>
            <a:r>
              <a:rPr lang="en-US" dirty="0">
                <a:cs typeface="Times New Roman" panose="02020603050405020304" pitchFamily="18" charset="0"/>
              </a:rPr>
              <a:t> mainframe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3 crates, 6 ARCII, 36 ARM for IST sitting on STAR platform ready to use for FST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72 outer signal cables and patch-panel boards for IST reserved as well. (36 needed)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36 patch panels. 36 available.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Need to make new inner signal cables for FST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75BBF-F5E5-F144-A5F5-D6610E18E0CA}"/>
              </a:ext>
            </a:extLst>
          </p:cNvPr>
          <p:cNvSpPr txBox="1"/>
          <p:nvPr/>
        </p:nvSpPr>
        <p:spPr>
          <a:xfrm>
            <a:off x="6712312" y="5512015"/>
            <a:ext cx="762000" cy="37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highlight>
                  <a:srgbClr val="E6AD0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C261E-89AA-754E-BB0A-32CC60629CF4}"/>
              </a:ext>
            </a:extLst>
          </p:cNvPr>
          <p:cNvSpPr txBox="1"/>
          <p:nvPr/>
        </p:nvSpPr>
        <p:spPr>
          <a:xfrm>
            <a:off x="9372600" y="5512014"/>
            <a:ext cx="762000" cy="37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highlight>
                  <a:srgbClr val="E6AD0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</a:p>
        </p:txBody>
      </p:sp>
    </p:spTree>
    <p:extLst>
      <p:ext uri="{BB962C8B-B14F-4D97-AF65-F5344CB8AC3E}">
        <p14:creationId xmlns:p14="http://schemas.microsoft.com/office/powerpoint/2010/main" val="122588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6026-5F20-EA4C-A2B0-9920FF4F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&amp; plans for DAQ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7CB1-14CB-C145-8719-BFDED7769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The Full system of crates and ARM,ARC boards was exercised in mid September 2019. No issues found</a:t>
            </a:r>
          </a:p>
          <a:p>
            <a:r>
              <a:rPr lang="en-US" dirty="0"/>
              <a:t>Smaller system are used routinely at test stand at UIC for readout of prototypes</a:t>
            </a:r>
          </a:p>
          <a:p>
            <a:r>
              <a:rPr lang="en-US" dirty="0"/>
              <a:t>Slow control for FST; primarily HV still need to be integrated back into STAR; small changes relative to IST operation</a:t>
            </a:r>
          </a:p>
          <a:p>
            <a:r>
              <a:rPr lang="en-US" dirty="0"/>
              <a:t>Long signal cables must be re-installed in STAR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B5EDD-3C59-0845-A416-61E37E3C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94D21-BCBD-F34E-BD0A-B6A73B0B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0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CF75-C959-454C-B9C8-F256CF64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/>
              <a:t>FST construction workforce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CC236-39DC-C94E-95EB-A4D86945F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4779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NCKU</a:t>
            </a:r>
          </a:p>
          <a:p>
            <a:pPr lvl="1"/>
            <a:r>
              <a:rPr lang="en-US" dirty="0"/>
              <a:t>Mechanical Structure and Assembly, QC</a:t>
            </a:r>
          </a:p>
          <a:p>
            <a:pPr lvl="2"/>
            <a:r>
              <a:rPr lang="en-US" dirty="0"/>
              <a:t>Han-Sheng Li, Pu-Kai Wang, Yi Yang</a:t>
            </a:r>
          </a:p>
          <a:p>
            <a:r>
              <a:rPr lang="en-US" dirty="0"/>
              <a:t>SDU</a:t>
            </a:r>
          </a:p>
          <a:p>
            <a:pPr lvl="1"/>
            <a:r>
              <a:rPr lang="en-US" dirty="0"/>
              <a:t>Hybrid and T-boards</a:t>
            </a:r>
          </a:p>
          <a:p>
            <a:pPr lvl="2"/>
            <a:r>
              <a:rPr lang="en-US" dirty="0" err="1"/>
              <a:t>Maowu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, </a:t>
            </a:r>
            <a:r>
              <a:rPr lang="en-US" dirty="0" err="1"/>
              <a:t>Jianing</a:t>
            </a:r>
            <a:r>
              <a:rPr lang="en-US" dirty="0"/>
              <a:t> Dong</a:t>
            </a:r>
          </a:p>
          <a:p>
            <a:r>
              <a:rPr lang="en-US" dirty="0"/>
              <a:t>UIC</a:t>
            </a:r>
          </a:p>
          <a:p>
            <a:pPr lvl="1"/>
            <a:r>
              <a:rPr lang="en-US" dirty="0"/>
              <a:t>Si-sensors, Assembly with FNAL,  Module testing and QC</a:t>
            </a:r>
          </a:p>
          <a:p>
            <a:pPr lvl="2"/>
            <a:r>
              <a:rPr lang="en-US" dirty="0" err="1"/>
              <a:t>Zhenyu</a:t>
            </a:r>
            <a:r>
              <a:rPr lang="en-US" dirty="0"/>
              <a:t> Ye, Xu Sun, Andres Aguilar, Gavin Wilks, </a:t>
            </a:r>
            <a:r>
              <a:rPr lang="en-US" dirty="0" err="1"/>
              <a:t>Shenghui</a:t>
            </a:r>
            <a:r>
              <a:rPr lang="en-US" dirty="0"/>
              <a:t> Zhang</a:t>
            </a:r>
          </a:p>
          <a:p>
            <a:r>
              <a:rPr lang="en-US" dirty="0"/>
              <a:t>BNL</a:t>
            </a:r>
          </a:p>
          <a:p>
            <a:pPr lvl="1"/>
            <a:r>
              <a:rPr lang="en-US" dirty="0"/>
              <a:t>Support Structure, integration, testing</a:t>
            </a:r>
          </a:p>
          <a:p>
            <a:pPr lvl="2"/>
            <a:r>
              <a:rPr lang="en-US" dirty="0"/>
              <a:t>Rahul Sharma + </a:t>
            </a:r>
            <a:r>
              <a:rPr lang="en-US" dirty="0" err="1"/>
              <a:t>STSG+electronics</a:t>
            </a:r>
            <a:r>
              <a:rPr lang="en-US" dirty="0"/>
              <a:t> group, </a:t>
            </a:r>
            <a:r>
              <a:rPr lang="en-US" dirty="0" err="1"/>
              <a:t>Pritwish</a:t>
            </a:r>
            <a:r>
              <a:rPr lang="en-US" dirty="0"/>
              <a:t> </a:t>
            </a:r>
            <a:r>
              <a:rPr lang="en-US" dirty="0" err="1"/>
              <a:t>Trebety</a:t>
            </a:r>
            <a:r>
              <a:rPr lang="en-US" dirty="0"/>
              <a:t>, Yu Hu, </a:t>
            </a:r>
            <a:r>
              <a:rPr lang="en-US" dirty="0" err="1"/>
              <a:t>Flemming</a:t>
            </a:r>
            <a:r>
              <a:rPr lang="en-US" dirty="0"/>
              <a:t> </a:t>
            </a:r>
            <a:r>
              <a:rPr lang="en-US" dirty="0" err="1"/>
              <a:t>Videbaek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940FD-FC47-9047-BBED-14AED744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5DA91-008F-A14D-AB20-3CC9F1F6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8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2D39-6863-9847-AE8E-866CB932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2DDD7-3E2B-2141-A88E-D619C6B2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510"/>
            <a:ext cx="10515600" cy="4642453"/>
          </a:xfrm>
        </p:spPr>
        <p:txBody>
          <a:bodyPr>
            <a:normAutofit/>
          </a:bodyPr>
          <a:lstStyle/>
          <a:p>
            <a:r>
              <a:rPr lang="en-US" dirty="0"/>
              <a:t>Procedure – reevaluation after prototypes assembly</a:t>
            </a:r>
          </a:p>
          <a:p>
            <a:pPr lvl="1"/>
            <a:r>
              <a:rPr lang="en-US" dirty="0"/>
              <a:t>Input from </a:t>
            </a:r>
            <a:r>
              <a:rPr lang="en-US" dirty="0" err="1"/>
              <a:t>Zhenyu</a:t>
            </a:r>
            <a:r>
              <a:rPr lang="en-US" dirty="0"/>
              <a:t>, Yi, </a:t>
            </a:r>
            <a:r>
              <a:rPr lang="en-US" dirty="0" err="1"/>
              <a:t>Maowu</a:t>
            </a:r>
            <a:r>
              <a:rPr lang="en-US" dirty="0"/>
              <a:t>, Rahul</a:t>
            </a:r>
          </a:p>
          <a:p>
            <a:r>
              <a:rPr lang="en-US" dirty="0"/>
              <a:t>Procurement of Si delayed particular since the inner sensors could not be tested until now. Longest lead  time</a:t>
            </a:r>
          </a:p>
          <a:p>
            <a:endParaRPr lang="en-US" dirty="0"/>
          </a:p>
          <a:p>
            <a:r>
              <a:rPr lang="en-US" dirty="0"/>
              <a:t>As was noted by mini-PAC report FST has substantial delays compared to original plan.</a:t>
            </a:r>
          </a:p>
          <a:p>
            <a:pPr lvl="1"/>
            <a:r>
              <a:rPr lang="en-US" dirty="0"/>
              <a:t>Difficulties to get required flatness and accuracy on module sedges</a:t>
            </a:r>
          </a:p>
          <a:p>
            <a:pPr lvl="1"/>
            <a:r>
              <a:rPr lang="en-US" dirty="0"/>
              <a:t>Covid-19 (less of impact, but none the less)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5A0F-7CA6-044D-A782-842AFC0D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C4B71-3D6E-884F-BA35-0209DAFF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222E64-42BC-854F-94E0-A97C1A63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Schedule input I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EB720F-FF73-0E44-BFEE-BC987BDEB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1422400"/>
            <a:ext cx="10960100" cy="40132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E7B7C3F-1B15-5544-B2BD-E9FF053F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EB3FB4-A58E-8C43-8FD5-93469AE7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8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3DFB-ABFA-D748-BE6A-A8BDB7E3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Schedule input II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890C74-6B0F-DE44-811E-A0B09543C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31" y="1193800"/>
            <a:ext cx="10922000" cy="44704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B2B949B-0B01-5B49-AD04-D877C071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5078EC-ECA4-B544-ABD1-04169D14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0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EBAD-5940-6444-B15E-BB498818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D0D934-AA29-434D-A8A1-2CC3DD1F4EF9}"/>
                  </a:ext>
                </a:extLst>
              </p14:cNvPr>
              <p14:cNvContentPartPr/>
              <p14:nvPr/>
            </p14:nvContentPartPr>
            <p14:xfrm>
              <a:off x="8316913" y="3587750"/>
              <a:ext cx="49212" cy="1144588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D0D934-AA29-434D-A8A1-2CC3DD1F4E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7933" y="3578752"/>
                <a:ext cx="66813" cy="1162225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picture containing screen, building, cage&#10;&#10;Description automatically generated">
            <a:extLst>
              <a:ext uri="{FF2B5EF4-FFF2-40B4-BE49-F238E27FC236}">
                <a16:creationId xmlns:a16="http://schemas.microsoft.com/office/drawing/2014/main" id="{4B2AEDA4-2955-734F-9FB7-70143329E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5475"/>
            <a:ext cx="12192000" cy="390705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CA45B2-57B8-3745-ACE3-CFA5E397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52679E-4E3B-8D49-B3FF-9944B395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4A8C-DE7D-364E-A343-E7D6F2C302FE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D8ECF1-70FB-0844-A05C-3753B020F375}"/>
                  </a:ext>
                </a:extLst>
              </p14:cNvPr>
              <p14:cNvContentPartPr/>
              <p14:nvPr/>
            </p14:nvContentPartPr>
            <p14:xfrm>
              <a:off x="1744717" y="1739165"/>
              <a:ext cx="10399680" cy="2737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D8ECF1-70FB-0844-A05C-3753B020F3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6077" y="1730525"/>
                <a:ext cx="10417320" cy="27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95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3EA9-11E6-7643-9527-BB2F6E1D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87157-6ECC-2D4C-BA89-FCF26DDF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16" y="1469365"/>
            <a:ext cx="455880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The table is </a:t>
            </a:r>
            <a:r>
              <a:rPr lang="en-US" sz="2000" dirty="0" err="1"/>
              <a:t>Zhenyu’s</a:t>
            </a:r>
            <a:r>
              <a:rPr lang="en-US" sz="2000" dirty="0"/>
              <a:t> table </a:t>
            </a:r>
          </a:p>
          <a:p>
            <a:r>
              <a:rPr lang="en-US" sz="2000" dirty="0"/>
              <a:t>Based on info gathered recently as </a:t>
            </a:r>
            <a:r>
              <a:rPr lang="en-US" sz="2000" dirty="0" err="1"/>
              <a:t>provious</a:t>
            </a:r>
            <a:r>
              <a:rPr lang="en-US" sz="2000" dirty="0"/>
              <a:t> two slides</a:t>
            </a:r>
          </a:p>
          <a:p>
            <a:r>
              <a:rPr lang="en-US" sz="2000" dirty="0"/>
              <a:t>Assumes that production can proceed mid August</a:t>
            </a:r>
          </a:p>
          <a:p>
            <a:r>
              <a:rPr lang="en-US" sz="2000" dirty="0"/>
              <a:t>Assume run-21 ends July 1, 2021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E64F3-5D62-364F-89E5-FBA9ABF3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77171-44A3-5449-9F32-09C7E3D7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6F97-116C-AB42-AAB5-C3AC5B33683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AC398B-DE1B-7C45-BFC0-541BA1188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13576"/>
              </p:ext>
            </p:extLst>
          </p:nvPr>
        </p:nvGraphicFramePr>
        <p:xfrm>
          <a:off x="5486400" y="454548"/>
          <a:ext cx="6407398" cy="535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699">
                  <a:extLst>
                    <a:ext uri="{9D8B030D-6E8A-4147-A177-3AD203B41FA5}">
                      <a16:colId xmlns:a16="http://schemas.microsoft.com/office/drawing/2014/main" val="2648742799"/>
                    </a:ext>
                  </a:extLst>
                </a:gridCol>
                <a:gridCol w="3203699">
                  <a:extLst>
                    <a:ext uri="{9D8B030D-6E8A-4147-A177-3AD203B41FA5}">
                      <a16:colId xmlns:a16="http://schemas.microsoft.com/office/drawing/2014/main" val="1011753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shown in Feb -- 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0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Prototype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2/28/20         -&gt;  7/25/20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223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Module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4/30/20         -&gt;  8/15/20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Production (ordering)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5/31/20         -&gt;  8/15/20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77710"/>
                  </a:ext>
                </a:extLst>
              </a:tr>
              <a:tr h="36590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batch of Hybrids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7/31/20         -&gt; 10/8/20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4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batch  of mechanical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9/31/20         -&gt;  9/30/20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2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batch of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12/31/20        -&gt; 2/28/20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Assembly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4/30/21          -&gt;  6/30/20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40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Supporting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96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Design and Fab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(9/31/20)       -&gt;  11/30/20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08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Installation on support (start)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5/1/21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86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FST in clean room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6/15/21         -&gt;     7/31/21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1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Install in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7/15/21         -&gt;     8/20/21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1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530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866</Words>
  <Application>Microsoft Macintosh PowerPoint</Application>
  <PresentationFormat>Widescreen</PresentationFormat>
  <Paragraphs>152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Summary , schedule, cost and resources (and DAQ not covered elsewhere)</vt:lpstr>
      <vt:lpstr>STAR Forward Silicon Tracker – Crates, ARC, ARM</vt:lpstr>
      <vt:lpstr>Status &amp; plans for DAQ system</vt:lpstr>
      <vt:lpstr>FST construction workforce</vt:lpstr>
      <vt:lpstr>Schedule</vt:lpstr>
      <vt:lpstr> Schedule input I</vt:lpstr>
      <vt:lpstr> Schedule input II</vt:lpstr>
      <vt:lpstr>Time lines</vt:lpstr>
      <vt:lpstr>Milestones  </vt:lpstr>
      <vt:lpstr>Costs </vt:lpstr>
      <vt:lpstr>Readiness review for production</vt:lpstr>
      <vt:lpstr>Agenda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, schedule, cost and resources</dc:title>
  <dc:creator>Flemming Videbaek</dc:creator>
  <cp:lastModifiedBy>Flemming Videbaek</cp:lastModifiedBy>
  <cp:revision>9</cp:revision>
  <cp:lastPrinted>2020-07-19T15:43:46Z</cp:lastPrinted>
  <dcterms:created xsi:type="dcterms:W3CDTF">2020-07-19T15:40:34Z</dcterms:created>
  <dcterms:modified xsi:type="dcterms:W3CDTF">2020-07-20T14:21:32Z</dcterms:modified>
</cp:coreProperties>
</file>