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68" r:id="rId3"/>
    <p:sldId id="331" r:id="rId4"/>
    <p:sldId id="260" r:id="rId5"/>
    <p:sldId id="261" r:id="rId6"/>
    <p:sldId id="295" r:id="rId7"/>
    <p:sldId id="294" r:id="rId8"/>
    <p:sldId id="300" r:id="rId9"/>
    <p:sldId id="296" r:id="rId10"/>
    <p:sldId id="303" r:id="rId11"/>
    <p:sldId id="330" r:id="rId12"/>
    <p:sldId id="340" r:id="rId13"/>
    <p:sldId id="333" r:id="rId14"/>
    <p:sldId id="279" r:id="rId15"/>
    <p:sldId id="336" r:id="rId16"/>
    <p:sldId id="339" r:id="rId17"/>
    <p:sldId id="338" r:id="rId18"/>
    <p:sldId id="341" r:id="rId19"/>
    <p:sldId id="335" r:id="rId20"/>
    <p:sldId id="337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0"/>
    <p:restoredTop sz="94652"/>
  </p:normalViewPr>
  <p:slideViewPr>
    <p:cSldViewPr snapToGrid="0" snapToObjects="1">
      <p:cViewPr>
        <p:scale>
          <a:sx n="155" d="100"/>
          <a:sy n="155" d="100"/>
        </p:scale>
        <p:origin x="132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E2BD1-7928-5249-932C-C61001A6CD68}" type="datetimeFigureOut">
              <a:rPr kumimoji="1" lang="zh-CN" altLang="en-US" smtClean="0"/>
              <a:t>2020/7/21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B4FC4-401B-B84F-9D98-B4E1B8CAB81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391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716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796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039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9435" y="6356351"/>
            <a:ext cx="4285130" cy="365125"/>
          </a:xfrm>
        </p:spPr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372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600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842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657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58720-5179-AC47-A330-77CBD3954BE7}"/>
              </a:ext>
            </a:extLst>
          </p:cNvPr>
          <p:cNvSpPr txBox="1"/>
          <p:nvPr userDrawn="1"/>
        </p:nvSpPr>
        <p:spPr>
          <a:xfrm>
            <a:off x="2444677" y="1904104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 err="1">
                <a:latin typeface="Times" pitchFamily="2" charset="0"/>
              </a:rPr>
              <a:t>ddddf</a:t>
            </a:r>
            <a:endParaRPr kumimoji="1" lang="zh-CN" altLang="en-US" sz="135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1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798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455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581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8494" y="65662"/>
            <a:ext cx="6892738" cy="563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212" y="117120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703" y="6356351"/>
            <a:ext cx="2223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3529" y="6356351"/>
            <a:ext cx="3334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defRPr>
            </a:lvl1pPr>
          </a:lstStyle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81003" y="6356351"/>
            <a:ext cx="2223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fld id="{92D0D864-018F-364D-A56C-A3451B5AD01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959C31E-57D0-0D4A-B41D-896033B917A7}"/>
              </a:ext>
            </a:extLst>
          </p:cNvPr>
          <p:cNvSpPr/>
          <p:nvPr userDrawn="1"/>
        </p:nvSpPr>
        <p:spPr>
          <a:xfrm flipV="1">
            <a:off x="562088" y="652941"/>
            <a:ext cx="8019826" cy="45719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kumimoji="1" lang="zh-CN" altLang="en-US" sz="135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12A7399-2C93-584D-8A5E-675C5E56518A}"/>
              </a:ext>
            </a:extLst>
          </p:cNvPr>
          <p:cNvSpPr/>
          <p:nvPr userDrawn="1"/>
        </p:nvSpPr>
        <p:spPr>
          <a:xfrm flipV="1">
            <a:off x="562086" y="6280409"/>
            <a:ext cx="8019826" cy="45719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kumimoji="1"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99161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Time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106FE-0225-474E-B1A6-F99F5CA22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806" y="1891358"/>
            <a:ext cx="8261739" cy="2387600"/>
          </a:xfrm>
        </p:spPr>
        <p:txBody>
          <a:bodyPr/>
          <a:lstStyle/>
          <a:p>
            <a:r>
              <a:rPr lang="en-US" altLang="zh-CN" sz="3600" b="1" dirty="0"/>
              <a:t>FTT Module design,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production and test</a:t>
            </a:r>
            <a:br>
              <a:rPr lang="en-US" altLang="zh-CN" sz="3600" b="1" dirty="0"/>
            </a:br>
            <a:endParaRPr kumimoji="1" lang="zh-CN" altLang="en-US" sz="36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B243CD-C508-C24B-A05D-A99998F0E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253" y="4475899"/>
            <a:ext cx="6858000" cy="1655762"/>
          </a:xfrm>
        </p:spPr>
        <p:txBody>
          <a:bodyPr/>
          <a:lstStyle/>
          <a:p>
            <a:r>
              <a:rPr kumimoji="1" lang="en-US" altLang="zh-CN" i="1" dirty="0"/>
              <a:t>Qian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Yang/</a:t>
            </a:r>
            <a:r>
              <a:rPr kumimoji="1" lang="zh-CN" altLang="en-US" i="1" dirty="0"/>
              <a:t> </a:t>
            </a:r>
            <a:r>
              <a:rPr kumimoji="1" lang="en-US" altLang="zh-CN" i="1" dirty="0" err="1"/>
              <a:t>Yingying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Shi</a:t>
            </a:r>
          </a:p>
          <a:p>
            <a:r>
              <a:rPr kumimoji="1" lang="en-US" altLang="zh-CN" i="1" dirty="0"/>
              <a:t>Shandong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University</a:t>
            </a:r>
            <a:r>
              <a:rPr kumimoji="1" lang="zh-CN" altLang="en-US" i="1" dirty="0"/>
              <a:t> </a:t>
            </a:r>
            <a:endParaRPr kumimoji="1" lang="en-US" altLang="zh-CN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D880D-C875-B34F-B068-00988CA8C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94" y="947720"/>
            <a:ext cx="3928284" cy="10423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D0B0C04-EA6A-954A-8158-ADBE04B1B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035" y="947720"/>
            <a:ext cx="1337912" cy="13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40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>
            <a:extLst>
              <a:ext uri="{FF2B5EF4-FFF2-40B4-BE49-F238E27FC236}">
                <a16:creationId xmlns:a16="http://schemas.microsoft.com/office/drawing/2014/main" id="{F250E16D-AECC-AA44-8089-B062E9C2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F96DF97A-CC55-434C-867C-7BE2056D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7F1B306-2D9E-0C44-BC38-E3D63BFB7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7299-BC1C-0649-8026-0CC34F66A15F}" type="slidenum">
              <a:rPr kumimoji="1" lang="zh-CN" altLang="en-US" smtClean="0"/>
              <a:t>9</a:t>
            </a:fld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9338ACA-4747-464E-A89D-6E2044DD5CED}"/>
              </a:ext>
            </a:extLst>
          </p:cNvPr>
          <p:cNvSpPr/>
          <p:nvPr/>
        </p:nvSpPr>
        <p:spPr>
          <a:xfrm>
            <a:off x="628649" y="103566"/>
            <a:ext cx="788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3200" b="1" dirty="0">
                <a:latin typeface="Times" pitchFamily="2" charset="0"/>
              </a:rPr>
              <a:t> </a:t>
            </a:r>
            <a:r>
              <a:rPr kumimoji="1" lang="en-US" altLang="zh-CN" sz="3200" b="1" dirty="0">
                <a:latin typeface="Times" pitchFamily="2" charset="0"/>
              </a:rPr>
              <a:t>Test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CD7E6-7FBD-1B48-B61D-5D1054D9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61" y="754488"/>
            <a:ext cx="8078037" cy="53255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72BDF5-10F2-DE43-9DB6-9C8F8B9D9489}"/>
              </a:ext>
            </a:extLst>
          </p:cNvPr>
          <p:cNvSpPr/>
          <p:nvPr/>
        </p:nvSpPr>
        <p:spPr>
          <a:xfrm>
            <a:off x="992333" y="490593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>
              <a:latin typeface="Times" pitchFamily="2" charset="0"/>
            </a:endParaRPr>
          </a:p>
          <a:p>
            <a:pPr marL="339249" indent="-339249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" pitchFamily="2" charset="0"/>
              </a:rPr>
              <a:t>Readout area:</a:t>
            </a:r>
            <a:r>
              <a:rPr lang="zh-CN" altLang="en-US" sz="1600" b="1" dirty="0">
                <a:latin typeface="Times" pitchFamily="2" charset="0"/>
              </a:rPr>
              <a:t> </a:t>
            </a:r>
            <a:r>
              <a:rPr lang="en-US" altLang="zh-CN" sz="1600" dirty="0">
                <a:latin typeface="Times" pitchFamily="2" charset="0"/>
              </a:rPr>
              <a:t>22</a:t>
            </a:r>
            <a:r>
              <a:rPr lang="zh-CN" altLang="en-US" sz="1600" dirty="0">
                <a:latin typeface="Times" pitchFamily="2" charset="0"/>
              </a:rPr>
              <a:t>*</a:t>
            </a:r>
            <a:r>
              <a:rPr lang="en-US" altLang="zh-CN" sz="1600" dirty="0">
                <a:latin typeface="Times" pitchFamily="2" charset="0"/>
              </a:rPr>
              <a:t>10cm</a:t>
            </a:r>
            <a:r>
              <a:rPr lang="en-US" altLang="zh-CN" sz="1600" baseline="30000" dirty="0">
                <a:latin typeface="Times" pitchFamily="2" charset="0"/>
              </a:rPr>
              <a:t>2</a:t>
            </a:r>
            <a:r>
              <a:rPr lang="zh-CN" altLang="en-US" sz="1600" dirty="0">
                <a:latin typeface="Times" pitchFamily="2" charset="0"/>
              </a:rPr>
              <a:t> </a:t>
            </a:r>
            <a:endParaRPr lang="en-US" altLang="zh-CN" sz="1600" dirty="0">
              <a:latin typeface="Times" pitchFamily="2" charset="0"/>
            </a:endParaRPr>
          </a:p>
          <a:p>
            <a:pPr marL="339249" indent="-339249">
              <a:buFont typeface="Courier New" panose="02070309020205020404" pitchFamily="49" charset="0"/>
              <a:buChar char="o"/>
            </a:pPr>
            <a:r>
              <a:rPr lang="en-US" altLang="zh-CN" sz="1600" b="1" dirty="0">
                <a:latin typeface="Times" pitchFamily="2" charset="0"/>
              </a:rPr>
              <a:t>Gas</a:t>
            </a:r>
            <a:r>
              <a:rPr lang="en-US" altLang="zh-CN" sz="1600" dirty="0">
                <a:latin typeface="Times" pitchFamily="2" charset="0"/>
              </a:rPr>
              <a:t>: 45%n-Pentane + 55%CO</a:t>
            </a:r>
            <a:r>
              <a:rPr lang="en-US" altLang="zh-CN" sz="1600" baseline="-25000" dirty="0">
                <a:latin typeface="Times" pitchFamily="2" charset="0"/>
              </a:rPr>
              <a:t>2</a:t>
            </a:r>
            <a:r>
              <a:rPr lang="en-US" altLang="zh-CN" sz="1600" dirty="0">
                <a:latin typeface="Times" pitchFamily="2" charset="0"/>
              </a:rPr>
              <a:t>  </a:t>
            </a:r>
          </a:p>
          <a:p>
            <a:pPr marL="339249" indent="-339249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" pitchFamily="2" charset="0"/>
              </a:rPr>
              <a:t>HV</a:t>
            </a:r>
            <a:r>
              <a:rPr lang="en-US" sz="1600" dirty="0">
                <a:latin typeface="Times" pitchFamily="2" charset="0"/>
              </a:rPr>
              <a:t>: 2</a:t>
            </a:r>
            <a:r>
              <a:rPr lang="en-US" altLang="zh-CN" sz="1600" dirty="0">
                <a:latin typeface="Times" pitchFamily="2" charset="0"/>
              </a:rPr>
              <a:t>7</a:t>
            </a:r>
            <a:r>
              <a:rPr lang="en-US" sz="1600" dirty="0">
                <a:latin typeface="Times" pitchFamily="2" charset="0"/>
              </a:rPr>
              <a:t>00V</a:t>
            </a:r>
          </a:p>
        </p:txBody>
      </p:sp>
    </p:spTree>
    <p:extLst>
      <p:ext uri="{BB962C8B-B14F-4D97-AF65-F5344CB8AC3E}">
        <p14:creationId xmlns:p14="http://schemas.microsoft.com/office/powerpoint/2010/main" val="18514491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783E98-9B16-2540-B5EA-3A2E6BDA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5841B-5040-9145-BE15-5C2989FB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ECD419-D60B-4E42-B8A6-4275D7C6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7674"/>
            <a:ext cx="7886700" cy="478022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sz="3200" b="1" dirty="0"/>
              <a:t> </a:t>
            </a:r>
            <a:r>
              <a:rPr kumimoji="1" lang="en-US" altLang="zh-CN" sz="32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etector</a:t>
            </a: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performance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D3C3A-DF64-1843-9415-676E954A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41E19D7-1863-F446-834C-75922F2C1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15" y="1289593"/>
            <a:ext cx="4471362" cy="1888390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580F488D-4717-A949-827C-12D6F26A71D0}"/>
              </a:ext>
            </a:extLst>
          </p:cNvPr>
          <p:cNvSpPr txBox="1"/>
          <p:nvPr/>
        </p:nvSpPr>
        <p:spPr>
          <a:xfrm>
            <a:off x="2065892" y="1012594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</a:rPr>
              <a:t>X-ray</a:t>
            </a:r>
            <a:r>
              <a:rPr kumimoji="1" lang="zh-CN" altLang="en-US" sz="1200" dirty="0">
                <a:latin typeface="Times" pitchFamily="2" charset="0"/>
              </a:rPr>
              <a:t> </a:t>
            </a:r>
            <a:r>
              <a:rPr kumimoji="1" lang="en-US" altLang="zh-CN" sz="1200" dirty="0">
                <a:latin typeface="Times" pitchFamily="2" charset="0"/>
              </a:rPr>
              <a:t>scan</a:t>
            </a:r>
            <a:endParaRPr kumimoji="1" lang="zh-CN" altLang="en-US" sz="1200" dirty="0">
              <a:latin typeface="Times" pitchFamily="2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7165BBB4-FA1F-4443-A170-D1560A245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15" y="4155501"/>
            <a:ext cx="5034415" cy="1661963"/>
          </a:xfrm>
          <a:prstGeom prst="rect">
            <a:avLst/>
          </a:prstGeom>
          <a:noFill/>
        </p:spPr>
      </p:pic>
      <p:pic>
        <p:nvPicPr>
          <p:cNvPr id="18" name="Picture 1065">
            <a:extLst>
              <a:ext uri="{FF2B5EF4-FFF2-40B4-BE49-F238E27FC236}">
                <a16:creationId xmlns:a16="http://schemas.microsoft.com/office/drawing/2014/main" id="{B9D8B4E5-AEB7-3C4B-832C-04B856127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838" y="3801058"/>
            <a:ext cx="2147616" cy="2000283"/>
          </a:xfrm>
          <a:prstGeom prst="rect">
            <a:avLst/>
          </a:prstGeom>
        </p:spPr>
      </p:pic>
      <p:sp>
        <p:nvSpPr>
          <p:cNvPr id="19" name="文本框 22">
            <a:extLst>
              <a:ext uri="{FF2B5EF4-FFF2-40B4-BE49-F238E27FC236}">
                <a16:creationId xmlns:a16="http://schemas.microsoft.com/office/drawing/2014/main" id="{729E91C9-D57A-C949-9BE8-F02EAF3CAFCF}"/>
              </a:ext>
            </a:extLst>
          </p:cNvPr>
          <p:cNvSpPr txBox="1"/>
          <p:nvPr/>
        </p:nvSpPr>
        <p:spPr>
          <a:xfrm>
            <a:off x="936546" y="3801058"/>
            <a:ext cx="3156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</a:rPr>
              <a:t>Detector efficiencies at the level of 98%</a:t>
            </a:r>
            <a:endParaRPr kumimoji="1" lang="zh-CN" altLang="en-US" sz="14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20" name="图片 9">
            <a:extLst>
              <a:ext uri="{FF2B5EF4-FFF2-40B4-BE49-F238E27FC236}">
                <a16:creationId xmlns:a16="http://schemas.microsoft.com/office/drawing/2014/main" id="{B7E7B2BB-1457-F14D-9323-5C1208846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912" y="1407535"/>
            <a:ext cx="3794873" cy="1452650"/>
          </a:xfrm>
          <a:prstGeom prst="rect">
            <a:avLst/>
          </a:prstGeom>
        </p:spPr>
      </p:pic>
      <p:sp>
        <p:nvSpPr>
          <p:cNvPr id="21" name="文本框 25">
            <a:extLst>
              <a:ext uri="{FF2B5EF4-FFF2-40B4-BE49-F238E27FC236}">
                <a16:creationId xmlns:a16="http://schemas.microsoft.com/office/drawing/2014/main" id="{9FB44B84-9448-F143-A55F-905919CFF260}"/>
              </a:ext>
            </a:extLst>
          </p:cNvPr>
          <p:cNvSpPr txBox="1"/>
          <p:nvPr/>
        </p:nvSpPr>
        <p:spPr>
          <a:xfrm>
            <a:off x="6313994" y="978611"/>
            <a:ext cx="1893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</a:rPr>
              <a:t>Long time leakage current tracking</a:t>
            </a:r>
            <a:endParaRPr kumimoji="1" lang="zh-CN" altLang="en-US" sz="14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23" name="文本框 35">
            <a:extLst>
              <a:ext uri="{FF2B5EF4-FFF2-40B4-BE49-F238E27FC236}">
                <a16:creationId xmlns:a16="http://schemas.microsoft.com/office/drawing/2014/main" id="{24F8D411-50A2-9A44-9A2B-C87897DB9A49}"/>
              </a:ext>
            </a:extLst>
          </p:cNvPr>
          <p:cNvSpPr txBox="1"/>
          <p:nvPr/>
        </p:nvSpPr>
        <p:spPr>
          <a:xfrm>
            <a:off x="6313994" y="3215858"/>
            <a:ext cx="1733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</a:rPr>
              <a:t>Position</a:t>
            </a:r>
            <a:r>
              <a:rPr kumimoji="1" lang="zh-CN" altLang="en-US" sz="1400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</a:rPr>
              <a:t>distribution</a:t>
            </a:r>
            <a:r>
              <a:rPr kumimoji="1" lang="zh-CN" altLang="en-US" sz="1400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</a:rPr>
              <a:t>w/o</a:t>
            </a:r>
            <a:r>
              <a:rPr kumimoji="1" lang="zh-CN" altLang="en-US" sz="1400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</a:rPr>
              <a:t>alignment</a:t>
            </a:r>
            <a:r>
              <a:rPr kumimoji="1" lang="zh-CN" altLang="en-US" sz="1400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176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783E98-9B16-2540-B5EA-3A2E6BDA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5841B-5040-9145-BE15-5C2989FB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11</a:t>
            </a:fld>
            <a:endParaRPr kumimoji="1" lang="zh-CN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ECD419-D60B-4E42-B8A6-4275D7C6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7674"/>
            <a:ext cx="7886700" cy="478022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sz="3200" b="1" dirty="0"/>
              <a:t> </a:t>
            </a:r>
            <a:r>
              <a:rPr kumimoji="1" lang="en-US" altLang="zh-CN" sz="32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etector</a:t>
            </a: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shipping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D3C3A-DF64-1843-9415-676E954A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pic>
        <p:nvPicPr>
          <p:cNvPr id="16" name="内容占位符 5">
            <a:extLst>
              <a:ext uri="{FF2B5EF4-FFF2-40B4-BE49-F238E27FC236}">
                <a16:creationId xmlns:a16="http://schemas.microsoft.com/office/drawing/2014/main" id="{54FFA46D-0A3A-324F-9F70-3EA75224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76" y="1544175"/>
            <a:ext cx="3412907" cy="2559680"/>
          </a:xfr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5CED9A5C-B9E4-1C40-AE9E-A6F37091A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528" y="1587178"/>
            <a:ext cx="1936750" cy="2582333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2FD822AD-EBD0-0643-8DC1-36436A7DC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23" y="1049387"/>
            <a:ext cx="2413214" cy="18099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37F62F-3D97-454D-B7E9-470D7EBE8381}"/>
              </a:ext>
            </a:extLst>
          </p:cNvPr>
          <p:cNvSpPr/>
          <p:nvPr/>
        </p:nvSpPr>
        <p:spPr>
          <a:xfrm>
            <a:off x="1731192" y="5398871"/>
            <a:ext cx="6311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Full</a:t>
            </a:r>
            <a:r>
              <a:rPr kumimoji="1" lang="zh-CN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size</a:t>
            </a:r>
            <a:r>
              <a:rPr kumimoji="1" lang="zh-CN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prototype has been shipped to BNL in</a:t>
            </a:r>
            <a:r>
              <a:rPr kumimoji="1" lang="zh-CN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June</a:t>
            </a:r>
          </a:p>
          <a:p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10476-195B-8743-B903-E3BD63674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972" y="3417269"/>
            <a:ext cx="1213008" cy="1504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1D498-CABE-8C44-888E-4CD9CBEFC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588" y="3549619"/>
            <a:ext cx="1476112" cy="12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425FAB-A934-6941-8CC0-9CA1F8512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70" y="2422439"/>
            <a:ext cx="7315199" cy="15589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kumimoji="1" lang="en-US" sz="3600" b="1" dirty="0"/>
              <a:t>Pentagon</a:t>
            </a:r>
            <a:r>
              <a:rPr kumimoji="1" lang="en-US" altLang="zh-CN" sz="3600" b="1" dirty="0"/>
              <a:t> prototype design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and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production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status</a:t>
            </a:r>
            <a:endParaRPr kumimoji="1" lang="zh-CN" altLang="en-US" sz="36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79CDE-9236-7E47-BD21-A5CD9F4C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51C42-F617-5D42-917E-47ECCDCF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4A1FF-C1A4-4548-BD32-48126F94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5304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8432A-999A-B141-A2C8-8591BBF0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DF8D9-981A-8943-8C1F-0CBEE8A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BB492E-F861-AF4B-B253-2ADEDD5051C4}"/>
              </a:ext>
            </a:extLst>
          </p:cNvPr>
          <p:cNvSpPr/>
          <p:nvPr/>
        </p:nvSpPr>
        <p:spPr>
          <a:xfrm>
            <a:off x="545726" y="136524"/>
            <a:ext cx="8052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3200" b="1" dirty="0">
                <a:latin typeface="Times" pitchFamily="2" charset="0"/>
              </a:rPr>
              <a:t>Pentagon</a:t>
            </a:r>
            <a:r>
              <a:rPr kumimoji="1" lang="en-US" altLang="zh-CN" sz="3200" b="1" dirty="0">
                <a:latin typeface="Times" pitchFamily="2" charset="0"/>
              </a:rPr>
              <a:t> prototype design</a:t>
            </a:r>
            <a:endParaRPr lang="en-US" sz="3200" dirty="0">
              <a:latin typeface="Time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B5A37-DD73-BE41-AB21-E9A255892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70" y="1431686"/>
            <a:ext cx="4194917" cy="3764514"/>
          </a:xfrm>
          <a:prstGeom prst="rect">
            <a:avLst/>
          </a:prstGeom>
        </p:spPr>
      </p:pic>
      <p:sp>
        <p:nvSpPr>
          <p:cNvPr id="11" name="矩形 29">
            <a:extLst>
              <a:ext uri="{FF2B5EF4-FFF2-40B4-BE49-F238E27FC236}">
                <a16:creationId xmlns:a16="http://schemas.microsoft.com/office/drawing/2014/main" id="{2CFE7CAE-2BA9-E74F-9DC3-807E6152D7CD}"/>
              </a:ext>
            </a:extLst>
          </p:cNvPr>
          <p:cNvSpPr/>
          <p:nvPr/>
        </p:nvSpPr>
        <p:spPr>
          <a:xfrm>
            <a:off x="927557" y="5532054"/>
            <a:ext cx="335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Endcap</a:t>
            </a:r>
            <a:r>
              <a:rPr kumimoji="1" lang="zh-CN" altLang="en-US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view</a:t>
            </a:r>
            <a:r>
              <a:rPr kumimoji="1" lang="zh-CN" altLang="en-US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for</a:t>
            </a:r>
            <a:r>
              <a:rPr kumimoji="1" lang="zh-CN" altLang="en-US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the whole layer</a:t>
            </a:r>
            <a:endParaRPr kumimoji="1" lang="zh-CN" altLang="en-US" b="1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2" name="文本框 28">
            <a:extLst>
              <a:ext uri="{FF2B5EF4-FFF2-40B4-BE49-F238E27FC236}">
                <a16:creationId xmlns:a16="http://schemas.microsoft.com/office/drawing/2014/main" id="{8CC4204C-FC20-534B-96F8-C1571DF4F82C}"/>
              </a:ext>
            </a:extLst>
          </p:cNvPr>
          <p:cNvSpPr txBox="1"/>
          <p:nvPr/>
        </p:nvSpPr>
        <p:spPr>
          <a:xfrm>
            <a:off x="6417818" y="51962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Station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4B7EE3-B5C0-294C-9F11-1B097893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pic>
        <p:nvPicPr>
          <p:cNvPr id="10" name="内容占位符 13">
            <a:extLst>
              <a:ext uri="{FF2B5EF4-FFF2-40B4-BE49-F238E27FC236}">
                <a16:creationId xmlns:a16="http://schemas.microsoft.com/office/drawing/2014/main" id="{65E7E438-A0D2-4E48-A0CA-0642A83AF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1259" y="1562918"/>
            <a:ext cx="3385894" cy="3109060"/>
          </a:xfr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C20966-C010-B24C-9799-854079E6F565}"/>
              </a:ext>
            </a:extLst>
          </p:cNvPr>
          <p:cNvCxnSpPr/>
          <p:nvPr/>
        </p:nvCxnSpPr>
        <p:spPr>
          <a:xfrm flipH="1" flipV="1">
            <a:off x="6789420" y="4526280"/>
            <a:ext cx="1089660" cy="11521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97D093-89E8-2343-8DCC-3EA306AF3F58}"/>
              </a:ext>
            </a:extLst>
          </p:cNvPr>
          <p:cNvCxnSpPr>
            <a:cxnSpLocks/>
          </p:cNvCxnSpPr>
          <p:nvPr/>
        </p:nvCxnSpPr>
        <p:spPr>
          <a:xfrm flipV="1">
            <a:off x="5867400" y="2133600"/>
            <a:ext cx="1668780" cy="208026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rved Up Arrow 14">
            <a:extLst>
              <a:ext uri="{FF2B5EF4-FFF2-40B4-BE49-F238E27FC236}">
                <a16:creationId xmlns:a16="http://schemas.microsoft.com/office/drawing/2014/main" id="{9B23F268-DED0-2040-8D13-013A2CF4394D}"/>
              </a:ext>
            </a:extLst>
          </p:cNvPr>
          <p:cNvSpPr/>
          <p:nvPr/>
        </p:nvSpPr>
        <p:spPr>
          <a:xfrm rot="19439628">
            <a:off x="7437120" y="2080260"/>
            <a:ext cx="259080" cy="13716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02842-839D-5D48-BA91-10A26C52CFA1}"/>
              </a:ext>
            </a:extLst>
          </p:cNvPr>
          <p:cNvSpPr txBox="1"/>
          <p:nvPr/>
        </p:nvSpPr>
        <p:spPr>
          <a:xfrm>
            <a:off x="6491473" y="433025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08827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2332C-72B0-5C46-9DC1-B54012720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814" y="1115745"/>
            <a:ext cx="3236595" cy="31144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38BABDF-05C5-1642-96F3-F6B2EE372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/>
              <a:t>sTGC geometry</a:t>
            </a:r>
            <a:r>
              <a:rPr kumimoji="1" lang="zh-CN" altLang="en-US" sz="3200" b="1" dirty="0"/>
              <a:t> 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D71AAC-F46D-CC43-BB34-26D87163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582" y="848510"/>
            <a:ext cx="2629647" cy="335620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en-US" altLang="zh-CN" sz="1800" b="1" dirty="0"/>
              <a:t>sTGC layout-side-view</a:t>
            </a:r>
            <a:endParaRPr kumimoji="1" lang="zh-CN" altLang="en-US" sz="1800" b="1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99507-01B7-F242-AF8F-78AD1A1F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B2266ED-ADD5-DA4B-8490-75138D4C9422}"/>
              </a:ext>
            </a:extLst>
          </p:cNvPr>
          <p:cNvSpPr txBox="1"/>
          <p:nvPr/>
        </p:nvSpPr>
        <p:spPr>
          <a:xfrm>
            <a:off x="2586667" y="2657599"/>
            <a:ext cx="1189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Times" pitchFamily="2" charset="0"/>
              </a:rPr>
              <a:t>Anode wire</a:t>
            </a:r>
            <a:endParaRPr kumimoji="1" lang="zh-CN" altLang="en-US" sz="1600" b="1" dirty="0">
              <a:latin typeface="Times" pitchFamily="2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834AEAB-0D98-9A48-BCA5-FF8CD9C0F64D}"/>
              </a:ext>
            </a:extLst>
          </p:cNvPr>
          <p:cNvGrpSpPr/>
          <p:nvPr/>
        </p:nvGrpSpPr>
        <p:grpSpPr>
          <a:xfrm>
            <a:off x="28219" y="1332696"/>
            <a:ext cx="5262950" cy="2711804"/>
            <a:chOff x="0" y="1102770"/>
            <a:chExt cx="5272796" cy="2404712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07DA163-5F4E-3641-8D4F-B06B8A46F107}"/>
                </a:ext>
              </a:extLst>
            </p:cNvPr>
            <p:cNvGrpSpPr/>
            <p:nvPr/>
          </p:nvGrpSpPr>
          <p:grpSpPr>
            <a:xfrm>
              <a:off x="0" y="1102770"/>
              <a:ext cx="5268994" cy="2404712"/>
              <a:chOff x="1445571" y="1024288"/>
              <a:chExt cx="5268994" cy="2404712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36156AC1-4A40-4F4B-AFC9-3B75A888F5B4}"/>
                  </a:ext>
                </a:extLst>
              </p:cNvPr>
              <p:cNvGrpSpPr/>
              <p:nvPr/>
            </p:nvGrpSpPr>
            <p:grpSpPr>
              <a:xfrm>
                <a:off x="2051320" y="1024288"/>
                <a:ext cx="4663245" cy="2404712"/>
                <a:chOff x="543217" y="1809550"/>
                <a:chExt cx="4663245" cy="2404712"/>
              </a:xfrm>
            </p:grpSpPr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9CD21195-88ED-1541-97D8-A6D2BD371E76}"/>
                    </a:ext>
                  </a:extLst>
                </p:cNvPr>
                <p:cNvGrpSpPr/>
                <p:nvPr/>
              </p:nvGrpSpPr>
              <p:grpSpPr>
                <a:xfrm>
                  <a:off x="543217" y="1809550"/>
                  <a:ext cx="4663245" cy="2404712"/>
                  <a:chOff x="543217" y="1809550"/>
                  <a:chExt cx="4663245" cy="2404712"/>
                </a:xfrm>
              </p:grpSpPr>
              <p:sp>
                <p:nvSpPr>
                  <p:cNvPr id="8" name="矩形 7">
                    <a:extLst>
                      <a:ext uri="{FF2B5EF4-FFF2-40B4-BE49-F238E27FC236}">
                        <a16:creationId xmlns:a16="http://schemas.microsoft.com/office/drawing/2014/main" id="{6C2507D7-D3ED-504E-95AD-D4189FDE9225}"/>
                      </a:ext>
                    </a:extLst>
                  </p:cNvPr>
                  <p:cNvSpPr/>
                  <p:nvPr/>
                </p:nvSpPr>
                <p:spPr>
                  <a:xfrm>
                    <a:off x="551703" y="1809550"/>
                    <a:ext cx="4654759" cy="4908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9" name="矩形 8">
                    <a:extLst>
                      <a:ext uri="{FF2B5EF4-FFF2-40B4-BE49-F238E27FC236}">
                        <a16:creationId xmlns:a16="http://schemas.microsoft.com/office/drawing/2014/main" id="{F0B9FC60-74F4-7D4D-A8EA-3874C02EE120}"/>
                      </a:ext>
                    </a:extLst>
                  </p:cNvPr>
                  <p:cNvSpPr/>
                  <p:nvPr/>
                </p:nvSpPr>
                <p:spPr>
                  <a:xfrm>
                    <a:off x="551703" y="3723374"/>
                    <a:ext cx="4654759" cy="490888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cxnSp>
                <p:nvCxnSpPr>
                  <p:cNvPr id="11" name="直线连接符 10">
                    <a:extLst>
                      <a:ext uri="{FF2B5EF4-FFF2-40B4-BE49-F238E27FC236}">
                        <a16:creationId xmlns:a16="http://schemas.microsoft.com/office/drawing/2014/main" id="{F5BD4095-63F0-044A-A253-D9E093D7E251}"/>
                      </a:ext>
                    </a:extLst>
                  </p:cNvPr>
                  <p:cNvCxnSpPr/>
                  <p:nvPr/>
                </p:nvCxnSpPr>
                <p:spPr>
                  <a:xfrm>
                    <a:off x="551703" y="2935706"/>
                    <a:ext cx="4654759" cy="0"/>
                  </a:xfrm>
                  <a:prstGeom prst="line">
                    <a:avLst/>
                  </a:prstGeom>
                  <a:ln w="28575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矩形 11">
                    <a:extLst>
                      <a:ext uri="{FF2B5EF4-FFF2-40B4-BE49-F238E27FC236}">
                        <a16:creationId xmlns:a16="http://schemas.microsoft.com/office/drawing/2014/main" id="{C186A501-1BC4-7E47-80C6-4EE8A8153DBE}"/>
                      </a:ext>
                    </a:extLst>
                  </p:cNvPr>
                  <p:cNvSpPr/>
                  <p:nvPr/>
                </p:nvSpPr>
                <p:spPr>
                  <a:xfrm>
                    <a:off x="551702" y="2300438"/>
                    <a:ext cx="4654759" cy="70024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15" name="矩形 14">
                    <a:extLst>
                      <a:ext uri="{FF2B5EF4-FFF2-40B4-BE49-F238E27FC236}">
                        <a16:creationId xmlns:a16="http://schemas.microsoft.com/office/drawing/2014/main" id="{CB29FFF9-0755-A04E-AB1F-28A1200BDE9E}"/>
                      </a:ext>
                    </a:extLst>
                  </p:cNvPr>
                  <p:cNvSpPr/>
                  <p:nvPr/>
                </p:nvSpPr>
                <p:spPr>
                  <a:xfrm>
                    <a:off x="1610248" y="2153166"/>
                    <a:ext cx="690189" cy="9914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16" name="矩形 15">
                    <a:extLst>
                      <a:ext uri="{FF2B5EF4-FFF2-40B4-BE49-F238E27FC236}">
                        <a16:creationId xmlns:a16="http://schemas.microsoft.com/office/drawing/2014/main" id="{DE694BA6-8D3D-B245-9DB4-857239EBC8C5}"/>
                      </a:ext>
                    </a:extLst>
                  </p:cNvPr>
                  <p:cNvSpPr/>
                  <p:nvPr/>
                </p:nvSpPr>
                <p:spPr>
                  <a:xfrm>
                    <a:off x="2546894" y="2153728"/>
                    <a:ext cx="690189" cy="9914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19" name="矩形 18">
                    <a:extLst>
                      <a:ext uri="{FF2B5EF4-FFF2-40B4-BE49-F238E27FC236}">
                        <a16:creationId xmlns:a16="http://schemas.microsoft.com/office/drawing/2014/main" id="{742BEF38-75B0-9143-B6A5-0FF3D17CB25D}"/>
                      </a:ext>
                    </a:extLst>
                  </p:cNvPr>
                  <p:cNvSpPr/>
                  <p:nvPr/>
                </p:nvSpPr>
                <p:spPr>
                  <a:xfrm>
                    <a:off x="683223" y="2143396"/>
                    <a:ext cx="690189" cy="9914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24" name="矩形 23">
                    <a:extLst>
                      <a:ext uri="{FF2B5EF4-FFF2-40B4-BE49-F238E27FC236}">
                        <a16:creationId xmlns:a16="http://schemas.microsoft.com/office/drawing/2014/main" id="{82D216A3-5FDF-F343-AC82-E9D399BF7064}"/>
                      </a:ext>
                    </a:extLst>
                  </p:cNvPr>
                  <p:cNvSpPr/>
                  <p:nvPr/>
                </p:nvSpPr>
                <p:spPr>
                  <a:xfrm>
                    <a:off x="543217" y="3763762"/>
                    <a:ext cx="4633113" cy="75838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</p:grp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67917A55-395A-474D-AA8E-481BBBCA37B9}"/>
                    </a:ext>
                  </a:extLst>
                </p:cNvPr>
                <p:cNvSpPr/>
                <p:nvPr/>
              </p:nvSpPr>
              <p:spPr>
                <a:xfrm>
                  <a:off x="3458300" y="2153166"/>
                  <a:ext cx="690189" cy="99147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4BD6ED91-7315-964D-8350-71D30338B4C7}"/>
                    </a:ext>
                  </a:extLst>
                </p:cNvPr>
                <p:cNvSpPr/>
                <p:nvPr/>
              </p:nvSpPr>
              <p:spPr>
                <a:xfrm>
                  <a:off x="4394946" y="2153728"/>
                  <a:ext cx="690189" cy="99147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5307EA8B-F8A4-C042-A33D-8C0A7AD77FDC}"/>
                    </a:ext>
                  </a:extLst>
                </p:cNvPr>
                <p:cNvSpPr/>
                <p:nvPr/>
              </p:nvSpPr>
              <p:spPr>
                <a:xfrm>
                  <a:off x="544473" y="2988255"/>
                  <a:ext cx="4654759" cy="4571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35" name="上下箭头 34">
                <a:extLst>
                  <a:ext uri="{FF2B5EF4-FFF2-40B4-BE49-F238E27FC236}">
                    <a16:creationId xmlns:a16="http://schemas.microsoft.com/office/drawing/2014/main" id="{39227FA8-A092-BE45-827D-28CD155DBBBC}"/>
                  </a:ext>
                </a:extLst>
              </p:cNvPr>
              <p:cNvSpPr/>
              <p:nvPr/>
            </p:nvSpPr>
            <p:spPr>
              <a:xfrm>
                <a:off x="2095073" y="1613443"/>
                <a:ext cx="96253" cy="543830"/>
              </a:xfrm>
              <a:prstGeom prst="upDownArrow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6" name="上下箭头 35">
                <a:extLst>
                  <a:ext uri="{FF2B5EF4-FFF2-40B4-BE49-F238E27FC236}">
                    <a16:creationId xmlns:a16="http://schemas.microsoft.com/office/drawing/2014/main" id="{40E8FF40-227C-5448-98FF-357931853671}"/>
                  </a:ext>
                </a:extLst>
              </p:cNvPr>
              <p:cNvSpPr/>
              <p:nvPr/>
            </p:nvSpPr>
            <p:spPr>
              <a:xfrm>
                <a:off x="2099859" y="2294432"/>
                <a:ext cx="96253" cy="543830"/>
              </a:xfrm>
              <a:prstGeom prst="upDownArrow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389FDF07-2B77-6646-8981-118FA34CA6B0}"/>
                  </a:ext>
                </a:extLst>
              </p:cNvPr>
              <p:cNvSpPr txBox="1"/>
              <p:nvPr/>
            </p:nvSpPr>
            <p:spPr>
              <a:xfrm>
                <a:off x="1445572" y="1725080"/>
                <a:ext cx="708568" cy="272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FF0000"/>
                    </a:solidFill>
                    <a:latin typeface="Times" pitchFamily="2" charset="0"/>
                  </a:rPr>
                  <a:t>1.4mm</a:t>
                </a:r>
                <a:endParaRPr kumimoji="1" lang="zh-CN" altLang="en-US" sz="14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B8BBEBE9-0D9A-8A4D-B6C8-67754F9A956D}"/>
                  </a:ext>
                </a:extLst>
              </p:cNvPr>
              <p:cNvSpPr txBox="1"/>
              <p:nvPr/>
            </p:nvSpPr>
            <p:spPr>
              <a:xfrm>
                <a:off x="1445571" y="2348084"/>
                <a:ext cx="708568" cy="272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FF0000"/>
                    </a:solidFill>
                    <a:latin typeface="Times" pitchFamily="2" charset="0"/>
                  </a:rPr>
                  <a:t>1.4mm</a:t>
                </a:r>
                <a:endParaRPr kumimoji="1" lang="zh-CN" altLang="en-US" sz="1400" b="1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BE7A577-D3E0-B84F-9B68-F29D7580D0DD}"/>
                </a:ext>
              </a:extLst>
            </p:cNvPr>
            <p:cNvSpPr/>
            <p:nvPr/>
          </p:nvSpPr>
          <p:spPr>
            <a:xfrm>
              <a:off x="618037" y="2942145"/>
              <a:ext cx="4654759" cy="7002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0030BB5-08EE-FA47-8F3F-DB054A1EF9E4}"/>
                  </a:ext>
                </a:extLst>
              </p:cNvPr>
              <p:cNvSpPr txBox="1"/>
              <p:nvPr/>
            </p:nvSpPr>
            <p:spPr>
              <a:xfrm>
                <a:off x="467921" y="4486611"/>
                <a:ext cx="8111108" cy="1719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-US" altLang="zh-CN" b="1" dirty="0">
                    <a:latin typeface="Times" pitchFamily="2" charset="0"/>
                  </a:rPr>
                  <a:t>Anode:</a:t>
                </a:r>
                <a:r>
                  <a:rPr kumimoji="1" lang="en-US" altLang="zh-CN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1" lang="en-US" altLang="zh-CN" dirty="0">
                    <a:latin typeface="Times" pitchFamily="2" charset="0"/>
                  </a:rPr>
                  <a:t> gold-plated tungsten wire, wire pitch 1.8mm, the wire tension 350g;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-US" altLang="zh-CN" b="1" dirty="0">
                    <a:latin typeface="Times" pitchFamily="2" charset="0"/>
                  </a:rPr>
                  <a:t>Cathode:</a:t>
                </a:r>
                <a:r>
                  <a:rPr lang="en-US" altLang="zh-CN" dirty="0"/>
                  <a:t> </a:t>
                </a:r>
                <a:r>
                  <a:rPr lang="en-US" altLang="zh-CN" dirty="0">
                    <a:latin typeface="Times" pitchFamily="2" charset="0"/>
                  </a:rPr>
                  <a:t>graphite epoxy mixture</a:t>
                </a:r>
                <a:endParaRPr kumimoji="1" lang="en-US" altLang="zh-CN" dirty="0">
                  <a:latin typeface="Times" pitchFamily="2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-US" altLang="zh-CN" b="1" dirty="0">
                    <a:latin typeface="Times" pitchFamily="2" charset="0"/>
                  </a:rPr>
                  <a:t>Readout: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lang="en-US" altLang="zh-CN" dirty="0">
                    <a:latin typeface="Times" pitchFamily="2" charset="0"/>
                  </a:rPr>
                  <a:t>copper strips</a:t>
                </a:r>
                <a:r>
                  <a:rPr lang="zh-CN" altLang="en-US" dirty="0">
                    <a:latin typeface="Times" pitchFamily="2" charset="0"/>
                  </a:rPr>
                  <a:t> </a:t>
                </a:r>
                <a:r>
                  <a:rPr lang="en-US" altLang="zh-CN" dirty="0">
                    <a:latin typeface="Times" pitchFamily="2" charset="0"/>
                  </a:rPr>
                  <a:t>(0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zh-CN" dirty="0">
                    <a:latin typeface="Times" pitchFamily="2" charset="0"/>
                  </a:rPr>
                  <a:t> and 45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zh-CN" dirty="0">
                    <a:latin typeface="Times" pitchFamily="2" charset="0"/>
                  </a:rPr>
                  <a:t> ); 0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zh-CN" dirty="0">
                    <a:latin typeface="Times" pitchFamily="2" charset="0"/>
                  </a:rPr>
                  <a:t> strips are perpendicular to anode wires</a:t>
                </a:r>
                <a:r>
                  <a:rPr kumimoji="1" lang="en-US" altLang="zh-CN" dirty="0">
                    <a:latin typeface="Times" pitchFamily="2" charset="0"/>
                  </a:rPr>
                  <a:t>; 45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zh-CN" dirty="0">
                    <a:latin typeface="Times" pitchFamily="2" charset="0"/>
                  </a:rPr>
                  <a:t> strips for ghost hits rejection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0030BB5-08EE-FA47-8F3F-DB054A1EF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21" y="4486611"/>
                <a:ext cx="8111108" cy="1719702"/>
              </a:xfrm>
              <a:prstGeom prst="rect">
                <a:avLst/>
              </a:prstGeom>
              <a:blipFill>
                <a:blip r:embed="rId3"/>
                <a:stretch>
                  <a:fillRect l="-469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矩形 52">
            <a:extLst>
              <a:ext uri="{FF2B5EF4-FFF2-40B4-BE49-F238E27FC236}">
                <a16:creationId xmlns:a16="http://schemas.microsoft.com/office/drawing/2014/main" id="{BBB49C44-A176-504F-9146-8DAEC4E08147}"/>
              </a:ext>
            </a:extLst>
          </p:cNvPr>
          <p:cNvSpPr/>
          <p:nvPr/>
        </p:nvSpPr>
        <p:spPr>
          <a:xfrm>
            <a:off x="2670096" y="3159549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latin typeface="Times" pitchFamily="2" charset="0"/>
              </a:rPr>
              <a:t>Cathode</a:t>
            </a:r>
            <a:endParaRPr lang="zh-CN" altLang="en-US" sz="1600" b="1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AC281F6-F2D3-1E44-8DD9-44EF6BCB65F5}"/>
              </a:ext>
            </a:extLst>
          </p:cNvPr>
          <p:cNvSpPr/>
          <p:nvPr/>
        </p:nvSpPr>
        <p:spPr>
          <a:xfrm>
            <a:off x="2667761" y="1910465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latin typeface="Times" pitchFamily="2" charset="0"/>
              </a:rPr>
              <a:t>Cathode</a:t>
            </a:r>
            <a:endParaRPr lang="zh-CN" altLang="en-US" sz="1600" b="1" dirty="0"/>
          </a:p>
        </p:txBody>
      </p:sp>
      <p:sp>
        <p:nvSpPr>
          <p:cNvPr id="51" name="页脚占位符 6">
            <a:extLst>
              <a:ext uri="{FF2B5EF4-FFF2-40B4-BE49-F238E27FC236}">
                <a16:creationId xmlns:a16="http://schemas.microsoft.com/office/drawing/2014/main" id="{D284E4A8-6BD1-C945-896B-A2CF3477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3529" y="6356351"/>
            <a:ext cx="3334871" cy="365125"/>
          </a:xfrm>
        </p:spPr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sp>
        <p:nvSpPr>
          <p:cNvPr id="57" name="日期占位符 3">
            <a:extLst>
              <a:ext uri="{FF2B5EF4-FFF2-40B4-BE49-F238E27FC236}">
                <a16:creationId xmlns:a16="http://schemas.microsoft.com/office/drawing/2014/main" id="{B8F474C2-E872-0F43-B759-312B20A7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703" y="6356351"/>
            <a:ext cx="2223247" cy="365125"/>
          </a:xfrm>
        </p:spPr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793ECF-99A9-FA48-AE28-8EEDAFE650B2}"/>
              </a:ext>
            </a:extLst>
          </p:cNvPr>
          <p:cNvCxnSpPr>
            <a:cxnSpLocks/>
          </p:cNvCxnSpPr>
          <p:nvPr/>
        </p:nvCxnSpPr>
        <p:spPr>
          <a:xfrm flipH="1">
            <a:off x="7255074" y="4374342"/>
            <a:ext cx="84969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830B8C8-247B-B64D-B779-6CAEB01B5524}"/>
              </a:ext>
            </a:extLst>
          </p:cNvPr>
          <p:cNvSpPr txBox="1"/>
          <p:nvPr/>
        </p:nvSpPr>
        <p:spPr>
          <a:xfrm>
            <a:off x="7018133" y="416018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5" name="矩形 27">
            <a:extLst>
              <a:ext uri="{FF2B5EF4-FFF2-40B4-BE49-F238E27FC236}">
                <a16:creationId xmlns:a16="http://schemas.microsoft.com/office/drawing/2014/main" id="{C95CF189-7283-6647-AE2A-CEAD620A3C64}"/>
              </a:ext>
            </a:extLst>
          </p:cNvPr>
          <p:cNvSpPr/>
          <p:nvPr/>
        </p:nvSpPr>
        <p:spPr>
          <a:xfrm flipV="1">
            <a:off x="5721240" y="1421745"/>
            <a:ext cx="929205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0" name="矩形 23">
            <a:extLst>
              <a:ext uri="{FF2B5EF4-FFF2-40B4-BE49-F238E27FC236}">
                <a16:creationId xmlns:a16="http://schemas.microsoft.com/office/drawing/2014/main" id="{D1869047-1879-7C4D-8E9A-2509832608EC}"/>
              </a:ext>
            </a:extLst>
          </p:cNvPr>
          <p:cNvSpPr/>
          <p:nvPr/>
        </p:nvSpPr>
        <p:spPr>
          <a:xfrm rot="2731385" flipV="1">
            <a:off x="6084271" y="1766991"/>
            <a:ext cx="1635347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2" name="矩形 23">
            <a:extLst>
              <a:ext uri="{FF2B5EF4-FFF2-40B4-BE49-F238E27FC236}">
                <a16:creationId xmlns:a16="http://schemas.microsoft.com/office/drawing/2014/main" id="{EDB0868A-F718-2648-8855-F22B23E27EFC}"/>
              </a:ext>
            </a:extLst>
          </p:cNvPr>
          <p:cNvSpPr/>
          <p:nvPr/>
        </p:nvSpPr>
        <p:spPr>
          <a:xfrm rot="2731385" flipV="1">
            <a:off x="5827727" y="1826732"/>
            <a:ext cx="1809567" cy="528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3" name="矩形 31">
            <a:extLst>
              <a:ext uri="{FF2B5EF4-FFF2-40B4-BE49-F238E27FC236}">
                <a16:creationId xmlns:a16="http://schemas.microsoft.com/office/drawing/2014/main" id="{2040209C-5A6D-DD41-B0D2-96CE6F204EC7}"/>
              </a:ext>
            </a:extLst>
          </p:cNvPr>
          <p:cNvSpPr/>
          <p:nvPr/>
        </p:nvSpPr>
        <p:spPr>
          <a:xfrm rot="5400000" flipV="1">
            <a:off x="5103274" y="2646195"/>
            <a:ext cx="2933705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4" name="矩形 31">
            <a:extLst>
              <a:ext uri="{FF2B5EF4-FFF2-40B4-BE49-F238E27FC236}">
                <a16:creationId xmlns:a16="http://schemas.microsoft.com/office/drawing/2014/main" id="{B3D4B354-7096-C146-97B6-D66D737A711C}"/>
              </a:ext>
            </a:extLst>
          </p:cNvPr>
          <p:cNvSpPr/>
          <p:nvPr/>
        </p:nvSpPr>
        <p:spPr>
          <a:xfrm rot="5400000" flipV="1">
            <a:off x="4940150" y="2650469"/>
            <a:ext cx="2933705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5" name="矩形 31">
            <a:extLst>
              <a:ext uri="{FF2B5EF4-FFF2-40B4-BE49-F238E27FC236}">
                <a16:creationId xmlns:a16="http://schemas.microsoft.com/office/drawing/2014/main" id="{4A169C1F-9B74-FA4A-8D51-E9BDC3EE9D4A}"/>
              </a:ext>
            </a:extLst>
          </p:cNvPr>
          <p:cNvSpPr/>
          <p:nvPr/>
        </p:nvSpPr>
        <p:spPr>
          <a:xfrm rot="5400000" flipV="1">
            <a:off x="4768870" y="2665305"/>
            <a:ext cx="2933705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6" name="矩形 31">
            <a:extLst>
              <a:ext uri="{FF2B5EF4-FFF2-40B4-BE49-F238E27FC236}">
                <a16:creationId xmlns:a16="http://schemas.microsoft.com/office/drawing/2014/main" id="{C84C03F4-3765-D544-B8B2-A5F856CEBB8A}"/>
              </a:ext>
            </a:extLst>
          </p:cNvPr>
          <p:cNvSpPr/>
          <p:nvPr/>
        </p:nvSpPr>
        <p:spPr>
          <a:xfrm rot="5400000" flipV="1">
            <a:off x="4580933" y="2664846"/>
            <a:ext cx="2933705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矩形 27">
            <a:extLst>
              <a:ext uri="{FF2B5EF4-FFF2-40B4-BE49-F238E27FC236}">
                <a16:creationId xmlns:a16="http://schemas.microsoft.com/office/drawing/2014/main" id="{DB125A51-B721-524B-B4BF-5D30792016B1}"/>
              </a:ext>
            </a:extLst>
          </p:cNvPr>
          <p:cNvSpPr/>
          <p:nvPr/>
        </p:nvSpPr>
        <p:spPr>
          <a:xfrm flipV="1">
            <a:off x="5711800" y="1428489"/>
            <a:ext cx="929205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8" name="矩形 27">
            <a:extLst>
              <a:ext uri="{FF2B5EF4-FFF2-40B4-BE49-F238E27FC236}">
                <a16:creationId xmlns:a16="http://schemas.microsoft.com/office/drawing/2014/main" id="{93B219A1-A0DD-DD4F-9DCB-9A0A8E837D0E}"/>
              </a:ext>
            </a:extLst>
          </p:cNvPr>
          <p:cNvSpPr/>
          <p:nvPr/>
        </p:nvSpPr>
        <p:spPr>
          <a:xfrm flipV="1">
            <a:off x="5711799" y="1645043"/>
            <a:ext cx="929205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矩形 27">
            <a:extLst>
              <a:ext uri="{FF2B5EF4-FFF2-40B4-BE49-F238E27FC236}">
                <a16:creationId xmlns:a16="http://schemas.microsoft.com/office/drawing/2014/main" id="{5F59E295-A2DB-9F40-AB81-6DF410F60C54}"/>
              </a:ext>
            </a:extLst>
          </p:cNvPr>
          <p:cNvSpPr/>
          <p:nvPr/>
        </p:nvSpPr>
        <p:spPr>
          <a:xfrm flipV="1">
            <a:off x="5718543" y="1854087"/>
            <a:ext cx="929205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矩形 23">
            <a:extLst>
              <a:ext uri="{FF2B5EF4-FFF2-40B4-BE49-F238E27FC236}">
                <a16:creationId xmlns:a16="http://schemas.microsoft.com/office/drawing/2014/main" id="{FC5DA9C4-F650-4D41-928B-4B19D61B59FB}"/>
              </a:ext>
            </a:extLst>
          </p:cNvPr>
          <p:cNvSpPr/>
          <p:nvPr/>
        </p:nvSpPr>
        <p:spPr>
          <a:xfrm rot="2731385" flipV="1">
            <a:off x="7262831" y="2976031"/>
            <a:ext cx="1635347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矩形 31">
            <a:extLst>
              <a:ext uri="{FF2B5EF4-FFF2-40B4-BE49-F238E27FC236}">
                <a16:creationId xmlns:a16="http://schemas.microsoft.com/office/drawing/2014/main" id="{4B4A1BA3-A520-1A4C-A204-97481B48AAE4}"/>
              </a:ext>
            </a:extLst>
          </p:cNvPr>
          <p:cNvSpPr/>
          <p:nvPr/>
        </p:nvSpPr>
        <p:spPr>
          <a:xfrm rot="5400000" flipV="1">
            <a:off x="5386288" y="2711442"/>
            <a:ext cx="2803211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矩形 23">
            <a:extLst>
              <a:ext uri="{FF2B5EF4-FFF2-40B4-BE49-F238E27FC236}">
                <a16:creationId xmlns:a16="http://schemas.microsoft.com/office/drawing/2014/main" id="{32071F4C-2F5D-7241-8355-A5F46B980822}"/>
              </a:ext>
            </a:extLst>
          </p:cNvPr>
          <p:cNvSpPr/>
          <p:nvPr/>
        </p:nvSpPr>
        <p:spPr>
          <a:xfrm rot="2731385" flipV="1">
            <a:off x="7128207" y="3147532"/>
            <a:ext cx="1809567" cy="528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矩形 27">
            <a:extLst>
              <a:ext uri="{FF2B5EF4-FFF2-40B4-BE49-F238E27FC236}">
                <a16:creationId xmlns:a16="http://schemas.microsoft.com/office/drawing/2014/main" id="{8CA5CBA9-E2B9-BC44-B8D1-4DB8ACAC2FAD}"/>
              </a:ext>
            </a:extLst>
          </p:cNvPr>
          <p:cNvSpPr/>
          <p:nvPr/>
        </p:nvSpPr>
        <p:spPr>
          <a:xfrm flipV="1">
            <a:off x="5718543" y="2091223"/>
            <a:ext cx="929205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6" name="矩形 27">
            <a:extLst>
              <a:ext uri="{FF2B5EF4-FFF2-40B4-BE49-F238E27FC236}">
                <a16:creationId xmlns:a16="http://schemas.microsoft.com/office/drawing/2014/main" id="{ADA66778-711C-2041-9D75-FB576CBFC318}"/>
              </a:ext>
            </a:extLst>
          </p:cNvPr>
          <p:cNvSpPr/>
          <p:nvPr/>
        </p:nvSpPr>
        <p:spPr>
          <a:xfrm flipV="1">
            <a:off x="7492091" y="2374721"/>
            <a:ext cx="373530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矩形 31">
            <a:extLst>
              <a:ext uri="{FF2B5EF4-FFF2-40B4-BE49-F238E27FC236}">
                <a16:creationId xmlns:a16="http://schemas.microsoft.com/office/drawing/2014/main" id="{83D87C33-0A4A-AD49-90DB-F6034F79CF72}"/>
              </a:ext>
            </a:extLst>
          </p:cNvPr>
          <p:cNvSpPr/>
          <p:nvPr/>
        </p:nvSpPr>
        <p:spPr>
          <a:xfrm rot="5400000" flipV="1">
            <a:off x="5657691" y="2791815"/>
            <a:ext cx="2642465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矩形 27">
            <a:extLst>
              <a:ext uri="{FF2B5EF4-FFF2-40B4-BE49-F238E27FC236}">
                <a16:creationId xmlns:a16="http://schemas.microsoft.com/office/drawing/2014/main" id="{2A00B6FB-2E81-154B-A814-0458C6FB97B8}"/>
              </a:ext>
            </a:extLst>
          </p:cNvPr>
          <p:cNvSpPr/>
          <p:nvPr/>
        </p:nvSpPr>
        <p:spPr>
          <a:xfrm flipV="1">
            <a:off x="6710392" y="1652920"/>
            <a:ext cx="383139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矩形 27">
            <a:extLst>
              <a:ext uri="{FF2B5EF4-FFF2-40B4-BE49-F238E27FC236}">
                <a16:creationId xmlns:a16="http://schemas.microsoft.com/office/drawing/2014/main" id="{81503116-2A70-FD4C-B2CF-05257110CDCD}"/>
              </a:ext>
            </a:extLst>
          </p:cNvPr>
          <p:cNvSpPr/>
          <p:nvPr/>
        </p:nvSpPr>
        <p:spPr>
          <a:xfrm flipV="1">
            <a:off x="6709044" y="1861963"/>
            <a:ext cx="546030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矩形 27">
            <a:extLst>
              <a:ext uri="{FF2B5EF4-FFF2-40B4-BE49-F238E27FC236}">
                <a16:creationId xmlns:a16="http://schemas.microsoft.com/office/drawing/2014/main" id="{F7C375C4-106B-AF40-97D9-1EE34A2F75E3}"/>
              </a:ext>
            </a:extLst>
          </p:cNvPr>
          <p:cNvSpPr/>
          <p:nvPr/>
        </p:nvSpPr>
        <p:spPr>
          <a:xfrm flipV="1">
            <a:off x="6698481" y="1424054"/>
            <a:ext cx="154150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矩形 27">
            <a:extLst>
              <a:ext uri="{FF2B5EF4-FFF2-40B4-BE49-F238E27FC236}">
                <a16:creationId xmlns:a16="http://schemas.microsoft.com/office/drawing/2014/main" id="{31BC240F-9AE9-E843-BB06-719BD9620467}"/>
              </a:ext>
            </a:extLst>
          </p:cNvPr>
          <p:cNvSpPr/>
          <p:nvPr/>
        </p:nvSpPr>
        <p:spPr>
          <a:xfrm>
            <a:off x="6712813" y="2087410"/>
            <a:ext cx="704091" cy="516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矩形 27">
            <a:extLst>
              <a:ext uri="{FF2B5EF4-FFF2-40B4-BE49-F238E27FC236}">
                <a16:creationId xmlns:a16="http://schemas.microsoft.com/office/drawing/2014/main" id="{DB49D7BF-8E8F-574F-AF19-58B03D54F5D1}"/>
              </a:ext>
            </a:extLst>
          </p:cNvPr>
          <p:cNvSpPr/>
          <p:nvPr/>
        </p:nvSpPr>
        <p:spPr>
          <a:xfrm>
            <a:off x="6728385" y="2361363"/>
            <a:ext cx="704091" cy="516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矩形 27">
            <a:extLst>
              <a:ext uri="{FF2B5EF4-FFF2-40B4-BE49-F238E27FC236}">
                <a16:creationId xmlns:a16="http://schemas.microsoft.com/office/drawing/2014/main" id="{0BA169C9-70D5-1F48-8672-1643752343A5}"/>
              </a:ext>
            </a:extLst>
          </p:cNvPr>
          <p:cNvSpPr/>
          <p:nvPr/>
        </p:nvSpPr>
        <p:spPr>
          <a:xfrm flipV="1">
            <a:off x="5718543" y="2365543"/>
            <a:ext cx="929205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264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8BABDF-05C5-1642-96F3-F6B2EE37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80" y="67964"/>
            <a:ext cx="7205756" cy="563161"/>
          </a:xfrm>
        </p:spPr>
        <p:txBody>
          <a:bodyPr/>
          <a:lstStyle/>
          <a:p>
            <a:r>
              <a:rPr kumimoji="1" lang="en-US" altLang="zh-CN" sz="3200" b="1" dirty="0"/>
              <a:t>Tooling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for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pentagon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 err="1"/>
              <a:t>sTGC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production</a:t>
            </a:r>
            <a:endParaRPr kumimoji="1" lang="zh-CN" altLang="en-US" sz="32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D71AAC-F46D-CC43-BB34-26D87163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7" y="4689760"/>
            <a:ext cx="2629647" cy="335620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1200" dirty="0"/>
              <a:t>Location-frame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for g</a:t>
            </a:r>
            <a:r>
              <a:rPr lang="zh-CN" altLang="en-US" sz="1200" dirty="0"/>
              <a:t>raphite</a:t>
            </a:r>
            <a:r>
              <a:rPr lang="en-US" altLang="zh-CN" sz="1200" dirty="0"/>
              <a:t> edge</a:t>
            </a:r>
            <a:endParaRPr kumimoji="1" lang="zh-CN" altLang="en-US" sz="12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99507-01B7-F242-AF8F-78AD1A1F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15</a:t>
            </a:fld>
            <a:endParaRPr kumimoji="1" lang="zh-CN" altLang="en-US" dirty="0"/>
          </a:p>
        </p:txBody>
      </p:sp>
      <p:sp>
        <p:nvSpPr>
          <p:cNvPr id="51" name="页脚占位符 6">
            <a:extLst>
              <a:ext uri="{FF2B5EF4-FFF2-40B4-BE49-F238E27FC236}">
                <a16:creationId xmlns:a16="http://schemas.microsoft.com/office/drawing/2014/main" id="{D284E4A8-6BD1-C945-896B-A2CF3477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3529" y="6356351"/>
            <a:ext cx="3334871" cy="365125"/>
          </a:xfrm>
        </p:spPr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sp>
        <p:nvSpPr>
          <p:cNvPr id="57" name="日期占位符 3">
            <a:extLst>
              <a:ext uri="{FF2B5EF4-FFF2-40B4-BE49-F238E27FC236}">
                <a16:creationId xmlns:a16="http://schemas.microsoft.com/office/drawing/2014/main" id="{B8F474C2-E872-0F43-B759-312B20A7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703" y="6356351"/>
            <a:ext cx="2223247" cy="365125"/>
          </a:xfrm>
        </p:spPr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pic>
        <p:nvPicPr>
          <p:cNvPr id="52" name="内容占位符 5">
            <a:extLst>
              <a:ext uri="{FF2B5EF4-FFF2-40B4-BE49-F238E27FC236}">
                <a16:creationId xmlns:a16="http://schemas.microsoft.com/office/drawing/2014/main" id="{6923517C-9F2D-3749-B99D-A85C5520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6" y="1598109"/>
            <a:ext cx="2232051" cy="2976068"/>
          </a:xfrm>
          <a:prstGeom prst="rect">
            <a:avLst/>
          </a:prstGeom>
        </p:spPr>
      </p:pic>
      <p:pic>
        <p:nvPicPr>
          <p:cNvPr id="54" name="图片 7">
            <a:extLst>
              <a:ext uri="{FF2B5EF4-FFF2-40B4-BE49-F238E27FC236}">
                <a16:creationId xmlns:a16="http://schemas.microsoft.com/office/drawing/2014/main" id="{8D428066-ED63-A842-99FF-D0BD6E87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456" y="1290005"/>
            <a:ext cx="1895441" cy="3376445"/>
          </a:xfrm>
          <a:prstGeom prst="rect">
            <a:avLst/>
          </a:prstGeom>
        </p:spPr>
      </p:pic>
      <p:pic>
        <p:nvPicPr>
          <p:cNvPr id="56" name="图片 9">
            <a:extLst>
              <a:ext uri="{FF2B5EF4-FFF2-40B4-BE49-F238E27FC236}">
                <a16:creationId xmlns:a16="http://schemas.microsoft.com/office/drawing/2014/main" id="{0BEAD2A5-41BE-364E-91CA-8EFA95EF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376" y="1971802"/>
            <a:ext cx="3805029" cy="2016208"/>
          </a:xfrm>
          <a:prstGeom prst="rect">
            <a:avLst/>
          </a:prstGeom>
        </p:spPr>
      </p:pic>
      <p:sp>
        <p:nvSpPr>
          <p:cNvPr id="59" name="内容占位符 2">
            <a:extLst>
              <a:ext uri="{FF2B5EF4-FFF2-40B4-BE49-F238E27FC236}">
                <a16:creationId xmlns:a16="http://schemas.microsoft.com/office/drawing/2014/main" id="{8BBFCFCE-6FDC-B541-81C7-4E624DC63E34}"/>
              </a:ext>
            </a:extLst>
          </p:cNvPr>
          <p:cNvSpPr txBox="1">
            <a:spLocks/>
          </p:cNvSpPr>
          <p:nvPr/>
        </p:nvSpPr>
        <p:spPr>
          <a:xfrm>
            <a:off x="3257176" y="4149141"/>
            <a:ext cx="2629647" cy="3356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en-US" altLang="zh-CN" sz="1200" dirty="0"/>
              <a:t>Location-frame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for g</a:t>
            </a:r>
            <a:r>
              <a:rPr lang="zh-CN" altLang="en-US" sz="1200" dirty="0"/>
              <a:t>raphite</a:t>
            </a:r>
            <a:r>
              <a:rPr lang="en-US" altLang="zh-CN" sz="1200" dirty="0"/>
              <a:t> edge</a:t>
            </a:r>
            <a:endParaRPr kumimoji="1" lang="zh-CN" altLang="en-US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74CC0D-8BBD-CD4C-949E-DAB47247D545}"/>
              </a:ext>
            </a:extLst>
          </p:cNvPr>
          <p:cNvCxnSpPr>
            <a:cxnSpLocks/>
          </p:cNvCxnSpPr>
          <p:nvPr/>
        </p:nvCxnSpPr>
        <p:spPr>
          <a:xfrm flipV="1">
            <a:off x="4899025" y="3228976"/>
            <a:ext cx="317500" cy="97789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E1C8B2D-FD8F-EA4D-9A8C-291668AAA5EB}"/>
              </a:ext>
            </a:extLst>
          </p:cNvPr>
          <p:cNvCxnSpPr>
            <a:cxnSpLocks/>
          </p:cNvCxnSpPr>
          <p:nvPr/>
        </p:nvCxnSpPr>
        <p:spPr>
          <a:xfrm flipV="1">
            <a:off x="4800600" y="2924175"/>
            <a:ext cx="22225" cy="127263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内容占位符 2">
            <a:extLst>
              <a:ext uri="{FF2B5EF4-FFF2-40B4-BE49-F238E27FC236}">
                <a16:creationId xmlns:a16="http://schemas.microsoft.com/office/drawing/2014/main" id="{3D6C25D2-B3AD-8043-8E98-9B84582DB11A}"/>
              </a:ext>
            </a:extLst>
          </p:cNvPr>
          <p:cNvSpPr txBox="1">
            <a:spLocks/>
          </p:cNvSpPr>
          <p:nvPr/>
        </p:nvSpPr>
        <p:spPr>
          <a:xfrm>
            <a:off x="6540352" y="4689760"/>
            <a:ext cx="2629647" cy="3356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en-US" altLang="zh-CN" sz="1200" dirty="0"/>
              <a:t>Vacuum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tool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on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marble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table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8333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8432A-999A-B141-A2C8-8591BBF0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DF8D9-981A-8943-8C1F-0CBEE8A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491854-DE9E-EE4A-A1FF-06BFF9DFABA3}"/>
              </a:ext>
            </a:extLst>
          </p:cNvPr>
          <p:cNvSpPr/>
          <p:nvPr/>
        </p:nvSpPr>
        <p:spPr>
          <a:xfrm>
            <a:off x="545726" y="136524"/>
            <a:ext cx="8052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" pitchFamily="2" charset="0"/>
              </a:rPr>
              <a:t>New gas system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405A9-84C5-F740-B23B-FB8CE069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pic>
        <p:nvPicPr>
          <p:cNvPr id="10" name="Picture 81">
            <a:extLst>
              <a:ext uri="{FF2B5EF4-FFF2-40B4-BE49-F238E27FC236}">
                <a16:creationId xmlns:a16="http://schemas.microsoft.com/office/drawing/2014/main" id="{6B0E2DF4-88E1-CA41-A646-7B92F396D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7" y="890584"/>
            <a:ext cx="3952339" cy="4669535"/>
          </a:xfrm>
          <a:prstGeom prst="rect">
            <a:avLst/>
          </a:prstGeom>
        </p:spPr>
      </p:pic>
      <p:pic>
        <p:nvPicPr>
          <p:cNvPr id="12" name="Picture 83">
            <a:extLst>
              <a:ext uri="{FF2B5EF4-FFF2-40B4-BE49-F238E27FC236}">
                <a16:creationId xmlns:a16="http://schemas.microsoft.com/office/drawing/2014/main" id="{046E0FD2-CB8C-3946-A282-0667A2486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13365"/>
          <a:stretch/>
        </p:blipFill>
        <p:spPr>
          <a:xfrm>
            <a:off x="4571999" y="1101101"/>
            <a:ext cx="1800660" cy="3662786"/>
          </a:xfrm>
          <a:prstGeom prst="rect">
            <a:avLst/>
          </a:prstGeom>
        </p:spPr>
      </p:pic>
      <p:pic>
        <p:nvPicPr>
          <p:cNvPr id="13" name="Picture 85">
            <a:extLst>
              <a:ext uri="{FF2B5EF4-FFF2-40B4-BE49-F238E27FC236}">
                <a16:creationId xmlns:a16="http://schemas.microsoft.com/office/drawing/2014/main" id="{611F239D-AC4F-EC41-B67C-8E51B0A42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/>
          <a:stretch/>
        </p:blipFill>
        <p:spPr>
          <a:xfrm>
            <a:off x="6739591" y="1101101"/>
            <a:ext cx="2110646" cy="3447436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2F3E17C5-88FE-B849-B397-4933FE189AAD}"/>
              </a:ext>
            </a:extLst>
          </p:cNvPr>
          <p:cNvSpPr txBox="1"/>
          <p:nvPr/>
        </p:nvSpPr>
        <p:spPr>
          <a:xfrm>
            <a:off x="4801403" y="5019936"/>
            <a:ext cx="3382719" cy="47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latin typeface="Kaiti SC" panose="02010600040101010101" pitchFamily="2" charset="-122"/>
                <a:ea typeface="Kaiti SC" panose="02010600040101010101" pitchFamily="2" charset="-122"/>
              </a:rPr>
              <a:t>Control</a:t>
            </a:r>
            <a:r>
              <a:rPr lang="zh-CN" altLang="en-US" b="1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CN" b="1" dirty="0">
                <a:latin typeface="Kaiti SC" panose="02010600040101010101" pitchFamily="2" charset="-122"/>
                <a:ea typeface="Kaiti SC" panose="02010600040101010101" pitchFamily="2" charset="-122"/>
              </a:rPr>
              <a:t>Evaporation</a:t>
            </a:r>
            <a:r>
              <a:rPr lang="zh-CN" altLang="en-US" b="1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CN" b="1" dirty="0">
                <a:latin typeface="Kaiti SC" panose="02010600040101010101" pitchFamily="2" charset="-122"/>
                <a:ea typeface="Kaiti SC" panose="02010600040101010101" pitchFamily="2" charset="-122"/>
              </a:rPr>
              <a:t>Mixing</a:t>
            </a:r>
            <a:endParaRPr kumimoji="1" lang="en-US" altLang="zh-CN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9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8432A-999A-B141-A2C8-8591BBF0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DF8D9-981A-8943-8C1F-0CBEE8A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491854-DE9E-EE4A-A1FF-06BFF9DFABA3}"/>
              </a:ext>
            </a:extLst>
          </p:cNvPr>
          <p:cNvSpPr/>
          <p:nvPr/>
        </p:nvSpPr>
        <p:spPr>
          <a:xfrm>
            <a:off x="545726" y="136524"/>
            <a:ext cx="8052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" pitchFamily="2" charset="0"/>
              </a:rPr>
              <a:t>PCB</a:t>
            </a:r>
            <a:r>
              <a:rPr lang="zh-CN" altLang="en-US" sz="3200" dirty="0">
                <a:latin typeface="Times" pitchFamily="2" charset="0"/>
              </a:rPr>
              <a:t> </a:t>
            </a:r>
            <a:r>
              <a:rPr lang="en-US" altLang="zh-CN" sz="3200" dirty="0">
                <a:latin typeface="Times" pitchFamily="2" charset="0"/>
              </a:rPr>
              <a:t>inspection</a:t>
            </a:r>
            <a:endParaRPr lang="en-US" sz="3200" dirty="0">
              <a:latin typeface="Times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405A9-84C5-F740-B23B-FB8CE069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pic>
        <p:nvPicPr>
          <p:cNvPr id="11" name="内容占位符 5">
            <a:extLst>
              <a:ext uri="{FF2B5EF4-FFF2-40B4-BE49-F238E27FC236}">
                <a16:creationId xmlns:a16="http://schemas.microsoft.com/office/drawing/2014/main" id="{528CF1BF-612B-E140-BA9F-242938524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69" y="1070063"/>
            <a:ext cx="3734874" cy="2468762"/>
          </a:xfr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57B22F76-06AF-9547-A4A1-E19F83E33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309" y="1137050"/>
            <a:ext cx="1240316" cy="2616931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89913DAA-CFDB-BF4D-BBAF-7CE354428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57" y="4169733"/>
            <a:ext cx="1114324" cy="1977166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D26DEE8E-06EB-5548-A40C-4734CEBD6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152" y="4221904"/>
            <a:ext cx="1112157" cy="19771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37840D-EF93-9140-BD4E-4D323793A023}"/>
              </a:ext>
            </a:extLst>
          </p:cNvPr>
          <p:cNvSpPr/>
          <p:nvPr/>
        </p:nvSpPr>
        <p:spPr>
          <a:xfrm>
            <a:off x="162969" y="4024205"/>
            <a:ext cx="62653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latin typeface="Times" pitchFamily="2" charset="0"/>
              </a:rPr>
              <a:t>10</a:t>
            </a:r>
            <a:r>
              <a:rPr lang="zh-CN" altLang="en-US" sz="2000" dirty="0">
                <a:latin typeface="Times" pitchFamily="2" charset="0"/>
              </a:rPr>
              <a:t> </a:t>
            </a:r>
            <a:r>
              <a:rPr lang="en-US" altLang="zh-CN" sz="2000" dirty="0">
                <a:latin typeface="Times" pitchFamily="2" charset="0"/>
              </a:rPr>
              <a:t>sets</a:t>
            </a:r>
            <a:r>
              <a:rPr lang="zh-CN" altLang="en-US" sz="2000" dirty="0">
                <a:latin typeface="Times" pitchFamily="2" charset="0"/>
              </a:rPr>
              <a:t> </a:t>
            </a:r>
            <a:r>
              <a:rPr lang="en-US" altLang="zh-CN" sz="2000" dirty="0">
                <a:latin typeface="Times" pitchFamily="2" charset="0"/>
              </a:rPr>
              <a:t>of</a:t>
            </a:r>
            <a:r>
              <a:rPr lang="zh-CN" altLang="en-US" sz="2000" dirty="0">
                <a:latin typeface="Times" pitchFamily="2" charset="0"/>
              </a:rPr>
              <a:t> </a:t>
            </a:r>
            <a:r>
              <a:rPr lang="en-US" altLang="zh-CN" sz="2000" dirty="0">
                <a:latin typeface="Times" pitchFamily="2" charset="0"/>
              </a:rPr>
              <a:t>PCBs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latin typeface="Times" pitchFamily="2" charset="0"/>
              </a:rPr>
              <a:t>PCB thickness and flatness inspection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sz="2000" dirty="0">
                <a:latin typeface="Times" pitchFamily="2" charset="0"/>
              </a:rPr>
              <a:t>All qualified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Connectivity check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One</a:t>
            </a:r>
            <a:r>
              <a:rPr lang="zh-CN" altLang="en-US" sz="2000" dirty="0">
                <a:latin typeface="Times" pitchFamily="2" charset="0"/>
              </a:rPr>
              <a:t> </a:t>
            </a:r>
            <a:r>
              <a:rPr lang="en-US" altLang="zh-CN" sz="2000" dirty="0">
                <a:latin typeface="Times" pitchFamily="2" charset="0"/>
              </a:rPr>
              <a:t>PCB</a:t>
            </a:r>
            <a:r>
              <a:rPr lang="zh-CN" altLang="en-US" sz="2000" dirty="0">
                <a:latin typeface="Times" pitchFamily="2" charset="0"/>
              </a:rPr>
              <a:t> </a:t>
            </a:r>
            <a:r>
              <a:rPr lang="en-US" altLang="zh-CN" sz="2000" dirty="0">
                <a:latin typeface="Times" pitchFamily="2" charset="0"/>
              </a:rPr>
              <a:t>needs replacement</a:t>
            </a:r>
            <a:endParaRPr lang="en-US" sz="20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latin typeface="Times" pitchFamily="2" charset="0"/>
              </a:rPr>
              <a:t>Cleaning</a:t>
            </a:r>
            <a:r>
              <a:rPr lang="zh-CN" altLang="en-US" sz="2000" dirty="0">
                <a:latin typeface="Times" pitchFamily="2" charset="0"/>
              </a:rPr>
              <a:t> </a:t>
            </a:r>
            <a:r>
              <a:rPr lang="en-US" altLang="zh-CN" sz="2000" dirty="0">
                <a:latin typeface="Times" pitchFamily="2" charset="0"/>
              </a:rPr>
              <a:t>support frame and painting Luka on it</a:t>
            </a:r>
            <a:endParaRPr lang="en-US" altLang="zh-CN" sz="2000" dirty="0">
              <a:solidFill>
                <a:srgbClr val="FF0000"/>
              </a:solidFill>
              <a:latin typeface="Time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2C8C5-3BEB-A440-A055-0CBCF9D83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752" y="795956"/>
            <a:ext cx="2419139" cy="330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27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8432A-999A-B141-A2C8-8591BBF0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DF8D9-981A-8943-8C1F-0CBEE8A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18</a:t>
            </a:fld>
            <a:endParaRPr kumimoji="1" lang="zh-CN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491854-DE9E-EE4A-A1FF-06BFF9DFABA3}"/>
              </a:ext>
            </a:extLst>
          </p:cNvPr>
          <p:cNvSpPr/>
          <p:nvPr/>
        </p:nvSpPr>
        <p:spPr>
          <a:xfrm>
            <a:off x="545726" y="136524"/>
            <a:ext cx="8052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3200" b="1" dirty="0">
                <a:latin typeface="Times" pitchFamily="2" charset="0"/>
              </a:rPr>
              <a:t>Pentagon</a:t>
            </a:r>
            <a:r>
              <a:rPr kumimoji="1" lang="en-US" altLang="zh-CN" sz="3200" b="1" dirty="0">
                <a:latin typeface="Times" pitchFamily="2" charset="0"/>
              </a:rPr>
              <a:t> production readiness </a:t>
            </a:r>
            <a:endParaRPr lang="en-US" sz="3200" dirty="0">
              <a:latin typeface="Times" pitchFamily="2" charset="0"/>
            </a:endParaRPr>
          </a:p>
        </p:txBody>
      </p:sp>
      <p:pic>
        <p:nvPicPr>
          <p:cNvPr id="7" name="杨钱 2020-07-07 09.20.53">
            <a:hlinkClick r:id="" action="ppaction://media"/>
            <a:extLst>
              <a:ext uri="{FF2B5EF4-FFF2-40B4-BE49-F238E27FC236}">
                <a16:creationId xmlns:a16="http://schemas.microsoft.com/office/drawing/2014/main" id="{4B42E06E-1E27-454B-A798-6EE49AAA46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1948" y="1179294"/>
            <a:ext cx="2261871" cy="4679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7C19D-1952-FA48-B1D1-DFDDC51F2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45" y="3727459"/>
            <a:ext cx="4023609" cy="1907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73BC27-1AEF-2641-8682-1B1F743BB80E}"/>
              </a:ext>
            </a:extLst>
          </p:cNvPr>
          <p:cNvSpPr/>
          <p:nvPr/>
        </p:nvSpPr>
        <p:spPr>
          <a:xfrm>
            <a:off x="385346" y="1066599"/>
            <a:ext cx="5040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>
                <a:latin typeface="Times" pitchFamily="2" charset="0"/>
              </a:rPr>
              <a:t>PCB thickness and flatness check </a:t>
            </a:r>
            <a:r>
              <a:rPr lang="en-US" altLang="zh-CN" sz="2400" dirty="0">
                <a:solidFill>
                  <a:srgbClr val="FF0000"/>
                </a:solidFill>
                <a:latin typeface="Times" pitchFamily="2" charset="0"/>
              </a:rPr>
              <a:t>√</a:t>
            </a:r>
            <a:r>
              <a:rPr lang="en-US" altLang="zh-CN" sz="2400" dirty="0">
                <a:latin typeface="Times" pitchFamily="2" charset="0"/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Times" pitchFamily="2" charset="0"/>
              </a:rPr>
              <a:t>Connectivity check </a:t>
            </a:r>
            <a:r>
              <a:rPr lang="en-US" altLang="zh-CN" sz="2400" dirty="0">
                <a:solidFill>
                  <a:srgbClr val="FF0000"/>
                </a:solidFill>
                <a:latin typeface="Times" pitchFamily="2" charset="0"/>
              </a:rPr>
              <a:t>√</a:t>
            </a:r>
            <a:endParaRPr lang="en-US" altLang="zh-CN" sz="24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>
                <a:latin typeface="Times" pitchFamily="2" charset="0"/>
              </a:rPr>
              <a:t>Painting Luka on support frame </a:t>
            </a:r>
            <a:r>
              <a:rPr lang="en-US" altLang="zh-CN" sz="2400" dirty="0">
                <a:solidFill>
                  <a:srgbClr val="FF0000"/>
                </a:solidFill>
                <a:latin typeface="Times" pitchFamily="2" charset="0"/>
              </a:rPr>
              <a:t>√</a:t>
            </a:r>
            <a:endParaRPr lang="en-US" altLang="zh-CN" sz="24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>
                <a:latin typeface="Times" pitchFamily="2" charset="0"/>
              </a:rPr>
              <a:t>G</a:t>
            </a:r>
            <a:r>
              <a:rPr lang="zh-CN" altLang="en-US" sz="2400" dirty="0">
                <a:latin typeface="Times" pitchFamily="2" charset="0"/>
              </a:rPr>
              <a:t>raphite</a:t>
            </a:r>
            <a:r>
              <a:rPr lang="en-US" altLang="zh-CN" sz="2400" dirty="0">
                <a:latin typeface="Times" pitchFamily="2" charset="0"/>
              </a:rPr>
              <a:t> spraying  (this week </a:t>
            </a:r>
            <a:r>
              <a:rPr lang="en-US" altLang="zh-CN" sz="2400" dirty="0">
                <a:latin typeface="Times" pitchFamily="2" charset="0"/>
                <a:sym typeface="Wingdings" pitchFamily="2" charset="2"/>
              </a:rPr>
              <a:t></a:t>
            </a:r>
            <a:r>
              <a:rPr lang="en-US" altLang="zh-CN" sz="2400" dirty="0">
                <a:latin typeface="Times" pitchFamily="2" charset="0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>
                <a:latin typeface="Times" pitchFamily="2" charset="0"/>
              </a:rPr>
              <a:t>Wire winding machine </a:t>
            </a:r>
            <a:r>
              <a:rPr lang="en-US" altLang="zh-CN" sz="2400" dirty="0">
                <a:solidFill>
                  <a:srgbClr val="FF0000"/>
                </a:solidFill>
                <a:latin typeface="Times" pitchFamily="2" charset="0"/>
              </a:rPr>
              <a:t>√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>
                <a:latin typeface="Times" pitchFamily="2" charset="0"/>
              </a:rPr>
              <a:t>Gas system </a:t>
            </a:r>
            <a:r>
              <a:rPr lang="en-US" altLang="zh-CN" sz="2400" dirty="0">
                <a:solidFill>
                  <a:srgbClr val="FF0000"/>
                </a:solidFill>
                <a:latin typeface="Times" pitchFamily="2" charset="0"/>
              </a:rPr>
              <a:t>√</a:t>
            </a:r>
            <a:endParaRPr lang="en-US" altLang="zh-CN" sz="2400" dirty="0">
              <a:latin typeface="Times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405A9-84C5-F740-B23B-FB8CE069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431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8E028F-5D31-F545-9BFA-74EB748C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02" y="115976"/>
            <a:ext cx="8052547" cy="563161"/>
          </a:xfrm>
        </p:spPr>
        <p:txBody>
          <a:bodyPr/>
          <a:lstStyle/>
          <a:p>
            <a:r>
              <a:rPr kumimoji="1" lang="en-US" altLang="zh-CN" b="1" dirty="0"/>
              <a:t>Outline </a:t>
            </a:r>
            <a:endParaRPr kumimoji="1" lang="zh-CN" altLang="en-US" b="1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4ACB02-BD32-CF4E-9186-87096D87B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1096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b="1" dirty="0"/>
              <a:t> </a:t>
            </a:r>
            <a:r>
              <a:rPr kumimoji="1" lang="en-US" altLang="zh-CN" b="1" dirty="0"/>
              <a:t>Full Size Prototype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/>
              <a:t> </a:t>
            </a:r>
            <a:r>
              <a:rPr kumimoji="1" lang="en-US" altLang="zh-CN" b="1" dirty="0">
                <a:latin typeface="Times" pitchFamily="2" charset="0"/>
              </a:rPr>
              <a:t>Full size prototype design and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production procedure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Full size prototype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performance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test</a:t>
            </a:r>
            <a:endParaRPr lang="en-US" altLang="zh-CN" b="1" dirty="0">
              <a:latin typeface="Times" pitchFamily="2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b="1" dirty="0"/>
              <a:t> </a:t>
            </a:r>
            <a:r>
              <a:rPr kumimoji="1" lang="en-US" b="1" dirty="0"/>
              <a:t>Pentagon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Prototype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b="1" dirty="0">
                <a:latin typeface="Times" pitchFamily="2" charset="0"/>
              </a:rPr>
              <a:t>Pentagon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prototype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design and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production</a:t>
            </a:r>
            <a:r>
              <a:rPr lang="en-US" altLang="zh-CN" b="1" dirty="0">
                <a:latin typeface="Times" pitchFamily="2" charset="0"/>
              </a:rPr>
              <a:t> status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zh-CN" altLang="en-US" b="1" dirty="0"/>
              <a:t> </a:t>
            </a:r>
            <a:r>
              <a:rPr lang="en-US" altLang="zh-CN" b="1" dirty="0"/>
              <a:t>Summary</a:t>
            </a:r>
            <a:r>
              <a:rPr lang="zh-CN" altLang="en-US" b="1" dirty="0"/>
              <a:t> </a:t>
            </a:r>
            <a:r>
              <a:rPr lang="en-US" altLang="zh-CN" b="1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1C9AE-7E7C-AA42-AE9A-E4F3CE736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dirty="0"/>
              <a:t>7/21/20</a:t>
            </a:r>
            <a:endParaRPr kumimoji="1" lang="zh-CN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F8169E-F1B4-094C-9A44-AD07DE98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</a:t>
            </a:fld>
            <a:endParaRPr kumimoji="1"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EA17EA-1491-0547-91DC-E1EF291D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224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8432A-999A-B141-A2C8-8591BBF0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DF8D9-981A-8943-8C1F-0CBEE8A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19</a:t>
            </a:fld>
            <a:endParaRPr kumimoji="1" lang="zh-CN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491854-DE9E-EE4A-A1FF-06BFF9DFABA3}"/>
              </a:ext>
            </a:extLst>
          </p:cNvPr>
          <p:cNvSpPr/>
          <p:nvPr/>
        </p:nvSpPr>
        <p:spPr>
          <a:xfrm>
            <a:off x="545726" y="136524"/>
            <a:ext cx="8052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3200" b="1" dirty="0" err="1">
                <a:latin typeface="Times" pitchFamily="2" charset="0"/>
              </a:rPr>
              <a:t>sTGC</a:t>
            </a:r>
            <a:r>
              <a:rPr kumimoji="1" lang="en-US" sz="3200" b="1" dirty="0">
                <a:latin typeface="Times" pitchFamily="2" charset="0"/>
              </a:rPr>
              <a:t> production schedule</a:t>
            </a:r>
            <a:endParaRPr lang="en-US" sz="3200" dirty="0">
              <a:latin typeface="Times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405A9-84C5-F740-B23B-FB8CE069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9A8434-A82D-6740-96A7-1A8AC837751F}"/>
              </a:ext>
            </a:extLst>
          </p:cNvPr>
          <p:cNvCxnSpPr>
            <a:cxnSpLocks/>
          </p:cNvCxnSpPr>
          <p:nvPr/>
        </p:nvCxnSpPr>
        <p:spPr>
          <a:xfrm>
            <a:off x="1168654" y="3164224"/>
            <a:ext cx="7367350" cy="0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E06D6B-6784-0C44-B265-83D9C066AAAE}"/>
              </a:ext>
            </a:extLst>
          </p:cNvPr>
          <p:cNvCxnSpPr/>
          <p:nvPr/>
        </p:nvCxnSpPr>
        <p:spPr>
          <a:xfrm>
            <a:off x="1219200" y="3729264"/>
            <a:ext cx="1198512" cy="0"/>
          </a:xfrm>
          <a:prstGeom prst="line">
            <a:avLst/>
          </a:prstGeom>
          <a:ln w="698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DF4115-E347-754B-951F-8AAD358F2142}"/>
              </a:ext>
            </a:extLst>
          </p:cNvPr>
          <p:cNvSpPr txBox="1"/>
          <p:nvPr/>
        </p:nvSpPr>
        <p:spPr>
          <a:xfrm>
            <a:off x="1420750" y="3729264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F1B209-F8E3-004D-8F76-4C7CC41FABEE}"/>
              </a:ext>
            </a:extLst>
          </p:cNvPr>
          <p:cNvCxnSpPr/>
          <p:nvPr/>
        </p:nvCxnSpPr>
        <p:spPr>
          <a:xfrm>
            <a:off x="2015073" y="2732263"/>
            <a:ext cx="1198512" cy="0"/>
          </a:xfrm>
          <a:prstGeom prst="line">
            <a:avLst/>
          </a:prstGeom>
          <a:ln w="698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0525BD-5F25-EE4E-827E-78416A91A45F}"/>
              </a:ext>
            </a:extLst>
          </p:cNvPr>
          <p:cNvSpPr txBox="1"/>
          <p:nvPr/>
        </p:nvSpPr>
        <p:spPr>
          <a:xfrm>
            <a:off x="4583000" y="4229334"/>
            <a:ext cx="197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Vender production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4FF9B1-6072-6242-B4D5-A682A92DB516}"/>
              </a:ext>
            </a:extLst>
          </p:cNvPr>
          <p:cNvCxnSpPr>
            <a:cxnSpLocks/>
          </p:cNvCxnSpPr>
          <p:nvPr/>
        </p:nvCxnSpPr>
        <p:spPr>
          <a:xfrm>
            <a:off x="3225308" y="3606175"/>
            <a:ext cx="1058499" cy="0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2FC19F4-C950-AD4D-AC90-FA82E263F1A2}"/>
              </a:ext>
            </a:extLst>
          </p:cNvPr>
          <p:cNvSpPr txBox="1"/>
          <p:nvPr/>
        </p:nvSpPr>
        <p:spPr>
          <a:xfrm>
            <a:off x="2548005" y="3745154"/>
            <a:ext cx="228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Prototype production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13D851-3C20-7D4A-82D1-BB6B8DE663C8}"/>
              </a:ext>
            </a:extLst>
          </p:cNvPr>
          <p:cNvCxnSpPr>
            <a:cxnSpLocks/>
          </p:cNvCxnSpPr>
          <p:nvPr/>
        </p:nvCxnSpPr>
        <p:spPr>
          <a:xfrm>
            <a:off x="3398491" y="2272837"/>
            <a:ext cx="2877377" cy="0"/>
          </a:xfrm>
          <a:prstGeom prst="line">
            <a:avLst/>
          </a:prstGeom>
          <a:ln w="698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25E619-4EAF-FF44-9CC1-D97BB8C2B2E0}"/>
              </a:ext>
            </a:extLst>
          </p:cNvPr>
          <p:cNvSpPr txBox="1"/>
          <p:nvPr/>
        </p:nvSpPr>
        <p:spPr>
          <a:xfrm>
            <a:off x="4181414" y="1824284"/>
            <a:ext cx="129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design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01E121-1A09-1449-B36A-1D42FC3C16D0}"/>
              </a:ext>
            </a:extLst>
          </p:cNvPr>
          <p:cNvCxnSpPr>
            <a:cxnSpLocks/>
          </p:cNvCxnSpPr>
          <p:nvPr/>
        </p:nvCxnSpPr>
        <p:spPr>
          <a:xfrm>
            <a:off x="4392445" y="4127535"/>
            <a:ext cx="2235131" cy="0"/>
          </a:xfrm>
          <a:prstGeom prst="line">
            <a:avLst/>
          </a:prstGeom>
          <a:ln w="698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5425C9F-3664-E849-9723-24725042800A}"/>
              </a:ext>
            </a:extLst>
          </p:cNvPr>
          <p:cNvSpPr txBox="1"/>
          <p:nvPr/>
        </p:nvSpPr>
        <p:spPr>
          <a:xfrm>
            <a:off x="1561555" y="2298186"/>
            <a:ext cx="197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Vender production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50C15C-BC86-8D4B-857D-1735B69DD165}"/>
              </a:ext>
            </a:extLst>
          </p:cNvPr>
          <p:cNvCxnSpPr>
            <a:cxnSpLocks/>
          </p:cNvCxnSpPr>
          <p:nvPr/>
        </p:nvCxnSpPr>
        <p:spPr>
          <a:xfrm>
            <a:off x="6381003" y="2732263"/>
            <a:ext cx="1392061" cy="0"/>
          </a:xfrm>
          <a:prstGeom prst="line">
            <a:avLst/>
          </a:prstGeom>
          <a:ln w="698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C98DE91-F901-3D4A-92A9-46F859CBBFC3}"/>
              </a:ext>
            </a:extLst>
          </p:cNvPr>
          <p:cNvSpPr txBox="1"/>
          <p:nvPr/>
        </p:nvSpPr>
        <p:spPr>
          <a:xfrm>
            <a:off x="6243722" y="2277967"/>
            <a:ext cx="200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production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EE5A27B-F0CC-BC41-9EE4-B77322EC2C2D}"/>
              </a:ext>
            </a:extLst>
          </p:cNvPr>
          <p:cNvCxnSpPr>
            <a:cxnSpLocks/>
          </p:cNvCxnSpPr>
          <p:nvPr/>
        </p:nvCxnSpPr>
        <p:spPr>
          <a:xfrm>
            <a:off x="6381003" y="2969347"/>
            <a:ext cx="0" cy="210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843D5F-B8E2-B845-A334-1769F7A7949C}"/>
              </a:ext>
            </a:extLst>
          </p:cNvPr>
          <p:cNvSpPr txBox="1"/>
          <p:nvPr/>
        </p:nvSpPr>
        <p:spPr>
          <a:xfrm>
            <a:off x="3251863" y="3208249"/>
            <a:ext cx="108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Jul. to Sep.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7454E3-E913-4E4B-9282-D43E1A754744}"/>
              </a:ext>
            </a:extLst>
          </p:cNvPr>
          <p:cNvSpPr txBox="1"/>
          <p:nvPr/>
        </p:nvSpPr>
        <p:spPr>
          <a:xfrm>
            <a:off x="4484420" y="2807794"/>
            <a:ext cx="108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Aug. to Oct.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E71FDB-5C8E-6246-B383-6C742CA9B7FB}"/>
              </a:ext>
            </a:extLst>
          </p:cNvPr>
          <p:cNvSpPr txBox="1"/>
          <p:nvPr/>
        </p:nvSpPr>
        <p:spPr>
          <a:xfrm>
            <a:off x="5002665" y="3197988"/>
            <a:ext cx="108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Sep. to</a:t>
            </a:r>
            <a:r>
              <a:rPr lang="zh-CN" altLang="en-US" sz="1400" dirty="0"/>
              <a:t> </a:t>
            </a:r>
            <a:r>
              <a:rPr lang="en-US" altLang="zh-CN" sz="1400" dirty="0"/>
              <a:t>Nov</a:t>
            </a:r>
            <a:r>
              <a:rPr lang="en-US" sz="1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DC6FB1-C0F8-CC41-A27A-0D4975A9CE8B}"/>
              </a:ext>
            </a:extLst>
          </p:cNvPr>
          <p:cNvSpPr txBox="1"/>
          <p:nvPr/>
        </p:nvSpPr>
        <p:spPr>
          <a:xfrm>
            <a:off x="6397649" y="2865116"/>
            <a:ext cx="1581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Oct. to</a:t>
            </a:r>
            <a:r>
              <a:rPr lang="zh-CN" altLang="en-US" sz="1400" dirty="0"/>
              <a:t> </a:t>
            </a:r>
            <a:r>
              <a:rPr lang="en-US" altLang="zh-CN" sz="1400" dirty="0"/>
              <a:t>Jul</a:t>
            </a:r>
            <a:r>
              <a:rPr lang="en-US" sz="1400" dirty="0"/>
              <a:t>.</a:t>
            </a:r>
            <a:r>
              <a:rPr lang="zh-CN" altLang="en-US" sz="1400" dirty="0"/>
              <a:t> </a:t>
            </a:r>
            <a:r>
              <a:rPr lang="en-US" altLang="zh-CN" sz="1400" dirty="0"/>
              <a:t>2021</a:t>
            </a:r>
            <a:endParaRPr lang="en-US" sz="14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41C0ABD-6626-9C4D-AB39-D618530010A1}"/>
              </a:ext>
            </a:extLst>
          </p:cNvPr>
          <p:cNvCxnSpPr>
            <a:cxnSpLocks/>
          </p:cNvCxnSpPr>
          <p:nvPr/>
        </p:nvCxnSpPr>
        <p:spPr>
          <a:xfrm>
            <a:off x="6615464" y="3121747"/>
            <a:ext cx="0" cy="210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24114F-2546-7D40-8EDE-BC899FF9BC71}"/>
              </a:ext>
            </a:extLst>
          </p:cNvPr>
          <p:cNvCxnSpPr>
            <a:cxnSpLocks/>
          </p:cNvCxnSpPr>
          <p:nvPr/>
        </p:nvCxnSpPr>
        <p:spPr>
          <a:xfrm>
            <a:off x="4268420" y="3179564"/>
            <a:ext cx="0" cy="210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AAB648-B001-694A-8F53-050D3C49DD87}"/>
              </a:ext>
            </a:extLst>
          </p:cNvPr>
          <p:cNvCxnSpPr>
            <a:cxnSpLocks/>
          </p:cNvCxnSpPr>
          <p:nvPr/>
        </p:nvCxnSpPr>
        <p:spPr>
          <a:xfrm>
            <a:off x="3235588" y="3156118"/>
            <a:ext cx="0" cy="210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899FB26-45E5-D946-9DA8-E44C6874125A}"/>
              </a:ext>
            </a:extLst>
          </p:cNvPr>
          <p:cNvCxnSpPr>
            <a:cxnSpLocks/>
          </p:cNvCxnSpPr>
          <p:nvPr/>
        </p:nvCxnSpPr>
        <p:spPr>
          <a:xfrm>
            <a:off x="4373928" y="3179565"/>
            <a:ext cx="0" cy="210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C39998B-3F89-5F47-A529-12BB8BEA1B8B}"/>
              </a:ext>
            </a:extLst>
          </p:cNvPr>
          <p:cNvCxnSpPr>
            <a:cxnSpLocks/>
          </p:cNvCxnSpPr>
          <p:nvPr/>
        </p:nvCxnSpPr>
        <p:spPr>
          <a:xfrm>
            <a:off x="3398491" y="2936388"/>
            <a:ext cx="0" cy="210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207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58B0D67-D033-3E4C-BD09-253EE5EE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03" y="136524"/>
            <a:ext cx="7886700" cy="506743"/>
          </a:xfrm>
        </p:spPr>
        <p:txBody>
          <a:bodyPr>
            <a:noAutofit/>
          </a:bodyPr>
          <a:lstStyle/>
          <a:p>
            <a:r>
              <a:rPr lang="en-US" b="1" dirty="0"/>
              <a:t>Summary</a:t>
            </a:r>
            <a:r>
              <a:rPr lang="zh-CN" altLang="en-US" b="1" dirty="0"/>
              <a:t>  </a:t>
            </a:r>
            <a:endParaRPr lang="en-US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32678CE-D0EA-CD4A-8701-249665EB6C75}"/>
              </a:ext>
            </a:extLst>
          </p:cNvPr>
          <p:cNvSpPr/>
          <p:nvPr/>
        </p:nvSpPr>
        <p:spPr>
          <a:xfrm>
            <a:off x="551702" y="1002838"/>
            <a:ext cx="8052547" cy="102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" pitchFamily="2" charset="0"/>
                <a:ea typeface="Kaiti SC" panose="02010600040101010101" pitchFamily="2" charset="-122"/>
              </a:rPr>
              <a:t> </a:t>
            </a:r>
            <a:endParaRPr lang="en-US" altLang="zh-CN" dirty="0">
              <a:latin typeface="Times" pitchFamily="2" charset="0"/>
            </a:endParaRPr>
          </a:p>
          <a:p>
            <a:pPr lvl="1">
              <a:lnSpc>
                <a:spcPct val="150000"/>
              </a:lnSpc>
            </a:pPr>
            <a:endParaRPr lang="en-US" altLang="zh-CN" dirty="0">
              <a:latin typeface="Times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9BAAB-0A1D-5E46-8A90-3D166008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179FE-77C3-2B42-8139-D3B407B9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20</a:t>
            </a:fld>
            <a:endParaRPr kumimoji="1"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1F6381-1201-B749-B992-50BCEAC6895B}"/>
              </a:ext>
            </a:extLst>
          </p:cNvPr>
          <p:cNvSpPr/>
          <p:nvPr/>
        </p:nvSpPr>
        <p:spPr>
          <a:xfrm>
            <a:off x="745299" y="1002838"/>
            <a:ext cx="805254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altLang="zh-CN" sz="2400" b="1" dirty="0">
                <a:latin typeface="Times" pitchFamily="2" charset="0"/>
              </a:rPr>
              <a:t>Full Size Prototype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latin typeface="Times" pitchFamily="2" charset="0"/>
              </a:rPr>
              <a:t>The full size prototype has been produced and detector shows good performance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Times" pitchFamily="2" charset="0"/>
              </a:rPr>
              <a:t>Prototype has been shipped to BNL</a:t>
            </a:r>
          </a:p>
          <a:p>
            <a:endParaRPr lang="en-US" altLang="zh-CN" sz="2400" b="1" dirty="0">
              <a:latin typeface="Times" pitchFamily="2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sz="2400" b="1" dirty="0">
                <a:latin typeface="Times" pitchFamily="2" charset="0"/>
              </a:rPr>
              <a:t>Pentagon</a:t>
            </a:r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altLang="zh-CN" sz="2400" b="1" dirty="0">
                <a:latin typeface="Times" pitchFamily="2" charset="0"/>
              </a:rPr>
              <a:t>Prototype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" pitchFamily="2" charset="0"/>
              </a:rPr>
              <a:t>The pentagon prototype design has set down.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" pitchFamily="2" charset="0"/>
              </a:rPr>
              <a:t>Tools and new gas system has been developed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" pitchFamily="2" charset="0"/>
              </a:rPr>
              <a:t>PCB inspection has done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err="1">
                <a:latin typeface="Times" pitchFamily="2" charset="0"/>
              </a:rPr>
              <a:t>sTGC</a:t>
            </a:r>
            <a:r>
              <a:rPr lang="en-US" dirty="0">
                <a:latin typeface="Times" pitchFamily="2" charset="0"/>
              </a:rPr>
              <a:t> production is</a:t>
            </a:r>
            <a:r>
              <a:rPr lang="zh-CN" altLang="en-US" dirty="0"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on going</a:t>
            </a:r>
            <a:endParaRPr lang="en-US" dirty="0">
              <a:latin typeface="Times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074F5-2B27-7149-8E06-7C0A17DE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5287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425FAB-A934-6941-8CC0-9CA1F8512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70" y="2422439"/>
            <a:ext cx="7315199" cy="15589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kumimoji="1" lang="en-US" altLang="zh-CN" sz="3600" b="1" dirty="0"/>
              <a:t>Full size prototype design,</a:t>
            </a:r>
            <a:r>
              <a:rPr kumimoji="1" lang="zh-CN" altLang="en-US" sz="3600" b="1" dirty="0"/>
              <a:t>  </a:t>
            </a:r>
            <a:r>
              <a:rPr kumimoji="1" lang="en-US" altLang="zh-CN" sz="3600" b="1" dirty="0"/>
              <a:t>production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and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performance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test</a:t>
            </a:r>
            <a:endParaRPr kumimoji="1" lang="zh-CN" altLang="en-US" sz="36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79CDE-9236-7E47-BD21-A5CD9F4C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51C42-F617-5D42-917E-47ECCDCF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2</a:t>
            </a:fld>
            <a:endParaRPr kumimoji="1"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94391-A922-354B-AFAE-18609EDF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031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B4E5EB-C8DE-AB4A-A63F-B07B6845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44" y="136524"/>
            <a:ext cx="8057206" cy="563161"/>
          </a:xfrm>
        </p:spPr>
        <p:txBody>
          <a:bodyPr/>
          <a:lstStyle/>
          <a:p>
            <a:r>
              <a:rPr kumimoji="1" lang="en-US" altLang="zh-CN" sz="2700" b="1" dirty="0"/>
              <a:t>Full size prototype design </a:t>
            </a:r>
            <a:r>
              <a:rPr kumimoji="1" lang="zh-CN" altLang="en-US" sz="2700" b="1" dirty="0"/>
              <a:t>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8D8F33F-6E37-194D-AA9B-FB5FF8AE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1" y="863967"/>
            <a:ext cx="4446487" cy="45576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F14EEBC-A0B4-1E44-8CFA-D83BCAF4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241" y="1238890"/>
            <a:ext cx="3467568" cy="347748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D9DA154-04FF-1244-89C9-A3FF0055DAAD}"/>
              </a:ext>
            </a:extLst>
          </p:cNvPr>
          <p:cNvSpPr txBox="1"/>
          <p:nvPr/>
        </p:nvSpPr>
        <p:spPr>
          <a:xfrm>
            <a:off x="5399773" y="87082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" pitchFamily="2" charset="0"/>
              </a:rPr>
              <a:t>FEE</a:t>
            </a:r>
            <a:endParaRPr kumimoji="1" lang="zh-CN" altLang="en-US" dirty="0">
              <a:latin typeface="Times" pitchFamily="2" charset="0"/>
            </a:endParaRPr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4F466CB1-20FD-8647-9A91-01B30A36CE29}"/>
              </a:ext>
            </a:extLst>
          </p:cNvPr>
          <p:cNvCxnSpPr>
            <a:cxnSpLocks/>
          </p:cNvCxnSpPr>
          <p:nvPr/>
        </p:nvCxnSpPr>
        <p:spPr>
          <a:xfrm>
            <a:off x="5621154" y="1153257"/>
            <a:ext cx="76136" cy="1725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C07EB8F5-0901-A142-A7F6-A1F1CD7BB321}"/>
              </a:ext>
            </a:extLst>
          </p:cNvPr>
          <p:cNvSpPr txBox="1"/>
          <p:nvPr/>
        </p:nvSpPr>
        <p:spPr>
          <a:xfrm>
            <a:off x="6862813" y="490888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Station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A9446C7-8A56-E249-95FF-1BCB5745F996}"/>
              </a:ext>
            </a:extLst>
          </p:cNvPr>
          <p:cNvSpPr/>
          <p:nvPr/>
        </p:nvSpPr>
        <p:spPr>
          <a:xfrm>
            <a:off x="969122" y="5532054"/>
            <a:ext cx="335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Endcap</a:t>
            </a:r>
            <a:r>
              <a:rPr kumimoji="1" lang="zh-CN" altLang="en-US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view</a:t>
            </a:r>
            <a:r>
              <a:rPr kumimoji="1" lang="zh-CN" altLang="en-US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for</a:t>
            </a:r>
            <a:r>
              <a:rPr kumimoji="1" lang="zh-CN" altLang="en-US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" pitchFamily="2" charset="0"/>
              </a:rPr>
              <a:t>the whole layer</a:t>
            </a:r>
            <a:endParaRPr kumimoji="1" lang="zh-CN" altLang="en-US" b="1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4EC9F0C-2029-6641-BCDC-E4ED7BF4699E}"/>
              </a:ext>
            </a:extLst>
          </p:cNvPr>
          <p:cNvSpPr txBox="1"/>
          <p:nvPr/>
        </p:nvSpPr>
        <p:spPr>
          <a:xfrm>
            <a:off x="5621154" y="5271184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dirty="0">
                <a:latin typeface="Times" pitchFamily="2" charset="0"/>
              </a:rPr>
              <a:t>60cm*60cm active area  </a:t>
            </a:r>
            <a:endParaRPr kumimoji="1" lang="zh-CN" altLang="en-US" dirty="0">
              <a:latin typeface="Times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7FAF27-7C0D-DB44-AC9C-A5E68461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A8791-8CFA-004D-9C94-712FA2EE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3</a:t>
            </a:fld>
            <a:endParaRPr kumimoji="1"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A6EB6-7D3D-614E-B6BD-B5D0F3669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6047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42A2EA-6819-764D-841E-C578D381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03" y="65662"/>
            <a:ext cx="8052547" cy="563161"/>
          </a:xfrm>
        </p:spPr>
        <p:txBody>
          <a:bodyPr/>
          <a:lstStyle/>
          <a:p>
            <a:r>
              <a:rPr kumimoji="1" lang="en-US" altLang="zh-CN" sz="2800" b="1" dirty="0"/>
              <a:t>Full size prototype design :</a:t>
            </a:r>
            <a:r>
              <a:rPr kumimoji="1" lang="zh-CN" altLang="en-US" sz="2800" b="1" dirty="0"/>
              <a:t> </a:t>
            </a:r>
            <a:r>
              <a:rPr kumimoji="1" lang="en-US" altLang="zh-CN" sz="2800" b="1" dirty="0"/>
              <a:t>station structure </a:t>
            </a:r>
            <a:endParaRPr kumimoji="1" lang="zh-CN" altLang="en-US" sz="2800" b="1" dirty="0"/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9112FDB7-5114-1346-9FE8-A026D6C9A56D}"/>
              </a:ext>
            </a:extLst>
          </p:cNvPr>
          <p:cNvGrpSpPr/>
          <p:nvPr/>
        </p:nvGrpSpPr>
        <p:grpSpPr>
          <a:xfrm>
            <a:off x="789265" y="822493"/>
            <a:ext cx="7433470" cy="5206591"/>
            <a:chOff x="938483" y="871440"/>
            <a:chExt cx="7217749" cy="531410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9CFF393-D542-CB4C-BA1C-282E2FEF8D03}"/>
                </a:ext>
              </a:extLst>
            </p:cNvPr>
            <p:cNvGrpSpPr/>
            <p:nvPr/>
          </p:nvGrpSpPr>
          <p:grpSpPr>
            <a:xfrm>
              <a:off x="1135256" y="871440"/>
              <a:ext cx="7020976" cy="5192481"/>
              <a:chOff x="627621" y="9946895"/>
              <a:chExt cx="8687483" cy="7105774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3FB6BF8-E8A5-084F-8316-4A0CD8729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621" y="10270179"/>
                <a:ext cx="7305884" cy="6782490"/>
              </a:xfrm>
              <a:prstGeom prst="rect">
                <a:avLst/>
              </a:prstGeom>
            </p:spPr>
          </p:pic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FF89FC2-E953-064B-A3DB-029F2860A1F0}"/>
                  </a:ext>
                </a:extLst>
              </p:cNvPr>
              <p:cNvSpPr/>
              <p:nvPr/>
            </p:nvSpPr>
            <p:spPr>
              <a:xfrm>
                <a:off x="4391938" y="9946895"/>
                <a:ext cx="3671213" cy="429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" altLang="zh-CN" sz="1400" dirty="0">
                    <a:latin typeface="Times" pitchFamily="2" charset="0"/>
                    <a:cs typeface="Times New Roman" panose="02020603050405020304" pitchFamily="18" charset="0"/>
                  </a:rPr>
                  <a:t>Strip plate </a:t>
                </a:r>
                <a:r>
                  <a:rPr lang="en" altLang="zh-CN" sz="1200" dirty="0">
                    <a:latin typeface="Times" pitchFamily="2" charset="0"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zh-CN" sz="12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" pitchFamily="2" charset="0"/>
                  </a:rPr>
                  <a:t> FR4 + Copper strip + Graphite</a:t>
                </a:r>
                <a:r>
                  <a:rPr lang="en" altLang="zh-CN" sz="1200" dirty="0">
                    <a:latin typeface="Times" pitchFamily="2" charset="0"/>
                    <a:cs typeface="Times New Roman" panose="02020603050405020304" pitchFamily="18" charset="0"/>
                  </a:rPr>
                  <a:t>)</a:t>
                </a:r>
                <a:endParaRPr lang="zh-CN" altLang="en-US" dirty="0">
                  <a:latin typeface="Times" pitchFamily="2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矩形 10">
                    <a:extLst>
                      <a:ext uri="{FF2B5EF4-FFF2-40B4-BE49-F238E27FC236}">
                        <a16:creationId xmlns:a16="http://schemas.microsoft.com/office/drawing/2014/main" id="{96413332-9FF7-6E41-A14E-2D46B08F9412}"/>
                      </a:ext>
                    </a:extLst>
                  </p:cNvPr>
                  <p:cNvSpPr/>
                  <p:nvPr/>
                </p:nvSpPr>
                <p:spPr>
                  <a:xfrm>
                    <a:off x="4929372" y="10418956"/>
                    <a:ext cx="4385732" cy="429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" altLang="zh-CN" sz="1400" dirty="0">
                        <a:latin typeface="Times" pitchFamily="2" charset="0"/>
                        <a:cs typeface="Times New Roman" panose="02020603050405020304" pitchFamily="18" charset="0"/>
                      </a:rPr>
                      <a:t>Anode wire plate ( </a:t>
                    </a:r>
                    <a:r>
                      <a:rPr kumimoji="1" lang="en-US" altLang="zh-CN" sz="12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" pitchFamily="2" charset="0"/>
                      </a:rPr>
                      <a:t>50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sz="120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μ</m:t>
                        </m:r>
                        <m:r>
                          <m:rPr>
                            <m:sty m:val="p"/>
                          </m:rPr>
                          <a:rPr kumimoji="1" lang="en-US" altLang="zh-CN" sz="120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a14:m>
                    <a:r>
                      <a:rPr kumimoji="1" lang="en-US" altLang="zh-CN" sz="12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" pitchFamily="2" charset="0"/>
                      </a:rPr>
                      <a:t> gold-plated tungsten wire</a:t>
                    </a:r>
                    <a:r>
                      <a:rPr lang="en" altLang="zh-CN" sz="1400" dirty="0">
                        <a:latin typeface="Times" pitchFamily="2" charset="0"/>
                        <a:cs typeface="Times New Roman" panose="02020603050405020304" pitchFamily="18" charset="0"/>
                      </a:rPr>
                      <a:t>)</a:t>
                    </a:r>
                    <a:endParaRPr lang="zh-CN" altLang="en-US" sz="1400" dirty="0">
                      <a:latin typeface="Times" pitchFamily="2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1" name="矩形 10">
                    <a:extLst>
                      <a:ext uri="{FF2B5EF4-FFF2-40B4-BE49-F238E27FC236}">
                        <a16:creationId xmlns:a16="http://schemas.microsoft.com/office/drawing/2014/main" id="{96413332-9FF7-6E41-A14E-2D46B08F941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29372" y="10418956"/>
                    <a:ext cx="4385732" cy="42988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97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F305825-DCB2-044C-85CD-08A1F7A35EEF}"/>
                  </a:ext>
                </a:extLst>
              </p:cNvPr>
              <p:cNvSpPr/>
              <p:nvPr/>
            </p:nvSpPr>
            <p:spPr>
              <a:xfrm>
                <a:off x="5597593" y="10917318"/>
                <a:ext cx="2003355" cy="429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" altLang="zh-CN" sz="1400" dirty="0">
                    <a:latin typeface="Times" pitchFamily="2" charset="0"/>
                    <a:cs typeface="Times New Roman" panose="02020603050405020304" pitchFamily="18" charset="0"/>
                  </a:rPr>
                  <a:t>Cathode (</a:t>
                </a:r>
                <a:r>
                  <a:rPr kumimoji="1" lang="en" altLang="zh-CN" sz="12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" pitchFamily="2" charset="0"/>
                  </a:rPr>
                  <a:t>copper pad </a:t>
                </a:r>
                <a:r>
                  <a:rPr lang="en" altLang="zh-CN" sz="1400" dirty="0">
                    <a:latin typeface="Times" pitchFamily="2" charset="0"/>
                    <a:cs typeface="Times New Roman" panose="02020603050405020304" pitchFamily="18" charset="0"/>
                  </a:rPr>
                  <a:t>)</a:t>
                </a:r>
                <a:endParaRPr lang="zh-CN" altLang="en-US" sz="1400" dirty="0">
                  <a:latin typeface="Time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05734BB4-112D-F14F-A706-2C9FA3F1223B}"/>
                  </a:ext>
                </a:extLst>
              </p:cNvPr>
              <p:cNvSpPr/>
              <p:nvPr/>
            </p:nvSpPr>
            <p:spPr>
              <a:xfrm>
                <a:off x="6318522" y="11355302"/>
                <a:ext cx="2864246" cy="429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latin typeface="Times" pitchFamily="2" charset="0"/>
                    <a:cs typeface="Times New Roman" panose="02020603050405020304" pitchFamily="18" charset="0"/>
                  </a:rPr>
                  <a:t>Honeycomb</a:t>
                </a:r>
                <a:r>
                  <a:rPr lang="zh-CN" altLang="en-US" sz="1400" dirty="0">
                    <a:latin typeface="Times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latin typeface="Times" pitchFamily="2" charset="0"/>
                    <a:cs typeface="Times New Roman" panose="02020603050405020304" pitchFamily="18" charset="0"/>
                  </a:rPr>
                  <a:t>plate (</a:t>
                </a:r>
                <a:r>
                  <a:rPr kumimoji="1" lang="en-US" altLang="zh-CN" sz="12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" pitchFamily="2" charset="0"/>
                  </a:rPr>
                  <a:t>60cm*60cm</a:t>
                </a:r>
                <a:r>
                  <a:rPr lang="en-US" altLang="zh-CN" sz="1400" dirty="0">
                    <a:latin typeface="Times" pitchFamily="2" charset="0"/>
                    <a:cs typeface="Times New Roman" panose="02020603050405020304" pitchFamily="18" charset="0"/>
                  </a:rPr>
                  <a:t>)</a:t>
                </a:r>
                <a:endParaRPr lang="zh-CN" altLang="en-US" sz="1400" dirty="0">
                  <a:latin typeface="Time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1506E43-E525-4D4C-863A-D9DA00014786}"/>
                  </a:ext>
                </a:extLst>
              </p:cNvPr>
              <p:cNvSpPr/>
              <p:nvPr/>
            </p:nvSpPr>
            <p:spPr>
              <a:xfrm>
                <a:off x="7659178" y="11728351"/>
                <a:ext cx="1023055" cy="429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" altLang="zh-CN" sz="1400" dirty="0">
                    <a:latin typeface="Times" pitchFamily="2" charset="0"/>
                    <a:cs typeface="Times New Roman" panose="02020603050405020304" pitchFamily="18" charset="0"/>
                  </a:rPr>
                  <a:t> FEE slot</a:t>
                </a:r>
                <a:endParaRPr lang="zh-CN" altLang="en-US" sz="1400" dirty="0">
                  <a:latin typeface="Times" pitchFamily="2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直线箭头连接符 16">
                <a:extLst>
                  <a:ext uri="{FF2B5EF4-FFF2-40B4-BE49-F238E27FC236}">
                    <a16:creationId xmlns:a16="http://schemas.microsoft.com/office/drawing/2014/main" id="{176EAFD2-1905-E545-A65C-714B73E4DF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2785" y="10269192"/>
                <a:ext cx="524871" cy="5408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4" name="左中括号 33">
              <a:extLst>
                <a:ext uri="{FF2B5EF4-FFF2-40B4-BE49-F238E27FC236}">
                  <a16:creationId xmlns:a16="http://schemas.microsoft.com/office/drawing/2014/main" id="{F6281801-BDE0-554B-9F75-72D42D03A79F}"/>
                </a:ext>
              </a:extLst>
            </p:cNvPr>
            <p:cNvSpPr/>
            <p:nvPr/>
          </p:nvSpPr>
          <p:spPr>
            <a:xfrm rot="17363130">
              <a:off x="1782159" y="4500846"/>
              <a:ext cx="118845" cy="1053493"/>
            </a:xfrm>
            <a:prstGeom prst="leftBracket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左中括号 34">
              <a:extLst>
                <a:ext uri="{FF2B5EF4-FFF2-40B4-BE49-F238E27FC236}">
                  <a16:creationId xmlns:a16="http://schemas.microsoft.com/office/drawing/2014/main" id="{809DDD41-7479-044E-B243-7C2FA0021B63}"/>
                </a:ext>
              </a:extLst>
            </p:cNvPr>
            <p:cNvSpPr/>
            <p:nvPr/>
          </p:nvSpPr>
          <p:spPr>
            <a:xfrm rot="17685012">
              <a:off x="3929528" y="5400023"/>
              <a:ext cx="108143" cy="991605"/>
            </a:xfrm>
            <a:prstGeom prst="leftBracket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F74024EA-EDF0-8246-9B4B-5F6DAD3C17CB}"/>
                </a:ext>
              </a:extLst>
            </p:cNvPr>
            <p:cNvSpPr txBox="1"/>
            <p:nvPr/>
          </p:nvSpPr>
          <p:spPr>
            <a:xfrm>
              <a:off x="938483" y="5112320"/>
              <a:ext cx="906185" cy="314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rgbClr val="FF0000"/>
                  </a:solidFill>
                  <a:latin typeface="Times" pitchFamily="2" charset="0"/>
                </a:rPr>
                <a:t>Chamber1</a:t>
              </a:r>
              <a:endParaRPr kumimoji="1" lang="zh-CN" altLang="en-US" sz="1400" dirty="0">
                <a:solidFill>
                  <a:srgbClr val="FF0000"/>
                </a:solidFill>
                <a:latin typeface="Times" pitchFamily="2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53753BE-AB8B-4748-A4EA-A8753D78394D}"/>
                </a:ext>
              </a:extLst>
            </p:cNvPr>
            <p:cNvSpPr txBox="1"/>
            <p:nvPr/>
          </p:nvSpPr>
          <p:spPr>
            <a:xfrm>
              <a:off x="2854052" y="5871415"/>
              <a:ext cx="906185" cy="314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rgbClr val="FF0000"/>
                  </a:solidFill>
                  <a:latin typeface="Times" pitchFamily="2" charset="0"/>
                </a:rPr>
                <a:t>Chamber2</a:t>
              </a:r>
              <a:endParaRPr kumimoji="1" lang="zh-CN" altLang="en-US" sz="1400" dirty="0">
                <a:solidFill>
                  <a:srgbClr val="FF0000"/>
                </a:solidFill>
                <a:latin typeface="Times" pitchFamily="2" charset="0"/>
              </a:endParaRPr>
            </a:p>
          </p:txBody>
        </p:sp>
        <p:cxnSp>
          <p:nvCxnSpPr>
            <p:cNvPr id="49" name="直线箭头连接符 48">
              <a:extLst>
                <a:ext uri="{FF2B5EF4-FFF2-40B4-BE49-F238E27FC236}">
                  <a16:creationId xmlns:a16="http://schemas.microsoft.com/office/drawing/2014/main" id="{DAE99857-4E35-634C-A264-A86BEF1B1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4290" y="1435752"/>
              <a:ext cx="395334" cy="41821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直线箭头连接符 58">
              <a:extLst>
                <a:ext uri="{FF2B5EF4-FFF2-40B4-BE49-F238E27FC236}">
                  <a16:creationId xmlns:a16="http://schemas.microsoft.com/office/drawing/2014/main" id="{D116CD6B-EB29-BF42-84DF-1CB10523DC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5914" y="1786357"/>
              <a:ext cx="466345" cy="3861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直线箭头连接符 60">
              <a:extLst>
                <a:ext uri="{FF2B5EF4-FFF2-40B4-BE49-F238E27FC236}">
                  <a16:creationId xmlns:a16="http://schemas.microsoft.com/office/drawing/2014/main" id="{59286804-7B18-014A-9C7B-EE042D8F12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9146" y="2101807"/>
              <a:ext cx="469195" cy="35504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2" name="直线箭头连接符 61">
              <a:extLst>
                <a:ext uri="{FF2B5EF4-FFF2-40B4-BE49-F238E27FC236}">
                  <a16:creationId xmlns:a16="http://schemas.microsoft.com/office/drawing/2014/main" id="{A8057FAE-8418-EC42-9C81-929447449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2457" y="2350352"/>
              <a:ext cx="584923" cy="26127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5" name="框架 74">
            <a:extLst>
              <a:ext uri="{FF2B5EF4-FFF2-40B4-BE49-F238E27FC236}">
                <a16:creationId xmlns:a16="http://schemas.microsoft.com/office/drawing/2014/main" id="{C351726C-2036-FB41-95A7-6513C86DC65C}"/>
              </a:ext>
            </a:extLst>
          </p:cNvPr>
          <p:cNvSpPr/>
          <p:nvPr/>
        </p:nvSpPr>
        <p:spPr>
          <a:xfrm>
            <a:off x="6165580" y="2369379"/>
            <a:ext cx="125402" cy="302184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07894-2C2E-7D4C-BE92-B244AAC3A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36F08C-AFAD-8449-8638-ACD46A1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D864-018F-364D-A56C-A3451B5AD019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18C49-CA31-1B40-85C2-6F296761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207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16E21-E611-3841-9081-E20D5616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7299-BC1C-0649-8026-0CC34F66A15F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sp>
        <p:nvSpPr>
          <p:cNvPr id="8" name="sTGC position measurement">
            <a:extLst>
              <a:ext uri="{FF2B5EF4-FFF2-40B4-BE49-F238E27FC236}">
                <a16:creationId xmlns:a16="http://schemas.microsoft.com/office/drawing/2014/main" id="{AABF6698-F607-E346-9F02-153B96A225BF}"/>
              </a:ext>
            </a:extLst>
          </p:cNvPr>
          <p:cNvSpPr txBox="1">
            <a:spLocks/>
          </p:cNvSpPr>
          <p:nvPr/>
        </p:nvSpPr>
        <p:spPr>
          <a:xfrm>
            <a:off x="551703" y="136524"/>
            <a:ext cx="8052547" cy="733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00" kern="1200">
                <a:solidFill>
                  <a:schemeClr val="tx1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altLang="zh-CN" sz="2400" b="1" dirty="0">
                <a:latin typeface="Times" pitchFamily="2" charset="0"/>
              </a:rPr>
              <a:t>Full size prototype</a:t>
            </a:r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altLang="zh-CN" sz="2400" b="1" dirty="0">
                <a:latin typeface="Times" pitchFamily="2" charset="0"/>
              </a:rPr>
              <a:t>production :</a:t>
            </a:r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altLang="zh-CN" sz="2400" b="1" dirty="0">
                <a:latin typeface="Times" pitchFamily="2" charset="0"/>
              </a:rPr>
              <a:t>chamber production</a:t>
            </a:r>
            <a:endParaRPr lang="en-US" altLang="zh-CN" sz="2400" b="1" dirty="0">
              <a:latin typeface="Times" pitchFamily="2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1D00A43-F824-C946-82CB-9D99403EB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9" t="-388" b="-1"/>
          <a:stretch/>
        </p:blipFill>
        <p:spPr>
          <a:xfrm>
            <a:off x="648933" y="751019"/>
            <a:ext cx="1884301" cy="25124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B73AC-1528-A749-9905-74C89749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40" y="738952"/>
            <a:ext cx="1884301" cy="25124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08D5A0-CE48-CF4B-9132-818687F98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83" y="741973"/>
            <a:ext cx="1856961" cy="24759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AFD39DC-489A-7E4E-9EA4-38A550C62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11" y="3429000"/>
            <a:ext cx="1951195" cy="26015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68FDB33-B4E1-0440-AF98-A8B8B5BEF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916" y="3494870"/>
            <a:ext cx="1864348" cy="248579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6BABD2E-2734-FE47-A04B-16FC959A6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296" y="3494870"/>
            <a:ext cx="1864348" cy="2485796"/>
          </a:xfrm>
          <a:prstGeom prst="rect">
            <a:avLst/>
          </a:prstGeom>
        </p:spPr>
      </p:pic>
      <p:sp>
        <p:nvSpPr>
          <p:cNvPr id="24" name="右箭头 23">
            <a:extLst>
              <a:ext uri="{FF2B5EF4-FFF2-40B4-BE49-F238E27FC236}">
                <a16:creationId xmlns:a16="http://schemas.microsoft.com/office/drawing/2014/main" id="{221B5C88-3DD3-8245-B1FB-2F0DB8AAC977}"/>
              </a:ext>
            </a:extLst>
          </p:cNvPr>
          <p:cNvSpPr/>
          <p:nvPr/>
        </p:nvSpPr>
        <p:spPr>
          <a:xfrm>
            <a:off x="2846241" y="1991865"/>
            <a:ext cx="413202" cy="2026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右箭头 25">
            <a:extLst>
              <a:ext uri="{FF2B5EF4-FFF2-40B4-BE49-F238E27FC236}">
                <a16:creationId xmlns:a16="http://schemas.microsoft.com/office/drawing/2014/main" id="{315FED37-C8E3-6F4B-8D9B-3A9DD668CCB9}"/>
              </a:ext>
            </a:extLst>
          </p:cNvPr>
          <p:cNvSpPr/>
          <p:nvPr/>
        </p:nvSpPr>
        <p:spPr>
          <a:xfrm>
            <a:off x="5723536" y="1981528"/>
            <a:ext cx="413202" cy="2026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右箭头 26">
            <a:extLst>
              <a:ext uri="{FF2B5EF4-FFF2-40B4-BE49-F238E27FC236}">
                <a16:creationId xmlns:a16="http://schemas.microsoft.com/office/drawing/2014/main" id="{008C5EDF-B555-4749-882B-63568C3C7834}"/>
              </a:ext>
            </a:extLst>
          </p:cNvPr>
          <p:cNvSpPr/>
          <p:nvPr/>
        </p:nvSpPr>
        <p:spPr>
          <a:xfrm>
            <a:off x="2846241" y="4904813"/>
            <a:ext cx="413202" cy="2026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右箭头 27">
            <a:extLst>
              <a:ext uri="{FF2B5EF4-FFF2-40B4-BE49-F238E27FC236}">
                <a16:creationId xmlns:a16="http://schemas.microsoft.com/office/drawing/2014/main" id="{8A94CA84-8FCF-1D4F-A8D2-E4371AFE1440}"/>
              </a:ext>
            </a:extLst>
          </p:cNvPr>
          <p:cNvSpPr/>
          <p:nvPr/>
        </p:nvSpPr>
        <p:spPr>
          <a:xfrm>
            <a:off x="5728667" y="4904814"/>
            <a:ext cx="413202" cy="2026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FC38DA6-C875-C949-9D7E-2FD9ECEEBA56}"/>
              </a:ext>
            </a:extLst>
          </p:cNvPr>
          <p:cNvSpPr txBox="1"/>
          <p:nvPr/>
        </p:nvSpPr>
        <p:spPr>
          <a:xfrm>
            <a:off x="709385" y="29399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1⃣️</a:t>
            </a:r>
            <a:endParaRPr kumimoji="1"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F380168-ABED-F940-8002-7C7700D33291}"/>
              </a:ext>
            </a:extLst>
          </p:cNvPr>
          <p:cNvSpPr txBox="1"/>
          <p:nvPr/>
        </p:nvSpPr>
        <p:spPr>
          <a:xfrm>
            <a:off x="3414878" y="29399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2⃣️</a:t>
            </a:r>
            <a:endParaRPr kumimoji="1"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FAE9628-B427-4D45-9016-A2BC966A902D}"/>
              </a:ext>
            </a:extLst>
          </p:cNvPr>
          <p:cNvSpPr txBox="1"/>
          <p:nvPr/>
        </p:nvSpPr>
        <p:spPr>
          <a:xfrm>
            <a:off x="6265178" y="29399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3⃣️</a:t>
            </a:r>
            <a:endParaRPr kumimoji="1"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CF2A8A4-FB03-9648-B32E-F6D4F566E1D1}"/>
              </a:ext>
            </a:extLst>
          </p:cNvPr>
          <p:cNvSpPr txBox="1"/>
          <p:nvPr/>
        </p:nvSpPr>
        <p:spPr>
          <a:xfrm>
            <a:off x="669726" y="567846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4⃣️</a:t>
            </a:r>
            <a:endParaRPr kumimoji="1"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9A6E0C3-9445-4846-8144-8BD4A65CAC25}"/>
              </a:ext>
            </a:extLst>
          </p:cNvPr>
          <p:cNvSpPr txBox="1"/>
          <p:nvPr/>
        </p:nvSpPr>
        <p:spPr>
          <a:xfrm>
            <a:off x="3419697" y="56612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5⃣️</a:t>
            </a:r>
            <a:endParaRPr kumimoji="1"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3413925-7E03-C54F-B584-545F4222390D}"/>
              </a:ext>
            </a:extLst>
          </p:cNvPr>
          <p:cNvSpPr txBox="1"/>
          <p:nvPr/>
        </p:nvSpPr>
        <p:spPr>
          <a:xfrm>
            <a:off x="6265178" y="567846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6⃣️</a:t>
            </a:r>
            <a:endParaRPr kumimoji="1"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261C89F-82BC-374A-95D4-A93BAB59B59C}"/>
              </a:ext>
            </a:extLst>
          </p:cNvPr>
          <p:cNvSpPr txBox="1"/>
          <p:nvPr/>
        </p:nvSpPr>
        <p:spPr>
          <a:xfrm>
            <a:off x="1015270" y="3212547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Times" pitchFamily="2" charset="0"/>
              </a:rPr>
              <a:t>PCB</a:t>
            </a:r>
            <a:r>
              <a:rPr lang="en-US" altLang="zh-CN" sz="1200" dirty="0">
                <a:latin typeface="Times" pitchFamily="2" charset="0"/>
              </a:rPr>
              <a:t> inspection</a:t>
            </a:r>
            <a:endParaRPr kumimoji="1" lang="zh-CN" altLang="en-US" sz="1200" dirty="0">
              <a:latin typeface="Times" pitchFamily="2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B1BDED4-2609-1447-B8E4-86D45068173B}"/>
              </a:ext>
            </a:extLst>
          </p:cNvPr>
          <p:cNvSpPr/>
          <p:nvPr/>
        </p:nvSpPr>
        <p:spPr>
          <a:xfrm>
            <a:off x="5882706" y="3249475"/>
            <a:ext cx="2855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Times" pitchFamily="2" charset="0"/>
              </a:rPr>
              <a:t>Spray graphite</a:t>
            </a:r>
            <a:r>
              <a:rPr lang="en-US" altLang="zh-CN" sz="1200" dirty="0">
                <a:latin typeface="Times" pitchFamily="2" charset="0"/>
              </a:rPr>
              <a:t>:</a:t>
            </a:r>
            <a:r>
              <a:rPr lang="en" altLang="zh-CN" sz="1200" dirty="0">
                <a:latin typeface="Times" pitchFamily="2" charset="0"/>
              </a:rPr>
              <a:t>  Graphite : Plastik-70 = 3:1</a:t>
            </a:r>
            <a:endParaRPr lang="zh-CN" altLang="en-US" sz="1200" dirty="0">
              <a:latin typeface="Times" pitchFamily="2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58BA57B-772D-C24B-949F-F800276EBFC8}"/>
              </a:ext>
            </a:extLst>
          </p:cNvPr>
          <p:cNvSpPr/>
          <p:nvPr/>
        </p:nvSpPr>
        <p:spPr>
          <a:xfrm>
            <a:off x="3546138" y="3234612"/>
            <a:ext cx="1767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Times" pitchFamily="2" charset="0"/>
              </a:rPr>
              <a:t>Tape support strip area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66447059-4B1A-3B43-B926-2245EB4AD5F0}"/>
                  </a:ext>
                </a:extLst>
              </p:cNvPr>
              <p:cNvSpPr/>
              <p:nvPr/>
            </p:nvSpPr>
            <p:spPr>
              <a:xfrm>
                <a:off x="449926" y="6039283"/>
                <a:ext cx="268947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>
                    <a:latin typeface="Times" pitchFamily="2" charset="0"/>
                  </a:rPr>
                  <a:t> </a:t>
                </a:r>
                <a:r>
                  <a:rPr lang="en-US" altLang="zh-CN" sz="1200" dirty="0">
                    <a:latin typeface="Times" pitchFamily="2" charset="0"/>
                  </a:rPr>
                  <a:t>P</a:t>
                </a:r>
                <a:r>
                  <a:rPr lang="zh-CN" altLang="en-US" sz="1200" dirty="0">
                    <a:latin typeface="Times" pitchFamily="2" charset="0"/>
                  </a:rPr>
                  <a:t>olish graphite to </a:t>
                </a:r>
                <a14:m>
                  <m:oMath xmlns:m="http://schemas.openxmlformats.org/officeDocument/2006/math">
                    <m:r>
                      <a:rPr kumimoji="1" lang="en-US" altLang="zh-CN" sz="1200" b="0" i="0" smtClean="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kumimoji="1" lang="en-US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60−</m:t>
                        </m:r>
                        <m:r>
                          <a:rPr kumimoji="1" lang="en-US" altLang="zh-CN" sz="1200" i="1">
                            <a:latin typeface="Cambria Math" panose="02040503050406030204" pitchFamily="18" charset="0"/>
                          </a:rPr>
                          <m:t>240</m:t>
                        </m:r>
                        <m:r>
                          <a:rPr kumimoji="1" lang="en-US" altLang="zh-CN" sz="1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1200" i="1">
                            <a:latin typeface="Cambria Math" panose="02040503050406030204" pitchFamily="18" charset="0"/>
                          </a:rPr>
                          <m:t>/2.5</m:t>
                        </m:r>
                        <m:r>
                          <a:rPr kumimoji="1" lang="en-US" altLang="zh-CN" sz="12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kumimoji="1" lang="en-US" altLang="zh-CN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1200" dirty="0"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66447059-4B1A-3B43-B926-2245EB4AD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26" y="6039283"/>
                <a:ext cx="2689479" cy="276999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矩形 41">
            <a:extLst>
              <a:ext uri="{FF2B5EF4-FFF2-40B4-BE49-F238E27FC236}">
                <a16:creationId xmlns:a16="http://schemas.microsoft.com/office/drawing/2014/main" id="{C1D5C8A1-D7F6-7842-AC94-3A5F4AFD531A}"/>
              </a:ext>
            </a:extLst>
          </p:cNvPr>
          <p:cNvSpPr/>
          <p:nvPr/>
        </p:nvSpPr>
        <p:spPr>
          <a:xfrm>
            <a:off x="3542451" y="6012509"/>
            <a:ext cx="17107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" pitchFamily="2" charset="0"/>
              </a:rPr>
              <a:t>S</a:t>
            </a:r>
            <a:r>
              <a:rPr lang="zh-CN" altLang="en-US" sz="1200" dirty="0">
                <a:latin typeface="Times" pitchFamily="2" charset="0"/>
              </a:rPr>
              <a:t>upport strip </a:t>
            </a:r>
            <a:r>
              <a:rPr lang="en-US" altLang="zh-CN" sz="1200" dirty="0">
                <a:latin typeface="Times" pitchFamily="2" charset="0"/>
              </a:rPr>
              <a:t>installation</a:t>
            </a:r>
            <a:endParaRPr lang="zh-CN" altLang="en-US" sz="1200" dirty="0">
              <a:latin typeface="Times" pitchFamily="2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54735ED-98BC-C949-816A-30A3E223314F}"/>
              </a:ext>
            </a:extLst>
          </p:cNvPr>
          <p:cNvSpPr/>
          <p:nvPr/>
        </p:nvSpPr>
        <p:spPr>
          <a:xfrm>
            <a:off x="6551074" y="6017982"/>
            <a:ext cx="13484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434343"/>
                </a:solidFill>
                <a:latin typeface="Times" pitchFamily="2" charset="0"/>
              </a:rPr>
              <a:t>Buckle</a:t>
            </a:r>
            <a:r>
              <a:rPr lang="zh-CN" altLang="en-US" sz="1200" dirty="0">
                <a:solidFill>
                  <a:srgbClr val="434343"/>
                </a:solidFill>
                <a:latin typeface="Times" pitchFamily="2" charset="0"/>
              </a:rPr>
              <a:t> </a:t>
            </a:r>
            <a:r>
              <a:rPr lang="en-US" altLang="zh-CN" sz="1200" dirty="0">
                <a:solidFill>
                  <a:srgbClr val="434343"/>
                </a:solidFill>
                <a:latin typeface="Times" pitchFamily="2" charset="0"/>
              </a:rPr>
              <a:t>installation</a:t>
            </a:r>
            <a:endParaRPr lang="zh-CN" altLang="en-US" sz="1200" dirty="0">
              <a:latin typeface="Times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BB3BD-4D53-A641-A1A0-4DAD669F3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A0D21-8AF5-4C48-A08A-DB469479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37711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F7045F-9836-6643-931D-BF20305D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E0D705-05B0-EF42-A925-F60B11AC4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16E21-E611-3841-9081-E20D5616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7299-BC1C-0649-8026-0CC34F66A15F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  <p:sp>
        <p:nvSpPr>
          <p:cNvPr id="37" name="sTGC position measurement">
            <a:extLst>
              <a:ext uri="{FF2B5EF4-FFF2-40B4-BE49-F238E27FC236}">
                <a16:creationId xmlns:a16="http://schemas.microsoft.com/office/drawing/2014/main" id="{6BE2FB28-3562-7A4F-BAEB-DE3A25830DED}"/>
              </a:ext>
            </a:extLst>
          </p:cNvPr>
          <p:cNvSpPr txBox="1">
            <a:spLocks/>
          </p:cNvSpPr>
          <p:nvPr/>
        </p:nvSpPr>
        <p:spPr>
          <a:xfrm>
            <a:off x="551702" y="216477"/>
            <a:ext cx="8052547" cy="733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00" kern="1200">
                <a:solidFill>
                  <a:schemeClr val="tx1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altLang="zh-CN" sz="2400" b="1" dirty="0">
                <a:latin typeface="Times" pitchFamily="2" charset="0"/>
              </a:rPr>
              <a:t>Full size prototype</a:t>
            </a:r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altLang="zh-CN" sz="2400" b="1" dirty="0">
                <a:latin typeface="Times" pitchFamily="2" charset="0"/>
              </a:rPr>
              <a:t>production :</a:t>
            </a:r>
            <a:r>
              <a:rPr kumimoji="1" lang="zh-CN" altLang="en-US" sz="2400" b="1" dirty="0">
                <a:latin typeface="Times" pitchFamily="2" charset="0"/>
              </a:rPr>
              <a:t> </a:t>
            </a:r>
            <a:r>
              <a:rPr kumimoji="1" lang="en-US" altLang="zh-CN" sz="2400" b="1" dirty="0">
                <a:latin typeface="Times" pitchFamily="2" charset="0"/>
              </a:rPr>
              <a:t>chamber production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6C05F3-6849-3F49-AF61-C7FD0143D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0" t="15291" r="19391" b="13048"/>
          <a:stretch/>
        </p:blipFill>
        <p:spPr>
          <a:xfrm>
            <a:off x="3033780" y="1177545"/>
            <a:ext cx="2316317" cy="173051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64282928-645D-C749-A431-06A3518DA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57" r="21231"/>
          <a:stretch/>
        </p:blipFill>
        <p:spPr>
          <a:xfrm rot="5400000">
            <a:off x="3795647" y="2254720"/>
            <a:ext cx="775667" cy="22994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83686B1-235C-664D-BDAD-190EA82F4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09" t="13855" r="-1" b="19746"/>
          <a:stretch/>
        </p:blipFill>
        <p:spPr>
          <a:xfrm>
            <a:off x="5430330" y="1289434"/>
            <a:ext cx="3161968" cy="2114987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D92F9142-1EE7-2241-96AC-7AC4B060B7B5}"/>
              </a:ext>
            </a:extLst>
          </p:cNvPr>
          <p:cNvSpPr/>
          <p:nvPr/>
        </p:nvSpPr>
        <p:spPr>
          <a:xfrm>
            <a:off x="3067937" y="3743713"/>
            <a:ext cx="607606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Times" pitchFamily="2" charset="0"/>
              </a:rPr>
              <a:t>Anode</a:t>
            </a:r>
            <a:r>
              <a:rPr lang="en-US" dirty="0">
                <a:latin typeface="Times" pitchFamily="2" charset="0"/>
              </a:rPr>
              <a:t>: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latin typeface="Times" pitchFamily="2" charset="0"/>
              </a:rPr>
              <a:t>50</a:t>
            </a:r>
            <a:r>
              <a:rPr lang="el-GR" dirty="0">
                <a:latin typeface="Times" pitchFamily="2" charset="0"/>
              </a:rPr>
              <a:t>μ</a:t>
            </a:r>
            <a:r>
              <a:rPr lang="en-US" dirty="0">
                <a:latin typeface="Times" pitchFamily="2" charset="0"/>
              </a:rPr>
              <a:t>m gold-plated tungsten wire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dirty="0">
                <a:latin typeface="Times" pitchFamily="2" charset="0"/>
              </a:rPr>
              <a:t>340</a:t>
            </a:r>
            <a:r>
              <a:rPr lang="zh-CN" altLang="en-US" dirty="0">
                <a:latin typeface="Times" pitchFamily="2" charset="0"/>
              </a:rPr>
              <a:t> </a:t>
            </a:r>
            <a:r>
              <a:rPr lang="en-US" altLang="zh-CN" dirty="0">
                <a:latin typeface="Times" pitchFamily="2" charset="0"/>
              </a:rPr>
              <a:t>wires with a </a:t>
            </a:r>
            <a:r>
              <a:rPr lang="en-US" dirty="0">
                <a:latin typeface="Times" pitchFamily="2" charset="0"/>
              </a:rPr>
              <a:t>pitch of 1.8mm and a tension of 350</a:t>
            </a:r>
            <a:r>
              <a:rPr lang="en-US" altLang="zh-CN" dirty="0">
                <a:latin typeface="Times" pitchFamily="2" charset="0"/>
              </a:rPr>
              <a:t>g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" altLang="zh-CN" sz="1600" dirty="0">
                <a:latin typeface="Times" pitchFamily="2" charset="0"/>
              </a:rPr>
              <a:t> The</a:t>
            </a:r>
            <a:r>
              <a:rPr lang="zh-CN" altLang="en-US" sz="1600" dirty="0">
                <a:latin typeface="Times" pitchFamily="2" charset="0"/>
              </a:rPr>
              <a:t> </a:t>
            </a:r>
            <a:r>
              <a:rPr lang="en-US" altLang="zh-CN" sz="1600" dirty="0">
                <a:latin typeface="Times" pitchFamily="2" charset="0"/>
              </a:rPr>
              <a:t>r</a:t>
            </a:r>
            <a:r>
              <a:rPr lang="en" altLang="zh-CN" sz="1600" dirty="0" err="1">
                <a:latin typeface="Times" pitchFamily="2" charset="0"/>
              </a:rPr>
              <a:t>esistance</a:t>
            </a:r>
            <a:r>
              <a:rPr lang="en" altLang="zh-CN" sz="1600" dirty="0">
                <a:latin typeface="Times" pitchFamily="2" charset="0"/>
              </a:rPr>
              <a:t> </a:t>
            </a:r>
            <a:r>
              <a:rPr lang="en-US" altLang="zh-CN" sz="1600" dirty="0">
                <a:latin typeface="Times" pitchFamily="2" charset="0"/>
              </a:rPr>
              <a:t>is</a:t>
            </a:r>
            <a:r>
              <a:rPr lang="zh-CN" altLang="en-US" sz="1600" dirty="0">
                <a:latin typeface="Times" pitchFamily="2" charset="0"/>
              </a:rPr>
              <a:t> </a:t>
            </a:r>
            <a:r>
              <a:rPr lang="en" altLang="zh-CN" sz="1600" dirty="0">
                <a:latin typeface="Times" pitchFamily="2" charset="0"/>
              </a:rPr>
              <a:t>10M</a:t>
            </a:r>
            <a:r>
              <a:rPr lang="el-GR" altLang="zh-CN" sz="1600" dirty="0">
                <a:latin typeface="Times" pitchFamily="2" charset="0"/>
              </a:rPr>
              <a:t>Ω</a:t>
            </a:r>
            <a:r>
              <a:rPr lang="zh-CN" altLang="en-US" sz="1600" dirty="0">
                <a:latin typeface="Times" pitchFamily="2" charset="0"/>
              </a:rPr>
              <a:t> </a:t>
            </a:r>
            <a:endParaRPr lang="en-US" altLang="zh-CN" sz="1600" dirty="0">
              <a:latin typeface="Times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1600" dirty="0">
                <a:latin typeface="Times" pitchFamily="2" charset="0"/>
              </a:rPr>
              <a:t>high-voltage 3100v</a:t>
            </a:r>
            <a:endParaRPr lang="en-US" altLang="zh-CN" sz="1600" dirty="0">
              <a:latin typeface="Times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dirty="0">
                <a:latin typeface="Times" pitchFamily="2" charset="0"/>
              </a:rPr>
              <a:t>Monitoring anode</a:t>
            </a:r>
            <a:r>
              <a:rPr lang="zh-CN" altLang="en-US" sz="1600" dirty="0">
                <a:latin typeface="Times" pitchFamily="2" charset="0"/>
              </a:rPr>
              <a:t> </a:t>
            </a:r>
            <a:r>
              <a:rPr lang="en-US" altLang="zh-CN" sz="1600" dirty="0">
                <a:latin typeface="Times" pitchFamily="2" charset="0"/>
              </a:rPr>
              <a:t>wire current &lt;100nA is qualified</a:t>
            </a:r>
            <a:r>
              <a:rPr kumimoji="1" lang="zh-CN" altLang="en-US" sz="1600" dirty="0">
                <a:latin typeface="Times" pitchFamily="2" charset="0"/>
              </a:rPr>
              <a:t> </a:t>
            </a:r>
            <a:endParaRPr kumimoji="1" lang="en-US" altLang="zh-CN" sz="1600" dirty="0">
              <a:latin typeface="Times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zh-CN" altLang="en-US" sz="1600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D47CDA8-BB99-6C4C-BB2B-B6B9824C9516}"/>
              </a:ext>
            </a:extLst>
          </p:cNvPr>
          <p:cNvSpPr/>
          <p:nvPr/>
        </p:nvSpPr>
        <p:spPr>
          <a:xfrm>
            <a:off x="5333182" y="83192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>
                <a:latin typeface="Times" pitchFamily="2" charset="0"/>
              </a:rPr>
              <a:t>8⃣️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>
                <a:latin typeface="Times" pitchFamily="2" charset="0"/>
              </a:rPr>
              <a:t>HV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>
                <a:latin typeface="Times" pitchFamily="2" charset="0"/>
              </a:rPr>
              <a:t>scan</a:t>
            </a:r>
            <a:endParaRPr lang="zh-CN" altLang="en-US" b="1" dirty="0">
              <a:latin typeface="Times" pitchFamily="2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9172FFAD-F458-0D49-A487-AFE86C8B95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86" b="8529"/>
          <a:stretch/>
        </p:blipFill>
        <p:spPr>
          <a:xfrm>
            <a:off x="551702" y="1129175"/>
            <a:ext cx="2445555" cy="3464765"/>
          </a:xfrm>
          <a:prstGeom prst="rect">
            <a:avLst/>
          </a:prstGeom>
        </p:spPr>
      </p:pic>
      <p:sp>
        <p:nvSpPr>
          <p:cNvPr id="28" name="矩形 75">
            <a:extLst>
              <a:ext uri="{FF2B5EF4-FFF2-40B4-BE49-F238E27FC236}">
                <a16:creationId xmlns:a16="http://schemas.microsoft.com/office/drawing/2014/main" id="{8583EC20-9691-FE40-BE71-E1B1BBE8C001}"/>
              </a:ext>
            </a:extLst>
          </p:cNvPr>
          <p:cNvSpPr/>
          <p:nvPr/>
        </p:nvSpPr>
        <p:spPr>
          <a:xfrm>
            <a:off x="472917" y="759843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zh-CN" b="1" dirty="0">
                <a:latin typeface="Times" pitchFamily="2" charset="0"/>
              </a:rPr>
              <a:t>7⃣️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>
                <a:latin typeface="Times" pitchFamily="2" charset="0"/>
              </a:rPr>
              <a:t>Wire winding</a:t>
            </a:r>
            <a:endParaRPr lang="en-US" altLang="zh-CN" b="1" i="0" u="none" strike="noStrike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913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ED4524-D9CB-1D43-8867-239166E1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7299-BC1C-0649-8026-0CC34F66A15F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2DFBB3-92FE-DA45-A254-CD7178CAD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45" b="25760"/>
          <a:stretch/>
        </p:blipFill>
        <p:spPr>
          <a:xfrm>
            <a:off x="702471" y="1244511"/>
            <a:ext cx="2363359" cy="20890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0AC9C8-0261-D748-B10D-4B3ED3799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" t="5824" r="13819" b="47062"/>
          <a:stretch/>
        </p:blipFill>
        <p:spPr>
          <a:xfrm>
            <a:off x="3413111" y="1244510"/>
            <a:ext cx="2317777" cy="2089065"/>
          </a:xfrm>
          <a:prstGeom prst="rect">
            <a:avLst/>
          </a:prstGeom>
        </p:spPr>
      </p:pic>
      <p:sp>
        <p:nvSpPr>
          <p:cNvPr id="8" name="sTGC position measurement">
            <a:extLst>
              <a:ext uri="{FF2B5EF4-FFF2-40B4-BE49-F238E27FC236}">
                <a16:creationId xmlns:a16="http://schemas.microsoft.com/office/drawing/2014/main" id="{D673BC52-D6A8-C04B-A507-100C85F60E41}"/>
              </a:ext>
            </a:extLst>
          </p:cNvPr>
          <p:cNvSpPr txBox="1">
            <a:spLocks/>
          </p:cNvSpPr>
          <p:nvPr/>
        </p:nvSpPr>
        <p:spPr>
          <a:xfrm>
            <a:off x="541565" y="136524"/>
            <a:ext cx="8102815" cy="733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00" kern="1200">
                <a:solidFill>
                  <a:schemeClr val="tx1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kumimoji="1" lang="zh-CN" altLang="en-US" sz="2600" b="1" dirty="0">
                <a:latin typeface="Times" pitchFamily="2" charset="0"/>
              </a:rPr>
              <a:t> </a:t>
            </a:r>
            <a:r>
              <a:rPr kumimoji="1" lang="en-US" altLang="zh-CN" sz="2600" b="1" dirty="0">
                <a:latin typeface="Times" pitchFamily="2" charset="0"/>
              </a:rPr>
              <a:t>Full size prototype</a:t>
            </a:r>
            <a:r>
              <a:rPr kumimoji="1" lang="zh-CN" altLang="en-US" sz="2600" b="1" dirty="0">
                <a:latin typeface="Times" pitchFamily="2" charset="0"/>
              </a:rPr>
              <a:t> </a:t>
            </a:r>
            <a:r>
              <a:rPr kumimoji="1" lang="en-US" altLang="zh-CN" sz="2600" b="1" dirty="0">
                <a:latin typeface="Times" pitchFamily="2" charset="0"/>
              </a:rPr>
              <a:t>production :</a:t>
            </a:r>
            <a:r>
              <a:rPr kumimoji="1" lang="zh-CN" altLang="en-US" sz="2600" b="1" dirty="0">
                <a:latin typeface="Times" pitchFamily="2" charset="0"/>
              </a:rPr>
              <a:t> </a:t>
            </a:r>
            <a:r>
              <a:rPr kumimoji="1" lang="en-US" altLang="zh-CN" sz="2600" b="1" dirty="0">
                <a:latin typeface="Times" pitchFamily="2" charset="0"/>
              </a:rPr>
              <a:t>chamber</a:t>
            </a:r>
            <a:r>
              <a:rPr kumimoji="1" lang="zh-CN" altLang="en-US" sz="2600" b="1" dirty="0">
                <a:latin typeface="Times" pitchFamily="2" charset="0"/>
              </a:rPr>
              <a:t> </a:t>
            </a:r>
            <a:r>
              <a:rPr kumimoji="1" lang="en-US" altLang="zh-CN" sz="2600" b="1" dirty="0">
                <a:latin typeface="Times" pitchFamily="2" charset="0"/>
              </a:rPr>
              <a:t>production </a:t>
            </a:r>
            <a:r>
              <a:rPr kumimoji="1" lang="zh-CN" altLang="en-US" sz="2600" b="1" dirty="0">
                <a:latin typeface="Times" pitchFamily="2" charset="0"/>
              </a:rPr>
              <a:t> </a:t>
            </a:r>
            <a:endParaRPr lang="en-US" altLang="zh-CN" sz="2600" b="1" dirty="0">
              <a:latin typeface="Times" pitchFamily="2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C29E128-9672-7E4D-9832-0FAF9F2A3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341"/>
          <a:stretch/>
        </p:blipFill>
        <p:spPr>
          <a:xfrm>
            <a:off x="4292677" y="3810716"/>
            <a:ext cx="3076512" cy="14688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E558E7-6A5D-F34A-B032-7E145F7C2D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44" b="49220"/>
          <a:stretch/>
        </p:blipFill>
        <p:spPr>
          <a:xfrm>
            <a:off x="1460116" y="3810716"/>
            <a:ext cx="2385941" cy="163083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7C3AC77-5213-4E4D-925D-9D7BC90A7FC4}"/>
              </a:ext>
            </a:extLst>
          </p:cNvPr>
          <p:cNvSpPr/>
          <p:nvPr/>
        </p:nvSpPr>
        <p:spPr>
          <a:xfrm>
            <a:off x="541565" y="5580849"/>
            <a:ext cx="8353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600" dirty="0">
                <a:latin typeface="Times" pitchFamily="2" charset="0"/>
              </a:rPr>
              <a:t>The chamber is under a force of 40 kilograms</a:t>
            </a:r>
            <a:r>
              <a:rPr lang="en-US" altLang="zh-CN" sz="1600" dirty="0">
                <a:latin typeface="Times" pitchFamily="2" charset="0"/>
              </a:rPr>
              <a:t>,</a:t>
            </a:r>
            <a:r>
              <a:rPr lang="zh-CN" altLang="en-US" sz="1600" dirty="0">
                <a:latin typeface="Times" pitchFamily="2" charset="0"/>
              </a:rPr>
              <a:t> </a:t>
            </a:r>
            <a:r>
              <a:rPr lang="en" altLang="zh-CN" sz="1600" dirty="0">
                <a:latin typeface="Times" pitchFamily="2" charset="0"/>
              </a:rPr>
              <a:t>which is about </a:t>
            </a:r>
            <a:r>
              <a:rPr lang="en-US" altLang="zh-CN" sz="1600" dirty="0">
                <a:latin typeface="Times" pitchFamily="2" charset="0"/>
              </a:rPr>
              <a:t>11</a:t>
            </a:r>
            <a:r>
              <a:rPr lang="en" altLang="zh-CN" sz="1600" dirty="0">
                <a:latin typeface="Times" pitchFamily="2" charset="0"/>
              </a:rPr>
              <a:t>g/cm2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1600" dirty="0">
                <a:latin typeface="Times" pitchFamily="2" charset="0"/>
              </a:rPr>
              <a:t> </a:t>
            </a:r>
            <a:r>
              <a:rPr lang="en" altLang="zh-CN" sz="1600" dirty="0">
                <a:latin typeface="Times" pitchFamily="2" charset="0"/>
              </a:rPr>
              <a:t>Follow with  CO2 for about six hours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102AB7F-9AEE-FE41-B058-979AEF488742}"/>
              </a:ext>
            </a:extLst>
          </p:cNvPr>
          <p:cNvSpPr txBox="1"/>
          <p:nvPr/>
        </p:nvSpPr>
        <p:spPr>
          <a:xfrm>
            <a:off x="398780" y="338748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🔟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Synthesize 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6B13E-9B62-4E4D-AAAE-6EF0D3CF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6EBEA419-9FD6-F540-BFAE-5A985B89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169" y="1095481"/>
            <a:ext cx="1998675" cy="238712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3620B-0C3C-5A43-9163-DFC55D729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14" name="矩形 74">
            <a:extLst>
              <a:ext uri="{FF2B5EF4-FFF2-40B4-BE49-F238E27FC236}">
                <a16:creationId xmlns:a16="http://schemas.microsoft.com/office/drawing/2014/main" id="{1523E438-88E3-4D41-807F-A733A16DE3D5}"/>
              </a:ext>
            </a:extLst>
          </p:cNvPr>
          <p:cNvSpPr/>
          <p:nvPr/>
        </p:nvSpPr>
        <p:spPr>
          <a:xfrm>
            <a:off x="314142" y="849374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Times" pitchFamily="2" charset="0"/>
              </a:rPr>
              <a:t>  </a:t>
            </a:r>
            <a:r>
              <a:rPr lang="en-US" altLang="zh-CN" b="1" dirty="0">
                <a:latin typeface="Times" pitchFamily="2" charset="0"/>
              </a:rPr>
              <a:t>9⃣️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>
                <a:latin typeface="Times" pitchFamily="2" charset="0"/>
              </a:rPr>
              <a:t>Gluing</a:t>
            </a:r>
            <a:endParaRPr lang="zh-CN" altLang="en-US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3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F7045F-9836-6643-931D-BF20305D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7/21/20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16E21-E611-3841-9081-E20D5616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7299-BC1C-0649-8026-0CC34F66A15F}" type="slidenum">
              <a:rPr kumimoji="1" lang="zh-CN" altLang="en-US" smtClean="0"/>
              <a:t>8</a:t>
            </a:fld>
            <a:endParaRPr kumimoji="1" lang="zh-CN" altLang="en-US" dirty="0"/>
          </a:p>
        </p:txBody>
      </p:sp>
      <p:sp>
        <p:nvSpPr>
          <p:cNvPr id="37" name="sTGC position measurement">
            <a:extLst>
              <a:ext uri="{FF2B5EF4-FFF2-40B4-BE49-F238E27FC236}">
                <a16:creationId xmlns:a16="http://schemas.microsoft.com/office/drawing/2014/main" id="{6BE2FB28-3562-7A4F-BAEB-DE3A25830DED}"/>
              </a:ext>
            </a:extLst>
          </p:cNvPr>
          <p:cNvSpPr txBox="1">
            <a:spLocks/>
          </p:cNvSpPr>
          <p:nvPr/>
        </p:nvSpPr>
        <p:spPr>
          <a:xfrm>
            <a:off x="545727" y="181632"/>
            <a:ext cx="8052546" cy="733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00" kern="1200">
                <a:solidFill>
                  <a:schemeClr val="tx1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kumimoji="1" lang="en-US" altLang="zh-CN" sz="3200" b="1" dirty="0">
                <a:latin typeface="Times" pitchFamily="2" charset="0"/>
              </a:rPr>
              <a:t>Station</a:t>
            </a:r>
            <a:r>
              <a:rPr kumimoji="1" lang="zh-CN" altLang="en-US" sz="32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kumimoji="1" lang="en-US" altLang="zh-CN" sz="3200" b="1" dirty="0">
                <a:latin typeface="Times" pitchFamily="2" charset="0"/>
              </a:rPr>
              <a:t>production</a:t>
            </a:r>
            <a:r>
              <a:rPr kumimoji="1" lang="zh-CN" altLang="en-US" sz="3200" b="1" dirty="0">
                <a:latin typeface="Times" pitchFamily="2" charset="0"/>
              </a:rPr>
              <a:t> </a:t>
            </a:r>
            <a:endParaRPr lang="en-US" altLang="zh-CN" sz="3200" b="1" dirty="0">
              <a:latin typeface="Times" pitchFamily="2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B6073A9-DDB4-FE4C-AF4C-B667070B0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6" t="24852" r="10891"/>
          <a:stretch/>
        </p:blipFill>
        <p:spPr>
          <a:xfrm>
            <a:off x="579033" y="1152587"/>
            <a:ext cx="3118710" cy="23317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F5BD48-1F71-C049-9B77-F66A4ED1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46" r="353" b="22962"/>
          <a:stretch/>
        </p:blipFill>
        <p:spPr>
          <a:xfrm>
            <a:off x="4830688" y="981751"/>
            <a:ext cx="3261126" cy="24865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CB6EE4-C433-E945-9C46-4759063BB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5" t="17010" r="8146" b="3157"/>
          <a:stretch/>
        </p:blipFill>
        <p:spPr>
          <a:xfrm>
            <a:off x="568918" y="3995579"/>
            <a:ext cx="3138940" cy="221593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416CDD4-D808-864D-BD07-5EE5E1A5BDE7}"/>
              </a:ext>
            </a:extLst>
          </p:cNvPr>
          <p:cNvSpPr txBox="1"/>
          <p:nvPr/>
        </p:nvSpPr>
        <p:spPr>
          <a:xfrm>
            <a:off x="491191" y="7542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1⃣️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B82ACA4-9380-8043-88B4-0544D83D4787}"/>
              </a:ext>
            </a:extLst>
          </p:cNvPr>
          <p:cNvSpPr txBox="1"/>
          <p:nvPr/>
        </p:nvSpPr>
        <p:spPr>
          <a:xfrm>
            <a:off x="4726069" y="72173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2⃣️</a:t>
            </a:r>
            <a:endParaRPr kumimoji="1"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193CB55-13CF-B04B-8494-C2941C5337A0}"/>
              </a:ext>
            </a:extLst>
          </p:cNvPr>
          <p:cNvSpPr txBox="1"/>
          <p:nvPr/>
        </p:nvSpPr>
        <p:spPr>
          <a:xfrm>
            <a:off x="500012" y="3592318"/>
            <a:ext cx="41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3⃣️</a:t>
            </a:r>
            <a:endParaRPr kumimoji="1"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74D9B34-CBAE-6349-BF26-D70AA943FAEA}"/>
              </a:ext>
            </a:extLst>
          </p:cNvPr>
          <p:cNvSpPr/>
          <p:nvPr/>
        </p:nvSpPr>
        <p:spPr>
          <a:xfrm>
            <a:off x="841423" y="799511"/>
            <a:ext cx="1580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Times" pitchFamily="2" charset="0"/>
              </a:rPr>
              <a:t>Install support strip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8F15183-CBDD-C34F-B305-23AD202CB55A}"/>
              </a:ext>
            </a:extLst>
          </p:cNvPr>
          <p:cNvSpPr txBox="1"/>
          <p:nvPr/>
        </p:nvSpPr>
        <p:spPr>
          <a:xfrm>
            <a:off x="5061619" y="740458"/>
            <a:ext cx="6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" pitchFamily="2" charset="0"/>
              </a:rPr>
              <a:t>Gluing</a:t>
            </a:r>
            <a:endParaRPr kumimoji="1" lang="zh-CN" altLang="en-US" sz="1400" dirty="0">
              <a:latin typeface="Times" pitchFamily="2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570A04B-47C8-264B-B81F-E5399A6FE9AD}"/>
              </a:ext>
            </a:extLst>
          </p:cNvPr>
          <p:cNvSpPr/>
          <p:nvPr/>
        </p:nvSpPr>
        <p:spPr>
          <a:xfrm>
            <a:off x="856585" y="3604592"/>
            <a:ext cx="18309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" pitchFamily="2" charset="0"/>
              </a:rPr>
              <a:t>Add honeycomb board</a:t>
            </a:r>
            <a:endParaRPr lang="zh-CN" altLang="en-US" sz="1400" dirty="0">
              <a:latin typeface="Times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4DCFAE-EEBE-CF4C-BB48-F11860F51926}"/>
              </a:ext>
            </a:extLst>
          </p:cNvPr>
          <p:cNvSpPr txBox="1"/>
          <p:nvPr/>
        </p:nvSpPr>
        <p:spPr>
          <a:xfrm>
            <a:off x="4726069" y="3494190"/>
            <a:ext cx="124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4⃣️</a:t>
            </a:r>
            <a:r>
              <a:rPr lang="zh-CN" altLang="en-US" dirty="0"/>
              <a:t> </a:t>
            </a:r>
            <a:r>
              <a:rPr kumimoji="1" lang="en-US" altLang="zh-CN" sz="1400" dirty="0">
                <a:latin typeface="Times" pitchFamily="2" charset="0"/>
              </a:rPr>
              <a:t>Synthesize</a:t>
            </a:r>
            <a:endParaRPr lang="zh-CN" altLang="en-US" sz="1600" dirty="0"/>
          </a:p>
          <a:p>
            <a:endParaRPr lang="en-US" dirty="0"/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25F9E34A-08C0-3645-98A0-A27368E41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28" t="10268" r="10900" b="3156"/>
          <a:stretch/>
        </p:blipFill>
        <p:spPr>
          <a:xfrm>
            <a:off x="4830688" y="3817355"/>
            <a:ext cx="2875585" cy="24039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5C342-ED94-7A47-B592-A567F24C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FTT Meeting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573768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2890</TotalTime>
  <Words>647</Words>
  <Application>Microsoft Macintosh PowerPoint</Application>
  <PresentationFormat>On-screen Show (4:3)</PresentationFormat>
  <Paragraphs>190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Kaiti SC</vt:lpstr>
      <vt:lpstr>Arial</vt:lpstr>
      <vt:lpstr>Calibri</vt:lpstr>
      <vt:lpstr>Cambria Math</vt:lpstr>
      <vt:lpstr>Courier New</vt:lpstr>
      <vt:lpstr>Times</vt:lpstr>
      <vt:lpstr>Times New Roman</vt:lpstr>
      <vt:lpstr>Wingdings</vt:lpstr>
      <vt:lpstr>Office 主题​​</vt:lpstr>
      <vt:lpstr>FTT Module design, production and test </vt:lpstr>
      <vt:lpstr>Outline </vt:lpstr>
      <vt:lpstr>PowerPoint Presentation</vt:lpstr>
      <vt:lpstr>Full size prototype design  </vt:lpstr>
      <vt:lpstr>Full size prototype design : station structure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Detector performance</vt:lpstr>
      <vt:lpstr> Detector shipping</vt:lpstr>
      <vt:lpstr>PowerPoint Presentation</vt:lpstr>
      <vt:lpstr>PowerPoint Presentation</vt:lpstr>
      <vt:lpstr>sTGC geometry  </vt:lpstr>
      <vt:lpstr>Tooling for pentagon sTGC production</vt:lpstr>
      <vt:lpstr>PowerPoint Presentation</vt:lpstr>
      <vt:lpstr>PowerPoint Presentation</vt:lpstr>
      <vt:lpstr>PowerPoint Presentation</vt:lpstr>
      <vt:lpstr>PowerPoint Presentation</vt:lpstr>
      <vt:lpstr>Summary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史迎迎</dc:creator>
  <cp:lastModifiedBy>ayqlyl 杨</cp:lastModifiedBy>
  <cp:revision>116</cp:revision>
  <dcterms:created xsi:type="dcterms:W3CDTF">2019-09-28T07:47:07Z</dcterms:created>
  <dcterms:modified xsi:type="dcterms:W3CDTF">2020-07-21T09:28:17Z</dcterms:modified>
</cp:coreProperties>
</file>