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5"/>
  </p:notesMasterIdLst>
  <p:sldIdLst>
    <p:sldId id="256" r:id="rId2"/>
    <p:sldId id="445" r:id="rId3"/>
    <p:sldId id="461" r:id="rId4"/>
    <p:sldId id="449" r:id="rId5"/>
    <p:sldId id="473" r:id="rId6"/>
    <p:sldId id="474" r:id="rId7"/>
    <p:sldId id="446" r:id="rId8"/>
    <p:sldId id="450" r:id="rId9"/>
    <p:sldId id="476" r:id="rId10"/>
    <p:sldId id="462" r:id="rId11"/>
    <p:sldId id="451" r:id="rId12"/>
    <p:sldId id="469" r:id="rId13"/>
    <p:sldId id="482" r:id="rId14"/>
    <p:sldId id="483" r:id="rId15"/>
    <p:sldId id="508" r:id="rId16"/>
    <p:sldId id="509" r:id="rId17"/>
    <p:sldId id="491" r:id="rId18"/>
    <p:sldId id="492" r:id="rId19"/>
    <p:sldId id="506" r:id="rId20"/>
    <p:sldId id="507" r:id="rId21"/>
    <p:sldId id="510" r:id="rId22"/>
    <p:sldId id="501" r:id="rId23"/>
    <p:sldId id="452" r:id="rId24"/>
    <p:sldId id="467" r:id="rId25"/>
    <p:sldId id="484" r:id="rId26"/>
    <p:sldId id="477" r:id="rId27"/>
    <p:sldId id="479" r:id="rId28"/>
    <p:sldId id="511" r:id="rId29"/>
    <p:sldId id="485" r:id="rId30"/>
    <p:sldId id="488" r:id="rId31"/>
    <p:sldId id="502" r:id="rId32"/>
    <p:sldId id="503" r:id="rId33"/>
    <p:sldId id="437" r:id="rId34"/>
  </p:sldIdLst>
  <p:sldSz cx="12192000" cy="6858000"/>
  <p:notesSz cx="6858000" cy="9144000"/>
  <p:custDataLst>
    <p:tags r:id="rId3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2">
          <p15:clr>
            <a:srgbClr val="A4A3A4"/>
          </p15:clr>
        </p15:guide>
        <p15:guide id="2" pos="389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0538" autoAdjust="0"/>
  </p:normalViewPr>
  <p:slideViewPr>
    <p:cSldViewPr snapToGrid="0">
      <p:cViewPr varScale="1">
        <p:scale>
          <a:sx n="105" d="100"/>
          <a:sy n="105" d="100"/>
        </p:scale>
        <p:origin x="774" y="108"/>
      </p:cViewPr>
      <p:guideLst>
        <p:guide orient="horz" pos="2132"/>
        <p:guide pos="389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pPr/>
              <a:t>2020/7/21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9418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FEB is almost parallel</a:t>
            </a:r>
            <a:r>
              <a:rPr lang="en-US" altLang="zh-CN" baseline="0" dirty="0" smtClean="0"/>
              <a:t> to the particle beams, which can help reduce the radiation on electronic chips.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73804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3ECC6-13DD-4D48-A4A9-8DCCA19D173C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29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2318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37113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pPr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6741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361F3-B617-4256-8B69-9A92C13D83A6}" type="datetimeFigureOut">
              <a:rPr lang="zh-CN" altLang="en-US" smtClean="0"/>
              <a:pPr/>
              <a:t>2020/7/21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B89DC-E80F-45CB-9EAA-95FB8D9460B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361F3-B617-4256-8B69-9A92C13D83A6}" type="datetimeFigureOut">
              <a:rPr lang="zh-CN" altLang="en-US" smtClean="0"/>
              <a:pPr/>
              <a:t>2020/7/21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B89DC-E80F-45CB-9EAA-95FB8D9460B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361F3-B617-4256-8B69-9A92C13D83A6}" type="datetimeFigureOut">
              <a:rPr lang="zh-CN" altLang="en-US" smtClean="0"/>
              <a:pPr/>
              <a:t>2020/7/21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B89DC-E80F-45CB-9EAA-95FB8D9460B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361F3-B617-4256-8B69-9A92C13D83A6}" type="datetimeFigureOut">
              <a:rPr lang="zh-CN" altLang="en-US" smtClean="0"/>
              <a:pPr/>
              <a:t>2020/7/21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B89DC-E80F-45CB-9EAA-95FB8D9460B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361F3-B617-4256-8B69-9A92C13D83A6}" type="datetimeFigureOut">
              <a:rPr lang="zh-CN" altLang="en-US" smtClean="0"/>
              <a:pPr/>
              <a:t>2020/7/21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B89DC-E80F-45CB-9EAA-95FB8D9460B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361F3-B617-4256-8B69-9A92C13D83A6}" type="datetimeFigureOut">
              <a:rPr lang="zh-CN" altLang="en-US" smtClean="0"/>
              <a:pPr/>
              <a:t>2020/7/21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B89DC-E80F-45CB-9EAA-95FB8D9460B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361F3-B617-4256-8B69-9A92C13D83A6}" type="datetimeFigureOut">
              <a:rPr lang="zh-CN" altLang="en-US" smtClean="0"/>
              <a:pPr/>
              <a:t>2020/7/21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B89DC-E80F-45CB-9EAA-95FB8D9460B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361F3-B617-4256-8B69-9A92C13D83A6}" type="datetimeFigureOut">
              <a:rPr lang="zh-CN" altLang="en-US" smtClean="0"/>
              <a:pPr/>
              <a:t>2020/7/21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B89DC-E80F-45CB-9EAA-95FB8D9460B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361F3-B617-4256-8B69-9A92C13D83A6}" type="datetimeFigureOut">
              <a:rPr lang="zh-CN" altLang="en-US" smtClean="0"/>
              <a:pPr/>
              <a:t>2020/7/21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B89DC-E80F-45CB-9EAA-95FB8D9460B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361F3-B617-4256-8B69-9A92C13D83A6}" type="datetimeFigureOut">
              <a:rPr lang="zh-CN" altLang="en-US" smtClean="0"/>
              <a:pPr/>
              <a:t>2020/7/21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B89DC-E80F-45CB-9EAA-95FB8D9460B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361F3-B617-4256-8B69-9A92C13D83A6}" type="datetimeFigureOut">
              <a:rPr lang="zh-CN" altLang="en-US" smtClean="0"/>
              <a:pPr/>
              <a:t>2020/7/21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B89DC-E80F-45CB-9EAA-95FB8D9460B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5361F3-B617-4256-8B69-9A92C13D83A6}" type="datetimeFigureOut">
              <a:rPr lang="zh-CN" altLang="en-US" smtClean="0"/>
              <a:pPr/>
              <a:t>2020/7/21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7B89DC-E80F-45CB-9EAA-95FB8D9460B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5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image" Target="../media/image2.gif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gif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gif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gif"/><Relationship Id="rId4" Type="http://schemas.openxmlformats.org/officeDocument/2006/relationships/image" Target="../media/image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png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gif"/><Relationship Id="rId4" Type="http://schemas.openxmlformats.org/officeDocument/2006/relationships/image" Target="../media/image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png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jpg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image" Target="../media/image2.gif"/><Relationship Id="rId4" Type="http://schemas.openxmlformats.org/officeDocument/2006/relationships/image" Target="../media/image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直接连接符 19"/>
          <p:cNvCxnSpPr/>
          <p:nvPr/>
        </p:nvCxnSpPr>
        <p:spPr>
          <a:xfrm>
            <a:off x="0" y="663241"/>
            <a:ext cx="12192000" cy="0"/>
          </a:xfrm>
          <a:prstGeom prst="line">
            <a:avLst/>
          </a:prstGeom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B89DC-E80F-45CB-9EAA-95FB8D9460B1}" type="slidenum">
              <a:rPr lang="zh-CN" altLang="en-US" smtClean="0"/>
              <a:pPr/>
              <a:t>1</a:t>
            </a:fld>
            <a:endParaRPr lang="zh-CN" altLang="en-US"/>
          </a:p>
        </p:txBody>
      </p:sp>
      <p:sp>
        <p:nvSpPr>
          <p:cNvPr id="8" name="标题 1"/>
          <p:cNvSpPr>
            <a:spLocks noGrp="1"/>
          </p:cNvSpPr>
          <p:nvPr>
            <p:ph type="ctrTitle"/>
          </p:nvPr>
        </p:nvSpPr>
        <p:spPr>
          <a:xfrm>
            <a:off x="1882034" y="1591299"/>
            <a:ext cx="8640960" cy="1470025"/>
          </a:xfrm>
        </p:spPr>
        <p:txBody>
          <a:bodyPr>
            <a:normAutofit/>
          </a:bodyPr>
          <a:lstStyle/>
          <a:p>
            <a:r>
              <a:rPr lang="en-US" altLang="zh-CN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Electronics  Status at USTC</a:t>
            </a:r>
            <a:endParaRPr lang="zh-CN" alt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副标题 2"/>
          <p:cNvSpPr>
            <a:spLocks noGrp="1"/>
          </p:cNvSpPr>
          <p:nvPr>
            <p:ph type="subTitle" idx="1"/>
          </p:nvPr>
        </p:nvSpPr>
        <p:spPr>
          <a:xfrm>
            <a:off x="2381250" y="3689351"/>
            <a:ext cx="7639050" cy="17526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da-DK" altLang="zh-CN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Feng Li</a:t>
            </a:r>
            <a:r>
              <a:rPr lang="da-DK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Shuang Zhou, Peng Miao, Ge Jin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endParaRPr lang="en-US" altLang="zh-C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July 21</a:t>
            </a:r>
            <a:r>
              <a:rPr lang="en-US" altLang="zh-CN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2020</a:t>
            </a:r>
            <a:endParaRPr lang="en-US" altLang="zh-C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Science and Technology of 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China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8608" y="-3347"/>
            <a:ext cx="3383392" cy="64790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609" y="1428"/>
            <a:ext cx="881641" cy="65241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" y="0"/>
            <a:ext cx="1813958" cy="6568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Read-out Electronics Architecture</a:t>
            </a:r>
            <a:endParaRPr lang="zh-CN" alt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44500" y="1825625"/>
            <a:ext cx="5054600" cy="4351338"/>
          </a:xfrm>
        </p:spPr>
        <p:txBody>
          <a:bodyPr/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96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Front-End Boards </a:t>
            </a:r>
          </a:p>
          <a:p>
            <a:r>
              <a:rPr lang="en-US" altLang="zh-CN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Read Out Driver Module</a:t>
            </a:r>
          </a:p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ROD modules are designed based on Standard </a:t>
            </a:r>
            <a:r>
              <a:rPr lang="en-US" altLang="zh-CN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VME 6U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Crate(with DC power supply)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B89DC-E80F-45CB-9EAA-95FB8D9460B1}" type="slidenum">
              <a:rPr lang="zh-CN" altLang="en-US" smtClean="0"/>
              <a:pPr/>
              <a:t>10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8608" y="-3347"/>
            <a:ext cx="3383392" cy="64790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609" y="1428"/>
            <a:ext cx="881641" cy="65241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" y="0"/>
            <a:ext cx="1813958" cy="656881"/>
          </a:xfrm>
          <a:prstGeom prst="rect">
            <a:avLst/>
          </a:prstGeom>
        </p:spPr>
      </p:pic>
      <p:cxnSp>
        <p:nvCxnSpPr>
          <p:cNvPr id="8" name="直接连接符 7"/>
          <p:cNvCxnSpPr/>
          <p:nvPr/>
        </p:nvCxnSpPr>
        <p:spPr>
          <a:xfrm>
            <a:off x="0" y="663241"/>
            <a:ext cx="12192000" cy="0"/>
          </a:xfrm>
          <a:prstGeom prst="line">
            <a:avLst/>
          </a:prstGeom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2052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6155142" y="1579695"/>
            <a:ext cx="4995976" cy="4520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1713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FEB Status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占位符 1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B89DC-E80F-45CB-9EAA-95FB8D9460B1}" type="slidenum">
              <a:rPr lang="zh-CN" altLang="en-US" smtClean="0"/>
              <a:pPr/>
              <a:t>11</a:t>
            </a:fld>
            <a:endParaRPr lang="zh-CN" altLang="en-US"/>
          </a:p>
        </p:txBody>
      </p:sp>
      <p:cxnSp>
        <p:nvCxnSpPr>
          <p:cNvPr id="5" name="直接连接符 4"/>
          <p:cNvCxnSpPr/>
          <p:nvPr/>
        </p:nvCxnSpPr>
        <p:spPr>
          <a:xfrm>
            <a:off x="0" y="663241"/>
            <a:ext cx="12192000" cy="0"/>
          </a:xfrm>
          <a:prstGeom prst="line">
            <a:avLst/>
          </a:prstGeom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8608" y="-3347"/>
            <a:ext cx="3383392" cy="64790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609" y="1428"/>
            <a:ext cx="881641" cy="65241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" y="0"/>
            <a:ext cx="1813958" cy="656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15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3D show of FEB</a:t>
            </a:r>
            <a:endParaRPr lang="zh-CN" alt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内容占位符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66727" y="1473557"/>
            <a:ext cx="3726368" cy="4587154"/>
          </a:xfrm>
          <a:prstGeom prst="rect">
            <a:avLst/>
          </a:prstGeom>
        </p:spPr>
      </p:pic>
      <p:pic>
        <p:nvPicPr>
          <p:cNvPr id="11" name="内容占位符 10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140" y="1473557"/>
            <a:ext cx="5986920" cy="2892257"/>
          </a:xfrm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B89DC-E80F-45CB-9EAA-95FB8D9460B1}" type="slidenum">
              <a:rPr lang="zh-CN" altLang="en-US" smtClean="0"/>
              <a:pPr/>
              <a:t>12</a:t>
            </a:fld>
            <a:endParaRPr lang="zh-CN" altLang="en-US"/>
          </a:p>
        </p:txBody>
      </p:sp>
      <p:cxnSp>
        <p:nvCxnSpPr>
          <p:cNvPr id="7" name="直接连接符 6"/>
          <p:cNvCxnSpPr/>
          <p:nvPr/>
        </p:nvCxnSpPr>
        <p:spPr>
          <a:xfrm>
            <a:off x="0" y="663241"/>
            <a:ext cx="12192000" cy="0"/>
          </a:xfrm>
          <a:prstGeom prst="line">
            <a:avLst/>
          </a:prstGeom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8608" y="-3347"/>
            <a:ext cx="3383392" cy="64790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609" y="1428"/>
            <a:ext cx="881641" cy="65241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" y="0"/>
            <a:ext cx="1813958" cy="65688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355" y="4715459"/>
            <a:ext cx="7351204" cy="162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57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048" y="929148"/>
            <a:ext cx="5956656" cy="4625497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0" y="778832"/>
            <a:ext cx="6105832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FEB is shown on the right.</a:t>
            </a:r>
          </a:p>
          <a:p>
            <a:pPr algn="just"/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Test 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the performance of the GTX link 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The VMM configuration and readout.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Check the power supply of the FEB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FEB weight: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shown&lt;70g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cooling pad and cages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power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&lt; 20g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data cable and power cable &lt; 15g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</a:p>
          <a:p>
            <a:endParaRPr lang="zh-CN" altLang="en-US" dirty="0"/>
          </a:p>
        </p:txBody>
      </p:sp>
      <p:cxnSp>
        <p:nvCxnSpPr>
          <p:cNvPr id="5" name="直接连接符 4"/>
          <p:cNvCxnSpPr/>
          <p:nvPr/>
        </p:nvCxnSpPr>
        <p:spPr>
          <a:xfrm>
            <a:off x="0" y="663241"/>
            <a:ext cx="12192000" cy="0"/>
          </a:xfrm>
          <a:prstGeom prst="line">
            <a:avLst/>
          </a:prstGeom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8608" y="-3347"/>
            <a:ext cx="3383392" cy="64790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609" y="1428"/>
            <a:ext cx="881641" cy="6524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" y="0"/>
            <a:ext cx="1813958" cy="656881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545238" y="5264849"/>
            <a:ext cx="34063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FEB weight &lt; 110g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699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267" y="5011810"/>
            <a:ext cx="8159261" cy="88380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4825"/>
            <a:ext cx="3849329" cy="5323382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925763" y="1281391"/>
            <a:ext cx="790428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Test the performance of the GTX link at 4 </a:t>
            </a:r>
            <a:r>
              <a:rPr lang="en-US" altLang="zh-CN" sz="2000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Gbps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by Xilinx IBERT core.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The left picture shows the test platform, and the results are shown below.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Test the GTX link with different length of the mini-SAS cable (0.5m, 1m, 2m, </a:t>
            </a:r>
            <a:r>
              <a:rPr lang="en-US" altLang="zh-CN" sz="20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3m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), and the GTX link works steadily at all length.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Power: </a:t>
            </a:r>
            <a:r>
              <a:rPr lang="en-US" altLang="zh-CN" sz="20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10V, 0.8A 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(4 VMMs configured and readout, GTX activated).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0" y="663241"/>
            <a:ext cx="12192000" cy="0"/>
          </a:xfrm>
          <a:prstGeom prst="line">
            <a:avLst/>
          </a:prstGeom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8608" y="-3347"/>
            <a:ext cx="3383392" cy="64790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609" y="1428"/>
            <a:ext cx="881641" cy="65241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" y="0"/>
            <a:ext cx="1813958" cy="656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95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844062" y="1213339"/>
            <a:ext cx="10609385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Completed </a:t>
            </a: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work:</a:t>
            </a:r>
          </a:p>
          <a:p>
            <a:pPr algn="just"/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VMM configuration and readout. We can configure VMM 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in right 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mode, and readout the events data of test pulses from VMM.</a:t>
            </a:r>
          </a:p>
          <a:p>
            <a:pPr marL="457200" indent="-457200" algn="just">
              <a:buFont typeface="+mj-lt"/>
              <a:buAutoNum type="arabicPeriod"/>
            </a:pP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Reformat events data. Add Cyclic Redundancy Check in each data packet, and scramble the data stream before transmitting.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 algn="just">
              <a:buFont typeface="+mj-lt"/>
              <a:buAutoNum type="arabicPeriod"/>
            </a:pP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Transmit data packets 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at 4 </a:t>
            </a:r>
            <a:r>
              <a:rPr lang="en-US" altLang="zh-CN" sz="2000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Gbps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by GTX. </a:t>
            </a:r>
          </a:p>
          <a:p>
            <a:pPr marL="457200" indent="-457200" algn="just">
              <a:buFont typeface="+mj-lt"/>
              <a:buAutoNum type="arabicPeriod"/>
            </a:pP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Slow data links(40Mbps) tests. Slow data links between FEB and ROD, include the clock signal,  the trigger signal, and the commands.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0" y="663241"/>
            <a:ext cx="12192000" cy="0"/>
          </a:xfrm>
          <a:prstGeom prst="line">
            <a:avLst/>
          </a:prstGeom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8608" y="-3347"/>
            <a:ext cx="3383392" cy="64790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609" y="1428"/>
            <a:ext cx="881641" cy="65241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" y="0"/>
            <a:ext cx="1813958" cy="656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87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984739" y="1503485"/>
            <a:ext cx="10609385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Next to do:</a:t>
            </a:r>
          </a:p>
          <a:p>
            <a:pPr algn="just"/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Test VMM readout with the 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external 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test pulse.</a:t>
            </a:r>
          </a:p>
          <a:p>
            <a:pPr marL="457200" indent="-457200" algn="just">
              <a:buFont typeface="+mj-lt"/>
              <a:buAutoNum type="arabicPeriod"/>
            </a:pP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Monitor the temperature sensor of VMM.</a:t>
            </a:r>
          </a:p>
          <a:p>
            <a:pPr marL="457200" indent="-457200" algn="just">
              <a:buFont typeface="+mj-lt"/>
              <a:buAutoNum type="arabicPeriod"/>
            </a:pP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Power connector and Data connector will be replaced by vertical types in the next version of FEB.</a:t>
            </a:r>
          </a:p>
          <a:p>
            <a:pPr algn="just"/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0" y="663241"/>
            <a:ext cx="12192000" cy="0"/>
          </a:xfrm>
          <a:prstGeom prst="line">
            <a:avLst/>
          </a:prstGeom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8608" y="-3347"/>
            <a:ext cx="3383392" cy="64790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609" y="1428"/>
            <a:ext cx="881641" cy="65241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" y="0"/>
            <a:ext cx="1813958" cy="656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9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VMM3 usage on FEB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占位符 1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configuration and readout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B89DC-E80F-45CB-9EAA-95FB8D9460B1}" type="slidenum">
              <a:rPr lang="zh-CN" altLang="en-US" smtClean="0"/>
              <a:pPr/>
              <a:t>17</a:t>
            </a:fld>
            <a:endParaRPr lang="zh-CN" altLang="en-US"/>
          </a:p>
        </p:txBody>
      </p:sp>
      <p:cxnSp>
        <p:nvCxnSpPr>
          <p:cNvPr id="5" name="直接连接符 4"/>
          <p:cNvCxnSpPr/>
          <p:nvPr/>
        </p:nvCxnSpPr>
        <p:spPr>
          <a:xfrm>
            <a:off x="0" y="663241"/>
            <a:ext cx="12192000" cy="0"/>
          </a:xfrm>
          <a:prstGeom prst="line">
            <a:avLst/>
          </a:prstGeom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8608" y="-3347"/>
            <a:ext cx="3383392" cy="64790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609" y="1428"/>
            <a:ext cx="881641" cy="65241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" y="0"/>
            <a:ext cx="1813958" cy="656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18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Architecture of VMM3</a:t>
            </a:r>
            <a:endParaRPr lang="zh-CN" alt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B89DC-E80F-45CB-9EAA-95FB8D9460B1}" type="slidenum">
              <a:rPr lang="zh-CN" altLang="en-US" smtClean="0"/>
              <a:pPr/>
              <a:t>18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8608" y="-3347"/>
            <a:ext cx="3383392" cy="64790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609" y="1428"/>
            <a:ext cx="881641" cy="65241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" y="0"/>
            <a:ext cx="1813958" cy="656881"/>
          </a:xfrm>
          <a:prstGeom prst="rect">
            <a:avLst/>
          </a:prstGeom>
        </p:spPr>
      </p:pic>
      <p:cxnSp>
        <p:nvCxnSpPr>
          <p:cNvPr id="8" name="直接连接符 7"/>
          <p:cNvCxnSpPr/>
          <p:nvPr/>
        </p:nvCxnSpPr>
        <p:spPr>
          <a:xfrm>
            <a:off x="0" y="663241"/>
            <a:ext cx="12192000" cy="0"/>
          </a:xfrm>
          <a:prstGeom prst="line">
            <a:avLst/>
          </a:prstGeom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3879" y="1690688"/>
            <a:ext cx="9496425" cy="497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415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VMM3 configuration</a:t>
            </a:r>
            <a:endParaRPr lang="zh-CN" alt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7536" y="1805321"/>
            <a:ext cx="10515600" cy="4351338"/>
          </a:xfrm>
        </p:spPr>
        <p:txBody>
          <a:bodyPr/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Global register: 192 bits</a:t>
            </a:r>
          </a:p>
          <a:p>
            <a:pPr lvl="1"/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Charge polarity</a:t>
            </a:r>
          </a:p>
          <a:p>
            <a:pPr lvl="1"/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Gain(0.5,1,3,4.5,6,9,12,16mV/</a:t>
            </a:r>
            <a:r>
              <a:rPr lang="en-US" altLang="zh-CN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fC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/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Peaking Time(200,100,50,25ns)</a:t>
            </a:r>
          </a:p>
          <a:p>
            <a:pPr lvl="1"/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Coarse threshold DAC</a:t>
            </a:r>
          </a:p>
          <a:p>
            <a:pPr lvl="1"/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Test Pulse DAC</a:t>
            </a:r>
          </a:p>
          <a:p>
            <a:pPr lvl="1"/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</a:t>
            </a:r>
          </a:p>
          <a:p>
            <a:pPr lvl="1"/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B89DC-E80F-45CB-9EAA-95FB8D9460B1}" type="slidenum">
              <a:rPr lang="zh-CN" altLang="en-US" smtClean="0"/>
              <a:pPr/>
              <a:t>19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8608" y="-3347"/>
            <a:ext cx="3383392" cy="64790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609" y="1428"/>
            <a:ext cx="881641" cy="65241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" y="0"/>
            <a:ext cx="1813958" cy="656881"/>
          </a:xfrm>
          <a:prstGeom prst="rect">
            <a:avLst/>
          </a:prstGeom>
        </p:spPr>
      </p:pic>
      <p:cxnSp>
        <p:nvCxnSpPr>
          <p:cNvPr id="8" name="直接连接符 7"/>
          <p:cNvCxnSpPr/>
          <p:nvPr/>
        </p:nvCxnSpPr>
        <p:spPr>
          <a:xfrm>
            <a:off x="0" y="663241"/>
            <a:ext cx="12192000" cy="0"/>
          </a:xfrm>
          <a:prstGeom prst="line">
            <a:avLst/>
          </a:prstGeom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0" name="图片 9" descr="QQ拼音截图201905031349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7445" y="777875"/>
            <a:ext cx="5466715" cy="580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53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System Architecture</a:t>
            </a:r>
          </a:p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FEB Status</a:t>
            </a:r>
          </a:p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VMM3 Usage on FEB</a:t>
            </a:r>
          </a:p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ROD Status</a:t>
            </a:r>
          </a:p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Adapter Board design</a:t>
            </a:r>
          </a:p>
          <a:p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B89DC-E80F-45CB-9EAA-95FB8D9460B1}" type="slidenum">
              <a:rPr lang="zh-CN" altLang="en-US" smtClean="0"/>
              <a:pPr/>
              <a:t>2</a:t>
            </a:fld>
            <a:endParaRPr lang="zh-CN" altLang="en-US"/>
          </a:p>
        </p:txBody>
      </p:sp>
      <p:cxnSp>
        <p:nvCxnSpPr>
          <p:cNvPr id="5" name="直接连接符 4"/>
          <p:cNvCxnSpPr/>
          <p:nvPr/>
        </p:nvCxnSpPr>
        <p:spPr>
          <a:xfrm>
            <a:off x="0" y="663241"/>
            <a:ext cx="12192000" cy="0"/>
          </a:xfrm>
          <a:prstGeom prst="line">
            <a:avLst/>
          </a:prstGeom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8608" y="-3347"/>
            <a:ext cx="3383392" cy="64790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609" y="1428"/>
            <a:ext cx="881641" cy="65241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" y="0"/>
            <a:ext cx="1813958" cy="656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11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VMM3 configuration</a:t>
            </a:r>
            <a:endParaRPr lang="zh-CN" alt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3736" y="1825625"/>
            <a:ext cx="11180064" cy="4895850"/>
          </a:xfrm>
        </p:spPr>
        <p:txBody>
          <a:bodyPr>
            <a:norm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Channel register: 24 bits/CH</a:t>
            </a:r>
          </a:p>
          <a:p>
            <a:pPr lvl="1"/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Threshold trimming</a:t>
            </a:r>
          </a:p>
          <a:p>
            <a:pPr lvl="1"/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Internal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pulse</a:t>
            </a:r>
          </a:p>
          <a:p>
            <a:pPr lvl="1"/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</a:t>
            </a:r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VMM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Configuration Process: </a:t>
            </a:r>
          </a:p>
          <a:p>
            <a:pPr lvl="1"/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192 + 24 * 64 = 1728 bits</a:t>
            </a:r>
          </a:p>
          <a:p>
            <a:pPr lvl="1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configure VMM through SPI. </a:t>
            </a:r>
          </a:p>
          <a:p>
            <a:pPr lvl="1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VMM can be configured individually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/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18*96-bits: 2*96-bits for global registers, 16*96-bits for channel registers.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B89DC-E80F-45CB-9EAA-95FB8D9460B1}" type="slidenum">
              <a:rPr lang="zh-CN" altLang="en-US" smtClean="0"/>
              <a:pPr/>
              <a:t>20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8608" y="-3347"/>
            <a:ext cx="3383392" cy="64790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609" y="1428"/>
            <a:ext cx="881641" cy="65241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" y="0"/>
            <a:ext cx="1813958" cy="656881"/>
          </a:xfrm>
          <a:prstGeom prst="rect">
            <a:avLst/>
          </a:prstGeom>
        </p:spPr>
      </p:pic>
      <p:cxnSp>
        <p:nvCxnSpPr>
          <p:cNvPr id="8" name="直接连接符 7"/>
          <p:cNvCxnSpPr/>
          <p:nvPr/>
        </p:nvCxnSpPr>
        <p:spPr>
          <a:xfrm>
            <a:off x="0" y="663241"/>
            <a:ext cx="12192000" cy="0"/>
          </a:xfrm>
          <a:prstGeom prst="line">
            <a:avLst/>
          </a:prstGeom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78792" y="2375058"/>
            <a:ext cx="6219825" cy="153352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482" y="4204018"/>
            <a:ext cx="5319678" cy="1265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638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B89DC-E80F-45CB-9EAA-95FB8D9460B1}" type="slidenum">
              <a:rPr lang="zh-CN" altLang="en-US" smtClean="0"/>
              <a:pPr/>
              <a:t>21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8608" y="-3347"/>
            <a:ext cx="3383392" cy="64790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609" y="1428"/>
            <a:ext cx="881641" cy="65241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" y="0"/>
            <a:ext cx="1813958" cy="656881"/>
          </a:xfrm>
          <a:prstGeom prst="rect">
            <a:avLst/>
          </a:prstGeom>
        </p:spPr>
      </p:pic>
      <p:cxnSp>
        <p:nvCxnSpPr>
          <p:cNvPr id="8" name="直接连接符 7"/>
          <p:cNvCxnSpPr/>
          <p:nvPr/>
        </p:nvCxnSpPr>
        <p:spPr>
          <a:xfrm>
            <a:off x="0" y="663241"/>
            <a:ext cx="12192000" cy="0"/>
          </a:xfrm>
          <a:prstGeom prst="line">
            <a:avLst/>
          </a:prstGeom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0" name="内容占位符 9"/>
          <p:cNvSpPr>
            <a:spLocks noGrp="1"/>
          </p:cNvSpPr>
          <p:nvPr>
            <p:ph idx="1"/>
          </p:nvPr>
        </p:nvSpPr>
        <p:spPr>
          <a:xfrm>
            <a:off x="7580376" y="1847850"/>
            <a:ext cx="4416552" cy="4351338"/>
          </a:xfrm>
        </p:spPr>
        <p:txBody>
          <a:bodyPr/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Used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ATLAS FEB mass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inspection</a:t>
            </a:r>
          </a:p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 be transplanted to be used for STAR FEB test before shipment.</a:t>
            </a:r>
            <a:endParaRPr lang="zh-CN" altLang="en-US" dirty="0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482749"/>
            <a:ext cx="7680960" cy="5238726"/>
          </a:xfrm>
          <a:prstGeom prst="rect">
            <a:avLst/>
          </a:prstGeom>
        </p:spPr>
      </p:pic>
      <p:sp>
        <p:nvSpPr>
          <p:cNvPr id="14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CN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VMM3 configuration GUI</a:t>
            </a:r>
            <a:endParaRPr lang="zh-CN" alt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082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334107" y="808892"/>
            <a:ext cx="620703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3000"/>
              </a:lnSpc>
            </a:pP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ts val="3000"/>
              </a:lnSpc>
            </a:pPr>
            <a:r>
              <a:rPr lang="en-US" altLang="zh-CN" sz="24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VMM Mode:  </a:t>
            </a:r>
            <a:r>
              <a:rPr lang="en-US" altLang="zh-CN" sz="2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Non-ATLAS Continuous Mode.</a:t>
            </a:r>
          </a:p>
          <a:p>
            <a:pPr algn="just">
              <a:lnSpc>
                <a:spcPts val="3000"/>
              </a:lnSpc>
            </a:pPr>
            <a:endParaRPr lang="en-US" altLang="zh-CN" sz="20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ts val="3000"/>
              </a:lnSpc>
            </a:pPr>
            <a:endParaRPr lang="en-US" altLang="zh-CN" sz="20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ts val="3000"/>
              </a:lnSpc>
            </a:pPr>
            <a:r>
              <a:rPr lang="en-US" altLang="zh-CN" sz="24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VMM Data Format:</a:t>
            </a:r>
          </a:p>
          <a:p>
            <a:pPr algn="just">
              <a:lnSpc>
                <a:spcPts val="3000"/>
              </a:lnSpc>
            </a:pPr>
            <a:r>
              <a:rPr lang="en-US" altLang="zh-CN" sz="2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Each event data is 38 bits, contains 1 bit flag, 1 bit threshold, 6 bits channel ID, 10 bits PDO, 8 bits TDO, and 12 bits BCID. </a:t>
            </a:r>
            <a:endParaRPr lang="zh-CN" altLang="en-US" sz="20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6518" y="1978002"/>
            <a:ext cx="5260025" cy="3281006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85681"/>
            <a:ext cx="12192000" cy="107231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8608" y="-3347"/>
            <a:ext cx="3383392" cy="64790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609" y="1428"/>
            <a:ext cx="881641" cy="6524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" y="0"/>
            <a:ext cx="1813958" cy="656881"/>
          </a:xfrm>
          <a:prstGeom prst="rect">
            <a:avLst/>
          </a:prstGeom>
        </p:spPr>
      </p:pic>
      <p:cxnSp>
        <p:nvCxnSpPr>
          <p:cNvPr id="10" name="直接连接符 9"/>
          <p:cNvCxnSpPr/>
          <p:nvPr/>
        </p:nvCxnSpPr>
        <p:spPr>
          <a:xfrm>
            <a:off x="0" y="663241"/>
            <a:ext cx="12192000" cy="0"/>
          </a:xfrm>
          <a:prstGeom prst="line">
            <a:avLst/>
          </a:prstGeom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852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ROD Status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占位符 1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B89DC-E80F-45CB-9EAA-95FB8D9460B1}" type="slidenum">
              <a:rPr lang="zh-CN" altLang="en-US" smtClean="0"/>
              <a:pPr/>
              <a:t>23</a:t>
            </a:fld>
            <a:endParaRPr lang="zh-CN" altLang="en-US"/>
          </a:p>
        </p:txBody>
      </p:sp>
      <p:cxnSp>
        <p:nvCxnSpPr>
          <p:cNvPr id="5" name="直接连接符 4"/>
          <p:cNvCxnSpPr/>
          <p:nvPr/>
        </p:nvCxnSpPr>
        <p:spPr>
          <a:xfrm>
            <a:off x="0" y="663241"/>
            <a:ext cx="12192000" cy="0"/>
          </a:xfrm>
          <a:prstGeom prst="line">
            <a:avLst/>
          </a:prstGeom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8608" y="-3347"/>
            <a:ext cx="3383392" cy="64790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609" y="1428"/>
            <a:ext cx="881641" cy="65241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" y="0"/>
            <a:ext cx="1813958" cy="656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31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标题 4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ROD Architecture</a:t>
            </a:r>
            <a:endParaRPr lang="zh-CN" alt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内容占位符 43"/>
          <p:cNvSpPr>
            <a:spLocks noGrp="1"/>
          </p:cNvSpPr>
          <p:nvPr>
            <p:ph sz="half" idx="1"/>
          </p:nvPr>
        </p:nvSpPr>
        <p:spPr>
          <a:xfrm>
            <a:off x="0" y="1825625"/>
            <a:ext cx="5280050" cy="4351338"/>
          </a:xfrm>
        </p:spPr>
        <p:txBody>
          <a:bodyPr>
            <a:normAutofit fontScale="85000" lnSpcReduction="20000"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DATA connectors compatible with 6 FEBs</a:t>
            </a:r>
          </a:p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Xilinx Kintex-7 FPGA: XC7K325T-2FFG900I</a:t>
            </a:r>
          </a:p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FEAST power modules</a:t>
            </a:r>
          </a:p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optical fiber SFP+ to communicate with STAR DAQ (1 for spare)</a:t>
            </a:r>
          </a:p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ROD size:233*100mm</a:t>
            </a:r>
          </a:p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TCD circuit for STAR DAQ connection.</a:t>
            </a:r>
          </a:p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USB3.0 connector added for communication with PC(not necessary for STAR).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B89DC-E80F-45CB-9EAA-95FB8D9460B1}" type="slidenum">
              <a:rPr lang="zh-CN" altLang="en-US" smtClean="0"/>
              <a:pPr/>
              <a:t>24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8608" y="-3347"/>
            <a:ext cx="3383392" cy="64790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609" y="1428"/>
            <a:ext cx="881641" cy="65241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" y="0"/>
            <a:ext cx="1813958" cy="656881"/>
          </a:xfrm>
          <a:prstGeom prst="rect">
            <a:avLst/>
          </a:prstGeom>
        </p:spPr>
      </p:pic>
      <p:cxnSp>
        <p:nvCxnSpPr>
          <p:cNvPr id="8" name="直接连接符 7"/>
          <p:cNvCxnSpPr/>
          <p:nvPr/>
        </p:nvCxnSpPr>
        <p:spPr>
          <a:xfrm>
            <a:off x="0" y="663241"/>
            <a:ext cx="12192000" cy="0"/>
          </a:xfrm>
          <a:prstGeom prst="line">
            <a:avLst/>
          </a:prstGeom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3" name="内容占位符 2"/>
          <p:cNvPicPr>
            <a:picLocks noGrp="1" noChangeAspect="1"/>
          </p:cNvPicPr>
          <p:nvPr>
            <p:ph sz="half" idx="2"/>
          </p:nvPr>
        </p:nvPicPr>
        <p:blipFill>
          <a:blip r:embed="rId6"/>
          <a:stretch>
            <a:fillRect/>
          </a:stretch>
        </p:blipFill>
        <p:spPr>
          <a:xfrm>
            <a:off x="5820931" y="1251026"/>
            <a:ext cx="5579337" cy="2716736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20931" y="4104287"/>
            <a:ext cx="5579337" cy="275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62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2356" y="740692"/>
            <a:ext cx="10515600" cy="2496284"/>
          </a:xfrm>
          <a:prstGeom prst="rect">
            <a:avLst/>
          </a:prstGeo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B89DC-E80F-45CB-9EAA-95FB8D9460B1}" type="slidenum">
              <a:rPr lang="zh-CN" altLang="en-US" smtClean="0"/>
              <a:pPr/>
              <a:t>25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118" y="3673475"/>
            <a:ext cx="11268075" cy="304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8608" y="-3347"/>
            <a:ext cx="3383392" cy="64790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609" y="1428"/>
            <a:ext cx="881641" cy="65241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" y="0"/>
            <a:ext cx="1813958" cy="656881"/>
          </a:xfrm>
          <a:prstGeom prst="rect">
            <a:avLst/>
          </a:prstGeom>
        </p:spPr>
      </p:pic>
      <p:cxnSp>
        <p:nvCxnSpPr>
          <p:cNvPr id="11" name="直接连接符 10"/>
          <p:cNvCxnSpPr/>
          <p:nvPr/>
        </p:nvCxnSpPr>
        <p:spPr>
          <a:xfrm>
            <a:off x="0" y="663241"/>
            <a:ext cx="12192000" cy="0"/>
          </a:xfrm>
          <a:prstGeom prst="line">
            <a:avLst/>
          </a:prstGeom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946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内容占位符 1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4" name="内容占位符 13"/>
          <p:cNvSpPr>
            <a:spLocks noGrp="1"/>
          </p:cNvSpPr>
          <p:nvPr>
            <p:ph sz="half" idx="2"/>
          </p:nvPr>
        </p:nvSpPr>
        <p:spPr>
          <a:xfrm>
            <a:off x="8332562" y="1825625"/>
            <a:ext cx="3763644" cy="4351338"/>
          </a:xfrm>
        </p:spPr>
        <p:txBody>
          <a:bodyPr/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LVPECL(from cable)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LVTTL  FPGA</a:t>
            </a:r>
          </a:p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120-ohm resistors kept but only one board needs to solder them</a:t>
            </a:r>
          </a:p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Busy signal from FPGA will return to TCD board.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B89DC-E80F-45CB-9EAA-95FB8D9460B1}" type="slidenum">
              <a:rPr lang="zh-CN" altLang="en-US" smtClean="0"/>
              <a:pPr/>
              <a:t>26</a:t>
            </a:fld>
            <a:endParaRPr lang="zh-CN" altLang="en-US"/>
          </a:p>
        </p:txBody>
      </p:sp>
      <p:sp>
        <p:nvSpPr>
          <p:cNvPr id="6" name="标题 42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TCD circuit</a:t>
            </a:r>
            <a:endParaRPr lang="zh-CN" alt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8608" y="-3347"/>
            <a:ext cx="3383392" cy="64790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609" y="1428"/>
            <a:ext cx="881641" cy="6524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" y="0"/>
            <a:ext cx="1813958" cy="656881"/>
          </a:xfrm>
          <a:prstGeom prst="rect">
            <a:avLst/>
          </a:prstGeom>
        </p:spPr>
      </p:pic>
      <p:cxnSp>
        <p:nvCxnSpPr>
          <p:cNvPr id="10" name="直接连接符 9"/>
          <p:cNvCxnSpPr/>
          <p:nvPr/>
        </p:nvCxnSpPr>
        <p:spPr>
          <a:xfrm>
            <a:off x="0" y="663241"/>
            <a:ext cx="12192000" cy="0"/>
          </a:xfrm>
          <a:prstGeom prst="line">
            <a:avLst/>
          </a:prstGeom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1" name="图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257425"/>
            <a:ext cx="8332563" cy="560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945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POWER</a:t>
            </a:r>
            <a:endParaRPr lang="zh-CN" alt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4 FEAST ASICs used: </a:t>
            </a:r>
          </a:p>
          <a:p>
            <a:pPr lvl="1"/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Digital 3.3V: SFP+ Powering,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 SPI 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Flash, TCD, GPIO</a:t>
            </a:r>
          </a:p>
          <a:p>
            <a:pPr lvl="2"/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DDR_1.5V(LDO): 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DDR powering</a:t>
            </a:r>
          </a:p>
          <a:p>
            <a:pPr lvl="3"/>
            <a:r>
              <a:rPr lang="en-US" altLang="zh-CN" sz="2600" dirty="0">
                <a:latin typeface="Times New Roman" pitchFamily="18" charset="0"/>
                <a:cs typeface="Times New Roman" pitchFamily="18" charset="0"/>
              </a:rPr>
              <a:t>0.75V(LDO):DDR reference voltage</a:t>
            </a:r>
          </a:p>
          <a:p>
            <a:pPr lvl="1"/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Digital 1.0V: FPGA core voltage and MGT_AVCC</a:t>
            </a:r>
          </a:p>
          <a:p>
            <a:pPr lvl="1"/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Digital 1.2V: MGT_AVTT</a:t>
            </a:r>
          </a:p>
          <a:p>
            <a:pPr lvl="1"/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Digital 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1.8V: FEB 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links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B89DC-E80F-45CB-9EAA-95FB8D9460B1}" type="slidenum">
              <a:rPr lang="zh-CN" altLang="en-US" smtClean="0"/>
              <a:pPr/>
              <a:t>27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8608" y="-3347"/>
            <a:ext cx="3383392" cy="64790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609" y="1428"/>
            <a:ext cx="881641" cy="65241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" y="0"/>
            <a:ext cx="1813958" cy="656881"/>
          </a:xfrm>
          <a:prstGeom prst="rect">
            <a:avLst/>
          </a:prstGeom>
        </p:spPr>
      </p:pic>
      <p:cxnSp>
        <p:nvCxnSpPr>
          <p:cNvPr id="8" name="直接连接符 7"/>
          <p:cNvCxnSpPr/>
          <p:nvPr/>
        </p:nvCxnSpPr>
        <p:spPr>
          <a:xfrm>
            <a:off x="0" y="663241"/>
            <a:ext cx="12192000" cy="0"/>
          </a:xfrm>
          <a:prstGeom prst="line">
            <a:avLst/>
          </a:prstGeom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9467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Board Status</a:t>
            </a:r>
            <a:endParaRPr lang="zh-CN" alt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ROD boards 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will be back early August. Then 1-2 weeks for soldering.</a:t>
            </a:r>
            <a:endParaRPr lang="en-US" altLang="zh-CN" dirty="0"/>
          </a:p>
          <a:p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Firmware development ongoing:</a:t>
            </a:r>
          </a:p>
          <a:p>
            <a:pPr lvl="1"/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Decode data packet;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Descramble; CRC</a:t>
            </a:r>
          </a:p>
          <a:p>
            <a:pPr lvl="1"/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10G SFP+ code transplanting;</a:t>
            </a:r>
          </a:p>
          <a:p>
            <a:pPr lvl="1"/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DDR3 code development</a:t>
            </a:r>
          </a:p>
          <a:p>
            <a:endParaRPr lang="en-US" altLang="zh-CN" sz="3200" dirty="0">
              <a:latin typeface="Times New Roman" pitchFamily="18" charset="0"/>
              <a:cs typeface="Times New Roman" pitchFamily="18" charset="0"/>
            </a:endParaRPr>
          </a:p>
          <a:p>
            <a:endParaRPr lang="en-US" altLang="zh-C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B89DC-E80F-45CB-9EAA-95FB8D9460B1}" type="slidenum">
              <a:rPr lang="zh-CN" altLang="en-US" smtClean="0"/>
              <a:pPr/>
              <a:t>28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8608" y="-3347"/>
            <a:ext cx="3383392" cy="64790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609" y="1428"/>
            <a:ext cx="881641" cy="65241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" y="0"/>
            <a:ext cx="1813958" cy="656881"/>
          </a:xfrm>
          <a:prstGeom prst="rect">
            <a:avLst/>
          </a:prstGeom>
        </p:spPr>
      </p:pic>
      <p:cxnSp>
        <p:nvCxnSpPr>
          <p:cNvPr id="8" name="直接连接符 7"/>
          <p:cNvCxnSpPr/>
          <p:nvPr/>
        </p:nvCxnSpPr>
        <p:spPr>
          <a:xfrm>
            <a:off x="0" y="663241"/>
            <a:ext cx="12192000" cy="0"/>
          </a:xfrm>
          <a:prstGeom prst="line">
            <a:avLst/>
          </a:prstGeom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656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Adapter between FEB and Simulator Board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占位符 1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B89DC-E80F-45CB-9EAA-95FB8D9460B1}" type="slidenum">
              <a:rPr lang="zh-CN" altLang="en-US" smtClean="0"/>
              <a:pPr/>
              <a:t>29</a:t>
            </a:fld>
            <a:endParaRPr lang="zh-CN" altLang="en-US"/>
          </a:p>
        </p:txBody>
      </p:sp>
      <p:cxnSp>
        <p:nvCxnSpPr>
          <p:cNvPr id="5" name="直接连接符 4"/>
          <p:cNvCxnSpPr/>
          <p:nvPr/>
        </p:nvCxnSpPr>
        <p:spPr>
          <a:xfrm>
            <a:off x="0" y="663241"/>
            <a:ext cx="12192000" cy="0"/>
          </a:xfrm>
          <a:prstGeom prst="line">
            <a:avLst/>
          </a:prstGeom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8608" y="-3347"/>
            <a:ext cx="3383392" cy="64790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609" y="1428"/>
            <a:ext cx="881641" cy="65241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" y="0"/>
            <a:ext cx="1813958" cy="656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52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System Architecture</a:t>
            </a:r>
          </a:p>
        </p:txBody>
      </p:sp>
      <p:sp>
        <p:nvSpPr>
          <p:cNvPr id="12" name="文本占位符 1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B89DC-E80F-45CB-9EAA-95FB8D9460B1}" type="slidenum">
              <a:rPr lang="zh-CN" altLang="en-US" smtClean="0"/>
              <a:pPr/>
              <a:t>3</a:t>
            </a:fld>
            <a:endParaRPr lang="zh-CN" altLang="en-US"/>
          </a:p>
        </p:txBody>
      </p:sp>
      <p:cxnSp>
        <p:nvCxnSpPr>
          <p:cNvPr id="5" name="直接连接符 4"/>
          <p:cNvCxnSpPr/>
          <p:nvPr/>
        </p:nvCxnSpPr>
        <p:spPr>
          <a:xfrm>
            <a:off x="0" y="663241"/>
            <a:ext cx="12192000" cy="0"/>
          </a:xfrm>
          <a:prstGeom prst="line">
            <a:avLst/>
          </a:prstGeom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8608" y="-3347"/>
            <a:ext cx="3383392" cy="64790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609" y="1428"/>
            <a:ext cx="881641" cy="65241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" y="0"/>
            <a:ext cx="1813958" cy="656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15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STGC Signal Simulator board</a:t>
            </a:r>
            <a:endParaRPr lang="zh-CN" alt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内容占位符 11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12" y="1291252"/>
            <a:ext cx="4038132" cy="5343911"/>
          </a:xfrm>
        </p:spPr>
      </p:pic>
      <p:sp>
        <p:nvSpPr>
          <p:cNvPr id="17" name="内容占位符 16"/>
          <p:cNvSpPr>
            <a:spLocks noGrp="1"/>
          </p:cNvSpPr>
          <p:nvPr>
            <p:ph sz="half" idx="2"/>
          </p:nvPr>
        </p:nvSpPr>
        <p:spPr>
          <a:xfrm>
            <a:off x="8267700" y="1825625"/>
            <a:ext cx="3924300" cy="4351338"/>
          </a:xfrm>
        </p:spPr>
        <p:txBody>
          <a:bodyPr/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256 channels charge output, </a:t>
            </a:r>
            <a:r>
              <a:rPr lang="en-US" altLang="zh-CN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~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0.4pC</a:t>
            </a:r>
          </a:p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Used as external test pulse source for FEB 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B89DC-E80F-45CB-9EAA-95FB8D9460B1}" type="slidenum">
              <a:rPr lang="zh-CN" altLang="en-US" smtClean="0"/>
              <a:pPr/>
              <a:t>30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8608" y="-3347"/>
            <a:ext cx="3383392" cy="64790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609" y="1428"/>
            <a:ext cx="881641" cy="65241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" y="0"/>
            <a:ext cx="1813958" cy="656881"/>
          </a:xfrm>
          <a:prstGeom prst="rect">
            <a:avLst/>
          </a:prstGeom>
        </p:spPr>
      </p:pic>
      <p:cxnSp>
        <p:nvCxnSpPr>
          <p:cNvPr id="8" name="直接连接符 7"/>
          <p:cNvCxnSpPr/>
          <p:nvPr/>
        </p:nvCxnSpPr>
        <p:spPr>
          <a:xfrm>
            <a:off x="0" y="663241"/>
            <a:ext cx="12192000" cy="0"/>
          </a:xfrm>
          <a:prstGeom prst="line">
            <a:avLst/>
          </a:prstGeom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3" name="图片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133" y="1389888"/>
            <a:ext cx="4070708" cy="5157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89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Adapter board design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B89DC-E80F-45CB-9EAA-95FB8D9460B1}" type="slidenum">
              <a:rPr lang="zh-CN" altLang="en-US" smtClean="0"/>
              <a:pPr/>
              <a:t>31</a:t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2188" y="1956376"/>
            <a:ext cx="8938726" cy="449992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8608" y="-3347"/>
            <a:ext cx="3383392" cy="64790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609" y="1428"/>
            <a:ext cx="881641" cy="6524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" y="0"/>
            <a:ext cx="1813958" cy="656881"/>
          </a:xfrm>
          <a:prstGeom prst="rect">
            <a:avLst/>
          </a:prstGeom>
        </p:spPr>
      </p:pic>
      <p:cxnSp>
        <p:nvCxnSpPr>
          <p:cNvPr id="10" name="直接连接符 9"/>
          <p:cNvCxnSpPr/>
          <p:nvPr/>
        </p:nvCxnSpPr>
        <p:spPr>
          <a:xfrm>
            <a:off x="0" y="663241"/>
            <a:ext cx="12192000" cy="0"/>
          </a:xfrm>
          <a:prstGeom prst="line">
            <a:avLst/>
          </a:prstGeom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712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Connection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B89DC-E80F-45CB-9EAA-95FB8D9460B1}" type="slidenum">
              <a:rPr lang="zh-CN" altLang="en-US" smtClean="0"/>
              <a:pPr/>
              <a:t>32</a:t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311" y="1690688"/>
            <a:ext cx="4019377" cy="509273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9012" y="1219166"/>
            <a:ext cx="4673976" cy="235910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8608" y="14941"/>
            <a:ext cx="3383392" cy="64790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609" y="19716"/>
            <a:ext cx="881641" cy="6524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" y="18288"/>
            <a:ext cx="1813958" cy="656881"/>
          </a:xfrm>
          <a:prstGeom prst="rect">
            <a:avLst/>
          </a:prstGeom>
        </p:spPr>
      </p:pic>
      <p:cxnSp>
        <p:nvCxnSpPr>
          <p:cNvPr id="12" name="直接连接符 11"/>
          <p:cNvCxnSpPr/>
          <p:nvPr/>
        </p:nvCxnSpPr>
        <p:spPr>
          <a:xfrm>
            <a:off x="0" y="681529"/>
            <a:ext cx="12192000" cy="0"/>
          </a:xfrm>
          <a:prstGeom prst="line">
            <a:avLst/>
          </a:prstGeom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8670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Thanks!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本占位符 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B89DC-E80F-45CB-9EAA-95FB8D9460B1}" type="slidenum">
              <a:rPr lang="zh-CN" altLang="en-US" smtClean="0"/>
              <a:pPr/>
              <a:t>33</a:t>
            </a:fld>
            <a:endParaRPr lang="zh-CN" altLang="en-US"/>
          </a:p>
        </p:txBody>
      </p:sp>
      <p:cxnSp>
        <p:nvCxnSpPr>
          <p:cNvPr id="6" name="直接连接符 5"/>
          <p:cNvCxnSpPr/>
          <p:nvPr/>
        </p:nvCxnSpPr>
        <p:spPr>
          <a:xfrm>
            <a:off x="0" y="663241"/>
            <a:ext cx="12192000" cy="0"/>
          </a:xfrm>
          <a:prstGeom prst="line">
            <a:avLst/>
          </a:prstGeom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8608" y="-3347"/>
            <a:ext cx="3383392" cy="64790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609" y="1428"/>
            <a:ext cx="881641" cy="6524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" y="0"/>
            <a:ext cx="1813958" cy="656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499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Complete </a:t>
            </a:r>
            <a:r>
              <a:rPr lang="en-US" altLang="zh-CN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sTGC</a:t>
            </a:r>
            <a:r>
              <a:rPr lang="en-US" altLang="zh-CN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layer</a:t>
            </a:r>
            <a:endParaRPr lang="zh-CN" alt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内容占位符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97669" y="1825625"/>
            <a:ext cx="4862661" cy="4351338"/>
          </a:xfrm>
          <a:prstGeom prst="rect">
            <a:avLst/>
          </a:prstGeom>
        </p:spPr>
      </p:pic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800725" cy="4351338"/>
          </a:xfrm>
        </p:spPr>
        <p:txBody>
          <a:bodyPr>
            <a:noAutofit/>
          </a:bodyPr>
          <a:lstStyle/>
          <a:p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strips of each </a:t>
            </a:r>
            <a:r>
              <a:rPr lang="en-US" altLang="zh-C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sTGC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layer can be handled by 24 Front-End Boards.</a:t>
            </a:r>
          </a:p>
          <a:p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total, there will need 96 FEBs for 4 </a:t>
            </a:r>
            <a:r>
              <a:rPr lang="en-US" altLang="zh-C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sTGC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layers.</a:t>
            </a:r>
          </a:p>
          <a:p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innermost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sTGC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layer locate in the cone at the place with diameter of 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152cm</a:t>
            </a:r>
          </a:p>
          <a:p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About 10cm gap between the </a:t>
            </a:r>
            <a:r>
              <a:rPr lang="en-US" altLang="zh-C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sTGC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border and the cone</a:t>
            </a:r>
          </a:p>
          <a:p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FEB boards are vertically inserted in the </a:t>
            </a:r>
            <a:r>
              <a:rPr lang="en-US" altLang="zh-C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sTGC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chamber.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B89DC-E80F-45CB-9EAA-95FB8D9460B1}" type="slidenum">
              <a:rPr lang="zh-CN" altLang="en-US" smtClean="0"/>
              <a:pPr/>
              <a:t>4</a:t>
            </a:fld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8608" y="-3347"/>
            <a:ext cx="3383392" cy="64790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609" y="1428"/>
            <a:ext cx="881641" cy="6524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" y="0"/>
            <a:ext cx="1813958" cy="656881"/>
          </a:xfrm>
          <a:prstGeom prst="rect">
            <a:avLst/>
          </a:prstGeom>
        </p:spPr>
      </p:pic>
      <p:cxnSp>
        <p:nvCxnSpPr>
          <p:cNvPr id="10" name="直接连接符 9"/>
          <p:cNvCxnSpPr/>
          <p:nvPr/>
        </p:nvCxnSpPr>
        <p:spPr>
          <a:xfrm>
            <a:off x="0" y="663241"/>
            <a:ext cx="12192000" cy="0"/>
          </a:xfrm>
          <a:prstGeom prst="line">
            <a:avLst/>
          </a:prstGeom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333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B89DC-E80F-45CB-9EAA-95FB8D9460B1}" type="slidenum">
              <a:rPr lang="zh-CN" altLang="en-US" smtClean="0"/>
              <a:pPr/>
              <a:t>5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8608" y="-3347"/>
            <a:ext cx="3383392" cy="64790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609" y="1428"/>
            <a:ext cx="881641" cy="65241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" y="0"/>
            <a:ext cx="1813958" cy="656881"/>
          </a:xfrm>
          <a:prstGeom prst="rect">
            <a:avLst/>
          </a:prstGeom>
        </p:spPr>
      </p:pic>
      <p:cxnSp>
        <p:nvCxnSpPr>
          <p:cNvPr id="8" name="直接连接符 7"/>
          <p:cNvCxnSpPr/>
          <p:nvPr/>
        </p:nvCxnSpPr>
        <p:spPr>
          <a:xfrm>
            <a:off x="0" y="663241"/>
            <a:ext cx="12192000" cy="0"/>
          </a:xfrm>
          <a:prstGeom prst="line">
            <a:avLst/>
          </a:prstGeom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9" name="标题 1"/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CN" alt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03864" y="0"/>
            <a:ext cx="81842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28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B89DC-E80F-45CB-9EAA-95FB8D9460B1}" type="slidenum">
              <a:rPr lang="zh-CN" altLang="en-US" smtClean="0"/>
              <a:pPr/>
              <a:t>6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37" y="796925"/>
            <a:ext cx="11287125" cy="5924550"/>
          </a:xfrm>
          <a:prstGeom prst="rect">
            <a:avLst/>
          </a:prstGeom>
        </p:spPr>
      </p:pic>
      <p:cxnSp>
        <p:nvCxnSpPr>
          <p:cNvPr id="6" name="直接连接符 5"/>
          <p:cNvCxnSpPr/>
          <p:nvPr/>
        </p:nvCxnSpPr>
        <p:spPr>
          <a:xfrm>
            <a:off x="0" y="663241"/>
            <a:ext cx="12192000" cy="0"/>
          </a:xfrm>
          <a:prstGeom prst="line">
            <a:avLst/>
          </a:prstGeom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8608" y="-3347"/>
            <a:ext cx="3383392" cy="64790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609" y="1428"/>
            <a:ext cx="881641" cy="6524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" y="0"/>
            <a:ext cx="1813958" cy="656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972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b="1" dirty="0" smtClean="0">
                <a:latin typeface="Times New Roman" pitchFamily="18" charset="0"/>
                <a:cs typeface="Times New Roman" pitchFamily="18" charset="0"/>
              </a:rPr>
              <a:t>Layout in the cone</a:t>
            </a:r>
            <a:endParaRPr lang="zh-CN" alt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224486" y="1825625"/>
            <a:ext cx="4967514" cy="4351338"/>
          </a:xfrm>
        </p:spPr>
        <p:txBody>
          <a:bodyPr>
            <a:normAutofit lnSpcReduction="10000"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7-inch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distance between adjacent 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sTGC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chambers.</a:t>
            </a:r>
          </a:p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FEBs are vertically inserted into the connector slots on chamber.</a:t>
            </a:r>
          </a:p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FEBs are almost parallel to the particle beams.</a:t>
            </a:r>
          </a:p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3-6 power cables can be grouped together and then distributed to each FEB near the chamber.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B89DC-E80F-45CB-9EAA-95FB8D9460B1}" type="slidenum">
              <a:rPr lang="zh-CN" altLang="en-US" smtClean="0"/>
              <a:pPr/>
              <a:t>7</a:t>
            </a:fld>
            <a:endParaRPr lang="zh-CN" altLang="en-US"/>
          </a:p>
        </p:txBody>
      </p:sp>
      <p:cxnSp>
        <p:nvCxnSpPr>
          <p:cNvPr id="5" name="直接连接符 4"/>
          <p:cNvCxnSpPr/>
          <p:nvPr/>
        </p:nvCxnSpPr>
        <p:spPr>
          <a:xfrm>
            <a:off x="0" y="663241"/>
            <a:ext cx="12192000" cy="0"/>
          </a:xfrm>
          <a:prstGeom prst="line">
            <a:avLst/>
          </a:prstGeom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8608" y="-3347"/>
            <a:ext cx="3383392" cy="64790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609" y="1428"/>
            <a:ext cx="881641" cy="65241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" y="0"/>
            <a:ext cx="1813958" cy="65688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391" y="2054385"/>
            <a:ext cx="6910769" cy="345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608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33399" y="1825625"/>
            <a:ext cx="7819769" cy="4351338"/>
          </a:xfrm>
        </p:spPr>
        <p:txBody>
          <a:bodyPr>
            <a:normAutofit fontScale="92500" lnSpcReduction="20000"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Connector P/N on chamber: SAMTEC HSEC1-</a:t>
            </a:r>
            <a:r>
              <a:rPr lang="en-US" altLang="zh-CN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060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-01-S-DV-A-K, used as board </a:t>
            </a:r>
            <a:r>
              <a:rPr lang="en-US" altLang="zh-CN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slot connector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Connector size on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chamber: 69.5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5.6 *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7.8mm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L*W*H)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1.0mm pitch, dual rows, 60 positions/row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120 strip signals can be connected to the connector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Surface-mounted, can be soldered manually.</a:t>
            </a:r>
          </a:p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connectors needed on FEB: </a:t>
            </a:r>
            <a:r>
              <a:rPr lang="en-US" altLang="zh-CN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Golden fingers on both layers of FEB</a:t>
            </a:r>
          </a:p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Each FEB contains two connectors, capable of up 240 strip channels (</a:t>
            </a:r>
            <a:r>
              <a:rPr lang="en-US" altLang="zh-CN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sTGC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chamber can supply ~210 strips for each FEB).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B89DC-E80F-45CB-9EAA-95FB8D9460B1}" type="slidenum">
              <a:rPr lang="zh-CN" altLang="en-US" smtClean="0"/>
              <a:pPr/>
              <a:t>8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8608" y="-3347"/>
            <a:ext cx="3383392" cy="64790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609" y="1428"/>
            <a:ext cx="881641" cy="65241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" y="0"/>
            <a:ext cx="1813958" cy="656881"/>
          </a:xfrm>
          <a:prstGeom prst="rect">
            <a:avLst/>
          </a:prstGeom>
        </p:spPr>
      </p:pic>
      <p:cxnSp>
        <p:nvCxnSpPr>
          <p:cNvPr id="8" name="直接连接符 7"/>
          <p:cNvCxnSpPr/>
          <p:nvPr/>
        </p:nvCxnSpPr>
        <p:spPr>
          <a:xfrm>
            <a:off x="0" y="663241"/>
            <a:ext cx="12192000" cy="0"/>
          </a:xfrm>
          <a:prstGeom prst="line">
            <a:avLst/>
          </a:prstGeom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CN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Connector between chamber and FEB</a:t>
            </a:r>
            <a:endParaRPr lang="zh-CN" alt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29682" y="1774556"/>
            <a:ext cx="3835021" cy="2489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8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Connector Pin Map</a:t>
            </a:r>
            <a:endParaRPr lang="zh-CN" alt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120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positions:14 for signal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Ground(marked with ‘G’),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106 for strips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B89DC-E80F-45CB-9EAA-95FB8D9460B1}" type="slidenum">
              <a:rPr lang="zh-CN" altLang="en-US" smtClean="0"/>
              <a:pPr/>
              <a:t>9</a:t>
            </a:fld>
            <a:endParaRPr lang="zh-CN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4" y="2279601"/>
            <a:ext cx="6375045" cy="2237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24" y="4620003"/>
            <a:ext cx="11595401" cy="2024729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095289" y="3967568"/>
            <a:ext cx="21852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Footprint on chamber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4849627" y="6250115"/>
            <a:ext cx="2332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Golden fingers on FEB</a:t>
            </a:r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49" y="2287264"/>
            <a:ext cx="11581076" cy="3937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382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093b4202-f524-40d4-b0b4-c35a270f55b5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3465</TotalTime>
  <Words>947</Words>
  <Application>Microsoft Office PowerPoint</Application>
  <PresentationFormat>宽屏</PresentationFormat>
  <Paragraphs>180</Paragraphs>
  <Slides>33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42" baseType="lpstr">
      <vt:lpstr>等线</vt:lpstr>
      <vt:lpstr>等线 Light</vt:lpstr>
      <vt:lpstr>宋体</vt:lpstr>
      <vt:lpstr>微软雅黑</vt:lpstr>
      <vt:lpstr>Arial</vt:lpstr>
      <vt:lpstr>Calibri</vt:lpstr>
      <vt:lpstr>Times New Roman</vt:lpstr>
      <vt:lpstr>Wingdings</vt:lpstr>
      <vt:lpstr>Office 主题​​</vt:lpstr>
      <vt:lpstr>Electronics  Status at USTC</vt:lpstr>
      <vt:lpstr>Outline</vt:lpstr>
      <vt:lpstr>System Architecture</vt:lpstr>
      <vt:lpstr>Complete sTGC layer</vt:lpstr>
      <vt:lpstr>PowerPoint 演示文稿</vt:lpstr>
      <vt:lpstr>PowerPoint 演示文稿</vt:lpstr>
      <vt:lpstr>Layout in the cone</vt:lpstr>
      <vt:lpstr>Connector between chamber and FEB</vt:lpstr>
      <vt:lpstr>Connector Pin Map</vt:lpstr>
      <vt:lpstr>Read-out Electronics Architecture</vt:lpstr>
      <vt:lpstr>FEB Status</vt:lpstr>
      <vt:lpstr>3D show of FEB</vt:lpstr>
      <vt:lpstr>PowerPoint 演示文稿</vt:lpstr>
      <vt:lpstr>PowerPoint 演示文稿</vt:lpstr>
      <vt:lpstr>PowerPoint 演示文稿</vt:lpstr>
      <vt:lpstr>PowerPoint 演示文稿</vt:lpstr>
      <vt:lpstr>VMM3 usage on FEB</vt:lpstr>
      <vt:lpstr>Architecture of VMM3</vt:lpstr>
      <vt:lpstr>VMM3 configuration</vt:lpstr>
      <vt:lpstr>VMM3 configuration</vt:lpstr>
      <vt:lpstr>VMM3 configuration GUI</vt:lpstr>
      <vt:lpstr>PowerPoint 演示文稿</vt:lpstr>
      <vt:lpstr>ROD Status</vt:lpstr>
      <vt:lpstr>ROD Architecture</vt:lpstr>
      <vt:lpstr>PowerPoint 演示文稿</vt:lpstr>
      <vt:lpstr>PowerPoint 演示文稿</vt:lpstr>
      <vt:lpstr>POWER</vt:lpstr>
      <vt:lpstr>Board Status</vt:lpstr>
      <vt:lpstr>Adapter between FEB and Simulator Board</vt:lpstr>
      <vt:lpstr>STGC Signal Simulator board</vt:lpstr>
      <vt:lpstr>Adapter board design</vt:lpstr>
      <vt:lpstr>Connection</vt:lpstr>
      <vt:lpstr>Thanks!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peng miao</dc:creator>
  <cp:lastModifiedBy>USER</cp:lastModifiedBy>
  <cp:revision>860</cp:revision>
  <dcterms:created xsi:type="dcterms:W3CDTF">2017-07-31T14:39:00Z</dcterms:created>
  <dcterms:modified xsi:type="dcterms:W3CDTF">2020-07-21T10:51:48Z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2052-11.1.0.8894</vt:lpwstr>
  </property>
</Properties>
</file>