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4" r:id="rId3"/>
    <p:sldId id="283" r:id="rId4"/>
    <p:sldId id="286" r:id="rId5"/>
    <p:sldId id="285" r:id="rId6"/>
    <p:sldId id="287" r:id="rId7"/>
    <p:sldId id="273" r:id="rId8"/>
    <p:sldId id="274" r:id="rId9"/>
    <p:sldId id="261" r:id="rId10"/>
    <p:sldId id="263" r:id="rId11"/>
    <p:sldId id="264" r:id="rId12"/>
    <p:sldId id="258" r:id="rId13"/>
    <p:sldId id="265" r:id="rId14"/>
    <p:sldId id="262" r:id="rId15"/>
    <p:sldId id="259" r:id="rId16"/>
    <p:sldId id="270" r:id="rId17"/>
    <p:sldId id="275" r:id="rId18"/>
    <p:sldId id="271" r:id="rId19"/>
    <p:sldId id="276" r:id="rId20"/>
    <p:sldId id="269" r:id="rId21"/>
    <p:sldId id="272" r:id="rId22"/>
    <p:sldId id="267" r:id="rId23"/>
    <p:sldId id="278" r:id="rId24"/>
    <p:sldId id="277" r:id="rId25"/>
    <p:sldId id="282" r:id="rId26"/>
    <p:sldId id="281" r:id="rId27"/>
    <p:sldId id="26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A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5" d="100"/>
          <a:sy n="85" d="100"/>
        </p:scale>
        <p:origin x="55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757F0E-22A0-4FEE-9BDD-81F227B40943}"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337764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234370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465560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6611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316101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F757F0E-22A0-4FEE-9BDD-81F227B40943}" type="datetimeFigureOut">
              <a:rPr lang="en-US" smtClean="0"/>
              <a:t>7/20/2020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850967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F757F0E-22A0-4FEE-9BDD-81F227B40943}" type="datetimeFigureOut">
              <a:rPr lang="en-US" smtClean="0"/>
              <a:t>7/20/2020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372373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57F0E-22A0-4FEE-9BDD-81F227B40943}"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1500779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57F0E-22A0-4FEE-9BDD-81F227B40943}"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2252768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E1E9-606D-4FBB-BAB3-8680A649C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DB397-F33B-4AB0-BFDF-9BA9602AE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E5A4C-27D4-45E6-ABFA-7BE07E73E83C}"/>
              </a:ext>
            </a:extLst>
          </p:cNvPr>
          <p:cNvSpPr>
            <a:spLocks noGrp="1"/>
          </p:cNvSpPr>
          <p:nvPr>
            <p:ph type="dt" sz="half" idx="10"/>
          </p:nvPr>
        </p:nvSpPr>
        <p:spPr/>
        <p:txBody>
          <a:bodyPr/>
          <a:lstStyle/>
          <a:p>
            <a:fld id="{5F757F0E-22A0-4FEE-9BDD-81F227B40943}" type="datetimeFigureOut">
              <a:rPr lang="en-US" smtClean="0"/>
              <a:t>7/20/2020</a:t>
            </a:fld>
            <a:endParaRPr lang="en-US"/>
          </a:p>
        </p:txBody>
      </p:sp>
      <p:sp>
        <p:nvSpPr>
          <p:cNvPr id="5" name="Footer Placeholder 4">
            <a:extLst>
              <a:ext uri="{FF2B5EF4-FFF2-40B4-BE49-F238E27FC236}">
                <a16:creationId xmlns:a16="http://schemas.microsoft.com/office/drawing/2014/main" id="{73924131-BD38-410D-A222-BF9C22DA0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E848D-272C-46E6-8511-5EF85AEDEE39}"/>
              </a:ext>
            </a:extLst>
          </p:cNvPr>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220087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57F0E-22A0-4FEE-9BDD-81F227B40943}"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82254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57F0E-22A0-4FEE-9BDD-81F227B40943}"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364321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53177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757F0E-22A0-4FEE-9BDD-81F227B40943}" type="datetimeFigureOut">
              <a:rPr lang="en-US" smtClean="0"/>
              <a:t>7/20/2020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152699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757F0E-22A0-4FEE-9BDD-81F227B40943}" type="datetimeFigureOut">
              <a:rPr lang="en-US" smtClean="0"/>
              <a:t>7/20/2020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108661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F757F0E-22A0-4FEE-9BDD-81F227B40943}" type="datetimeFigureOut">
              <a:rPr lang="en-US" smtClean="0"/>
              <a:t>7/20/2020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114112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70722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757F0E-22A0-4FEE-9BDD-81F227B40943}" type="datetimeFigureOut">
              <a:rPr lang="en-US" smtClean="0"/>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341E3-4EC9-4E51-8E11-381A188E944E}" type="slidenum">
              <a:rPr lang="en-US" smtClean="0"/>
              <a:t>‹#›</a:t>
            </a:fld>
            <a:endParaRPr lang="en-US"/>
          </a:p>
        </p:txBody>
      </p:sp>
    </p:spTree>
    <p:extLst>
      <p:ext uri="{BB962C8B-B14F-4D97-AF65-F5344CB8AC3E}">
        <p14:creationId xmlns:p14="http://schemas.microsoft.com/office/powerpoint/2010/main" val="3807831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F757F0E-22A0-4FEE-9BDD-81F227B40943}" type="datetimeFigureOut">
              <a:rPr lang="en-US" smtClean="0"/>
              <a:t>7/20/2020</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B5341E3-4EC9-4E51-8E11-381A188E944E}" type="slidenum">
              <a:rPr lang="en-US" smtClean="0"/>
              <a:t>‹#›</a:t>
            </a:fld>
            <a:endParaRPr lang="en-US"/>
          </a:p>
        </p:txBody>
      </p:sp>
    </p:spTree>
    <p:extLst>
      <p:ext uri="{BB962C8B-B14F-4D97-AF65-F5344CB8AC3E}">
        <p14:creationId xmlns:p14="http://schemas.microsoft.com/office/powerpoint/2010/main" val="3703180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50CAEE-CAC0-4F18-9593-F09A3338C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2DA77D5-12C4-446D-AC72-A514960A5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8199690" y="290557"/>
            <a:ext cx="3992310" cy="3905520"/>
          </a:xfrm>
          <a:prstGeom prst="rect">
            <a:avLst/>
          </a:prstGeom>
        </p:spPr>
      </p:pic>
      <p:pic>
        <p:nvPicPr>
          <p:cNvPr id="12" name="Picture 11">
            <a:extLst>
              <a:ext uri="{FF2B5EF4-FFF2-40B4-BE49-F238E27FC236}">
                <a16:creationId xmlns:a16="http://schemas.microsoft.com/office/drawing/2014/main" id="{19E04E4F-6B32-4651-ACE0-DACABF1FC2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450" t="1120" r="54326" b="73832"/>
          <a:stretch/>
        </p:blipFill>
        <p:spPr>
          <a:xfrm>
            <a:off x="4581330" y="0"/>
            <a:ext cx="6762408" cy="2867764"/>
          </a:xfrm>
          <a:prstGeom prst="rect">
            <a:avLst/>
          </a:prstGeom>
        </p:spPr>
      </p:pic>
      <p:sp>
        <p:nvSpPr>
          <p:cNvPr id="2" name="Title 1">
            <a:extLst>
              <a:ext uri="{FF2B5EF4-FFF2-40B4-BE49-F238E27FC236}">
                <a16:creationId xmlns:a16="http://schemas.microsoft.com/office/drawing/2014/main" id="{58E1807F-8039-4A82-8D63-359C527926BD}"/>
              </a:ext>
            </a:extLst>
          </p:cNvPr>
          <p:cNvSpPr>
            <a:spLocks noGrp="1"/>
          </p:cNvSpPr>
          <p:nvPr>
            <p:ph type="ctrTitle"/>
          </p:nvPr>
        </p:nvSpPr>
        <p:spPr>
          <a:xfrm>
            <a:off x="1286933" y="2213361"/>
            <a:ext cx="6247721" cy="2204815"/>
          </a:xfrm>
        </p:spPr>
        <p:txBody>
          <a:bodyPr>
            <a:normAutofit/>
          </a:bodyPr>
          <a:lstStyle/>
          <a:p>
            <a:pPr algn="l"/>
            <a:r>
              <a:rPr lang="en-US"/>
              <a:t>STGC integration and Gas System</a:t>
            </a:r>
          </a:p>
        </p:txBody>
      </p:sp>
      <p:sp>
        <p:nvSpPr>
          <p:cNvPr id="3" name="Subtitle 2">
            <a:extLst>
              <a:ext uri="{FF2B5EF4-FFF2-40B4-BE49-F238E27FC236}">
                <a16:creationId xmlns:a16="http://schemas.microsoft.com/office/drawing/2014/main" id="{8549B35A-85D5-447A-9EE6-4F7FA46D6C7E}"/>
              </a:ext>
            </a:extLst>
          </p:cNvPr>
          <p:cNvSpPr>
            <a:spLocks noGrp="1"/>
          </p:cNvSpPr>
          <p:nvPr>
            <p:ph type="subTitle" idx="1"/>
          </p:nvPr>
        </p:nvSpPr>
        <p:spPr>
          <a:xfrm>
            <a:off x="1286934" y="4418176"/>
            <a:ext cx="6247721" cy="1264209"/>
          </a:xfrm>
        </p:spPr>
        <p:txBody>
          <a:bodyPr>
            <a:normAutofit/>
          </a:bodyPr>
          <a:lstStyle/>
          <a:p>
            <a:pPr algn="l"/>
            <a:r>
              <a:rPr lang="en-US">
                <a:solidFill>
                  <a:schemeClr val="tx1">
                    <a:lumMod val="50000"/>
                    <a:lumOff val="50000"/>
                  </a:schemeClr>
                </a:solidFill>
              </a:rPr>
              <a:t>- Rahul Sharma</a:t>
            </a:r>
          </a:p>
        </p:txBody>
      </p:sp>
      <p:pic>
        <p:nvPicPr>
          <p:cNvPr id="14" name="Picture 13">
            <a:extLst>
              <a:ext uri="{FF2B5EF4-FFF2-40B4-BE49-F238E27FC236}">
                <a16:creationId xmlns:a16="http://schemas.microsoft.com/office/drawing/2014/main" id="{13D4F2B0-7771-46FC-9763-240E8F55F1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10246407" y="5429242"/>
            <a:ext cx="1945594" cy="1428758"/>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16" name="Picture 15">
            <a:extLst>
              <a:ext uri="{FF2B5EF4-FFF2-40B4-BE49-F238E27FC236}">
                <a16:creationId xmlns:a16="http://schemas.microsoft.com/office/drawing/2014/main" id="{6164F387-6750-4AFF-8A10-65C64D31EC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9795659" y="4064996"/>
            <a:ext cx="2716669" cy="1658803"/>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38542735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9196-EAA5-4278-A090-4F4410BFD522}"/>
              </a:ext>
            </a:extLst>
          </p:cNvPr>
          <p:cNvSpPr>
            <a:spLocks noGrp="1"/>
          </p:cNvSpPr>
          <p:nvPr>
            <p:ph type="title"/>
          </p:nvPr>
        </p:nvSpPr>
        <p:spPr>
          <a:xfrm>
            <a:off x="0" y="5532"/>
            <a:ext cx="12058650" cy="956494"/>
          </a:xfrm>
        </p:spPr>
        <p:txBody>
          <a:bodyPr>
            <a:normAutofit/>
          </a:bodyPr>
          <a:lstStyle/>
          <a:p>
            <a:r>
              <a:rPr lang="en-US" sz="3600" b="1" u="sng" dirty="0"/>
              <a:t>Gas System Overview</a:t>
            </a:r>
          </a:p>
        </p:txBody>
      </p:sp>
      <p:sp>
        <p:nvSpPr>
          <p:cNvPr id="3" name="Content Placeholder 2">
            <a:extLst>
              <a:ext uri="{FF2B5EF4-FFF2-40B4-BE49-F238E27FC236}">
                <a16:creationId xmlns:a16="http://schemas.microsoft.com/office/drawing/2014/main" id="{BB2D4EEF-9D5C-4F1B-9248-78AB21C22051}"/>
              </a:ext>
            </a:extLst>
          </p:cNvPr>
          <p:cNvSpPr>
            <a:spLocks noGrp="1"/>
          </p:cNvSpPr>
          <p:nvPr>
            <p:ph idx="1"/>
          </p:nvPr>
        </p:nvSpPr>
        <p:spPr>
          <a:xfrm>
            <a:off x="1" y="820271"/>
            <a:ext cx="4295512" cy="5933455"/>
          </a:xfrm>
        </p:spPr>
        <p:txBody>
          <a:bodyPr>
            <a:normAutofit fontScale="85000" lnSpcReduction="10000"/>
          </a:bodyPr>
          <a:lstStyle/>
          <a:p>
            <a:r>
              <a:rPr lang="en-US" sz="1800" dirty="0"/>
              <a:t>The mixture will go into the cooling and liquid detection system where it will be cooled using water at 17C. In case of any excess pentane in the mixture (due to error in pentane mass flow meter) it will liquify. Liquid detector will then trigger an alarm and shut down the system.</a:t>
            </a:r>
          </a:p>
          <a:p>
            <a:r>
              <a:rPr lang="en-US" sz="1800" dirty="0"/>
              <a:t>Gas will be delivered to the gas panel (with flowmeters) using 1/2”OD &amp; 3/8” ID Copper tubing. Copper tubing will be heated and insulated.</a:t>
            </a:r>
          </a:p>
          <a:p>
            <a:r>
              <a:rPr lang="en-US" sz="1800" dirty="0"/>
              <a:t>As we will like gas to be delivered between 22C and 25C to the detector, we will install a thermocouples in the system to monitor gas line and gas temperatures. Temperature of heat tape will be varied based on temperature readings on thermocouples.    </a:t>
            </a:r>
          </a:p>
          <a:p>
            <a:pPr marL="457200" lvl="1" indent="0">
              <a:buNone/>
            </a:pPr>
            <a:endParaRPr lang="en-US" sz="1400" dirty="0"/>
          </a:p>
        </p:txBody>
      </p:sp>
      <p:pic>
        <p:nvPicPr>
          <p:cNvPr id="5" name="Picture 4">
            <a:extLst>
              <a:ext uri="{FF2B5EF4-FFF2-40B4-BE49-F238E27FC236}">
                <a16:creationId xmlns:a16="http://schemas.microsoft.com/office/drawing/2014/main" id="{1D4DC509-E31E-4597-893B-AFDADCAEBF58}"/>
              </a:ext>
            </a:extLst>
          </p:cNvPr>
          <p:cNvPicPr>
            <a:picLocks noChangeAspect="1"/>
          </p:cNvPicPr>
          <p:nvPr/>
        </p:nvPicPr>
        <p:blipFill>
          <a:blip r:embed="rId2"/>
          <a:stretch>
            <a:fillRect/>
          </a:stretch>
        </p:blipFill>
        <p:spPr>
          <a:xfrm>
            <a:off x="4241263" y="820270"/>
            <a:ext cx="7950736" cy="6037729"/>
          </a:xfrm>
          <a:prstGeom prst="rect">
            <a:avLst/>
          </a:prstGeom>
        </p:spPr>
      </p:pic>
    </p:spTree>
    <p:extLst>
      <p:ext uri="{BB962C8B-B14F-4D97-AF65-F5344CB8AC3E}">
        <p14:creationId xmlns:p14="http://schemas.microsoft.com/office/powerpoint/2010/main" val="2189131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6FEA-C9A9-49F9-9CD0-B03149CFB6F7}"/>
              </a:ext>
            </a:extLst>
          </p:cNvPr>
          <p:cNvSpPr>
            <a:spLocks noGrp="1"/>
          </p:cNvSpPr>
          <p:nvPr>
            <p:ph type="title"/>
          </p:nvPr>
        </p:nvSpPr>
        <p:spPr>
          <a:xfrm>
            <a:off x="869577" y="141008"/>
            <a:ext cx="10318474" cy="539943"/>
          </a:xfrm>
        </p:spPr>
        <p:txBody>
          <a:bodyPr>
            <a:normAutofit fontScale="90000"/>
          </a:bodyPr>
          <a:lstStyle/>
          <a:p>
            <a:r>
              <a:rPr lang="en-US" dirty="0"/>
              <a:t>Storage in assembly building</a:t>
            </a:r>
          </a:p>
        </p:txBody>
      </p:sp>
      <p:sp>
        <p:nvSpPr>
          <p:cNvPr id="3" name="Content Placeholder 2">
            <a:extLst>
              <a:ext uri="{FF2B5EF4-FFF2-40B4-BE49-F238E27FC236}">
                <a16:creationId xmlns:a16="http://schemas.microsoft.com/office/drawing/2014/main" id="{533EBDF3-C657-4B27-A57A-FC448D87CBF8}"/>
              </a:ext>
            </a:extLst>
          </p:cNvPr>
          <p:cNvSpPr>
            <a:spLocks noGrp="1"/>
          </p:cNvSpPr>
          <p:nvPr>
            <p:ph idx="1"/>
          </p:nvPr>
        </p:nvSpPr>
        <p:spPr>
          <a:xfrm>
            <a:off x="84483" y="979714"/>
            <a:ext cx="5744817" cy="5645675"/>
          </a:xfrm>
        </p:spPr>
        <p:txBody>
          <a:bodyPr>
            <a:normAutofit fontScale="70000" lnSpcReduction="20000"/>
          </a:bodyPr>
          <a:lstStyle/>
          <a:p>
            <a:r>
              <a:rPr lang="en-US" dirty="0"/>
              <a:t>N-pentane appears as a clear colorless liquid with a petroleum-like odor. It is highly flammable. Some of its physical and chemical properties are:</a:t>
            </a:r>
          </a:p>
          <a:p>
            <a:pPr lvl="1"/>
            <a:r>
              <a:rPr lang="en-US" dirty="0"/>
              <a:t>Flash point:  57°F (13.9°C). </a:t>
            </a:r>
          </a:p>
          <a:p>
            <a:pPr lvl="1"/>
            <a:r>
              <a:rPr lang="en-US" dirty="0"/>
              <a:t>Boiling point:  97°F (36°C). </a:t>
            </a:r>
          </a:p>
          <a:p>
            <a:pPr lvl="1"/>
            <a:r>
              <a:rPr lang="en-US" dirty="0"/>
              <a:t>Less dense than water and insoluble in water. Hence floats on water. </a:t>
            </a:r>
          </a:p>
          <a:p>
            <a:pPr lvl="1"/>
            <a:r>
              <a:rPr lang="en-US" dirty="0"/>
              <a:t>Vapors are heavier than air.</a:t>
            </a:r>
          </a:p>
          <a:p>
            <a:pPr lvl="1"/>
            <a:r>
              <a:rPr lang="en-US" dirty="0"/>
              <a:t>Lower Explosive Limit (LEL): 1.5%</a:t>
            </a:r>
          </a:p>
          <a:p>
            <a:pPr lvl="1"/>
            <a:r>
              <a:rPr lang="en-US" dirty="0"/>
              <a:t>Upper Explosive Limit (UEL): 7.8%</a:t>
            </a:r>
          </a:p>
          <a:p>
            <a:pPr lvl="1"/>
            <a:r>
              <a:rPr lang="en-US" dirty="0"/>
              <a:t>Autoignition Temperature: 500°F (260°C)</a:t>
            </a:r>
          </a:p>
          <a:p>
            <a:r>
              <a:rPr lang="en-US" dirty="0"/>
              <a:t>Matheson Cabinet will be used to store liquid pentane tanks as well as to house gas panel (that mounts mass flow meters, CEM, heat exchanger, liquid detector, valves etc. )</a:t>
            </a:r>
          </a:p>
          <a:p>
            <a:r>
              <a:rPr lang="en-US" dirty="0"/>
              <a:t>Copper/Flex Lines will be entering through the top opening in the cabinet.</a:t>
            </a:r>
          </a:p>
          <a:p>
            <a:r>
              <a:rPr lang="en-US" dirty="0"/>
              <a:t>Sniffers and Heat  Sensors will be placed in the </a:t>
            </a:r>
            <a:r>
              <a:rPr lang="en-US" dirty="0" err="1"/>
              <a:t>matheson</a:t>
            </a:r>
            <a:r>
              <a:rPr lang="en-US" dirty="0"/>
              <a:t> cabinet. </a:t>
            </a:r>
          </a:p>
          <a:p>
            <a:r>
              <a:rPr lang="en-US" dirty="0"/>
              <a:t>Status: At BNL</a:t>
            </a:r>
          </a:p>
          <a:p>
            <a:pPr lvl="1"/>
            <a:endParaRPr lang="en-US" dirty="0"/>
          </a:p>
        </p:txBody>
      </p:sp>
      <p:pic>
        <p:nvPicPr>
          <p:cNvPr id="7" name="Picture 6">
            <a:extLst>
              <a:ext uri="{FF2B5EF4-FFF2-40B4-BE49-F238E27FC236}">
                <a16:creationId xmlns:a16="http://schemas.microsoft.com/office/drawing/2014/main" id="{C7772E0D-1A6E-44D0-8BCE-5C618F4A3444}"/>
              </a:ext>
            </a:extLst>
          </p:cNvPr>
          <p:cNvPicPr>
            <a:picLocks noChangeAspect="1"/>
          </p:cNvPicPr>
          <p:nvPr/>
        </p:nvPicPr>
        <p:blipFill rotWithShape="1">
          <a:blip r:embed="rId2"/>
          <a:srcRect r="9694"/>
          <a:stretch/>
        </p:blipFill>
        <p:spPr>
          <a:xfrm>
            <a:off x="8390686" y="1382903"/>
            <a:ext cx="3528524" cy="3524591"/>
          </a:xfrm>
          <a:prstGeom prst="rect">
            <a:avLst/>
          </a:prstGeom>
        </p:spPr>
      </p:pic>
      <p:pic>
        <p:nvPicPr>
          <p:cNvPr id="11" name="Picture 10">
            <a:extLst>
              <a:ext uri="{FF2B5EF4-FFF2-40B4-BE49-F238E27FC236}">
                <a16:creationId xmlns:a16="http://schemas.microsoft.com/office/drawing/2014/main" id="{FB9F8A12-1472-4F49-84D9-E962D70935B8}"/>
              </a:ext>
            </a:extLst>
          </p:cNvPr>
          <p:cNvPicPr>
            <a:picLocks noChangeAspect="1"/>
          </p:cNvPicPr>
          <p:nvPr/>
        </p:nvPicPr>
        <p:blipFill rotWithShape="1">
          <a:blip r:embed="rId3">
            <a:extLst>
              <a:ext uri="{28A0092B-C50C-407E-A947-70E740481C1C}">
                <a14:useLocalDpi xmlns:a14="http://schemas.microsoft.com/office/drawing/2010/main" val="0"/>
              </a:ext>
            </a:extLst>
          </a:blip>
          <a:srcRect t="25839"/>
          <a:stretch/>
        </p:blipFill>
        <p:spPr>
          <a:xfrm rot="5400000">
            <a:off x="5217563" y="2323504"/>
            <a:ext cx="3395309" cy="1888490"/>
          </a:xfrm>
          <a:prstGeom prst="rect">
            <a:avLst/>
          </a:prstGeom>
        </p:spPr>
      </p:pic>
    </p:spTree>
    <p:extLst>
      <p:ext uri="{BB962C8B-B14F-4D97-AF65-F5344CB8AC3E}">
        <p14:creationId xmlns:p14="http://schemas.microsoft.com/office/powerpoint/2010/main" val="28903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5472-E231-41CC-9744-00E18A643AF2}"/>
              </a:ext>
            </a:extLst>
          </p:cNvPr>
          <p:cNvSpPr>
            <a:spLocks noGrp="1"/>
          </p:cNvSpPr>
          <p:nvPr>
            <p:ph type="title"/>
          </p:nvPr>
        </p:nvSpPr>
        <p:spPr>
          <a:xfrm>
            <a:off x="255494" y="290853"/>
            <a:ext cx="5206457" cy="821991"/>
          </a:xfrm>
        </p:spPr>
        <p:txBody>
          <a:bodyPr/>
          <a:lstStyle/>
          <a:p>
            <a:r>
              <a:rPr lang="en-US" dirty="0"/>
              <a:t>Gas Mixing System</a:t>
            </a:r>
          </a:p>
        </p:txBody>
      </p:sp>
      <p:sp>
        <p:nvSpPr>
          <p:cNvPr id="5" name="Content Placeholder 2">
            <a:extLst>
              <a:ext uri="{FF2B5EF4-FFF2-40B4-BE49-F238E27FC236}">
                <a16:creationId xmlns:a16="http://schemas.microsoft.com/office/drawing/2014/main" id="{81ACA812-EE08-4608-9E2C-38642CF4C4A4}"/>
              </a:ext>
            </a:extLst>
          </p:cNvPr>
          <p:cNvSpPr>
            <a:spLocks noGrp="1"/>
          </p:cNvSpPr>
          <p:nvPr>
            <p:ph idx="1"/>
          </p:nvPr>
        </p:nvSpPr>
        <p:spPr>
          <a:xfrm>
            <a:off x="255494" y="1228164"/>
            <a:ext cx="5163671" cy="5396754"/>
          </a:xfrm>
        </p:spPr>
        <p:txBody>
          <a:bodyPr>
            <a:normAutofit/>
          </a:bodyPr>
          <a:lstStyle/>
          <a:p>
            <a:r>
              <a:rPr lang="en-US" dirty="0"/>
              <a:t>Gas Mixing System is on order from Bronkhorst USA.</a:t>
            </a:r>
          </a:p>
          <a:p>
            <a:r>
              <a:rPr lang="en-US" dirty="0"/>
              <a:t>The instruments have a CE rating. We can get the instruments with IP-65, ATEX, and the gas instrument can be FM Class 1 </a:t>
            </a:r>
            <a:r>
              <a:rPr lang="en-US" dirty="0" err="1"/>
              <a:t>Div</a:t>
            </a:r>
            <a:r>
              <a:rPr lang="en-US" dirty="0"/>
              <a:t> 2 if needed.</a:t>
            </a:r>
          </a:p>
          <a:p>
            <a:r>
              <a:rPr lang="en-US" dirty="0"/>
              <a:t>Instruments are </a:t>
            </a:r>
            <a:r>
              <a:rPr lang="en-US" dirty="0">
                <a:solidFill>
                  <a:srgbClr val="FF0000"/>
                </a:solidFill>
              </a:rPr>
              <a:t>NOT</a:t>
            </a:r>
            <a:r>
              <a:rPr lang="en-US" dirty="0"/>
              <a:t> NRTL or UL Listed.</a:t>
            </a:r>
          </a:p>
          <a:p>
            <a:r>
              <a:rPr lang="en-US" dirty="0"/>
              <a:t>We will have to certify these at BNL.</a:t>
            </a:r>
          </a:p>
          <a:p>
            <a:r>
              <a:rPr lang="en-US" dirty="0"/>
              <a:t>Status: in hand</a:t>
            </a:r>
          </a:p>
          <a:p>
            <a:endParaRPr lang="en-US" dirty="0"/>
          </a:p>
        </p:txBody>
      </p:sp>
      <p:pic>
        <p:nvPicPr>
          <p:cNvPr id="4" name="Picture 3">
            <a:extLst>
              <a:ext uri="{FF2B5EF4-FFF2-40B4-BE49-F238E27FC236}">
                <a16:creationId xmlns:a16="http://schemas.microsoft.com/office/drawing/2014/main" id="{948BBE7B-8908-4780-8FCB-C9643A3D5222}"/>
              </a:ext>
            </a:extLst>
          </p:cNvPr>
          <p:cNvPicPr>
            <a:picLocks noChangeAspect="1"/>
          </p:cNvPicPr>
          <p:nvPr/>
        </p:nvPicPr>
        <p:blipFill>
          <a:blip r:embed="rId2"/>
          <a:stretch>
            <a:fillRect/>
          </a:stretch>
        </p:blipFill>
        <p:spPr>
          <a:xfrm>
            <a:off x="5708832" y="290853"/>
            <a:ext cx="6227674" cy="3420535"/>
          </a:xfrm>
          <a:prstGeom prst="rect">
            <a:avLst/>
          </a:prstGeom>
        </p:spPr>
      </p:pic>
      <p:pic>
        <p:nvPicPr>
          <p:cNvPr id="2052" name="Picture 4" descr="https://www.bronkhorstusa.com/images/thumbnails_products/cem_system_with_coriolis_mfm.jpg_612_600">
            <a:extLst>
              <a:ext uri="{FF2B5EF4-FFF2-40B4-BE49-F238E27FC236}">
                <a16:creationId xmlns:a16="http://schemas.microsoft.com/office/drawing/2014/main" id="{4C37F58C-7646-4154-BAE1-66F674CC7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403" y="3418832"/>
            <a:ext cx="3507951" cy="343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65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5472-E231-41CC-9744-00E18A643AF2}"/>
              </a:ext>
            </a:extLst>
          </p:cNvPr>
          <p:cNvSpPr>
            <a:spLocks noGrp="1"/>
          </p:cNvSpPr>
          <p:nvPr>
            <p:ph type="title"/>
          </p:nvPr>
        </p:nvSpPr>
        <p:spPr>
          <a:xfrm>
            <a:off x="182733" y="141806"/>
            <a:ext cx="4638649" cy="1349925"/>
          </a:xfrm>
        </p:spPr>
        <p:txBody>
          <a:bodyPr anchor="ctr">
            <a:normAutofit/>
          </a:bodyPr>
          <a:lstStyle/>
          <a:p>
            <a:r>
              <a:rPr lang="en-US" sz="3600" dirty="0"/>
              <a:t>Liquid Detection System</a:t>
            </a:r>
          </a:p>
        </p:txBody>
      </p:sp>
      <p:sp>
        <p:nvSpPr>
          <p:cNvPr id="46" name="Content Placeholder 2">
            <a:extLst>
              <a:ext uri="{FF2B5EF4-FFF2-40B4-BE49-F238E27FC236}">
                <a16:creationId xmlns:a16="http://schemas.microsoft.com/office/drawing/2014/main" id="{5844D4DA-B5FC-49B0-AF48-342C40DF7491}"/>
              </a:ext>
            </a:extLst>
          </p:cNvPr>
          <p:cNvSpPr txBox="1">
            <a:spLocks/>
          </p:cNvSpPr>
          <p:nvPr/>
        </p:nvSpPr>
        <p:spPr>
          <a:xfrm>
            <a:off x="255495" y="1434354"/>
            <a:ext cx="4016188" cy="5190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Shell and Tube type Heat Exchanger from Exergy Inc. </a:t>
            </a:r>
          </a:p>
          <a:p>
            <a:pPr lvl="1"/>
            <a:r>
              <a:rPr lang="en-US" dirty="0"/>
              <a:t>Status: At BNL</a:t>
            </a:r>
          </a:p>
          <a:p>
            <a:endParaRPr lang="en-US" dirty="0"/>
          </a:p>
          <a:p>
            <a:r>
              <a:rPr lang="en-US" dirty="0"/>
              <a:t>In case of excess pentane in mixture it will liquify and will be collected in a container. This will be sensed using Vega Swing 61.</a:t>
            </a:r>
          </a:p>
          <a:p>
            <a:pPr lvl="1"/>
            <a:r>
              <a:rPr lang="en-US" dirty="0"/>
              <a:t>Status: at BNL.</a:t>
            </a:r>
          </a:p>
          <a:p>
            <a:endParaRPr lang="en-US" dirty="0"/>
          </a:p>
        </p:txBody>
      </p:sp>
      <p:pic>
        <p:nvPicPr>
          <p:cNvPr id="4" name="Picture 3">
            <a:extLst>
              <a:ext uri="{FF2B5EF4-FFF2-40B4-BE49-F238E27FC236}">
                <a16:creationId xmlns:a16="http://schemas.microsoft.com/office/drawing/2014/main" id="{CEB0E3B6-1354-47D3-A2D7-B5687E514598}"/>
              </a:ext>
            </a:extLst>
          </p:cNvPr>
          <p:cNvPicPr>
            <a:picLocks noChangeAspect="1"/>
          </p:cNvPicPr>
          <p:nvPr/>
        </p:nvPicPr>
        <p:blipFill rotWithShape="1">
          <a:blip r:embed="rId2"/>
          <a:srcRect l="41239" t="9687" r="34545" b="58859"/>
          <a:stretch/>
        </p:blipFill>
        <p:spPr>
          <a:xfrm>
            <a:off x="4423508" y="413209"/>
            <a:ext cx="2657230" cy="2157046"/>
          </a:xfrm>
          <a:prstGeom prst="rect">
            <a:avLst/>
          </a:prstGeom>
        </p:spPr>
      </p:pic>
      <p:pic>
        <p:nvPicPr>
          <p:cNvPr id="5" name="Picture 4">
            <a:extLst>
              <a:ext uri="{FF2B5EF4-FFF2-40B4-BE49-F238E27FC236}">
                <a16:creationId xmlns:a16="http://schemas.microsoft.com/office/drawing/2014/main" id="{D728FA28-4B36-467A-AB63-6ABB1E2F893E}"/>
              </a:ext>
            </a:extLst>
          </p:cNvPr>
          <p:cNvPicPr>
            <a:picLocks noChangeAspect="1"/>
          </p:cNvPicPr>
          <p:nvPr/>
        </p:nvPicPr>
        <p:blipFill>
          <a:blip r:embed="rId3"/>
          <a:stretch>
            <a:fillRect/>
          </a:stretch>
        </p:blipFill>
        <p:spPr>
          <a:xfrm>
            <a:off x="4423508" y="2495869"/>
            <a:ext cx="7768492" cy="4334260"/>
          </a:xfrm>
          <a:prstGeom prst="rect">
            <a:avLst/>
          </a:prstGeom>
        </p:spPr>
      </p:pic>
    </p:spTree>
    <p:extLst>
      <p:ext uri="{BB962C8B-B14F-4D97-AF65-F5344CB8AC3E}">
        <p14:creationId xmlns:p14="http://schemas.microsoft.com/office/powerpoint/2010/main" val="145389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881F-3783-4E23-A806-57269DB152B7}"/>
              </a:ext>
            </a:extLst>
          </p:cNvPr>
          <p:cNvSpPr>
            <a:spLocks noGrp="1"/>
          </p:cNvSpPr>
          <p:nvPr>
            <p:ph type="title"/>
          </p:nvPr>
        </p:nvSpPr>
        <p:spPr>
          <a:xfrm>
            <a:off x="103094" y="103094"/>
            <a:ext cx="5992906" cy="863040"/>
          </a:xfrm>
        </p:spPr>
        <p:txBody>
          <a:bodyPr>
            <a:normAutofit fontScale="90000"/>
          </a:bodyPr>
          <a:lstStyle/>
          <a:p>
            <a:r>
              <a:rPr lang="en-US" dirty="0"/>
              <a:t>Delivery system </a:t>
            </a:r>
            <a:br>
              <a:rPr lang="en-US" dirty="0"/>
            </a:br>
            <a:r>
              <a:rPr lang="en-US" dirty="0"/>
              <a:t>(heated copper lines)</a:t>
            </a:r>
          </a:p>
        </p:txBody>
      </p:sp>
      <p:sp>
        <p:nvSpPr>
          <p:cNvPr id="3" name="Content Placeholder 2">
            <a:extLst>
              <a:ext uri="{FF2B5EF4-FFF2-40B4-BE49-F238E27FC236}">
                <a16:creationId xmlns:a16="http://schemas.microsoft.com/office/drawing/2014/main" id="{85803094-7394-48E5-9534-DA8CE8BBABCC}"/>
              </a:ext>
            </a:extLst>
          </p:cNvPr>
          <p:cNvSpPr>
            <a:spLocks noGrp="1"/>
          </p:cNvSpPr>
          <p:nvPr>
            <p:ph idx="1"/>
          </p:nvPr>
        </p:nvSpPr>
        <p:spPr>
          <a:xfrm>
            <a:off x="174812" y="966134"/>
            <a:ext cx="5921188" cy="5788772"/>
          </a:xfrm>
        </p:spPr>
        <p:txBody>
          <a:bodyPr>
            <a:normAutofit fontScale="77500" lnSpcReduction="20000"/>
          </a:bodyPr>
          <a:lstStyle/>
          <a:p>
            <a:r>
              <a:rPr lang="en-US" dirty="0"/>
              <a:t>As mentioned earlier, we will like gas to be delivered between 24°C +/- 2°C to the detector.</a:t>
            </a:r>
          </a:p>
          <a:p>
            <a:r>
              <a:rPr lang="en-US" dirty="0"/>
              <a:t>Long copper lines carrying gas from assembly hall to the IR have increased risk of temperature falling below 17°C and accumulating liquid pentane in lines specially during winters.</a:t>
            </a:r>
          </a:p>
          <a:p>
            <a:r>
              <a:rPr lang="en-US" dirty="0"/>
              <a:t>Lines will have to be heated. Current proposal is Si Heat Tape.</a:t>
            </a:r>
          </a:p>
          <a:p>
            <a:r>
              <a:rPr lang="en-US" dirty="0"/>
              <a:t>We will install a thermocouples in the system to monitor gas line and gas temperatures.</a:t>
            </a:r>
          </a:p>
          <a:p>
            <a:r>
              <a:rPr lang="en-US" dirty="0"/>
              <a:t>Temperature of heat tape will be varied based on temperature readings on thermocouples. </a:t>
            </a:r>
          </a:p>
          <a:p>
            <a:r>
              <a:rPr lang="en-US" dirty="0"/>
              <a:t>Optimum temperature will be set on the controller that will self regulate the temperature of the Heat Tape. </a:t>
            </a:r>
          </a:p>
          <a:p>
            <a:r>
              <a:rPr lang="en-US" dirty="0"/>
              <a:t>Temperature range of Si Tape will be 21°C to 40°C.  </a:t>
            </a:r>
          </a:p>
          <a:p>
            <a:r>
              <a:rPr lang="en-US" dirty="0"/>
              <a:t>Please note that Heat Tape is UL Recognized and Controller is UL Listed.</a:t>
            </a:r>
          </a:p>
          <a:p>
            <a:r>
              <a:rPr lang="en-US" dirty="0">
                <a:solidFill>
                  <a:srgbClr val="FF0000"/>
                </a:solidFill>
              </a:rPr>
              <a:t>Heat Tapes and </a:t>
            </a:r>
            <a:r>
              <a:rPr lang="en-US" dirty="0" err="1">
                <a:solidFill>
                  <a:srgbClr val="FF0000"/>
                </a:solidFill>
              </a:rPr>
              <a:t>Contoller</a:t>
            </a:r>
            <a:r>
              <a:rPr lang="en-US" dirty="0">
                <a:solidFill>
                  <a:srgbClr val="FF0000"/>
                </a:solidFill>
              </a:rPr>
              <a:t> are on order expected to arrive in 3</a:t>
            </a:r>
            <a:r>
              <a:rPr lang="en-US" baseline="30000" dirty="0">
                <a:solidFill>
                  <a:srgbClr val="FF0000"/>
                </a:solidFill>
              </a:rPr>
              <a:t>rd</a:t>
            </a:r>
            <a:r>
              <a:rPr lang="en-US" dirty="0">
                <a:solidFill>
                  <a:srgbClr val="FF0000"/>
                </a:solidFill>
              </a:rPr>
              <a:t> week of march</a:t>
            </a:r>
          </a:p>
        </p:txBody>
      </p:sp>
      <p:pic>
        <p:nvPicPr>
          <p:cNvPr id="5" name="Picture 4">
            <a:extLst>
              <a:ext uri="{FF2B5EF4-FFF2-40B4-BE49-F238E27FC236}">
                <a16:creationId xmlns:a16="http://schemas.microsoft.com/office/drawing/2014/main" id="{45D7D0FF-DC09-480D-BFA4-CC336774E843}"/>
              </a:ext>
            </a:extLst>
          </p:cNvPr>
          <p:cNvPicPr>
            <a:picLocks noChangeAspect="1"/>
          </p:cNvPicPr>
          <p:nvPr/>
        </p:nvPicPr>
        <p:blipFill>
          <a:blip r:embed="rId2"/>
          <a:stretch>
            <a:fillRect/>
          </a:stretch>
        </p:blipFill>
        <p:spPr>
          <a:xfrm>
            <a:off x="6351496" y="123915"/>
            <a:ext cx="3137737" cy="2768897"/>
          </a:xfrm>
          <a:prstGeom prst="rect">
            <a:avLst/>
          </a:prstGeom>
        </p:spPr>
      </p:pic>
      <p:pic>
        <p:nvPicPr>
          <p:cNvPr id="6" name="Picture 5">
            <a:extLst>
              <a:ext uri="{FF2B5EF4-FFF2-40B4-BE49-F238E27FC236}">
                <a16:creationId xmlns:a16="http://schemas.microsoft.com/office/drawing/2014/main" id="{7A723CCA-D94F-4BF7-9D3F-BA1E9E7AF404}"/>
              </a:ext>
            </a:extLst>
          </p:cNvPr>
          <p:cNvPicPr>
            <a:picLocks noChangeAspect="1"/>
          </p:cNvPicPr>
          <p:nvPr/>
        </p:nvPicPr>
        <p:blipFill>
          <a:blip r:embed="rId3"/>
          <a:stretch>
            <a:fillRect/>
          </a:stretch>
        </p:blipFill>
        <p:spPr>
          <a:xfrm>
            <a:off x="6096000" y="2845379"/>
            <a:ext cx="5940343" cy="3909527"/>
          </a:xfrm>
          <a:prstGeom prst="rect">
            <a:avLst/>
          </a:prstGeom>
        </p:spPr>
      </p:pic>
    </p:spTree>
    <p:extLst>
      <p:ext uri="{BB962C8B-B14F-4D97-AF65-F5344CB8AC3E}">
        <p14:creationId xmlns:p14="http://schemas.microsoft.com/office/powerpoint/2010/main" val="1653057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F843-3724-4FF9-A477-34C13488B639}"/>
              </a:ext>
            </a:extLst>
          </p:cNvPr>
          <p:cNvSpPr>
            <a:spLocks noGrp="1"/>
          </p:cNvSpPr>
          <p:nvPr>
            <p:ph type="title"/>
          </p:nvPr>
        </p:nvSpPr>
        <p:spPr>
          <a:xfrm>
            <a:off x="326200" y="87722"/>
            <a:ext cx="10884165" cy="1113549"/>
          </a:xfrm>
        </p:spPr>
        <p:txBody>
          <a:bodyPr>
            <a:normAutofit/>
          </a:bodyPr>
          <a:lstStyle/>
          <a:p>
            <a:r>
              <a:rPr lang="en-US" dirty="0"/>
              <a:t>Heated and Insulated Lines (Using Si Heat Tape)</a:t>
            </a:r>
          </a:p>
        </p:txBody>
      </p:sp>
      <p:sp>
        <p:nvSpPr>
          <p:cNvPr id="3" name="Content Placeholder 2">
            <a:extLst>
              <a:ext uri="{FF2B5EF4-FFF2-40B4-BE49-F238E27FC236}">
                <a16:creationId xmlns:a16="http://schemas.microsoft.com/office/drawing/2014/main" id="{0EA688AB-1156-4396-BA9B-B4856B35283B}"/>
              </a:ext>
            </a:extLst>
          </p:cNvPr>
          <p:cNvSpPr>
            <a:spLocks noGrp="1"/>
          </p:cNvSpPr>
          <p:nvPr>
            <p:ph idx="1"/>
          </p:nvPr>
        </p:nvSpPr>
        <p:spPr>
          <a:xfrm>
            <a:off x="648931" y="2438400"/>
            <a:ext cx="3651466" cy="3785419"/>
          </a:xfrm>
        </p:spPr>
        <p:txBody>
          <a:bodyPr>
            <a:normAutofit/>
          </a:bodyPr>
          <a:lstStyle/>
          <a:p>
            <a:endParaRPr lang="en-US" sz="1800"/>
          </a:p>
        </p:txBody>
      </p:sp>
      <p:pic>
        <p:nvPicPr>
          <p:cNvPr id="5" name="Picture 4">
            <a:extLst>
              <a:ext uri="{FF2B5EF4-FFF2-40B4-BE49-F238E27FC236}">
                <a16:creationId xmlns:a16="http://schemas.microsoft.com/office/drawing/2014/main" id="{581F60B0-2EA9-406A-92A6-36A21864D2AB}"/>
              </a:ext>
            </a:extLst>
          </p:cNvPr>
          <p:cNvPicPr>
            <a:picLocks noChangeAspect="1"/>
          </p:cNvPicPr>
          <p:nvPr/>
        </p:nvPicPr>
        <p:blipFill rotWithShape="1">
          <a:blip r:embed="rId2"/>
          <a:srcRect r="-2" b="3404"/>
          <a:stretch/>
        </p:blipFill>
        <p:spPr>
          <a:xfrm>
            <a:off x="118720" y="1012072"/>
            <a:ext cx="5739879" cy="5211747"/>
          </a:xfrm>
          <a:prstGeom prst="rect">
            <a:avLst/>
          </a:prstGeom>
          <a:effectLst/>
        </p:spPr>
      </p:pic>
      <p:pic>
        <p:nvPicPr>
          <p:cNvPr id="6" name="Picture 5">
            <a:extLst>
              <a:ext uri="{FF2B5EF4-FFF2-40B4-BE49-F238E27FC236}">
                <a16:creationId xmlns:a16="http://schemas.microsoft.com/office/drawing/2014/main" id="{B4F20BF5-E023-47B6-8559-F85B980B5888}"/>
              </a:ext>
            </a:extLst>
          </p:cNvPr>
          <p:cNvPicPr>
            <a:picLocks noChangeAspect="1"/>
          </p:cNvPicPr>
          <p:nvPr/>
        </p:nvPicPr>
        <p:blipFill>
          <a:blip r:embed="rId3"/>
          <a:stretch>
            <a:fillRect/>
          </a:stretch>
        </p:blipFill>
        <p:spPr>
          <a:xfrm>
            <a:off x="6049270" y="1053352"/>
            <a:ext cx="5964756" cy="5170467"/>
          </a:xfrm>
          <a:prstGeom prst="rect">
            <a:avLst/>
          </a:prstGeom>
        </p:spPr>
      </p:pic>
    </p:spTree>
    <p:extLst>
      <p:ext uri="{BB962C8B-B14F-4D97-AF65-F5344CB8AC3E}">
        <p14:creationId xmlns:p14="http://schemas.microsoft.com/office/powerpoint/2010/main" val="604667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A975-516F-46D8-A399-15AFC26AA2B2}"/>
              </a:ext>
            </a:extLst>
          </p:cNvPr>
          <p:cNvSpPr>
            <a:spLocks noGrp="1"/>
          </p:cNvSpPr>
          <p:nvPr>
            <p:ph type="title"/>
          </p:nvPr>
        </p:nvSpPr>
        <p:spPr>
          <a:xfrm>
            <a:off x="133351" y="180671"/>
            <a:ext cx="5600700" cy="629258"/>
          </a:xfrm>
        </p:spPr>
        <p:txBody>
          <a:bodyPr/>
          <a:lstStyle/>
          <a:p>
            <a:r>
              <a:rPr lang="en-US" dirty="0"/>
              <a:t>Location of Gas System</a:t>
            </a:r>
          </a:p>
        </p:txBody>
      </p:sp>
      <p:pic>
        <p:nvPicPr>
          <p:cNvPr id="4" name="Picture 3">
            <a:extLst>
              <a:ext uri="{FF2B5EF4-FFF2-40B4-BE49-F238E27FC236}">
                <a16:creationId xmlns:a16="http://schemas.microsoft.com/office/drawing/2014/main" id="{2348C19C-15CB-4B18-AD81-44F4F0A60DED}"/>
              </a:ext>
            </a:extLst>
          </p:cNvPr>
          <p:cNvPicPr>
            <a:picLocks noChangeAspect="1"/>
          </p:cNvPicPr>
          <p:nvPr/>
        </p:nvPicPr>
        <p:blipFill>
          <a:blip r:embed="rId2"/>
          <a:stretch>
            <a:fillRect/>
          </a:stretch>
        </p:blipFill>
        <p:spPr>
          <a:xfrm>
            <a:off x="8496023" y="495300"/>
            <a:ext cx="3562627" cy="6225071"/>
          </a:xfrm>
          <a:prstGeom prst="rect">
            <a:avLst/>
          </a:prstGeom>
        </p:spPr>
      </p:pic>
      <p:pic>
        <p:nvPicPr>
          <p:cNvPr id="5" name="Picture 4">
            <a:extLst>
              <a:ext uri="{FF2B5EF4-FFF2-40B4-BE49-F238E27FC236}">
                <a16:creationId xmlns:a16="http://schemas.microsoft.com/office/drawing/2014/main" id="{20DD4804-F2AA-4035-BC74-58F9E7FB13A8}"/>
              </a:ext>
            </a:extLst>
          </p:cNvPr>
          <p:cNvPicPr>
            <a:picLocks noChangeAspect="1"/>
          </p:cNvPicPr>
          <p:nvPr/>
        </p:nvPicPr>
        <p:blipFill>
          <a:blip r:embed="rId3"/>
          <a:stretch>
            <a:fillRect/>
          </a:stretch>
        </p:blipFill>
        <p:spPr>
          <a:xfrm>
            <a:off x="5457093" y="5091363"/>
            <a:ext cx="2990866" cy="1692854"/>
          </a:xfrm>
          <a:prstGeom prst="rect">
            <a:avLst/>
          </a:prstGeom>
        </p:spPr>
      </p:pic>
      <p:sp>
        <p:nvSpPr>
          <p:cNvPr id="6" name="Oval 5">
            <a:extLst>
              <a:ext uri="{FF2B5EF4-FFF2-40B4-BE49-F238E27FC236}">
                <a16:creationId xmlns:a16="http://schemas.microsoft.com/office/drawing/2014/main" id="{48185159-3FCD-4782-B5AA-83E139EDA1C5}"/>
              </a:ext>
            </a:extLst>
          </p:cNvPr>
          <p:cNvSpPr/>
          <p:nvPr/>
        </p:nvSpPr>
        <p:spPr>
          <a:xfrm>
            <a:off x="10146632" y="4610100"/>
            <a:ext cx="1683418" cy="1752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79E73DD8-08F1-4FF0-895C-21F30B4D7E77}"/>
              </a:ext>
            </a:extLst>
          </p:cNvPr>
          <p:cNvCxnSpPr>
            <a:cxnSpLocks/>
            <a:stCxn id="6" idx="2"/>
          </p:cNvCxnSpPr>
          <p:nvPr/>
        </p:nvCxnSpPr>
        <p:spPr>
          <a:xfrm flipH="1">
            <a:off x="8205538" y="5486400"/>
            <a:ext cx="1941094" cy="80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70AA52-DB23-4840-853F-364A8A05913A}"/>
              </a:ext>
            </a:extLst>
          </p:cNvPr>
          <p:cNvSpPr/>
          <p:nvPr/>
        </p:nvSpPr>
        <p:spPr>
          <a:xfrm>
            <a:off x="11262283" y="4868779"/>
            <a:ext cx="706840" cy="1235242"/>
          </a:xfrm>
          <a:prstGeom prst="rect">
            <a:avLst/>
          </a:prstGeom>
          <a:solidFill>
            <a:srgbClr val="2FA3EE">
              <a:alpha val="49020"/>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0316EFE-8DF3-48A2-8884-44A1F925EC18}"/>
              </a:ext>
            </a:extLst>
          </p:cNvPr>
          <p:cNvCxnSpPr>
            <a:stCxn id="10" idx="0"/>
          </p:cNvCxnSpPr>
          <p:nvPr/>
        </p:nvCxnSpPr>
        <p:spPr>
          <a:xfrm flipH="1" flipV="1">
            <a:off x="11518232" y="2558716"/>
            <a:ext cx="97471" cy="23100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2B7A744-C2D1-4966-943B-A5F678BFB45A}"/>
              </a:ext>
            </a:extLst>
          </p:cNvPr>
          <p:cNvPicPr>
            <a:picLocks noChangeAspect="1"/>
          </p:cNvPicPr>
          <p:nvPr/>
        </p:nvPicPr>
        <p:blipFill>
          <a:blip r:embed="rId4"/>
          <a:stretch>
            <a:fillRect/>
          </a:stretch>
        </p:blipFill>
        <p:spPr>
          <a:xfrm>
            <a:off x="3686635" y="1913974"/>
            <a:ext cx="4809388" cy="2704147"/>
          </a:xfrm>
          <a:prstGeom prst="rect">
            <a:avLst/>
          </a:prstGeom>
        </p:spPr>
      </p:pic>
      <p:cxnSp>
        <p:nvCxnSpPr>
          <p:cNvPr id="17" name="Straight Arrow Connector 16">
            <a:extLst>
              <a:ext uri="{FF2B5EF4-FFF2-40B4-BE49-F238E27FC236}">
                <a16:creationId xmlns:a16="http://schemas.microsoft.com/office/drawing/2014/main" id="{2B019E79-8F00-45B9-BCFF-71FF48EFB84B}"/>
              </a:ext>
            </a:extLst>
          </p:cNvPr>
          <p:cNvCxnSpPr>
            <a:cxnSpLocks/>
          </p:cNvCxnSpPr>
          <p:nvPr/>
        </p:nvCxnSpPr>
        <p:spPr>
          <a:xfrm flipH="1" flipV="1">
            <a:off x="8544087" y="2506806"/>
            <a:ext cx="2974145" cy="519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929A264-55A4-4973-87D1-369AC857ABD2}"/>
              </a:ext>
            </a:extLst>
          </p:cNvPr>
          <p:cNvPicPr>
            <a:picLocks noChangeAspect="1"/>
          </p:cNvPicPr>
          <p:nvPr/>
        </p:nvPicPr>
        <p:blipFill>
          <a:blip r:embed="rId5"/>
          <a:stretch>
            <a:fillRect/>
          </a:stretch>
        </p:blipFill>
        <p:spPr>
          <a:xfrm>
            <a:off x="11542" y="1870683"/>
            <a:ext cx="4837401" cy="2747438"/>
          </a:xfrm>
          <a:prstGeom prst="rect">
            <a:avLst/>
          </a:prstGeom>
        </p:spPr>
      </p:pic>
      <p:cxnSp>
        <p:nvCxnSpPr>
          <p:cNvPr id="22" name="Straight Arrow Connector 21">
            <a:extLst>
              <a:ext uri="{FF2B5EF4-FFF2-40B4-BE49-F238E27FC236}">
                <a16:creationId xmlns:a16="http://schemas.microsoft.com/office/drawing/2014/main" id="{0FAD812B-27FF-4415-B97B-79F94619E144}"/>
              </a:ext>
            </a:extLst>
          </p:cNvPr>
          <p:cNvCxnSpPr>
            <a:cxnSpLocks/>
          </p:cNvCxnSpPr>
          <p:nvPr/>
        </p:nvCxnSpPr>
        <p:spPr>
          <a:xfrm flipH="1">
            <a:off x="4836079" y="2374232"/>
            <a:ext cx="2840068" cy="2528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6968B8C-638D-4BB7-B121-D61AACBCDEC4}"/>
              </a:ext>
            </a:extLst>
          </p:cNvPr>
          <p:cNvCxnSpPr>
            <a:cxnSpLocks/>
          </p:cNvCxnSpPr>
          <p:nvPr/>
        </p:nvCxnSpPr>
        <p:spPr>
          <a:xfrm flipH="1">
            <a:off x="2057611" y="1870683"/>
            <a:ext cx="1127859" cy="6682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182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55BD-D4AE-4D30-A764-D431652E79FA}"/>
              </a:ext>
            </a:extLst>
          </p:cNvPr>
          <p:cNvSpPr>
            <a:spLocks noGrp="1"/>
          </p:cNvSpPr>
          <p:nvPr>
            <p:ph type="title"/>
          </p:nvPr>
        </p:nvSpPr>
        <p:spPr>
          <a:xfrm>
            <a:off x="913775" y="312615"/>
            <a:ext cx="10364451" cy="754185"/>
          </a:xfrm>
        </p:spPr>
        <p:txBody>
          <a:bodyPr/>
          <a:lstStyle/>
          <a:p>
            <a:r>
              <a:rPr lang="en-US" dirty="0"/>
              <a:t>Line/Piping Diagram</a:t>
            </a:r>
          </a:p>
        </p:txBody>
      </p:sp>
      <p:pic>
        <p:nvPicPr>
          <p:cNvPr id="4" name="Picture 3">
            <a:extLst>
              <a:ext uri="{FF2B5EF4-FFF2-40B4-BE49-F238E27FC236}">
                <a16:creationId xmlns:a16="http://schemas.microsoft.com/office/drawing/2014/main" id="{81B2AA18-08DB-49CD-8CB6-2D76C5908926}"/>
              </a:ext>
            </a:extLst>
          </p:cNvPr>
          <p:cNvPicPr>
            <a:picLocks noChangeAspect="1"/>
          </p:cNvPicPr>
          <p:nvPr/>
        </p:nvPicPr>
        <p:blipFill>
          <a:blip r:embed="rId2"/>
          <a:stretch>
            <a:fillRect/>
          </a:stretch>
        </p:blipFill>
        <p:spPr>
          <a:xfrm>
            <a:off x="0" y="975570"/>
            <a:ext cx="12192000" cy="4906860"/>
          </a:xfrm>
          <a:prstGeom prst="rect">
            <a:avLst/>
          </a:prstGeom>
        </p:spPr>
      </p:pic>
      <p:sp>
        <p:nvSpPr>
          <p:cNvPr id="5" name="Content Placeholder 2">
            <a:extLst>
              <a:ext uri="{FF2B5EF4-FFF2-40B4-BE49-F238E27FC236}">
                <a16:creationId xmlns:a16="http://schemas.microsoft.com/office/drawing/2014/main" id="{8EAF1281-AA7E-42F4-AE7E-A31228950F4A}"/>
              </a:ext>
            </a:extLst>
          </p:cNvPr>
          <p:cNvSpPr>
            <a:spLocks noGrp="1"/>
          </p:cNvSpPr>
          <p:nvPr>
            <p:ph idx="1"/>
          </p:nvPr>
        </p:nvSpPr>
        <p:spPr>
          <a:xfrm>
            <a:off x="174811" y="6002214"/>
            <a:ext cx="11728019" cy="752691"/>
          </a:xfrm>
        </p:spPr>
        <p:txBody>
          <a:bodyPr>
            <a:normAutofit lnSpcReduction="10000"/>
          </a:bodyPr>
          <a:lstStyle/>
          <a:p>
            <a:r>
              <a:rPr lang="en-US" dirty="0">
                <a:solidFill>
                  <a:srgbClr val="FF0000"/>
                </a:solidFill>
              </a:rPr>
              <a:t>Job of Laying copper lines and wrapping with heat tape is assigned to CAD. Work will start during shutdown.</a:t>
            </a:r>
          </a:p>
        </p:txBody>
      </p:sp>
    </p:spTree>
    <p:extLst>
      <p:ext uri="{BB962C8B-B14F-4D97-AF65-F5344CB8AC3E}">
        <p14:creationId xmlns:p14="http://schemas.microsoft.com/office/powerpoint/2010/main" val="3092212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27FD-C1A6-4C8B-8EBA-40D96F40951A}"/>
              </a:ext>
            </a:extLst>
          </p:cNvPr>
          <p:cNvSpPr>
            <a:spLocks noGrp="1"/>
          </p:cNvSpPr>
          <p:nvPr>
            <p:ph type="title"/>
          </p:nvPr>
        </p:nvSpPr>
        <p:spPr>
          <a:xfrm>
            <a:off x="3750900" y="329759"/>
            <a:ext cx="7527325" cy="889441"/>
          </a:xfrm>
        </p:spPr>
        <p:txBody>
          <a:bodyPr/>
          <a:lstStyle/>
          <a:p>
            <a:r>
              <a:rPr lang="en-US" dirty="0"/>
              <a:t>Detector for Run 2021</a:t>
            </a:r>
          </a:p>
        </p:txBody>
      </p:sp>
      <p:pic>
        <p:nvPicPr>
          <p:cNvPr id="4" name="Picture 3">
            <a:extLst>
              <a:ext uri="{FF2B5EF4-FFF2-40B4-BE49-F238E27FC236}">
                <a16:creationId xmlns:a16="http://schemas.microsoft.com/office/drawing/2014/main" id="{DC12FE7C-1805-4610-A84E-7F37B33566CA}"/>
              </a:ext>
            </a:extLst>
          </p:cNvPr>
          <p:cNvPicPr>
            <a:picLocks noChangeAspect="1"/>
          </p:cNvPicPr>
          <p:nvPr/>
        </p:nvPicPr>
        <p:blipFill>
          <a:blip r:embed="rId2"/>
          <a:stretch>
            <a:fillRect/>
          </a:stretch>
        </p:blipFill>
        <p:spPr>
          <a:xfrm>
            <a:off x="3750900" y="1289491"/>
            <a:ext cx="8332500" cy="5238750"/>
          </a:xfrm>
          <a:prstGeom prst="rect">
            <a:avLst/>
          </a:prstGeom>
        </p:spPr>
      </p:pic>
      <p:sp>
        <p:nvSpPr>
          <p:cNvPr id="5" name="Oval 4">
            <a:extLst>
              <a:ext uri="{FF2B5EF4-FFF2-40B4-BE49-F238E27FC236}">
                <a16:creationId xmlns:a16="http://schemas.microsoft.com/office/drawing/2014/main" id="{11B0FEEC-0EC0-4041-B21D-C23662740941}"/>
              </a:ext>
            </a:extLst>
          </p:cNvPr>
          <p:cNvSpPr/>
          <p:nvPr/>
        </p:nvSpPr>
        <p:spPr>
          <a:xfrm rot="2358346">
            <a:off x="7802910" y="3666772"/>
            <a:ext cx="287871" cy="24743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7A2675E-9C9A-4A38-ADE1-F7F61A829586}"/>
              </a:ext>
            </a:extLst>
          </p:cNvPr>
          <p:cNvSpPr/>
          <p:nvPr/>
        </p:nvSpPr>
        <p:spPr>
          <a:xfrm rot="2358346">
            <a:off x="7773215" y="5122252"/>
            <a:ext cx="287871" cy="2474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FDE41C0-E311-4BB5-A058-FD419E55A82A}"/>
              </a:ext>
            </a:extLst>
          </p:cNvPr>
          <p:cNvSpPr txBox="1"/>
          <p:nvPr/>
        </p:nvSpPr>
        <p:spPr>
          <a:xfrm rot="20991683">
            <a:off x="9654197" y="3675027"/>
            <a:ext cx="1659445" cy="646331"/>
          </a:xfrm>
          <a:prstGeom prst="rect">
            <a:avLst/>
          </a:prstGeom>
          <a:noFill/>
        </p:spPr>
        <p:txBody>
          <a:bodyPr wrap="square" rtlCol="0">
            <a:spAutoFit/>
          </a:bodyPr>
          <a:lstStyle/>
          <a:p>
            <a:r>
              <a:rPr lang="en-US" dirty="0" err="1">
                <a:solidFill>
                  <a:schemeClr val="bg1"/>
                </a:solidFill>
              </a:rPr>
              <a:t>sTGC</a:t>
            </a:r>
            <a:r>
              <a:rPr lang="en-US" dirty="0">
                <a:solidFill>
                  <a:schemeClr val="bg1"/>
                </a:solidFill>
              </a:rPr>
              <a:t> Detector Metal Enclosure</a:t>
            </a:r>
          </a:p>
        </p:txBody>
      </p:sp>
      <p:sp>
        <p:nvSpPr>
          <p:cNvPr id="8" name="TextBox 7">
            <a:extLst>
              <a:ext uri="{FF2B5EF4-FFF2-40B4-BE49-F238E27FC236}">
                <a16:creationId xmlns:a16="http://schemas.microsoft.com/office/drawing/2014/main" id="{5C7A62B9-E7C2-4678-B685-2D743EDDC227}"/>
              </a:ext>
            </a:extLst>
          </p:cNvPr>
          <p:cNvSpPr txBox="1"/>
          <p:nvPr/>
        </p:nvSpPr>
        <p:spPr>
          <a:xfrm rot="20991683">
            <a:off x="9419587" y="1928972"/>
            <a:ext cx="1030200" cy="646331"/>
          </a:xfrm>
          <a:prstGeom prst="rect">
            <a:avLst/>
          </a:prstGeom>
          <a:noFill/>
        </p:spPr>
        <p:txBody>
          <a:bodyPr wrap="square" rtlCol="0">
            <a:spAutoFit/>
          </a:bodyPr>
          <a:lstStyle/>
          <a:p>
            <a:r>
              <a:rPr lang="en-US" dirty="0">
                <a:solidFill>
                  <a:schemeClr val="bg1"/>
                </a:solidFill>
              </a:rPr>
              <a:t>Heat Sensor</a:t>
            </a:r>
          </a:p>
        </p:txBody>
      </p:sp>
      <p:cxnSp>
        <p:nvCxnSpPr>
          <p:cNvPr id="10" name="Straight Arrow Connector 9">
            <a:extLst>
              <a:ext uri="{FF2B5EF4-FFF2-40B4-BE49-F238E27FC236}">
                <a16:creationId xmlns:a16="http://schemas.microsoft.com/office/drawing/2014/main" id="{24DAB649-4D5F-4580-B8CB-6153A5F70946}"/>
              </a:ext>
            </a:extLst>
          </p:cNvPr>
          <p:cNvCxnSpPr>
            <a:cxnSpLocks/>
            <a:stCxn id="8" idx="1"/>
            <a:endCxn id="5" idx="0"/>
          </p:cNvCxnSpPr>
          <p:nvPr/>
        </p:nvCxnSpPr>
        <p:spPr>
          <a:xfrm flipH="1">
            <a:off x="8025215" y="2342811"/>
            <a:ext cx="1402415" cy="135194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594BADB-CBCF-474A-B6ED-8D380B9D3F72}"/>
              </a:ext>
            </a:extLst>
          </p:cNvPr>
          <p:cNvSpPr txBox="1"/>
          <p:nvPr/>
        </p:nvSpPr>
        <p:spPr>
          <a:xfrm rot="20991683">
            <a:off x="9167048" y="4993247"/>
            <a:ext cx="1030200" cy="369332"/>
          </a:xfrm>
          <a:prstGeom prst="rect">
            <a:avLst/>
          </a:prstGeom>
          <a:noFill/>
        </p:spPr>
        <p:txBody>
          <a:bodyPr wrap="square" rtlCol="0">
            <a:spAutoFit/>
          </a:bodyPr>
          <a:lstStyle/>
          <a:p>
            <a:r>
              <a:rPr lang="en-US" dirty="0">
                <a:solidFill>
                  <a:schemeClr val="bg1"/>
                </a:solidFill>
              </a:rPr>
              <a:t>Sniffer</a:t>
            </a:r>
          </a:p>
        </p:txBody>
      </p:sp>
      <p:cxnSp>
        <p:nvCxnSpPr>
          <p:cNvPr id="13" name="Straight Arrow Connector 12">
            <a:extLst>
              <a:ext uri="{FF2B5EF4-FFF2-40B4-BE49-F238E27FC236}">
                <a16:creationId xmlns:a16="http://schemas.microsoft.com/office/drawing/2014/main" id="{92FBE9D2-0FA8-4F15-ADDD-50B4F6760CFB}"/>
              </a:ext>
            </a:extLst>
          </p:cNvPr>
          <p:cNvCxnSpPr>
            <a:cxnSpLocks/>
            <a:stCxn id="12" idx="1"/>
          </p:cNvCxnSpPr>
          <p:nvPr/>
        </p:nvCxnSpPr>
        <p:spPr>
          <a:xfrm flipH="1">
            <a:off x="8061119" y="5268586"/>
            <a:ext cx="1113972" cy="64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1AD326-E324-4B44-8029-4CFD4E17CCBD}"/>
              </a:ext>
            </a:extLst>
          </p:cNvPr>
          <p:cNvCxnSpPr>
            <a:cxnSpLocks/>
            <a:stCxn id="7" idx="1"/>
          </p:cNvCxnSpPr>
          <p:nvPr/>
        </p:nvCxnSpPr>
        <p:spPr>
          <a:xfrm flipH="1">
            <a:off x="8774180" y="4144249"/>
            <a:ext cx="892973" cy="2572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B977163-7578-4DD4-80DB-0EB3BB8CA986}"/>
              </a:ext>
            </a:extLst>
          </p:cNvPr>
          <p:cNvPicPr>
            <a:picLocks noChangeAspect="1"/>
          </p:cNvPicPr>
          <p:nvPr/>
        </p:nvPicPr>
        <p:blipFill>
          <a:blip r:embed="rId3"/>
          <a:stretch>
            <a:fillRect/>
          </a:stretch>
        </p:blipFill>
        <p:spPr>
          <a:xfrm>
            <a:off x="375917" y="528144"/>
            <a:ext cx="3047509" cy="4530918"/>
          </a:xfrm>
          <a:prstGeom prst="rect">
            <a:avLst/>
          </a:prstGeom>
        </p:spPr>
      </p:pic>
      <p:sp>
        <p:nvSpPr>
          <p:cNvPr id="21" name="Content Placeholder 2">
            <a:extLst>
              <a:ext uri="{FF2B5EF4-FFF2-40B4-BE49-F238E27FC236}">
                <a16:creationId xmlns:a16="http://schemas.microsoft.com/office/drawing/2014/main" id="{B079B913-127B-45DB-B373-0BD0478BF735}"/>
              </a:ext>
            </a:extLst>
          </p:cNvPr>
          <p:cNvSpPr>
            <a:spLocks noGrp="1"/>
          </p:cNvSpPr>
          <p:nvPr>
            <p:ph idx="1"/>
          </p:nvPr>
        </p:nvSpPr>
        <p:spPr>
          <a:xfrm>
            <a:off x="108600" y="5149516"/>
            <a:ext cx="3524937" cy="1540042"/>
          </a:xfrm>
        </p:spPr>
        <p:txBody>
          <a:bodyPr>
            <a:normAutofit fontScale="62500" lnSpcReduction="20000"/>
          </a:bodyPr>
          <a:lstStyle/>
          <a:p>
            <a:pPr marL="0" indent="0">
              <a:buNone/>
            </a:pPr>
            <a:r>
              <a:rPr lang="en-US" dirty="0"/>
              <a:t>Detector module for run 2021 will be enclosed inside a metal box equipped with gas sniffer and smoke detector. In case of a smoke signal or sniffer signal solenoid valves will shutdown the flow of gas mixture into the detector.</a:t>
            </a:r>
          </a:p>
        </p:txBody>
      </p:sp>
    </p:spTree>
    <p:extLst>
      <p:ext uri="{BB962C8B-B14F-4D97-AF65-F5344CB8AC3E}">
        <p14:creationId xmlns:p14="http://schemas.microsoft.com/office/powerpoint/2010/main" val="167099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A65C-919C-4781-982F-9CDFC4BFFA67}"/>
              </a:ext>
            </a:extLst>
          </p:cNvPr>
          <p:cNvSpPr>
            <a:spLocks noGrp="1"/>
          </p:cNvSpPr>
          <p:nvPr>
            <p:ph type="title"/>
          </p:nvPr>
        </p:nvSpPr>
        <p:spPr>
          <a:xfrm>
            <a:off x="913775" y="343877"/>
            <a:ext cx="6237429" cy="906585"/>
          </a:xfrm>
        </p:spPr>
        <p:txBody>
          <a:bodyPr/>
          <a:lstStyle/>
          <a:p>
            <a:r>
              <a:rPr lang="en-US"/>
              <a:t>Frame and sheet metal box</a:t>
            </a:r>
            <a:endParaRPr lang="en-US" dirty="0"/>
          </a:p>
        </p:txBody>
      </p:sp>
      <p:sp>
        <p:nvSpPr>
          <p:cNvPr id="3" name="Content Placeholder 2">
            <a:extLst>
              <a:ext uri="{FF2B5EF4-FFF2-40B4-BE49-F238E27FC236}">
                <a16:creationId xmlns:a16="http://schemas.microsoft.com/office/drawing/2014/main" id="{88568228-A9ED-4E3A-B88D-B93BA81C143F}"/>
              </a:ext>
            </a:extLst>
          </p:cNvPr>
          <p:cNvSpPr>
            <a:spLocks noGrp="1"/>
          </p:cNvSpPr>
          <p:nvPr>
            <p:ph idx="1"/>
          </p:nvPr>
        </p:nvSpPr>
        <p:spPr>
          <a:xfrm>
            <a:off x="591378" y="1367692"/>
            <a:ext cx="6505161" cy="5077834"/>
          </a:xfrm>
        </p:spPr>
        <p:txBody>
          <a:bodyPr/>
          <a:lstStyle/>
          <a:p>
            <a:r>
              <a:rPr lang="en-US" dirty="0"/>
              <a:t>Metal Frame to hold STGC Detector is built and Sheet Metal Box is almost done.</a:t>
            </a:r>
          </a:p>
          <a:p>
            <a:r>
              <a:rPr lang="en-US" dirty="0"/>
              <a:t>IT includes all necessary features for:</a:t>
            </a:r>
          </a:p>
          <a:p>
            <a:pPr lvl="1"/>
            <a:r>
              <a:rPr lang="en-US" dirty="0"/>
              <a:t>Mounting fee cards</a:t>
            </a:r>
          </a:p>
          <a:p>
            <a:pPr lvl="1"/>
            <a:r>
              <a:rPr lang="en-US" dirty="0"/>
              <a:t>Mounting </a:t>
            </a:r>
            <a:r>
              <a:rPr lang="en-US" dirty="0" err="1"/>
              <a:t>rdos</a:t>
            </a:r>
            <a:endParaRPr lang="en-US" dirty="0"/>
          </a:p>
          <a:p>
            <a:pPr lvl="1"/>
            <a:r>
              <a:rPr lang="en-US" dirty="0"/>
              <a:t>Mounting pre-shower detector </a:t>
            </a:r>
          </a:p>
          <a:p>
            <a:r>
              <a:rPr lang="en-US" dirty="0"/>
              <a:t>It was going to be placed on the HCAL plate  but now??.</a:t>
            </a:r>
          </a:p>
          <a:p>
            <a:pPr marL="457200" lvl="1"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7459317" y="634693"/>
            <a:ext cx="4570136" cy="6080846"/>
          </a:xfrm>
          <a:prstGeom prst="rect">
            <a:avLst/>
          </a:prstGeom>
        </p:spPr>
      </p:pic>
    </p:spTree>
    <p:extLst>
      <p:ext uri="{BB962C8B-B14F-4D97-AF65-F5344CB8AC3E}">
        <p14:creationId xmlns:p14="http://schemas.microsoft.com/office/powerpoint/2010/main" val="273544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5BBF-08AA-4E40-9A5F-048C566DDF74}"/>
              </a:ext>
            </a:extLst>
          </p:cNvPr>
          <p:cNvSpPr>
            <a:spLocks noGrp="1"/>
          </p:cNvSpPr>
          <p:nvPr>
            <p:ph type="title"/>
          </p:nvPr>
        </p:nvSpPr>
        <p:spPr>
          <a:xfrm>
            <a:off x="648929" y="405353"/>
            <a:ext cx="5783247" cy="645736"/>
          </a:xfrm>
        </p:spPr>
        <p:txBody>
          <a:bodyPr>
            <a:normAutofit/>
          </a:bodyPr>
          <a:lstStyle/>
          <a:p>
            <a:r>
              <a:rPr lang="en-US" sz="3600" dirty="0"/>
              <a:t>Integration in STAR</a:t>
            </a:r>
          </a:p>
        </p:txBody>
      </p:sp>
      <p:pic>
        <p:nvPicPr>
          <p:cNvPr id="5" name="Picture 4">
            <a:extLst>
              <a:ext uri="{FF2B5EF4-FFF2-40B4-BE49-F238E27FC236}">
                <a16:creationId xmlns:a16="http://schemas.microsoft.com/office/drawing/2014/main" id="{8D06A69B-97E0-4A83-BE2C-093454DD8115}"/>
              </a:ext>
            </a:extLst>
          </p:cNvPr>
          <p:cNvPicPr>
            <a:picLocks noChangeAspect="1"/>
          </p:cNvPicPr>
          <p:nvPr/>
        </p:nvPicPr>
        <p:blipFill rotWithShape="1">
          <a:blip r:embed="rId2"/>
          <a:srcRect l="6950" t="18969" r="3629"/>
          <a:stretch/>
        </p:blipFill>
        <p:spPr>
          <a:xfrm>
            <a:off x="6235830" y="1514859"/>
            <a:ext cx="5906785" cy="5263203"/>
          </a:xfrm>
          <a:prstGeom prst="rect">
            <a:avLst/>
          </a:prstGeom>
        </p:spPr>
      </p:pic>
      <p:pic>
        <p:nvPicPr>
          <p:cNvPr id="8" name="Picture 7">
            <a:extLst>
              <a:ext uri="{FF2B5EF4-FFF2-40B4-BE49-F238E27FC236}">
                <a16:creationId xmlns:a16="http://schemas.microsoft.com/office/drawing/2014/main" id="{D2B0EEF2-2140-42F2-AA74-065D40A373DD}"/>
              </a:ext>
            </a:extLst>
          </p:cNvPr>
          <p:cNvPicPr>
            <a:picLocks noChangeAspect="1"/>
          </p:cNvPicPr>
          <p:nvPr/>
        </p:nvPicPr>
        <p:blipFill rotWithShape="1">
          <a:blip r:embed="rId3"/>
          <a:srcRect l="8639" t="17044" r="9880"/>
          <a:stretch/>
        </p:blipFill>
        <p:spPr>
          <a:xfrm>
            <a:off x="49384" y="1514859"/>
            <a:ext cx="6093782" cy="5182885"/>
          </a:xfrm>
          <a:prstGeom prst="rect">
            <a:avLst/>
          </a:prstGeom>
        </p:spPr>
      </p:pic>
    </p:spTree>
    <p:extLst>
      <p:ext uri="{BB962C8B-B14F-4D97-AF65-F5344CB8AC3E}">
        <p14:creationId xmlns:p14="http://schemas.microsoft.com/office/powerpoint/2010/main" val="3177712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4029-3526-40E0-BA36-437BF89556C8}"/>
              </a:ext>
            </a:extLst>
          </p:cNvPr>
          <p:cNvSpPr>
            <a:spLocks noGrp="1"/>
          </p:cNvSpPr>
          <p:nvPr>
            <p:ph type="title"/>
          </p:nvPr>
        </p:nvSpPr>
        <p:spPr>
          <a:xfrm>
            <a:off x="625641" y="304801"/>
            <a:ext cx="7058527" cy="706232"/>
          </a:xfrm>
        </p:spPr>
        <p:txBody>
          <a:bodyPr>
            <a:normAutofit fontScale="90000"/>
          </a:bodyPr>
          <a:lstStyle/>
          <a:p>
            <a:r>
              <a:rPr lang="en-US" dirty="0"/>
              <a:t>Gas Sniffing and smoke detection</a:t>
            </a:r>
          </a:p>
        </p:txBody>
      </p:sp>
      <p:sp>
        <p:nvSpPr>
          <p:cNvPr id="3" name="Content Placeholder 2">
            <a:extLst>
              <a:ext uri="{FF2B5EF4-FFF2-40B4-BE49-F238E27FC236}">
                <a16:creationId xmlns:a16="http://schemas.microsoft.com/office/drawing/2014/main" id="{40A61180-20A4-484D-A629-4C7BCB5E4875}"/>
              </a:ext>
            </a:extLst>
          </p:cNvPr>
          <p:cNvSpPr>
            <a:spLocks noGrp="1"/>
          </p:cNvSpPr>
          <p:nvPr>
            <p:ph idx="1"/>
          </p:nvPr>
        </p:nvSpPr>
        <p:spPr>
          <a:xfrm>
            <a:off x="625643" y="1419726"/>
            <a:ext cx="5946608" cy="5021179"/>
          </a:xfrm>
        </p:spPr>
        <p:txBody>
          <a:bodyPr/>
          <a:lstStyle/>
          <a:p>
            <a:r>
              <a:rPr lang="en-US" dirty="0"/>
              <a:t>We will strategically place 3 pentane sniffers and 3 smoke detectors in the whole system:</a:t>
            </a:r>
          </a:p>
          <a:p>
            <a:pPr lvl="1"/>
            <a:r>
              <a:rPr lang="en-US" dirty="0"/>
              <a:t>Inside flammable gas cabinet that includes gas mixing system and liquid detection system</a:t>
            </a:r>
          </a:p>
          <a:p>
            <a:pPr lvl="1"/>
            <a:r>
              <a:rPr lang="en-US" dirty="0"/>
              <a:t>Inside flowmeter box (for full system)</a:t>
            </a:r>
          </a:p>
          <a:p>
            <a:pPr lvl="1"/>
            <a:r>
              <a:rPr lang="en-US" dirty="0"/>
              <a:t>Inside the detector box for the prototype and in the </a:t>
            </a:r>
            <a:r>
              <a:rPr lang="en-US" dirty="0" err="1"/>
              <a:t>poletip</a:t>
            </a:r>
            <a:r>
              <a:rPr lang="en-US" dirty="0"/>
              <a:t> opening for full system.</a:t>
            </a:r>
          </a:p>
          <a:p>
            <a:r>
              <a:rPr lang="en-US" dirty="0"/>
              <a:t>In case of any alarm, interlock system will take measures as described in requirements document and deliverables for interlocks.</a:t>
            </a:r>
          </a:p>
          <a:p>
            <a:pPr lvl="1"/>
            <a:endParaRPr lang="en-US" dirty="0"/>
          </a:p>
        </p:txBody>
      </p:sp>
      <p:pic>
        <p:nvPicPr>
          <p:cNvPr id="4" name="Picture 3">
            <a:extLst>
              <a:ext uri="{FF2B5EF4-FFF2-40B4-BE49-F238E27FC236}">
                <a16:creationId xmlns:a16="http://schemas.microsoft.com/office/drawing/2014/main" id="{1606794F-6B8A-46C8-8848-5EAFEBE07709}"/>
              </a:ext>
            </a:extLst>
          </p:cNvPr>
          <p:cNvPicPr>
            <a:picLocks noChangeAspect="1"/>
          </p:cNvPicPr>
          <p:nvPr/>
        </p:nvPicPr>
        <p:blipFill>
          <a:blip r:embed="rId2"/>
          <a:stretch>
            <a:fillRect/>
          </a:stretch>
        </p:blipFill>
        <p:spPr>
          <a:xfrm>
            <a:off x="7283116" y="1011033"/>
            <a:ext cx="4572000" cy="5790819"/>
          </a:xfrm>
          <a:prstGeom prst="rect">
            <a:avLst/>
          </a:prstGeom>
        </p:spPr>
      </p:pic>
    </p:spTree>
    <p:extLst>
      <p:ext uri="{BB962C8B-B14F-4D97-AF65-F5344CB8AC3E}">
        <p14:creationId xmlns:p14="http://schemas.microsoft.com/office/powerpoint/2010/main" val="3736173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1029-70E3-430C-8170-89F3DA3FF378}"/>
              </a:ext>
            </a:extLst>
          </p:cNvPr>
          <p:cNvSpPr>
            <a:spLocks noGrp="1"/>
          </p:cNvSpPr>
          <p:nvPr>
            <p:ph type="title"/>
          </p:nvPr>
        </p:nvSpPr>
        <p:spPr>
          <a:xfrm>
            <a:off x="913775" y="618518"/>
            <a:ext cx="10364451" cy="897462"/>
          </a:xfrm>
        </p:spPr>
        <p:txBody>
          <a:bodyPr/>
          <a:lstStyle/>
          <a:p>
            <a:r>
              <a:rPr lang="en-US" dirty="0"/>
              <a:t>Tested and approved Materials</a:t>
            </a:r>
          </a:p>
        </p:txBody>
      </p:sp>
      <p:graphicFrame>
        <p:nvGraphicFramePr>
          <p:cNvPr id="4" name="Content Placeholder 3">
            <a:extLst>
              <a:ext uri="{FF2B5EF4-FFF2-40B4-BE49-F238E27FC236}">
                <a16:creationId xmlns:a16="http://schemas.microsoft.com/office/drawing/2014/main" id="{09A1CD82-D38F-4100-A9A2-AC342E1E653D}"/>
              </a:ext>
            </a:extLst>
          </p:cNvPr>
          <p:cNvGraphicFramePr>
            <a:graphicFrameLocks noGrp="1"/>
          </p:cNvGraphicFramePr>
          <p:nvPr>
            <p:ph idx="1"/>
            <p:extLst>
              <p:ext uri="{D42A27DB-BD31-4B8C-83A1-F6EECF244321}">
                <p14:modId xmlns:p14="http://schemas.microsoft.com/office/powerpoint/2010/main" val="3103649799"/>
              </p:ext>
            </p:extLst>
          </p:nvPr>
        </p:nvGraphicFramePr>
        <p:xfrm>
          <a:off x="818147" y="2622884"/>
          <a:ext cx="10460082" cy="2286000"/>
        </p:xfrm>
        <a:graphic>
          <a:graphicData uri="http://schemas.openxmlformats.org/drawingml/2006/table">
            <a:tbl>
              <a:tblPr>
                <a:tableStyleId>{5C22544A-7EE6-4342-B048-85BDC9FD1C3A}</a:tableStyleId>
              </a:tblPr>
              <a:tblGrid>
                <a:gridCol w="879567">
                  <a:extLst>
                    <a:ext uri="{9D8B030D-6E8A-4147-A177-3AD203B41FA5}">
                      <a16:colId xmlns:a16="http://schemas.microsoft.com/office/drawing/2014/main" val="4008314800"/>
                    </a:ext>
                  </a:extLst>
                </a:gridCol>
                <a:gridCol w="730718">
                  <a:extLst>
                    <a:ext uri="{9D8B030D-6E8A-4147-A177-3AD203B41FA5}">
                      <a16:colId xmlns:a16="http://schemas.microsoft.com/office/drawing/2014/main" val="2078493311"/>
                    </a:ext>
                  </a:extLst>
                </a:gridCol>
                <a:gridCol w="879567">
                  <a:extLst>
                    <a:ext uri="{9D8B030D-6E8A-4147-A177-3AD203B41FA5}">
                      <a16:colId xmlns:a16="http://schemas.microsoft.com/office/drawing/2014/main" val="3322548541"/>
                    </a:ext>
                  </a:extLst>
                </a:gridCol>
                <a:gridCol w="690122">
                  <a:extLst>
                    <a:ext uri="{9D8B030D-6E8A-4147-A177-3AD203B41FA5}">
                      <a16:colId xmlns:a16="http://schemas.microsoft.com/office/drawing/2014/main" val="1697519077"/>
                    </a:ext>
                  </a:extLst>
                </a:gridCol>
                <a:gridCol w="784844">
                  <a:extLst>
                    <a:ext uri="{9D8B030D-6E8A-4147-A177-3AD203B41FA5}">
                      <a16:colId xmlns:a16="http://schemas.microsoft.com/office/drawing/2014/main" val="2217649422"/>
                    </a:ext>
                  </a:extLst>
                </a:gridCol>
                <a:gridCol w="811908">
                  <a:extLst>
                    <a:ext uri="{9D8B030D-6E8A-4147-A177-3AD203B41FA5}">
                      <a16:colId xmlns:a16="http://schemas.microsoft.com/office/drawing/2014/main" val="2003264317"/>
                    </a:ext>
                  </a:extLst>
                </a:gridCol>
                <a:gridCol w="811908">
                  <a:extLst>
                    <a:ext uri="{9D8B030D-6E8A-4147-A177-3AD203B41FA5}">
                      <a16:colId xmlns:a16="http://schemas.microsoft.com/office/drawing/2014/main" val="216080286"/>
                    </a:ext>
                  </a:extLst>
                </a:gridCol>
                <a:gridCol w="703654">
                  <a:extLst>
                    <a:ext uri="{9D8B030D-6E8A-4147-A177-3AD203B41FA5}">
                      <a16:colId xmlns:a16="http://schemas.microsoft.com/office/drawing/2014/main" val="1164578422"/>
                    </a:ext>
                  </a:extLst>
                </a:gridCol>
                <a:gridCol w="717185">
                  <a:extLst>
                    <a:ext uri="{9D8B030D-6E8A-4147-A177-3AD203B41FA5}">
                      <a16:colId xmlns:a16="http://schemas.microsoft.com/office/drawing/2014/main" val="3557973191"/>
                    </a:ext>
                  </a:extLst>
                </a:gridCol>
                <a:gridCol w="717185">
                  <a:extLst>
                    <a:ext uri="{9D8B030D-6E8A-4147-A177-3AD203B41FA5}">
                      <a16:colId xmlns:a16="http://schemas.microsoft.com/office/drawing/2014/main" val="3827798660"/>
                    </a:ext>
                  </a:extLst>
                </a:gridCol>
                <a:gridCol w="649527">
                  <a:extLst>
                    <a:ext uri="{9D8B030D-6E8A-4147-A177-3AD203B41FA5}">
                      <a16:colId xmlns:a16="http://schemas.microsoft.com/office/drawing/2014/main" val="3770184876"/>
                    </a:ext>
                  </a:extLst>
                </a:gridCol>
                <a:gridCol w="649527">
                  <a:extLst>
                    <a:ext uri="{9D8B030D-6E8A-4147-A177-3AD203B41FA5}">
                      <a16:colId xmlns:a16="http://schemas.microsoft.com/office/drawing/2014/main" val="1829252209"/>
                    </a:ext>
                  </a:extLst>
                </a:gridCol>
                <a:gridCol w="717185">
                  <a:extLst>
                    <a:ext uri="{9D8B030D-6E8A-4147-A177-3AD203B41FA5}">
                      <a16:colId xmlns:a16="http://schemas.microsoft.com/office/drawing/2014/main" val="2462707664"/>
                    </a:ext>
                  </a:extLst>
                </a:gridCol>
                <a:gridCol w="717185">
                  <a:extLst>
                    <a:ext uri="{9D8B030D-6E8A-4147-A177-3AD203B41FA5}">
                      <a16:colId xmlns:a16="http://schemas.microsoft.com/office/drawing/2014/main" val="3033006358"/>
                    </a:ext>
                  </a:extLst>
                </a:gridCol>
              </a:tblGrid>
              <a:tr h="687693">
                <a:tc rowSpan="2">
                  <a:txBody>
                    <a:bodyPr/>
                    <a:lstStyle/>
                    <a:p>
                      <a:pPr algn="ctr" fontAlgn="ctr"/>
                      <a:r>
                        <a:rPr lang="en-US" sz="1200" u="none" strike="noStrike">
                          <a:effectLst/>
                        </a:rPr>
                        <a:t>System</a:t>
                      </a:r>
                      <a:endParaRPr lang="en-US" sz="1200" b="1" i="0" u="none" strike="noStrike">
                        <a:effectLst/>
                        <a:latin typeface="Arial" panose="020B0604020202020204" pitchFamily="34" charset="0"/>
                      </a:endParaRPr>
                    </a:p>
                  </a:txBody>
                  <a:tcPr marL="0" marR="0" marT="0" marB="0" anchor="ctr"/>
                </a:tc>
                <a:tc rowSpan="2">
                  <a:txBody>
                    <a:bodyPr/>
                    <a:lstStyle/>
                    <a:p>
                      <a:pPr algn="ctr" fontAlgn="ctr"/>
                      <a:r>
                        <a:rPr lang="en-US" sz="1200" u="none" strike="noStrike">
                          <a:effectLst/>
                        </a:rPr>
                        <a:t>Gas </a:t>
                      </a:r>
                      <a:endParaRPr lang="en-US" sz="1200" b="1" i="0" u="none" strike="noStrike">
                        <a:effectLst/>
                        <a:latin typeface="Arial" panose="020B0604020202020204" pitchFamily="34" charset="0"/>
                      </a:endParaRPr>
                    </a:p>
                  </a:txBody>
                  <a:tcPr marL="0" marR="0" marT="0" marB="0" anchor="ctr"/>
                </a:tc>
                <a:tc gridSpan="2">
                  <a:txBody>
                    <a:bodyPr/>
                    <a:lstStyle/>
                    <a:p>
                      <a:pPr algn="ctr" fontAlgn="ctr"/>
                      <a:r>
                        <a:rPr lang="en-US" sz="1200" u="none" strike="noStrike">
                          <a:effectLst/>
                        </a:rPr>
                        <a:t>Elastomeres</a:t>
                      </a:r>
                      <a:endParaRPr lang="en-US" sz="1200" b="1" i="0" u="none" strike="noStrike">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US" sz="1200" u="none" strike="noStrike">
                          <a:effectLst/>
                        </a:rPr>
                        <a:t>Metals</a:t>
                      </a:r>
                      <a:endParaRPr lang="en-US" sz="1200" b="1" i="0" u="none" strike="noStrike">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US" sz="1200" u="none" strike="noStrike">
                          <a:effectLst/>
                        </a:rPr>
                        <a:t>Plastics</a:t>
                      </a:r>
                      <a:endParaRPr lang="en-US" sz="1200" b="1" i="0" u="none" strike="noStrike">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US" sz="1200" u="none" strike="noStrike">
                          <a:effectLst/>
                        </a:rPr>
                        <a:t>Thread Thightness</a:t>
                      </a:r>
                      <a:endParaRPr lang="en-US" sz="1200" b="1" i="0" u="none" strike="noStrike">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US" sz="1400" u="none" strike="noStrike">
                          <a:effectLst/>
                        </a:rPr>
                        <a:t>Bubbler Oils</a:t>
                      </a:r>
                      <a:endParaRPr lang="en-US" sz="1400" b="0" i="0" u="none" strike="noStrike">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US" sz="1400" u="none" strike="noStrike">
                          <a:effectLst/>
                        </a:rPr>
                        <a:t>Lubricants</a:t>
                      </a:r>
                      <a:endParaRPr lang="en-US" sz="1400" b="0" i="0" u="none" strike="noStrike">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791431301"/>
                  </a:ext>
                </a:extLst>
              </a:tr>
              <a:tr h="477685">
                <a:tc vMerge="1">
                  <a:txBody>
                    <a:bodyPr/>
                    <a:lstStyle/>
                    <a:p>
                      <a:endParaRPr lang="en-US"/>
                    </a:p>
                  </a:txBody>
                  <a:tcPr/>
                </a:tc>
                <a:tc vMerge="1">
                  <a:txBody>
                    <a:bodyPr/>
                    <a:lstStyle/>
                    <a:p>
                      <a:endParaRPr lang="en-US"/>
                    </a:p>
                  </a:txBody>
                  <a:tcPr/>
                </a:tc>
                <a:tc>
                  <a:txBody>
                    <a:bodyPr/>
                    <a:lstStyle/>
                    <a:p>
                      <a:pPr algn="ctr" fontAlgn="ctr"/>
                      <a:r>
                        <a:rPr lang="en-US" sz="1000" u="none" strike="noStrike">
                          <a:effectLst/>
                        </a:rPr>
                        <a:t>accepted</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forbidden</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accepted</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forbidden</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accepted</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forbidden</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accepted</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forbidden</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accepted</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forbidden</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accepted</a:t>
                      </a:r>
                      <a:endParaRPr lang="en-US" sz="10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forbidden</a:t>
                      </a:r>
                      <a:endParaRPr lang="en-US" sz="1000" b="1"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val="637136524"/>
                  </a:ext>
                </a:extLst>
              </a:tr>
              <a:tr h="1120622">
                <a:tc>
                  <a:txBody>
                    <a:bodyPr/>
                    <a:lstStyle/>
                    <a:p>
                      <a:pPr algn="ctr" fontAlgn="ctr"/>
                      <a:r>
                        <a:rPr lang="en-US" sz="1200" u="none" strike="noStrike">
                          <a:effectLst/>
                        </a:rPr>
                        <a:t>sTGC</a:t>
                      </a:r>
                      <a:endParaRPr lang="en-US" sz="1200" b="1"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CO</a:t>
                      </a:r>
                      <a:r>
                        <a:rPr lang="en-US" sz="1000" u="none" strike="noStrike" baseline="-25000">
                          <a:effectLst/>
                        </a:rPr>
                        <a:t>2</a:t>
                      </a:r>
                      <a:r>
                        <a:rPr lang="en-US" sz="1000" u="none" strike="noStrike">
                          <a:effectLst/>
                        </a:rPr>
                        <a:t>-n-pentane</a:t>
                      </a:r>
                      <a:endParaRPr lang="en-US" sz="1000" b="0" i="0" u="none" strike="noStrike">
                        <a:effectLst/>
                        <a:latin typeface="Arial" panose="020B0604020202020204" pitchFamily="34" charset="0"/>
                      </a:endParaRPr>
                    </a:p>
                  </a:txBody>
                  <a:tcPr marL="0" marR="0" marT="0" marB="0" anchor="ctr"/>
                </a:tc>
                <a:tc>
                  <a:txBody>
                    <a:bodyPr/>
                    <a:lstStyle/>
                    <a:p>
                      <a:pPr algn="ctr" fontAlgn="ctr"/>
                      <a:r>
                        <a:rPr lang="it-IT" sz="800" u="none" strike="noStrike">
                          <a:effectLst/>
                        </a:rPr>
                        <a:t>Neoprene, Nitrile, NBR, Buna N,</a:t>
                      </a:r>
                      <a:br>
                        <a:rPr lang="it-IT" sz="800" u="none" strike="noStrike">
                          <a:effectLst/>
                        </a:rPr>
                      </a:br>
                      <a:r>
                        <a:rPr lang="it-IT" sz="800" u="none" strike="noStrike">
                          <a:effectLst/>
                        </a:rPr>
                        <a:t>Viton</a:t>
                      </a:r>
                      <a:endParaRPr lang="it-IT" sz="800" b="0" i="0" u="none" strike="noStrike">
                        <a:effectLst/>
                        <a:latin typeface="Arial" panose="020B0604020202020204" pitchFamily="34" charset="0"/>
                      </a:endParaRPr>
                    </a:p>
                  </a:txBody>
                  <a:tcPr marL="0" marR="0" marT="0" marB="0" anchor="ctr"/>
                </a:tc>
                <a:tc>
                  <a:txBody>
                    <a:bodyPr/>
                    <a:lstStyle/>
                    <a:p>
                      <a:pPr algn="ctr" fontAlgn="ctr"/>
                      <a:r>
                        <a:rPr lang="en-US" sz="800" u="none" strike="noStrike">
                          <a:effectLst/>
                        </a:rPr>
                        <a:t>NR, Nordel</a:t>
                      </a:r>
                      <a:br>
                        <a:rPr lang="en-US" sz="800" u="none" strike="noStrike">
                          <a:effectLst/>
                        </a:rPr>
                      </a:br>
                      <a:r>
                        <a:rPr lang="en-US" sz="800" u="none" strike="noStrike">
                          <a:effectLst/>
                        </a:rPr>
                        <a:t>EPM, EPDM</a:t>
                      </a:r>
                      <a:endParaRPr lang="en-US" sz="800" b="0" i="0" u="none" strike="noStrike">
                        <a:effectLst/>
                        <a:latin typeface="Arial" panose="020B0604020202020204" pitchFamily="34" charset="0"/>
                      </a:endParaRPr>
                    </a:p>
                  </a:txBody>
                  <a:tcPr marL="0" marR="0" marT="0" marB="0" anchor="ctr"/>
                </a:tc>
                <a:tc>
                  <a:txBody>
                    <a:bodyPr/>
                    <a:lstStyle/>
                    <a:p>
                      <a:pPr algn="ctr" fontAlgn="ctr"/>
                      <a:r>
                        <a:rPr lang="en-US" sz="800" u="none" strike="noStrike">
                          <a:effectLst/>
                        </a:rPr>
                        <a:t>Stainless Steel</a:t>
                      </a:r>
                      <a:br>
                        <a:rPr lang="en-US" sz="800" u="none" strike="noStrike">
                          <a:effectLst/>
                        </a:rPr>
                      </a:br>
                      <a:r>
                        <a:rPr lang="en-US" sz="800" u="none" strike="noStrike">
                          <a:effectLst/>
                        </a:rPr>
                        <a:t>Aluminium</a:t>
                      </a:r>
                      <a:br>
                        <a:rPr lang="en-US" sz="800" u="none" strike="noStrike">
                          <a:effectLst/>
                        </a:rPr>
                      </a:br>
                      <a:r>
                        <a:rPr lang="en-US" sz="800" u="none" strike="noStrike">
                          <a:effectLst/>
                        </a:rPr>
                        <a:t>Cupper</a:t>
                      </a:r>
                      <a:br>
                        <a:rPr lang="en-US" sz="800" u="none" strike="noStrike">
                          <a:effectLst/>
                        </a:rPr>
                      </a:br>
                      <a:r>
                        <a:rPr lang="en-US" sz="800" u="none" strike="noStrike">
                          <a:effectLst/>
                        </a:rPr>
                        <a:t>Brass</a:t>
                      </a:r>
                      <a:endParaRPr lang="en-US" sz="800" b="0" i="0" u="none" strike="noStrike">
                        <a:effectLst/>
                        <a:latin typeface="Arial" panose="020B0604020202020204" pitchFamily="34" charset="0"/>
                      </a:endParaRPr>
                    </a:p>
                  </a:txBody>
                  <a:tcPr marL="0" marR="0" marT="0" marB="0" anchor="ctr"/>
                </a:tc>
                <a:tc>
                  <a:txBody>
                    <a:bodyPr/>
                    <a:lstStyle/>
                    <a:p>
                      <a:pPr algn="ctr" fontAlgn="ctr"/>
                      <a:r>
                        <a:rPr lang="en-US" sz="800" u="none" strike="noStrike">
                          <a:effectLst/>
                        </a:rPr>
                        <a:t>-</a:t>
                      </a:r>
                      <a:endParaRPr lang="en-US" sz="800" b="0" i="0" u="none" strike="noStrike">
                        <a:effectLst/>
                        <a:latin typeface="Arial" panose="020B0604020202020204" pitchFamily="34" charset="0"/>
                      </a:endParaRPr>
                    </a:p>
                  </a:txBody>
                  <a:tcPr marL="0" marR="0" marT="0" marB="0" anchor="ctr"/>
                </a:tc>
                <a:tc>
                  <a:txBody>
                    <a:bodyPr/>
                    <a:lstStyle/>
                    <a:p>
                      <a:pPr algn="ctr" fontAlgn="ctr"/>
                      <a:r>
                        <a:rPr lang="en-US" sz="800" u="none" strike="noStrike">
                          <a:effectLst/>
                        </a:rPr>
                        <a:t>BR4</a:t>
                      </a:r>
                      <a:br>
                        <a:rPr lang="en-US" sz="800" u="none" strike="noStrike">
                          <a:effectLst/>
                        </a:rPr>
                      </a:br>
                      <a:r>
                        <a:rPr lang="en-US" sz="800" u="none" strike="noStrike">
                          <a:effectLst/>
                        </a:rPr>
                        <a:t>Rilsan</a:t>
                      </a:r>
                      <a:br>
                        <a:rPr lang="en-US" sz="800" u="none" strike="noStrike">
                          <a:effectLst/>
                        </a:rPr>
                      </a:br>
                      <a:r>
                        <a:rPr lang="en-US" sz="800" u="none" strike="noStrike">
                          <a:effectLst/>
                        </a:rPr>
                        <a:t>Polyurethane</a:t>
                      </a:r>
                      <a:br>
                        <a:rPr lang="en-US" sz="800" u="none" strike="noStrike">
                          <a:effectLst/>
                        </a:rPr>
                      </a:br>
                      <a:r>
                        <a:rPr lang="en-US" sz="800" u="none" strike="noStrike">
                          <a:effectLst/>
                        </a:rPr>
                        <a:t>Teflon</a:t>
                      </a:r>
                      <a:endParaRPr lang="en-US" sz="800" b="0" i="0" u="none" strike="noStrike">
                        <a:effectLst/>
                        <a:latin typeface="Arial" panose="020B0604020202020204" pitchFamily="34" charset="0"/>
                      </a:endParaRPr>
                    </a:p>
                  </a:txBody>
                  <a:tcPr marL="0" marR="0" marT="0" marB="0" anchor="ctr"/>
                </a:tc>
                <a:tc>
                  <a:txBody>
                    <a:bodyPr/>
                    <a:lstStyle/>
                    <a:p>
                      <a:pPr algn="ctr" fontAlgn="ctr"/>
                      <a:r>
                        <a:rPr lang="en-US" sz="800" u="none" strike="noStrike">
                          <a:effectLst/>
                        </a:rPr>
                        <a:t> </a:t>
                      </a:r>
                      <a:endParaRPr lang="en-US" sz="800" b="0" i="0" u="none" strike="noStrike">
                        <a:effectLst/>
                        <a:latin typeface="Arial" panose="020B0604020202020204" pitchFamily="34" charset="0"/>
                      </a:endParaRPr>
                    </a:p>
                  </a:txBody>
                  <a:tcPr marL="0" marR="0" marT="0" marB="0" anchor="ctr"/>
                </a:tc>
                <a:tc>
                  <a:txBody>
                    <a:bodyPr/>
                    <a:lstStyle/>
                    <a:p>
                      <a:pPr algn="ctr" fontAlgn="ctr"/>
                      <a:r>
                        <a:rPr lang="en-US" sz="1000" u="none" strike="noStrike" dirty="0">
                          <a:effectLst/>
                        </a:rPr>
                        <a:t>Teflon band</a:t>
                      </a:r>
                      <a:br>
                        <a:rPr lang="en-US" sz="1000" u="none" strike="noStrike" dirty="0">
                          <a:effectLst/>
                        </a:rPr>
                      </a:br>
                      <a:r>
                        <a:rPr lang="en-US" sz="1000" u="none" strike="noStrike" dirty="0">
                          <a:effectLst/>
                        </a:rPr>
                        <a:t>Loctite ?</a:t>
                      </a:r>
                      <a:endParaRPr lang="en-US" sz="1000" b="0" i="0" u="none" strike="noStrike" dirty="0">
                        <a:effectLst/>
                        <a:latin typeface="Arial" panose="020B0604020202020204" pitchFamily="34" charset="0"/>
                      </a:endParaRPr>
                    </a:p>
                  </a:txBody>
                  <a:tcPr marL="0" marR="0" marT="0" marB="0" anchor="ctr"/>
                </a:tc>
                <a:tc>
                  <a:txBody>
                    <a:bodyPr/>
                    <a:lstStyle/>
                    <a:p>
                      <a:pPr algn="ctr" fontAlgn="ctr"/>
                      <a:r>
                        <a:rPr lang="en-US" sz="1000" u="none" strike="noStrike">
                          <a:effectLst/>
                        </a:rPr>
                        <a:t>Si-joint</a:t>
                      </a:r>
                      <a:endParaRPr lang="en-US" sz="1000" b="0"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Briox oil</a:t>
                      </a:r>
                      <a:endParaRPr lang="en-US" sz="1000" b="0"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Si Oils</a:t>
                      </a:r>
                      <a:endParaRPr lang="en-US" sz="1000" b="0" i="0" u="none" strike="noStrike">
                        <a:effectLst/>
                        <a:latin typeface="Arial" panose="020B0604020202020204" pitchFamily="34" charset="0"/>
                      </a:endParaRPr>
                    </a:p>
                  </a:txBody>
                  <a:tcPr marL="0" marR="0" marT="0" marB="0" anchor="ctr"/>
                </a:tc>
                <a:tc>
                  <a:txBody>
                    <a:bodyPr/>
                    <a:lstStyle/>
                    <a:p>
                      <a:pPr algn="ctr" fontAlgn="ctr"/>
                      <a:r>
                        <a:rPr lang="en-US" sz="1000" u="none" strike="noStrike">
                          <a:effectLst/>
                        </a:rPr>
                        <a:t>Apiezon</a:t>
                      </a:r>
                      <a:br>
                        <a:rPr lang="en-US" sz="1000" u="none" strike="noStrike">
                          <a:effectLst/>
                        </a:rPr>
                      </a:br>
                      <a:r>
                        <a:rPr lang="en-US" sz="1000" u="none" strike="noStrike">
                          <a:effectLst/>
                        </a:rPr>
                        <a:t>Kryotox</a:t>
                      </a:r>
                      <a:endParaRPr lang="en-US" sz="1000" b="0" i="0" u="none" strike="noStrike">
                        <a:effectLst/>
                        <a:latin typeface="Arial" panose="020B0604020202020204" pitchFamily="34" charset="0"/>
                      </a:endParaRPr>
                    </a:p>
                  </a:txBody>
                  <a:tcPr marL="0" marR="0" marT="0" marB="0" anchor="ctr"/>
                </a:tc>
                <a:tc>
                  <a:txBody>
                    <a:bodyPr/>
                    <a:lstStyle/>
                    <a:p>
                      <a:pPr algn="ctr" fontAlgn="ctr"/>
                      <a:r>
                        <a:rPr lang="en-US" sz="1000" u="none" strike="noStrike" dirty="0">
                          <a:effectLst/>
                        </a:rPr>
                        <a:t>any Si based</a:t>
                      </a:r>
                      <a:endParaRPr lang="en-US" sz="1000" b="0" i="0" u="none" strike="noStrike" dirty="0">
                        <a:effectLst/>
                        <a:latin typeface="Arial" panose="020B0604020202020204" pitchFamily="34" charset="0"/>
                      </a:endParaRPr>
                    </a:p>
                  </a:txBody>
                  <a:tcPr marL="0" marR="0" marT="0" marB="0" anchor="ctr"/>
                </a:tc>
                <a:extLst>
                  <a:ext uri="{0D108BD9-81ED-4DB2-BD59-A6C34878D82A}">
                    <a16:rowId xmlns:a16="http://schemas.microsoft.com/office/drawing/2014/main" val="4140261281"/>
                  </a:ext>
                </a:extLst>
              </a:tr>
            </a:tbl>
          </a:graphicData>
        </a:graphic>
      </p:graphicFrame>
    </p:spTree>
    <p:extLst>
      <p:ext uri="{BB962C8B-B14F-4D97-AF65-F5344CB8AC3E}">
        <p14:creationId xmlns:p14="http://schemas.microsoft.com/office/powerpoint/2010/main" val="201568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FB77-E03A-4B12-B1B5-2EBFF8E94412}"/>
              </a:ext>
            </a:extLst>
          </p:cNvPr>
          <p:cNvSpPr>
            <a:spLocks noGrp="1"/>
          </p:cNvSpPr>
          <p:nvPr>
            <p:ph type="title"/>
          </p:nvPr>
        </p:nvSpPr>
        <p:spPr>
          <a:xfrm>
            <a:off x="838200" y="365126"/>
            <a:ext cx="10515600" cy="993028"/>
          </a:xfrm>
        </p:spPr>
        <p:txBody>
          <a:bodyPr/>
          <a:lstStyle/>
          <a:p>
            <a:r>
              <a:rPr lang="en-US" dirty="0"/>
              <a:t>Safety</a:t>
            </a:r>
          </a:p>
        </p:txBody>
      </p:sp>
      <p:sp>
        <p:nvSpPr>
          <p:cNvPr id="3" name="Content Placeholder 2">
            <a:extLst>
              <a:ext uri="{FF2B5EF4-FFF2-40B4-BE49-F238E27FC236}">
                <a16:creationId xmlns:a16="http://schemas.microsoft.com/office/drawing/2014/main" id="{7C3155B0-2017-4AD1-816D-78A310D34D43}"/>
              </a:ext>
            </a:extLst>
          </p:cNvPr>
          <p:cNvSpPr>
            <a:spLocks noGrp="1"/>
          </p:cNvSpPr>
          <p:nvPr>
            <p:ph idx="1"/>
          </p:nvPr>
        </p:nvSpPr>
        <p:spPr>
          <a:xfrm>
            <a:off x="838200" y="1358154"/>
            <a:ext cx="10515600" cy="4818809"/>
          </a:xfrm>
        </p:spPr>
        <p:txBody>
          <a:bodyPr>
            <a:normAutofit fontScale="92500" lnSpcReduction="20000"/>
          </a:bodyPr>
          <a:lstStyle/>
          <a:p>
            <a:r>
              <a:rPr lang="en-US" dirty="0"/>
              <a:t>Metal Flammable liquid cabinet for storage of Pentane.</a:t>
            </a:r>
          </a:p>
          <a:p>
            <a:r>
              <a:rPr lang="en-US" dirty="0"/>
              <a:t>Pressure relief valves in circuits where overpressure may occur.</a:t>
            </a:r>
          </a:p>
          <a:p>
            <a:r>
              <a:rPr lang="en-US" dirty="0"/>
              <a:t>Solenoid valves and pressure transducers in the system to stop the flow in case of alarm.</a:t>
            </a:r>
          </a:p>
          <a:p>
            <a:r>
              <a:rPr lang="en-US" dirty="0"/>
              <a:t>All lines carrying liquid and gas will be grounded.</a:t>
            </a:r>
          </a:p>
          <a:p>
            <a:r>
              <a:rPr lang="en-US" dirty="0"/>
              <a:t>Si Heat Tape will be grounded.</a:t>
            </a:r>
          </a:p>
          <a:p>
            <a:r>
              <a:rPr lang="en-US" dirty="0"/>
              <a:t>Controllers for all modules/instruments will be plugged into GFCIs.</a:t>
            </a:r>
          </a:p>
          <a:p>
            <a:r>
              <a:rPr lang="en-US" dirty="0"/>
              <a:t>Gas sniffers and smoke detectors.</a:t>
            </a:r>
          </a:p>
          <a:p>
            <a:r>
              <a:rPr lang="en-US" dirty="0"/>
              <a:t>Pressure testing:</a:t>
            </a:r>
          </a:p>
          <a:p>
            <a:pPr lvl="1"/>
            <a:r>
              <a:rPr lang="en-US" dirty="0"/>
              <a:t>All the gas lines (copper lines) will be tested to a pressure (50psi)</a:t>
            </a:r>
          </a:p>
          <a:p>
            <a:pPr lvl="1"/>
            <a:r>
              <a:rPr lang="en-US" dirty="0"/>
              <a:t>Detector will be tested in the clean room for 5 times the operating pressure (</a:t>
            </a:r>
            <a:r>
              <a:rPr lang="en-US" dirty="0">
                <a:latin typeface="+mj-lt"/>
              </a:rPr>
              <a:t>5</a:t>
            </a:r>
            <a:r>
              <a:rPr lang="en-US" dirty="0">
                <a:latin typeface="+mj-lt"/>
                <a:cs typeface="Times New Roman" panose="02020603050405020304" pitchFamily="18" charset="0"/>
              </a:rPr>
              <a:t> millibar</a:t>
            </a:r>
            <a:r>
              <a:rPr lang="en-US" dirty="0"/>
              <a:t>)</a:t>
            </a:r>
          </a:p>
          <a:p>
            <a:pPr lvl="1"/>
            <a:r>
              <a:rPr lang="en-US" dirty="0"/>
              <a:t>Full system pressure test will be done before commissioning.</a:t>
            </a:r>
          </a:p>
        </p:txBody>
      </p:sp>
    </p:spTree>
    <p:extLst>
      <p:ext uri="{BB962C8B-B14F-4D97-AF65-F5344CB8AC3E}">
        <p14:creationId xmlns:p14="http://schemas.microsoft.com/office/powerpoint/2010/main" val="605593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6701-0D81-4BF1-A693-D0E84B1BC9BD}"/>
              </a:ext>
            </a:extLst>
          </p:cNvPr>
          <p:cNvSpPr>
            <a:spLocks noGrp="1"/>
          </p:cNvSpPr>
          <p:nvPr>
            <p:ph type="title"/>
          </p:nvPr>
        </p:nvSpPr>
        <p:spPr>
          <a:xfrm>
            <a:off x="913775" y="618518"/>
            <a:ext cx="10364451" cy="842960"/>
          </a:xfrm>
        </p:spPr>
        <p:txBody>
          <a:bodyPr/>
          <a:lstStyle/>
          <a:p>
            <a:r>
              <a:rPr lang="en-US" dirty="0"/>
              <a:t>Testing</a:t>
            </a:r>
          </a:p>
        </p:txBody>
      </p:sp>
      <p:sp>
        <p:nvSpPr>
          <p:cNvPr id="3" name="Content Placeholder 2">
            <a:extLst>
              <a:ext uri="{FF2B5EF4-FFF2-40B4-BE49-F238E27FC236}">
                <a16:creationId xmlns:a16="http://schemas.microsoft.com/office/drawing/2014/main" id="{FA70D8C0-4FAB-409A-BBAF-6BB7788BBCD0}"/>
              </a:ext>
            </a:extLst>
          </p:cNvPr>
          <p:cNvSpPr>
            <a:spLocks noGrp="1"/>
          </p:cNvSpPr>
          <p:nvPr>
            <p:ph idx="1"/>
          </p:nvPr>
        </p:nvSpPr>
        <p:spPr>
          <a:xfrm>
            <a:off x="578338" y="1461479"/>
            <a:ext cx="11144739" cy="4923690"/>
          </a:xfrm>
        </p:spPr>
        <p:txBody>
          <a:bodyPr/>
          <a:lstStyle/>
          <a:p>
            <a:r>
              <a:rPr lang="en-US" dirty="0"/>
              <a:t>Gas mixing system equipment would be tested in clean room prior to installation.</a:t>
            </a:r>
          </a:p>
          <a:p>
            <a:r>
              <a:rPr lang="en-US" dirty="0"/>
              <a:t>Heat tapes and thermocouples will be tested prior to installation</a:t>
            </a:r>
          </a:p>
          <a:p>
            <a:r>
              <a:rPr lang="en-US" dirty="0"/>
              <a:t>All copper gas lines from the cabinet to the detector will be tested at 50psi (requirement by BNL safety)</a:t>
            </a:r>
          </a:p>
          <a:p>
            <a:r>
              <a:rPr lang="en-US" dirty="0"/>
              <a:t>Vega Liquid detector will be tested for functionality in cleanroom</a:t>
            </a:r>
          </a:p>
          <a:p>
            <a:r>
              <a:rPr lang="en-US" dirty="0"/>
              <a:t>Sniffers, heat detectors, pressure transducers and solenoid valves will be tested for verifying </a:t>
            </a:r>
            <a:r>
              <a:rPr lang="en-US" dirty="0" err="1"/>
              <a:t>i/O</a:t>
            </a:r>
            <a:r>
              <a:rPr lang="en-US" dirty="0"/>
              <a:t> signals to monitoring and interlock system.</a:t>
            </a:r>
          </a:p>
          <a:p>
            <a:endParaRPr lang="en-US" dirty="0"/>
          </a:p>
        </p:txBody>
      </p:sp>
    </p:spTree>
    <p:extLst>
      <p:ext uri="{BB962C8B-B14F-4D97-AF65-F5344CB8AC3E}">
        <p14:creationId xmlns:p14="http://schemas.microsoft.com/office/powerpoint/2010/main" val="98265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AA2603F-D8DB-4528-94A0-5F539E631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a:extLst>
              <a:ext uri="{FF2B5EF4-FFF2-40B4-BE49-F238E27FC236}">
                <a16:creationId xmlns:a16="http://schemas.microsoft.com/office/drawing/2014/main" id="{A69D16D3-1F1E-4809-98C6-6795642C03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6710AE5A-9DFC-44AC-AAC2-4689D15D1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3486" y="-3"/>
            <a:ext cx="82296" cy="3383280"/>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4" descr="A picture containing indoor, table, building, sitting&#10;&#10;Description automatically generated">
            <a:extLst>
              <a:ext uri="{FF2B5EF4-FFF2-40B4-BE49-F238E27FC236}">
                <a16:creationId xmlns:a16="http://schemas.microsoft.com/office/drawing/2014/main" id="{C699CCAE-9D39-41A3-80E0-3CA27E07CA2D}"/>
              </a:ext>
            </a:extLst>
          </p:cNvPr>
          <p:cNvPicPr>
            <a:picLocks noChangeAspect="1"/>
          </p:cNvPicPr>
          <p:nvPr/>
        </p:nvPicPr>
        <p:blipFill rotWithShape="1">
          <a:blip r:embed="rId3"/>
          <a:srcRect l="7359" r="239" b="-6"/>
          <a:stretch/>
        </p:blipFill>
        <p:spPr>
          <a:xfrm>
            <a:off x="9814796" y="10"/>
            <a:ext cx="2376212" cy="3428990"/>
          </a:xfrm>
          <a:prstGeom prst="rect">
            <a:avLst/>
          </a:prstGeom>
        </p:spPr>
      </p:pic>
      <p:pic>
        <p:nvPicPr>
          <p:cNvPr id="10" name="Picture 9" descr="A picture containing indoor, sitting, dirty, counter&#10;&#10;Description automatically generated">
            <a:extLst>
              <a:ext uri="{FF2B5EF4-FFF2-40B4-BE49-F238E27FC236}">
                <a16:creationId xmlns:a16="http://schemas.microsoft.com/office/drawing/2014/main" id="{A48956B6-D950-44D5-8614-91615D2ED67F}"/>
              </a:ext>
            </a:extLst>
          </p:cNvPr>
          <p:cNvPicPr>
            <a:picLocks noChangeAspect="1"/>
          </p:cNvPicPr>
          <p:nvPr/>
        </p:nvPicPr>
        <p:blipFill rotWithShape="1">
          <a:blip r:embed="rId4"/>
          <a:srcRect r="2" b="5436"/>
          <a:stretch/>
        </p:blipFill>
        <p:spPr>
          <a:xfrm>
            <a:off x="7357271" y="3429001"/>
            <a:ext cx="4834726" cy="3429000"/>
          </a:xfrm>
          <a:prstGeom prst="rect">
            <a:avLst/>
          </a:prstGeom>
        </p:spPr>
      </p:pic>
      <p:cxnSp>
        <p:nvCxnSpPr>
          <p:cNvPr id="53" name="Straight Connector 52">
            <a:extLst>
              <a:ext uri="{FF2B5EF4-FFF2-40B4-BE49-F238E27FC236}">
                <a16:creationId xmlns:a16="http://schemas.microsoft.com/office/drawing/2014/main" id="{C2F7EEA8-7B38-4523-A6B8-8B5260B36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36993" y="3429000"/>
            <a:ext cx="483472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17F4A18-8DA4-4FBB-AC7D-A17BA0E33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67C34D90-7AF2-46C2-9E1F-834EB40005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593DC9CC-C04D-4E30-A829-375AA591E0E1}"/>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6398" r="6" b="1210"/>
          <a:stretch/>
        </p:blipFill>
        <p:spPr>
          <a:xfrm rot="5400000">
            <a:off x="6830880" y="526394"/>
            <a:ext cx="3429000" cy="2376212"/>
          </a:xfrm>
          <a:prstGeom prst="rect">
            <a:avLst/>
          </a:prstGeom>
        </p:spPr>
      </p:pic>
      <p:sp>
        <p:nvSpPr>
          <p:cNvPr id="2" name="Title 1">
            <a:extLst>
              <a:ext uri="{FF2B5EF4-FFF2-40B4-BE49-F238E27FC236}">
                <a16:creationId xmlns:a16="http://schemas.microsoft.com/office/drawing/2014/main" id="{B686C4A8-5A1A-4C15-99D4-BE1893ECFFB8}"/>
              </a:ext>
            </a:extLst>
          </p:cNvPr>
          <p:cNvSpPr>
            <a:spLocks noGrp="1"/>
          </p:cNvSpPr>
          <p:nvPr>
            <p:ph type="title"/>
          </p:nvPr>
        </p:nvSpPr>
        <p:spPr>
          <a:xfrm>
            <a:off x="1055048" y="160885"/>
            <a:ext cx="6079641" cy="681774"/>
          </a:xfrm>
        </p:spPr>
        <p:txBody>
          <a:bodyPr vert="horz" lIns="91440" tIns="45720" rIns="91440" bIns="45720" rtlCol="0" anchor="ctr">
            <a:normAutofit/>
          </a:bodyPr>
          <a:lstStyle/>
          <a:p>
            <a:r>
              <a:rPr lang="en-US" dirty="0"/>
              <a:t>Status</a:t>
            </a:r>
          </a:p>
        </p:txBody>
      </p:sp>
      <p:sp>
        <p:nvSpPr>
          <p:cNvPr id="9" name="Content Placeholder 2">
            <a:extLst>
              <a:ext uri="{FF2B5EF4-FFF2-40B4-BE49-F238E27FC236}">
                <a16:creationId xmlns:a16="http://schemas.microsoft.com/office/drawing/2014/main" id="{E199B752-E0A0-4B2C-9099-673F0418FEC7}"/>
              </a:ext>
            </a:extLst>
          </p:cNvPr>
          <p:cNvSpPr txBox="1">
            <a:spLocks/>
          </p:cNvSpPr>
          <p:nvPr/>
        </p:nvSpPr>
        <p:spPr>
          <a:xfrm>
            <a:off x="133224" y="842659"/>
            <a:ext cx="7060441" cy="58544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10000"/>
              </a:lnSpc>
            </a:pPr>
            <a:r>
              <a:rPr lang="en-US" sz="1600" dirty="0"/>
              <a:t>Requirements fully established.</a:t>
            </a:r>
          </a:p>
          <a:p>
            <a:pPr>
              <a:lnSpc>
                <a:spcPct val="110000"/>
              </a:lnSpc>
            </a:pPr>
            <a:r>
              <a:rPr lang="en-US" sz="1600" dirty="0"/>
              <a:t>Regular communication with safety and within the group to ensure work progress is being made.</a:t>
            </a:r>
          </a:p>
          <a:p>
            <a:pPr>
              <a:lnSpc>
                <a:spcPct val="110000"/>
              </a:lnSpc>
            </a:pPr>
            <a:r>
              <a:rPr lang="en-US" sz="1600" dirty="0"/>
              <a:t>Matheson cabinet received at </a:t>
            </a:r>
            <a:r>
              <a:rPr lang="en-US" sz="1600" dirty="0" err="1"/>
              <a:t>bnl</a:t>
            </a:r>
            <a:r>
              <a:rPr lang="en-US" sz="1600" dirty="0"/>
              <a:t>.</a:t>
            </a:r>
          </a:p>
          <a:p>
            <a:pPr>
              <a:lnSpc>
                <a:spcPct val="110000"/>
              </a:lnSpc>
            </a:pPr>
            <a:r>
              <a:rPr lang="en-US" sz="1600" dirty="0"/>
              <a:t>Liquid CO2 </a:t>
            </a:r>
            <a:r>
              <a:rPr lang="en-US" sz="1600" dirty="0" err="1"/>
              <a:t>dewar</a:t>
            </a:r>
            <a:r>
              <a:rPr lang="en-US" sz="1600" dirty="0"/>
              <a:t> received at BNL.</a:t>
            </a:r>
          </a:p>
          <a:p>
            <a:pPr>
              <a:lnSpc>
                <a:spcPct val="110000"/>
              </a:lnSpc>
            </a:pPr>
            <a:r>
              <a:rPr lang="en-US" sz="1600" dirty="0"/>
              <a:t>Pentane tanks received at BNL: Plumbing work started </a:t>
            </a:r>
          </a:p>
          <a:p>
            <a:pPr>
              <a:lnSpc>
                <a:spcPct val="110000"/>
              </a:lnSpc>
            </a:pPr>
            <a:r>
              <a:rPr lang="en-US" sz="1600" dirty="0"/>
              <a:t>work request submitted  for barriers to protect liquid pentane tanks (Req by safety)</a:t>
            </a:r>
          </a:p>
          <a:p>
            <a:pPr>
              <a:lnSpc>
                <a:spcPct val="110000"/>
              </a:lnSpc>
            </a:pPr>
            <a:r>
              <a:rPr lang="en-US" sz="1600" dirty="0"/>
              <a:t>Gas mixing system components received.</a:t>
            </a:r>
          </a:p>
          <a:p>
            <a:pPr>
              <a:lnSpc>
                <a:spcPct val="110000"/>
              </a:lnSpc>
            </a:pPr>
            <a:r>
              <a:rPr lang="en-US" sz="1600" dirty="0"/>
              <a:t>Vega unit and liquid container in hand.</a:t>
            </a:r>
          </a:p>
          <a:p>
            <a:pPr>
              <a:lnSpc>
                <a:spcPct val="110000"/>
              </a:lnSpc>
            </a:pPr>
            <a:r>
              <a:rPr lang="en-US" sz="1600" dirty="0"/>
              <a:t>Heat tapes and controller received.</a:t>
            </a:r>
          </a:p>
          <a:p>
            <a:pPr>
              <a:lnSpc>
                <a:spcPct val="110000"/>
              </a:lnSpc>
            </a:pPr>
            <a:r>
              <a:rPr lang="en-US" sz="1600" dirty="0"/>
              <a:t>Interlock system hardware requirements established and hardware received at </a:t>
            </a:r>
            <a:r>
              <a:rPr lang="en-US" sz="1600" dirty="0" err="1"/>
              <a:t>bnl</a:t>
            </a:r>
            <a:endParaRPr lang="en-US" sz="1600" dirty="0"/>
          </a:p>
          <a:p>
            <a:pPr>
              <a:lnSpc>
                <a:spcPct val="110000"/>
              </a:lnSpc>
            </a:pPr>
            <a:r>
              <a:rPr lang="en-US" sz="1600" dirty="0"/>
              <a:t>Special wiring to be ordered – details by </a:t>
            </a:r>
            <a:r>
              <a:rPr lang="en-US" sz="1600" dirty="0" err="1"/>
              <a:t>prashanth</a:t>
            </a:r>
            <a:endParaRPr lang="en-US" sz="1600" dirty="0"/>
          </a:p>
          <a:p>
            <a:pPr>
              <a:lnSpc>
                <a:spcPct val="110000"/>
              </a:lnSpc>
            </a:pPr>
            <a:r>
              <a:rPr lang="en-US" sz="1600" dirty="0"/>
              <a:t> solenoid valves received</a:t>
            </a:r>
          </a:p>
          <a:p>
            <a:pPr>
              <a:lnSpc>
                <a:spcPct val="110000"/>
              </a:lnSpc>
            </a:pPr>
            <a:r>
              <a:rPr lang="en-US" sz="1600" dirty="0"/>
              <a:t>Pressure regulators received</a:t>
            </a:r>
          </a:p>
          <a:p>
            <a:pPr marL="0">
              <a:lnSpc>
                <a:spcPct val="110000"/>
              </a:lnSpc>
            </a:pPr>
            <a:endParaRPr lang="en-US" sz="700" dirty="0"/>
          </a:p>
          <a:p>
            <a:pPr>
              <a:lnSpc>
                <a:spcPct val="110000"/>
              </a:lnSpc>
            </a:pPr>
            <a:endParaRPr lang="en-US" sz="700" dirty="0"/>
          </a:p>
          <a:p>
            <a:pPr>
              <a:lnSpc>
                <a:spcPct val="110000"/>
              </a:lnSpc>
            </a:pPr>
            <a:endParaRPr lang="en-US" sz="700" dirty="0"/>
          </a:p>
          <a:p>
            <a:pPr lvl="1">
              <a:lnSpc>
                <a:spcPct val="110000"/>
              </a:lnSpc>
            </a:pPr>
            <a:endParaRPr lang="en-US" sz="700" dirty="0"/>
          </a:p>
        </p:txBody>
      </p:sp>
    </p:spTree>
    <p:extLst>
      <p:ext uri="{BB962C8B-B14F-4D97-AF65-F5344CB8AC3E}">
        <p14:creationId xmlns:p14="http://schemas.microsoft.com/office/powerpoint/2010/main" val="866567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673570"/>
          </a:xfrm>
        </p:spPr>
        <p:txBody>
          <a:bodyPr/>
          <a:lstStyle/>
          <a:p>
            <a:r>
              <a:rPr lang="en-US" dirty="0"/>
              <a:t>Schedule</a:t>
            </a:r>
          </a:p>
        </p:txBody>
      </p:sp>
      <p:sp>
        <p:nvSpPr>
          <p:cNvPr id="3" name="Content Placeholder 2"/>
          <p:cNvSpPr>
            <a:spLocks noGrp="1"/>
          </p:cNvSpPr>
          <p:nvPr>
            <p:ph idx="1"/>
          </p:nvPr>
        </p:nvSpPr>
        <p:spPr>
          <a:xfrm>
            <a:off x="422412" y="1366630"/>
            <a:ext cx="11300791" cy="5054047"/>
          </a:xfrm>
        </p:spPr>
        <p:txBody>
          <a:bodyPr/>
          <a:lstStyle/>
          <a:p>
            <a:r>
              <a:rPr lang="en-US" dirty="0"/>
              <a:t>All heat tape Components tested and ready for installation : August 21</a:t>
            </a:r>
            <a:r>
              <a:rPr lang="en-US" baseline="30000" dirty="0"/>
              <a:t>st</a:t>
            </a:r>
            <a:r>
              <a:rPr lang="en-US" dirty="0"/>
              <a:t>, 2020</a:t>
            </a:r>
          </a:p>
          <a:p>
            <a:r>
              <a:rPr lang="en-US" dirty="0"/>
              <a:t>All mass flowmeters and CEM Tested and ready to be installed : august 21</a:t>
            </a:r>
            <a:r>
              <a:rPr lang="en-US" baseline="30000" dirty="0"/>
              <a:t>st</a:t>
            </a:r>
            <a:r>
              <a:rPr lang="en-US" dirty="0"/>
              <a:t> , 2020</a:t>
            </a:r>
          </a:p>
          <a:p>
            <a:r>
              <a:rPr lang="en-US" dirty="0"/>
              <a:t>Gas panel construction: Sept 4, 2020</a:t>
            </a:r>
          </a:p>
          <a:p>
            <a:r>
              <a:rPr lang="en-US" dirty="0"/>
              <a:t>Heat tape installation : beginning of shutdown</a:t>
            </a:r>
          </a:p>
          <a:p>
            <a:r>
              <a:rPr lang="en-US" dirty="0"/>
              <a:t>Installation complete: Oct 31</a:t>
            </a:r>
            <a:r>
              <a:rPr lang="en-US" baseline="30000" dirty="0"/>
              <a:t>st</a:t>
            </a:r>
            <a:r>
              <a:rPr lang="en-US" dirty="0"/>
              <a:t> </a:t>
            </a:r>
          </a:p>
          <a:p>
            <a:r>
              <a:rPr lang="en-US" dirty="0"/>
              <a:t>Interlock system complete and installed : Oct 31</a:t>
            </a:r>
            <a:r>
              <a:rPr lang="en-US" baseline="30000" dirty="0"/>
              <a:t>st</a:t>
            </a:r>
            <a:r>
              <a:rPr lang="en-US" dirty="0"/>
              <a:t> </a:t>
            </a:r>
          </a:p>
          <a:p>
            <a:r>
              <a:rPr lang="en-US" dirty="0"/>
              <a:t>Final tuning, testing and commissioning: Nov 13</a:t>
            </a:r>
            <a:r>
              <a:rPr lang="en-US" baseline="30000" dirty="0"/>
              <a:t>th</a:t>
            </a:r>
            <a:r>
              <a:rPr lang="en-US" dirty="0"/>
              <a:t> </a:t>
            </a:r>
          </a:p>
          <a:p>
            <a:endParaRPr lang="en-US" dirty="0"/>
          </a:p>
        </p:txBody>
      </p:sp>
    </p:spTree>
    <p:extLst>
      <p:ext uri="{BB962C8B-B14F-4D97-AF65-F5344CB8AC3E}">
        <p14:creationId xmlns:p14="http://schemas.microsoft.com/office/powerpoint/2010/main" val="14121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733205"/>
          </a:xfrm>
        </p:spPr>
        <p:txBody>
          <a:bodyPr/>
          <a:lstStyle/>
          <a:p>
            <a:r>
              <a:rPr lang="en-US"/>
              <a:t>Safety risks</a:t>
            </a:r>
            <a:endParaRPr lang="en-US" dirty="0"/>
          </a:p>
        </p:txBody>
      </p:sp>
      <p:sp>
        <p:nvSpPr>
          <p:cNvPr id="3" name="Content Placeholder 2"/>
          <p:cNvSpPr>
            <a:spLocks noGrp="1"/>
          </p:cNvSpPr>
          <p:nvPr>
            <p:ph idx="1"/>
          </p:nvPr>
        </p:nvSpPr>
        <p:spPr>
          <a:xfrm>
            <a:off x="283265" y="1316935"/>
            <a:ext cx="7141265" cy="5004352"/>
          </a:xfrm>
        </p:spPr>
        <p:txBody>
          <a:bodyPr>
            <a:normAutofit fontScale="92500" lnSpcReduction="10000"/>
          </a:bodyPr>
          <a:lstStyle/>
          <a:p>
            <a:r>
              <a:rPr lang="en-US"/>
              <a:t>Risk: Any malfunction in any of the sub-systems can cause gas leak which can cause fire/explosion.</a:t>
            </a:r>
          </a:p>
          <a:p>
            <a:pPr marL="0" indent="0">
              <a:buNone/>
            </a:pPr>
            <a:endParaRPr lang="en-US"/>
          </a:p>
          <a:p>
            <a:r>
              <a:rPr lang="en-US"/>
              <a:t>All components in flammable gas environment are class-1 div-1 or class-1 div-2 approved as required. </a:t>
            </a:r>
          </a:p>
          <a:p>
            <a:endParaRPr lang="en-US"/>
          </a:p>
          <a:p>
            <a:r>
              <a:rPr lang="en-US"/>
              <a:t>Interlock and monitoring system: the logic is designed to prevent any such accidents.</a:t>
            </a:r>
          </a:p>
          <a:p>
            <a:endParaRPr lang="en-US"/>
          </a:p>
          <a:p>
            <a:r>
              <a:rPr lang="en-US"/>
              <a:t>As we are dealing with flammable gas, we are taking safety very seriously. We are making sure All relevant mechanical, electrical and fire safety engineers are engaged in project.</a:t>
            </a:r>
            <a:endParaRPr lang="en-US" dirty="0"/>
          </a:p>
        </p:txBody>
      </p:sp>
      <p:pic>
        <p:nvPicPr>
          <p:cNvPr id="4" name="Picture 3"/>
          <p:cNvPicPr>
            <a:picLocks noChangeAspect="1"/>
          </p:cNvPicPr>
          <p:nvPr/>
        </p:nvPicPr>
        <p:blipFill rotWithShape="1">
          <a:blip r:embed="rId2"/>
          <a:srcRect l="27473" r="12087"/>
          <a:stretch/>
        </p:blipFill>
        <p:spPr>
          <a:xfrm>
            <a:off x="7546338" y="1575352"/>
            <a:ext cx="4506777" cy="4199282"/>
          </a:xfrm>
          <a:prstGeom prst="rect">
            <a:avLst/>
          </a:prstGeom>
        </p:spPr>
      </p:pic>
    </p:spTree>
    <p:extLst>
      <p:ext uri="{BB962C8B-B14F-4D97-AF65-F5344CB8AC3E}">
        <p14:creationId xmlns:p14="http://schemas.microsoft.com/office/powerpoint/2010/main" val="215231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50CAEE-CAC0-4F18-9593-F09A3338C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2DA77D5-12C4-446D-AC72-A514960A5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8199690" y="290557"/>
            <a:ext cx="3992310" cy="3905520"/>
          </a:xfrm>
          <a:prstGeom prst="rect">
            <a:avLst/>
          </a:prstGeom>
        </p:spPr>
      </p:pic>
      <p:pic>
        <p:nvPicPr>
          <p:cNvPr id="12" name="Picture 11">
            <a:extLst>
              <a:ext uri="{FF2B5EF4-FFF2-40B4-BE49-F238E27FC236}">
                <a16:creationId xmlns:a16="http://schemas.microsoft.com/office/drawing/2014/main" id="{19E04E4F-6B32-4651-ACE0-DACABF1FC2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450" t="1120" r="54326" b="73832"/>
          <a:stretch/>
        </p:blipFill>
        <p:spPr>
          <a:xfrm>
            <a:off x="4581330" y="0"/>
            <a:ext cx="6762408" cy="2867764"/>
          </a:xfrm>
          <a:prstGeom prst="rect">
            <a:avLst/>
          </a:prstGeom>
        </p:spPr>
      </p:pic>
      <p:sp>
        <p:nvSpPr>
          <p:cNvPr id="2" name="Title 1">
            <a:extLst>
              <a:ext uri="{FF2B5EF4-FFF2-40B4-BE49-F238E27FC236}">
                <a16:creationId xmlns:a16="http://schemas.microsoft.com/office/drawing/2014/main" id="{58E1807F-8039-4A82-8D63-359C527926BD}"/>
              </a:ext>
            </a:extLst>
          </p:cNvPr>
          <p:cNvSpPr>
            <a:spLocks noGrp="1"/>
          </p:cNvSpPr>
          <p:nvPr>
            <p:ph type="ctrTitle"/>
          </p:nvPr>
        </p:nvSpPr>
        <p:spPr>
          <a:xfrm>
            <a:off x="1286933" y="2213361"/>
            <a:ext cx="6247721" cy="2204815"/>
          </a:xfrm>
        </p:spPr>
        <p:txBody>
          <a:bodyPr>
            <a:normAutofit/>
          </a:bodyPr>
          <a:lstStyle/>
          <a:p>
            <a:pPr algn="l"/>
            <a:r>
              <a:rPr lang="en-US" dirty="0"/>
              <a:t>End of Presentation</a:t>
            </a:r>
            <a:endParaRPr lang="en-US"/>
          </a:p>
        </p:txBody>
      </p:sp>
      <p:sp>
        <p:nvSpPr>
          <p:cNvPr id="3" name="Subtitle 2">
            <a:extLst>
              <a:ext uri="{FF2B5EF4-FFF2-40B4-BE49-F238E27FC236}">
                <a16:creationId xmlns:a16="http://schemas.microsoft.com/office/drawing/2014/main" id="{8549B35A-85D5-447A-9EE6-4F7FA46D6C7E}"/>
              </a:ext>
            </a:extLst>
          </p:cNvPr>
          <p:cNvSpPr>
            <a:spLocks noGrp="1"/>
          </p:cNvSpPr>
          <p:nvPr>
            <p:ph type="subTitle" idx="1"/>
          </p:nvPr>
        </p:nvSpPr>
        <p:spPr>
          <a:xfrm>
            <a:off x="1286934" y="4418176"/>
            <a:ext cx="6247721" cy="1264209"/>
          </a:xfrm>
        </p:spPr>
        <p:txBody>
          <a:bodyPr>
            <a:normAutofit/>
          </a:bodyPr>
          <a:lstStyle/>
          <a:p>
            <a:pPr algn="l"/>
            <a:r>
              <a:rPr lang="en-US">
                <a:solidFill>
                  <a:schemeClr val="tx1">
                    <a:lumMod val="50000"/>
                    <a:lumOff val="50000"/>
                  </a:schemeClr>
                </a:solidFill>
              </a:rPr>
              <a:t>Questions/Comments??</a:t>
            </a:r>
          </a:p>
        </p:txBody>
      </p:sp>
      <p:pic>
        <p:nvPicPr>
          <p:cNvPr id="14" name="Picture 13">
            <a:extLst>
              <a:ext uri="{FF2B5EF4-FFF2-40B4-BE49-F238E27FC236}">
                <a16:creationId xmlns:a16="http://schemas.microsoft.com/office/drawing/2014/main" id="{13D4F2B0-7771-46FC-9763-240E8F55F1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10246407" y="5429242"/>
            <a:ext cx="1945594" cy="1428758"/>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16" name="Picture 15">
            <a:extLst>
              <a:ext uri="{FF2B5EF4-FFF2-40B4-BE49-F238E27FC236}">
                <a16:creationId xmlns:a16="http://schemas.microsoft.com/office/drawing/2014/main" id="{6164F387-6750-4AFF-8A10-65C64D31EC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9795659" y="4064996"/>
            <a:ext cx="2716669" cy="1658803"/>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291835646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EFD6-B341-46FB-B6D2-412832D532C3}"/>
              </a:ext>
            </a:extLst>
          </p:cNvPr>
          <p:cNvSpPr>
            <a:spLocks noGrp="1"/>
          </p:cNvSpPr>
          <p:nvPr>
            <p:ph type="title"/>
          </p:nvPr>
        </p:nvSpPr>
        <p:spPr>
          <a:xfrm>
            <a:off x="913149" y="392274"/>
            <a:ext cx="10364451" cy="861491"/>
          </a:xfrm>
        </p:spPr>
        <p:txBody>
          <a:bodyPr/>
          <a:lstStyle/>
          <a:p>
            <a:r>
              <a:rPr lang="en-US" dirty="0"/>
              <a:t>Frame Design (Still Work in progress)</a:t>
            </a:r>
          </a:p>
        </p:txBody>
      </p:sp>
      <p:pic>
        <p:nvPicPr>
          <p:cNvPr id="4" name="Picture 3">
            <a:extLst>
              <a:ext uri="{FF2B5EF4-FFF2-40B4-BE49-F238E27FC236}">
                <a16:creationId xmlns:a16="http://schemas.microsoft.com/office/drawing/2014/main" id="{96D5BC95-CCDC-405A-B12F-6E0E151D36F3}"/>
              </a:ext>
            </a:extLst>
          </p:cNvPr>
          <p:cNvPicPr>
            <a:picLocks noChangeAspect="1"/>
          </p:cNvPicPr>
          <p:nvPr/>
        </p:nvPicPr>
        <p:blipFill>
          <a:blip r:embed="rId2"/>
          <a:stretch>
            <a:fillRect/>
          </a:stretch>
        </p:blipFill>
        <p:spPr>
          <a:xfrm>
            <a:off x="6240051" y="1507853"/>
            <a:ext cx="5360386" cy="4726155"/>
          </a:xfrm>
          <a:prstGeom prst="rect">
            <a:avLst/>
          </a:prstGeom>
        </p:spPr>
      </p:pic>
      <p:pic>
        <p:nvPicPr>
          <p:cNvPr id="6" name="Picture 5">
            <a:extLst>
              <a:ext uri="{FF2B5EF4-FFF2-40B4-BE49-F238E27FC236}">
                <a16:creationId xmlns:a16="http://schemas.microsoft.com/office/drawing/2014/main" id="{155EF9A7-F87F-4DBF-8ED0-58E0651054DC}"/>
              </a:ext>
            </a:extLst>
          </p:cNvPr>
          <p:cNvPicPr>
            <a:picLocks noChangeAspect="1"/>
          </p:cNvPicPr>
          <p:nvPr/>
        </p:nvPicPr>
        <p:blipFill>
          <a:blip r:embed="rId3"/>
          <a:stretch>
            <a:fillRect/>
          </a:stretch>
        </p:blipFill>
        <p:spPr>
          <a:xfrm>
            <a:off x="386096" y="1507853"/>
            <a:ext cx="4688522" cy="4726155"/>
          </a:xfrm>
          <a:prstGeom prst="rect">
            <a:avLst/>
          </a:prstGeom>
        </p:spPr>
      </p:pic>
      <p:sp>
        <p:nvSpPr>
          <p:cNvPr id="7" name="TextBox 6">
            <a:extLst>
              <a:ext uri="{FF2B5EF4-FFF2-40B4-BE49-F238E27FC236}">
                <a16:creationId xmlns:a16="http://schemas.microsoft.com/office/drawing/2014/main" id="{B5082813-D97A-477E-A9A4-8CC4A8750FE5}"/>
              </a:ext>
            </a:extLst>
          </p:cNvPr>
          <p:cNvSpPr txBox="1"/>
          <p:nvPr/>
        </p:nvSpPr>
        <p:spPr>
          <a:xfrm>
            <a:off x="2107359" y="6303430"/>
            <a:ext cx="1592630" cy="369332"/>
          </a:xfrm>
          <a:prstGeom prst="rect">
            <a:avLst/>
          </a:prstGeom>
          <a:noFill/>
        </p:spPr>
        <p:txBody>
          <a:bodyPr wrap="square" rtlCol="0">
            <a:spAutoFit/>
          </a:bodyPr>
          <a:lstStyle/>
          <a:p>
            <a:r>
              <a:rPr lang="en-US" dirty="0"/>
              <a:t>During Lift</a:t>
            </a:r>
          </a:p>
        </p:txBody>
      </p:sp>
      <p:sp>
        <p:nvSpPr>
          <p:cNvPr id="8" name="TextBox 7">
            <a:extLst>
              <a:ext uri="{FF2B5EF4-FFF2-40B4-BE49-F238E27FC236}">
                <a16:creationId xmlns:a16="http://schemas.microsoft.com/office/drawing/2014/main" id="{E3ED6052-7439-424B-A736-B262C44CBC94}"/>
              </a:ext>
            </a:extLst>
          </p:cNvPr>
          <p:cNvSpPr txBox="1"/>
          <p:nvPr/>
        </p:nvSpPr>
        <p:spPr>
          <a:xfrm>
            <a:off x="7927827" y="6368356"/>
            <a:ext cx="2512077" cy="369332"/>
          </a:xfrm>
          <a:prstGeom prst="rect">
            <a:avLst/>
          </a:prstGeom>
          <a:noFill/>
        </p:spPr>
        <p:txBody>
          <a:bodyPr wrap="square" rtlCol="0">
            <a:spAutoFit/>
          </a:bodyPr>
          <a:lstStyle/>
          <a:p>
            <a:r>
              <a:rPr lang="en-US" dirty="0"/>
              <a:t>After Lowering on Rails</a:t>
            </a:r>
          </a:p>
        </p:txBody>
      </p:sp>
    </p:spTree>
    <p:extLst>
      <p:ext uri="{BB962C8B-B14F-4D97-AF65-F5344CB8AC3E}">
        <p14:creationId xmlns:p14="http://schemas.microsoft.com/office/powerpoint/2010/main" val="350258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3C8A-67FE-4AC1-AA29-498827A94CD9}"/>
              </a:ext>
            </a:extLst>
          </p:cNvPr>
          <p:cNvSpPr>
            <a:spLocks noGrp="1"/>
          </p:cNvSpPr>
          <p:nvPr>
            <p:ph type="title"/>
          </p:nvPr>
        </p:nvSpPr>
        <p:spPr>
          <a:xfrm>
            <a:off x="913775" y="152549"/>
            <a:ext cx="6187114" cy="590402"/>
          </a:xfrm>
        </p:spPr>
        <p:txBody>
          <a:bodyPr/>
          <a:lstStyle/>
          <a:p>
            <a:r>
              <a:rPr lang="en-US" dirty="0"/>
              <a:t>Issues/Open questions?</a:t>
            </a:r>
          </a:p>
        </p:txBody>
      </p:sp>
      <p:sp>
        <p:nvSpPr>
          <p:cNvPr id="3" name="Content Placeholder 2">
            <a:extLst>
              <a:ext uri="{FF2B5EF4-FFF2-40B4-BE49-F238E27FC236}">
                <a16:creationId xmlns:a16="http://schemas.microsoft.com/office/drawing/2014/main" id="{4A160D33-6072-42BE-A7A6-67A63E41C092}"/>
              </a:ext>
            </a:extLst>
          </p:cNvPr>
          <p:cNvSpPr>
            <a:spLocks noGrp="1"/>
          </p:cNvSpPr>
          <p:nvPr>
            <p:ph sz="quarter" idx="13"/>
          </p:nvPr>
        </p:nvSpPr>
        <p:spPr>
          <a:xfrm>
            <a:off x="433633" y="1186904"/>
            <a:ext cx="5494828" cy="5298738"/>
          </a:xfrm>
        </p:spPr>
        <p:txBody>
          <a:bodyPr>
            <a:normAutofit/>
          </a:bodyPr>
          <a:lstStyle/>
          <a:p>
            <a:r>
              <a:rPr lang="en-US" dirty="0"/>
              <a:t>Spacing between the modules is kept as 1/8”. This may change when frame is lifted due to deflections in frame. What nominal spacing is needed?</a:t>
            </a:r>
          </a:p>
          <a:p>
            <a:r>
              <a:rPr lang="en-US" dirty="0"/>
              <a:t>How accurately are the aluminum straps fabricated and assembled</a:t>
            </a:r>
          </a:p>
          <a:p>
            <a:r>
              <a:rPr lang="en-US" dirty="0"/>
              <a:t>Maintaining a straight 1/8</a:t>
            </a:r>
            <a:r>
              <a:rPr lang="en-US" baseline="30000" dirty="0"/>
              <a:t>th</a:t>
            </a:r>
            <a:r>
              <a:rPr lang="en-US" dirty="0"/>
              <a:t> inch gap will be very difficult due to manufacturing and assembly </a:t>
            </a:r>
            <a:r>
              <a:rPr lang="en-US" dirty="0" err="1"/>
              <a:t>toleraces</a:t>
            </a:r>
            <a:r>
              <a:rPr lang="en-US" dirty="0"/>
              <a:t>. May need to define a tolerance range for the gap</a:t>
            </a:r>
          </a:p>
          <a:p>
            <a:r>
              <a:rPr lang="en-US" dirty="0"/>
              <a:t>Survey requirements? </a:t>
            </a:r>
          </a:p>
        </p:txBody>
      </p:sp>
      <p:pic>
        <p:nvPicPr>
          <p:cNvPr id="5" name="Picture 4">
            <a:extLst>
              <a:ext uri="{FF2B5EF4-FFF2-40B4-BE49-F238E27FC236}">
                <a16:creationId xmlns:a16="http://schemas.microsoft.com/office/drawing/2014/main" id="{83FFD842-0460-4D5B-84DC-C5177AA72C9D}"/>
              </a:ext>
            </a:extLst>
          </p:cNvPr>
          <p:cNvPicPr>
            <a:picLocks noChangeAspect="1"/>
          </p:cNvPicPr>
          <p:nvPr/>
        </p:nvPicPr>
        <p:blipFill rotWithShape="1">
          <a:blip r:embed="rId2"/>
          <a:srcRect b="12068"/>
          <a:stretch/>
        </p:blipFill>
        <p:spPr>
          <a:xfrm>
            <a:off x="7862017" y="0"/>
            <a:ext cx="3416208" cy="2880272"/>
          </a:xfrm>
          <a:prstGeom prst="rect">
            <a:avLst/>
          </a:prstGeom>
        </p:spPr>
      </p:pic>
      <p:pic>
        <p:nvPicPr>
          <p:cNvPr id="6" name="Picture 5">
            <a:extLst>
              <a:ext uri="{FF2B5EF4-FFF2-40B4-BE49-F238E27FC236}">
                <a16:creationId xmlns:a16="http://schemas.microsoft.com/office/drawing/2014/main" id="{C76BC15A-07AD-4F28-81CB-A2B6C24BCDE6}"/>
              </a:ext>
            </a:extLst>
          </p:cNvPr>
          <p:cNvPicPr>
            <a:picLocks noChangeAspect="1"/>
          </p:cNvPicPr>
          <p:nvPr/>
        </p:nvPicPr>
        <p:blipFill>
          <a:blip r:embed="rId3"/>
          <a:stretch>
            <a:fillRect/>
          </a:stretch>
        </p:blipFill>
        <p:spPr>
          <a:xfrm>
            <a:off x="7215270" y="2933700"/>
            <a:ext cx="4606898" cy="3924300"/>
          </a:xfrm>
          <a:prstGeom prst="rect">
            <a:avLst/>
          </a:prstGeom>
        </p:spPr>
      </p:pic>
    </p:spTree>
    <p:extLst>
      <p:ext uri="{BB962C8B-B14F-4D97-AF65-F5344CB8AC3E}">
        <p14:creationId xmlns:p14="http://schemas.microsoft.com/office/powerpoint/2010/main" val="136830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35C584-DB16-48CB-9EC6-2D456DA83EB7}"/>
              </a:ext>
            </a:extLst>
          </p:cNvPr>
          <p:cNvPicPr>
            <a:picLocks noChangeAspect="1"/>
          </p:cNvPicPr>
          <p:nvPr/>
        </p:nvPicPr>
        <p:blipFill rotWithShape="1">
          <a:blip r:embed="rId2"/>
          <a:srcRect l="17799" r="10222" b="-1"/>
          <a:stretch/>
        </p:blipFill>
        <p:spPr>
          <a:xfrm>
            <a:off x="-52481" y="16225"/>
            <a:ext cx="7483656" cy="6862115"/>
          </a:xfrm>
          <a:prstGeom prst="rect">
            <a:avLst/>
          </a:prstGeom>
          <a:scene3d>
            <a:camera prst="orthographicFront"/>
            <a:lightRig rig="threePt" dir="t">
              <a:rot lat="0" lon="0" rev="2700000"/>
            </a:lightRig>
          </a:scene3d>
          <a:sp3d contourW="6350">
            <a:bevelT h="38100"/>
            <a:contourClr>
              <a:srgbClr val="C0C0C0"/>
            </a:contourClr>
          </a:sp3d>
        </p:spPr>
      </p:pic>
      <p:sp>
        <p:nvSpPr>
          <p:cNvPr id="18" name="Rectangle 17">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99E9D4-2A79-4165-9B24-8365C972D104}"/>
              </a:ext>
            </a:extLst>
          </p:cNvPr>
          <p:cNvSpPr>
            <a:spLocks noGrp="1"/>
          </p:cNvSpPr>
          <p:nvPr>
            <p:ph type="title"/>
          </p:nvPr>
        </p:nvSpPr>
        <p:spPr>
          <a:xfrm>
            <a:off x="7969207" y="640832"/>
            <a:ext cx="3996715" cy="1116662"/>
          </a:xfrm>
        </p:spPr>
        <p:txBody>
          <a:bodyPr>
            <a:normAutofit/>
          </a:bodyPr>
          <a:lstStyle/>
          <a:p>
            <a:pPr algn="l"/>
            <a:r>
              <a:rPr lang="en-US" dirty="0"/>
              <a:t>Rail system</a:t>
            </a:r>
          </a:p>
        </p:txBody>
      </p:sp>
      <p:sp>
        <p:nvSpPr>
          <p:cNvPr id="3" name="Content Placeholder 2">
            <a:extLst>
              <a:ext uri="{FF2B5EF4-FFF2-40B4-BE49-F238E27FC236}">
                <a16:creationId xmlns:a16="http://schemas.microsoft.com/office/drawing/2014/main" id="{A16A38F3-5A03-4443-913D-9E7444572195}"/>
              </a:ext>
            </a:extLst>
          </p:cNvPr>
          <p:cNvSpPr>
            <a:spLocks noGrp="1"/>
          </p:cNvSpPr>
          <p:nvPr>
            <p:ph sz="quarter" idx="13"/>
          </p:nvPr>
        </p:nvSpPr>
        <p:spPr>
          <a:xfrm>
            <a:off x="7969205" y="1671354"/>
            <a:ext cx="3936161" cy="4747613"/>
          </a:xfrm>
        </p:spPr>
        <p:txBody>
          <a:bodyPr>
            <a:normAutofit/>
          </a:bodyPr>
          <a:lstStyle/>
          <a:p>
            <a:r>
              <a:rPr lang="en-US" sz="1800" dirty="0"/>
              <a:t>Exiting IDS Rails and </a:t>
            </a:r>
            <a:r>
              <a:rPr lang="en-US" sz="1800" dirty="0" err="1"/>
              <a:t>Stantions</a:t>
            </a:r>
            <a:r>
              <a:rPr lang="en-US" sz="1800" dirty="0"/>
              <a:t> can be used</a:t>
            </a:r>
          </a:p>
          <a:p>
            <a:r>
              <a:rPr lang="en-US" sz="1800" dirty="0"/>
              <a:t>The detector will be lowered onto the rails using crane and will be pushed in to place</a:t>
            </a:r>
          </a:p>
          <a:p>
            <a:r>
              <a:rPr lang="en-US" sz="1800" dirty="0"/>
              <a:t>It will be deemed a critical lift and all the procedures will have to be approved by safety</a:t>
            </a:r>
          </a:p>
          <a:p>
            <a:r>
              <a:rPr lang="en-US" sz="1800" dirty="0"/>
              <a:t>Some new brackets and rails are needed.</a:t>
            </a:r>
          </a:p>
        </p:txBody>
      </p:sp>
    </p:spTree>
    <p:extLst>
      <p:ext uri="{BB962C8B-B14F-4D97-AF65-F5344CB8AC3E}">
        <p14:creationId xmlns:p14="http://schemas.microsoft.com/office/powerpoint/2010/main" val="2362139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328C-D000-4A77-9C63-64FDA17E1135}"/>
              </a:ext>
            </a:extLst>
          </p:cNvPr>
          <p:cNvSpPr>
            <a:spLocks noGrp="1"/>
          </p:cNvSpPr>
          <p:nvPr>
            <p:ph type="title"/>
          </p:nvPr>
        </p:nvSpPr>
        <p:spPr>
          <a:xfrm>
            <a:off x="913775" y="618518"/>
            <a:ext cx="10364451" cy="776650"/>
          </a:xfrm>
        </p:spPr>
        <p:txBody>
          <a:bodyPr/>
          <a:lstStyle/>
          <a:p>
            <a:r>
              <a:rPr lang="en-US" dirty="0"/>
              <a:t>Tasks to be completed</a:t>
            </a:r>
          </a:p>
        </p:txBody>
      </p:sp>
      <p:sp>
        <p:nvSpPr>
          <p:cNvPr id="3" name="Content Placeholder 2">
            <a:extLst>
              <a:ext uri="{FF2B5EF4-FFF2-40B4-BE49-F238E27FC236}">
                <a16:creationId xmlns:a16="http://schemas.microsoft.com/office/drawing/2014/main" id="{5EEE2D22-0C82-4A47-AEC4-9285D05F9D51}"/>
              </a:ext>
            </a:extLst>
          </p:cNvPr>
          <p:cNvSpPr>
            <a:spLocks noGrp="1"/>
          </p:cNvSpPr>
          <p:nvPr>
            <p:ph sz="quarter" idx="13"/>
          </p:nvPr>
        </p:nvSpPr>
        <p:spPr>
          <a:xfrm>
            <a:off x="857839" y="1456441"/>
            <a:ext cx="10419761" cy="5015059"/>
          </a:xfrm>
        </p:spPr>
        <p:txBody>
          <a:bodyPr/>
          <a:lstStyle/>
          <a:p>
            <a:r>
              <a:rPr lang="en-US" dirty="0"/>
              <a:t>Frame design and analysis/Calculations</a:t>
            </a:r>
          </a:p>
          <a:p>
            <a:r>
              <a:rPr lang="en-US" dirty="0"/>
              <a:t>Transportation cart design</a:t>
            </a:r>
          </a:p>
          <a:p>
            <a:r>
              <a:rPr lang="en-US" dirty="0"/>
              <a:t>Heat load analysis</a:t>
            </a:r>
          </a:p>
          <a:p>
            <a:r>
              <a:rPr lang="en-US" dirty="0"/>
              <a:t>Cooling duct system design</a:t>
            </a:r>
          </a:p>
          <a:p>
            <a:r>
              <a:rPr lang="en-US" dirty="0"/>
              <a:t>Cabling design</a:t>
            </a:r>
          </a:p>
          <a:p>
            <a:r>
              <a:rPr lang="en-US" dirty="0"/>
              <a:t>Rail system design</a:t>
            </a:r>
          </a:p>
          <a:p>
            <a:r>
              <a:rPr lang="en-US" dirty="0"/>
              <a:t>Platform design</a:t>
            </a:r>
          </a:p>
          <a:p>
            <a:endParaRPr lang="en-US" dirty="0"/>
          </a:p>
        </p:txBody>
      </p:sp>
    </p:spTree>
    <p:extLst>
      <p:ext uri="{BB962C8B-B14F-4D97-AF65-F5344CB8AC3E}">
        <p14:creationId xmlns:p14="http://schemas.microsoft.com/office/powerpoint/2010/main" val="73859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C581-2691-4783-BAD2-A4AE38B4CC9C}"/>
              </a:ext>
            </a:extLst>
          </p:cNvPr>
          <p:cNvSpPr>
            <a:spLocks noGrp="1"/>
          </p:cNvSpPr>
          <p:nvPr>
            <p:ph type="title"/>
          </p:nvPr>
        </p:nvSpPr>
        <p:spPr>
          <a:xfrm>
            <a:off x="913775" y="257909"/>
            <a:ext cx="10364451" cy="808891"/>
          </a:xfrm>
        </p:spPr>
        <p:txBody>
          <a:bodyPr/>
          <a:lstStyle/>
          <a:p>
            <a:r>
              <a:rPr lang="en-US" dirty="0"/>
              <a:t>Gas System Requirements</a:t>
            </a:r>
          </a:p>
        </p:txBody>
      </p:sp>
      <p:sp>
        <p:nvSpPr>
          <p:cNvPr id="3" name="Content Placeholder 2">
            <a:extLst>
              <a:ext uri="{FF2B5EF4-FFF2-40B4-BE49-F238E27FC236}">
                <a16:creationId xmlns:a16="http://schemas.microsoft.com/office/drawing/2014/main" id="{23ECD456-770E-4398-8E6C-C803BD6038B2}"/>
              </a:ext>
            </a:extLst>
          </p:cNvPr>
          <p:cNvSpPr>
            <a:spLocks noGrp="1"/>
          </p:cNvSpPr>
          <p:nvPr>
            <p:ph idx="1"/>
          </p:nvPr>
        </p:nvSpPr>
        <p:spPr>
          <a:xfrm>
            <a:off x="672123" y="992555"/>
            <a:ext cx="10606104" cy="5752122"/>
          </a:xfrm>
        </p:spPr>
        <p:txBody>
          <a:bodyPr>
            <a:normAutofit fontScale="77500" lnSpcReduction="20000"/>
          </a:bodyPr>
          <a:lstStyle/>
          <a:p>
            <a:r>
              <a:rPr lang="en-US" b="1" dirty="0"/>
              <a:t>Gas Mixture Requirements:</a:t>
            </a:r>
            <a:endParaRPr lang="en-US" dirty="0"/>
          </a:p>
          <a:p>
            <a:pPr lvl="1"/>
            <a:r>
              <a:rPr lang="en-US" dirty="0"/>
              <a:t>Gas Mixture : 45% n-Pentane + 55% CO2</a:t>
            </a:r>
          </a:p>
          <a:p>
            <a:pPr lvl="1"/>
            <a:r>
              <a:rPr lang="en-US" dirty="0"/>
              <a:t>Moisture Content: As low as achievable.</a:t>
            </a:r>
          </a:p>
          <a:p>
            <a:pPr lvl="1"/>
            <a:r>
              <a:rPr lang="en-US" dirty="0"/>
              <a:t>Flow rate/Layer (4 chambers) 75cc/min</a:t>
            </a:r>
          </a:p>
          <a:p>
            <a:pPr lvl="1"/>
            <a:r>
              <a:rPr lang="en-US" dirty="0"/>
              <a:t>Flow Rate (Full System): 300cc/min</a:t>
            </a:r>
          </a:p>
          <a:p>
            <a:pPr lvl="1"/>
            <a:r>
              <a:rPr lang="en-US" dirty="0"/>
              <a:t>Pressure: Pressure inside the detector must not exceed 5 </a:t>
            </a:r>
            <a:r>
              <a:rPr lang="en-US" dirty="0" err="1"/>
              <a:t>mbars</a:t>
            </a:r>
            <a:r>
              <a:rPr lang="en-US" dirty="0"/>
              <a:t>.</a:t>
            </a:r>
          </a:p>
          <a:p>
            <a:pPr lvl="1"/>
            <a:r>
              <a:rPr lang="en-US" dirty="0"/>
              <a:t>Temperature of gas delivered to the detector: 24C +/- 2C</a:t>
            </a:r>
          </a:p>
          <a:p>
            <a:pPr marL="457200" lvl="1" indent="0">
              <a:buNone/>
            </a:pPr>
            <a:endParaRPr lang="en-US" dirty="0"/>
          </a:p>
          <a:p>
            <a:r>
              <a:rPr lang="en-US" b="1" dirty="0"/>
              <a:t>System Safety Requirements:</a:t>
            </a:r>
            <a:endParaRPr lang="en-US" dirty="0"/>
          </a:p>
          <a:p>
            <a:pPr lvl="1"/>
            <a:r>
              <a:rPr lang="en-US" dirty="0"/>
              <a:t>Keeping quantity of pentane inside assembly hall minimal (approximately 8 gallons)</a:t>
            </a:r>
          </a:p>
          <a:p>
            <a:pPr lvl="1"/>
            <a:r>
              <a:rPr lang="en-US" dirty="0"/>
              <a:t>Liquid pentane storage outside the building needs secondary containment in event of leakage.</a:t>
            </a:r>
          </a:p>
          <a:p>
            <a:pPr lvl="1"/>
            <a:r>
              <a:rPr lang="en-US" dirty="0"/>
              <a:t>Liquid tanks outside the building should also be protected (from unintentional accidents with forklifts and snowplows) using concrete barriers</a:t>
            </a:r>
          </a:p>
          <a:p>
            <a:pPr lvl="1"/>
            <a:r>
              <a:rPr lang="en-US" dirty="0"/>
              <a:t>All Components should be grounded.</a:t>
            </a:r>
          </a:p>
          <a:p>
            <a:pPr lvl="1"/>
            <a:r>
              <a:rPr lang="en-US" dirty="0"/>
              <a:t>System should be able to detect leaks and any other fire/smoke event.</a:t>
            </a:r>
          </a:p>
          <a:p>
            <a:pPr lvl="1"/>
            <a:r>
              <a:rPr lang="en-US" dirty="0"/>
              <a:t>Pressure relief valves in all circuits where overpressure can occur.</a:t>
            </a:r>
          </a:p>
          <a:p>
            <a:pPr lvl="1"/>
            <a:r>
              <a:rPr lang="en-US" dirty="0"/>
              <a:t>For supply line from mixing source to experiment joints should be minimized and if joints are needed they should be brazed.</a:t>
            </a:r>
          </a:p>
          <a:p>
            <a:pPr lvl="1"/>
            <a:r>
              <a:rPr lang="en-US" dirty="0"/>
              <a:t>All lines should be tested to 50 psi pressure using dry nitrogen.</a:t>
            </a:r>
          </a:p>
          <a:p>
            <a:pPr lvl="1"/>
            <a:r>
              <a:rPr lang="en-US" dirty="0"/>
              <a:t>System must vent to the outside the building.</a:t>
            </a:r>
          </a:p>
          <a:p>
            <a:endParaRPr lang="en-US" dirty="0"/>
          </a:p>
        </p:txBody>
      </p:sp>
    </p:spTree>
    <p:extLst>
      <p:ext uri="{BB962C8B-B14F-4D97-AF65-F5344CB8AC3E}">
        <p14:creationId xmlns:p14="http://schemas.microsoft.com/office/powerpoint/2010/main" val="311595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C581-2691-4783-BAD2-A4AE38B4CC9C}"/>
              </a:ext>
            </a:extLst>
          </p:cNvPr>
          <p:cNvSpPr>
            <a:spLocks noGrp="1"/>
          </p:cNvSpPr>
          <p:nvPr>
            <p:ph type="title"/>
          </p:nvPr>
        </p:nvSpPr>
        <p:spPr>
          <a:xfrm>
            <a:off x="913775" y="257909"/>
            <a:ext cx="10364451" cy="808891"/>
          </a:xfrm>
        </p:spPr>
        <p:txBody>
          <a:bodyPr/>
          <a:lstStyle/>
          <a:p>
            <a:r>
              <a:rPr lang="en-US" dirty="0"/>
              <a:t>Gas System Requirements</a:t>
            </a:r>
          </a:p>
        </p:txBody>
      </p:sp>
      <p:sp>
        <p:nvSpPr>
          <p:cNvPr id="3" name="Content Placeholder 2">
            <a:extLst>
              <a:ext uri="{FF2B5EF4-FFF2-40B4-BE49-F238E27FC236}">
                <a16:creationId xmlns:a16="http://schemas.microsoft.com/office/drawing/2014/main" id="{23ECD456-770E-4398-8E6C-C803BD6038B2}"/>
              </a:ext>
            </a:extLst>
          </p:cNvPr>
          <p:cNvSpPr>
            <a:spLocks noGrp="1"/>
          </p:cNvSpPr>
          <p:nvPr>
            <p:ph idx="1"/>
          </p:nvPr>
        </p:nvSpPr>
        <p:spPr>
          <a:xfrm>
            <a:off x="672123" y="992555"/>
            <a:ext cx="10606104" cy="5752122"/>
          </a:xfrm>
        </p:spPr>
        <p:txBody>
          <a:bodyPr>
            <a:normAutofit fontScale="77500" lnSpcReduction="20000"/>
          </a:bodyPr>
          <a:lstStyle/>
          <a:p>
            <a:r>
              <a:rPr lang="en-US" b="1" dirty="0"/>
              <a:t>Distribution and Operation Requirements:</a:t>
            </a:r>
            <a:endParaRPr lang="en-US" dirty="0"/>
          </a:p>
          <a:p>
            <a:pPr lvl="1"/>
            <a:r>
              <a:rPr lang="en-US" dirty="0"/>
              <a:t>Monitor Level of n- Pentane and CO2 to avoid scenario of running out product.</a:t>
            </a:r>
          </a:p>
          <a:p>
            <a:pPr lvl="1"/>
            <a:r>
              <a:rPr lang="en-US" dirty="0"/>
              <a:t>Temperature in the lines with gas mixture should not drop below 17C.</a:t>
            </a:r>
          </a:p>
          <a:p>
            <a:pPr lvl="1"/>
            <a:r>
              <a:rPr lang="en-US" dirty="0"/>
              <a:t>System should not allow gas mixture to liquify.</a:t>
            </a:r>
          </a:p>
          <a:p>
            <a:pPr marL="457200" lvl="1" indent="0">
              <a:buNone/>
            </a:pPr>
            <a:endParaRPr lang="en-US" dirty="0"/>
          </a:p>
          <a:p>
            <a:r>
              <a:rPr lang="en-US" b="1" dirty="0"/>
              <a:t>Interlock and monitoring system requirements:</a:t>
            </a:r>
            <a:endParaRPr lang="en-US" dirty="0"/>
          </a:p>
          <a:p>
            <a:pPr lvl="0"/>
            <a:r>
              <a:rPr lang="en-US" dirty="0"/>
              <a:t>Monitor system should monitor the essential parameters using GUI that includes a logic diagram:</a:t>
            </a:r>
          </a:p>
          <a:p>
            <a:pPr lvl="1"/>
            <a:r>
              <a:rPr lang="en-US" dirty="0"/>
              <a:t>Gas mixing system parameters: Mass flow meter readings, Output gas flow rate.</a:t>
            </a:r>
          </a:p>
          <a:p>
            <a:pPr lvl="1"/>
            <a:r>
              <a:rPr lang="en-US" dirty="0"/>
              <a:t>Gas Safety system parameters: Gas concentration, Temperature from heat Sensors to detect fire.</a:t>
            </a:r>
          </a:p>
          <a:p>
            <a:pPr lvl="1"/>
            <a:r>
              <a:rPr lang="en-US" dirty="0"/>
              <a:t>Power Supplies status monitoring.</a:t>
            </a:r>
          </a:p>
          <a:p>
            <a:pPr lvl="1"/>
            <a:r>
              <a:rPr lang="en-US" dirty="0"/>
              <a:t>Pressure sensors in the system.</a:t>
            </a:r>
          </a:p>
          <a:p>
            <a:pPr lvl="1"/>
            <a:r>
              <a:rPr lang="en-US" dirty="0"/>
              <a:t>Temperature monitoring throughout gas distribution system</a:t>
            </a:r>
          </a:p>
          <a:p>
            <a:pPr lvl="1"/>
            <a:endParaRPr lang="en-US" dirty="0"/>
          </a:p>
          <a:p>
            <a:pPr lvl="0"/>
            <a:r>
              <a:rPr lang="en-US" dirty="0"/>
              <a:t>Interlock system Requirements:</a:t>
            </a:r>
          </a:p>
          <a:p>
            <a:pPr lvl="1"/>
            <a:r>
              <a:rPr lang="en-US" dirty="0"/>
              <a:t>In case of gas leak or fire, purge the system with CO2 and drop High Voltage.</a:t>
            </a:r>
          </a:p>
          <a:p>
            <a:pPr lvl="1"/>
            <a:r>
              <a:rPr lang="en-US" dirty="0"/>
              <a:t>As temperature drop can cause pentane to liquify, so in case of temperature drop below 22C system should sound an alarm for 30 mins (enough time if a simple corrective action is needed). If no corrective action is taken in 30 mins then purge the system with CO2 and drop power.</a:t>
            </a:r>
          </a:p>
          <a:p>
            <a:pPr lvl="1"/>
            <a:r>
              <a:rPr lang="en-US" dirty="0"/>
              <a:t>If pressure is out of range (too high or too low) then drop HV power and shut down the system. No purging needed.</a:t>
            </a:r>
          </a:p>
          <a:p>
            <a:endParaRPr lang="en-US" dirty="0"/>
          </a:p>
        </p:txBody>
      </p:sp>
    </p:spTree>
    <p:extLst>
      <p:ext uri="{BB962C8B-B14F-4D97-AF65-F5344CB8AC3E}">
        <p14:creationId xmlns:p14="http://schemas.microsoft.com/office/powerpoint/2010/main" val="1828422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9196-EAA5-4278-A090-4F4410BFD522}"/>
              </a:ext>
            </a:extLst>
          </p:cNvPr>
          <p:cNvSpPr>
            <a:spLocks noGrp="1"/>
          </p:cNvSpPr>
          <p:nvPr>
            <p:ph type="title"/>
          </p:nvPr>
        </p:nvSpPr>
        <p:spPr>
          <a:xfrm>
            <a:off x="0" y="5532"/>
            <a:ext cx="12058650" cy="956494"/>
          </a:xfrm>
        </p:spPr>
        <p:txBody>
          <a:bodyPr>
            <a:normAutofit/>
          </a:bodyPr>
          <a:lstStyle/>
          <a:p>
            <a:r>
              <a:rPr lang="en-US" sz="3600" b="1" u="sng" dirty="0"/>
              <a:t>Gas System Overview</a:t>
            </a:r>
          </a:p>
        </p:txBody>
      </p:sp>
      <p:sp>
        <p:nvSpPr>
          <p:cNvPr id="3" name="Content Placeholder 2">
            <a:extLst>
              <a:ext uri="{FF2B5EF4-FFF2-40B4-BE49-F238E27FC236}">
                <a16:creationId xmlns:a16="http://schemas.microsoft.com/office/drawing/2014/main" id="{BB2D4EEF-9D5C-4F1B-9248-78AB21C22051}"/>
              </a:ext>
            </a:extLst>
          </p:cNvPr>
          <p:cNvSpPr>
            <a:spLocks noGrp="1"/>
          </p:cNvSpPr>
          <p:nvPr>
            <p:ph idx="1"/>
          </p:nvPr>
        </p:nvSpPr>
        <p:spPr>
          <a:xfrm>
            <a:off x="1" y="857752"/>
            <a:ext cx="4295512" cy="5895974"/>
          </a:xfrm>
        </p:spPr>
        <p:txBody>
          <a:bodyPr>
            <a:normAutofit fontScale="85000" lnSpcReduction="10000"/>
          </a:bodyPr>
          <a:lstStyle/>
          <a:p>
            <a:r>
              <a:rPr lang="en-US" sz="1800" dirty="0"/>
              <a:t>Small Strip Thin Gas Chamber (</a:t>
            </a:r>
            <a:r>
              <a:rPr lang="en-US" sz="1800" dirty="0" err="1"/>
              <a:t>sTGC</a:t>
            </a:r>
            <a:r>
              <a:rPr lang="en-US" sz="1800" dirty="0"/>
              <a:t>) detector needs a gas mixture (45% Pentane +55% CO2)  for optimal performance.</a:t>
            </a:r>
          </a:p>
          <a:p>
            <a:r>
              <a:rPr lang="en-US" sz="1800" dirty="0"/>
              <a:t>Gas System will comprise of the following:</a:t>
            </a:r>
          </a:p>
          <a:p>
            <a:pPr lvl="1"/>
            <a:r>
              <a:rPr lang="en-US" sz="1400" dirty="0"/>
              <a:t>Gas and liquid Storage - CO2 and n-C5H12 bottles and containers.</a:t>
            </a:r>
          </a:p>
          <a:p>
            <a:pPr lvl="1"/>
            <a:r>
              <a:rPr lang="en-US" sz="1400" dirty="0"/>
              <a:t>Gas Mixing System</a:t>
            </a:r>
          </a:p>
          <a:p>
            <a:pPr lvl="1"/>
            <a:r>
              <a:rPr lang="en-US" sz="1400" dirty="0"/>
              <a:t>Liquid Detection System</a:t>
            </a:r>
          </a:p>
          <a:p>
            <a:pPr lvl="1"/>
            <a:r>
              <a:rPr lang="en-US" sz="1400" dirty="0"/>
              <a:t>Gas Delivery to the detector</a:t>
            </a:r>
          </a:p>
          <a:p>
            <a:pPr lvl="1"/>
            <a:r>
              <a:rPr lang="en-US" sz="1400" dirty="0"/>
              <a:t>Purging System</a:t>
            </a:r>
          </a:p>
          <a:p>
            <a:r>
              <a:rPr lang="en-US" sz="1800" dirty="0"/>
              <a:t>As shown the CO2 and Liquid Pentane will be pressurized to flow into their respective mass flow controllers</a:t>
            </a:r>
          </a:p>
          <a:p>
            <a:r>
              <a:rPr lang="en-US" sz="1800" dirty="0"/>
              <a:t> Mass flow controllers will allow the exact flow rate of CO2 and pentane respectively through them leading it to Controlled Evaporator Mixer (CEM) System. Here the pentane would be heated and gas mixture would be produced.  </a:t>
            </a:r>
          </a:p>
        </p:txBody>
      </p:sp>
      <p:pic>
        <p:nvPicPr>
          <p:cNvPr id="5" name="Picture 4">
            <a:extLst>
              <a:ext uri="{FF2B5EF4-FFF2-40B4-BE49-F238E27FC236}">
                <a16:creationId xmlns:a16="http://schemas.microsoft.com/office/drawing/2014/main" id="{63D47E29-E51F-4805-A751-AA94E0DA6E65}"/>
              </a:ext>
            </a:extLst>
          </p:cNvPr>
          <p:cNvPicPr>
            <a:picLocks noChangeAspect="1"/>
          </p:cNvPicPr>
          <p:nvPr/>
        </p:nvPicPr>
        <p:blipFill>
          <a:blip r:embed="rId2"/>
          <a:stretch>
            <a:fillRect/>
          </a:stretch>
        </p:blipFill>
        <p:spPr>
          <a:xfrm>
            <a:off x="4297905" y="857752"/>
            <a:ext cx="7894094" cy="5994716"/>
          </a:xfrm>
          <a:prstGeom prst="rect">
            <a:avLst/>
          </a:prstGeom>
        </p:spPr>
      </p:pic>
    </p:spTree>
    <p:extLst>
      <p:ext uri="{BB962C8B-B14F-4D97-AF65-F5344CB8AC3E}">
        <p14:creationId xmlns:p14="http://schemas.microsoft.com/office/powerpoint/2010/main" val="322342494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89</TotalTime>
  <Words>1922</Words>
  <Application>Microsoft Office PowerPoint</Application>
  <PresentationFormat>Widescreen</PresentationFormat>
  <Paragraphs>219</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Tw Cen MT</vt:lpstr>
      <vt:lpstr>Droplet</vt:lpstr>
      <vt:lpstr>STGC integration and Gas System</vt:lpstr>
      <vt:lpstr>Integration in STAR</vt:lpstr>
      <vt:lpstr>Frame Design (Still Work in progress)</vt:lpstr>
      <vt:lpstr>Issues/Open questions?</vt:lpstr>
      <vt:lpstr>Rail system</vt:lpstr>
      <vt:lpstr>Tasks to be completed</vt:lpstr>
      <vt:lpstr>Gas System Requirements</vt:lpstr>
      <vt:lpstr>Gas System Requirements</vt:lpstr>
      <vt:lpstr>Gas System Overview</vt:lpstr>
      <vt:lpstr>Gas System Overview</vt:lpstr>
      <vt:lpstr>Storage in assembly building</vt:lpstr>
      <vt:lpstr>Gas Mixing System</vt:lpstr>
      <vt:lpstr>Liquid Detection System</vt:lpstr>
      <vt:lpstr>Delivery system  (heated copper lines)</vt:lpstr>
      <vt:lpstr>Heated and Insulated Lines (Using Si Heat Tape)</vt:lpstr>
      <vt:lpstr>Location of Gas System</vt:lpstr>
      <vt:lpstr>Line/Piping Diagram</vt:lpstr>
      <vt:lpstr>Detector for Run 2021</vt:lpstr>
      <vt:lpstr>Frame and sheet metal box</vt:lpstr>
      <vt:lpstr>Gas Sniffing and smoke detection</vt:lpstr>
      <vt:lpstr>Tested and approved Materials</vt:lpstr>
      <vt:lpstr>Safety</vt:lpstr>
      <vt:lpstr>Testing</vt:lpstr>
      <vt:lpstr>Status</vt:lpstr>
      <vt:lpstr>Schedule</vt:lpstr>
      <vt:lpstr>Safety risks</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STGC integration and Gas System</dc:title>
  <dc:creator>Sharma, Rahul</dc:creator>
  <cp:lastModifiedBy>Sharma, Rahul</cp:lastModifiedBy>
  <cp:revision>2</cp:revision>
  <dcterms:created xsi:type="dcterms:W3CDTF">2020-07-21T14:15:36Z</dcterms:created>
  <dcterms:modified xsi:type="dcterms:W3CDTF">2020-07-21T15:44:47Z</dcterms:modified>
</cp:coreProperties>
</file>