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FA13-8136-491F-BA22-ED468DBAF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45892-CD3A-409A-B57E-71E5E5243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44E7A-A16E-492D-B4E5-7065D340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25B-BEC1-4EAB-9655-9BFAB9A615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A7E4E-FCB6-4A61-A9DD-0F1AE16C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ABE09-037A-4A31-A8D0-B869D7A8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E56F-D35B-4DB0-A3D5-E3DBAF62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3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9298-7FD6-4F74-9928-618982A6B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0856-B29F-4073-A2F1-9694033E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60C37-B182-48F6-B582-C40876B9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25B-BEC1-4EAB-9655-9BFAB9A615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72850-3EBA-40F5-A0B5-6ADB0974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0A2DF-F58E-46AE-81CC-D9974F7E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E56F-D35B-4DB0-A3D5-E3DBAF62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1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C9E4F-313A-4D65-AD6B-CFF287205D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0617D-4D67-4E66-8807-24F3756F2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860AF-58E4-4612-A603-602695AC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25B-BEC1-4EAB-9655-9BFAB9A615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9BB2A-BE96-4EE7-A689-AD77B718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52B2-A4A4-4098-8575-C90B1182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E56F-D35B-4DB0-A3D5-E3DBAF62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0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D921-459B-44F5-828F-CC8FE4B9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D6E21-FBA6-4E1B-B6EC-66338DB2F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2420D-6C32-436F-87D6-859C3EB5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25B-BEC1-4EAB-9655-9BFAB9A615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8B24-7C3D-42DF-BD4E-E176B5B0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C056E-6DCB-4670-914E-4AA3F409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E56F-D35B-4DB0-A3D5-E3DBAF62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0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1F573-267B-49E7-BEC2-E1200512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5D4A3-F528-4E77-AD3D-E3EE9EB1E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14274-AD10-4D02-B923-710402AE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25B-BEC1-4EAB-9655-9BFAB9A615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D348D-3C58-4BD7-A7F7-6B11D9A8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02F64-0C71-4696-B3A9-BAC63D94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E56F-D35B-4DB0-A3D5-E3DBAF62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0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AF93-67E4-4C86-97F0-BBA90A32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9E05B-D24F-4DE3-8CBF-D3E70E6D1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B5F28-5045-4E42-BF05-AB8732B13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16D1C-06FC-4C8B-920F-31EB4032F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25B-BEC1-4EAB-9655-9BFAB9A615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ED949-40E2-44CB-9EC9-6192E856E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E336F-2A40-43A3-909E-CB71D9A3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E56F-D35B-4DB0-A3D5-E3DBAF62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1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5A080-0045-46FD-8828-84AF913D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90805-936B-463D-94FD-622B40A5A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21978-C4ED-410B-A9F1-4D773A903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4B591F-1E30-4F7A-9B1B-B1C8B69F9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C4733-FF51-4A81-AEB1-F7D124C7E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929441-A03E-45EC-BDC4-261E2353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25B-BEC1-4EAB-9655-9BFAB9A615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316776-BE53-4C2E-AABB-7A566961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377702-EC69-4A50-9144-241D31A8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E56F-D35B-4DB0-A3D5-E3DBAF62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3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BE6AE-84F9-48A1-BCCF-7BFC94F25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E8E61-B852-4B60-B3DD-BFE4706C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25B-BEC1-4EAB-9655-9BFAB9A615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C5026-6A82-4134-9FBB-9640CA3B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8B728-B571-4335-872D-35E8D72A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E56F-D35B-4DB0-A3D5-E3DBAF62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FC3A55-1051-4CBA-BD2C-43C93A87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25B-BEC1-4EAB-9655-9BFAB9A615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291FA-8F5D-4DBC-BC21-50D0BF16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D8837-6DAF-47EA-81CE-EF677E82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E56F-D35B-4DB0-A3D5-E3DBAF62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6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F9C6-340F-4837-BF9A-E0D19831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3D6C9-42B5-4E21-896B-A5431A472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9BD90-92F6-4011-8EDB-EF638DF8D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8A50C-5888-4313-ACFB-C4E9542C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25B-BEC1-4EAB-9655-9BFAB9A615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2F0F5-16D5-4F67-B7F3-17BD5D1F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2FEFC-0708-45A9-8B74-D2396F0B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E56F-D35B-4DB0-A3D5-E3DBAF62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0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80D27-FEF9-424B-BEDD-83631B40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37985D-6EFD-46F4-A95E-75A60B5C3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D132B-274A-4182-8900-142113B90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2ED01-66DC-493B-8E64-35EC21CD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25B-BEC1-4EAB-9655-9BFAB9A615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F23E3-A7BC-431F-8F57-35CD5291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5607C-0510-4250-81F8-E9AEDE50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0E56F-D35B-4DB0-A3D5-E3DBAF62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4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5A4A3-60C4-4DF1-BAD3-873E2543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44EE0-1525-4A1C-A66B-817466EFB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5C4D9-48FE-424C-93AB-8883364AF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725B-BEC1-4EAB-9655-9BFAB9A6159D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49D11-E6DD-4AF1-A860-CE661F26B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EC328-6DCC-4558-B5E2-E25FB76B6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E56F-D35B-4DB0-A3D5-E3DBAF62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2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icycle, table, sitting, computer&#10;&#10;Description automatically generated">
            <a:extLst>
              <a:ext uri="{FF2B5EF4-FFF2-40B4-BE49-F238E27FC236}">
                <a16:creationId xmlns:a16="http://schemas.microsoft.com/office/drawing/2014/main" id="{96BEA285-3A83-40BF-B631-C0D50D701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242" b="-2"/>
          <a:stretch/>
        </p:blipFill>
        <p:spPr>
          <a:xfrm>
            <a:off x="5713734" y="10"/>
            <a:ext cx="6478265" cy="5125203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359CC-21E6-49D9-99CF-D2D7E7B54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417935"/>
            <a:ext cx="4023360" cy="1661518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Electronics Installation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02753-C0AA-44C0-BF53-ECBD369F3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2109368"/>
            <a:ext cx="6274510" cy="96185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/>
              <a:t>ECAL &amp; HCAL Forward Calorimeters</a:t>
            </a:r>
          </a:p>
          <a:p>
            <a:pPr algn="l"/>
            <a:r>
              <a:rPr lang="en-US" sz="2800" dirty="0" err="1"/>
              <a:t>sTGC</a:t>
            </a:r>
            <a:endParaRPr lang="en-US" sz="2800" dirty="0"/>
          </a:p>
          <a:p>
            <a:pPr algn="l"/>
            <a:endParaRPr lang="en-US" sz="1300" dirty="0"/>
          </a:p>
          <a:p>
            <a:pPr algn="l"/>
            <a:endParaRPr lang="en-US" sz="13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indoor, table, computer, sitting&#10;&#10;Description automatically generated">
            <a:extLst>
              <a:ext uri="{FF2B5EF4-FFF2-40B4-BE49-F238E27FC236}">
                <a16:creationId xmlns:a16="http://schemas.microsoft.com/office/drawing/2014/main" id="{6BE35E1A-BC79-41E8-97EB-AD99FC73BF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96" y="2730909"/>
            <a:ext cx="4623231" cy="3690868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B3B1FC-0096-4A0B-8FA8-2AF3FAB4CD35}"/>
              </a:ext>
            </a:extLst>
          </p:cNvPr>
          <p:cNvSpPr txBox="1"/>
          <p:nvPr/>
        </p:nvSpPr>
        <p:spPr>
          <a:xfrm>
            <a:off x="9361889" y="5435805"/>
            <a:ext cx="206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FALL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1BC37-69A1-4D8A-A52C-4165E4DC8DB9}"/>
              </a:ext>
            </a:extLst>
          </p:cNvPr>
          <p:cNvSpPr txBox="1"/>
          <p:nvPr/>
        </p:nvSpPr>
        <p:spPr>
          <a:xfrm>
            <a:off x="6752491" y="5374249"/>
            <a:ext cx="245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 Camarda for the STAR Electronics Group</a:t>
            </a:r>
          </a:p>
        </p:txBody>
      </p:sp>
    </p:spTree>
    <p:extLst>
      <p:ext uri="{BB962C8B-B14F-4D97-AF65-F5344CB8AC3E}">
        <p14:creationId xmlns:p14="http://schemas.microsoft.com/office/powerpoint/2010/main" val="3569011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222A-4E25-45BD-87D9-A9E4D9CD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694" y="309655"/>
            <a:ext cx="5107553" cy="616510"/>
          </a:xfrm>
        </p:spPr>
        <p:txBody>
          <a:bodyPr>
            <a:normAutofit/>
          </a:bodyPr>
          <a:lstStyle/>
          <a:p>
            <a:r>
              <a:rPr lang="en-US" sz="2800" b="1" dirty="0"/>
              <a:t>Rackmount Electronics Equipment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AFC31B-E249-4D3E-839B-B400B8A9F05A}"/>
              </a:ext>
            </a:extLst>
          </p:cNvPr>
          <p:cNvSpPr/>
          <p:nvPr/>
        </p:nvSpPr>
        <p:spPr>
          <a:xfrm>
            <a:off x="443753" y="127746"/>
            <a:ext cx="2191960" cy="65712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A3D046-997F-4E35-B272-A7FF888FB0D4}"/>
              </a:ext>
            </a:extLst>
          </p:cNvPr>
          <p:cNvSpPr/>
          <p:nvPr/>
        </p:nvSpPr>
        <p:spPr>
          <a:xfrm>
            <a:off x="443753" y="127746"/>
            <a:ext cx="2164976" cy="8202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 BREAKER PANEL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BD8B6-BBA1-4A5E-A5BC-623437E22E51}"/>
              </a:ext>
            </a:extLst>
          </p:cNvPr>
          <p:cNvSpPr/>
          <p:nvPr/>
        </p:nvSpPr>
        <p:spPr>
          <a:xfrm>
            <a:off x="443753" y="937936"/>
            <a:ext cx="2164976" cy="6320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4U Duplex Fiber Panel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C0290F-06FE-4D9C-9EDB-2368581FB834}"/>
              </a:ext>
            </a:extLst>
          </p:cNvPr>
          <p:cNvSpPr/>
          <p:nvPr/>
        </p:nvSpPr>
        <p:spPr>
          <a:xfrm>
            <a:off x="443753" y="2071871"/>
            <a:ext cx="2164976" cy="7832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6.5 U DEP CRATE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C0BEC6-E315-47FA-ABE8-7CA66AD047DB}"/>
              </a:ext>
            </a:extLst>
          </p:cNvPr>
          <p:cNvSpPr/>
          <p:nvPr/>
        </p:nvSpPr>
        <p:spPr>
          <a:xfrm>
            <a:off x="443753" y="2848551"/>
            <a:ext cx="2164976" cy="7832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6.5 U DEP CRATE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049E4F-E562-42B5-90E6-FC7B909F513C}"/>
              </a:ext>
            </a:extLst>
          </p:cNvPr>
          <p:cNvSpPr/>
          <p:nvPr/>
        </p:nvSpPr>
        <p:spPr>
          <a:xfrm>
            <a:off x="457290" y="3649168"/>
            <a:ext cx="2164976" cy="7832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6.5 U DEP CRATE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555887-BDA8-476F-810A-0DE26A9847FE}"/>
              </a:ext>
            </a:extLst>
          </p:cNvPr>
          <p:cNvSpPr/>
          <p:nvPr/>
        </p:nvSpPr>
        <p:spPr>
          <a:xfrm>
            <a:off x="454959" y="4721940"/>
            <a:ext cx="2164976" cy="7832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6.5 U DEP CRATE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DC3E54-1CFA-4057-B03F-3532F1067605}"/>
              </a:ext>
            </a:extLst>
          </p:cNvPr>
          <p:cNvSpPr/>
          <p:nvPr/>
        </p:nvSpPr>
        <p:spPr>
          <a:xfrm>
            <a:off x="454959" y="5509466"/>
            <a:ext cx="2164976" cy="7832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6.5 U DEP CRATE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FBEEC6-7F39-4E7C-9E64-447A3EB825A0}"/>
              </a:ext>
            </a:extLst>
          </p:cNvPr>
          <p:cNvSpPr/>
          <p:nvPr/>
        </p:nvSpPr>
        <p:spPr>
          <a:xfrm>
            <a:off x="460606" y="6327406"/>
            <a:ext cx="2164976" cy="33953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2U Air Intake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358C31-9073-4916-99AD-10C91D7A1D0C}"/>
              </a:ext>
            </a:extLst>
          </p:cNvPr>
          <p:cNvSpPr/>
          <p:nvPr/>
        </p:nvSpPr>
        <p:spPr>
          <a:xfrm>
            <a:off x="460606" y="4467108"/>
            <a:ext cx="2164976" cy="22018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1U TCD FAN OUT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0E295736-6FEB-4345-B78F-823EBC72C849}"/>
              </a:ext>
            </a:extLst>
          </p:cNvPr>
          <p:cNvSpPr/>
          <p:nvPr/>
        </p:nvSpPr>
        <p:spPr>
          <a:xfrm>
            <a:off x="2619935" y="937935"/>
            <a:ext cx="652989" cy="55956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DFB0F2-B317-4446-AB85-63914F5F8603}"/>
              </a:ext>
            </a:extLst>
          </p:cNvPr>
          <p:cNvSpPr txBox="1"/>
          <p:nvPr/>
        </p:nvSpPr>
        <p:spPr>
          <a:xfrm>
            <a:off x="783783" y="159014"/>
            <a:ext cx="1966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 FMS SOUTH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60654A-B840-41D3-89A0-98C3F171D48E}"/>
              </a:ext>
            </a:extLst>
          </p:cNvPr>
          <p:cNvSpPr/>
          <p:nvPr/>
        </p:nvSpPr>
        <p:spPr>
          <a:xfrm>
            <a:off x="4267200" y="103551"/>
            <a:ext cx="2191960" cy="65633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395F29-80E1-4460-9B5C-8D6305BFEF48}"/>
              </a:ext>
            </a:extLst>
          </p:cNvPr>
          <p:cNvSpPr/>
          <p:nvPr/>
        </p:nvSpPr>
        <p:spPr>
          <a:xfrm>
            <a:off x="4280647" y="121025"/>
            <a:ext cx="2164976" cy="8202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 BREAKER PANEL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06A4EA-C947-465E-BE5F-D951371A7356}"/>
              </a:ext>
            </a:extLst>
          </p:cNvPr>
          <p:cNvSpPr txBox="1"/>
          <p:nvPr/>
        </p:nvSpPr>
        <p:spPr>
          <a:xfrm>
            <a:off x="4674465" y="162374"/>
            <a:ext cx="1966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Old FMS NORTH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C054CD-575F-4A63-A8A1-CEB8703E58BF}"/>
              </a:ext>
            </a:extLst>
          </p:cNvPr>
          <p:cNvSpPr/>
          <p:nvPr/>
        </p:nvSpPr>
        <p:spPr>
          <a:xfrm>
            <a:off x="4280647" y="3351881"/>
            <a:ext cx="2164976" cy="7832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6.5 U </a:t>
            </a:r>
            <a:r>
              <a:rPr lang="en-US" dirty="0" err="1"/>
              <a:t>sTGC</a:t>
            </a:r>
            <a:r>
              <a:rPr lang="en-US" dirty="0"/>
              <a:t> LV Power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E00C84-4BA2-45D3-8DF1-EF1C4D69D6DF}"/>
              </a:ext>
            </a:extLst>
          </p:cNvPr>
          <p:cNvSpPr/>
          <p:nvPr/>
        </p:nvSpPr>
        <p:spPr>
          <a:xfrm>
            <a:off x="4280647" y="1707413"/>
            <a:ext cx="2164976" cy="8696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 U MPOD</a:t>
            </a:r>
          </a:p>
          <a:p>
            <a:pPr algn="ctr"/>
            <a:r>
              <a:rPr lang="en-US" dirty="0"/>
              <a:t>LV FCAL POWER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E317B2-FBCD-4BE3-B5EA-12B1B3F265A3}"/>
              </a:ext>
            </a:extLst>
          </p:cNvPr>
          <p:cNvSpPr/>
          <p:nvPr/>
        </p:nvSpPr>
        <p:spPr>
          <a:xfrm>
            <a:off x="4280647" y="2618623"/>
            <a:ext cx="2164976" cy="21616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1U Air Intake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96B7E1-40AC-4E3A-8FD7-303EB94715BB}"/>
              </a:ext>
            </a:extLst>
          </p:cNvPr>
          <p:cNvSpPr/>
          <p:nvPr/>
        </p:nvSpPr>
        <p:spPr>
          <a:xfrm>
            <a:off x="4280647" y="4149163"/>
            <a:ext cx="2164976" cy="7832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6.5 U </a:t>
            </a:r>
            <a:r>
              <a:rPr lang="en-US" dirty="0" err="1"/>
              <a:t>sTGC</a:t>
            </a:r>
            <a:r>
              <a:rPr lang="en-US" dirty="0"/>
              <a:t> LV Power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3FB667-E98C-438E-BFF6-5F9C51208BEB}"/>
              </a:ext>
            </a:extLst>
          </p:cNvPr>
          <p:cNvSpPr/>
          <p:nvPr/>
        </p:nvSpPr>
        <p:spPr>
          <a:xfrm>
            <a:off x="4280647" y="5435880"/>
            <a:ext cx="2164976" cy="8910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 U CAEN</a:t>
            </a:r>
          </a:p>
          <a:p>
            <a:pPr algn="ctr"/>
            <a:r>
              <a:rPr lang="en-US" sz="1400" dirty="0"/>
              <a:t>SY4527</a:t>
            </a:r>
          </a:p>
          <a:p>
            <a:pPr algn="ctr"/>
            <a:r>
              <a:rPr lang="en-US" sz="1400" dirty="0" err="1"/>
              <a:t>sTGC</a:t>
            </a:r>
            <a:r>
              <a:rPr lang="en-US" sz="1400" dirty="0"/>
              <a:t> HV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E0F5DA-9775-4798-970D-23B309C4AD87}"/>
              </a:ext>
            </a:extLst>
          </p:cNvPr>
          <p:cNvSpPr/>
          <p:nvPr/>
        </p:nvSpPr>
        <p:spPr>
          <a:xfrm>
            <a:off x="4280647" y="5205730"/>
            <a:ext cx="2164976" cy="21616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1U Air Intake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56E7DA-0FB3-4C2A-9554-FCD880886892}"/>
              </a:ext>
            </a:extLst>
          </p:cNvPr>
          <p:cNvSpPr txBox="1"/>
          <p:nvPr/>
        </p:nvSpPr>
        <p:spPr>
          <a:xfrm>
            <a:off x="3016355" y="3444481"/>
            <a:ext cx="987552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 UNITS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C35026-2369-4FE6-AF0F-07A8ACAF49C7}"/>
              </a:ext>
            </a:extLst>
          </p:cNvPr>
          <p:cNvSpPr/>
          <p:nvPr/>
        </p:nvSpPr>
        <p:spPr>
          <a:xfrm>
            <a:off x="4280647" y="4964734"/>
            <a:ext cx="2164976" cy="22018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1U TCD FAN OUT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B3ED5-F056-413E-92F3-EB40B4363FD2}"/>
              </a:ext>
            </a:extLst>
          </p:cNvPr>
          <p:cNvSpPr/>
          <p:nvPr/>
        </p:nvSpPr>
        <p:spPr>
          <a:xfrm>
            <a:off x="460606" y="1582206"/>
            <a:ext cx="2164976" cy="220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1U 208V 20A PDU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C2BA74-B5E9-49B9-9844-F69EC2A7D61C}"/>
              </a:ext>
            </a:extLst>
          </p:cNvPr>
          <p:cNvSpPr/>
          <p:nvPr/>
        </p:nvSpPr>
        <p:spPr>
          <a:xfrm>
            <a:off x="450477" y="1828428"/>
            <a:ext cx="2164976" cy="220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1U 115V 20A PDU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CC47B0-139F-448C-87B0-9EFB948E2D13}"/>
              </a:ext>
            </a:extLst>
          </p:cNvPr>
          <p:cNvSpPr/>
          <p:nvPr/>
        </p:nvSpPr>
        <p:spPr>
          <a:xfrm>
            <a:off x="4280647" y="972986"/>
            <a:ext cx="2164976" cy="220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1U 208V 20A PDU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A7F5C0-6352-4CFD-858C-0BACAA6E6A13}"/>
              </a:ext>
            </a:extLst>
          </p:cNvPr>
          <p:cNvSpPr/>
          <p:nvPr/>
        </p:nvSpPr>
        <p:spPr>
          <a:xfrm>
            <a:off x="4272847" y="1472113"/>
            <a:ext cx="2164976" cy="220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1U 115V 20A PDU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DDC5B7-1894-4BA3-9195-E92F08B221F0}"/>
              </a:ext>
            </a:extLst>
          </p:cNvPr>
          <p:cNvSpPr/>
          <p:nvPr/>
        </p:nvSpPr>
        <p:spPr>
          <a:xfrm>
            <a:off x="4280647" y="1219650"/>
            <a:ext cx="2164976" cy="220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1U 208V 20A PDU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A9B1DB2-5D40-43C9-9497-E9529C3C01FF}"/>
              </a:ext>
            </a:extLst>
          </p:cNvPr>
          <p:cNvSpPr txBox="1"/>
          <p:nvPr/>
        </p:nvSpPr>
        <p:spPr>
          <a:xfrm>
            <a:off x="6640694" y="926165"/>
            <a:ext cx="5394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FMS South</a:t>
            </a:r>
          </a:p>
          <a:p>
            <a:pPr marL="285750" indent="-285750">
              <a:buFontTx/>
              <a:buChar char="-"/>
            </a:pPr>
            <a:r>
              <a:rPr lang="en-US" dirty="0"/>
              <a:t>FMS North has adequate power feed and rack configuration for 120/ 208V 20A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FMS North</a:t>
            </a:r>
          </a:p>
          <a:p>
            <a:pPr marL="285750" indent="-285750">
              <a:buFontTx/>
              <a:buChar char="-"/>
            </a:pPr>
            <a:r>
              <a:rPr lang="en-US" dirty="0"/>
              <a:t>Same config as FMS N. But will need to be relocated on the south side next to FMS  S.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power feed cable will need to be disconnected from the knife-switch box mounted on the cabinet and re-routed to the South.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FMS North need to remove:</a:t>
            </a:r>
          </a:p>
          <a:p>
            <a:pPr marL="285750" indent="-285750">
              <a:buFontTx/>
              <a:buChar char="-"/>
            </a:pPr>
            <a:r>
              <a:rPr lang="en-US" dirty="0"/>
              <a:t>2x 9U empty VME crates</a:t>
            </a:r>
          </a:p>
          <a:p>
            <a:pPr marL="285750" indent="-285750">
              <a:buFontTx/>
              <a:buChar char="-"/>
            </a:pPr>
            <a:r>
              <a:rPr lang="en-US" dirty="0"/>
              <a:t>NIM power bin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Schedule:  Can start once shutdown begins in September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2CF30B4-45C5-4185-BB8F-5AC1F0A45A05}"/>
              </a:ext>
            </a:extLst>
          </p:cNvPr>
          <p:cNvSpPr/>
          <p:nvPr/>
        </p:nvSpPr>
        <p:spPr>
          <a:xfrm>
            <a:off x="4272309" y="6327405"/>
            <a:ext cx="2164976" cy="33953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2U Air Intake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A6C0677-5216-4F2B-A546-F86D2C34E4C7}"/>
              </a:ext>
            </a:extLst>
          </p:cNvPr>
          <p:cNvSpPr/>
          <p:nvPr/>
        </p:nvSpPr>
        <p:spPr>
          <a:xfrm>
            <a:off x="4280647" y="2929470"/>
            <a:ext cx="1026907" cy="4084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ECAL</a:t>
            </a:r>
          </a:p>
          <a:p>
            <a:pPr algn="ctr"/>
            <a:r>
              <a:rPr lang="en-US" sz="1400" dirty="0"/>
              <a:t>LED CNTRL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28E8C38-E3E8-428B-B76F-6C01EEA33DC3}"/>
              </a:ext>
            </a:extLst>
          </p:cNvPr>
          <p:cNvSpPr/>
          <p:nvPr/>
        </p:nvSpPr>
        <p:spPr>
          <a:xfrm>
            <a:off x="5369903" y="2936465"/>
            <a:ext cx="1026907" cy="4084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HCAL</a:t>
            </a:r>
          </a:p>
          <a:p>
            <a:pPr algn="ctr"/>
            <a:r>
              <a:rPr lang="en-US" sz="1400" dirty="0"/>
              <a:t>LED CNTRL</a:t>
            </a:r>
          </a:p>
        </p:txBody>
      </p:sp>
    </p:spTree>
    <p:extLst>
      <p:ext uri="{BB962C8B-B14F-4D97-AF65-F5344CB8AC3E}">
        <p14:creationId xmlns:p14="http://schemas.microsoft.com/office/powerpoint/2010/main" val="239227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635A75-85A3-4A28-BE0C-24E24A2ADEFF}"/>
              </a:ext>
            </a:extLst>
          </p:cNvPr>
          <p:cNvSpPr txBox="1"/>
          <p:nvPr/>
        </p:nvSpPr>
        <p:spPr>
          <a:xfrm>
            <a:off x="228601" y="147918"/>
            <a:ext cx="4625788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Rack Components Install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 Crates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Complete crates 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Crates in progress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Spare crate</a:t>
            </a:r>
          </a:p>
          <a:p>
            <a:endParaRPr lang="en-US" sz="14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 PDU’s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120V 20A -&gt; 2 in house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208V 20A -&gt; 2 in house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Duplex Fiber Panel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in house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1u TCD FAN OUT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2 in stock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 Control Unit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boxes built &amp; Tested SAT</a:t>
            </a:r>
          </a:p>
          <a:p>
            <a:pPr lvl="1"/>
            <a:endParaRPr lang="en-US" sz="14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3u Blowers for rack cooling -&gt;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Need to order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sz="14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sTGC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DEP Power Crate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LV Power Module -&gt; Prototype  Tested SAT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Backplane design complete -&gt; need to order boards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 Board for crate -&gt; in development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Crates need to be ordered from vendor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9C452-AF11-4627-9B25-D047F3178D20}"/>
              </a:ext>
            </a:extLst>
          </p:cNvPr>
          <p:cNvSpPr txBox="1"/>
          <p:nvPr/>
        </p:nvSpPr>
        <p:spPr>
          <a:xfrm>
            <a:off x="4854389" y="0"/>
            <a:ext cx="7236011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Support Components &amp; Cables</a:t>
            </a:r>
          </a:p>
          <a:p>
            <a:endParaRPr lang="en-US" sz="800" b="1" dirty="0"/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1. Patch panels (Power &amp; Signal Boards):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Board Fabrication and assembly is out for quote for turnkey assembly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3 - 4 week turn-time (27 cards)</a:t>
            </a:r>
          </a:p>
          <a:p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2. Color Coded Signal cables from FEE to patch panel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7 of the 8 colors are in house for ECAL (350 cables)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White cable will be available in August (50 cables)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HCAL signal cables: Submitted PO (160 cables)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3. Power/control  ribbon cables from FEE to patch panel  (LV, HV &amp; I2C Comm.)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Drawing complete, need to re-check cable length going into the detector enclosure.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4. Power cables from MPD rack power  to patch panels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Cable drawing complete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Waiting for quote from vendor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5-6 week turn-time (12 cables, 10 for system plus 2 spares)</a:t>
            </a: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6. LED on detector boards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ECAL LED board assemblies are completed (55 cards)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HCAL LED boards: Submitted PO for turnkey assembly (35 cards) 15 day</a:t>
            </a:r>
          </a:p>
          <a:p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7.LED SMB driver cables (HCAL &amp; ECAL)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 - Still needs to be ordered. (need 80 cables plus spares)</a:t>
            </a:r>
          </a:p>
          <a:p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8. ‘plugin converter board’  to check signals with a scope on the platform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Need to design board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9. Patch panel mounting plate 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 Mounting plate drawing complete, need to submit for fabrication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0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ED8541-009F-45DD-97A6-855F8CF26F6A}"/>
              </a:ext>
            </a:extLst>
          </p:cNvPr>
          <p:cNvSpPr txBox="1"/>
          <p:nvPr/>
        </p:nvSpPr>
        <p:spPr>
          <a:xfrm>
            <a:off x="3900767" y="228598"/>
            <a:ext cx="4390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Electronics Install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975D5-1BB4-4F18-AB0F-F497D4991C4C}"/>
              </a:ext>
            </a:extLst>
          </p:cNvPr>
          <p:cNvSpPr txBox="1"/>
          <p:nvPr/>
        </p:nvSpPr>
        <p:spPr>
          <a:xfrm>
            <a:off x="421340" y="751818"/>
            <a:ext cx="11573435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of the Rackmount Equipment is available in house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order 3u Fans/ Blowers for Cabinet Cooling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FMS North Rack: Needs to be relocated to South side of beam pipe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 Control Box: 2 units assembled &amp; tested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Ready to start installing equipment in 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2020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LV Module for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sTGC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Prototype in development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Crates &amp; Backplanes: Need to be ordered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Schedule: 	Need to test in lab with FEE &amp; RBO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Production boards targeted for November 2020 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Components &amp; Cables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Patch Panel (signal &amp; Power Board): Waiting on quote from vendor: 3-4 week turn-time for 27 cards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Mounting plate: Drawing complete, need to submit for fabrication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 coded signal cables: 	350 of 400 ECAL in house, HCAL PO submitted for 160 cables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Schedule:	Should have all cables in by September 7,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Power/ control ribbon cables: Drawing complete, need to get quote from vendor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LV Power Cables: Still waiting on quote from vendor (5 – 6 week turn)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 Detector Boards: ECAL 55 boards ready to install: HCAL PO for 35 boards submitted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 SMB driver cables: Drawing Complete: Need to get quoted from vendor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Differential to Single-ended test board: Needs to be designed and built.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86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511</Words>
  <Application>Microsoft Office PowerPoint</Application>
  <PresentationFormat>Widescreen</PresentationFormat>
  <Paragraphs>136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Office Theme</vt:lpstr>
      <vt:lpstr>Electronics Installation</vt:lpstr>
      <vt:lpstr>Rackmount Electronics Equipment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Electronics Installations </dc:title>
  <dc:creator>TC</dc:creator>
  <cp:lastModifiedBy>TC</cp:lastModifiedBy>
  <cp:revision>25</cp:revision>
  <dcterms:created xsi:type="dcterms:W3CDTF">2020-07-19T06:13:28Z</dcterms:created>
  <dcterms:modified xsi:type="dcterms:W3CDTF">2020-07-21T17:22:24Z</dcterms:modified>
</cp:coreProperties>
</file>