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6FC47-F56C-40CB-9E67-69F188B2E5F1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9FF28-EDCD-4F00-A07B-8DC3E1091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45EF-5719-4571-AD6E-35B0CB565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799F8-C51A-406F-91A6-F75A31CB9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4664F-FA76-4E17-A0D6-514324014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C89F4-F567-4385-B07D-0AFC71AF6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C6A8E-0AE5-479F-A189-AC1EB6767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8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6F94-A68F-4B10-A314-A31A2CF6D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96525-1CAB-4D6B-883B-F975649AE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20736-A57E-4E11-91B9-D724A927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2B354-8863-4F4F-AB90-C7551B65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A404F-6734-4DB8-9DE9-D498AB82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27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55B155-5A8B-4992-910E-4D6DA6817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E59040-BEA0-4D3F-84FC-EC4E80D93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F95F0-3731-4648-820F-C7189817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65391-0C36-4B31-AA71-E0E019CF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D325D-C543-46DC-8B70-3DC57F7C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6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35A8-FF18-4DA1-A086-1548D75B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43D01-7778-46AF-8ED4-94A26E244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B5B85-B2BE-402D-B8A8-86874840D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D0A45-763A-4386-AED4-9F988666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614B6-14C7-46B5-951F-10B0F94C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3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4AFB2-48C7-490A-A6DD-5D3BC2A3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5BF52-F5F9-4EE5-B648-DA2ECB02E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08D4C-BC89-4117-A203-51737C0C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4FC86-D42B-4FB1-BDAF-BF3E32BB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664B-77C6-4C4E-B314-6D808CE5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7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972E8-A891-4A65-8CF9-FABAC999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08820-7B55-454C-8AC3-990409EB7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F29CF-2A08-407A-8701-62D2EE0C1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41F6D-8E56-4E97-8306-4AF9D4029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84B5D-9542-4125-8CE0-813C51A5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D12FB-655C-4D79-ACDB-BE4157DC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31EC-CB40-4609-872C-3A6252E3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28F06-4262-4EEA-96C5-70739B355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0CDE1-091C-4193-9F83-355A8EC77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61E78-3859-47C7-81DE-2EBD49C10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D17FF-DEE8-4766-9C1D-1D63EB738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B14180-F5A7-4623-80A2-408CE53F7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3CEBEF-4BB1-4686-AC86-F299A6DB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A7880-3160-41E7-BC25-508F8CB7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3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B8DB7-5751-4E5F-B327-EC0D03F02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FCD1C-9A87-44FD-AC34-459ADC311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A4675-41F0-4AC4-A635-D97E4663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DD998-7A20-4AFF-9321-403D2757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81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C6C025-7E88-4706-B5E8-D589A1A9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D52DB-A25B-4156-864C-5D39FC53C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A610F-C594-4CDE-8F75-13B0866A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3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47B99-FBA2-443A-A9C6-52054926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35248-A41A-46B7-889C-77EFE8DBA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7CE92-C08F-45A0-A303-5618715BE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A9C9-DB1B-447B-849C-D87F24381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A889F-F4EA-47BE-BFC9-E42059F1C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FF502-F653-4862-AD10-F24E1993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7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04D1-8030-443B-BC5A-D7F9C39D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0B4E6-C688-4698-ACBE-362E9A6259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FA839-80B8-4513-98F3-BCDF9E84C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814D6-E687-4008-AAC0-BCA9281B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A9A44-D406-42DC-B7F9-3D1B1760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C391F-867E-44BE-88A4-2C0EDCE6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8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B7C91B-3E76-46E7-80C6-BCF8A288A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FF8C5-097C-41EA-9663-63C46E758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C13CB-45D6-48C7-BCE9-71F94CEBB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FDC81-6AA1-4604-BDA9-666A3E3D5408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5C2FD-C435-4776-9293-4696A75AE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F635D-FDA2-4849-8ED0-013B5ABBE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48E7-00D2-45AE-95E3-3BAC98E27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5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verleaf.com/read/wctddgrcqmqh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, engine&#10;&#10;Description automatically generated">
            <a:extLst>
              <a:ext uri="{FF2B5EF4-FFF2-40B4-BE49-F238E27FC236}">
                <a16:creationId xmlns:a16="http://schemas.microsoft.com/office/drawing/2014/main" id="{2B5AF88A-F764-48F1-9AFF-EADC7D783A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21" y="294482"/>
            <a:ext cx="9321305" cy="5243234"/>
          </a:xfrm>
          <a:prstGeom prst="rect">
            <a:avLst/>
          </a:prstGeom>
          <a:noFill/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307A3-DE4E-47F8-A78A-AD41F21A5F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Planning for the </a:t>
            </a:r>
            <a:r>
              <a:rPr lang="en-US" dirty="0" err="1"/>
              <a:t>sPHENIX</a:t>
            </a:r>
            <a:r>
              <a:rPr lang="en-US" dirty="0"/>
              <a:t> TPC GEM Assembly &amp; QA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D00CB-A85E-4193-AC79-07329E7D2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7771" y="5400674"/>
            <a:ext cx="9144000" cy="1162843"/>
          </a:xfrm>
        </p:spPr>
        <p:txBody>
          <a:bodyPr/>
          <a:lstStyle/>
          <a:p>
            <a:r>
              <a:rPr lang="en-US" dirty="0"/>
              <a:t>Aiwu, Henry , Klaus, Prakhar, Tom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E7935-6F16-4DF0-83AC-1FD7B7F76F4F}"/>
              </a:ext>
            </a:extLst>
          </p:cNvPr>
          <p:cNvSpPr txBox="1"/>
          <p:nvPr/>
        </p:nvSpPr>
        <p:spPr>
          <a:xfrm>
            <a:off x="4447235" y="6378852"/>
            <a:ext cx="260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8/3/2020, Group Meeting</a:t>
            </a:r>
          </a:p>
        </p:txBody>
      </p:sp>
    </p:spTree>
    <p:extLst>
      <p:ext uri="{BB962C8B-B14F-4D97-AF65-F5344CB8AC3E}">
        <p14:creationId xmlns:p14="http://schemas.microsoft.com/office/powerpoint/2010/main" val="264858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F21F12-7F42-4A33-8BD4-8032CDF02DC8}"/>
              </a:ext>
            </a:extLst>
          </p:cNvPr>
          <p:cNvSpPr txBox="1"/>
          <p:nvPr/>
        </p:nvSpPr>
        <p:spPr>
          <a:xfrm>
            <a:off x="200025" y="76200"/>
            <a:ext cx="1572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DC9DA-4FD6-4E62-9747-2E33CA361D53}"/>
              </a:ext>
            </a:extLst>
          </p:cNvPr>
          <p:cNvSpPr txBox="1"/>
          <p:nvPr/>
        </p:nvSpPr>
        <p:spPr>
          <a:xfrm>
            <a:off x="200025" y="847725"/>
            <a:ext cx="440896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baseline plan is presented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Work should begin as soon as we 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Details will be figured with exercises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Many areas need more hands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Challenged but prepared!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28666C-B6E1-4227-9570-C80FAF82D792}"/>
              </a:ext>
            </a:extLst>
          </p:cNvPr>
          <p:cNvSpPr/>
          <p:nvPr/>
        </p:nvSpPr>
        <p:spPr>
          <a:xfrm>
            <a:off x="7394083" y="5710832"/>
            <a:ext cx="3308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8BBF7-C681-43C1-B1E0-DEC6BE71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700" y="6451600"/>
            <a:ext cx="2743200" cy="365125"/>
          </a:xfrm>
        </p:spPr>
        <p:txBody>
          <a:bodyPr/>
          <a:lstStyle/>
          <a:p>
            <a:fld id="{16AF48E7-00D2-45AE-95E3-3BAC98E27E44}" type="slidenum">
              <a:rPr lang="en-US" sz="2400" b="1" smtClean="0"/>
              <a:t>10</a:t>
            </a:fld>
            <a:endParaRPr lang="en-US" sz="24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95E0F7-FC7E-4F8A-A393-7D3FC72E11EF}"/>
              </a:ext>
            </a:extLst>
          </p:cNvPr>
          <p:cNvSpPr/>
          <p:nvPr/>
        </p:nvSpPr>
        <p:spPr>
          <a:xfrm>
            <a:off x="200024" y="4071283"/>
            <a:ext cx="78697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Near term actions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Prepare for first article GEM foil checks (frames at hand)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Set up X-ray test system (w/ Luke </a:t>
            </a:r>
            <a:r>
              <a:rPr lang="en-US" sz="2000" dirty="0" err="1"/>
              <a:t>Legnosky</a:t>
            </a:r>
            <a:r>
              <a:rPr lang="en-US" sz="20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Start collecting tools (HV, </a:t>
            </a:r>
            <a:r>
              <a:rPr lang="en-US" sz="2000" dirty="0" err="1"/>
              <a:t>picoameter</a:t>
            </a:r>
            <a:r>
              <a:rPr lang="en-US" sz="2000" dirty="0"/>
              <a:t>, etc.), especially, </a:t>
            </a:r>
            <a:r>
              <a:rPr lang="en-US" sz="2000" u="sng" dirty="0"/>
              <a:t>one more clean bench and additional storage</a:t>
            </a:r>
            <a:r>
              <a:rPr lang="en-US" sz="2000" dirty="0"/>
              <a:t>?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Design 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334202-D0C0-4034-A4BD-07435D26093F}"/>
              </a:ext>
            </a:extLst>
          </p:cNvPr>
          <p:cNvSpPr/>
          <p:nvPr/>
        </p:nvSpPr>
        <p:spPr>
          <a:xfrm>
            <a:off x="3600589" y="825438"/>
            <a:ext cx="5366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https://www.overleaf.com/read/wctddgrcqmqh</a:t>
            </a:r>
            <a:r>
              <a:rPr lang="en-US" dirty="0"/>
              <a:t> </a:t>
            </a:r>
          </a:p>
          <a:p>
            <a:r>
              <a:rPr lang="en-US" dirty="0"/>
              <a:t>will keep documenting the procedures as they develop</a:t>
            </a:r>
          </a:p>
        </p:txBody>
      </p:sp>
    </p:spTree>
    <p:extLst>
      <p:ext uri="{BB962C8B-B14F-4D97-AF65-F5344CB8AC3E}">
        <p14:creationId xmlns:p14="http://schemas.microsoft.com/office/powerpoint/2010/main" val="5010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7AEE75-3122-45D6-ACAF-D64D0279C0A3}"/>
              </a:ext>
            </a:extLst>
          </p:cNvPr>
          <p:cNvSpPr txBox="1"/>
          <p:nvPr/>
        </p:nvSpPr>
        <p:spPr>
          <a:xfrm>
            <a:off x="200025" y="76200"/>
            <a:ext cx="199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C1F2C-6AB8-40D0-8F9F-F1A145E3584D}"/>
              </a:ext>
            </a:extLst>
          </p:cNvPr>
          <p:cNvSpPr txBox="1"/>
          <p:nvPr/>
        </p:nvSpPr>
        <p:spPr>
          <a:xfrm>
            <a:off x="1" y="828675"/>
            <a:ext cx="87058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TPC will be integrated into the </a:t>
            </a:r>
            <a:r>
              <a:rPr lang="en-US" sz="2000" dirty="0" err="1"/>
              <a:t>sPHENIX</a:t>
            </a:r>
            <a:r>
              <a:rPr lang="en-US" sz="2000" dirty="0"/>
              <a:t> detector in two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GEM foil production to be started at CERN very soon (Oct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Followed by framing GEM foils at the four production factories: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Weizmann Institute, for R1 GEM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Wayne State U., for R2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Temple U. and Vanderbilt U., for R3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It is huge amount of work ahead of us: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Assemble the GEM modules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Make sure they are OK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Integration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It is important that we plan ahead …</a:t>
            </a:r>
          </a:p>
        </p:txBody>
      </p:sp>
      <p:pic>
        <p:nvPicPr>
          <p:cNvPr id="6" name="Picture 5" descr="A picture containing person, game, holding, standing&#10;&#10;Description automatically generated">
            <a:extLst>
              <a:ext uri="{FF2B5EF4-FFF2-40B4-BE49-F238E27FC236}">
                <a16:creationId xmlns:a16="http://schemas.microsoft.com/office/drawing/2014/main" id="{D199FFF8-13EC-46A4-B635-90CC217FB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5" t="22000" r="36595" b="37469"/>
          <a:stretch/>
        </p:blipFill>
        <p:spPr>
          <a:xfrm>
            <a:off x="7677150" y="1242758"/>
            <a:ext cx="4306928" cy="4372483"/>
          </a:xfrm>
          <a:prstGeom prst="rect">
            <a:avLst/>
          </a:prstGeom>
          <a:ln w="381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F0E03C-9949-41EE-93A0-4A8DD3A5DEF8}"/>
              </a:ext>
            </a:extLst>
          </p:cNvPr>
          <p:cNvSpPr txBox="1"/>
          <p:nvPr/>
        </p:nvSpPr>
        <p:spPr>
          <a:xfrm>
            <a:off x="9617254" y="245989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7A010-4FA4-4127-86D6-B2F6AD989CA8}"/>
              </a:ext>
            </a:extLst>
          </p:cNvPr>
          <p:cNvSpPr txBox="1"/>
          <p:nvPr/>
        </p:nvSpPr>
        <p:spPr>
          <a:xfrm>
            <a:off x="9617254" y="1969243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F49C1-2F8D-4A9E-BB97-1D0704D5F74C}"/>
              </a:ext>
            </a:extLst>
          </p:cNvPr>
          <p:cNvSpPr txBox="1"/>
          <p:nvPr/>
        </p:nvSpPr>
        <p:spPr>
          <a:xfrm>
            <a:off x="9617254" y="1459617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R3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F8DEB7C-53A1-4B1E-9C0C-789022F5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700" y="6451600"/>
            <a:ext cx="2743200" cy="365125"/>
          </a:xfrm>
        </p:spPr>
        <p:txBody>
          <a:bodyPr/>
          <a:lstStyle/>
          <a:p>
            <a:fld id="{16AF48E7-00D2-45AE-95E3-3BAC98E27E44}" type="slidenum">
              <a:rPr lang="en-US" sz="2400" b="1" smtClean="0"/>
              <a:t>2</a:t>
            </a:fld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89896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025A87-1044-4451-BD2A-2FA58CB74BFD}"/>
              </a:ext>
            </a:extLst>
          </p:cNvPr>
          <p:cNvSpPr txBox="1"/>
          <p:nvPr/>
        </p:nvSpPr>
        <p:spPr>
          <a:xfrm>
            <a:off x="200025" y="76200"/>
            <a:ext cx="4063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Lab space arrangement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CF110-947D-4724-A442-1A2945DD9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256584"/>
            <a:ext cx="3662363" cy="5218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C49C74-69FE-4410-B1E4-BEEE446A6BEF}"/>
              </a:ext>
            </a:extLst>
          </p:cNvPr>
          <p:cNvSpPr txBox="1"/>
          <p:nvPr/>
        </p:nvSpPr>
        <p:spPr>
          <a:xfrm>
            <a:off x="0" y="727947"/>
            <a:ext cx="5368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the assembly work should be in cleanroom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1EEAD-C38F-474A-9799-4988619787A8}"/>
              </a:ext>
            </a:extLst>
          </p:cNvPr>
          <p:cNvSpPr txBox="1"/>
          <p:nvPr/>
        </p:nvSpPr>
        <p:spPr>
          <a:xfrm>
            <a:off x="200025" y="6130053"/>
            <a:ext cx="191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Clean room sketch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707EB5-5ABD-40D7-93DD-EEE7FD632299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3009901" y="2652332"/>
            <a:ext cx="595312" cy="348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6BC1A5-77A8-4399-BD4D-F21D2C713297}"/>
              </a:ext>
            </a:extLst>
          </p:cNvPr>
          <p:cNvSpPr txBox="1"/>
          <p:nvPr/>
        </p:nvSpPr>
        <p:spPr>
          <a:xfrm>
            <a:off x="3605213" y="2329166"/>
            <a:ext cx="31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Suspension for TPC integration (field cages, GEM modules, etc.)</a:t>
            </a:r>
          </a:p>
        </p:txBody>
      </p:sp>
      <p:pic>
        <p:nvPicPr>
          <p:cNvPr id="13" name="Picture 12" descr="A picture containing indoor, building, boat, large&#10;&#10;Description automatically generated">
            <a:extLst>
              <a:ext uri="{FF2B5EF4-FFF2-40B4-BE49-F238E27FC236}">
                <a16:creationId xmlns:a16="http://schemas.microsoft.com/office/drawing/2014/main" id="{9856B792-DCD8-4562-AA9F-56EF5170B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63" y="338441"/>
            <a:ext cx="4413696" cy="3310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A64074-1E5E-4D60-A82A-1C59CDB524E3}"/>
              </a:ext>
            </a:extLst>
          </p:cNvPr>
          <p:cNvSpPr txBox="1"/>
          <p:nvPr/>
        </p:nvSpPr>
        <p:spPr>
          <a:xfrm>
            <a:off x="104775" y="6437092"/>
            <a:ext cx="2669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Dimensions maybe slightly off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3923EC-0E7A-4F70-B853-404152D6C446}"/>
              </a:ext>
            </a:extLst>
          </p:cNvPr>
          <p:cNvCxnSpPr>
            <a:cxnSpLocks/>
          </p:cNvCxnSpPr>
          <p:nvPr/>
        </p:nvCxnSpPr>
        <p:spPr>
          <a:xfrm>
            <a:off x="6600825" y="2543175"/>
            <a:ext cx="323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8EFFFC-9FE1-407E-B28C-76EB869D9057}"/>
              </a:ext>
            </a:extLst>
          </p:cNvPr>
          <p:cNvCxnSpPr>
            <a:cxnSpLocks/>
          </p:cNvCxnSpPr>
          <p:nvPr/>
        </p:nvCxnSpPr>
        <p:spPr>
          <a:xfrm flipH="1">
            <a:off x="3448051" y="4329416"/>
            <a:ext cx="509587" cy="174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58CD4A-F4FF-4D16-9A55-7E5500DEAB2C}"/>
              </a:ext>
            </a:extLst>
          </p:cNvPr>
          <p:cNvSpPr txBox="1"/>
          <p:nvPr/>
        </p:nvSpPr>
        <p:spPr>
          <a:xfrm>
            <a:off x="3981663" y="4134105"/>
            <a:ext cx="2466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bench</a:t>
            </a:r>
          </a:p>
          <a:p>
            <a:r>
              <a:rPr lang="en-US" dirty="0"/>
              <a:t>Workable volume 96”(L)*25”(W)*22”(H)</a:t>
            </a:r>
          </a:p>
          <a:p>
            <a:r>
              <a:rPr lang="en-US" dirty="0"/>
              <a:t>“double” clean environment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A28571-FAF0-4862-8F39-2E32C55CC58D}"/>
              </a:ext>
            </a:extLst>
          </p:cNvPr>
          <p:cNvSpPr txBox="1"/>
          <p:nvPr/>
        </p:nvSpPr>
        <p:spPr>
          <a:xfrm flipH="1">
            <a:off x="3824288" y="6067760"/>
            <a:ext cx="3290887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Currently have two clean benches, may need one more</a:t>
            </a:r>
          </a:p>
        </p:txBody>
      </p:sp>
      <p:pic>
        <p:nvPicPr>
          <p:cNvPr id="25" name="Picture 24" descr="A picture containing indoor, sitting, room, old&#10;&#10;Description automatically generated">
            <a:extLst>
              <a:ext uri="{FF2B5EF4-FFF2-40B4-BE49-F238E27FC236}">
                <a16:creationId xmlns:a16="http://schemas.microsoft.com/office/drawing/2014/main" id="{3565DC35-96B2-4168-A904-68C9532F4C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r="28472"/>
          <a:stretch/>
        </p:blipFill>
        <p:spPr>
          <a:xfrm rot="5400000">
            <a:off x="7938068" y="3133000"/>
            <a:ext cx="2835664" cy="399728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CEE83B-8678-48AE-9219-7E39F42B8522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5469731" y="4416426"/>
            <a:ext cx="1887529" cy="715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id="{48315F2E-C4FA-46F9-89E5-375FD87B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700" y="6451600"/>
            <a:ext cx="2743200" cy="365125"/>
          </a:xfrm>
        </p:spPr>
        <p:txBody>
          <a:bodyPr/>
          <a:lstStyle/>
          <a:p>
            <a:fld id="{16AF48E7-00D2-45AE-95E3-3BAC98E27E44}" type="slidenum">
              <a:rPr lang="en-US" sz="2400" b="1" smtClean="0"/>
              <a:t>3</a:t>
            </a:fld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159580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081CB5-B180-4709-A914-4B92A04671A1}"/>
              </a:ext>
            </a:extLst>
          </p:cNvPr>
          <p:cNvSpPr txBox="1"/>
          <p:nvPr/>
        </p:nvSpPr>
        <p:spPr>
          <a:xfrm>
            <a:off x="200025" y="76200"/>
            <a:ext cx="4063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Lab space arrangement (2)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EE3E5-ED1E-448C-B437-585A10119A9F}"/>
              </a:ext>
            </a:extLst>
          </p:cNvPr>
          <p:cNvSpPr txBox="1"/>
          <p:nvPr/>
        </p:nvSpPr>
        <p:spPr>
          <a:xfrm>
            <a:off x="0" y="727947"/>
            <a:ext cx="2946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X-ray test space </a:t>
            </a:r>
            <a:r>
              <a:rPr lang="en-US" sz="2000" dirty="0"/>
              <a:t>(S-103)</a:t>
            </a:r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21D30-570E-4AE3-836E-4FE0E0B1FF4D}"/>
              </a:ext>
            </a:extLst>
          </p:cNvPr>
          <p:cNvSpPr txBox="1"/>
          <p:nvPr/>
        </p:nvSpPr>
        <p:spPr>
          <a:xfrm>
            <a:off x="7724775" y="727947"/>
            <a:ext cx="3661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Other storage space </a:t>
            </a:r>
            <a:r>
              <a:rPr lang="en-US" sz="2000" dirty="0"/>
              <a:t>(hallway)</a:t>
            </a:r>
          </a:p>
        </p:txBody>
      </p:sp>
      <p:pic>
        <p:nvPicPr>
          <p:cNvPr id="8" name="Picture 7" descr="A picture containing indoor, refrigerator, sitting, kitchen&#10;&#10;Description automatically generated">
            <a:extLst>
              <a:ext uri="{FF2B5EF4-FFF2-40B4-BE49-F238E27FC236}">
                <a16:creationId xmlns:a16="http://schemas.microsoft.com/office/drawing/2014/main" id="{0D0B0C9A-6BF5-4981-B6FB-28DCC6566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637" y="1314450"/>
            <a:ext cx="3842801" cy="5123734"/>
          </a:xfrm>
          <a:prstGeom prst="rect">
            <a:avLst/>
          </a:prstGeom>
        </p:spPr>
      </p:pic>
      <p:pic>
        <p:nvPicPr>
          <p:cNvPr id="11" name="Picture 10" descr="A picture containing indoor, kitchen, table, items&#10;&#10;Description automatically generated">
            <a:extLst>
              <a:ext uri="{FF2B5EF4-FFF2-40B4-BE49-F238E27FC236}">
                <a16:creationId xmlns:a16="http://schemas.microsoft.com/office/drawing/2014/main" id="{F4153C6B-F8EE-483C-88D9-455A98E46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7700" y="1904284"/>
            <a:ext cx="5181600" cy="3886200"/>
          </a:xfrm>
          <a:prstGeom prst="rect">
            <a:avLst/>
          </a:prstGeom>
        </p:spPr>
      </p:pic>
      <p:pic>
        <p:nvPicPr>
          <p:cNvPr id="13" name="Picture 12" descr="A picture containing indoor, table, filled, items&#10;&#10;Description automatically generated">
            <a:extLst>
              <a:ext uri="{FF2B5EF4-FFF2-40B4-BE49-F238E27FC236}">
                <a16:creationId xmlns:a16="http://schemas.microsoft.com/office/drawing/2014/main" id="{9C157E7F-9F5A-4FEF-BD34-064C65CAD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899" y="2218699"/>
            <a:ext cx="4420315" cy="3315236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689EFA66-5974-4483-90FA-0A7EB3FF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700" y="6451600"/>
            <a:ext cx="2743200" cy="365125"/>
          </a:xfrm>
        </p:spPr>
        <p:txBody>
          <a:bodyPr/>
          <a:lstStyle/>
          <a:p>
            <a:fld id="{16AF48E7-00D2-45AE-95E3-3BAC98E27E44}" type="slidenum">
              <a:rPr lang="en-US" sz="2400" b="1" smtClean="0"/>
              <a:t>4</a:t>
            </a:fld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633795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2C63C9-8941-4EBE-83FB-DD9B2DFF80C5}"/>
              </a:ext>
            </a:extLst>
          </p:cNvPr>
          <p:cNvSpPr txBox="1"/>
          <p:nvPr/>
        </p:nvSpPr>
        <p:spPr>
          <a:xfrm>
            <a:off x="200025" y="76200"/>
            <a:ext cx="7652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Workflow 0 – Receiving &amp; Distribution of GEM foils</a:t>
            </a:r>
          </a:p>
        </p:txBody>
      </p:sp>
      <p:pic>
        <p:nvPicPr>
          <p:cNvPr id="1028" name="Picture 4" descr="Logo: CERN (EIROforum member) | ESO Deutschland">
            <a:extLst>
              <a:ext uri="{FF2B5EF4-FFF2-40B4-BE49-F238E27FC236}">
                <a16:creationId xmlns:a16="http://schemas.microsoft.com/office/drawing/2014/main" id="{A530EEA6-6B9B-4088-897A-3DFA39B3F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357448"/>
            <a:ext cx="1540101" cy="150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ony Brook University Logo Panned [POLL] | Three Village, NY Patch">
            <a:extLst>
              <a:ext uri="{FF2B5EF4-FFF2-40B4-BE49-F238E27FC236}">
                <a16:creationId xmlns:a16="http://schemas.microsoft.com/office/drawing/2014/main" id="{14684EE2-2A7F-46E6-9BF1-A69F9B91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99" y="2191425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90D231F9-56FD-4A29-BEF0-6DACC158810B}"/>
              </a:ext>
            </a:extLst>
          </p:cNvPr>
          <p:cNvSpPr/>
          <p:nvPr/>
        </p:nvSpPr>
        <p:spPr>
          <a:xfrm>
            <a:off x="1952625" y="2951382"/>
            <a:ext cx="1209675" cy="318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Weizman institute of since - Highnet Systems Ltd.">
            <a:extLst>
              <a:ext uri="{FF2B5EF4-FFF2-40B4-BE49-F238E27FC236}">
                <a16:creationId xmlns:a16="http://schemas.microsoft.com/office/drawing/2014/main" id="{6402832B-3C1B-47E2-B50E-A2EBB8ED2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4" y="1285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s and downloads - Marketing and Communications - Wayne State ...">
            <a:extLst>
              <a:ext uri="{FF2B5EF4-FFF2-40B4-BE49-F238E27FC236}">
                <a16:creationId xmlns:a16="http://schemas.microsoft.com/office/drawing/2014/main" id="{9B7C40AF-A20D-4E5C-873D-C8838F5E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4" y="3178368"/>
            <a:ext cx="2073637" cy="133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mple University Physics (@templephysics) | Twitter">
            <a:extLst>
              <a:ext uri="{FF2B5EF4-FFF2-40B4-BE49-F238E27FC236}">
                <a16:creationId xmlns:a16="http://schemas.microsoft.com/office/drawing/2014/main" id="{33538DA2-B75A-49B4-89EF-70149800E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943" y="1488608"/>
            <a:ext cx="2028824" cy="20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earchGate | Find and share research">
            <a:extLst>
              <a:ext uri="{FF2B5EF4-FFF2-40B4-BE49-F238E27FC236}">
                <a16:creationId xmlns:a16="http://schemas.microsoft.com/office/drawing/2014/main" id="{3615E5C3-BFD3-42FC-A6D9-78387580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928" y="3517432"/>
            <a:ext cx="1976839" cy="147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F31601-800F-4323-B243-0C63A2EB0C7F}"/>
              </a:ext>
            </a:extLst>
          </p:cNvPr>
          <p:cNvSpPr/>
          <p:nvPr/>
        </p:nvSpPr>
        <p:spPr>
          <a:xfrm>
            <a:off x="6867525" y="1371600"/>
            <a:ext cx="4693242" cy="377190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C5C9262-2852-4F7D-962A-58F57B760FF4}"/>
              </a:ext>
            </a:extLst>
          </p:cNvPr>
          <p:cNvSpPr/>
          <p:nvPr/>
        </p:nvSpPr>
        <p:spPr>
          <a:xfrm>
            <a:off x="5943600" y="2905125"/>
            <a:ext cx="752475" cy="1415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3D1C9DE-BB51-40AE-BAE8-A706E90955FE}"/>
              </a:ext>
            </a:extLst>
          </p:cNvPr>
          <p:cNvSpPr/>
          <p:nvPr/>
        </p:nvSpPr>
        <p:spPr>
          <a:xfrm rot="10800000">
            <a:off x="5924550" y="3095625"/>
            <a:ext cx="752475" cy="1415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001B5A2A-F76D-49C6-8399-E05F3866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700" y="6451600"/>
            <a:ext cx="2743200" cy="365125"/>
          </a:xfrm>
        </p:spPr>
        <p:txBody>
          <a:bodyPr/>
          <a:lstStyle/>
          <a:p>
            <a:fld id="{16AF48E7-00D2-45AE-95E3-3BAC98E27E44}" type="slidenum">
              <a:rPr lang="en-US" sz="2400" b="1" smtClean="0"/>
              <a:t>5</a:t>
            </a:fld>
            <a:endParaRPr lang="en-US" sz="24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59284-F7DA-4528-80FE-9D7A894715B8}"/>
              </a:ext>
            </a:extLst>
          </p:cNvPr>
          <p:cNvSpPr txBox="1"/>
          <p:nvPr/>
        </p:nvSpPr>
        <p:spPr>
          <a:xfrm>
            <a:off x="200025" y="5805996"/>
            <a:ext cx="7577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Action: need storage place for framed GEM foils received from factories</a:t>
            </a:r>
          </a:p>
          <a:p>
            <a:r>
              <a:rPr lang="en-US" sz="2000" dirty="0"/>
              <a:t>(recommended humidity &lt; 30%)</a:t>
            </a:r>
          </a:p>
        </p:txBody>
      </p:sp>
    </p:spTree>
    <p:extLst>
      <p:ext uri="{BB962C8B-B14F-4D97-AF65-F5344CB8AC3E}">
        <p14:creationId xmlns:p14="http://schemas.microsoft.com/office/powerpoint/2010/main" val="1252804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3860C1-D1C8-48F2-88B1-C3F892B1B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631" y="162138"/>
            <a:ext cx="4797147" cy="3494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FA1297-B493-4D4E-A5FA-BCE6F87640B0}"/>
              </a:ext>
            </a:extLst>
          </p:cNvPr>
          <p:cNvSpPr txBox="1"/>
          <p:nvPr/>
        </p:nvSpPr>
        <p:spPr>
          <a:xfrm>
            <a:off x="200025" y="76200"/>
            <a:ext cx="4797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Workflow 1 - Framed GEM foils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9A961-B610-43EA-A579-CB742EEDDF6B}"/>
              </a:ext>
            </a:extLst>
          </p:cNvPr>
          <p:cNvSpPr txBox="1"/>
          <p:nvPr/>
        </p:nvSpPr>
        <p:spPr>
          <a:xfrm>
            <a:off x="200025" y="838200"/>
            <a:ext cx="104108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Cutting the edges – may need to design some stainless-steel </a:t>
            </a:r>
          </a:p>
          <a:p>
            <a:pPr lvl="1"/>
            <a:r>
              <a:rPr lang="en-US" sz="2000" dirty="0"/>
              <a:t>support substrate (the electrodes tails are fridge regions)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Potting the resistors – this can reduce discharge near the resistors;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DP-460 no-sag glue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Need to design tools for foil protection / convenient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Saves time by potting multiple GEM foils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Quick check of GEM foil quality again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We admit the foils are QA-checked at the factories, so our check do not need sector by sector (note: each foil is sectorized on one side to limit discharge energy)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Dry air gun (or ionizing blow-off gun)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Apply some voltage (</a:t>
            </a:r>
            <a:r>
              <a:rPr lang="en-US" sz="2000" dirty="0" err="1"/>
              <a:t>eg.</a:t>
            </a:r>
            <a:r>
              <a:rPr lang="en-US" sz="2000" dirty="0"/>
              <a:t>, 500 V at factories) to the foil in open air, and measure the current with a </a:t>
            </a:r>
            <a:r>
              <a:rPr lang="en-US" sz="2000" dirty="0" err="1"/>
              <a:t>picoameter</a:t>
            </a:r>
            <a:r>
              <a:rPr lang="en-US" sz="2000" dirty="0"/>
              <a:t> (measurement time TBD, </a:t>
            </a:r>
            <a:r>
              <a:rPr lang="en-US" sz="2000" dirty="0" err="1"/>
              <a:t>eg.</a:t>
            </a:r>
            <a:r>
              <a:rPr lang="en-US" sz="2000" dirty="0"/>
              <a:t>, ~ 1 </a:t>
            </a:r>
            <a:r>
              <a:rPr lang="en-US" sz="2000" dirty="0" err="1"/>
              <a:t>hr</a:t>
            </a:r>
            <a:r>
              <a:rPr lang="en-US" sz="20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Since our </a:t>
            </a:r>
            <a:r>
              <a:rPr lang="en-US" sz="2000" dirty="0" err="1"/>
              <a:t>picoameter</a:t>
            </a:r>
            <a:r>
              <a:rPr lang="en-US" sz="2000" dirty="0"/>
              <a:t> has multiple (12) channels, we may be able to process multiple GEM foils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4BDCD4-E89C-4780-9491-118A4A6D7863}"/>
              </a:ext>
            </a:extLst>
          </p:cNvPr>
          <p:cNvSpPr txBox="1"/>
          <p:nvPr/>
        </p:nvSpPr>
        <p:spPr>
          <a:xfrm>
            <a:off x="200025" y="6000750"/>
            <a:ext cx="657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Action Item: HV supply, </a:t>
            </a:r>
            <a:r>
              <a:rPr lang="en-US" sz="2000" dirty="0" err="1"/>
              <a:t>picoameter</a:t>
            </a:r>
            <a:r>
              <a:rPr lang="en-US" sz="2000" dirty="0"/>
              <a:t> and ion gun to be located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654F7-4F55-4FAE-8ED2-662B51587B80}"/>
              </a:ext>
            </a:extLst>
          </p:cNvPr>
          <p:cNvSpPr txBox="1"/>
          <p:nvPr/>
        </p:nvSpPr>
        <p:spPr>
          <a:xfrm>
            <a:off x="200025" y="6400860"/>
            <a:ext cx="960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Caution: all these work should be done in “double” clean environment (the clean benches)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3CDD2E6-C1F2-4965-ABA3-E7046016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700" y="6451600"/>
            <a:ext cx="2743200" cy="365125"/>
          </a:xfrm>
        </p:spPr>
        <p:txBody>
          <a:bodyPr/>
          <a:lstStyle/>
          <a:p>
            <a:fld id="{16AF48E7-00D2-45AE-95E3-3BAC98E27E44}" type="slidenum">
              <a:rPr lang="en-US" sz="2400" b="1" smtClean="0"/>
              <a:t>6</a:t>
            </a:fld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47736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9E20B8-B3C9-490E-A79B-C296801EF44D}"/>
              </a:ext>
            </a:extLst>
          </p:cNvPr>
          <p:cNvSpPr txBox="1"/>
          <p:nvPr/>
        </p:nvSpPr>
        <p:spPr>
          <a:xfrm>
            <a:off x="200025" y="76200"/>
            <a:ext cx="4267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Workflow 2 - GEM modules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F76F6-9975-4CB5-B459-1FB0CBF6E3A3}"/>
              </a:ext>
            </a:extLst>
          </p:cNvPr>
          <p:cNvSpPr txBox="1"/>
          <p:nvPr/>
        </p:nvSpPr>
        <p:spPr>
          <a:xfrm>
            <a:off x="200025" y="838200"/>
            <a:ext cx="100028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Readout boards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Visual inspection on zigzag strips – microscope?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Soldering connectors – outsource this work?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Connectivity check, make sure no short, no open (need </a:t>
            </a:r>
            <a:r>
              <a:rPr lang="en-US" sz="2000" dirty="0" err="1"/>
              <a:t>pulser</a:t>
            </a:r>
            <a:r>
              <a:rPr lang="en-US" sz="2000" dirty="0"/>
              <a:t>, electronics, etc.)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Module Assembly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Stacking – looks easy but care must be given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Gluing r/o boards to </a:t>
            </a:r>
            <a:r>
              <a:rPr lang="en-US" sz="2000" dirty="0" err="1"/>
              <a:t>strongbacks</a:t>
            </a:r>
            <a:r>
              <a:rPr lang="en-US" sz="2000" dirty="0"/>
              <a:t> (for gas seal) – need to design some support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53B69-6290-4CA4-A6BC-2EF227A3C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323"/>
          <a:stretch/>
        </p:blipFill>
        <p:spPr>
          <a:xfrm>
            <a:off x="461208" y="3477757"/>
            <a:ext cx="5634792" cy="3030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C392D-6601-40C7-9E3F-07CFE429A7E9}"/>
              </a:ext>
            </a:extLst>
          </p:cNvPr>
          <p:cNvSpPr txBox="1"/>
          <p:nvPr/>
        </p:nvSpPr>
        <p:spPr>
          <a:xfrm>
            <a:off x="5286375" y="5353050"/>
            <a:ext cx="11754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r/o board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71AC0-5465-4515-8149-CE613F939C70}"/>
              </a:ext>
            </a:extLst>
          </p:cNvPr>
          <p:cNvSpPr txBox="1"/>
          <p:nvPr/>
        </p:nvSpPr>
        <p:spPr>
          <a:xfrm>
            <a:off x="5286375" y="5770007"/>
            <a:ext cx="13491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Strongback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36CE0-689E-42D0-B9C7-B4F775EC4160}"/>
              </a:ext>
            </a:extLst>
          </p:cNvPr>
          <p:cNvSpPr txBox="1"/>
          <p:nvPr/>
        </p:nvSpPr>
        <p:spPr>
          <a:xfrm>
            <a:off x="803844" y="6460093"/>
            <a:ext cx="373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Gaps between layers: 3/3/3/1.5 mm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1AE84-2D47-4917-840D-05FD1DB6BDFA}"/>
              </a:ext>
            </a:extLst>
          </p:cNvPr>
          <p:cNvSpPr txBox="1"/>
          <p:nvPr/>
        </p:nvSpPr>
        <p:spPr>
          <a:xfrm>
            <a:off x="7096125" y="6308049"/>
            <a:ext cx="369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Caution: Assemble in clean bench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385432B-C0C5-4C53-A798-D0F9BADB2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700" y="6451600"/>
            <a:ext cx="2743200" cy="365125"/>
          </a:xfrm>
        </p:spPr>
        <p:txBody>
          <a:bodyPr/>
          <a:lstStyle/>
          <a:p>
            <a:fld id="{16AF48E7-00D2-45AE-95E3-3BAC98E27E44}" type="slidenum">
              <a:rPr lang="en-US" sz="2400" b="1" smtClean="0"/>
              <a:t>7</a:t>
            </a:fld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568788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4E58C2-0B44-48B5-B915-A82EE3A5FF0B}"/>
              </a:ext>
            </a:extLst>
          </p:cNvPr>
          <p:cNvSpPr txBox="1"/>
          <p:nvPr/>
        </p:nvSpPr>
        <p:spPr>
          <a:xfrm>
            <a:off x="200025" y="76200"/>
            <a:ext cx="5326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Workflow 3 –GEM modules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353659-EDDE-4F50-AAF1-13B62B48B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977"/>
          <a:stretch/>
        </p:blipFill>
        <p:spPr>
          <a:xfrm>
            <a:off x="6414333" y="4829175"/>
            <a:ext cx="4844217" cy="15646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E08AD3-928C-4B18-9BC0-D824DF57EB31}"/>
              </a:ext>
            </a:extLst>
          </p:cNvPr>
          <p:cNvSpPr/>
          <p:nvPr/>
        </p:nvSpPr>
        <p:spPr>
          <a:xfrm>
            <a:off x="6096000" y="4162425"/>
            <a:ext cx="5591175" cy="23622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D6702A-5181-44FD-B8DF-7DDCA5D6038B}"/>
              </a:ext>
            </a:extLst>
          </p:cNvPr>
          <p:cNvCxnSpPr/>
          <p:nvPr/>
        </p:nvCxnSpPr>
        <p:spPr>
          <a:xfrm>
            <a:off x="6581775" y="4410075"/>
            <a:ext cx="4352925" cy="0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951A5AA-9B81-4EB3-8961-0B8AEF9A1EAA}"/>
              </a:ext>
            </a:extLst>
          </p:cNvPr>
          <p:cNvSpPr txBox="1"/>
          <p:nvPr/>
        </p:nvSpPr>
        <p:spPr>
          <a:xfrm>
            <a:off x="6172200" y="4126468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Drift mesh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00AA14-9D96-4479-807A-873B8CA94272}"/>
              </a:ext>
            </a:extLst>
          </p:cNvPr>
          <p:cNvCxnSpPr/>
          <p:nvPr/>
        </p:nvCxnSpPr>
        <p:spPr>
          <a:xfrm>
            <a:off x="6667500" y="4495800"/>
            <a:ext cx="0" cy="3333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B5805A2-CD7D-4236-8E2A-7F98D6254D56}"/>
              </a:ext>
            </a:extLst>
          </p:cNvPr>
          <p:cNvSpPr txBox="1"/>
          <p:nvPr/>
        </p:nvSpPr>
        <p:spPr>
          <a:xfrm>
            <a:off x="6656458" y="44778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cm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EAC4DF-8271-41E1-8FB1-B7C2CCBDC8F9}"/>
              </a:ext>
            </a:extLst>
          </p:cNvPr>
          <p:cNvCxnSpPr/>
          <p:nvPr/>
        </p:nvCxnSpPr>
        <p:spPr>
          <a:xfrm>
            <a:off x="6656458" y="4162425"/>
            <a:ext cx="4278242" cy="0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6854550-2030-4B87-A10A-6B3B7FCA478F}"/>
              </a:ext>
            </a:extLst>
          </p:cNvPr>
          <p:cNvSpPr txBox="1"/>
          <p:nvPr/>
        </p:nvSpPr>
        <p:spPr>
          <a:xfrm>
            <a:off x="6528025" y="3806310"/>
            <a:ext cx="153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Mylar window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9DB70B-03B4-4AF2-BECD-C67C83D35127}"/>
              </a:ext>
            </a:extLst>
          </p:cNvPr>
          <p:cNvSpPr/>
          <p:nvPr/>
        </p:nvSpPr>
        <p:spPr>
          <a:xfrm>
            <a:off x="5924550" y="4562475"/>
            <a:ext cx="247650" cy="13335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E4108D-A2B9-40A8-8304-C535F96C45A3}"/>
              </a:ext>
            </a:extLst>
          </p:cNvPr>
          <p:cNvSpPr/>
          <p:nvPr/>
        </p:nvSpPr>
        <p:spPr>
          <a:xfrm>
            <a:off x="5924550" y="5095875"/>
            <a:ext cx="247650" cy="13335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AC9345-0D09-497A-95E2-E207AED8BA6F}"/>
              </a:ext>
            </a:extLst>
          </p:cNvPr>
          <p:cNvSpPr/>
          <p:nvPr/>
        </p:nvSpPr>
        <p:spPr>
          <a:xfrm>
            <a:off x="11615372" y="4562475"/>
            <a:ext cx="247650" cy="13335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240F24-C810-40E3-BFC0-C637AA5DDCE4}"/>
              </a:ext>
            </a:extLst>
          </p:cNvPr>
          <p:cNvSpPr txBox="1"/>
          <p:nvPr/>
        </p:nvSpPr>
        <p:spPr>
          <a:xfrm>
            <a:off x="74883" y="629187"/>
            <a:ext cx="61102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Characterize each module with X-ray for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Gain uniformity 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IBF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Provide HV configuration ref. for final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Need to design an enclosure, with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Gas inlet/outlet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HV: single </a:t>
            </a:r>
            <a:r>
              <a:rPr lang="en-US" sz="2000" dirty="0" err="1"/>
              <a:t>ch.</a:t>
            </a:r>
            <a:r>
              <a:rPr lang="en-US" sz="2000" dirty="0"/>
              <a:t> Vs. divider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Need a drift mesh: 1 cm above GEM1 ?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Hardware to be located/prepared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HV supply, </a:t>
            </a:r>
            <a:r>
              <a:rPr lang="en-US" sz="2000" dirty="0" err="1"/>
              <a:t>picoameter</a:t>
            </a:r>
            <a:r>
              <a:rPr lang="en-US" sz="2000" dirty="0"/>
              <a:t>, gas system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Post-testing storage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Store in clean bench vs. individual boxes?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Others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There is discussion about adding Kapton layer between modules to protect GEM tails from discharge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BA378D-6670-49EE-B2A1-9473A32353C9}"/>
              </a:ext>
            </a:extLst>
          </p:cNvPr>
          <p:cNvGrpSpPr/>
          <p:nvPr/>
        </p:nvGrpSpPr>
        <p:grpSpPr>
          <a:xfrm>
            <a:off x="6885411" y="164486"/>
            <a:ext cx="4801764" cy="2994124"/>
            <a:chOff x="6885411" y="164486"/>
            <a:chExt cx="4801764" cy="299412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F6F9BD-E1DE-4D9B-ACED-AB3A07CC36C7}"/>
                </a:ext>
              </a:extLst>
            </p:cNvPr>
            <p:cNvSpPr txBox="1"/>
            <p:nvPr/>
          </p:nvSpPr>
          <p:spPr>
            <a:xfrm>
              <a:off x="6885411" y="164486"/>
              <a:ext cx="35721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Workflow 4 – software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DE14D7-C11A-4F4E-A485-7805CD0CF9D7}"/>
                </a:ext>
              </a:extLst>
            </p:cNvPr>
            <p:cNvSpPr txBox="1"/>
            <p:nvPr/>
          </p:nvSpPr>
          <p:spPr>
            <a:xfrm>
              <a:off x="6885411" y="850286"/>
              <a:ext cx="4801764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Necessary tools:</a:t>
              </a:r>
            </a:p>
            <a:p>
              <a:pPr marL="742950" lvl="1" indent="-285750">
                <a:buFont typeface="Wingdings" panose="05000000000000000000" pitchFamily="2" charset="2"/>
                <a:buChar char="ü"/>
              </a:pPr>
              <a:r>
                <a:rPr lang="en-US" sz="2400" dirty="0"/>
                <a:t>For X-ray test: motor controller</a:t>
              </a:r>
            </a:p>
            <a:p>
              <a:pPr marL="742950" lvl="1" indent="-285750">
                <a:buFont typeface="Wingdings" panose="05000000000000000000" pitchFamily="2" charset="2"/>
                <a:buChar char="ü"/>
              </a:pPr>
              <a:r>
                <a:rPr lang="en-US" sz="2400" dirty="0" err="1"/>
                <a:t>Daq</a:t>
              </a:r>
              <a:r>
                <a:rPr lang="en-US" sz="2400" dirty="0"/>
                <a:t>: mainly </a:t>
              </a:r>
              <a:r>
                <a:rPr lang="en-US" sz="2400" dirty="0" err="1"/>
                <a:t>picoameter</a:t>
              </a:r>
              <a:r>
                <a:rPr lang="en-US" sz="2400" dirty="0"/>
                <a:t> </a:t>
              </a:r>
            </a:p>
            <a:p>
              <a:pPr marL="742950" lvl="1" indent="-285750">
                <a:buFont typeface="Wingdings" panose="05000000000000000000" pitchFamily="2" charset="2"/>
                <a:buChar char="ü"/>
              </a:pPr>
              <a:endParaRPr lang="en-US" sz="24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Database  - for production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err="1"/>
                <a:t>Elog</a:t>
              </a:r>
              <a:r>
                <a:rPr lang="en-US" sz="2400" dirty="0"/>
                <a:t> – for daily activity logging</a:t>
              </a:r>
            </a:p>
          </p:txBody>
        </p:sp>
      </p:grp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E6BAE50F-A338-4E09-8872-29AC7187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700" y="6451600"/>
            <a:ext cx="2743200" cy="365125"/>
          </a:xfrm>
        </p:spPr>
        <p:txBody>
          <a:bodyPr/>
          <a:lstStyle/>
          <a:p>
            <a:fld id="{16AF48E7-00D2-45AE-95E3-3BAC98E27E44}" type="slidenum">
              <a:rPr lang="en-US" sz="2400" b="1" smtClean="0"/>
              <a:t>8</a:t>
            </a:fld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2277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95026D-96CD-404B-8CFD-3BA156A02333}"/>
              </a:ext>
            </a:extLst>
          </p:cNvPr>
          <p:cNvSpPr txBox="1"/>
          <p:nvPr/>
        </p:nvSpPr>
        <p:spPr>
          <a:xfrm>
            <a:off x="200025" y="76200"/>
            <a:ext cx="4357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Schedule </a:t>
            </a:r>
            <a:r>
              <a:rPr lang="en-US" sz="2000" dirty="0"/>
              <a:t>(less clear at this moment)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870169-F832-4FC3-A5E4-70C73531E005}"/>
              </a:ext>
            </a:extLst>
          </p:cNvPr>
          <p:cNvSpPr txBox="1"/>
          <p:nvPr/>
        </p:nvSpPr>
        <p:spPr>
          <a:xfrm>
            <a:off x="266700" y="819150"/>
            <a:ext cx="960551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GEM foils from CERN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First article (13 foils) in </a:t>
            </a:r>
            <a:r>
              <a:rPr lang="en-US" sz="2000" dirty="0" err="1"/>
              <a:t>Aug~Sep</a:t>
            </a:r>
            <a:r>
              <a:rPr lang="en-US" sz="2000" dirty="0"/>
              <a:t>, for us to check the design (size, hole location, etc.)</a:t>
            </a:r>
          </a:p>
          <a:p>
            <a:pPr marL="1257300" lvl="2" indent="-342900">
              <a:buFont typeface="+mj-lt"/>
              <a:buAutoNum type="alphaLcPeriod"/>
            </a:pPr>
            <a:r>
              <a:rPr lang="en-US" sz="2000" dirty="0"/>
              <a:t>Launch production if all OK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~60 Foils each, comes in 6 batches by </a:t>
            </a:r>
            <a:r>
              <a:rPr lang="en-US" sz="2000" b="1" dirty="0"/>
              <a:t>Mar 2021</a:t>
            </a:r>
            <a:r>
              <a:rPr lang="en-US" sz="2000" dirty="0"/>
              <a:t>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Framed GEM foils from factories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~4 weeks after we distribute the foils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In-lab workflow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2 GEM modules per week,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Total ~90 GEM modules, 45 weeks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Finish by </a:t>
            </a:r>
            <a:r>
              <a:rPr lang="en-US" sz="2000" b="1" dirty="0"/>
              <a:t>Sep. 2021</a:t>
            </a:r>
            <a:r>
              <a:rPr lang="en-US" sz="2000" dirty="0"/>
              <a:t> (if start in Nov. 2020)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3B07074-F068-436A-92CB-81E72EDC7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700" y="6451600"/>
            <a:ext cx="2743200" cy="365125"/>
          </a:xfrm>
        </p:spPr>
        <p:txBody>
          <a:bodyPr/>
          <a:lstStyle/>
          <a:p>
            <a:fld id="{16AF48E7-00D2-45AE-95E3-3BAC98E27E44}" type="slidenum">
              <a:rPr lang="en-US" sz="2400" b="1" smtClean="0"/>
              <a:t>9</a:t>
            </a:fld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245271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835</Words>
  <Application>Microsoft Office PowerPoint</Application>
  <PresentationFormat>Widescreen</PresentationFormat>
  <Paragraphs>135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Wingdings</vt:lpstr>
      <vt:lpstr>Office Theme</vt:lpstr>
      <vt:lpstr>Planning for the sPHENIX TPC GEM Assembly &amp; QA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for the sPHENIX TPC GEM assembly &amp; QA </dc:title>
  <dc:creator>Zhang, Aiwu</dc:creator>
  <cp:lastModifiedBy>Aiwu Zhang</cp:lastModifiedBy>
  <cp:revision>135</cp:revision>
  <dcterms:created xsi:type="dcterms:W3CDTF">2020-07-29T14:03:05Z</dcterms:created>
  <dcterms:modified xsi:type="dcterms:W3CDTF">2020-08-03T17:46:47Z</dcterms:modified>
</cp:coreProperties>
</file>