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sldIdLst>
    <p:sldId id="256" r:id="rId2"/>
    <p:sldId id="260" r:id="rId3"/>
    <p:sldId id="263" r:id="rId4"/>
    <p:sldId id="264" r:id="rId5"/>
    <p:sldId id="330" r:id="rId6"/>
    <p:sldId id="268" r:id="rId7"/>
    <p:sldId id="266" r:id="rId8"/>
    <p:sldId id="270" r:id="rId9"/>
    <p:sldId id="267" r:id="rId10"/>
    <p:sldId id="271" r:id="rId11"/>
    <p:sldId id="282" r:id="rId12"/>
    <p:sldId id="281" r:id="rId13"/>
    <p:sldId id="280" r:id="rId14"/>
    <p:sldId id="289" r:id="rId15"/>
    <p:sldId id="291" r:id="rId16"/>
    <p:sldId id="342" r:id="rId17"/>
    <p:sldId id="274" r:id="rId18"/>
    <p:sldId id="313" r:id="rId19"/>
    <p:sldId id="332" r:id="rId20"/>
    <p:sldId id="303" r:id="rId21"/>
    <p:sldId id="306" r:id="rId22"/>
    <p:sldId id="314" r:id="rId23"/>
    <p:sldId id="317" r:id="rId24"/>
    <p:sldId id="295" r:id="rId25"/>
    <p:sldId id="334" r:id="rId26"/>
    <p:sldId id="333" r:id="rId27"/>
    <p:sldId id="335" r:id="rId28"/>
    <p:sldId id="336" r:id="rId29"/>
    <p:sldId id="310" r:id="rId30"/>
    <p:sldId id="318" r:id="rId31"/>
    <p:sldId id="321" r:id="rId32"/>
    <p:sldId id="302" r:id="rId33"/>
    <p:sldId id="311" r:id="rId34"/>
    <p:sldId id="304" r:id="rId35"/>
    <p:sldId id="328" r:id="rId36"/>
    <p:sldId id="340" r:id="rId37"/>
    <p:sldId id="341" r:id="rId38"/>
    <p:sldId id="347" r:id="rId39"/>
    <p:sldId id="345" r:id="rId40"/>
    <p:sldId id="346" r:id="rId41"/>
    <p:sldId id="344" r:id="rId42"/>
    <p:sldId id="259" r:id="rId43"/>
    <p:sldId id="339" r:id="rId44"/>
    <p:sldId id="337" r:id="rId45"/>
    <p:sldId id="338" r:id="rId46"/>
    <p:sldId id="258" r:id="rId47"/>
    <p:sldId id="343" r:id="rId48"/>
    <p:sldId id="331"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114" autoAdjust="0"/>
  </p:normalViewPr>
  <p:slideViewPr>
    <p:cSldViewPr>
      <p:cViewPr varScale="1">
        <p:scale>
          <a:sx n="95" d="100"/>
          <a:sy n="95" d="100"/>
        </p:scale>
        <p:origin x="-2082"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image" Target="../media/image3.wmf"/><Relationship Id="rId4" Type="http://schemas.openxmlformats.org/officeDocument/2006/relationships/image" Target="../media/image6.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wmf"/><Relationship Id="rId4" Type="http://schemas.openxmlformats.org/officeDocument/2006/relationships/image" Target="../media/image45.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5E149D-68B3-4BA0-B1F8-0B540DBB9178}" type="datetimeFigureOut">
              <a:rPr lang="en-US" smtClean="0"/>
              <a:t>9/27/2014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D94228-D594-4C7B-B941-818B11FBF9ED}" type="slidenum">
              <a:rPr lang="en-US" smtClean="0"/>
              <a:t>‹#›</a:t>
            </a:fld>
            <a:endParaRPr lang="en-US"/>
          </a:p>
        </p:txBody>
      </p:sp>
    </p:spTree>
    <p:extLst>
      <p:ext uri="{BB962C8B-B14F-4D97-AF65-F5344CB8AC3E}">
        <p14:creationId xmlns:p14="http://schemas.microsoft.com/office/powerpoint/2010/main" val="2910455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evening</a:t>
            </a:r>
            <a:r>
              <a:rPr lang="en-US" baseline="0" dirty="0" smtClean="0"/>
              <a:t> every one. First, I would like to thank the organizer for the invitation. I am very glad to come to this workshop to discuss the challenges and opportunities in understanding neutrino properties with accelerator-based experiments.</a:t>
            </a:r>
            <a:endParaRPr lang="en-US" dirty="0"/>
          </a:p>
        </p:txBody>
      </p:sp>
      <p:sp>
        <p:nvSpPr>
          <p:cNvPr id="4" name="Slide Number Placeholder 3"/>
          <p:cNvSpPr>
            <a:spLocks noGrp="1"/>
          </p:cNvSpPr>
          <p:nvPr>
            <p:ph type="sldNum" sz="quarter" idx="10"/>
          </p:nvPr>
        </p:nvSpPr>
        <p:spPr/>
        <p:txBody>
          <a:bodyPr/>
          <a:lstStyle/>
          <a:p>
            <a:fld id="{20D94228-D594-4C7B-B941-818B11FBF9ED}" type="slidenum">
              <a:rPr lang="en-US" smtClean="0"/>
              <a:t>1</a:t>
            </a:fld>
            <a:endParaRPr lang="en-US"/>
          </a:p>
        </p:txBody>
      </p:sp>
    </p:spTree>
    <p:extLst>
      <p:ext uri="{BB962C8B-B14F-4D97-AF65-F5344CB8AC3E}">
        <p14:creationId xmlns:p14="http://schemas.microsoft.com/office/powerpoint/2010/main" val="4165486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table summarizes</a:t>
            </a:r>
            <a:r>
              <a:rPr lang="en-US" baseline="0" dirty="0" smtClean="0"/>
              <a:t> the first and second generation oscillation experiments. Here, I only include experiments that are focusing on the oscillation physics. There are additional experiments focusing the measurement of the neutrino-nuclei cross section. </a:t>
            </a:r>
          </a:p>
          <a:p>
            <a:r>
              <a:rPr lang="en-US" baseline="0" dirty="0" smtClean="0"/>
              <a:t>I tried to list the location, energy range, and power of the beam. I also listed the technology and mass of the detector and the baseline. </a:t>
            </a:r>
          </a:p>
          <a:p>
            <a:r>
              <a:rPr lang="en-US" baseline="0" dirty="0" smtClean="0"/>
              <a:t>Basically, the first generation of experiments includes K2K from Japan, MINOS from US, OPERA/ICARUS from Europe, and </a:t>
            </a:r>
            <a:r>
              <a:rPr lang="en-US" baseline="0" dirty="0" err="1" smtClean="0"/>
              <a:t>MiniBooNE</a:t>
            </a:r>
            <a:r>
              <a:rPr lang="en-US" baseline="0" dirty="0" smtClean="0"/>
              <a:t> from the US.</a:t>
            </a:r>
          </a:p>
          <a:p>
            <a:r>
              <a:rPr lang="en-US" baseline="0" dirty="0" smtClean="0"/>
              <a:t>The second generation of experiments includes T2K from Japan, and Nova from US which are currently taking data, and </a:t>
            </a:r>
            <a:r>
              <a:rPr lang="en-US" baseline="0" dirty="0" err="1" smtClean="0"/>
              <a:t>MicroBooNE</a:t>
            </a:r>
            <a:r>
              <a:rPr lang="en-US" baseline="0" dirty="0" smtClean="0"/>
              <a:t> experiment from the US which about to take data soon.</a:t>
            </a:r>
          </a:p>
          <a:p>
            <a:r>
              <a:rPr lang="en-US" baseline="0" dirty="0" smtClean="0"/>
              <a:t>In the following, I am going to introduce the next-generation long baseline oscillation experiments</a:t>
            </a:r>
            <a:endParaRPr lang="en-US" dirty="0" smtClean="0"/>
          </a:p>
          <a:p>
            <a:endParaRPr lang="en-US" dirty="0" smtClean="0"/>
          </a:p>
          <a:p>
            <a:endParaRPr lang="en-US" dirty="0" smtClean="0"/>
          </a:p>
          <a:p>
            <a:endParaRPr lang="en-US" dirty="0" smtClean="0"/>
          </a:p>
          <a:p>
            <a:endParaRPr lang="en-US" dirty="0" smtClean="0"/>
          </a:p>
          <a:p>
            <a:r>
              <a:rPr lang="en-US" dirty="0" smtClean="0"/>
              <a:t>Update MINOS,         Minerva, Nomad</a:t>
            </a:r>
            <a:r>
              <a:rPr lang="en-US" baseline="0" dirty="0" smtClean="0"/>
              <a:t> .. </a:t>
            </a:r>
            <a:r>
              <a:rPr lang="en-US" dirty="0" smtClean="0"/>
              <a:t>  </a:t>
            </a:r>
            <a:r>
              <a:rPr lang="en-US" dirty="0" err="1" smtClean="0"/>
              <a:t>Sciboone</a:t>
            </a:r>
            <a:r>
              <a:rPr lang="en-US" dirty="0" smtClean="0"/>
              <a:t> … </a:t>
            </a:r>
          </a:p>
          <a:p>
            <a:r>
              <a:rPr lang="en-US" dirty="0" smtClean="0"/>
              <a:t>Current</a:t>
            </a:r>
            <a:r>
              <a:rPr lang="en-US" baseline="0" dirty="0" smtClean="0"/>
              <a:t> and recent … </a:t>
            </a:r>
            <a:endParaRPr lang="en-US" dirty="0"/>
          </a:p>
        </p:txBody>
      </p:sp>
      <p:sp>
        <p:nvSpPr>
          <p:cNvPr id="4" name="Slide Number Placeholder 3"/>
          <p:cNvSpPr>
            <a:spLocks noGrp="1"/>
          </p:cNvSpPr>
          <p:nvPr>
            <p:ph type="sldNum" sz="quarter" idx="10"/>
          </p:nvPr>
        </p:nvSpPr>
        <p:spPr/>
        <p:txBody>
          <a:bodyPr/>
          <a:lstStyle/>
          <a:p>
            <a:fld id="{20D94228-D594-4C7B-B941-818B11FBF9ED}" type="slidenum">
              <a:rPr lang="en-US" smtClean="0"/>
              <a:t>10</a:t>
            </a:fld>
            <a:endParaRPr lang="en-US"/>
          </a:p>
        </p:txBody>
      </p:sp>
    </p:spTree>
    <p:extLst>
      <p:ext uri="{BB962C8B-B14F-4D97-AF65-F5344CB8AC3E}">
        <p14:creationId xmlns:p14="http://schemas.microsoft.com/office/powerpoint/2010/main" val="676615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Japan, a new</a:t>
            </a:r>
            <a:r>
              <a:rPr lang="en-US" baseline="0" dirty="0" smtClean="0"/>
              <a:t> experiment, the Hyper </a:t>
            </a:r>
            <a:r>
              <a:rPr lang="en-US" baseline="0" dirty="0" err="1" smtClean="0"/>
              <a:t>Kamiokande</a:t>
            </a:r>
            <a:r>
              <a:rPr lang="en-US" baseline="0" dirty="0" smtClean="0"/>
              <a:t> is proposed to search for CP violation and to precisely measure the CP phase delta. It will also use the JPARC neutrino beam from the main ring. The goal is to have a higher than 0.75 MW beam power.</a:t>
            </a:r>
          </a:p>
          <a:p>
            <a:r>
              <a:rPr lang="en-US" baseline="0" dirty="0" smtClean="0"/>
              <a:t>The far detector will be two huge water Cerenkov detector with a total mass of 1 M ton. This corresponds to about 560 </a:t>
            </a:r>
            <a:r>
              <a:rPr lang="en-US" baseline="0" dirty="0" err="1" smtClean="0"/>
              <a:t>kt</a:t>
            </a:r>
            <a:r>
              <a:rPr lang="en-US" baseline="0" dirty="0" smtClean="0"/>
              <a:t> </a:t>
            </a:r>
            <a:r>
              <a:rPr lang="en-US" baseline="0" dirty="0" err="1" smtClean="0"/>
              <a:t>fiducial</a:t>
            </a:r>
            <a:r>
              <a:rPr lang="en-US" baseline="0" dirty="0" smtClean="0"/>
              <a:t> mass.</a:t>
            </a:r>
          </a:p>
          <a:p>
            <a:r>
              <a:rPr lang="en-US" baseline="0" dirty="0" smtClean="0"/>
              <a:t>The baseline is about 295 km. The Hyper </a:t>
            </a:r>
            <a:r>
              <a:rPr lang="en-US" baseline="0" dirty="0" err="1" smtClean="0"/>
              <a:t>Kamiokande</a:t>
            </a:r>
            <a:r>
              <a:rPr lang="en-US" baseline="0" dirty="0" smtClean="0"/>
              <a:t> experiment will focus on the first oscillation maxima which peaks about 0.6 </a:t>
            </a:r>
            <a:r>
              <a:rPr lang="en-US" baseline="0" dirty="0" err="1" smtClean="0"/>
              <a:t>GeV</a:t>
            </a:r>
            <a:r>
              <a:rPr lang="en-US" baseline="0" dirty="0" smtClean="0"/>
              <a:t> to measure the oscillation differences between the neutrino and antineutrino. </a:t>
            </a:r>
            <a:endParaRPr lang="en-US" dirty="0"/>
          </a:p>
        </p:txBody>
      </p:sp>
      <p:sp>
        <p:nvSpPr>
          <p:cNvPr id="4" name="Slide Number Placeholder 3"/>
          <p:cNvSpPr>
            <a:spLocks noGrp="1"/>
          </p:cNvSpPr>
          <p:nvPr>
            <p:ph type="sldNum" sz="quarter" idx="10"/>
          </p:nvPr>
        </p:nvSpPr>
        <p:spPr/>
        <p:txBody>
          <a:bodyPr/>
          <a:lstStyle/>
          <a:p>
            <a:fld id="{20D94228-D594-4C7B-B941-818B11FBF9ED}" type="slidenum">
              <a:rPr lang="en-US" smtClean="0"/>
              <a:t>11</a:t>
            </a:fld>
            <a:endParaRPr lang="en-US"/>
          </a:p>
        </p:txBody>
      </p:sp>
    </p:spTree>
    <p:extLst>
      <p:ext uri="{BB962C8B-B14F-4D97-AF65-F5344CB8AC3E}">
        <p14:creationId xmlns:p14="http://schemas.microsoft.com/office/powerpoint/2010/main" val="3897618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Europe, a new experiment,</a:t>
            </a:r>
            <a:r>
              <a:rPr lang="en-US" baseline="0" dirty="0" smtClean="0"/>
              <a:t> LBNO is proposed. This experiment proposes a new powerfully neutrino beam from CERN to Norway. With the 2300 km baseline, the targeted neutrino energy is between 0.5 and 8 </a:t>
            </a:r>
            <a:r>
              <a:rPr lang="en-US" baseline="0" dirty="0" err="1" smtClean="0"/>
              <a:t>GeV</a:t>
            </a:r>
            <a:r>
              <a:rPr lang="en-US" baseline="0" dirty="0" smtClean="0"/>
              <a:t>. The far detector assumes a double-phased liquid argon time projection chamber with a target mass between 24 and 70 </a:t>
            </a:r>
            <a:r>
              <a:rPr lang="en-US" baseline="0" dirty="0" err="1" smtClean="0"/>
              <a:t>kton</a:t>
            </a:r>
            <a:r>
              <a:rPr lang="en-US" baseline="0" dirty="0" smtClean="0"/>
              <a:t>. This detector will be placed together with a magnetized iron neutrino detector for the charge </a:t>
            </a:r>
            <a:r>
              <a:rPr lang="en-US" baseline="0" dirty="0" err="1" smtClean="0"/>
              <a:t>seperation</a:t>
            </a:r>
            <a:r>
              <a:rPr lang="en-US" baseline="0" dirty="0" smtClean="0"/>
              <a:t>. </a:t>
            </a:r>
          </a:p>
          <a:p>
            <a:r>
              <a:rPr lang="en-US" baseline="0" dirty="0" smtClean="0"/>
              <a:t>At 2300 km, one can measure the CP phase with rate as well as spectral shape information. One can also determine the MH using the matter effect.</a:t>
            </a:r>
            <a:endParaRPr lang="en-US" dirty="0"/>
          </a:p>
        </p:txBody>
      </p:sp>
      <p:sp>
        <p:nvSpPr>
          <p:cNvPr id="4" name="Slide Number Placeholder 3"/>
          <p:cNvSpPr>
            <a:spLocks noGrp="1"/>
          </p:cNvSpPr>
          <p:nvPr>
            <p:ph type="sldNum" sz="quarter" idx="10"/>
          </p:nvPr>
        </p:nvSpPr>
        <p:spPr/>
        <p:txBody>
          <a:bodyPr/>
          <a:lstStyle/>
          <a:p>
            <a:fld id="{20D94228-D594-4C7B-B941-818B11FBF9ED}" type="slidenum">
              <a:rPr lang="en-US" smtClean="0"/>
              <a:t>12</a:t>
            </a:fld>
            <a:endParaRPr lang="en-US"/>
          </a:p>
        </p:txBody>
      </p:sp>
    </p:spTree>
    <p:extLst>
      <p:ext uri="{BB962C8B-B14F-4D97-AF65-F5344CB8AC3E}">
        <p14:creationId xmlns:p14="http://schemas.microsoft.com/office/powerpoint/2010/main" val="3948651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US, we are working</a:t>
            </a:r>
            <a:r>
              <a:rPr lang="en-US" baseline="0" dirty="0" smtClean="0"/>
              <a:t> on the LBNE experiment (also recently known as LBNF). It consists a new and powerful neutrino beam from FNAL. The initial beam power will be 1.2 MW. The current plan is that the </a:t>
            </a:r>
            <a:r>
              <a:rPr lang="en-US" baseline="0" dirty="0" err="1" smtClean="0"/>
              <a:t>muon</a:t>
            </a:r>
            <a:r>
              <a:rPr lang="en-US" baseline="0" dirty="0" smtClean="0"/>
              <a:t> neutrinos would travel 1300 km to South Dakoda, the Sanford underground research facility. There, there will be a large 35 </a:t>
            </a:r>
            <a:r>
              <a:rPr lang="en-US" baseline="0" dirty="0" err="1" smtClean="0"/>
              <a:t>kt</a:t>
            </a:r>
            <a:r>
              <a:rPr lang="en-US" baseline="0" dirty="0" smtClean="0"/>
              <a:t> liquid argon time projection chamber placed deep underground to measure neutrino interaction. There will be near detectors (such as fine grain tracker) at FNAL to categorize the beam. The goal of this experiment is to determine the MH and search for CPV. It will also provide precision measurements of … </a:t>
            </a:r>
            <a:endParaRPr lang="en-US" dirty="0"/>
          </a:p>
        </p:txBody>
      </p:sp>
      <p:sp>
        <p:nvSpPr>
          <p:cNvPr id="4" name="Slide Number Placeholder 3"/>
          <p:cNvSpPr>
            <a:spLocks noGrp="1"/>
          </p:cNvSpPr>
          <p:nvPr>
            <p:ph type="sldNum" sz="quarter" idx="10"/>
          </p:nvPr>
        </p:nvSpPr>
        <p:spPr/>
        <p:txBody>
          <a:bodyPr/>
          <a:lstStyle/>
          <a:p>
            <a:fld id="{20D94228-D594-4C7B-B941-818B11FBF9ED}" type="slidenum">
              <a:rPr lang="en-US" smtClean="0"/>
              <a:t>13</a:t>
            </a:fld>
            <a:endParaRPr lang="en-US"/>
          </a:p>
        </p:txBody>
      </p:sp>
    </p:spTree>
    <p:extLst>
      <p:ext uri="{BB962C8B-B14F-4D97-AF65-F5344CB8AC3E}">
        <p14:creationId xmlns:p14="http://schemas.microsoft.com/office/powerpoint/2010/main" val="2511928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D94228-D594-4C7B-B941-818B11FBF9ED}" type="slidenum">
              <a:rPr lang="en-US" smtClean="0"/>
              <a:t>14</a:t>
            </a:fld>
            <a:endParaRPr lang="en-US"/>
          </a:p>
        </p:txBody>
      </p:sp>
    </p:spTree>
    <p:extLst>
      <p:ext uri="{BB962C8B-B14F-4D97-AF65-F5344CB8AC3E}">
        <p14:creationId xmlns:p14="http://schemas.microsoft.com/office/powerpoint/2010/main" val="360736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D94228-D594-4C7B-B941-818B11FBF9ED}" type="slidenum">
              <a:rPr lang="en-US" smtClean="0"/>
              <a:t>16</a:t>
            </a:fld>
            <a:endParaRPr lang="en-US"/>
          </a:p>
        </p:txBody>
      </p:sp>
    </p:spTree>
    <p:extLst>
      <p:ext uri="{BB962C8B-B14F-4D97-AF65-F5344CB8AC3E}">
        <p14:creationId xmlns:p14="http://schemas.microsoft.com/office/powerpoint/2010/main" val="2307158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challenge</a:t>
            </a:r>
            <a:r>
              <a:rPr lang="en-US" baseline="0" dirty="0" smtClean="0"/>
              <a:t> that we are facing is the scale of the experiment. This plot shows the product of beam power and detector mass vs. the ratio of travel distance and neutrino energy.</a:t>
            </a:r>
          </a:p>
          <a:p>
            <a:r>
              <a:rPr lang="en-US" baseline="0" dirty="0" smtClean="0"/>
              <a:t>You can see that the next-generation experiments aims for 1-2 order of increase in the overall exposure. </a:t>
            </a:r>
          </a:p>
          <a:p>
            <a:r>
              <a:rPr lang="en-US" baseline="0" dirty="0" smtClean="0"/>
              <a:t>In particular for water Cerenkov detector, From K2K </a:t>
            </a:r>
            <a:r>
              <a:rPr lang="en-US" baseline="0" dirty="0" smtClean="0">
                <a:sym typeface="Wingdings" panose="05000000000000000000" pitchFamily="2" charset="2"/>
              </a:rPr>
              <a:t> T2K, it is about 1 order of increase, and from T2K to Hyper-K, it is another order of increase. </a:t>
            </a:r>
          </a:p>
          <a:p>
            <a:r>
              <a:rPr lang="en-US" baseline="0" dirty="0" smtClean="0">
                <a:sym typeface="Wingdings" panose="05000000000000000000" pitchFamily="2" charset="2"/>
              </a:rPr>
              <a:t>For </a:t>
            </a:r>
            <a:r>
              <a:rPr lang="en-US" baseline="0" dirty="0" err="1" smtClean="0">
                <a:sym typeface="Wingdings" panose="05000000000000000000" pitchFamily="2" charset="2"/>
              </a:rPr>
              <a:t>LAr</a:t>
            </a:r>
            <a:r>
              <a:rPr lang="en-US" baseline="0" dirty="0" smtClean="0">
                <a:sym typeface="Wingdings" panose="05000000000000000000" pitchFamily="2" charset="2"/>
              </a:rPr>
              <a:t> TPC, we are looking at about two order of increase.</a:t>
            </a:r>
          </a:p>
          <a:p>
            <a:endParaRPr lang="en-US" baseline="0" dirty="0" smtClean="0">
              <a:sym typeface="Wingdings" panose="05000000000000000000" pitchFamily="2" charset="2"/>
            </a:endParaRPr>
          </a:p>
          <a:p>
            <a:r>
              <a:rPr lang="en-US" baseline="0" dirty="0" smtClean="0">
                <a:sym typeface="Wingdings" panose="05000000000000000000" pitchFamily="2" charset="2"/>
              </a:rPr>
              <a:t>The scale of the experiment corresponds to about 500-1000 collaborations with about a billion dollar scale, approaching the scale of the LHC experiments. </a:t>
            </a:r>
          </a:p>
          <a:p>
            <a:endParaRPr lang="en-US" baseline="0" dirty="0" smtClean="0">
              <a:sym typeface="Wingdings" panose="05000000000000000000" pitchFamily="2" charset="2"/>
            </a:endParaRPr>
          </a:p>
          <a:p>
            <a:r>
              <a:rPr lang="en-US" baseline="0" dirty="0" smtClean="0">
                <a:sym typeface="Wingdings" panose="05000000000000000000" pitchFamily="2" charset="2"/>
              </a:rPr>
              <a:t>Nevertheless, I have to say that we are quite lucky that the MH and Octant determination as well as the CP violation hunt are within reach given the large theta13 discovered in the reactor experiment. </a:t>
            </a:r>
          </a:p>
          <a:p>
            <a:endParaRPr lang="en-US" baseline="0" dirty="0" smtClean="0">
              <a:sym typeface="Wingdings" panose="05000000000000000000" pitchFamily="2" charset="2"/>
            </a:endParaRPr>
          </a:p>
          <a:p>
            <a:r>
              <a:rPr lang="en-US" baseline="0" dirty="0" smtClean="0">
                <a:sym typeface="Wingdings" panose="05000000000000000000" pitchFamily="2" charset="2"/>
              </a:rPr>
              <a:t>This is a challenge, but also a huge </a:t>
            </a:r>
            <a:r>
              <a:rPr lang="en-US" baseline="0" dirty="0" err="1" smtClean="0">
                <a:sym typeface="Wingdings" panose="05000000000000000000" pitchFamily="2" charset="2"/>
              </a:rPr>
              <a:t>huge</a:t>
            </a:r>
            <a:r>
              <a:rPr lang="en-US" baseline="0" dirty="0" smtClean="0">
                <a:sym typeface="Wingdings" panose="05000000000000000000" pitchFamily="2" charset="2"/>
              </a:rPr>
              <a:t> </a:t>
            </a:r>
            <a:r>
              <a:rPr lang="en-US" baseline="0" dirty="0" err="1" smtClean="0">
                <a:sym typeface="Wingdings" panose="05000000000000000000" pitchFamily="2" charset="2"/>
              </a:rPr>
              <a:t>oppurtunity</a:t>
            </a:r>
            <a:r>
              <a:rPr lang="en-US" baseline="0" dirty="0" smtClean="0">
                <a:sym typeface="Wingdings" panose="05000000000000000000" pitchFamily="2" charset="2"/>
              </a:rPr>
              <a:t> for us. </a:t>
            </a:r>
          </a:p>
          <a:p>
            <a:endParaRPr lang="en-US" baseline="0" dirty="0" smtClean="0">
              <a:sym typeface="Wingdings" panose="05000000000000000000" pitchFamily="2" charset="2"/>
            </a:endParaRPr>
          </a:p>
          <a:p>
            <a:endParaRPr lang="en-US" dirty="0"/>
          </a:p>
        </p:txBody>
      </p:sp>
      <p:sp>
        <p:nvSpPr>
          <p:cNvPr id="4" name="Slide Number Placeholder 3"/>
          <p:cNvSpPr>
            <a:spLocks noGrp="1"/>
          </p:cNvSpPr>
          <p:nvPr>
            <p:ph type="sldNum" sz="quarter" idx="10"/>
          </p:nvPr>
        </p:nvSpPr>
        <p:spPr/>
        <p:txBody>
          <a:bodyPr/>
          <a:lstStyle/>
          <a:p>
            <a:fld id="{20D94228-D594-4C7B-B941-818B11FBF9ED}" type="slidenum">
              <a:rPr lang="en-US" smtClean="0"/>
              <a:t>17</a:t>
            </a:fld>
            <a:endParaRPr lang="en-US"/>
          </a:p>
        </p:txBody>
      </p:sp>
    </p:spTree>
    <p:extLst>
      <p:ext uri="{BB962C8B-B14F-4D97-AF65-F5344CB8AC3E}">
        <p14:creationId xmlns:p14="http://schemas.microsoft.com/office/powerpoint/2010/main" val="2422235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endParaRPr lang="en-US" dirty="0" smtClean="0"/>
          </a:p>
          <a:p>
            <a:pPr marL="228600" indent="-228600">
              <a:buAutoNum type="arabicParenR"/>
            </a:pPr>
            <a:endParaRPr lang="en-US" dirty="0" smtClean="0"/>
          </a:p>
          <a:p>
            <a:pPr marL="228600" indent="-228600">
              <a:buAutoNum type="arabicParenR"/>
            </a:pPr>
            <a:endParaRPr lang="en-US" dirty="0" smtClean="0"/>
          </a:p>
          <a:p>
            <a:pPr marL="228600" indent="-228600">
              <a:buAutoNum type="arabicParenR"/>
            </a:pPr>
            <a:endParaRPr lang="en-US" dirty="0" smtClean="0"/>
          </a:p>
          <a:p>
            <a:pPr marL="228600" indent="-228600">
              <a:buAutoNum type="arabicParenR"/>
            </a:pPr>
            <a:r>
              <a:rPr lang="en-US" dirty="0" smtClean="0"/>
              <a:t>Central challenge at intensity frontier for accelerators is controlling beam loss to minimize activation of the accelerator components </a:t>
            </a:r>
          </a:p>
          <a:p>
            <a:pPr marL="0" indent="0">
              <a:buNone/>
            </a:pPr>
            <a:r>
              <a:rPr lang="en-US" dirty="0" smtClean="0"/>
              <a:t>2) 1 </a:t>
            </a:r>
            <a:r>
              <a:rPr lang="en-US" dirty="0" err="1" smtClean="0"/>
              <a:t>nA</a:t>
            </a:r>
            <a:r>
              <a:rPr lang="en-US" dirty="0" smtClean="0"/>
              <a:t> of protons at 1 </a:t>
            </a:r>
            <a:r>
              <a:rPr lang="en-US" dirty="0" err="1" smtClean="0"/>
              <a:t>GeV</a:t>
            </a:r>
            <a:r>
              <a:rPr lang="en-US" dirty="0" smtClean="0"/>
              <a:t> (1 watt) activates stainless steel to 80 </a:t>
            </a:r>
            <a:r>
              <a:rPr lang="en-US" dirty="0" err="1" smtClean="0"/>
              <a:t>mrem</a:t>
            </a:r>
            <a:r>
              <a:rPr lang="en-US" dirty="0" smtClean="0"/>
              <a:t>/</a:t>
            </a:r>
            <a:r>
              <a:rPr lang="en-US" dirty="0" err="1" smtClean="0"/>
              <a:t>hr</a:t>
            </a:r>
            <a:r>
              <a:rPr lang="en-US" dirty="0" smtClean="0"/>
              <a:t> at 1 </a:t>
            </a:r>
            <a:r>
              <a:rPr lang="en-US" dirty="0" err="1" smtClean="0"/>
              <a:t>ft</a:t>
            </a:r>
            <a:r>
              <a:rPr lang="en-US" dirty="0" smtClean="0"/>
              <a:t> after 4 </a:t>
            </a:r>
            <a:r>
              <a:rPr lang="en-US" dirty="0" err="1" smtClean="0"/>
              <a:t>hrs</a:t>
            </a:r>
            <a:r>
              <a:rPr lang="en-US" dirty="0" smtClean="0"/>
              <a:t> </a:t>
            </a:r>
          </a:p>
          <a:p>
            <a:pPr marL="228600" indent="-228600">
              <a:buAutoNum type="arabicParenR"/>
            </a:pPr>
            <a:r>
              <a:rPr lang="en-US" dirty="0" smtClean="0"/>
              <a:t>Add PIP-II</a:t>
            </a:r>
          </a:p>
          <a:p>
            <a:pPr marL="228600" indent="-228600">
              <a:buAutoNum type="arabicParenR"/>
            </a:pPr>
            <a:r>
              <a:rPr lang="en-US" dirty="0" smtClean="0"/>
              <a:t>4MeV</a:t>
            </a:r>
            <a:endParaRPr lang="en-US" dirty="0"/>
          </a:p>
        </p:txBody>
      </p:sp>
      <p:sp>
        <p:nvSpPr>
          <p:cNvPr id="4" name="Slide Number Placeholder 3"/>
          <p:cNvSpPr>
            <a:spLocks noGrp="1"/>
          </p:cNvSpPr>
          <p:nvPr>
            <p:ph type="sldNum" sz="quarter" idx="10"/>
          </p:nvPr>
        </p:nvSpPr>
        <p:spPr/>
        <p:txBody>
          <a:bodyPr/>
          <a:lstStyle/>
          <a:p>
            <a:fld id="{20D94228-D594-4C7B-B941-818B11FBF9ED}" type="slidenum">
              <a:rPr lang="en-US" smtClean="0"/>
              <a:t>18</a:t>
            </a:fld>
            <a:endParaRPr lang="en-US"/>
          </a:p>
        </p:txBody>
      </p:sp>
    </p:spTree>
    <p:extLst>
      <p:ext uri="{BB962C8B-B14F-4D97-AF65-F5344CB8AC3E}">
        <p14:creationId xmlns:p14="http://schemas.microsoft.com/office/powerpoint/2010/main" val="152843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Liquid target 4-8 MW</a:t>
            </a:r>
            <a:r>
              <a:rPr lang="en-US" baseline="0" dirty="0" smtClean="0"/>
              <a:t> … Bob Palmer</a:t>
            </a:r>
            <a:endParaRPr lang="en-US" dirty="0"/>
          </a:p>
        </p:txBody>
      </p:sp>
      <p:sp>
        <p:nvSpPr>
          <p:cNvPr id="4" name="Slide Number Placeholder 3"/>
          <p:cNvSpPr>
            <a:spLocks noGrp="1"/>
          </p:cNvSpPr>
          <p:nvPr>
            <p:ph type="sldNum" sz="quarter" idx="10"/>
          </p:nvPr>
        </p:nvSpPr>
        <p:spPr/>
        <p:txBody>
          <a:bodyPr/>
          <a:lstStyle/>
          <a:p>
            <a:fld id="{20D94228-D594-4C7B-B941-818B11FBF9ED}" type="slidenum">
              <a:rPr lang="en-US" smtClean="0"/>
              <a:t>19</a:t>
            </a:fld>
            <a:endParaRPr lang="en-US"/>
          </a:p>
        </p:txBody>
      </p:sp>
    </p:spTree>
    <p:extLst>
      <p:ext uri="{BB962C8B-B14F-4D97-AF65-F5344CB8AC3E}">
        <p14:creationId xmlns:p14="http://schemas.microsoft.com/office/powerpoint/2010/main" val="2340723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T2K near detector fit …</a:t>
            </a:r>
            <a:endParaRPr lang="en-US" dirty="0"/>
          </a:p>
        </p:txBody>
      </p:sp>
      <p:sp>
        <p:nvSpPr>
          <p:cNvPr id="4" name="Slide Number Placeholder 3"/>
          <p:cNvSpPr>
            <a:spLocks noGrp="1"/>
          </p:cNvSpPr>
          <p:nvPr>
            <p:ph type="sldNum" sz="quarter" idx="10"/>
          </p:nvPr>
        </p:nvSpPr>
        <p:spPr/>
        <p:txBody>
          <a:bodyPr/>
          <a:lstStyle/>
          <a:p>
            <a:fld id="{20D94228-D594-4C7B-B941-818B11FBF9ED}" type="slidenum">
              <a:rPr lang="en-US" smtClean="0"/>
              <a:t>20</a:t>
            </a:fld>
            <a:endParaRPr lang="en-US"/>
          </a:p>
        </p:txBody>
      </p:sp>
    </p:spTree>
    <p:extLst>
      <p:ext uri="{BB962C8B-B14F-4D97-AF65-F5344CB8AC3E}">
        <p14:creationId xmlns:p14="http://schemas.microsoft.com/office/powerpoint/2010/main" val="1547079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my outline. I will start with the motivation, and then talk about the current and future generation accelerator experiments. In particular, I would like to focus on the opportunities of the next-generation experiments. After that, I will describe the challenges that we are facing and the proposed solutions. In the end, I will conclude my talk.</a:t>
            </a:r>
            <a:endParaRPr lang="en-US" dirty="0"/>
          </a:p>
        </p:txBody>
      </p:sp>
      <p:sp>
        <p:nvSpPr>
          <p:cNvPr id="4" name="Slide Number Placeholder 3"/>
          <p:cNvSpPr>
            <a:spLocks noGrp="1"/>
          </p:cNvSpPr>
          <p:nvPr>
            <p:ph type="sldNum" sz="quarter" idx="10"/>
          </p:nvPr>
        </p:nvSpPr>
        <p:spPr/>
        <p:txBody>
          <a:bodyPr/>
          <a:lstStyle/>
          <a:p>
            <a:fld id="{20D94228-D594-4C7B-B941-818B11FBF9ED}" type="slidenum">
              <a:rPr lang="en-US" smtClean="0"/>
              <a:t>2</a:t>
            </a:fld>
            <a:endParaRPr lang="en-US"/>
          </a:p>
        </p:txBody>
      </p:sp>
    </p:spTree>
    <p:extLst>
      <p:ext uri="{BB962C8B-B14F-4D97-AF65-F5344CB8AC3E}">
        <p14:creationId xmlns:p14="http://schemas.microsoft.com/office/powerpoint/2010/main" val="23071580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8000 photons</a:t>
            </a:r>
            <a:r>
              <a:rPr lang="en-US" baseline="0" dirty="0" smtClean="0"/>
              <a:t> per mm</a:t>
            </a:r>
            <a:endParaRPr lang="en-US" dirty="0"/>
          </a:p>
        </p:txBody>
      </p:sp>
      <p:sp>
        <p:nvSpPr>
          <p:cNvPr id="4" name="Slide Number Placeholder 3"/>
          <p:cNvSpPr>
            <a:spLocks noGrp="1"/>
          </p:cNvSpPr>
          <p:nvPr>
            <p:ph type="sldNum" sz="quarter" idx="10"/>
          </p:nvPr>
        </p:nvSpPr>
        <p:spPr/>
        <p:txBody>
          <a:bodyPr/>
          <a:lstStyle/>
          <a:p>
            <a:pPr>
              <a:defRPr/>
            </a:pPr>
            <a:fld id="{CE88F79C-0221-4928-87F4-1B0FB69E75CD}" type="slidenum">
              <a:rPr lang="en-US" smtClean="0">
                <a:solidFill>
                  <a:prstClr val="black"/>
                </a:solidFill>
              </a:rPr>
              <a:pPr>
                <a:defRPr/>
              </a:pPr>
              <a:t>23</a:t>
            </a:fld>
            <a:endParaRPr lang="en-US" dirty="0">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Modular construction </a:t>
            </a:r>
          </a:p>
          <a:p>
            <a:r>
              <a:rPr lang="en-US" dirty="0" smtClean="0"/>
              <a:t>Standardize technology cryogenic</a:t>
            </a:r>
            <a:r>
              <a:rPr lang="en-US" baseline="0" dirty="0" smtClean="0"/>
              <a:t> vessel   (feasible)</a:t>
            </a:r>
          </a:p>
          <a:p>
            <a:r>
              <a:rPr lang="en-US" baseline="0" dirty="0" smtClean="0"/>
              <a:t>Does it need to be special need for the experiment …  No need vacuum insulation …</a:t>
            </a:r>
          </a:p>
          <a:p>
            <a:endParaRPr lang="en-US" baseline="0" dirty="0" smtClean="0"/>
          </a:p>
          <a:p>
            <a:r>
              <a:rPr lang="en-US" baseline="0" dirty="0" smtClean="0"/>
              <a:t>Make it into two slides … </a:t>
            </a:r>
            <a:endParaRPr lang="en-US" dirty="0"/>
          </a:p>
        </p:txBody>
      </p:sp>
      <p:sp>
        <p:nvSpPr>
          <p:cNvPr id="4" name="Slide Number Placeholder 3"/>
          <p:cNvSpPr>
            <a:spLocks noGrp="1"/>
          </p:cNvSpPr>
          <p:nvPr>
            <p:ph type="sldNum" sz="quarter" idx="10"/>
          </p:nvPr>
        </p:nvSpPr>
        <p:spPr/>
        <p:txBody>
          <a:bodyPr/>
          <a:lstStyle/>
          <a:p>
            <a:fld id="{20D94228-D594-4C7B-B941-818B11FBF9ED}" type="slidenum">
              <a:rPr lang="en-US" smtClean="0"/>
              <a:t>25</a:t>
            </a:fld>
            <a:endParaRPr lang="en-US"/>
          </a:p>
        </p:txBody>
      </p:sp>
    </p:spTree>
    <p:extLst>
      <p:ext uri="{BB962C8B-B14F-4D97-AF65-F5344CB8AC3E}">
        <p14:creationId xmlns:p14="http://schemas.microsoft.com/office/powerpoint/2010/main" val="3357659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D94228-D594-4C7B-B941-818B11FBF9ED}" type="slidenum">
              <a:rPr lang="en-US" smtClean="0"/>
              <a:t>26</a:t>
            </a:fld>
            <a:endParaRPr lang="en-US"/>
          </a:p>
        </p:txBody>
      </p:sp>
    </p:spTree>
    <p:extLst>
      <p:ext uri="{BB962C8B-B14F-4D97-AF65-F5344CB8AC3E}">
        <p14:creationId xmlns:p14="http://schemas.microsoft.com/office/powerpoint/2010/main" val="17936694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D94228-D594-4C7B-B941-818B11FBF9ED}" type="slidenum">
              <a:rPr lang="en-US" smtClean="0"/>
              <a:t>27</a:t>
            </a:fld>
            <a:endParaRPr lang="en-US"/>
          </a:p>
        </p:txBody>
      </p:sp>
    </p:spTree>
    <p:extLst>
      <p:ext uri="{BB962C8B-B14F-4D97-AF65-F5344CB8AC3E}">
        <p14:creationId xmlns:p14="http://schemas.microsoft.com/office/powerpoint/2010/main" val="2773528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Double</a:t>
            </a:r>
            <a:r>
              <a:rPr lang="en-US" baseline="0" dirty="0" smtClean="0"/>
              <a:t> phases … </a:t>
            </a:r>
          </a:p>
          <a:p>
            <a:r>
              <a:rPr lang="en-US" baseline="0" dirty="0" smtClean="0"/>
              <a:t>Power related to the signal</a:t>
            </a:r>
          </a:p>
          <a:p>
            <a:r>
              <a:rPr lang="en-US" baseline="0" dirty="0" smtClean="0"/>
              <a:t>PMT at the bottom</a:t>
            </a:r>
          </a:p>
          <a:p>
            <a:r>
              <a:rPr lang="en-US" baseline="0" dirty="0" smtClean="0"/>
              <a:t>Talk to LBNO people … </a:t>
            </a:r>
            <a:endParaRPr lang="en-US" dirty="0"/>
          </a:p>
        </p:txBody>
      </p:sp>
      <p:sp>
        <p:nvSpPr>
          <p:cNvPr id="4" name="Slide Number Placeholder 3"/>
          <p:cNvSpPr>
            <a:spLocks noGrp="1"/>
          </p:cNvSpPr>
          <p:nvPr>
            <p:ph type="sldNum" sz="quarter" idx="10"/>
          </p:nvPr>
        </p:nvSpPr>
        <p:spPr/>
        <p:txBody>
          <a:bodyPr/>
          <a:lstStyle/>
          <a:p>
            <a:fld id="{20D94228-D594-4C7B-B941-818B11FBF9ED}" type="slidenum">
              <a:rPr lang="en-US" smtClean="0"/>
              <a:t>31</a:t>
            </a:fld>
            <a:endParaRPr lang="en-US"/>
          </a:p>
        </p:txBody>
      </p:sp>
    </p:spTree>
    <p:extLst>
      <p:ext uri="{BB962C8B-B14F-4D97-AF65-F5344CB8AC3E}">
        <p14:creationId xmlns:p14="http://schemas.microsoft.com/office/powerpoint/2010/main" val="37073255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bars for Hyper-K, LBNE, LBNO</a:t>
            </a:r>
            <a:r>
              <a:rPr lang="en-US" baseline="0" dirty="0" smtClean="0"/>
              <a:t> … </a:t>
            </a:r>
            <a:endParaRPr lang="en-US" dirty="0"/>
          </a:p>
        </p:txBody>
      </p:sp>
      <p:sp>
        <p:nvSpPr>
          <p:cNvPr id="4" name="Slide Number Placeholder 3"/>
          <p:cNvSpPr>
            <a:spLocks noGrp="1"/>
          </p:cNvSpPr>
          <p:nvPr>
            <p:ph type="sldNum" sz="quarter" idx="10"/>
          </p:nvPr>
        </p:nvSpPr>
        <p:spPr/>
        <p:txBody>
          <a:bodyPr/>
          <a:lstStyle/>
          <a:p>
            <a:fld id="{20D94228-D594-4C7B-B941-818B11FBF9ED}" type="slidenum">
              <a:rPr lang="en-US" smtClean="0"/>
              <a:t>34</a:t>
            </a:fld>
            <a:endParaRPr lang="en-US"/>
          </a:p>
        </p:txBody>
      </p:sp>
    </p:spTree>
    <p:extLst>
      <p:ext uri="{BB962C8B-B14F-4D97-AF65-F5344CB8AC3E}">
        <p14:creationId xmlns:p14="http://schemas.microsoft.com/office/powerpoint/2010/main" val="28408052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LBNE (1/3 QE, 1/3 RES, 1/3 DIS),</a:t>
            </a:r>
          </a:p>
          <a:p>
            <a:r>
              <a:rPr lang="en-US" dirty="0" smtClean="0"/>
              <a:t>Hyper-K</a:t>
            </a:r>
            <a:r>
              <a:rPr lang="en-US" baseline="0" dirty="0" smtClean="0"/>
              <a:t> (QE mainly), </a:t>
            </a:r>
            <a:r>
              <a:rPr lang="en-US" baseline="0" dirty="0" err="1" smtClean="0"/>
              <a:t>Gibuu</a:t>
            </a:r>
            <a:r>
              <a:rPr lang="en-US" baseline="0" smtClean="0"/>
              <a:t>, … </a:t>
            </a:r>
            <a:endParaRPr lang="en-US" dirty="0"/>
          </a:p>
        </p:txBody>
      </p:sp>
      <p:sp>
        <p:nvSpPr>
          <p:cNvPr id="4" name="Slide Number Placeholder 3"/>
          <p:cNvSpPr>
            <a:spLocks noGrp="1"/>
          </p:cNvSpPr>
          <p:nvPr>
            <p:ph type="sldNum" sz="quarter" idx="10"/>
          </p:nvPr>
        </p:nvSpPr>
        <p:spPr/>
        <p:txBody>
          <a:bodyPr/>
          <a:lstStyle/>
          <a:p>
            <a:fld id="{20D94228-D594-4C7B-B941-818B11FBF9ED}" type="slidenum">
              <a:rPr lang="en-US" smtClean="0"/>
              <a:t>35</a:t>
            </a:fld>
            <a:endParaRPr lang="en-US"/>
          </a:p>
        </p:txBody>
      </p:sp>
    </p:spTree>
    <p:extLst>
      <p:ext uri="{BB962C8B-B14F-4D97-AF65-F5344CB8AC3E}">
        <p14:creationId xmlns:p14="http://schemas.microsoft.com/office/powerpoint/2010/main" val="21414315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D94228-D594-4C7B-B941-818B11FBF9ED}" type="slidenum">
              <a:rPr lang="en-US" smtClean="0"/>
              <a:t>36</a:t>
            </a:fld>
            <a:endParaRPr lang="en-US"/>
          </a:p>
        </p:txBody>
      </p:sp>
    </p:spTree>
    <p:extLst>
      <p:ext uri="{BB962C8B-B14F-4D97-AF65-F5344CB8AC3E}">
        <p14:creationId xmlns:p14="http://schemas.microsoft.com/office/powerpoint/2010/main" val="42775896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Missing here is the performances</a:t>
            </a:r>
            <a:r>
              <a:rPr lang="en-US" baseline="0" dirty="0" smtClean="0"/>
              <a:t> of this detector</a:t>
            </a:r>
          </a:p>
          <a:p>
            <a:r>
              <a:rPr lang="en-US" baseline="0" dirty="0" smtClean="0"/>
              <a:t>Need overburden, </a:t>
            </a:r>
          </a:p>
          <a:p>
            <a:r>
              <a:rPr lang="en-US" baseline="0" dirty="0" smtClean="0"/>
              <a:t>Need to put these detector underground …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 matter how this experiment is done,</a:t>
            </a:r>
            <a:r>
              <a:rPr lang="en-US" baseline="0" dirty="0" smtClean="0"/>
              <a:t> we are going to deal with neutrino cross section, efficiencies, corrections to a precision higher than before … </a:t>
            </a:r>
            <a:endParaRPr lang="en-US" dirty="0" smtClean="0"/>
          </a:p>
          <a:p>
            <a:endParaRPr lang="en-US" dirty="0"/>
          </a:p>
        </p:txBody>
      </p:sp>
      <p:sp>
        <p:nvSpPr>
          <p:cNvPr id="4" name="Slide Number Placeholder 3"/>
          <p:cNvSpPr>
            <a:spLocks noGrp="1"/>
          </p:cNvSpPr>
          <p:nvPr>
            <p:ph type="sldNum" sz="quarter" idx="10"/>
          </p:nvPr>
        </p:nvSpPr>
        <p:spPr/>
        <p:txBody>
          <a:bodyPr/>
          <a:lstStyle/>
          <a:p>
            <a:fld id="{20D94228-D594-4C7B-B941-818B11FBF9ED}" type="slidenum">
              <a:rPr lang="en-US" smtClean="0"/>
              <a:t>42</a:t>
            </a:fld>
            <a:endParaRPr lang="en-US"/>
          </a:p>
        </p:txBody>
      </p:sp>
    </p:spTree>
    <p:extLst>
      <p:ext uri="{BB962C8B-B14F-4D97-AF65-F5344CB8AC3E}">
        <p14:creationId xmlns:p14="http://schemas.microsoft.com/office/powerpoint/2010/main" val="35227268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Cold electronic  …. </a:t>
            </a:r>
            <a:endParaRPr lang="en-US" dirty="0"/>
          </a:p>
        </p:txBody>
      </p:sp>
      <p:sp>
        <p:nvSpPr>
          <p:cNvPr id="4" name="Slide Number Placeholder 3"/>
          <p:cNvSpPr>
            <a:spLocks noGrp="1"/>
          </p:cNvSpPr>
          <p:nvPr>
            <p:ph type="sldNum" sz="quarter" idx="10"/>
          </p:nvPr>
        </p:nvSpPr>
        <p:spPr/>
        <p:txBody>
          <a:bodyPr/>
          <a:lstStyle/>
          <a:p>
            <a:fld id="{20D94228-D594-4C7B-B941-818B11FBF9ED}" type="slidenum">
              <a:rPr lang="en-US" smtClean="0"/>
              <a:t>43</a:t>
            </a:fld>
            <a:endParaRPr lang="en-US"/>
          </a:p>
        </p:txBody>
      </p:sp>
    </p:spTree>
    <p:extLst>
      <p:ext uri="{BB962C8B-B14F-4D97-AF65-F5344CB8AC3E}">
        <p14:creationId xmlns:p14="http://schemas.microsoft.com/office/powerpoint/2010/main" val="933808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a:t>
            </a:r>
            <a:r>
              <a:rPr lang="en-US" baseline="0" dirty="0" smtClean="0"/>
              <a:t> about two decades of experimental efforts, neutrino mass and mixing has been unambiguously established through studying the phenomenon of neutrino flavor oscillation. This is the only new physics that has been included into the Standard Model since its birth about 40 years ago. Now, we have a nice 3-neutrino model, also known as the PMNS model. This model can nicely describe almost all observed oscillation phenomenon. In this model, there are three mixing angle and one phase relevant for the oscillations. The first angle theta23, also referred to as the atmospheric mixing angle, was measured to be about 45 degrees, and the oscillation frequency is measured to be about 2.4e-3 eV^2. The second angle theta12, also known as the solar mixing angle, was measured to be about 34 degrees, and the oscillation frequency is measured to be about 7.5e-5 eV^2. The last angle theta13 is recently measured to be about 9 degrees, which opened the door to access the unknown CP phase. </a:t>
            </a:r>
          </a:p>
          <a:p>
            <a:endParaRPr lang="en-US" baseline="0" dirty="0" smtClean="0"/>
          </a:p>
          <a:p>
            <a:r>
              <a:rPr lang="en-US" baseline="0" dirty="0" smtClean="0"/>
              <a:t>During this process, accelerator neutrino experiments have been providing crucial inputs …</a:t>
            </a:r>
            <a:endParaRPr lang="en-US" dirty="0"/>
          </a:p>
        </p:txBody>
      </p:sp>
      <p:sp>
        <p:nvSpPr>
          <p:cNvPr id="4" name="Slide Number Placeholder 3"/>
          <p:cNvSpPr>
            <a:spLocks noGrp="1"/>
          </p:cNvSpPr>
          <p:nvPr>
            <p:ph type="sldNum" sz="quarter" idx="10"/>
          </p:nvPr>
        </p:nvSpPr>
        <p:spPr/>
        <p:txBody>
          <a:bodyPr/>
          <a:lstStyle/>
          <a:p>
            <a:fld id="{54286A3C-5EAB-4C8C-A3CE-A518A56184F9}" type="slidenum">
              <a:rPr lang="en-US" smtClean="0"/>
              <a:t>3</a:t>
            </a:fld>
            <a:endParaRPr lang="en-US"/>
          </a:p>
        </p:txBody>
      </p:sp>
    </p:spTree>
    <p:extLst>
      <p:ext uri="{BB962C8B-B14F-4D97-AF65-F5344CB8AC3E}">
        <p14:creationId xmlns:p14="http://schemas.microsoft.com/office/powerpoint/2010/main" val="29269207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Remove this slide</a:t>
            </a:r>
            <a:endParaRPr lang="en-US" dirty="0"/>
          </a:p>
        </p:txBody>
      </p:sp>
      <p:sp>
        <p:nvSpPr>
          <p:cNvPr id="4" name="Slide Number Placeholder 3"/>
          <p:cNvSpPr>
            <a:spLocks noGrp="1"/>
          </p:cNvSpPr>
          <p:nvPr>
            <p:ph type="sldNum" sz="quarter" idx="10"/>
          </p:nvPr>
        </p:nvSpPr>
        <p:spPr/>
        <p:txBody>
          <a:bodyPr/>
          <a:lstStyle/>
          <a:p>
            <a:fld id="{20D94228-D594-4C7B-B941-818B11FBF9ED}" type="slidenum">
              <a:rPr lang="en-US" smtClean="0"/>
              <a:t>44</a:t>
            </a:fld>
            <a:endParaRPr lang="en-US"/>
          </a:p>
        </p:txBody>
      </p:sp>
    </p:spTree>
    <p:extLst>
      <p:ext uri="{BB962C8B-B14F-4D97-AF65-F5344CB8AC3E}">
        <p14:creationId xmlns:p14="http://schemas.microsoft.com/office/powerpoint/2010/main" val="434681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Chart of </a:t>
            </a:r>
            <a:r>
              <a:rPr lang="en-US" dirty="0" err="1" smtClean="0"/>
              <a:t>senario</a:t>
            </a:r>
            <a:r>
              <a:rPr lang="en-US" baseline="0" dirty="0" smtClean="0"/>
              <a:t> </a:t>
            </a:r>
            <a:r>
              <a:rPr lang="en-US" baseline="0" dirty="0" smtClean="0">
                <a:sym typeface="Wingdings" panose="05000000000000000000" pitchFamily="2" charset="2"/>
              </a:rPr>
              <a:t> Indication of Hierarchy (Motivation of next generation is greatly aided)</a:t>
            </a:r>
          </a:p>
          <a:p>
            <a:r>
              <a:rPr lang="en-US" baseline="0" dirty="0" smtClean="0">
                <a:sym typeface="Wingdings" panose="05000000000000000000" pitchFamily="2" charset="2"/>
              </a:rPr>
              <a:t>If the normal, </a:t>
            </a:r>
            <a:r>
              <a:rPr lang="en-US" baseline="0" dirty="0" err="1" smtClean="0">
                <a:sym typeface="Wingdings" panose="05000000000000000000" pitchFamily="2" charset="2"/>
              </a:rPr>
              <a:t>neutrinoless</a:t>
            </a:r>
            <a:r>
              <a:rPr lang="en-US" baseline="0" dirty="0" smtClean="0">
                <a:sym typeface="Wingdings" panose="05000000000000000000" pitchFamily="2" charset="2"/>
              </a:rPr>
              <a:t> double beta decay could make incremental progress </a:t>
            </a:r>
          </a:p>
          <a:p>
            <a:r>
              <a:rPr lang="en-US" baseline="0" dirty="0" smtClean="0">
                <a:sym typeface="Wingdings" panose="05000000000000000000" pitchFamily="2" charset="2"/>
              </a:rPr>
              <a:t>If zero neutrino double beta decay is found, cosmology </a:t>
            </a:r>
            <a:endParaRPr lang="en-US" dirty="0"/>
          </a:p>
        </p:txBody>
      </p:sp>
      <p:sp>
        <p:nvSpPr>
          <p:cNvPr id="4" name="Slide Number Placeholder 3"/>
          <p:cNvSpPr>
            <a:spLocks noGrp="1"/>
          </p:cNvSpPr>
          <p:nvPr>
            <p:ph type="sldNum" sz="quarter" idx="10"/>
          </p:nvPr>
        </p:nvSpPr>
        <p:spPr/>
        <p:txBody>
          <a:bodyPr/>
          <a:lstStyle/>
          <a:p>
            <a:fld id="{20D94228-D594-4C7B-B941-818B11FBF9ED}" type="slidenum">
              <a:rPr lang="en-US" smtClean="0"/>
              <a:t>48</a:t>
            </a:fld>
            <a:endParaRPr lang="en-US"/>
          </a:p>
        </p:txBody>
      </p:sp>
    </p:spTree>
    <p:extLst>
      <p:ext uri="{BB962C8B-B14F-4D97-AF65-F5344CB8AC3E}">
        <p14:creationId xmlns:p14="http://schemas.microsoft.com/office/powerpoint/2010/main" val="2365929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Despite the very</a:t>
            </a:r>
            <a:r>
              <a:rPr lang="en-US" baseline="0" dirty="0" smtClean="0"/>
              <a:t> successful progress in the neutrino field, there are still many remaining questions. Here, I try to list some of them …</a:t>
            </a:r>
          </a:p>
          <a:p>
            <a:endParaRPr lang="en-US" baseline="0" dirty="0" smtClean="0"/>
          </a:p>
          <a:p>
            <a:r>
              <a:rPr lang="en-US" baseline="0" dirty="0" smtClean="0"/>
              <a:t>These questions present new opportunities for accelerator neutrino experiments. </a:t>
            </a:r>
            <a:endParaRPr lang="en-US" dirty="0"/>
          </a:p>
        </p:txBody>
      </p:sp>
      <p:sp>
        <p:nvSpPr>
          <p:cNvPr id="4" name="Slide Number Placeholder 3"/>
          <p:cNvSpPr>
            <a:spLocks noGrp="1"/>
          </p:cNvSpPr>
          <p:nvPr>
            <p:ph type="sldNum" sz="quarter" idx="10"/>
          </p:nvPr>
        </p:nvSpPr>
        <p:spPr/>
        <p:txBody>
          <a:bodyPr/>
          <a:lstStyle/>
          <a:p>
            <a:fld id="{20D94228-D594-4C7B-B941-818B11FBF9ED}" type="slidenum">
              <a:rPr lang="en-US" smtClean="0"/>
              <a:t>4</a:t>
            </a:fld>
            <a:endParaRPr lang="en-US"/>
          </a:p>
        </p:txBody>
      </p:sp>
    </p:spTree>
    <p:extLst>
      <p:ext uri="{BB962C8B-B14F-4D97-AF65-F5344CB8AC3E}">
        <p14:creationId xmlns:p14="http://schemas.microsoft.com/office/powerpoint/2010/main" val="2599644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and in particular very unique opportunity, is to search for CP violation in the neutrino or </a:t>
            </a:r>
            <a:r>
              <a:rPr lang="en-US" dirty="0" err="1" smtClean="0"/>
              <a:t>leptonic</a:t>
            </a:r>
            <a:r>
              <a:rPr lang="en-US" baseline="0" dirty="0" smtClean="0"/>
              <a:t> sector.</a:t>
            </a:r>
          </a:p>
          <a:p>
            <a:r>
              <a:rPr lang="en-US" baseline="0" dirty="0" smtClean="0"/>
              <a:t>The establishment of CP violation in the neutrino sector will be revolutionary, and is crucial for </a:t>
            </a:r>
            <a:r>
              <a:rPr lang="en-US" baseline="0" dirty="0" err="1" smtClean="0"/>
              <a:t>leptogenesis</a:t>
            </a:r>
            <a:r>
              <a:rPr lang="en-US" baseline="0" dirty="0" smtClean="0"/>
              <a:t> models to explain the apparent large matter-anti-matter asymmetry in our universe. </a:t>
            </a:r>
          </a:p>
          <a:p>
            <a:r>
              <a:rPr lang="en-US" baseline="0" dirty="0" smtClean="0"/>
              <a:t>If </a:t>
            </a:r>
            <a:r>
              <a:rPr lang="en-US" baseline="0" dirty="0" err="1" smtClean="0"/>
              <a:t>leptogenesis</a:t>
            </a:r>
            <a:r>
              <a:rPr lang="en-US" baseline="0" dirty="0" smtClean="0"/>
              <a:t> is really responsible for the matter dominance in the universe, we would expect …</a:t>
            </a:r>
          </a:p>
          <a:p>
            <a:r>
              <a:rPr lang="en-US" baseline="0" dirty="0" smtClean="0"/>
              <a:t>This simple argument was quantified in some of the model calculations. For example, in the see-saw type-I model, we have … </a:t>
            </a:r>
          </a:p>
          <a:p>
            <a:r>
              <a:rPr lang="en-US" baseline="0" dirty="0" smtClean="0"/>
              <a:t>This would mean that the establishment of CPV is within reach with next-generation experiment …</a:t>
            </a:r>
          </a:p>
          <a:p>
            <a:endParaRPr lang="en-US" baseline="0" dirty="0" smtClean="0"/>
          </a:p>
        </p:txBody>
      </p:sp>
      <p:sp>
        <p:nvSpPr>
          <p:cNvPr id="4" name="Slide Number Placeholder 3"/>
          <p:cNvSpPr>
            <a:spLocks noGrp="1"/>
          </p:cNvSpPr>
          <p:nvPr>
            <p:ph type="sldNum" sz="quarter" idx="10"/>
          </p:nvPr>
        </p:nvSpPr>
        <p:spPr/>
        <p:txBody>
          <a:bodyPr/>
          <a:lstStyle/>
          <a:p>
            <a:fld id="{20D94228-D594-4C7B-B941-818B11FBF9ED}" type="slidenum">
              <a:rPr lang="en-US" smtClean="0"/>
              <a:t>5</a:t>
            </a:fld>
            <a:endParaRPr lang="en-US"/>
          </a:p>
        </p:txBody>
      </p:sp>
    </p:spTree>
    <p:extLst>
      <p:ext uri="{BB962C8B-B14F-4D97-AF65-F5344CB8AC3E}">
        <p14:creationId xmlns:p14="http://schemas.microsoft.com/office/powerpoint/2010/main" val="2501127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opportunity</a:t>
            </a:r>
            <a:r>
              <a:rPr lang="en-US" baseline="0" dirty="0" smtClean="0"/>
              <a:t> is unambiguous determination of the neutrino mass hierarchy. Basically determine whether the third generation of neutrino mass </a:t>
            </a:r>
            <a:r>
              <a:rPr lang="en-US" baseline="0" dirty="0" err="1" smtClean="0"/>
              <a:t>eigenstate</a:t>
            </a:r>
            <a:r>
              <a:rPr lang="en-US" baseline="0" dirty="0" smtClean="0"/>
              <a:t> is heavier or lighter than the first two generations. This parameter is a crucial input for model building to explain the neutrino mass and mixing patterns. </a:t>
            </a:r>
          </a:p>
          <a:p>
            <a:r>
              <a:rPr lang="en-US" baseline="0" dirty="0" smtClean="0"/>
              <a:t>Together with precision measurements of neutrino mixing, the determination of MH might guide us to a theory explaining the flavor structure of elementary particles. For example, this table summarizes some predicted relations among mixing parameters. </a:t>
            </a:r>
          </a:p>
          <a:p>
            <a:endParaRPr lang="en-US" baseline="0" dirty="0" smtClean="0"/>
          </a:p>
          <a:p>
            <a:r>
              <a:rPr lang="en-US" baseline="0" dirty="0" smtClean="0"/>
              <a:t>Furthermore, the determination of MH is crucial for the </a:t>
            </a:r>
            <a:r>
              <a:rPr lang="en-US" baseline="0" dirty="0" err="1" smtClean="0"/>
              <a:t>neutrinoless</a:t>
            </a:r>
            <a:r>
              <a:rPr lang="en-US" baseline="0" dirty="0" smtClean="0"/>
              <a:t> double beta decay experiments. This plot shows … </a:t>
            </a:r>
          </a:p>
          <a:p>
            <a:r>
              <a:rPr lang="en-US" baseline="0" dirty="0" smtClean="0"/>
              <a:t>For example, if we have inverted hierarchy, the planning of next generation discovery-level experiments in terms of scale becomes clear. </a:t>
            </a:r>
            <a:endParaRPr lang="en-US" dirty="0"/>
          </a:p>
        </p:txBody>
      </p:sp>
      <p:sp>
        <p:nvSpPr>
          <p:cNvPr id="4" name="Slide Number Placeholder 3"/>
          <p:cNvSpPr>
            <a:spLocks noGrp="1"/>
          </p:cNvSpPr>
          <p:nvPr>
            <p:ph type="sldNum" sz="quarter" idx="10"/>
          </p:nvPr>
        </p:nvSpPr>
        <p:spPr/>
        <p:txBody>
          <a:bodyPr/>
          <a:lstStyle/>
          <a:p>
            <a:fld id="{20D94228-D594-4C7B-B941-818B11FBF9ED}" type="slidenum">
              <a:rPr lang="en-US" smtClean="0"/>
              <a:t>6</a:t>
            </a:fld>
            <a:endParaRPr lang="en-US"/>
          </a:p>
        </p:txBody>
      </p:sp>
    </p:spTree>
    <p:extLst>
      <p:ext uri="{BB962C8B-B14F-4D97-AF65-F5344CB8AC3E}">
        <p14:creationId xmlns:p14="http://schemas.microsoft.com/office/powerpoint/2010/main" val="2365929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accelerator neutrino experiments, the primary method to address these two questions is the </a:t>
            </a:r>
            <a:r>
              <a:rPr lang="en-US" dirty="0" err="1" smtClean="0"/>
              <a:t>nu_mu</a:t>
            </a:r>
            <a:r>
              <a:rPr lang="en-US" dirty="0" smtClean="0"/>
              <a:t> to </a:t>
            </a:r>
            <a:r>
              <a:rPr lang="en-US" dirty="0" err="1" smtClean="0"/>
              <a:t>nu_e</a:t>
            </a:r>
            <a:r>
              <a:rPr lang="en-US" dirty="0" smtClean="0"/>
              <a:t> appearance measurement. What I am showing here is … 1</a:t>
            </a:r>
            <a:r>
              <a:rPr lang="en-US" baseline="30000" dirty="0" smtClean="0"/>
              <a:t>st</a:t>
            </a:r>
            <a:r>
              <a:rPr lang="en-US" dirty="0" smtClean="0"/>
              <a:t> 2</a:t>
            </a:r>
            <a:r>
              <a:rPr lang="en-US" baseline="30000" dirty="0" smtClean="0"/>
              <a:t>nd</a:t>
            </a:r>
            <a:r>
              <a:rPr lang="en-US" dirty="0" smtClean="0"/>
              <a:t> … </a:t>
            </a:r>
            <a:r>
              <a:rPr lang="en-US" baseline="0" dirty="0"/>
              <a:t> </a:t>
            </a:r>
            <a:r>
              <a:rPr lang="en-US" baseline="0" dirty="0" smtClean="0"/>
              <a:t>Left panels are neutrino, right panels are antineutrinos. Top panels are normal mass hierarchy, bottom panels are inverted …</a:t>
            </a:r>
          </a:p>
          <a:p>
            <a:r>
              <a:rPr lang="en-US" baseline="0" dirty="0" smtClean="0"/>
              <a:t>As you see, the oscillation pattern …</a:t>
            </a:r>
          </a:p>
          <a:p>
            <a:r>
              <a:rPr lang="en-US" baseline="0" dirty="0" smtClean="0"/>
              <a:t>In particular, this is the currently the only known reliable way to measure CP phase delta. </a:t>
            </a:r>
            <a:endParaRPr lang="en-US" dirty="0" smtClean="0"/>
          </a:p>
        </p:txBody>
      </p:sp>
      <p:sp>
        <p:nvSpPr>
          <p:cNvPr id="4" name="Slide Number Placeholder 3"/>
          <p:cNvSpPr>
            <a:spLocks noGrp="1"/>
          </p:cNvSpPr>
          <p:nvPr>
            <p:ph type="sldNum" sz="quarter" idx="10"/>
          </p:nvPr>
        </p:nvSpPr>
        <p:spPr/>
        <p:txBody>
          <a:bodyPr/>
          <a:lstStyle/>
          <a:p>
            <a:fld id="{20D94228-D594-4C7B-B941-818B11FBF9ED}" type="slidenum">
              <a:rPr lang="en-US" smtClean="0"/>
              <a:t>7</a:t>
            </a:fld>
            <a:endParaRPr lang="en-US"/>
          </a:p>
        </p:txBody>
      </p:sp>
    </p:spTree>
    <p:extLst>
      <p:ext uri="{BB962C8B-B14F-4D97-AF65-F5344CB8AC3E}">
        <p14:creationId xmlns:p14="http://schemas.microsoft.com/office/powerpoint/2010/main" val="352360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Accelerator Neutrino</a:t>
            </a:r>
            <a:r>
              <a:rPr lang="en-US" baseline="0" dirty="0" smtClean="0"/>
              <a:t> experiments normally consist of three parts. </a:t>
            </a:r>
          </a:p>
          <a:p>
            <a:r>
              <a:rPr lang="en-US" baseline="0" dirty="0" smtClean="0"/>
              <a:t>The first one is the neutrino beam. Basically, we have a energetic proton beam hitting a target such as Graphite. It would produce charged pion and </a:t>
            </a:r>
            <a:r>
              <a:rPr lang="en-US" baseline="0" dirty="0" err="1" smtClean="0"/>
              <a:t>kaons</a:t>
            </a:r>
            <a:r>
              <a:rPr lang="en-US" baseline="0" dirty="0" smtClean="0"/>
              <a:t>. And they will get focused by the focusing magnet. The decay of these </a:t>
            </a:r>
            <a:r>
              <a:rPr lang="en-US" baseline="0" dirty="0" err="1" smtClean="0"/>
              <a:t>pions</a:t>
            </a:r>
            <a:r>
              <a:rPr lang="en-US" baseline="0" dirty="0" smtClean="0"/>
              <a:t>/</a:t>
            </a:r>
            <a:r>
              <a:rPr lang="en-US" baseline="0" dirty="0" err="1" smtClean="0"/>
              <a:t>kaons</a:t>
            </a:r>
            <a:r>
              <a:rPr lang="en-US" baseline="0" dirty="0" smtClean="0"/>
              <a:t> would generate a neutrino beam with primary component being </a:t>
            </a:r>
            <a:r>
              <a:rPr lang="en-US" baseline="0" dirty="0" err="1" smtClean="0"/>
              <a:t>muon</a:t>
            </a:r>
            <a:r>
              <a:rPr lang="en-US" baseline="0" dirty="0" smtClean="0"/>
              <a:t> neutrino. For this kind of beam, there will also be a small component of electron neutrino coming from </a:t>
            </a:r>
            <a:r>
              <a:rPr lang="en-US" baseline="0" dirty="0" err="1" smtClean="0"/>
              <a:t>muon</a:t>
            </a:r>
            <a:r>
              <a:rPr lang="en-US" baseline="0" dirty="0" smtClean="0"/>
              <a:t>, </a:t>
            </a:r>
            <a:r>
              <a:rPr lang="en-US" baseline="0" dirty="0" err="1" smtClean="0"/>
              <a:t>kaon</a:t>
            </a:r>
            <a:r>
              <a:rPr lang="en-US" baseline="0" dirty="0" smtClean="0"/>
              <a:t>, and </a:t>
            </a:r>
            <a:r>
              <a:rPr lang="en-US" baseline="0" dirty="0" err="1" smtClean="0"/>
              <a:t>kaon</a:t>
            </a:r>
            <a:r>
              <a:rPr lang="en-US" baseline="0" dirty="0" smtClean="0"/>
              <a:t>-long decays. </a:t>
            </a:r>
          </a:p>
          <a:p>
            <a:r>
              <a:rPr lang="en-US" baseline="0" dirty="0" smtClean="0"/>
              <a:t>The second one is a large far detector to measure the neutrino events after the oscillation. </a:t>
            </a:r>
          </a:p>
          <a:p>
            <a:r>
              <a:rPr lang="en-US" baseline="0" dirty="0" smtClean="0"/>
              <a:t>The third one is a near detector to categorize neutrino beam in terms of spectrum, backgrounds, and cross section measurements</a:t>
            </a:r>
            <a:endParaRPr lang="en-US" dirty="0"/>
          </a:p>
        </p:txBody>
      </p:sp>
      <p:sp>
        <p:nvSpPr>
          <p:cNvPr id="4" name="Slide Number Placeholder 3"/>
          <p:cNvSpPr>
            <a:spLocks noGrp="1"/>
          </p:cNvSpPr>
          <p:nvPr>
            <p:ph type="sldNum" sz="quarter" idx="10"/>
          </p:nvPr>
        </p:nvSpPr>
        <p:spPr/>
        <p:txBody>
          <a:bodyPr/>
          <a:lstStyle/>
          <a:p>
            <a:fld id="{20D94228-D594-4C7B-B941-818B11FBF9ED}" type="slidenum">
              <a:rPr lang="en-US" smtClean="0"/>
              <a:t>8</a:t>
            </a:fld>
            <a:endParaRPr lang="en-US"/>
          </a:p>
        </p:txBody>
      </p:sp>
    </p:spTree>
    <p:extLst>
      <p:ext uri="{BB962C8B-B14F-4D97-AF65-F5344CB8AC3E}">
        <p14:creationId xmlns:p14="http://schemas.microsoft.com/office/powerpoint/2010/main" val="2383097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me introduce the</a:t>
            </a:r>
            <a:r>
              <a:rPr lang="en-US" baseline="0" dirty="0" smtClean="0"/>
              <a:t> recent running accelerator neutrino beams.</a:t>
            </a:r>
          </a:p>
          <a:p>
            <a:r>
              <a:rPr lang="en-US" baseline="0" dirty="0" smtClean="0"/>
              <a:t>At FNAL lab in Chicago, there are two </a:t>
            </a:r>
            <a:r>
              <a:rPr lang="en-US" baseline="0" dirty="0" err="1" smtClean="0"/>
              <a:t>beamlines</a:t>
            </a:r>
            <a:r>
              <a:rPr lang="en-US" baseline="0" dirty="0" smtClean="0"/>
              <a:t>. </a:t>
            </a:r>
          </a:p>
          <a:p>
            <a:r>
              <a:rPr lang="en-US" baseline="0" dirty="0" smtClean="0"/>
              <a:t>The first one is the NUMI (neutrino from the main injector) which served as beam line for MINOS experiment, and is currently used for the Nova experiment. </a:t>
            </a:r>
          </a:p>
          <a:p>
            <a:r>
              <a:rPr lang="en-US" dirty="0" smtClean="0"/>
              <a:t>The second one is the Booster</a:t>
            </a:r>
            <a:r>
              <a:rPr lang="en-US" baseline="0" dirty="0" smtClean="0"/>
              <a:t> beam line, which served as the beam line for the </a:t>
            </a:r>
            <a:r>
              <a:rPr lang="en-US" baseline="0" dirty="0" err="1" smtClean="0"/>
              <a:t>MiniBooNE</a:t>
            </a:r>
            <a:r>
              <a:rPr lang="en-US" baseline="0" dirty="0" smtClean="0"/>
              <a:t> experiment, and is going to be used for the </a:t>
            </a:r>
            <a:r>
              <a:rPr lang="en-US" baseline="0" dirty="0" err="1" smtClean="0"/>
              <a:t>MicroBooNE</a:t>
            </a:r>
            <a:r>
              <a:rPr lang="en-US" baseline="0" dirty="0" smtClean="0"/>
              <a:t> experiment.</a:t>
            </a:r>
          </a:p>
          <a:p>
            <a:r>
              <a:rPr lang="en-US" baseline="0" dirty="0" smtClean="0"/>
              <a:t>The third one is the CNGS beam from CERN. It was used for OPERA and ICARUS experiments.</a:t>
            </a:r>
          </a:p>
          <a:p>
            <a:r>
              <a:rPr lang="en-US" baseline="0" dirty="0" smtClean="0"/>
              <a:t>The fourth one is the JPARC beam from Japan. It is currently used for the T2K experiment who first ever observe a neutrino appearance oscillation above 5-sigma significance. </a:t>
            </a:r>
            <a:endParaRPr lang="en-US" dirty="0" smtClean="0"/>
          </a:p>
          <a:p>
            <a:endParaRPr lang="en-US" dirty="0" smtClean="0"/>
          </a:p>
          <a:p>
            <a:endParaRPr lang="en-US" dirty="0" smtClean="0"/>
          </a:p>
          <a:p>
            <a:endParaRPr lang="en-US" dirty="0" smtClean="0"/>
          </a:p>
          <a:p>
            <a:endParaRPr lang="en-US" dirty="0" smtClean="0"/>
          </a:p>
          <a:p>
            <a:r>
              <a:rPr lang="en-US" dirty="0" smtClean="0"/>
              <a:t>First</a:t>
            </a:r>
            <a:r>
              <a:rPr lang="en-US" baseline="0" dirty="0" smtClean="0"/>
              <a:t> challenge is the scale</a:t>
            </a:r>
          </a:p>
          <a:p>
            <a:r>
              <a:rPr lang="en-US" baseline="0" dirty="0" smtClean="0"/>
              <a:t>Not only organization and money, but also engineer challenges</a:t>
            </a:r>
          </a:p>
          <a:p>
            <a:endParaRPr lang="en-US" baseline="0" dirty="0" smtClean="0"/>
          </a:p>
          <a:p>
            <a:r>
              <a:rPr lang="en-US" baseline="0" dirty="0" smtClean="0"/>
              <a:t>Main conclusion of the talk (could be a factor of 10 bigger, amazingly lucky that we can building such a thing</a:t>
            </a:r>
          </a:p>
          <a:p>
            <a:endParaRPr lang="en-US" baseline="0" dirty="0" smtClean="0"/>
          </a:p>
          <a:p>
            <a:r>
              <a:rPr lang="en-US" baseline="0" dirty="0" smtClean="0"/>
              <a:t>Factor of 10 of what we have done, but still within the grasp, absolutely doable.</a:t>
            </a:r>
          </a:p>
          <a:p>
            <a:endParaRPr lang="en-US" baseline="0" dirty="0" smtClean="0"/>
          </a:p>
          <a:p>
            <a:r>
              <a:rPr lang="en-US" baseline="0" dirty="0" smtClean="0"/>
              <a:t>Understand the scale, well aware the, </a:t>
            </a:r>
          </a:p>
          <a:p>
            <a:r>
              <a:rPr lang="en-US" baseline="0" dirty="0" smtClean="0"/>
              <a:t>How to building something?</a:t>
            </a:r>
          </a:p>
          <a:p>
            <a:r>
              <a:rPr lang="en-US" baseline="0" dirty="0" smtClean="0"/>
              <a:t>Systematics </a:t>
            </a:r>
          </a:p>
          <a:p>
            <a:endParaRPr lang="en-US" baseline="0" dirty="0" smtClean="0"/>
          </a:p>
          <a:p>
            <a:r>
              <a:rPr lang="en-US" baseline="0" dirty="0" err="1" smtClean="0"/>
              <a:t>MiniBooNE</a:t>
            </a:r>
            <a:r>
              <a:rPr lang="en-US" baseline="0" dirty="0" smtClean="0"/>
              <a:t>, </a:t>
            </a:r>
          </a:p>
          <a:p>
            <a:endParaRPr lang="en-US" baseline="0" dirty="0" smtClean="0"/>
          </a:p>
          <a:p>
            <a:r>
              <a:rPr lang="en-US" baseline="0" dirty="0" smtClean="0"/>
              <a:t>K2K, MINOS, ICARUS, OPERA, </a:t>
            </a:r>
          </a:p>
          <a:p>
            <a:r>
              <a:rPr lang="en-US" baseline="0" dirty="0" smtClean="0"/>
              <a:t>T2K, Nova, </a:t>
            </a:r>
          </a:p>
          <a:p>
            <a:endParaRPr lang="en-US" baseline="0" dirty="0" smtClean="0"/>
          </a:p>
          <a:p>
            <a:r>
              <a:rPr lang="en-US" baseline="0" dirty="0" smtClean="0"/>
              <a:t>What’s we learned??? </a:t>
            </a:r>
          </a:p>
          <a:p>
            <a:r>
              <a:rPr lang="en-US" baseline="0" dirty="0" smtClean="0"/>
              <a:t>	How to building this </a:t>
            </a:r>
            <a:r>
              <a:rPr lang="en-US" baseline="0" dirty="0" err="1" smtClean="0"/>
              <a:t>beamline</a:t>
            </a:r>
            <a:r>
              <a:rPr lang="en-US" baseline="0" dirty="0" smtClean="0"/>
              <a:t>, How to build this kind of detector?</a:t>
            </a:r>
          </a:p>
          <a:p>
            <a:r>
              <a:rPr lang="en-US" baseline="0" dirty="0" smtClean="0"/>
              <a:t>Reconstructed events in a WC? Becoming a high precision instrument</a:t>
            </a:r>
          </a:p>
          <a:p>
            <a:endParaRPr lang="en-US" baseline="0" dirty="0" smtClean="0"/>
          </a:p>
          <a:p>
            <a:endParaRPr lang="en-US" baseline="0" dirty="0" smtClean="0"/>
          </a:p>
          <a:p>
            <a:r>
              <a:rPr lang="en-US" baseline="0" dirty="0" smtClean="0"/>
              <a:t>LBNE, LBNO (</a:t>
            </a:r>
            <a:r>
              <a:rPr lang="en-US" baseline="0" dirty="0" err="1" smtClean="0"/>
              <a:t>MicroBooNE</a:t>
            </a:r>
            <a:r>
              <a:rPr lang="en-US" baseline="0" dirty="0" smtClean="0"/>
              <a:t> + ND … ), Hyper-K</a:t>
            </a:r>
            <a:endParaRPr lang="en-US" dirty="0" smtClean="0"/>
          </a:p>
          <a:p>
            <a:endParaRPr lang="en-US" dirty="0"/>
          </a:p>
        </p:txBody>
      </p:sp>
      <p:sp>
        <p:nvSpPr>
          <p:cNvPr id="4" name="Slide Number Placeholder 3"/>
          <p:cNvSpPr>
            <a:spLocks noGrp="1"/>
          </p:cNvSpPr>
          <p:nvPr>
            <p:ph type="sldNum" sz="quarter" idx="10"/>
          </p:nvPr>
        </p:nvSpPr>
        <p:spPr/>
        <p:txBody>
          <a:bodyPr/>
          <a:lstStyle/>
          <a:p>
            <a:fld id="{20D94228-D594-4C7B-B941-818B11FBF9ED}" type="slidenum">
              <a:rPr lang="en-US" smtClean="0"/>
              <a:t>9</a:t>
            </a:fld>
            <a:endParaRPr lang="en-US"/>
          </a:p>
        </p:txBody>
      </p:sp>
    </p:spTree>
    <p:extLst>
      <p:ext uri="{BB962C8B-B14F-4D97-AF65-F5344CB8AC3E}">
        <p14:creationId xmlns:p14="http://schemas.microsoft.com/office/powerpoint/2010/main" val="953504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DD3451-56D5-4729-B878-D13B38A061D9}" type="datetime1">
              <a:rPr lang="en-US" smtClean="0"/>
              <a:t>9/27/2014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68CD0A-CABC-4143-9F47-610D7102DD58}" type="datetime1">
              <a:rPr lang="en-US" smtClean="0"/>
              <a:t>9/27/2014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36EEB2-C115-4C29-AC8D-7CF04FB46AE6}" type="datetime1">
              <a:rPr lang="en-US" smtClean="0"/>
              <a:t>9/27/2014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6" name="日期占位符 5"/>
          <p:cNvSpPr>
            <a:spLocks noGrp="1"/>
          </p:cNvSpPr>
          <p:nvPr>
            <p:ph type="dt" sz="half" idx="10"/>
          </p:nvPr>
        </p:nvSpPr>
        <p:spPr>
          <a:xfrm>
            <a:off x="0" y="6587248"/>
            <a:ext cx="2520000" cy="273600"/>
          </a:xfrm>
          <a:prstGeom prst="rect">
            <a:avLst/>
          </a:prstGeom>
        </p:spPr>
        <p:txBody>
          <a:bodyPr/>
          <a:lstStyle/>
          <a:p>
            <a:fld id="{327058B6-D0EE-4D38-A582-088586E8DAB4}" type="datetime1">
              <a:rPr lang="en-US" smtClean="0"/>
              <a:t>9/27/2014</a:t>
            </a:fld>
            <a:endParaRPr lang="en-US"/>
          </a:p>
        </p:txBody>
      </p:sp>
      <p:sp>
        <p:nvSpPr>
          <p:cNvPr id="7" name="页脚占位符 6"/>
          <p:cNvSpPr>
            <a:spLocks noGrp="1"/>
          </p:cNvSpPr>
          <p:nvPr>
            <p:ph type="ftr" sz="quarter" idx="11"/>
          </p:nvPr>
        </p:nvSpPr>
        <p:spPr>
          <a:xfrm>
            <a:off x="2339752" y="6587248"/>
            <a:ext cx="4320000" cy="273600"/>
          </a:xfrm>
          <a:prstGeom prst="rect">
            <a:avLst/>
          </a:prstGeom>
        </p:spPr>
        <p:txBody>
          <a:bodyPr/>
          <a:lstStyle/>
          <a:p>
            <a:endParaRPr lang="en-US"/>
          </a:p>
        </p:txBody>
      </p:sp>
      <p:sp>
        <p:nvSpPr>
          <p:cNvPr id="8" name="标题 7"/>
          <p:cNvSpPr>
            <a:spLocks noGrp="1"/>
          </p:cNvSpPr>
          <p:nvPr>
            <p:ph type="title"/>
          </p:nvPr>
        </p:nvSpPr>
        <p:spPr/>
        <p:txBody>
          <a:bodyPr/>
          <a:lstStyle/>
          <a:p>
            <a:r>
              <a:rPr lang="en-US" altLang="zh-CN" smtClean="0"/>
              <a:t>Click to edit Master title style</a:t>
            </a:r>
            <a:endParaRPr lang="zh-CN" altLang="en-US"/>
          </a:p>
        </p:txBody>
      </p:sp>
    </p:spTree>
    <p:extLst>
      <p:ext uri="{BB962C8B-B14F-4D97-AF65-F5344CB8AC3E}">
        <p14:creationId xmlns:p14="http://schemas.microsoft.com/office/powerpoint/2010/main" val="1327882870"/>
      </p:ext>
    </p:extLst>
  </p:cSld>
  <p:clrMapOvr>
    <a:masterClrMapping/>
  </p:clrMapOvr>
  <p:transition spd="slow" advClick="0"/>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3711D6-676D-4595-A726-2865332CFBA8}" type="datetime1">
              <a:rPr lang="en-US" smtClean="0"/>
              <a:t>9/27/2014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CC42A7-A3DA-499D-B4EA-9CA120890B66}" type="datetime1">
              <a:rPr lang="en-US" smtClean="0"/>
              <a:t>9/27/2014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DCC4DD-E429-409A-95EF-5074ABCA21E8}" type="datetime1">
              <a:rPr lang="en-US" smtClean="0"/>
              <a:t>9/27/2014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5376BA4-1B95-4036-BD14-8EBABFE3D5B9}" type="datetime1">
              <a:rPr lang="en-US" smtClean="0"/>
              <a:t>9/27/2014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D820F7-5404-454B-8220-795B6B0A4E62}" type="datetime1">
              <a:rPr lang="en-US" smtClean="0"/>
              <a:t>9/27/2014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D62864-CF69-4850-A064-828361551E11}" type="datetime1">
              <a:rPr lang="en-US" smtClean="0"/>
              <a:t>9/27/2014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00302E-1A52-4EDC-912A-D89900F4880A}" type="datetime1">
              <a:rPr lang="en-US" smtClean="0"/>
              <a:t>9/27/2014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25AD52-9580-4D1D-B9BA-6B7E97E03BEC}" type="datetime1">
              <a:rPr lang="en-US" smtClean="0"/>
              <a:t>9/27/2014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6993F7-661A-40F5-8002-4D63DF835CAE}" type="datetime1">
              <a:rPr lang="en-US" smtClean="0"/>
              <a:t>9/27/2014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notesSlide" Target="../notesSlides/notesSlide14.xml"/><Relationship Id="rId7"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29.wmf"/><Relationship Id="rId4" Type="http://schemas.openxmlformats.org/officeDocument/2006/relationships/image" Target="../media/image30.png"/><Relationship Id="rId9" Type="http://schemas.openxmlformats.org/officeDocument/2006/relationships/oleObject" Target="../embeddings/oleObject10.bin"/></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1.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oleObject" Target="../embeddings/oleObject12.bin"/><Relationship Id="rId7" Type="http://schemas.openxmlformats.org/officeDocument/2006/relationships/image" Target="../media/image43.wmf"/><Relationship Id="rId12" Type="http://schemas.openxmlformats.org/officeDocument/2006/relationships/image" Target="../media/image47.png"/><Relationship Id="rId2" Type="http://schemas.openxmlformats.org/officeDocument/2006/relationships/slideLayout" Target="../slideLayouts/slideLayout12.xml"/><Relationship Id="rId1" Type="http://schemas.openxmlformats.org/officeDocument/2006/relationships/vmlDrawing" Target="../drawings/vmlDrawing7.vml"/><Relationship Id="rId6" Type="http://schemas.openxmlformats.org/officeDocument/2006/relationships/oleObject" Target="../embeddings/oleObject13.bin"/><Relationship Id="rId11" Type="http://schemas.openxmlformats.org/officeDocument/2006/relationships/image" Target="../media/image45.wmf"/><Relationship Id="rId5" Type="http://schemas.openxmlformats.org/officeDocument/2006/relationships/image" Target="../media/image46.png"/><Relationship Id="rId10" Type="http://schemas.openxmlformats.org/officeDocument/2006/relationships/oleObject" Target="../embeddings/oleObject15.bin"/><Relationship Id="rId4" Type="http://schemas.openxmlformats.org/officeDocument/2006/relationships/image" Target="../media/image42.wmf"/><Relationship Id="rId9" Type="http://schemas.openxmlformats.org/officeDocument/2006/relationships/image" Target="../media/image44.wmf"/></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51.wmf"/><Relationship Id="rId4" Type="http://schemas.openxmlformats.org/officeDocument/2006/relationships/oleObject" Target="../embeddings/oleObject16.bin"/></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7.tiff"/><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tiff"/><Relationship Id="rId4" Type="http://schemas.openxmlformats.org/officeDocument/2006/relationships/image" Target="../media/image60.emf"/></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3.xml"/><Relationship Id="rId7" Type="http://schemas.openxmlformats.org/officeDocument/2006/relationships/image" Target="../media/image4.wmf"/><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6.wmf"/><Relationship Id="rId5" Type="http://schemas.openxmlformats.org/officeDocument/2006/relationships/image" Target="../media/image3.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5.wmf"/></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12.xml"/><Relationship Id="rId5" Type="http://schemas.openxmlformats.org/officeDocument/2006/relationships/image" Target="../media/image71.jpeg"/><Relationship Id="rId4" Type="http://schemas.openxmlformats.org/officeDocument/2006/relationships/image" Target="../media/image70.jpeg"/></Relationships>
</file>

<file path=ppt/slides/_rels/slide33.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slideLayout" Target="../slideLayouts/slideLayout12.xml"/><Relationship Id="rId1" Type="http://schemas.openxmlformats.org/officeDocument/2006/relationships/vmlDrawing" Target="../drawings/vmlDrawing9.vml"/><Relationship Id="rId6" Type="http://schemas.openxmlformats.org/officeDocument/2006/relationships/image" Target="../media/image74.jpeg"/><Relationship Id="rId5" Type="http://schemas.openxmlformats.org/officeDocument/2006/relationships/image" Target="../media/image72.wmf"/><Relationship Id="rId4" Type="http://schemas.openxmlformats.org/officeDocument/2006/relationships/oleObject" Target="../embeddings/oleObject17.bin"/></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82.png"/><Relationship Id="rId5" Type="http://schemas.openxmlformats.org/officeDocument/2006/relationships/image" Target="../media/image80.wmf"/><Relationship Id="rId4" Type="http://schemas.openxmlformats.org/officeDocument/2006/relationships/oleObject" Target="../embeddings/oleObject18.bin"/></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8.gif"/><Relationship Id="rId5" Type="http://schemas.openxmlformats.org/officeDocument/2006/relationships/image" Target="../media/image87.gif"/><Relationship Id="rId4" Type="http://schemas.openxmlformats.org/officeDocument/2006/relationships/image" Target="../media/image86.gif"/></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12.gif"/></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5.xml"/><Relationship Id="rId7" Type="http://schemas.openxmlformats.org/officeDocument/2006/relationships/image" Target="../media/image8.wmf"/><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microsoft.com/office/2007/relationships/hdphoto" Target="../media/hdphoto1.wdp"/><Relationship Id="rId4" Type="http://schemas.openxmlformats.org/officeDocument/2006/relationships/image" Target="../media/image10.jpeg"/><Relationship Id="rId9" Type="http://schemas.openxmlformats.org/officeDocument/2006/relationships/image" Target="../media/image9.w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3.png"/><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11.wmf"/><Relationship Id="rId5" Type="http://schemas.openxmlformats.org/officeDocument/2006/relationships/oleObject" Target="../embeddings/oleObject7.bin"/><Relationship Id="rId4" Type="http://schemas.openxmlformats.org/officeDocument/2006/relationships/image" Target="../media/image12.gif"/></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notesSlide" Target="../notesSlides/notesSlide8.xml"/><Relationship Id="rId7" Type="http://schemas.openxmlformats.org/officeDocument/2006/relationships/image" Target="../media/image17.jpeg"/><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image" Target="../media/image16.png"/><Relationship Id="rId5" Type="http://schemas.openxmlformats.org/officeDocument/2006/relationships/image" Target="../media/image15.wmf"/><Relationship Id="rId4" Type="http://schemas.openxmlformats.org/officeDocument/2006/relationships/oleObject" Target="../embeddings/oleObject8.bin"/></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066800"/>
            <a:ext cx="8839200" cy="2000250"/>
          </a:xfrm>
        </p:spPr>
        <p:txBody>
          <a:bodyPr>
            <a:normAutofit fontScale="90000"/>
          </a:bodyPr>
          <a:lstStyle/>
          <a:p>
            <a:r>
              <a:rPr lang="en-US" dirty="0" smtClean="0"/>
              <a:t>Challenges and Opportunities in Understanding Neutrino Properties with</a:t>
            </a:r>
            <a:r>
              <a:rPr lang="en-US" dirty="0"/>
              <a:t> </a:t>
            </a:r>
            <a:r>
              <a:rPr lang="en-US" dirty="0" smtClean="0"/>
              <a:t>Accelerator-based Experiments</a:t>
            </a:r>
            <a:endParaRPr lang="en-US" dirty="0"/>
          </a:p>
        </p:txBody>
      </p:sp>
      <p:sp>
        <p:nvSpPr>
          <p:cNvPr id="3" name="Subtitle 2"/>
          <p:cNvSpPr>
            <a:spLocks noGrp="1"/>
          </p:cNvSpPr>
          <p:nvPr>
            <p:ph type="subTitle" idx="1"/>
          </p:nvPr>
        </p:nvSpPr>
        <p:spPr/>
        <p:txBody>
          <a:bodyPr/>
          <a:lstStyle/>
          <a:p>
            <a:r>
              <a:rPr lang="en-US" dirty="0" smtClean="0">
                <a:solidFill>
                  <a:schemeClr val="tx1"/>
                </a:solidFill>
              </a:rPr>
              <a:t>Xin Qian</a:t>
            </a:r>
          </a:p>
          <a:p>
            <a:r>
              <a:rPr lang="en-US" dirty="0" smtClean="0">
                <a:solidFill>
                  <a:schemeClr val="tx1"/>
                </a:solidFill>
              </a:rPr>
              <a:t>BNL</a:t>
            </a:r>
            <a:endParaRPr lang="en-US"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29564"/>
            <a:ext cx="3331922" cy="1228436"/>
          </a:xfrm>
          <a:prstGeom prst="rect">
            <a:avLst/>
          </a:prstGeom>
        </p:spPr>
      </p:pic>
      <p:sp>
        <p:nvSpPr>
          <p:cNvPr id="5" name="Slide Number Placeholder 4"/>
          <p:cNvSpPr>
            <a:spLocks noGrp="1"/>
          </p:cNvSpPr>
          <p:nvPr>
            <p:ph type="sldNum" sz="quarter" idx="12"/>
          </p:nvPr>
        </p:nvSpPr>
        <p:spPr/>
        <p:txBody>
          <a:bodyPr/>
          <a:lstStyle/>
          <a:p>
            <a:fld id="{B6F15528-21DE-4FAA-801E-634DDDAF4B2B}" type="slidenum">
              <a:rPr lang="en-US" smtClean="0"/>
              <a:pPr/>
              <a:t>1</a:t>
            </a:fld>
            <a:endParaRPr lang="en-US"/>
          </a:p>
        </p:txBody>
      </p:sp>
    </p:spTree>
    <p:extLst>
      <p:ext uri="{BB962C8B-B14F-4D97-AF65-F5344CB8AC3E}">
        <p14:creationId xmlns:p14="http://schemas.microsoft.com/office/powerpoint/2010/main" val="8195821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5"/>
          <p:cNvGraphicFramePr>
            <a:graphicFrameLocks/>
          </p:cNvGraphicFramePr>
          <p:nvPr>
            <p:extLst>
              <p:ext uri="{D42A27DB-BD31-4B8C-83A1-F6EECF244321}">
                <p14:modId xmlns:p14="http://schemas.microsoft.com/office/powerpoint/2010/main" val="1237430595"/>
              </p:ext>
            </p:extLst>
          </p:nvPr>
        </p:nvGraphicFramePr>
        <p:xfrm>
          <a:off x="0" y="990600"/>
          <a:ext cx="9144002" cy="4655820"/>
        </p:xfrm>
        <a:graphic>
          <a:graphicData uri="http://schemas.openxmlformats.org/drawingml/2006/table">
            <a:tbl>
              <a:tblPr firstRow="1" bandRow="1">
                <a:tableStyleId>{5C22544A-7EE6-4342-B048-85BDC9FD1C3A}</a:tableStyleId>
              </a:tblPr>
              <a:tblGrid>
                <a:gridCol w="1524001"/>
                <a:gridCol w="1066800"/>
                <a:gridCol w="1066801"/>
                <a:gridCol w="1315451"/>
                <a:gridCol w="1684422"/>
                <a:gridCol w="1363578"/>
                <a:gridCol w="1122949"/>
              </a:tblGrid>
              <a:tr h="419100">
                <a:tc>
                  <a:txBody>
                    <a:bodyPr/>
                    <a:lstStyle/>
                    <a:p>
                      <a:r>
                        <a:rPr lang="en-US" dirty="0" smtClean="0"/>
                        <a:t>Exp.</a:t>
                      </a:r>
                      <a:endParaRPr lang="en-US" dirty="0"/>
                    </a:p>
                  </a:txBody>
                  <a:tcPr/>
                </a:tc>
                <a:tc>
                  <a:txBody>
                    <a:bodyPr/>
                    <a:lstStyle/>
                    <a:p>
                      <a:r>
                        <a:rPr lang="en-US" dirty="0" smtClean="0"/>
                        <a:t>Beam</a:t>
                      </a:r>
                      <a:endParaRPr lang="en-US" dirty="0"/>
                    </a:p>
                  </a:txBody>
                  <a:tcPr/>
                </a:tc>
                <a:tc>
                  <a:txBody>
                    <a:bodyPr/>
                    <a:lstStyle/>
                    <a:p>
                      <a:r>
                        <a:rPr lang="en-US" dirty="0" smtClean="0"/>
                        <a:t>Energy</a:t>
                      </a:r>
                      <a:r>
                        <a:rPr lang="en-US" baseline="0" dirty="0" smtClean="0"/>
                        <a:t> (</a:t>
                      </a:r>
                      <a:r>
                        <a:rPr lang="en-US" baseline="0" dirty="0" err="1" smtClean="0"/>
                        <a:t>GeV</a:t>
                      </a:r>
                      <a:r>
                        <a:rPr lang="en-US" baseline="0" dirty="0" smtClean="0"/>
                        <a:t>)</a:t>
                      </a:r>
                      <a:endParaRPr lang="en-US" dirty="0"/>
                    </a:p>
                  </a:txBody>
                  <a:tcPr/>
                </a:tc>
                <a:tc>
                  <a:txBody>
                    <a:bodyPr/>
                    <a:lstStyle/>
                    <a:p>
                      <a:r>
                        <a:rPr lang="en-US" dirty="0" smtClean="0"/>
                        <a:t>Power (MW)</a:t>
                      </a:r>
                      <a:endParaRPr lang="en-US" dirty="0"/>
                    </a:p>
                  </a:txBody>
                  <a:tcPr/>
                </a:tc>
                <a:tc>
                  <a:txBody>
                    <a:bodyPr/>
                    <a:lstStyle/>
                    <a:p>
                      <a:r>
                        <a:rPr lang="en-US" dirty="0" smtClean="0"/>
                        <a:t>Detector Technology</a:t>
                      </a:r>
                      <a:endParaRPr lang="en-US" dirty="0"/>
                    </a:p>
                  </a:txBody>
                  <a:tcPr/>
                </a:tc>
                <a:tc>
                  <a:txBody>
                    <a:bodyPr/>
                    <a:lstStyle/>
                    <a:p>
                      <a:r>
                        <a:rPr lang="en-US" dirty="0" smtClean="0"/>
                        <a:t>Detector</a:t>
                      </a:r>
                      <a:r>
                        <a:rPr lang="en-US" baseline="0" dirty="0" smtClean="0"/>
                        <a:t> Weight (</a:t>
                      </a:r>
                      <a:r>
                        <a:rPr lang="en-US" baseline="0" dirty="0" err="1" smtClean="0"/>
                        <a:t>kt</a:t>
                      </a:r>
                      <a:r>
                        <a:rPr lang="en-US" baseline="0" dirty="0" smtClean="0"/>
                        <a:t>)</a:t>
                      </a:r>
                      <a:endParaRPr lang="en-US" dirty="0"/>
                    </a:p>
                  </a:txBody>
                  <a:tcPr/>
                </a:tc>
                <a:tc>
                  <a:txBody>
                    <a:bodyPr/>
                    <a:lstStyle/>
                    <a:p>
                      <a:r>
                        <a:rPr lang="en-US" dirty="0" smtClean="0"/>
                        <a:t>Baseline (km)</a:t>
                      </a:r>
                      <a:endParaRPr lang="en-US" dirty="0"/>
                    </a:p>
                  </a:txBody>
                  <a:tcPr/>
                </a:tc>
              </a:tr>
              <a:tr h="419100">
                <a:tc>
                  <a:txBody>
                    <a:bodyPr/>
                    <a:lstStyle/>
                    <a:p>
                      <a:r>
                        <a:rPr lang="en-US" b="1" u="sng" dirty="0" smtClean="0"/>
                        <a:t>K2K</a:t>
                      </a:r>
                      <a:endParaRPr lang="en-US" b="1" u="sng" dirty="0"/>
                    </a:p>
                  </a:txBody>
                  <a:tcPr>
                    <a:solidFill>
                      <a:schemeClr val="accent6">
                        <a:lumMod val="40000"/>
                        <a:lumOff val="60000"/>
                      </a:schemeClr>
                    </a:solidFill>
                  </a:tcPr>
                </a:tc>
                <a:tc>
                  <a:txBody>
                    <a:bodyPr/>
                    <a:lstStyle/>
                    <a:p>
                      <a:r>
                        <a:rPr lang="en-US" b="1" u="sng" dirty="0" smtClean="0"/>
                        <a:t>KEK-PS</a:t>
                      </a:r>
                      <a:endParaRPr lang="en-US" b="1" u="sng" dirty="0"/>
                    </a:p>
                  </a:txBody>
                  <a:tcPr>
                    <a:solidFill>
                      <a:schemeClr val="accent6">
                        <a:lumMod val="40000"/>
                        <a:lumOff val="60000"/>
                      </a:schemeClr>
                    </a:solidFill>
                  </a:tcPr>
                </a:tc>
                <a:tc>
                  <a:txBody>
                    <a:bodyPr/>
                    <a:lstStyle/>
                    <a:p>
                      <a:r>
                        <a:rPr lang="en-US" b="1" u="sng" dirty="0" smtClean="0"/>
                        <a:t>0.3-2.7</a:t>
                      </a:r>
                      <a:endParaRPr lang="en-US" b="1" u="sng" dirty="0"/>
                    </a:p>
                  </a:txBody>
                  <a:tcPr>
                    <a:solidFill>
                      <a:schemeClr val="accent6">
                        <a:lumMod val="40000"/>
                        <a:lumOff val="60000"/>
                      </a:schemeClr>
                    </a:solidFill>
                  </a:tcPr>
                </a:tc>
                <a:tc>
                  <a:txBody>
                    <a:bodyPr/>
                    <a:lstStyle/>
                    <a:p>
                      <a:r>
                        <a:rPr lang="en-US" b="1" u="sng" dirty="0" smtClean="0"/>
                        <a:t>0.01-0.02</a:t>
                      </a:r>
                      <a:endParaRPr lang="en-US" b="1" u="sng" dirty="0"/>
                    </a:p>
                  </a:txBody>
                  <a:tcPr>
                    <a:solidFill>
                      <a:schemeClr val="accent6">
                        <a:lumMod val="40000"/>
                        <a:lumOff val="60000"/>
                      </a:schemeClr>
                    </a:solidFill>
                  </a:tcPr>
                </a:tc>
                <a:tc>
                  <a:txBody>
                    <a:bodyPr/>
                    <a:lstStyle/>
                    <a:p>
                      <a:r>
                        <a:rPr lang="en-US" b="1" u="sng" dirty="0" smtClean="0"/>
                        <a:t>Water</a:t>
                      </a:r>
                      <a:endParaRPr lang="en-US" b="1" u="sng" dirty="0"/>
                    </a:p>
                  </a:txBody>
                  <a:tcPr>
                    <a:solidFill>
                      <a:schemeClr val="accent6">
                        <a:lumMod val="40000"/>
                        <a:lumOff val="60000"/>
                      </a:schemeClr>
                    </a:solidFill>
                  </a:tcPr>
                </a:tc>
                <a:tc>
                  <a:txBody>
                    <a:bodyPr/>
                    <a:lstStyle/>
                    <a:p>
                      <a:r>
                        <a:rPr lang="en-US" b="1" u="sng" dirty="0" smtClean="0"/>
                        <a:t>50</a:t>
                      </a:r>
                      <a:endParaRPr lang="en-US" b="1" u="sng" dirty="0"/>
                    </a:p>
                  </a:txBody>
                  <a:tcPr>
                    <a:solidFill>
                      <a:schemeClr val="accent6">
                        <a:lumMod val="40000"/>
                        <a:lumOff val="60000"/>
                      </a:schemeClr>
                    </a:solidFill>
                  </a:tcPr>
                </a:tc>
                <a:tc>
                  <a:txBody>
                    <a:bodyPr/>
                    <a:lstStyle/>
                    <a:p>
                      <a:r>
                        <a:rPr lang="en-US" b="1" u="sng" dirty="0" smtClean="0"/>
                        <a:t>250 </a:t>
                      </a:r>
                      <a:endParaRPr lang="en-US" b="1" u="sng" dirty="0"/>
                    </a:p>
                  </a:txBody>
                  <a:tcPr>
                    <a:solidFill>
                      <a:schemeClr val="accent6">
                        <a:lumMod val="40000"/>
                        <a:lumOff val="60000"/>
                      </a:schemeClr>
                    </a:solidFill>
                  </a:tcPr>
                </a:tc>
              </a:tr>
              <a:tr h="419100">
                <a:tc>
                  <a:txBody>
                    <a:bodyPr/>
                    <a:lstStyle/>
                    <a:p>
                      <a:r>
                        <a:rPr lang="en-US" b="1" u="sng" dirty="0" smtClean="0"/>
                        <a:t>MINOS</a:t>
                      </a:r>
                      <a:endParaRPr lang="en-US" b="1" u="sng" dirty="0"/>
                    </a:p>
                  </a:txBody>
                  <a:tcPr>
                    <a:solidFill>
                      <a:schemeClr val="accent6">
                        <a:lumMod val="40000"/>
                        <a:lumOff val="60000"/>
                      </a:schemeClr>
                    </a:solidFill>
                  </a:tcPr>
                </a:tc>
                <a:tc>
                  <a:txBody>
                    <a:bodyPr/>
                    <a:lstStyle/>
                    <a:p>
                      <a:r>
                        <a:rPr lang="en-US" b="1" u="sng" dirty="0" smtClean="0"/>
                        <a:t>NUMI</a:t>
                      </a:r>
                      <a:endParaRPr lang="en-US" b="1" u="sng" dirty="0"/>
                    </a:p>
                  </a:txBody>
                  <a:tcPr>
                    <a:solidFill>
                      <a:schemeClr val="accent6">
                        <a:lumMod val="40000"/>
                        <a:lumOff val="60000"/>
                      </a:schemeClr>
                    </a:solidFill>
                  </a:tcPr>
                </a:tc>
                <a:tc>
                  <a:txBody>
                    <a:bodyPr/>
                    <a:lstStyle/>
                    <a:p>
                      <a:r>
                        <a:rPr lang="en-US" b="1" u="sng" dirty="0" smtClean="0"/>
                        <a:t>1.0-12</a:t>
                      </a:r>
                      <a:endParaRPr lang="en-US" b="1" u="sng" dirty="0"/>
                    </a:p>
                  </a:txBody>
                  <a:tcPr>
                    <a:solidFill>
                      <a:schemeClr val="accent6">
                        <a:lumMod val="40000"/>
                        <a:lumOff val="60000"/>
                      </a:schemeClr>
                    </a:solidFill>
                  </a:tcPr>
                </a:tc>
                <a:tc>
                  <a:txBody>
                    <a:bodyPr/>
                    <a:lstStyle/>
                    <a:p>
                      <a:r>
                        <a:rPr lang="en-US" b="1" u="sng" dirty="0" smtClean="0"/>
                        <a:t>0.4</a:t>
                      </a:r>
                      <a:endParaRPr lang="en-US" b="1" u="sng" dirty="0"/>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Steel Scintillator</a:t>
                      </a:r>
                    </a:p>
                  </a:txBody>
                  <a:tcPr>
                    <a:solidFill>
                      <a:schemeClr val="accent6">
                        <a:lumMod val="40000"/>
                        <a:lumOff val="60000"/>
                      </a:schemeClr>
                    </a:solidFill>
                  </a:tcPr>
                </a:tc>
                <a:tc>
                  <a:txBody>
                    <a:bodyPr/>
                    <a:lstStyle/>
                    <a:p>
                      <a:r>
                        <a:rPr lang="en-US" b="1" u="sng" dirty="0" smtClean="0"/>
                        <a:t>5.4 </a:t>
                      </a:r>
                      <a:endParaRPr lang="en-US" b="1" u="sng" dirty="0"/>
                    </a:p>
                  </a:txBody>
                  <a:tcPr>
                    <a:solidFill>
                      <a:schemeClr val="accent6">
                        <a:lumMod val="40000"/>
                        <a:lumOff val="60000"/>
                      </a:schemeClr>
                    </a:solidFill>
                  </a:tcPr>
                </a:tc>
                <a:tc>
                  <a:txBody>
                    <a:bodyPr/>
                    <a:lstStyle/>
                    <a:p>
                      <a:r>
                        <a:rPr lang="en-US" b="1" u="sng" dirty="0" smtClean="0"/>
                        <a:t>735 </a:t>
                      </a:r>
                      <a:endParaRPr lang="en-US" b="1" u="sng" dirty="0"/>
                    </a:p>
                  </a:txBody>
                  <a:tcPr>
                    <a:solidFill>
                      <a:schemeClr val="accent6">
                        <a:lumMod val="40000"/>
                        <a:lumOff val="60000"/>
                      </a:schemeClr>
                    </a:solidFill>
                  </a:tcPr>
                </a:tc>
              </a:tr>
              <a:tr h="419100">
                <a:tc>
                  <a:txBody>
                    <a:bodyPr/>
                    <a:lstStyle/>
                    <a:p>
                      <a:r>
                        <a:rPr lang="en-US" dirty="0" smtClean="0"/>
                        <a:t>OPERA</a:t>
                      </a:r>
                      <a:endParaRPr lang="en-US" dirty="0"/>
                    </a:p>
                  </a:txBody>
                  <a:tcPr/>
                </a:tc>
                <a:tc>
                  <a:txBody>
                    <a:bodyPr/>
                    <a:lstStyle/>
                    <a:p>
                      <a:r>
                        <a:rPr lang="en-US" dirty="0" smtClean="0"/>
                        <a:t>CNGS</a:t>
                      </a:r>
                      <a:endParaRPr lang="en-US" dirty="0"/>
                    </a:p>
                  </a:txBody>
                  <a:tcPr/>
                </a:tc>
                <a:tc>
                  <a:txBody>
                    <a:bodyPr/>
                    <a:lstStyle/>
                    <a:p>
                      <a:r>
                        <a:rPr lang="en-US" dirty="0" smtClean="0"/>
                        <a:t>5-30</a:t>
                      </a:r>
                      <a:endParaRPr lang="en-US" dirty="0"/>
                    </a:p>
                  </a:txBody>
                  <a:tcPr/>
                </a:tc>
                <a:tc>
                  <a:txBody>
                    <a:bodyPr/>
                    <a:lstStyle/>
                    <a:p>
                      <a:r>
                        <a:rPr lang="en-US" dirty="0" smtClean="0"/>
                        <a:t>0.5</a:t>
                      </a:r>
                      <a:endParaRPr lang="en-US" dirty="0"/>
                    </a:p>
                  </a:txBody>
                  <a:tcPr/>
                </a:tc>
                <a:tc>
                  <a:txBody>
                    <a:bodyPr/>
                    <a:lstStyle/>
                    <a:p>
                      <a:r>
                        <a:rPr lang="en-US" dirty="0" smtClean="0"/>
                        <a:t>Lead</a:t>
                      </a:r>
                      <a:r>
                        <a:rPr lang="en-US" baseline="0" dirty="0" smtClean="0"/>
                        <a:t> Emulsion</a:t>
                      </a:r>
                      <a:endParaRPr lang="en-US" dirty="0"/>
                    </a:p>
                  </a:txBody>
                  <a:tcPr/>
                </a:tc>
                <a:tc>
                  <a:txBody>
                    <a:bodyPr/>
                    <a:lstStyle/>
                    <a:p>
                      <a:r>
                        <a:rPr lang="en-US" dirty="0" smtClean="0"/>
                        <a:t>1.8</a:t>
                      </a:r>
                      <a:endParaRPr lang="en-US" dirty="0"/>
                    </a:p>
                  </a:txBody>
                  <a:tcPr/>
                </a:tc>
                <a:tc>
                  <a:txBody>
                    <a:bodyPr/>
                    <a:lstStyle/>
                    <a:p>
                      <a:r>
                        <a:rPr lang="en-US" dirty="0" smtClean="0"/>
                        <a:t>732 </a:t>
                      </a:r>
                      <a:endParaRPr lang="en-US" dirty="0"/>
                    </a:p>
                  </a:txBody>
                  <a:tcPr/>
                </a:tc>
              </a:tr>
              <a:tr h="419100">
                <a:tc>
                  <a:txBody>
                    <a:bodyPr/>
                    <a:lstStyle/>
                    <a:p>
                      <a:r>
                        <a:rPr lang="en-US" dirty="0" smtClean="0"/>
                        <a:t>ICARUS</a:t>
                      </a:r>
                      <a:endParaRPr lang="en-US" dirty="0"/>
                    </a:p>
                  </a:txBody>
                  <a:tcPr/>
                </a:tc>
                <a:tc>
                  <a:txBody>
                    <a:bodyPr/>
                    <a:lstStyle/>
                    <a:p>
                      <a:r>
                        <a:rPr lang="en-US" dirty="0" smtClean="0"/>
                        <a:t>CNGS</a:t>
                      </a:r>
                      <a:endParaRPr lang="en-US" dirty="0"/>
                    </a:p>
                  </a:txBody>
                  <a:tcPr/>
                </a:tc>
                <a:tc>
                  <a:txBody>
                    <a:bodyPr/>
                    <a:lstStyle/>
                    <a:p>
                      <a:r>
                        <a:rPr lang="en-US" dirty="0" smtClean="0"/>
                        <a:t>5-30</a:t>
                      </a:r>
                      <a:endParaRPr lang="en-US" dirty="0"/>
                    </a:p>
                  </a:txBody>
                  <a:tcPr/>
                </a:tc>
                <a:tc>
                  <a:txBody>
                    <a:bodyPr/>
                    <a:lstStyle/>
                    <a:p>
                      <a:r>
                        <a:rPr lang="en-US" dirty="0" smtClean="0"/>
                        <a:t>0.5</a:t>
                      </a:r>
                      <a:endParaRPr lang="en-US" dirty="0"/>
                    </a:p>
                  </a:txBody>
                  <a:tcPr/>
                </a:tc>
                <a:tc>
                  <a:txBody>
                    <a:bodyPr/>
                    <a:lstStyle/>
                    <a:p>
                      <a:r>
                        <a:rPr lang="en-US" dirty="0" smtClean="0"/>
                        <a:t>Lar-TPC</a:t>
                      </a:r>
                      <a:endParaRPr lang="en-US" dirty="0"/>
                    </a:p>
                  </a:txBody>
                  <a:tcPr/>
                </a:tc>
                <a:tc>
                  <a:txBody>
                    <a:bodyPr/>
                    <a:lstStyle/>
                    <a:p>
                      <a:r>
                        <a:rPr lang="en-US" dirty="0" smtClean="0"/>
                        <a:t>0.6 </a:t>
                      </a:r>
                      <a:endParaRPr lang="en-US" dirty="0"/>
                    </a:p>
                  </a:txBody>
                  <a:tcPr/>
                </a:tc>
                <a:tc>
                  <a:txBody>
                    <a:bodyPr/>
                    <a:lstStyle/>
                    <a:p>
                      <a:r>
                        <a:rPr lang="en-US" dirty="0" smtClean="0"/>
                        <a:t>732 </a:t>
                      </a:r>
                      <a:endParaRPr lang="en-US" dirty="0"/>
                    </a:p>
                  </a:txBody>
                  <a:tcPr/>
                </a:tc>
              </a:tr>
              <a:tr h="419100">
                <a:tc>
                  <a:txBody>
                    <a:bodyPr/>
                    <a:lstStyle/>
                    <a:p>
                      <a:r>
                        <a:rPr lang="en-US" dirty="0" err="1" smtClean="0"/>
                        <a:t>MiniBooNE</a:t>
                      </a:r>
                      <a:endParaRPr lang="en-US" dirty="0"/>
                    </a:p>
                  </a:txBody>
                  <a:tcPr/>
                </a:tc>
                <a:tc>
                  <a:txBody>
                    <a:bodyPr/>
                    <a:lstStyle/>
                    <a:p>
                      <a:r>
                        <a:rPr lang="en-US" dirty="0" smtClean="0"/>
                        <a:t>BNB</a:t>
                      </a:r>
                      <a:endParaRPr lang="en-US" dirty="0"/>
                    </a:p>
                  </a:txBody>
                  <a:tcPr/>
                </a:tc>
                <a:tc>
                  <a:txBody>
                    <a:bodyPr/>
                    <a:lstStyle/>
                    <a:p>
                      <a:r>
                        <a:rPr lang="en-US" dirty="0" smtClean="0"/>
                        <a:t>&lt; 2</a:t>
                      </a:r>
                      <a:endParaRPr lang="en-US" dirty="0"/>
                    </a:p>
                  </a:txBody>
                  <a:tcPr/>
                </a:tc>
                <a:tc>
                  <a:txBody>
                    <a:bodyPr/>
                    <a:lstStyle/>
                    <a:p>
                      <a:r>
                        <a:rPr lang="en-US" dirty="0" smtClean="0"/>
                        <a:t>0.04</a:t>
                      </a:r>
                      <a:endParaRPr lang="en-US" dirty="0"/>
                    </a:p>
                  </a:txBody>
                  <a:tcPr/>
                </a:tc>
                <a:tc>
                  <a:txBody>
                    <a:bodyPr/>
                    <a:lstStyle/>
                    <a:p>
                      <a:r>
                        <a:rPr lang="en-US" dirty="0" smtClean="0"/>
                        <a:t>Mineral Oil</a:t>
                      </a:r>
                      <a:endParaRPr lang="en-US" dirty="0"/>
                    </a:p>
                  </a:txBody>
                  <a:tcPr/>
                </a:tc>
                <a:tc>
                  <a:txBody>
                    <a:bodyPr/>
                    <a:lstStyle/>
                    <a:p>
                      <a:r>
                        <a:rPr lang="en-US" dirty="0" smtClean="0"/>
                        <a:t>0.8</a:t>
                      </a:r>
                      <a:endParaRPr lang="en-US" dirty="0"/>
                    </a:p>
                  </a:txBody>
                  <a:tcPr/>
                </a:tc>
                <a:tc>
                  <a:txBody>
                    <a:bodyPr/>
                    <a:lstStyle/>
                    <a:p>
                      <a:r>
                        <a:rPr lang="en-US" dirty="0" smtClean="0"/>
                        <a:t>0.54</a:t>
                      </a:r>
                      <a:endParaRPr lang="en-US" dirty="0"/>
                    </a:p>
                  </a:txBody>
                  <a:tcPr/>
                </a:tc>
              </a:tr>
              <a:tr h="419100">
                <a:tc>
                  <a:txBody>
                    <a:bodyPr/>
                    <a:lstStyle/>
                    <a:p>
                      <a:r>
                        <a:rPr lang="en-US" b="1" u="sng" dirty="0" smtClean="0">
                          <a:solidFill>
                            <a:srgbClr val="0070C0"/>
                          </a:solidFill>
                        </a:rPr>
                        <a:t>T2K</a:t>
                      </a:r>
                      <a:endParaRPr lang="en-US" b="1" u="sng" dirty="0">
                        <a:solidFill>
                          <a:srgbClr val="0070C0"/>
                        </a:solidFill>
                      </a:endParaRPr>
                    </a:p>
                  </a:txBody>
                  <a:tcPr>
                    <a:solidFill>
                      <a:schemeClr val="accent6">
                        <a:lumMod val="60000"/>
                        <a:lumOff val="40000"/>
                      </a:schemeClr>
                    </a:solidFill>
                  </a:tcPr>
                </a:tc>
                <a:tc>
                  <a:txBody>
                    <a:bodyPr/>
                    <a:lstStyle/>
                    <a:p>
                      <a:r>
                        <a:rPr lang="en-US" b="1" u="sng" dirty="0" smtClean="0">
                          <a:solidFill>
                            <a:srgbClr val="0070C0"/>
                          </a:solidFill>
                        </a:rPr>
                        <a:t>J-PARC</a:t>
                      </a:r>
                      <a:endParaRPr lang="en-US" b="1" u="sng" dirty="0">
                        <a:solidFill>
                          <a:srgbClr val="0070C0"/>
                        </a:solidFill>
                      </a:endParaRPr>
                    </a:p>
                  </a:txBody>
                  <a:tcPr>
                    <a:solidFill>
                      <a:schemeClr val="accent6">
                        <a:lumMod val="60000"/>
                        <a:lumOff val="40000"/>
                      </a:schemeClr>
                    </a:solidFill>
                  </a:tcPr>
                </a:tc>
                <a:tc>
                  <a:txBody>
                    <a:bodyPr/>
                    <a:lstStyle/>
                    <a:p>
                      <a:r>
                        <a:rPr lang="en-US" b="1" u="sng" dirty="0" smtClean="0">
                          <a:solidFill>
                            <a:srgbClr val="0070C0"/>
                          </a:solidFill>
                        </a:rPr>
                        <a:t>0.3-1.5</a:t>
                      </a:r>
                      <a:endParaRPr lang="en-US" b="1" u="sng" dirty="0">
                        <a:solidFill>
                          <a:srgbClr val="0070C0"/>
                        </a:solidFill>
                      </a:endParaRPr>
                    </a:p>
                  </a:txBody>
                  <a:tcPr>
                    <a:solidFill>
                      <a:schemeClr val="accent6">
                        <a:lumMod val="60000"/>
                        <a:lumOff val="40000"/>
                      </a:schemeClr>
                    </a:solidFill>
                  </a:tcPr>
                </a:tc>
                <a:tc>
                  <a:txBody>
                    <a:bodyPr/>
                    <a:lstStyle/>
                    <a:p>
                      <a:r>
                        <a:rPr lang="en-US" b="1" u="sng" dirty="0" smtClean="0">
                          <a:solidFill>
                            <a:srgbClr val="0070C0"/>
                          </a:solidFill>
                        </a:rPr>
                        <a:t>0.75</a:t>
                      </a:r>
                      <a:endParaRPr lang="en-US" b="1" u="sng" dirty="0">
                        <a:solidFill>
                          <a:srgbClr val="0070C0"/>
                        </a:solidFill>
                      </a:endParaRPr>
                    </a:p>
                  </a:txBody>
                  <a:tcPr>
                    <a:solidFill>
                      <a:schemeClr val="accent6">
                        <a:lumMod val="60000"/>
                        <a:lumOff val="40000"/>
                      </a:schemeClr>
                    </a:solidFill>
                  </a:tcPr>
                </a:tc>
                <a:tc>
                  <a:txBody>
                    <a:bodyPr/>
                    <a:lstStyle/>
                    <a:p>
                      <a:r>
                        <a:rPr lang="en-US" b="1" u="sng" dirty="0" smtClean="0">
                          <a:solidFill>
                            <a:srgbClr val="0070C0"/>
                          </a:solidFill>
                        </a:rPr>
                        <a:t>Water</a:t>
                      </a:r>
                      <a:endParaRPr lang="en-US" b="1" u="sng" dirty="0">
                        <a:solidFill>
                          <a:srgbClr val="0070C0"/>
                        </a:solidFill>
                      </a:endParaRPr>
                    </a:p>
                  </a:txBody>
                  <a:tcPr>
                    <a:solidFill>
                      <a:schemeClr val="accent6">
                        <a:lumMod val="60000"/>
                        <a:lumOff val="40000"/>
                      </a:schemeClr>
                    </a:solidFill>
                  </a:tcPr>
                </a:tc>
                <a:tc>
                  <a:txBody>
                    <a:bodyPr/>
                    <a:lstStyle/>
                    <a:p>
                      <a:r>
                        <a:rPr lang="en-US" b="1" u="sng" dirty="0" smtClean="0">
                          <a:solidFill>
                            <a:srgbClr val="0070C0"/>
                          </a:solidFill>
                        </a:rPr>
                        <a:t>50 </a:t>
                      </a:r>
                      <a:endParaRPr lang="en-US" b="1" u="sng" dirty="0">
                        <a:solidFill>
                          <a:srgbClr val="0070C0"/>
                        </a:solidFill>
                      </a:endParaRPr>
                    </a:p>
                  </a:txBody>
                  <a:tcPr>
                    <a:solidFill>
                      <a:schemeClr val="accent6">
                        <a:lumMod val="60000"/>
                        <a:lumOff val="40000"/>
                      </a:schemeClr>
                    </a:solidFill>
                  </a:tcPr>
                </a:tc>
                <a:tc>
                  <a:txBody>
                    <a:bodyPr/>
                    <a:lstStyle/>
                    <a:p>
                      <a:r>
                        <a:rPr lang="en-US" b="1" u="sng" dirty="0" smtClean="0">
                          <a:solidFill>
                            <a:srgbClr val="0070C0"/>
                          </a:solidFill>
                        </a:rPr>
                        <a:t>295 </a:t>
                      </a:r>
                      <a:endParaRPr lang="en-US" b="1" u="sng" dirty="0">
                        <a:solidFill>
                          <a:srgbClr val="0070C0"/>
                        </a:solidFill>
                      </a:endParaRPr>
                    </a:p>
                  </a:txBody>
                  <a:tcPr>
                    <a:solidFill>
                      <a:schemeClr val="accent6">
                        <a:lumMod val="60000"/>
                        <a:lumOff val="40000"/>
                      </a:schemeClr>
                    </a:solidFill>
                  </a:tcPr>
                </a:tc>
              </a:tr>
              <a:tr h="4191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solidFill>
                            <a:srgbClr val="0070C0"/>
                          </a:solidFill>
                        </a:rPr>
                        <a:t>NOVA</a:t>
                      </a:r>
                    </a:p>
                  </a:txBody>
                  <a:tcPr>
                    <a:solidFill>
                      <a:schemeClr val="accent6">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solidFill>
                            <a:srgbClr val="0070C0"/>
                          </a:solidFill>
                        </a:rPr>
                        <a:t>NUMI</a:t>
                      </a:r>
                    </a:p>
                  </a:txBody>
                  <a:tcPr>
                    <a:solidFill>
                      <a:schemeClr val="accent6">
                        <a:lumMod val="60000"/>
                        <a:lumOff val="40000"/>
                      </a:schemeClr>
                    </a:solidFill>
                  </a:tcPr>
                </a:tc>
                <a:tc>
                  <a:txBody>
                    <a:bodyPr/>
                    <a:lstStyle/>
                    <a:p>
                      <a:r>
                        <a:rPr lang="en-US" b="1" u="sng" dirty="0" smtClean="0">
                          <a:solidFill>
                            <a:srgbClr val="0070C0"/>
                          </a:solidFill>
                        </a:rPr>
                        <a:t>1.0-3.0</a:t>
                      </a:r>
                      <a:endParaRPr lang="en-US" b="1" u="sng" dirty="0">
                        <a:solidFill>
                          <a:srgbClr val="0070C0"/>
                        </a:solidFill>
                      </a:endParaRPr>
                    </a:p>
                  </a:txBody>
                  <a:tcPr>
                    <a:solidFill>
                      <a:schemeClr val="accent6">
                        <a:lumMod val="60000"/>
                        <a:lumOff val="40000"/>
                      </a:schemeClr>
                    </a:solidFill>
                  </a:tcPr>
                </a:tc>
                <a:tc>
                  <a:txBody>
                    <a:bodyPr/>
                    <a:lstStyle/>
                    <a:p>
                      <a:r>
                        <a:rPr lang="en-US" b="1" u="sng" dirty="0" smtClean="0">
                          <a:solidFill>
                            <a:srgbClr val="0070C0"/>
                          </a:solidFill>
                        </a:rPr>
                        <a:t>0.7</a:t>
                      </a:r>
                      <a:endParaRPr lang="en-US" b="1" u="sng" dirty="0">
                        <a:solidFill>
                          <a:srgbClr val="0070C0"/>
                        </a:solidFill>
                      </a:endParaRPr>
                    </a:p>
                  </a:txBody>
                  <a:tcPr>
                    <a:solidFill>
                      <a:schemeClr val="accent6">
                        <a:lumMod val="60000"/>
                        <a:lumOff val="40000"/>
                      </a:schemeClr>
                    </a:solidFill>
                  </a:tcPr>
                </a:tc>
                <a:tc>
                  <a:txBody>
                    <a:bodyPr/>
                    <a:lstStyle/>
                    <a:p>
                      <a:r>
                        <a:rPr lang="en-US" b="1" u="sng" dirty="0" smtClean="0">
                          <a:solidFill>
                            <a:srgbClr val="0070C0"/>
                          </a:solidFill>
                        </a:rPr>
                        <a:t>Liquid </a:t>
                      </a:r>
                      <a:r>
                        <a:rPr lang="en-US" b="1" u="sng" dirty="0" err="1" smtClean="0">
                          <a:solidFill>
                            <a:srgbClr val="0070C0"/>
                          </a:solidFill>
                        </a:rPr>
                        <a:t>Scintillator</a:t>
                      </a:r>
                      <a:endParaRPr lang="en-US" b="1" u="sng" dirty="0">
                        <a:solidFill>
                          <a:srgbClr val="0070C0"/>
                        </a:solidFill>
                      </a:endParaRPr>
                    </a:p>
                  </a:txBody>
                  <a:tcPr>
                    <a:solidFill>
                      <a:schemeClr val="accent6">
                        <a:lumMod val="60000"/>
                        <a:lumOff val="40000"/>
                      </a:schemeClr>
                    </a:solidFill>
                  </a:tcPr>
                </a:tc>
                <a:tc>
                  <a:txBody>
                    <a:bodyPr/>
                    <a:lstStyle/>
                    <a:p>
                      <a:r>
                        <a:rPr lang="en-US" b="1" u="sng" dirty="0" smtClean="0">
                          <a:solidFill>
                            <a:srgbClr val="0070C0"/>
                          </a:solidFill>
                        </a:rPr>
                        <a:t>15 </a:t>
                      </a:r>
                      <a:endParaRPr lang="en-US" b="1" u="sng" dirty="0">
                        <a:solidFill>
                          <a:srgbClr val="0070C0"/>
                        </a:solidFill>
                      </a:endParaRPr>
                    </a:p>
                  </a:txBody>
                  <a:tcPr>
                    <a:solidFill>
                      <a:schemeClr val="accent6">
                        <a:lumMod val="60000"/>
                        <a:lumOff val="40000"/>
                      </a:schemeClr>
                    </a:solidFill>
                  </a:tcPr>
                </a:tc>
                <a:tc>
                  <a:txBody>
                    <a:bodyPr/>
                    <a:lstStyle/>
                    <a:p>
                      <a:r>
                        <a:rPr lang="en-US" b="1" u="sng" dirty="0" smtClean="0">
                          <a:solidFill>
                            <a:srgbClr val="0070C0"/>
                          </a:solidFill>
                        </a:rPr>
                        <a:t>810 </a:t>
                      </a:r>
                      <a:endParaRPr lang="en-US" b="1" u="sng" dirty="0">
                        <a:solidFill>
                          <a:srgbClr val="0070C0"/>
                        </a:solidFill>
                      </a:endParaRPr>
                    </a:p>
                  </a:txBody>
                  <a:tcPr>
                    <a:solidFill>
                      <a:schemeClr val="accent6">
                        <a:lumMod val="60000"/>
                        <a:lumOff val="40000"/>
                      </a:schemeClr>
                    </a:solidFill>
                  </a:tcPr>
                </a:tc>
              </a:tr>
              <a:tr h="4191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solidFill>
                            <a:srgbClr val="0070C0"/>
                          </a:solidFill>
                        </a:rPr>
                        <a:t>MicroBooNE</a:t>
                      </a:r>
                      <a:endParaRPr lang="en-US" dirty="0" smtClean="0">
                        <a:solidFill>
                          <a:srgbClr val="0070C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70C0"/>
                          </a:solidFill>
                        </a:rPr>
                        <a:t>BNB</a:t>
                      </a:r>
                    </a:p>
                  </a:txBody>
                  <a:tcPr/>
                </a:tc>
                <a:tc>
                  <a:txBody>
                    <a:bodyPr/>
                    <a:lstStyle/>
                    <a:p>
                      <a:r>
                        <a:rPr lang="en-US" dirty="0" smtClean="0">
                          <a:solidFill>
                            <a:srgbClr val="0070C0"/>
                          </a:solidFill>
                        </a:rPr>
                        <a:t>&lt; 2</a:t>
                      </a:r>
                      <a:endParaRPr lang="en-US" dirty="0">
                        <a:solidFill>
                          <a:srgbClr val="0070C0"/>
                        </a:solidFill>
                      </a:endParaRPr>
                    </a:p>
                  </a:txBody>
                  <a:tcPr/>
                </a:tc>
                <a:tc>
                  <a:txBody>
                    <a:bodyPr/>
                    <a:lstStyle/>
                    <a:p>
                      <a:r>
                        <a:rPr lang="en-US" dirty="0" smtClean="0">
                          <a:solidFill>
                            <a:srgbClr val="0070C0"/>
                          </a:solidFill>
                        </a:rPr>
                        <a:t>0.04</a:t>
                      </a:r>
                      <a:endParaRPr lang="en-US" dirty="0">
                        <a:solidFill>
                          <a:srgbClr val="0070C0"/>
                        </a:solidFill>
                      </a:endParaRPr>
                    </a:p>
                  </a:txBody>
                  <a:tcPr/>
                </a:tc>
                <a:tc>
                  <a:txBody>
                    <a:bodyPr/>
                    <a:lstStyle/>
                    <a:p>
                      <a:r>
                        <a:rPr lang="en-US" dirty="0" smtClean="0">
                          <a:solidFill>
                            <a:srgbClr val="0070C0"/>
                          </a:solidFill>
                        </a:rPr>
                        <a:t>Lar-TPC</a:t>
                      </a:r>
                      <a:endParaRPr lang="en-US" dirty="0">
                        <a:solidFill>
                          <a:srgbClr val="0070C0"/>
                        </a:solidFill>
                      </a:endParaRPr>
                    </a:p>
                  </a:txBody>
                  <a:tcPr/>
                </a:tc>
                <a:tc>
                  <a:txBody>
                    <a:bodyPr/>
                    <a:lstStyle/>
                    <a:p>
                      <a:r>
                        <a:rPr lang="en-US" dirty="0" smtClean="0">
                          <a:solidFill>
                            <a:srgbClr val="0070C0"/>
                          </a:solidFill>
                        </a:rPr>
                        <a:t>0.08</a:t>
                      </a:r>
                      <a:endParaRPr lang="en-US" dirty="0">
                        <a:solidFill>
                          <a:srgbClr val="0070C0"/>
                        </a:solidFill>
                      </a:endParaRPr>
                    </a:p>
                  </a:txBody>
                  <a:tcPr/>
                </a:tc>
                <a:tc>
                  <a:txBody>
                    <a:bodyPr/>
                    <a:lstStyle/>
                    <a:p>
                      <a:r>
                        <a:rPr lang="en-US" dirty="0" smtClean="0">
                          <a:solidFill>
                            <a:srgbClr val="0070C0"/>
                          </a:solidFill>
                        </a:rPr>
                        <a:t>0.47</a:t>
                      </a:r>
                      <a:endParaRPr lang="en-US" dirty="0">
                        <a:solidFill>
                          <a:srgbClr val="0070C0"/>
                        </a:solidFill>
                      </a:endParaRPr>
                    </a:p>
                  </a:txBody>
                  <a:tcPr/>
                </a:tc>
              </a:tr>
            </a:tbl>
          </a:graphicData>
        </a:graphic>
      </p:graphicFrame>
      <p:sp>
        <p:nvSpPr>
          <p:cNvPr id="2" name="Title 1"/>
          <p:cNvSpPr>
            <a:spLocks noGrp="1"/>
          </p:cNvSpPr>
          <p:nvPr>
            <p:ph type="title"/>
          </p:nvPr>
        </p:nvSpPr>
        <p:spPr>
          <a:xfrm>
            <a:off x="457200" y="0"/>
            <a:ext cx="8229600" cy="990600"/>
          </a:xfrm>
        </p:spPr>
        <p:txBody>
          <a:bodyPr>
            <a:normAutofit/>
          </a:bodyPr>
          <a:lstStyle/>
          <a:p>
            <a:r>
              <a:rPr lang="en-US" dirty="0" smtClean="0"/>
              <a:t>Recent Experiments</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10</a:t>
            </a:fld>
            <a:endParaRPr lang="en-US"/>
          </a:p>
        </p:txBody>
      </p:sp>
      <p:sp>
        <p:nvSpPr>
          <p:cNvPr id="7" name="TextBox 6"/>
          <p:cNvSpPr txBox="1"/>
          <p:nvPr/>
        </p:nvSpPr>
        <p:spPr>
          <a:xfrm>
            <a:off x="381000" y="5791200"/>
            <a:ext cx="7924800" cy="830997"/>
          </a:xfrm>
          <a:prstGeom prst="rect">
            <a:avLst/>
          </a:prstGeom>
          <a:noFill/>
        </p:spPr>
        <p:txBody>
          <a:bodyPr wrap="square" rtlCol="0">
            <a:spAutoFit/>
          </a:bodyPr>
          <a:lstStyle/>
          <a:p>
            <a:r>
              <a:rPr lang="en-US" sz="2400" dirty="0" smtClean="0"/>
              <a:t>First and </a:t>
            </a:r>
            <a:r>
              <a:rPr lang="en-US" sz="2400" dirty="0" smtClean="0">
                <a:solidFill>
                  <a:srgbClr val="0070C0"/>
                </a:solidFill>
              </a:rPr>
              <a:t>Second</a:t>
            </a:r>
            <a:r>
              <a:rPr lang="en-US" sz="2400" dirty="0" smtClean="0"/>
              <a:t> Generation Oscillation Experiments</a:t>
            </a:r>
          </a:p>
          <a:p>
            <a:r>
              <a:rPr lang="en-US" sz="2400" b="1" u="sng" dirty="0" smtClean="0"/>
              <a:t>Long-Baseline Experiments</a:t>
            </a:r>
            <a:endParaRPr lang="en-US" sz="2400" b="1" u="sng" dirty="0"/>
          </a:p>
        </p:txBody>
      </p:sp>
      <p:sp>
        <p:nvSpPr>
          <p:cNvPr id="10" name="Rectangle 9"/>
          <p:cNvSpPr/>
          <p:nvPr/>
        </p:nvSpPr>
        <p:spPr>
          <a:xfrm>
            <a:off x="0" y="4114800"/>
            <a:ext cx="9144000" cy="1600200"/>
          </a:xfrm>
          <a:prstGeom prst="rect">
            <a:avLst/>
          </a:prstGeom>
          <a:noFill/>
          <a:ln w="508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53661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066800"/>
          </a:xfrm>
        </p:spPr>
        <p:txBody>
          <a:bodyPr/>
          <a:lstStyle/>
          <a:p>
            <a:r>
              <a:rPr lang="en-US" dirty="0" smtClean="0"/>
              <a:t>Future Experiments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11</a:t>
            </a:fld>
            <a:endParaRPr lang="en-US"/>
          </a:p>
        </p:txBody>
      </p:sp>
      <p:graphicFrame>
        <p:nvGraphicFramePr>
          <p:cNvPr id="5" name="Content Placeholder 5"/>
          <p:cNvGraphicFramePr>
            <a:graphicFrameLocks/>
          </p:cNvGraphicFramePr>
          <p:nvPr>
            <p:extLst>
              <p:ext uri="{D42A27DB-BD31-4B8C-83A1-F6EECF244321}">
                <p14:modId xmlns:p14="http://schemas.microsoft.com/office/powerpoint/2010/main" val="3103662175"/>
              </p:ext>
            </p:extLst>
          </p:nvPr>
        </p:nvGraphicFramePr>
        <p:xfrm>
          <a:off x="0" y="990600"/>
          <a:ext cx="9144002" cy="1059180"/>
        </p:xfrm>
        <a:graphic>
          <a:graphicData uri="http://schemas.openxmlformats.org/drawingml/2006/table">
            <a:tbl>
              <a:tblPr firstRow="1" bandRow="1">
                <a:tableStyleId>{5C22544A-7EE6-4342-B048-85BDC9FD1C3A}</a:tableStyleId>
              </a:tblPr>
              <a:tblGrid>
                <a:gridCol w="1524001"/>
                <a:gridCol w="1066800"/>
                <a:gridCol w="1066801"/>
                <a:gridCol w="1315451"/>
                <a:gridCol w="1684422"/>
                <a:gridCol w="1363578"/>
                <a:gridCol w="1122949"/>
              </a:tblGrid>
              <a:tr h="419100">
                <a:tc>
                  <a:txBody>
                    <a:bodyPr/>
                    <a:lstStyle/>
                    <a:p>
                      <a:r>
                        <a:rPr lang="en-US" dirty="0" smtClean="0"/>
                        <a:t>Exp.</a:t>
                      </a:r>
                      <a:endParaRPr lang="en-US" dirty="0"/>
                    </a:p>
                  </a:txBody>
                  <a:tcPr/>
                </a:tc>
                <a:tc>
                  <a:txBody>
                    <a:bodyPr/>
                    <a:lstStyle/>
                    <a:p>
                      <a:r>
                        <a:rPr lang="en-US" dirty="0" smtClean="0"/>
                        <a:t>Beam</a:t>
                      </a:r>
                      <a:endParaRPr lang="en-US" dirty="0"/>
                    </a:p>
                  </a:txBody>
                  <a:tcPr/>
                </a:tc>
                <a:tc>
                  <a:txBody>
                    <a:bodyPr/>
                    <a:lstStyle/>
                    <a:p>
                      <a:r>
                        <a:rPr lang="en-US" dirty="0" smtClean="0"/>
                        <a:t>Energy</a:t>
                      </a:r>
                      <a:r>
                        <a:rPr lang="en-US" baseline="0" dirty="0" smtClean="0"/>
                        <a:t> (</a:t>
                      </a:r>
                      <a:r>
                        <a:rPr lang="en-US" baseline="0" dirty="0" err="1" smtClean="0"/>
                        <a:t>GeV</a:t>
                      </a:r>
                      <a:r>
                        <a:rPr lang="en-US" baseline="0" dirty="0" smtClean="0"/>
                        <a:t>)</a:t>
                      </a:r>
                      <a:endParaRPr lang="en-US" dirty="0"/>
                    </a:p>
                  </a:txBody>
                  <a:tcPr/>
                </a:tc>
                <a:tc>
                  <a:txBody>
                    <a:bodyPr/>
                    <a:lstStyle/>
                    <a:p>
                      <a:r>
                        <a:rPr lang="en-US" dirty="0" smtClean="0"/>
                        <a:t>Power (MW)</a:t>
                      </a:r>
                      <a:endParaRPr lang="en-US" dirty="0"/>
                    </a:p>
                  </a:txBody>
                  <a:tcPr/>
                </a:tc>
                <a:tc>
                  <a:txBody>
                    <a:bodyPr/>
                    <a:lstStyle/>
                    <a:p>
                      <a:r>
                        <a:rPr lang="en-US" dirty="0" smtClean="0"/>
                        <a:t>Detector Technology</a:t>
                      </a:r>
                      <a:endParaRPr lang="en-US" dirty="0"/>
                    </a:p>
                  </a:txBody>
                  <a:tcPr/>
                </a:tc>
                <a:tc>
                  <a:txBody>
                    <a:bodyPr/>
                    <a:lstStyle/>
                    <a:p>
                      <a:r>
                        <a:rPr lang="en-US" dirty="0" smtClean="0"/>
                        <a:t>Detector</a:t>
                      </a:r>
                      <a:r>
                        <a:rPr lang="en-US" baseline="0" dirty="0" smtClean="0"/>
                        <a:t> Weight (</a:t>
                      </a:r>
                      <a:r>
                        <a:rPr lang="en-US" baseline="0" dirty="0" err="1" smtClean="0"/>
                        <a:t>kt</a:t>
                      </a:r>
                      <a:r>
                        <a:rPr lang="en-US" baseline="0" dirty="0" smtClean="0"/>
                        <a:t>)</a:t>
                      </a:r>
                      <a:endParaRPr lang="en-US" dirty="0"/>
                    </a:p>
                  </a:txBody>
                  <a:tcPr/>
                </a:tc>
                <a:tc>
                  <a:txBody>
                    <a:bodyPr/>
                    <a:lstStyle/>
                    <a:p>
                      <a:r>
                        <a:rPr lang="en-US" dirty="0" smtClean="0"/>
                        <a:t>Baseline (km)</a:t>
                      </a:r>
                      <a:endParaRPr lang="en-US" dirty="0"/>
                    </a:p>
                  </a:txBody>
                  <a:tcPr/>
                </a:tc>
              </a:tr>
              <a:tr h="419100">
                <a:tc>
                  <a:txBody>
                    <a:bodyPr/>
                    <a:lstStyle/>
                    <a:p>
                      <a:r>
                        <a:rPr lang="en-US" dirty="0" smtClean="0"/>
                        <a:t>Hyper-K</a:t>
                      </a:r>
                      <a:endParaRPr lang="en-US" dirty="0"/>
                    </a:p>
                  </a:txBody>
                  <a:tcPr/>
                </a:tc>
                <a:tc>
                  <a:txBody>
                    <a:bodyPr/>
                    <a:lstStyle/>
                    <a:p>
                      <a:r>
                        <a:rPr lang="en-US" dirty="0" smtClean="0"/>
                        <a:t>J-PARC</a:t>
                      </a:r>
                      <a:endParaRPr lang="en-US" dirty="0"/>
                    </a:p>
                  </a:txBody>
                  <a:tcPr/>
                </a:tc>
                <a:tc>
                  <a:txBody>
                    <a:bodyPr/>
                    <a:lstStyle/>
                    <a:p>
                      <a:r>
                        <a:rPr lang="en-US" dirty="0" smtClean="0"/>
                        <a:t>0.3-1.5</a:t>
                      </a:r>
                      <a:endParaRPr lang="en-US" dirty="0"/>
                    </a:p>
                  </a:txBody>
                  <a:tcPr/>
                </a:tc>
                <a:tc>
                  <a:txBody>
                    <a:bodyPr/>
                    <a:lstStyle/>
                    <a:p>
                      <a:r>
                        <a:rPr lang="en-US" dirty="0" smtClean="0"/>
                        <a:t>&gt;0.75</a:t>
                      </a:r>
                      <a:endParaRPr lang="en-US" dirty="0"/>
                    </a:p>
                  </a:txBody>
                  <a:tcPr/>
                </a:tc>
                <a:tc>
                  <a:txBody>
                    <a:bodyPr/>
                    <a:lstStyle/>
                    <a:p>
                      <a:r>
                        <a:rPr lang="en-US" dirty="0" smtClean="0"/>
                        <a:t>Water </a:t>
                      </a:r>
                      <a:endParaRPr lang="en-US" dirty="0"/>
                    </a:p>
                  </a:txBody>
                  <a:tcPr/>
                </a:tc>
                <a:tc>
                  <a:txBody>
                    <a:bodyPr/>
                    <a:lstStyle/>
                    <a:p>
                      <a:r>
                        <a:rPr lang="en-US" dirty="0" smtClean="0"/>
                        <a:t>1000</a:t>
                      </a:r>
                      <a:endParaRPr lang="en-US" dirty="0"/>
                    </a:p>
                  </a:txBody>
                  <a:tcPr/>
                </a:tc>
                <a:tc>
                  <a:txBody>
                    <a:bodyPr/>
                    <a:lstStyle/>
                    <a:p>
                      <a:r>
                        <a:rPr lang="en-US" dirty="0" smtClean="0"/>
                        <a:t>295</a:t>
                      </a:r>
                      <a:endParaRPr lang="en-US" dirty="0"/>
                    </a:p>
                  </a:txBody>
                  <a:tcPr/>
                </a:tc>
              </a:tr>
            </a:tbl>
          </a:graphicData>
        </a:graphic>
      </p:graphicFrame>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0444"/>
          <a:stretch/>
        </p:blipFill>
        <p:spPr bwMode="auto">
          <a:xfrm>
            <a:off x="15240" y="2438400"/>
            <a:ext cx="9144000" cy="4084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162800" y="2743200"/>
            <a:ext cx="1828800" cy="646331"/>
          </a:xfrm>
          <a:prstGeom prst="rect">
            <a:avLst/>
          </a:prstGeom>
          <a:noFill/>
        </p:spPr>
        <p:txBody>
          <a:bodyPr wrap="square" rtlCol="0">
            <a:spAutoFit/>
          </a:bodyPr>
          <a:lstStyle/>
          <a:p>
            <a:r>
              <a:rPr lang="en-US" dirty="0" smtClean="0"/>
              <a:t>Y. </a:t>
            </a:r>
            <a:r>
              <a:rPr lang="en-US" dirty="0" err="1" smtClean="0"/>
              <a:t>Hayato</a:t>
            </a:r>
            <a:r>
              <a:rPr lang="en-US" dirty="0" smtClean="0"/>
              <a:t> Neutrino 2014</a:t>
            </a:r>
            <a:endParaRPr lang="en-US" dirty="0"/>
          </a:p>
        </p:txBody>
      </p:sp>
    </p:spTree>
    <p:extLst>
      <p:ext uri="{BB962C8B-B14F-4D97-AF65-F5344CB8AC3E}">
        <p14:creationId xmlns:p14="http://schemas.microsoft.com/office/powerpoint/2010/main" val="42045877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066800"/>
          </a:xfrm>
        </p:spPr>
        <p:txBody>
          <a:bodyPr/>
          <a:lstStyle/>
          <a:p>
            <a:r>
              <a:rPr lang="en-US" dirty="0" smtClean="0"/>
              <a:t>Future Experiments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12</a:t>
            </a:fld>
            <a:endParaRPr lang="en-US"/>
          </a:p>
        </p:txBody>
      </p:sp>
      <p:graphicFrame>
        <p:nvGraphicFramePr>
          <p:cNvPr id="5" name="Content Placeholder 5"/>
          <p:cNvGraphicFramePr>
            <a:graphicFrameLocks/>
          </p:cNvGraphicFramePr>
          <p:nvPr>
            <p:extLst>
              <p:ext uri="{D42A27DB-BD31-4B8C-83A1-F6EECF244321}">
                <p14:modId xmlns:p14="http://schemas.microsoft.com/office/powerpoint/2010/main" val="2579107723"/>
              </p:ext>
            </p:extLst>
          </p:nvPr>
        </p:nvGraphicFramePr>
        <p:xfrm>
          <a:off x="0" y="990600"/>
          <a:ext cx="9144002" cy="1554480"/>
        </p:xfrm>
        <a:graphic>
          <a:graphicData uri="http://schemas.openxmlformats.org/drawingml/2006/table">
            <a:tbl>
              <a:tblPr firstRow="1" bandRow="1">
                <a:tableStyleId>{5C22544A-7EE6-4342-B048-85BDC9FD1C3A}</a:tableStyleId>
              </a:tblPr>
              <a:tblGrid>
                <a:gridCol w="1524001"/>
                <a:gridCol w="1066800"/>
                <a:gridCol w="1066801"/>
                <a:gridCol w="1315451"/>
                <a:gridCol w="1684422"/>
                <a:gridCol w="1363578"/>
                <a:gridCol w="1122949"/>
              </a:tblGrid>
              <a:tr h="419100">
                <a:tc>
                  <a:txBody>
                    <a:bodyPr/>
                    <a:lstStyle/>
                    <a:p>
                      <a:r>
                        <a:rPr lang="en-US" dirty="0" smtClean="0"/>
                        <a:t>Exp.</a:t>
                      </a:r>
                      <a:endParaRPr lang="en-US" dirty="0"/>
                    </a:p>
                  </a:txBody>
                  <a:tcPr/>
                </a:tc>
                <a:tc>
                  <a:txBody>
                    <a:bodyPr/>
                    <a:lstStyle/>
                    <a:p>
                      <a:r>
                        <a:rPr lang="en-US" dirty="0" smtClean="0"/>
                        <a:t>Beam</a:t>
                      </a:r>
                      <a:endParaRPr lang="en-US" dirty="0"/>
                    </a:p>
                  </a:txBody>
                  <a:tcPr/>
                </a:tc>
                <a:tc>
                  <a:txBody>
                    <a:bodyPr/>
                    <a:lstStyle/>
                    <a:p>
                      <a:r>
                        <a:rPr lang="en-US" dirty="0" smtClean="0"/>
                        <a:t>Energy</a:t>
                      </a:r>
                      <a:r>
                        <a:rPr lang="en-US" baseline="0" dirty="0" smtClean="0"/>
                        <a:t> (</a:t>
                      </a:r>
                      <a:r>
                        <a:rPr lang="en-US" baseline="0" dirty="0" err="1" smtClean="0"/>
                        <a:t>GeV</a:t>
                      </a:r>
                      <a:r>
                        <a:rPr lang="en-US" baseline="0" dirty="0" smtClean="0"/>
                        <a:t>)</a:t>
                      </a:r>
                      <a:endParaRPr lang="en-US" dirty="0"/>
                    </a:p>
                  </a:txBody>
                  <a:tcPr/>
                </a:tc>
                <a:tc>
                  <a:txBody>
                    <a:bodyPr/>
                    <a:lstStyle/>
                    <a:p>
                      <a:r>
                        <a:rPr lang="en-US" dirty="0" smtClean="0"/>
                        <a:t>Power (MW)</a:t>
                      </a:r>
                      <a:endParaRPr lang="en-US" dirty="0"/>
                    </a:p>
                  </a:txBody>
                  <a:tcPr/>
                </a:tc>
                <a:tc>
                  <a:txBody>
                    <a:bodyPr/>
                    <a:lstStyle/>
                    <a:p>
                      <a:r>
                        <a:rPr lang="en-US" dirty="0" smtClean="0"/>
                        <a:t>Detector Technology</a:t>
                      </a:r>
                      <a:endParaRPr lang="en-US" dirty="0"/>
                    </a:p>
                  </a:txBody>
                  <a:tcPr/>
                </a:tc>
                <a:tc>
                  <a:txBody>
                    <a:bodyPr/>
                    <a:lstStyle/>
                    <a:p>
                      <a:r>
                        <a:rPr lang="en-US" dirty="0" smtClean="0"/>
                        <a:t>Detector</a:t>
                      </a:r>
                      <a:r>
                        <a:rPr lang="en-US" baseline="0" dirty="0" smtClean="0"/>
                        <a:t> Weight (</a:t>
                      </a:r>
                      <a:r>
                        <a:rPr lang="en-US" baseline="0" dirty="0" err="1" smtClean="0"/>
                        <a:t>kt</a:t>
                      </a:r>
                      <a:r>
                        <a:rPr lang="en-US" baseline="0" dirty="0" smtClean="0"/>
                        <a:t>)</a:t>
                      </a:r>
                      <a:endParaRPr lang="en-US" dirty="0"/>
                    </a:p>
                  </a:txBody>
                  <a:tcPr/>
                </a:tc>
                <a:tc>
                  <a:txBody>
                    <a:bodyPr/>
                    <a:lstStyle/>
                    <a:p>
                      <a:r>
                        <a:rPr lang="en-US" dirty="0" smtClean="0"/>
                        <a:t>Baseline (km)</a:t>
                      </a:r>
                      <a:endParaRPr lang="en-US" dirty="0"/>
                    </a:p>
                  </a:txBody>
                  <a:tcPr/>
                </a:tc>
              </a:tr>
              <a:tr h="419100">
                <a:tc>
                  <a:txBody>
                    <a:bodyPr/>
                    <a:lstStyle/>
                    <a:p>
                      <a:r>
                        <a:rPr lang="en-US" b="0" u="none" dirty="0" smtClean="0"/>
                        <a:t>LBNO</a:t>
                      </a:r>
                      <a:endParaRPr lang="en-US" b="0" u="none" dirty="0"/>
                    </a:p>
                  </a:txBody>
                  <a:tcPr/>
                </a:tc>
                <a:tc>
                  <a:txBody>
                    <a:bodyPr/>
                    <a:lstStyle/>
                    <a:p>
                      <a:r>
                        <a:rPr lang="en-US" b="0" u="none" dirty="0" smtClean="0"/>
                        <a:t>CERN</a:t>
                      </a:r>
                      <a:endParaRPr lang="en-US" b="0" u="none" dirty="0"/>
                    </a:p>
                  </a:txBody>
                  <a:tcPr/>
                </a:tc>
                <a:tc>
                  <a:txBody>
                    <a:bodyPr/>
                    <a:lstStyle/>
                    <a:p>
                      <a:r>
                        <a:rPr lang="en-US" b="0" u="none" dirty="0" smtClean="0"/>
                        <a:t>0.5-8.0</a:t>
                      </a:r>
                      <a:endParaRPr lang="en-US" b="0" u="none" dirty="0"/>
                    </a:p>
                  </a:txBody>
                  <a:tcPr/>
                </a:tc>
                <a:tc>
                  <a:txBody>
                    <a:bodyPr/>
                    <a:lstStyle/>
                    <a:p>
                      <a:r>
                        <a:rPr lang="en-US" b="0" u="none" dirty="0" smtClean="0"/>
                        <a:t>0.75</a:t>
                      </a:r>
                      <a:endParaRPr lang="en-US" b="0" u="non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u="none" dirty="0" smtClean="0"/>
                        <a:t>Double-Phase </a:t>
                      </a:r>
                      <a:r>
                        <a:rPr lang="en-US" b="0" u="none" dirty="0" err="1" smtClean="0"/>
                        <a:t>LAr</a:t>
                      </a:r>
                      <a:r>
                        <a:rPr lang="en-US" b="0" u="none" dirty="0" smtClean="0"/>
                        <a:t>-TPC + MIND</a:t>
                      </a:r>
                    </a:p>
                  </a:txBody>
                  <a:tcPr/>
                </a:tc>
                <a:tc>
                  <a:txBody>
                    <a:bodyPr/>
                    <a:lstStyle/>
                    <a:p>
                      <a:r>
                        <a:rPr lang="en-US" b="0" u="none" dirty="0" smtClean="0"/>
                        <a:t>24-70</a:t>
                      </a:r>
                      <a:endParaRPr lang="en-US" b="0" u="none" dirty="0"/>
                    </a:p>
                  </a:txBody>
                  <a:tcPr/>
                </a:tc>
                <a:tc>
                  <a:txBody>
                    <a:bodyPr/>
                    <a:lstStyle/>
                    <a:p>
                      <a:r>
                        <a:rPr lang="en-US" b="0" u="none" dirty="0" smtClean="0"/>
                        <a:t>2300</a:t>
                      </a:r>
                      <a:endParaRPr lang="en-US" b="0" u="none" dirty="0"/>
                    </a:p>
                  </a:txBody>
                  <a:tcPr/>
                </a:tc>
              </a:tr>
            </a:tbl>
          </a:graphicData>
        </a:graphic>
      </p:graphicFrame>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459"/>
          <a:stretch/>
        </p:blipFill>
        <p:spPr bwMode="auto">
          <a:xfrm>
            <a:off x="76200" y="2362200"/>
            <a:ext cx="3733800" cy="4434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3276600"/>
            <a:ext cx="4960464"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a:off x="5791200" y="2286000"/>
            <a:ext cx="304800" cy="9906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45877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066800"/>
          </a:xfrm>
        </p:spPr>
        <p:txBody>
          <a:bodyPr/>
          <a:lstStyle/>
          <a:p>
            <a:r>
              <a:rPr lang="en-US" dirty="0" smtClean="0"/>
              <a:t>Future Experiments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13</a:t>
            </a:fld>
            <a:endParaRPr lang="en-US"/>
          </a:p>
        </p:txBody>
      </p:sp>
      <p:graphicFrame>
        <p:nvGraphicFramePr>
          <p:cNvPr id="5" name="Content Placeholder 5"/>
          <p:cNvGraphicFramePr>
            <a:graphicFrameLocks/>
          </p:cNvGraphicFramePr>
          <p:nvPr>
            <p:extLst>
              <p:ext uri="{D42A27DB-BD31-4B8C-83A1-F6EECF244321}">
                <p14:modId xmlns:p14="http://schemas.microsoft.com/office/powerpoint/2010/main" val="4229953046"/>
              </p:ext>
            </p:extLst>
          </p:nvPr>
        </p:nvGraphicFramePr>
        <p:xfrm>
          <a:off x="0" y="990600"/>
          <a:ext cx="9144002" cy="1280160"/>
        </p:xfrm>
        <a:graphic>
          <a:graphicData uri="http://schemas.openxmlformats.org/drawingml/2006/table">
            <a:tbl>
              <a:tblPr firstRow="1" bandRow="1">
                <a:tableStyleId>{5C22544A-7EE6-4342-B048-85BDC9FD1C3A}</a:tableStyleId>
              </a:tblPr>
              <a:tblGrid>
                <a:gridCol w="1524001"/>
                <a:gridCol w="1066800"/>
                <a:gridCol w="1066801"/>
                <a:gridCol w="1315451"/>
                <a:gridCol w="1684422"/>
                <a:gridCol w="1363578"/>
                <a:gridCol w="1122949"/>
              </a:tblGrid>
              <a:tr h="419100">
                <a:tc>
                  <a:txBody>
                    <a:bodyPr/>
                    <a:lstStyle/>
                    <a:p>
                      <a:r>
                        <a:rPr lang="en-US" dirty="0" smtClean="0"/>
                        <a:t>Exp.</a:t>
                      </a:r>
                      <a:endParaRPr lang="en-US" dirty="0"/>
                    </a:p>
                  </a:txBody>
                  <a:tcPr/>
                </a:tc>
                <a:tc>
                  <a:txBody>
                    <a:bodyPr/>
                    <a:lstStyle/>
                    <a:p>
                      <a:r>
                        <a:rPr lang="en-US" dirty="0" smtClean="0"/>
                        <a:t>Beam</a:t>
                      </a:r>
                      <a:endParaRPr lang="en-US" dirty="0"/>
                    </a:p>
                  </a:txBody>
                  <a:tcPr/>
                </a:tc>
                <a:tc>
                  <a:txBody>
                    <a:bodyPr/>
                    <a:lstStyle/>
                    <a:p>
                      <a:r>
                        <a:rPr lang="en-US" dirty="0" smtClean="0"/>
                        <a:t>Energy</a:t>
                      </a:r>
                      <a:r>
                        <a:rPr lang="en-US" baseline="0" dirty="0" smtClean="0"/>
                        <a:t> (</a:t>
                      </a:r>
                      <a:r>
                        <a:rPr lang="en-US" baseline="0" dirty="0" err="1" smtClean="0"/>
                        <a:t>GeV</a:t>
                      </a:r>
                      <a:r>
                        <a:rPr lang="en-US" baseline="0" dirty="0" smtClean="0"/>
                        <a:t>)</a:t>
                      </a:r>
                      <a:endParaRPr lang="en-US" dirty="0"/>
                    </a:p>
                  </a:txBody>
                  <a:tcPr/>
                </a:tc>
                <a:tc>
                  <a:txBody>
                    <a:bodyPr/>
                    <a:lstStyle/>
                    <a:p>
                      <a:r>
                        <a:rPr lang="en-US" dirty="0" smtClean="0"/>
                        <a:t>Power (MW)</a:t>
                      </a:r>
                      <a:endParaRPr lang="en-US" dirty="0"/>
                    </a:p>
                  </a:txBody>
                  <a:tcPr/>
                </a:tc>
                <a:tc>
                  <a:txBody>
                    <a:bodyPr/>
                    <a:lstStyle/>
                    <a:p>
                      <a:r>
                        <a:rPr lang="en-US" dirty="0" smtClean="0"/>
                        <a:t>Detector Technology</a:t>
                      </a:r>
                      <a:endParaRPr lang="en-US" dirty="0"/>
                    </a:p>
                  </a:txBody>
                  <a:tcPr/>
                </a:tc>
                <a:tc>
                  <a:txBody>
                    <a:bodyPr/>
                    <a:lstStyle/>
                    <a:p>
                      <a:r>
                        <a:rPr lang="en-US" dirty="0" smtClean="0"/>
                        <a:t>Detector</a:t>
                      </a:r>
                      <a:r>
                        <a:rPr lang="en-US" baseline="0" dirty="0" smtClean="0"/>
                        <a:t> Weight (</a:t>
                      </a:r>
                      <a:r>
                        <a:rPr lang="en-US" baseline="0" dirty="0" err="1" smtClean="0"/>
                        <a:t>kt</a:t>
                      </a:r>
                      <a:r>
                        <a:rPr lang="en-US" baseline="0" dirty="0" smtClean="0"/>
                        <a:t>)</a:t>
                      </a:r>
                      <a:endParaRPr lang="en-US" dirty="0"/>
                    </a:p>
                  </a:txBody>
                  <a:tcPr/>
                </a:tc>
                <a:tc>
                  <a:txBody>
                    <a:bodyPr/>
                    <a:lstStyle/>
                    <a:p>
                      <a:r>
                        <a:rPr lang="en-US" dirty="0" smtClean="0"/>
                        <a:t>Baseline (km)</a:t>
                      </a:r>
                      <a:endParaRPr lang="en-US" dirty="0"/>
                    </a:p>
                  </a:txBody>
                  <a:tcPr/>
                </a:tc>
              </a:tr>
              <a:tr h="419100">
                <a:tc>
                  <a:txBody>
                    <a:bodyPr/>
                    <a:lstStyle/>
                    <a:p>
                      <a:r>
                        <a:rPr lang="en-US" dirty="0" smtClean="0"/>
                        <a:t>LBNE</a:t>
                      </a:r>
                      <a:endParaRPr lang="en-US" dirty="0"/>
                    </a:p>
                  </a:txBody>
                  <a:tcPr/>
                </a:tc>
                <a:tc>
                  <a:txBody>
                    <a:bodyPr/>
                    <a:lstStyle/>
                    <a:p>
                      <a:r>
                        <a:rPr lang="en-US" dirty="0" smtClean="0"/>
                        <a:t>FNAL</a:t>
                      </a:r>
                      <a:endParaRPr lang="en-US" dirty="0"/>
                    </a:p>
                  </a:txBody>
                  <a:tcPr/>
                </a:tc>
                <a:tc>
                  <a:txBody>
                    <a:bodyPr/>
                    <a:lstStyle/>
                    <a:p>
                      <a:r>
                        <a:rPr lang="en-US" dirty="0" smtClean="0"/>
                        <a:t>0.5-5.0</a:t>
                      </a:r>
                      <a:endParaRPr lang="en-US" dirty="0"/>
                    </a:p>
                  </a:txBody>
                  <a:tcPr/>
                </a:tc>
                <a:tc>
                  <a:txBody>
                    <a:bodyPr/>
                    <a:lstStyle/>
                    <a:p>
                      <a:r>
                        <a:rPr lang="en-US" dirty="0" smtClean="0"/>
                        <a:t>1.2-2.3</a:t>
                      </a:r>
                      <a:endParaRPr lang="en-US" dirty="0"/>
                    </a:p>
                  </a:txBody>
                  <a:tcPr/>
                </a:tc>
                <a:tc>
                  <a:txBody>
                    <a:bodyPr/>
                    <a:lstStyle/>
                    <a:p>
                      <a:r>
                        <a:rPr lang="en-US" dirty="0" smtClean="0"/>
                        <a:t>Single</a:t>
                      </a:r>
                      <a:r>
                        <a:rPr lang="en-US" baseline="0" dirty="0" smtClean="0"/>
                        <a:t> Phase </a:t>
                      </a:r>
                      <a:r>
                        <a:rPr lang="en-US" dirty="0" err="1" smtClean="0"/>
                        <a:t>LAr</a:t>
                      </a:r>
                      <a:r>
                        <a:rPr lang="en-US" dirty="0" smtClean="0"/>
                        <a:t>-TPC</a:t>
                      </a:r>
                      <a:endParaRPr lang="en-US" dirty="0"/>
                    </a:p>
                  </a:txBody>
                  <a:tcPr/>
                </a:tc>
                <a:tc>
                  <a:txBody>
                    <a:bodyPr/>
                    <a:lstStyle/>
                    <a:p>
                      <a:r>
                        <a:rPr lang="en-US" dirty="0" smtClean="0"/>
                        <a:t>35-70</a:t>
                      </a:r>
                      <a:endParaRPr lang="en-US" dirty="0"/>
                    </a:p>
                  </a:txBody>
                  <a:tcPr/>
                </a:tc>
                <a:tc>
                  <a:txBody>
                    <a:bodyPr/>
                    <a:lstStyle/>
                    <a:p>
                      <a:r>
                        <a:rPr lang="en-US" dirty="0" smtClean="0"/>
                        <a:t>1300 </a:t>
                      </a:r>
                      <a:endParaRPr lang="en-US" dirty="0"/>
                    </a:p>
                  </a:txBody>
                  <a:tcPr/>
                </a:tc>
              </a:tr>
            </a:tbl>
          </a:graphicData>
        </a:graphic>
      </p:graphicFrame>
      <p:pic>
        <p:nvPicPr>
          <p:cNvPr id="8" name="Picture 7" descr="lbne-beam-map.png"/>
          <p:cNvPicPr>
            <a:picLocks noChangeAspect="1"/>
          </p:cNvPicPr>
          <p:nvPr/>
        </p:nvPicPr>
        <p:blipFill rotWithShape="1">
          <a:blip r:embed="rId3">
            <a:extLst>
              <a:ext uri="{28A0092B-C50C-407E-A947-70E740481C1C}">
                <a14:useLocalDpi xmlns:a14="http://schemas.microsoft.com/office/drawing/2010/main" val="0"/>
              </a:ext>
            </a:extLst>
          </a:blip>
          <a:srcRect l="1310" r="-1"/>
          <a:stretch/>
        </p:blipFill>
        <p:spPr>
          <a:xfrm>
            <a:off x="0" y="2819400"/>
            <a:ext cx="9144000" cy="3541307"/>
          </a:xfrm>
          <a:prstGeom prst="rect">
            <a:avLst/>
          </a:prstGeom>
        </p:spPr>
      </p:pic>
      <p:sp>
        <p:nvSpPr>
          <p:cNvPr id="9" name="TextBox 8"/>
          <p:cNvSpPr txBox="1"/>
          <p:nvPr/>
        </p:nvSpPr>
        <p:spPr>
          <a:xfrm>
            <a:off x="148389" y="5029200"/>
            <a:ext cx="4038600" cy="923330"/>
          </a:xfrm>
          <a:prstGeom prst="rect">
            <a:avLst/>
          </a:prstGeom>
          <a:noFill/>
        </p:spPr>
        <p:txBody>
          <a:bodyPr wrap="square" rtlCol="0">
            <a:spAutoFit/>
          </a:bodyPr>
          <a:lstStyle/>
          <a:p>
            <a:r>
              <a:rPr lang="en-US" b="1" dirty="0" smtClean="0"/>
              <a:t>Aim for MH, CPV, </a:t>
            </a:r>
            <a:br>
              <a:rPr lang="en-US" b="1" dirty="0" smtClean="0"/>
            </a:br>
            <a:r>
              <a:rPr lang="en-US" b="1" dirty="0" smtClean="0"/>
              <a:t>precision measurements of </a:t>
            </a:r>
            <a:r>
              <a:rPr lang="el-GR" b="1" dirty="0" smtClean="0"/>
              <a:t>Δ</a:t>
            </a:r>
            <a:r>
              <a:rPr lang="en-US" b="1" dirty="0" smtClean="0"/>
              <a:t>m</a:t>
            </a:r>
            <a:r>
              <a:rPr lang="en-US" b="1" baseline="30000" dirty="0" smtClean="0"/>
              <a:t>2</a:t>
            </a:r>
            <a:r>
              <a:rPr lang="en-US" b="1" baseline="-25000" dirty="0" smtClean="0"/>
              <a:t>32</a:t>
            </a:r>
            <a:r>
              <a:rPr lang="en-US" b="1" dirty="0" smtClean="0"/>
              <a:t>, sin</a:t>
            </a:r>
            <a:r>
              <a:rPr lang="en-US" b="1" baseline="30000" dirty="0" smtClean="0"/>
              <a:t>2</a:t>
            </a:r>
            <a:r>
              <a:rPr lang="en-US" b="1" dirty="0" smtClean="0"/>
              <a:t>2</a:t>
            </a:r>
            <a:r>
              <a:rPr lang="el-GR" b="1" dirty="0" smtClean="0"/>
              <a:t>θ</a:t>
            </a:r>
            <a:r>
              <a:rPr lang="en-US" b="1" baseline="-25000" dirty="0" smtClean="0"/>
              <a:t>13</a:t>
            </a:r>
            <a:r>
              <a:rPr lang="en-US" b="1" dirty="0" smtClean="0"/>
              <a:t>, sin</a:t>
            </a:r>
            <a:r>
              <a:rPr lang="en-US" b="1" baseline="30000" dirty="0" smtClean="0"/>
              <a:t>2</a:t>
            </a:r>
            <a:r>
              <a:rPr lang="el-GR" b="1" dirty="0" smtClean="0"/>
              <a:t>θ</a:t>
            </a:r>
            <a:r>
              <a:rPr lang="en-US" b="1" baseline="-25000" dirty="0" smtClean="0"/>
              <a:t>23</a:t>
            </a:r>
            <a:r>
              <a:rPr lang="en-US" b="1" dirty="0" smtClean="0"/>
              <a:t>, and </a:t>
            </a:r>
            <a:r>
              <a:rPr lang="el-GR" b="1" dirty="0" smtClean="0"/>
              <a:t>δ</a:t>
            </a:r>
            <a:r>
              <a:rPr lang="en-US" b="1" baseline="-25000" dirty="0" smtClean="0"/>
              <a:t>CP</a:t>
            </a:r>
            <a:endParaRPr lang="en-US" b="1" baseline="-25000" dirty="0"/>
          </a:p>
        </p:txBody>
      </p:sp>
    </p:spTree>
    <p:extLst>
      <p:ext uri="{BB962C8B-B14F-4D97-AF65-F5344CB8AC3E}">
        <p14:creationId xmlns:p14="http://schemas.microsoft.com/office/powerpoint/2010/main" val="16341135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73" name="Picture 2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629" y="3743325"/>
            <a:ext cx="3543300" cy="311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70" name="Picture 2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4143" y="816615"/>
            <a:ext cx="3913414" cy="3308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69" name="Picture 2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114" y="1"/>
            <a:ext cx="3826329" cy="3234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468586" y="0"/>
            <a:ext cx="4523013" cy="914400"/>
          </a:xfrm>
        </p:spPr>
        <p:txBody>
          <a:bodyPr>
            <a:normAutofit/>
          </a:bodyPr>
          <a:lstStyle/>
          <a:p>
            <a:r>
              <a:rPr lang="en-US" dirty="0" smtClean="0"/>
              <a:t>CPV and MH</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14</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917989435"/>
              </p:ext>
            </p:extLst>
          </p:nvPr>
        </p:nvGraphicFramePr>
        <p:xfrm>
          <a:off x="5659726" y="4124717"/>
          <a:ext cx="2282248" cy="522514"/>
        </p:xfrm>
        <a:graphic>
          <a:graphicData uri="http://schemas.openxmlformats.org/presentationml/2006/ole">
            <mc:AlternateContent xmlns:mc="http://schemas.openxmlformats.org/markup-compatibility/2006">
              <mc:Choice xmlns:v="urn:schemas-microsoft-com:vml" Requires="v">
                <p:oleObj spid="_x0000_s6598" name="Equation" r:id="rId7" imgW="1054080" imgH="241200" progId="Equation.DSMT4">
                  <p:embed/>
                </p:oleObj>
              </mc:Choice>
              <mc:Fallback>
                <p:oleObj name="Equation" r:id="rId7" imgW="1054080" imgH="241200" progId="Equation.DSMT4">
                  <p:embed/>
                  <p:pic>
                    <p:nvPicPr>
                      <p:cNvPr id="0" name="Object 12"/>
                      <p:cNvPicPr>
                        <a:picLocks noChangeAspect="1" noChangeArrowheads="1"/>
                      </p:cNvPicPr>
                      <p:nvPr/>
                    </p:nvPicPr>
                    <p:blipFill>
                      <a:blip r:embed="rId8"/>
                      <a:srcRect/>
                      <a:stretch>
                        <a:fillRect/>
                      </a:stretch>
                    </p:blipFill>
                    <p:spPr bwMode="auto">
                      <a:xfrm>
                        <a:off x="5659726" y="4124717"/>
                        <a:ext cx="2282248" cy="522514"/>
                      </a:xfrm>
                      <a:prstGeom prst="rect">
                        <a:avLst/>
                      </a:prstGeom>
                      <a:solidFill>
                        <a:schemeClr val="bg1"/>
                      </a:solidFill>
                      <a:ln w="31750">
                        <a:solidFill>
                          <a:schemeClr val="tx1"/>
                        </a:solidFill>
                        <a:miter lim="800000"/>
                        <a:headEnd/>
                        <a:tailEnd/>
                      </a:ln>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576640040"/>
              </p:ext>
            </p:extLst>
          </p:nvPr>
        </p:nvGraphicFramePr>
        <p:xfrm>
          <a:off x="298784" y="3234487"/>
          <a:ext cx="3930316" cy="533400"/>
        </p:xfrm>
        <a:graphic>
          <a:graphicData uri="http://schemas.openxmlformats.org/presentationml/2006/ole">
            <mc:AlternateContent xmlns:mc="http://schemas.openxmlformats.org/markup-compatibility/2006">
              <mc:Choice xmlns:v="urn:schemas-microsoft-com:vml" Requires="v">
                <p:oleObj spid="_x0000_s6599" name="Equation" r:id="rId9" imgW="1777680" imgH="241200" progId="Equation.DSMT4">
                  <p:embed/>
                </p:oleObj>
              </mc:Choice>
              <mc:Fallback>
                <p:oleObj name="Equation" r:id="rId9" imgW="1777680" imgH="241200" progId="Equation.DSMT4">
                  <p:embed/>
                  <p:pic>
                    <p:nvPicPr>
                      <p:cNvPr id="0" name=""/>
                      <p:cNvPicPr/>
                      <p:nvPr/>
                    </p:nvPicPr>
                    <p:blipFill>
                      <a:blip r:embed="rId10"/>
                      <a:stretch>
                        <a:fillRect/>
                      </a:stretch>
                    </p:blipFill>
                    <p:spPr>
                      <a:xfrm>
                        <a:off x="298784" y="3234487"/>
                        <a:ext cx="3930316" cy="533400"/>
                      </a:xfrm>
                      <a:prstGeom prst="rect">
                        <a:avLst/>
                      </a:prstGeom>
                      <a:solidFill>
                        <a:schemeClr val="bg1"/>
                      </a:solidFill>
                      <a:ln w="19050">
                        <a:solidFill>
                          <a:schemeClr val="tx1"/>
                        </a:solidFill>
                      </a:ln>
                    </p:spPr>
                  </p:pic>
                </p:oleObj>
              </mc:Fallback>
            </mc:AlternateContent>
          </a:graphicData>
        </a:graphic>
      </p:graphicFrame>
      <p:sp>
        <p:nvSpPr>
          <p:cNvPr id="3" name="TextBox 2"/>
          <p:cNvSpPr txBox="1"/>
          <p:nvPr/>
        </p:nvSpPr>
        <p:spPr>
          <a:xfrm>
            <a:off x="1295400" y="2286000"/>
            <a:ext cx="987878" cy="369332"/>
          </a:xfrm>
          <a:prstGeom prst="rect">
            <a:avLst/>
          </a:prstGeom>
          <a:noFill/>
        </p:spPr>
        <p:txBody>
          <a:bodyPr wrap="square" rtlCol="0">
            <a:spAutoFit/>
          </a:bodyPr>
          <a:lstStyle/>
          <a:p>
            <a:r>
              <a:rPr lang="en-US" dirty="0" smtClean="0"/>
              <a:t>LBNE</a:t>
            </a:r>
            <a:endParaRPr lang="en-US" dirty="0"/>
          </a:p>
        </p:txBody>
      </p:sp>
      <p:sp>
        <p:nvSpPr>
          <p:cNvPr id="12" name="TextBox 11"/>
          <p:cNvSpPr txBox="1"/>
          <p:nvPr/>
        </p:nvSpPr>
        <p:spPr>
          <a:xfrm>
            <a:off x="1295400" y="5867400"/>
            <a:ext cx="1143000" cy="369332"/>
          </a:xfrm>
          <a:prstGeom prst="rect">
            <a:avLst/>
          </a:prstGeom>
          <a:noFill/>
        </p:spPr>
        <p:txBody>
          <a:bodyPr wrap="square" rtlCol="0">
            <a:spAutoFit/>
          </a:bodyPr>
          <a:lstStyle/>
          <a:p>
            <a:r>
              <a:rPr lang="en-US" dirty="0" smtClean="0"/>
              <a:t>Hyper-K</a:t>
            </a:r>
            <a:endParaRPr lang="en-US" dirty="0"/>
          </a:p>
        </p:txBody>
      </p:sp>
      <p:sp>
        <p:nvSpPr>
          <p:cNvPr id="9" name="TextBox 8"/>
          <p:cNvSpPr txBox="1"/>
          <p:nvPr/>
        </p:nvSpPr>
        <p:spPr>
          <a:xfrm>
            <a:off x="4648200" y="4648200"/>
            <a:ext cx="4267200" cy="646331"/>
          </a:xfrm>
          <a:prstGeom prst="rect">
            <a:avLst/>
          </a:prstGeom>
          <a:noFill/>
        </p:spPr>
        <p:txBody>
          <a:bodyPr wrap="square" rtlCol="0">
            <a:spAutoFit/>
          </a:bodyPr>
          <a:lstStyle/>
          <a:p>
            <a:r>
              <a:rPr lang="en-US" dirty="0" smtClean="0"/>
              <a:t>LBNE sensitivity: 1.2 MW x 6 years</a:t>
            </a:r>
          </a:p>
          <a:p>
            <a:r>
              <a:rPr lang="en-US" dirty="0"/>
              <a:t>	</a:t>
            </a:r>
            <a:r>
              <a:rPr lang="en-US" dirty="0" smtClean="0"/>
              <a:t>1 year ~ 1.65e7 sec</a:t>
            </a:r>
            <a:endParaRPr lang="en-US" dirty="0"/>
          </a:p>
        </p:txBody>
      </p:sp>
      <p:sp>
        <p:nvSpPr>
          <p:cNvPr id="10" name="TextBox 9"/>
          <p:cNvSpPr txBox="1"/>
          <p:nvPr/>
        </p:nvSpPr>
        <p:spPr>
          <a:xfrm>
            <a:off x="990600" y="6488668"/>
            <a:ext cx="2514600" cy="369332"/>
          </a:xfrm>
          <a:prstGeom prst="rect">
            <a:avLst/>
          </a:prstGeom>
          <a:noFill/>
        </p:spPr>
        <p:txBody>
          <a:bodyPr wrap="square" rtlCol="0">
            <a:spAutoFit/>
          </a:bodyPr>
          <a:lstStyle/>
          <a:p>
            <a:r>
              <a:rPr lang="en-US" dirty="0" err="1" smtClean="0"/>
              <a:t>Hayato</a:t>
            </a:r>
            <a:r>
              <a:rPr lang="en-US" dirty="0" smtClean="0"/>
              <a:t> Neutrino 2014</a:t>
            </a:r>
            <a:endParaRPr lang="en-US" dirty="0"/>
          </a:p>
        </p:txBody>
      </p:sp>
      <p:sp>
        <p:nvSpPr>
          <p:cNvPr id="5" name="TextBox 4"/>
          <p:cNvSpPr txBox="1"/>
          <p:nvPr/>
        </p:nvSpPr>
        <p:spPr>
          <a:xfrm>
            <a:off x="4343399" y="5257800"/>
            <a:ext cx="4414157" cy="1569660"/>
          </a:xfrm>
          <a:prstGeom prst="rect">
            <a:avLst/>
          </a:prstGeom>
          <a:solidFill>
            <a:srgbClr val="FFFF00"/>
          </a:solidFill>
          <a:ln w="31750">
            <a:solidFill>
              <a:schemeClr val="tx1"/>
            </a:solidFill>
          </a:ln>
        </p:spPr>
        <p:txBody>
          <a:bodyPr wrap="square" rtlCol="0">
            <a:spAutoFit/>
          </a:bodyPr>
          <a:lstStyle/>
          <a:p>
            <a:pPr marL="285750" indent="-285750">
              <a:buFont typeface="Arial" panose="020B0604020202020204" pitchFamily="34" charset="0"/>
              <a:buChar char="•"/>
            </a:pPr>
            <a:r>
              <a:rPr lang="en-US" sz="2400" dirty="0" smtClean="0"/>
              <a:t>Unique opportunity to </a:t>
            </a:r>
            <a:br>
              <a:rPr lang="en-US" sz="2400" dirty="0" smtClean="0"/>
            </a:br>
            <a:r>
              <a:rPr lang="en-US" sz="2400" dirty="0" smtClean="0"/>
              <a:t>search for CPV</a:t>
            </a:r>
          </a:p>
          <a:p>
            <a:pPr marL="285750" indent="-285750">
              <a:buFont typeface="Arial" panose="020B0604020202020204" pitchFamily="34" charset="0"/>
              <a:buChar char="•"/>
            </a:pPr>
            <a:r>
              <a:rPr lang="en-US" sz="2400" dirty="0" smtClean="0"/>
              <a:t>Unambiguous determination </a:t>
            </a:r>
            <a:br>
              <a:rPr lang="en-US" sz="2400" dirty="0" smtClean="0"/>
            </a:br>
            <a:r>
              <a:rPr lang="en-US" sz="2400" dirty="0" smtClean="0"/>
              <a:t>of MH at high significance</a:t>
            </a:r>
            <a:endParaRPr lang="en-US" sz="2400" dirty="0"/>
          </a:p>
        </p:txBody>
      </p:sp>
    </p:spTree>
    <p:extLst>
      <p:ext uri="{BB962C8B-B14F-4D97-AF65-F5344CB8AC3E}">
        <p14:creationId xmlns:p14="http://schemas.microsoft.com/office/powerpoint/2010/main" val="61413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7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8" name="Picture 2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871539"/>
            <a:ext cx="6266495" cy="2991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0"/>
            <a:ext cx="9144000" cy="914400"/>
          </a:xfrm>
        </p:spPr>
        <p:txBody>
          <a:bodyPr>
            <a:normAutofit fontScale="90000"/>
          </a:bodyPr>
          <a:lstStyle/>
          <a:p>
            <a:r>
              <a:rPr lang="en-US" dirty="0" smtClean="0"/>
              <a:t>Sensitivity of Precision Measurements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15</a:t>
            </a:fld>
            <a:endParaRPr lang="en-US"/>
          </a:p>
        </p:txBody>
      </p:sp>
      <p:pic>
        <p:nvPicPr>
          <p:cNvPr id="10" name="Picture 9"/>
          <p:cNvPicPr/>
          <p:nvPr/>
        </p:nvPicPr>
        <p:blipFill rotWithShape="1">
          <a:blip r:embed="rId4">
            <a:extLst>
              <a:ext uri="{28A0092B-C50C-407E-A947-70E740481C1C}">
                <a14:useLocalDpi xmlns:a14="http://schemas.microsoft.com/office/drawing/2010/main" val="0"/>
              </a:ext>
            </a:extLst>
          </a:blip>
          <a:srcRect r="50000"/>
          <a:stretch/>
        </p:blipFill>
        <p:spPr>
          <a:xfrm>
            <a:off x="6038850" y="932996"/>
            <a:ext cx="3181350" cy="2953204"/>
          </a:xfrm>
          <a:prstGeom prst="rect">
            <a:avLst/>
          </a:prstGeom>
        </p:spPr>
      </p:pic>
      <p:sp>
        <p:nvSpPr>
          <p:cNvPr id="3" name="TextBox 2"/>
          <p:cNvSpPr txBox="1"/>
          <p:nvPr/>
        </p:nvSpPr>
        <p:spPr>
          <a:xfrm>
            <a:off x="6648449" y="2373868"/>
            <a:ext cx="1828800" cy="369332"/>
          </a:xfrm>
          <a:prstGeom prst="rect">
            <a:avLst/>
          </a:prstGeom>
          <a:noFill/>
        </p:spPr>
        <p:txBody>
          <a:bodyPr wrap="square" rtlCol="0">
            <a:spAutoFit/>
          </a:bodyPr>
          <a:lstStyle/>
          <a:p>
            <a:r>
              <a:rPr lang="en-US" dirty="0" err="1" smtClean="0">
                <a:solidFill>
                  <a:srgbClr val="FF0000"/>
                </a:solidFill>
              </a:rPr>
              <a:t>Daya</a:t>
            </a:r>
            <a:r>
              <a:rPr lang="en-US" dirty="0" smtClean="0">
                <a:solidFill>
                  <a:srgbClr val="FF0000"/>
                </a:solidFill>
              </a:rPr>
              <a:t> Bay exp.</a:t>
            </a:r>
            <a:endParaRPr lang="en-US" dirty="0">
              <a:solidFill>
                <a:srgbClr val="FF0000"/>
              </a:solidFill>
            </a:endParaRPr>
          </a:p>
        </p:txBody>
      </p:sp>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2359" y="4038600"/>
            <a:ext cx="5248275" cy="2624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7751175" y="4406817"/>
            <a:ext cx="1133475" cy="923330"/>
          </a:xfrm>
          <a:prstGeom prst="rect">
            <a:avLst/>
          </a:prstGeom>
          <a:noFill/>
        </p:spPr>
        <p:txBody>
          <a:bodyPr wrap="square" rtlCol="0">
            <a:spAutoFit/>
          </a:bodyPr>
          <a:lstStyle/>
          <a:p>
            <a:r>
              <a:rPr lang="en-US" dirty="0" smtClean="0"/>
              <a:t>Also Hyper-K</a:t>
            </a:r>
            <a:br>
              <a:rPr lang="en-US" dirty="0" smtClean="0"/>
            </a:br>
            <a:r>
              <a:rPr lang="en-US" dirty="0" smtClean="0"/>
              <a:t>/LBNO</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076784619"/>
              </p:ext>
            </p:extLst>
          </p:nvPr>
        </p:nvGraphicFramePr>
        <p:xfrm>
          <a:off x="228600" y="3886200"/>
          <a:ext cx="2895600" cy="2870200"/>
        </p:xfrm>
        <a:graphic>
          <a:graphicData uri="http://schemas.openxmlformats.org/presentationml/2006/ole">
            <mc:AlternateContent xmlns:mc="http://schemas.openxmlformats.org/markup-compatibility/2006">
              <mc:Choice xmlns:v="urn:schemas-microsoft-com:vml" Requires="v">
                <p:oleObj spid="_x0000_s7394" name="Equation" r:id="rId6" imgW="1447800" imgH="1435100" progId="Equation.DSMT4">
                  <p:embed/>
                </p:oleObj>
              </mc:Choice>
              <mc:Fallback>
                <p:oleObj name="Equation" r:id="rId6" imgW="1447800" imgH="1435100" progId="Equation.DSMT4">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886200"/>
                        <a:ext cx="2895600" cy="2870200"/>
                      </a:xfrm>
                      <a:prstGeom prst="rect">
                        <a:avLst/>
                      </a:prstGeom>
                      <a:solidFill>
                        <a:schemeClr val="bg1"/>
                      </a:solidFill>
                      <a:ln w="34925">
                        <a:solidFill>
                          <a:schemeClr val="tx1"/>
                        </a:solidFill>
                        <a:miter lim="800000"/>
                        <a:headEnd/>
                        <a:tailEnd/>
                      </a:ln>
                    </p:spPr>
                  </p:pic>
                </p:oleObj>
              </mc:Fallback>
            </mc:AlternateContent>
          </a:graphicData>
        </a:graphic>
      </p:graphicFrame>
    </p:spTree>
    <p:extLst>
      <p:ext uri="{BB962C8B-B14F-4D97-AF65-F5344CB8AC3E}">
        <p14:creationId xmlns:p14="http://schemas.microsoft.com/office/powerpoint/2010/main" val="92228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Outline</a:t>
            </a:r>
            <a:endParaRPr lang="en-US" dirty="0"/>
          </a:p>
        </p:txBody>
      </p:sp>
      <p:sp>
        <p:nvSpPr>
          <p:cNvPr id="3" name="Content Placeholder 2"/>
          <p:cNvSpPr>
            <a:spLocks noGrp="1"/>
          </p:cNvSpPr>
          <p:nvPr>
            <p:ph idx="1"/>
          </p:nvPr>
        </p:nvSpPr>
        <p:spPr>
          <a:xfrm>
            <a:off x="457200" y="1066800"/>
            <a:ext cx="8229600" cy="5410200"/>
          </a:xfrm>
        </p:spPr>
        <p:txBody>
          <a:bodyPr>
            <a:normAutofit/>
          </a:bodyPr>
          <a:lstStyle/>
          <a:p>
            <a:r>
              <a:rPr lang="en-US" dirty="0" smtClean="0">
                <a:solidFill>
                  <a:schemeClr val="bg1">
                    <a:lumMod val="65000"/>
                  </a:schemeClr>
                </a:solidFill>
              </a:rPr>
              <a:t>Motivation for Accelerator Experiments</a:t>
            </a:r>
          </a:p>
          <a:p>
            <a:r>
              <a:rPr lang="en-US" dirty="0" smtClean="0">
                <a:solidFill>
                  <a:schemeClr val="bg1">
                    <a:lumMod val="65000"/>
                  </a:schemeClr>
                </a:solidFill>
              </a:rPr>
              <a:t>Current and future generations of experiments</a:t>
            </a:r>
            <a:endParaRPr lang="en-US" dirty="0"/>
          </a:p>
          <a:p>
            <a:r>
              <a:rPr lang="en-US" dirty="0" smtClean="0"/>
              <a:t>Challenges and Solutions</a:t>
            </a:r>
          </a:p>
          <a:p>
            <a:pPr lvl="1"/>
            <a:r>
              <a:rPr lang="en-US" dirty="0" smtClean="0"/>
              <a:t>Neutrino Flux</a:t>
            </a:r>
          </a:p>
          <a:p>
            <a:pPr lvl="1"/>
            <a:r>
              <a:rPr lang="en-US" dirty="0" smtClean="0"/>
              <a:t>Neutrino Detection	</a:t>
            </a:r>
          </a:p>
          <a:p>
            <a:pPr lvl="2"/>
            <a:r>
              <a:rPr lang="en-US" dirty="0" err="1" smtClean="0"/>
              <a:t>LAr</a:t>
            </a:r>
            <a:r>
              <a:rPr lang="en-US" dirty="0" smtClean="0"/>
              <a:t> TPC</a:t>
            </a:r>
          </a:p>
          <a:p>
            <a:pPr lvl="2"/>
            <a:r>
              <a:rPr lang="en-US" dirty="0" smtClean="0"/>
              <a:t>Water Cerenkov Detector</a:t>
            </a:r>
          </a:p>
          <a:p>
            <a:pPr lvl="2"/>
            <a:r>
              <a:rPr lang="el-GR" dirty="0" smtClean="0"/>
              <a:t>ν</a:t>
            </a:r>
            <a:r>
              <a:rPr lang="en-US" dirty="0" smtClean="0"/>
              <a:t>-A Cross section</a:t>
            </a:r>
            <a:endParaRPr lang="en-US" dirty="0"/>
          </a:p>
          <a:p>
            <a:r>
              <a:rPr lang="en-US" dirty="0" smtClean="0">
                <a:solidFill>
                  <a:schemeClr val="bg1">
                    <a:lumMod val="65000"/>
                  </a:schemeClr>
                </a:solidFill>
              </a:rPr>
              <a:t>Summary</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16</a:t>
            </a:fld>
            <a:endParaRPr lang="en-US"/>
          </a:p>
        </p:txBody>
      </p:sp>
    </p:spTree>
    <p:extLst>
      <p:ext uri="{BB962C8B-B14F-4D97-AF65-F5344CB8AC3E}">
        <p14:creationId xmlns:p14="http://schemas.microsoft.com/office/powerpoint/2010/main" val="34057633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71800" y="762000"/>
            <a:ext cx="6298368" cy="4525963"/>
          </a:xfrm>
        </p:spPr>
      </p:pic>
      <p:sp>
        <p:nvSpPr>
          <p:cNvPr id="2" name="Title 1"/>
          <p:cNvSpPr>
            <a:spLocks noGrp="1"/>
          </p:cNvSpPr>
          <p:nvPr>
            <p:ph type="title"/>
          </p:nvPr>
        </p:nvSpPr>
        <p:spPr>
          <a:xfrm>
            <a:off x="304800" y="0"/>
            <a:ext cx="8534400" cy="838200"/>
          </a:xfrm>
        </p:spPr>
        <p:txBody>
          <a:bodyPr>
            <a:normAutofit/>
          </a:bodyPr>
          <a:lstStyle/>
          <a:p>
            <a:r>
              <a:rPr lang="en-US" dirty="0" smtClean="0"/>
              <a:t>Challenge I: Experiment Scale</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17</a:t>
            </a:fld>
            <a:endParaRPr lang="en-US"/>
          </a:p>
        </p:txBody>
      </p:sp>
      <p:sp>
        <p:nvSpPr>
          <p:cNvPr id="7" name="TextBox 6"/>
          <p:cNvSpPr txBox="1"/>
          <p:nvPr/>
        </p:nvSpPr>
        <p:spPr>
          <a:xfrm>
            <a:off x="5410200" y="1447800"/>
            <a:ext cx="1219200" cy="369332"/>
          </a:xfrm>
          <a:prstGeom prst="rect">
            <a:avLst/>
          </a:prstGeom>
          <a:noFill/>
        </p:spPr>
        <p:txBody>
          <a:bodyPr wrap="square" rtlCol="0">
            <a:spAutoFit/>
          </a:bodyPr>
          <a:lstStyle/>
          <a:p>
            <a:r>
              <a:rPr lang="en-US" dirty="0" smtClean="0"/>
              <a:t>1</a:t>
            </a:r>
            <a:r>
              <a:rPr lang="en-US" baseline="30000" dirty="0" smtClean="0"/>
              <a:t>st</a:t>
            </a:r>
            <a:r>
              <a:rPr lang="en-US" dirty="0" smtClean="0"/>
              <a:t> </a:t>
            </a:r>
            <a:r>
              <a:rPr lang="en-US" dirty="0" err="1" smtClean="0"/>
              <a:t>osc</a:t>
            </a:r>
            <a:r>
              <a:rPr lang="en-US" dirty="0" smtClean="0"/>
              <a:t>.</a:t>
            </a:r>
            <a:endParaRPr lang="en-US" dirty="0"/>
          </a:p>
        </p:txBody>
      </p:sp>
      <p:sp>
        <p:nvSpPr>
          <p:cNvPr id="8" name="TextBox 7"/>
          <p:cNvSpPr txBox="1"/>
          <p:nvPr/>
        </p:nvSpPr>
        <p:spPr>
          <a:xfrm>
            <a:off x="7467600" y="1447800"/>
            <a:ext cx="1219200" cy="369332"/>
          </a:xfrm>
          <a:prstGeom prst="rect">
            <a:avLst/>
          </a:prstGeom>
          <a:noFill/>
        </p:spPr>
        <p:txBody>
          <a:bodyPr wrap="square" rtlCol="0">
            <a:spAutoFit/>
          </a:bodyPr>
          <a:lstStyle/>
          <a:p>
            <a:r>
              <a:rPr lang="en-US" dirty="0" smtClean="0"/>
              <a:t>2</a:t>
            </a:r>
            <a:r>
              <a:rPr lang="en-US" baseline="30000" dirty="0" smtClean="0"/>
              <a:t>nd</a:t>
            </a:r>
            <a:r>
              <a:rPr lang="en-US" dirty="0" smtClean="0"/>
              <a:t> </a:t>
            </a:r>
            <a:r>
              <a:rPr lang="en-US" dirty="0" err="1" smtClean="0"/>
              <a:t>osc</a:t>
            </a:r>
            <a:r>
              <a:rPr lang="en-US" dirty="0" smtClean="0"/>
              <a:t>.</a:t>
            </a:r>
            <a:endParaRPr lang="en-US" dirty="0"/>
          </a:p>
        </p:txBody>
      </p:sp>
      <p:cxnSp>
        <p:nvCxnSpPr>
          <p:cNvPr id="10" name="Straight Arrow Connector 9"/>
          <p:cNvCxnSpPr/>
          <p:nvPr/>
        </p:nvCxnSpPr>
        <p:spPr>
          <a:xfrm>
            <a:off x="6172200" y="1636157"/>
            <a:ext cx="3714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7086600" y="1636157"/>
            <a:ext cx="381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0" y="762000"/>
            <a:ext cx="2971800"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Next generation accelerator-based experiments aim at </a:t>
            </a:r>
            <a:r>
              <a:rPr lang="en-US" sz="2400" b="1" dirty="0" smtClean="0">
                <a:solidFill>
                  <a:srgbClr val="FF0000"/>
                </a:solidFill>
              </a:rPr>
              <a:t>1-2 order </a:t>
            </a:r>
            <a:r>
              <a:rPr lang="en-US" sz="2400" dirty="0" smtClean="0"/>
              <a:t>increase in the overall exposure underground (</a:t>
            </a:r>
            <a:r>
              <a:rPr lang="en-US" sz="2400" dirty="0" smtClean="0">
                <a:solidFill>
                  <a:srgbClr val="0070C0"/>
                </a:solidFill>
              </a:rPr>
              <a:t>Water + </a:t>
            </a:r>
            <a:r>
              <a:rPr lang="en-US" sz="2400" dirty="0" err="1" smtClean="0">
                <a:solidFill>
                  <a:srgbClr val="0070C0"/>
                </a:solidFill>
              </a:rPr>
              <a:t>LArTPC</a:t>
            </a:r>
            <a:r>
              <a:rPr lang="en-US" sz="2400" dirty="0" smtClean="0"/>
              <a:t>)</a:t>
            </a:r>
            <a:endParaRPr lang="en-US" sz="2400" u="sng" dirty="0" smtClean="0"/>
          </a:p>
          <a:p>
            <a:pPr marL="285750" indent="-285750">
              <a:buFont typeface="Arial" panose="020B0604020202020204" pitchFamily="34" charset="0"/>
              <a:buChar char="•"/>
            </a:pPr>
            <a:r>
              <a:rPr lang="en-US" sz="2400" b="1" u="sng" dirty="0" smtClean="0">
                <a:solidFill>
                  <a:srgbClr val="FF0000"/>
                </a:solidFill>
              </a:rPr>
              <a:t>500-1000 people</a:t>
            </a:r>
            <a:br>
              <a:rPr lang="en-US" sz="2400" b="1" u="sng" dirty="0" smtClean="0">
                <a:solidFill>
                  <a:srgbClr val="FF0000"/>
                </a:solidFill>
              </a:rPr>
            </a:br>
            <a:r>
              <a:rPr lang="en-US" sz="2400" b="1" u="sng" dirty="0" smtClean="0">
                <a:solidFill>
                  <a:srgbClr val="FF0000"/>
                </a:solidFill>
              </a:rPr>
              <a:t>~ 1 B$ scale</a:t>
            </a:r>
          </a:p>
        </p:txBody>
      </p:sp>
      <p:sp>
        <p:nvSpPr>
          <p:cNvPr id="19" name="TextBox 18"/>
          <p:cNvSpPr txBox="1"/>
          <p:nvPr/>
        </p:nvSpPr>
        <p:spPr>
          <a:xfrm>
            <a:off x="2057400" y="5486400"/>
            <a:ext cx="6629400" cy="369332"/>
          </a:xfrm>
          <a:prstGeom prst="rect">
            <a:avLst/>
          </a:prstGeom>
          <a:noFill/>
        </p:spPr>
        <p:txBody>
          <a:bodyPr wrap="square" rtlCol="0">
            <a:spAutoFit/>
          </a:bodyPr>
          <a:lstStyle/>
          <a:p>
            <a:endParaRPr lang="en-US" dirty="0"/>
          </a:p>
        </p:txBody>
      </p:sp>
      <p:pic>
        <p:nvPicPr>
          <p:cNvPr id="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 y="4724400"/>
            <a:ext cx="3640688" cy="2073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609600" y="6096000"/>
            <a:ext cx="1371600" cy="369332"/>
          </a:xfrm>
          <a:prstGeom prst="rect">
            <a:avLst/>
          </a:prstGeom>
          <a:noFill/>
        </p:spPr>
        <p:txBody>
          <a:bodyPr wrap="square" rtlCol="0">
            <a:spAutoFit/>
          </a:bodyPr>
          <a:lstStyle/>
          <a:p>
            <a:r>
              <a:rPr lang="en-US" dirty="0" err="1" smtClean="0"/>
              <a:t>Daya</a:t>
            </a:r>
            <a:r>
              <a:rPr lang="en-US" dirty="0" smtClean="0"/>
              <a:t> Bay</a:t>
            </a:r>
            <a:endParaRPr lang="en-US" dirty="0"/>
          </a:p>
        </p:txBody>
      </p:sp>
      <p:sp>
        <p:nvSpPr>
          <p:cNvPr id="22" name="TextBox 21"/>
          <p:cNvSpPr txBox="1"/>
          <p:nvPr/>
        </p:nvSpPr>
        <p:spPr>
          <a:xfrm>
            <a:off x="3810000" y="5410200"/>
            <a:ext cx="5334000" cy="1384995"/>
          </a:xfrm>
          <a:prstGeom prst="rect">
            <a:avLst/>
          </a:prstGeom>
          <a:solidFill>
            <a:srgbClr val="FFFF00"/>
          </a:solidFill>
          <a:ln w="19050">
            <a:solidFill>
              <a:schemeClr val="tx1"/>
            </a:solidFill>
          </a:ln>
        </p:spPr>
        <p:txBody>
          <a:bodyPr wrap="square" rtlCol="0">
            <a:spAutoFit/>
          </a:bodyPr>
          <a:lstStyle/>
          <a:p>
            <a:r>
              <a:rPr lang="en-US" sz="2800" dirty="0" smtClean="0"/>
              <a:t>We are lucky that the MH/Octant CPV (if maximal) are within reach given the large </a:t>
            </a:r>
            <a:r>
              <a:rPr lang="el-GR" sz="2800" dirty="0" smtClean="0"/>
              <a:t>θ</a:t>
            </a:r>
            <a:r>
              <a:rPr lang="en-US" sz="2800" baseline="-25000" dirty="0" smtClean="0"/>
              <a:t>13</a:t>
            </a:r>
            <a:r>
              <a:rPr lang="en-US" sz="2800" dirty="0" smtClean="0"/>
              <a:t>!</a:t>
            </a:r>
          </a:p>
        </p:txBody>
      </p:sp>
    </p:spTree>
    <p:extLst>
      <p:ext uri="{BB962C8B-B14F-4D97-AF65-F5344CB8AC3E}">
        <p14:creationId xmlns:p14="http://schemas.microsoft.com/office/powerpoint/2010/main" val="402519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990599"/>
            <a:ext cx="2819400" cy="5867401"/>
          </a:xfrm>
        </p:spPr>
        <p:txBody>
          <a:bodyPr>
            <a:normAutofit/>
          </a:bodyPr>
          <a:lstStyle/>
          <a:p>
            <a:r>
              <a:rPr lang="en-US" sz="2800" dirty="0" smtClean="0"/>
              <a:t>High-quality beam to injector</a:t>
            </a:r>
          </a:p>
          <a:p>
            <a:r>
              <a:rPr lang="en-US" sz="2800" dirty="0" smtClean="0"/>
              <a:t>Accelerating high current beam to high energy</a:t>
            </a:r>
          </a:p>
          <a:p>
            <a:r>
              <a:rPr lang="en-US" sz="2800" dirty="0" smtClean="0"/>
              <a:t>Low beam loss during transportation</a:t>
            </a:r>
          </a:p>
        </p:txBody>
      </p:sp>
      <p:sp>
        <p:nvSpPr>
          <p:cNvPr id="3" name="Title 2"/>
          <p:cNvSpPr>
            <a:spLocks noGrp="1"/>
          </p:cNvSpPr>
          <p:nvPr>
            <p:ph type="title"/>
          </p:nvPr>
        </p:nvSpPr>
        <p:spPr>
          <a:xfrm>
            <a:off x="0" y="-67733"/>
            <a:ext cx="8915400" cy="1143000"/>
          </a:xfrm>
        </p:spPr>
        <p:txBody>
          <a:bodyPr>
            <a:normAutofit/>
          </a:bodyPr>
          <a:lstStyle/>
          <a:p>
            <a:r>
              <a:rPr lang="en-US" dirty="0" smtClean="0"/>
              <a:t>Challenge II: MW-power Beam</a:t>
            </a:r>
            <a:endParaRPr lang="en-US" dirty="0"/>
          </a:p>
        </p:txBody>
      </p:sp>
      <p:sp>
        <p:nvSpPr>
          <p:cNvPr id="7" name="TextBox 6"/>
          <p:cNvSpPr txBox="1"/>
          <p:nvPr/>
        </p:nvSpPr>
        <p:spPr>
          <a:xfrm>
            <a:off x="228600" y="5638800"/>
            <a:ext cx="8686800" cy="954107"/>
          </a:xfrm>
          <a:prstGeom prst="rect">
            <a:avLst/>
          </a:prstGeom>
          <a:solidFill>
            <a:srgbClr val="FFFF00"/>
          </a:solidFill>
          <a:ln w="19050">
            <a:solidFill>
              <a:schemeClr val="tx1"/>
            </a:solidFill>
          </a:ln>
        </p:spPr>
        <p:txBody>
          <a:bodyPr wrap="square" rtlCol="0">
            <a:spAutoFit/>
          </a:bodyPr>
          <a:lstStyle/>
          <a:p>
            <a:pPr marL="457200" indent="-457200">
              <a:buFont typeface="Arial" panose="020B0604020202020204" pitchFamily="34" charset="0"/>
              <a:buChar char="•"/>
            </a:pPr>
            <a:r>
              <a:rPr lang="en-US" sz="2800" dirty="0" smtClean="0"/>
              <a:t>MW-power is crucial to reach required statistics for long-baseline accelerator experiments</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3504" y="990600"/>
            <a:ext cx="6370976" cy="4577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5473361"/>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2"/>
          <p:cNvSpPr>
            <a:spLocks noGrp="1"/>
          </p:cNvSpPr>
          <p:nvPr>
            <p:ph type="title"/>
          </p:nvPr>
        </p:nvSpPr>
        <p:spPr>
          <a:xfrm>
            <a:off x="0" y="-152400"/>
            <a:ext cx="8915400" cy="1143000"/>
          </a:xfrm>
        </p:spPr>
        <p:txBody>
          <a:bodyPr>
            <a:normAutofit/>
          </a:bodyPr>
          <a:lstStyle/>
          <a:p>
            <a:r>
              <a:rPr lang="en-US" dirty="0" smtClean="0"/>
              <a:t>Challenge II: MW-power Beam</a:t>
            </a:r>
            <a:endParaRPr lang="en-US" dirty="0"/>
          </a:p>
        </p:txBody>
      </p:sp>
      <p:pic>
        <p:nvPicPr>
          <p:cNvPr id="26626" name="Picture 2" descr="http://www-visualmedia.fnal.gov/VMS_Site/gallery/stillphotos/2004/0100/04-0124.h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865632"/>
            <a:ext cx="3914501" cy="4895088"/>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4762812" y="1050194"/>
            <a:ext cx="4304988" cy="4525963"/>
          </a:xfrm>
        </p:spPr>
        <p:txBody>
          <a:bodyPr>
            <a:normAutofit/>
          </a:bodyPr>
          <a:lstStyle/>
          <a:p>
            <a:r>
              <a:rPr lang="en-US" dirty="0" smtClean="0"/>
              <a:t>Challenges:</a:t>
            </a:r>
          </a:p>
          <a:p>
            <a:pPr lvl="1"/>
            <a:r>
              <a:rPr lang="en-US" dirty="0" smtClean="0"/>
              <a:t>Thermal Shock</a:t>
            </a:r>
          </a:p>
          <a:p>
            <a:pPr lvl="1"/>
            <a:r>
              <a:rPr lang="en-US" dirty="0" smtClean="0"/>
              <a:t>Remote Handling</a:t>
            </a:r>
          </a:p>
          <a:p>
            <a:pPr lvl="1"/>
            <a:r>
              <a:rPr lang="en-US" dirty="0" smtClean="0"/>
              <a:t>Cooling for High Heat</a:t>
            </a:r>
          </a:p>
          <a:p>
            <a:pPr lvl="1"/>
            <a:r>
              <a:rPr lang="en-US" dirty="0" smtClean="0"/>
              <a:t>Radiation Protection</a:t>
            </a:r>
          </a:p>
          <a:p>
            <a:pPr lvl="1"/>
            <a:r>
              <a:rPr lang="en-US" dirty="0" smtClean="0"/>
              <a:t>Design of Beam Window, target, horn</a:t>
            </a:r>
          </a:p>
          <a:p>
            <a:pPr lvl="1"/>
            <a:r>
              <a:rPr lang="en-US" dirty="0" smtClean="0"/>
              <a:t>Radiation Damage</a:t>
            </a:r>
            <a:endParaRPr lang="en-US" dirty="0"/>
          </a:p>
        </p:txBody>
      </p:sp>
      <p:sp>
        <p:nvSpPr>
          <p:cNvPr id="40" name="TextBox 39"/>
          <p:cNvSpPr txBox="1"/>
          <p:nvPr/>
        </p:nvSpPr>
        <p:spPr>
          <a:xfrm>
            <a:off x="344424" y="5791200"/>
            <a:ext cx="8610600"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a:t>Robust target </a:t>
            </a:r>
            <a:r>
              <a:rPr lang="en-US" sz="2800" dirty="0" smtClean="0"/>
              <a:t>and horn system </a:t>
            </a:r>
            <a:r>
              <a:rPr lang="en-US" sz="2800" dirty="0"/>
              <a:t>for extreme power densities and extreme </a:t>
            </a:r>
            <a:r>
              <a:rPr lang="en-US" sz="2800" dirty="0" smtClean="0"/>
              <a:t>radiation</a:t>
            </a:r>
            <a:endParaRPr lang="en-US" dirty="0"/>
          </a:p>
        </p:txBody>
      </p:sp>
    </p:spTree>
    <p:extLst>
      <p:ext uri="{BB962C8B-B14F-4D97-AF65-F5344CB8AC3E}">
        <p14:creationId xmlns:p14="http://schemas.microsoft.com/office/powerpoint/2010/main" val="2572807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Outline</a:t>
            </a:r>
            <a:endParaRPr lang="en-US" dirty="0"/>
          </a:p>
        </p:txBody>
      </p:sp>
      <p:sp>
        <p:nvSpPr>
          <p:cNvPr id="3" name="Content Placeholder 2"/>
          <p:cNvSpPr>
            <a:spLocks noGrp="1"/>
          </p:cNvSpPr>
          <p:nvPr>
            <p:ph idx="1"/>
          </p:nvPr>
        </p:nvSpPr>
        <p:spPr>
          <a:xfrm>
            <a:off x="457200" y="1066800"/>
            <a:ext cx="8229600" cy="5410200"/>
          </a:xfrm>
        </p:spPr>
        <p:txBody>
          <a:bodyPr>
            <a:normAutofit lnSpcReduction="10000"/>
          </a:bodyPr>
          <a:lstStyle/>
          <a:p>
            <a:r>
              <a:rPr lang="en-US" dirty="0" smtClean="0"/>
              <a:t>Motivation</a:t>
            </a:r>
          </a:p>
          <a:p>
            <a:endParaRPr lang="en-US" dirty="0" smtClean="0"/>
          </a:p>
          <a:p>
            <a:r>
              <a:rPr lang="en-US" dirty="0" smtClean="0"/>
              <a:t>Opportunities of future generations of experiments</a:t>
            </a:r>
          </a:p>
          <a:p>
            <a:endParaRPr lang="en-US" dirty="0"/>
          </a:p>
          <a:p>
            <a:r>
              <a:rPr lang="en-US" dirty="0" smtClean="0"/>
              <a:t>Challenges and Solutions</a:t>
            </a:r>
          </a:p>
          <a:p>
            <a:pPr lvl="1"/>
            <a:r>
              <a:rPr lang="en-US" dirty="0" smtClean="0"/>
              <a:t>Neutrino Flux</a:t>
            </a:r>
          </a:p>
          <a:p>
            <a:pPr lvl="1"/>
            <a:r>
              <a:rPr lang="en-US" dirty="0" smtClean="0"/>
              <a:t>Neutrino Detection</a:t>
            </a:r>
          </a:p>
          <a:p>
            <a:endParaRPr lang="en-US" dirty="0"/>
          </a:p>
          <a:p>
            <a:r>
              <a:rPr lang="en-US" dirty="0" smtClean="0"/>
              <a:t>Summary</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val="33329298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24400" y="1371599"/>
            <a:ext cx="4238625" cy="4067175"/>
          </a:xfrm>
        </p:spPr>
      </p:pic>
      <p:sp>
        <p:nvSpPr>
          <p:cNvPr id="3" name="Title 2"/>
          <p:cNvSpPr>
            <a:spLocks noGrp="1"/>
          </p:cNvSpPr>
          <p:nvPr>
            <p:ph type="title"/>
          </p:nvPr>
        </p:nvSpPr>
        <p:spPr>
          <a:xfrm>
            <a:off x="152400" y="30480"/>
            <a:ext cx="8839200" cy="1143000"/>
          </a:xfrm>
        </p:spPr>
        <p:txBody>
          <a:bodyPr>
            <a:normAutofit fontScale="90000"/>
          </a:bodyPr>
          <a:lstStyle/>
          <a:p>
            <a:r>
              <a:rPr lang="en-US" dirty="0" smtClean="0"/>
              <a:t>Challenge III: Categorization of Neutrino Beam</a:t>
            </a:r>
            <a:endParaRPr lang="en-US" dirty="0"/>
          </a:p>
        </p:txBody>
      </p:sp>
      <p:sp>
        <p:nvSpPr>
          <p:cNvPr id="5" name="TextBox 4"/>
          <p:cNvSpPr txBox="1"/>
          <p:nvPr/>
        </p:nvSpPr>
        <p:spPr>
          <a:xfrm>
            <a:off x="6477000" y="1752599"/>
            <a:ext cx="1676400" cy="646331"/>
          </a:xfrm>
          <a:prstGeom prst="rect">
            <a:avLst/>
          </a:prstGeom>
          <a:noFill/>
        </p:spPr>
        <p:txBody>
          <a:bodyPr wrap="square" rtlCol="0">
            <a:spAutoFit/>
          </a:bodyPr>
          <a:lstStyle/>
          <a:p>
            <a:r>
              <a:rPr lang="en-US" dirty="0" smtClean="0"/>
              <a:t>MINOS</a:t>
            </a:r>
          </a:p>
          <a:p>
            <a:r>
              <a:rPr lang="en-US" dirty="0" smtClean="0"/>
              <a:t>Z. </a:t>
            </a:r>
            <a:r>
              <a:rPr lang="en-US" dirty="0" err="1" smtClean="0"/>
              <a:t>Pavlovic</a:t>
            </a:r>
            <a:endParaRPr lang="en-US" dirty="0"/>
          </a:p>
        </p:txBody>
      </p:sp>
      <p:pic>
        <p:nvPicPr>
          <p:cNvPr id="6" name="Picture 5"/>
          <p:cNvPicPr/>
          <p:nvPr/>
        </p:nvPicPr>
        <p:blipFill rotWithShape="1">
          <a:blip r:embed="rId4">
            <a:extLst>
              <a:ext uri="{28A0092B-C50C-407E-A947-70E740481C1C}">
                <a14:useLocalDpi xmlns:a14="http://schemas.microsoft.com/office/drawing/2010/main" val="0"/>
              </a:ext>
            </a:extLst>
          </a:blip>
          <a:srcRect r="48839"/>
          <a:stretch/>
        </p:blipFill>
        <p:spPr bwMode="auto">
          <a:xfrm>
            <a:off x="76200" y="1389280"/>
            <a:ext cx="4419600" cy="4038600"/>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95250" y="5715000"/>
            <a:ext cx="8820150" cy="830997"/>
          </a:xfrm>
          <a:prstGeom prst="rect">
            <a:avLst/>
          </a:prstGeom>
          <a:solidFill>
            <a:srgbClr val="FFFF00"/>
          </a:solidFill>
          <a:ln w="31750">
            <a:solidFill>
              <a:schemeClr val="tx1"/>
            </a:solidFill>
          </a:ln>
        </p:spPr>
        <p:txBody>
          <a:bodyPr wrap="square" rtlCol="0">
            <a:spAutoFit/>
          </a:bodyPr>
          <a:lstStyle/>
          <a:p>
            <a:r>
              <a:rPr lang="el-GR" sz="2400" dirty="0" smtClean="0"/>
              <a:t>ν</a:t>
            </a:r>
            <a:r>
              <a:rPr lang="el-GR" sz="2400" baseline="-25000" dirty="0" smtClean="0"/>
              <a:t>μ</a:t>
            </a:r>
            <a:r>
              <a:rPr lang="en-US" sz="2400" dirty="0" smtClean="0"/>
              <a:t> flux is crucial to signal,</a:t>
            </a:r>
            <a:r>
              <a:rPr lang="en-US" sz="2400" dirty="0"/>
              <a:t> </a:t>
            </a:r>
            <a:r>
              <a:rPr lang="el-GR" sz="2400" dirty="0" smtClean="0"/>
              <a:t>ν</a:t>
            </a:r>
            <a:r>
              <a:rPr lang="en-US" sz="2400" baseline="-25000" dirty="0" smtClean="0"/>
              <a:t>e</a:t>
            </a:r>
            <a:r>
              <a:rPr lang="en-US" sz="2400" dirty="0" smtClean="0"/>
              <a:t> flux is irreducible background</a:t>
            </a:r>
          </a:p>
          <a:p>
            <a:r>
              <a:rPr lang="en-US" sz="2400" dirty="0" smtClean="0"/>
              <a:t>It is crucial to categorize neutrino fluxes with near detector(s)</a:t>
            </a:r>
            <a:endParaRPr lang="en-US" sz="2400" dirty="0"/>
          </a:p>
        </p:txBody>
      </p:sp>
    </p:spTree>
    <p:extLst>
      <p:ext uri="{BB962C8B-B14F-4D97-AF65-F5344CB8AC3E}">
        <p14:creationId xmlns:p14="http://schemas.microsoft.com/office/powerpoint/2010/main" val="1683678996"/>
      </p:ext>
    </p:extLst>
  </p:cSld>
  <p:clrMapOvr>
    <a:masterClrMapping/>
  </p:clrMapOvr>
  <p:transition spd="slow"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838200"/>
            <a:ext cx="8839200" cy="5211763"/>
          </a:xfrm>
        </p:spPr>
        <p:txBody>
          <a:bodyPr/>
          <a:lstStyle/>
          <a:p>
            <a:r>
              <a:rPr lang="el-GR" dirty="0" smtClean="0"/>
              <a:t>ν</a:t>
            </a:r>
            <a:r>
              <a:rPr lang="en-US" dirty="0" smtClean="0"/>
              <a:t>-e NC elastic scattering</a:t>
            </a:r>
          </a:p>
          <a:p>
            <a:endParaRPr lang="en-US" dirty="0"/>
          </a:p>
          <a:p>
            <a:pPr marL="0" indent="0">
              <a:buNone/>
            </a:pPr>
            <a:r>
              <a:rPr lang="en-US" dirty="0" smtClean="0"/>
              <a:t>     Also </a:t>
            </a:r>
          </a:p>
          <a:p>
            <a:pPr marL="0" indent="0">
              <a:buNone/>
            </a:pPr>
            <a:endParaRPr lang="en-US" dirty="0"/>
          </a:p>
          <a:p>
            <a:pPr marL="0" indent="0">
              <a:buNone/>
            </a:pPr>
            <a:endParaRPr lang="en-US" dirty="0" smtClean="0"/>
          </a:p>
          <a:p>
            <a:r>
              <a:rPr lang="en-US" dirty="0" smtClean="0"/>
              <a:t>Low-</a:t>
            </a:r>
            <a:r>
              <a:rPr lang="el-GR" dirty="0" smtClean="0"/>
              <a:t>ν</a:t>
            </a:r>
            <a:r>
              <a:rPr lang="en-US" baseline="-25000" dirty="0" smtClean="0"/>
              <a:t>0</a:t>
            </a:r>
            <a:r>
              <a:rPr lang="en-US" dirty="0" smtClean="0"/>
              <a:t>               method</a:t>
            </a:r>
            <a:br>
              <a:rPr lang="en-US" dirty="0" smtClean="0"/>
            </a:br>
            <a:r>
              <a:rPr lang="en-US" dirty="0" smtClean="0"/>
              <a:t/>
            </a:r>
            <a:br>
              <a:rPr lang="en-US" dirty="0" smtClean="0"/>
            </a:br>
            <a:r>
              <a:rPr lang="en-US" dirty="0" smtClean="0"/>
              <a:t/>
            </a:r>
            <a:br>
              <a:rPr lang="en-US" dirty="0" smtClean="0"/>
            </a:br>
            <a:endParaRPr lang="en-US" dirty="0"/>
          </a:p>
        </p:txBody>
      </p:sp>
      <p:sp>
        <p:nvSpPr>
          <p:cNvPr id="3" name="Title 2"/>
          <p:cNvSpPr>
            <a:spLocks noGrp="1"/>
          </p:cNvSpPr>
          <p:nvPr>
            <p:ph type="title"/>
          </p:nvPr>
        </p:nvSpPr>
        <p:spPr>
          <a:xfrm>
            <a:off x="0" y="30480"/>
            <a:ext cx="9144000" cy="883920"/>
          </a:xfrm>
        </p:spPr>
        <p:txBody>
          <a:bodyPr>
            <a:normAutofit/>
          </a:bodyPr>
          <a:lstStyle/>
          <a:p>
            <a:r>
              <a:rPr lang="en-US" sz="3600" dirty="0" smtClean="0"/>
              <a:t>Absolute and Relative Flux Determination</a:t>
            </a:r>
            <a:endParaRPr lang="en-US" sz="3600" dirty="0"/>
          </a:p>
        </p:txBody>
      </p:sp>
      <p:graphicFrame>
        <p:nvGraphicFramePr>
          <p:cNvPr id="4" name="Object 3"/>
          <p:cNvGraphicFramePr>
            <a:graphicFrameLocks noChangeAspect="1"/>
          </p:cNvGraphicFramePr>
          <p:nvPr>
            <p:extLst>
              <p:ext uri="{D42A27DB-BD31-4B8C-83A1-F6EECF244321}">
                <p14:modId xmlns:p14="http://schemas.microsoft.com/office/powerpoint/2010/main" val="3483477402"/>
              </p:ext>
            </p:extLst>
          </p:nvPr>
        </p:nvGraphicFramePr>
        <p:xfrm>
          <a:off x="1828800" y="1329200"/>
          <a:ext cx="2895600" cy="2006495"/>
        </p:xfrm>
        <a:graphic>
          <a:graphicData uri="http://schemas.openxmlformats.org/presentationml/2006/ole">
            <mc:AlternateContent xmlns:mc="http://schemas.openxmlformats.org/markup-compatibility/2006">
              <mc:Choice xmlns:v="urn:schemas-microsoft-com:vml" Requires="v">
                <p:oleObj spid="_x0000_s13000" name="Equation" r:id="rId3" imgW="1117440" imgH="774360" progId="Equation.DSMT4">
                  <p:embed/>
                </p:oleObj>
              </mc:Choice>
              <mc:Fallback>
                <p:oleObj name="Equation" r:id="rId3" imgW="1117440" imgH="774360" progId="Equation.DSMT4">
                  <p:embed/>
                  <p:pic>
                    <p:nvPicPr>
                      <p:cNvPr id="0" name=""/>
                      <p:cNvPicPr/>
                      <p:nvPr/>
                    </p:nvPicPr>
                    <p:blipFill>
                      <a:blip r:embed="rId4"/>
                      <a:stretch>
                        <a:fillRect/>
                      </a:stretch>
                    </p:blipFill>
                    <p:spPr>
                      <a:xfrm>
                        <a:off x="1828800" y="1329200"/>
                        <a:ext cx="2895600" cy="2006495"/>
                      </a:xfrm>
                      <a:prstGeom prst="rect">
                        <a:avLst/>
                      </a:prstGeom>
                    </p:spPr>
                  </p:pic>
                </p:oleObj>
              </mc:Fallback>
            </mc:AlternateContent>
          </a:graphicData>
        </a:graphic>
      </p:graphicFrame>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800100"/>
            <a:ext cx="3497580" cy="2437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858000" y="1828800"/>
            <a:ext cx="1752600" cy="369332"/>
          </a:xfrm>
          <a:prstGeom prst="rect">
            <a:avLst/>
          </a:prstGeom>
          <a:noFill/>
        </p:spPr>
        <p:txBody>
          <a:bodyPr wrap="square" rtlCol="0">
            <a:spAutoFit/>
          </a:bodyPr>
          <a:lstStyle/>
          <a:p>
            <a:r>
              <a:rPr lang="en-US" dirty="0" err="1" smtClean="0"/>
              <a:t>Xinchun</a:t>
            </a:r>
            <a:r>
              <a:rPr lang="en-US" dirty="0" smtClean="0"/>
              <a:t> Tian</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3492459366"/>
              </p:ext>
            </p:extLst>
          </p:nvPr>
        </p:nvGraphicFramePr>
        <p:xfrm>
          <a:off x="609600" y="4419600"/>
          <a:ext cx="4183380" cy="685800"/>
        </p:xfrm>
        <a:graphic>
          <a:graphicData uri="http://schemas.openxmlformats.org/presentationml/2006/ole">
            <mc:AlternateContent xmlns:mc="http://schemas.openxmlformats.org/markup-compatibility/2006">
              <mc:Choice xmlns:v="urn:schemas-microsoft-com:vml" Requires="v">
                <p:oleObj spid="_x0000_s13001" name="Equation" r:id="rId6" imgW="1549080" imgH="253800" progId="Equation.DSMT4">
                  <p:embed/>
                </p:oleObj>
              </mc:Choice>
              <mc:Fallback>
                <p:oleObj name="Equation" r:id="rId6" imgW="1549080" imgH="253800" progId="Equation.DSMT4">
                  <p:embed/>
                  <p:pic>
                    <p:nvPicPr>
                      <p:cNvPr id="0" name=""/>
                      <p:cNvPicPr/>
                      <p:nvPr/>
                    </p:nvPicPr>
                    <p:blipFill>
                      <a:blip r:embed="rId7"/>
                      <a:stretch>
                        <a:fillRect/>
                      </a:stretch>
                    </p:blipFill>
                    <p:spPr>
                      <a:xfrm>
                        <a:off x="609600" y="4419600"/>
                        <a:ext cx="4183380" cy="685800"/>
                      </a:xfrm>
                      <a:prstGeom prst="rect">
                        <a:avLst/>
                      </a:prstGeom>
                    </p:spPr>
                  </p:pic>
                </p:oleObj>
              </mc:Fallback>
            </mc:AlternateContent>
          </a:graphicData>
        </a:graphic>
      </p:graphicFrame>
      <p:sp>
        <p:nvSpPr>
          <p:cNvPr id="8" name="TextBox 7"/>
          <p:cNvSpPr txBox="1"/>
          <p:nvPr/>
        </p:nvSpPr>
        <p:spPr>
          <a:xfrm>
            <a:off x="381000" y="5135880"/>
            <a:ext cx="4572000" cy="707886"/>
          </a:xfrm>
          <a:prstGeom prst="rect">
            <a:avLst/>
          </a:prstGeom>
          <a:noFill/>
        </p:spPr>
        <p:txBody>
          <a:bodyPr wrap="square" rtlCol="0">
            <a:spAutoFit/>
          </a:bodyPr>
          <a:lstStyle/>
          <a:p>
            <a:r>
              <a:rPr lang="en-US" sz="2000" dirty="0" smtClean="0"/>
              <a:t>S. R. Mishra Proceeding.</a:t>
            </a:r>
          </a:p>
          <a:p>
            <a:r>
              <a:rPr lang="en-US" sz="2000" dirty="0" smtClean="0"/>
              <a:t>A. </a:t>
            </a:r>
            <a:r>
              <a:rPr lang="en-US" sz="2000" dirty="0" err="1" smtClean="0"/>
              <a:t>Bodek</a:t>
            </a:r>
            <a:r>
              <a:rPr lang="en-US" sz="2000" dirty="0" smtClean="0"/>
              <a:t> et al., EPJC 72, 1973 (2012) </a:t>
            </a:r>
            <a:endParaRPr lang="en-US" sz="2000" dirty="0"/>
          </a:p>
        </p:txBody>
      </p:sp>
      <p:sp>
        <p:nvSpPr>
          <p:cNvPr id="9" name="TextBox 8"/>
          <p:cNvSpPr txBox="1"/>
          <p:nvPr/>
        </p:nvSpPr>
        <p:spPr>
          <a:xfrm>
            <a:off x="161925" y="3409950"/>
            <a:ext cx="4634602" cy="400110"/>
          </a:xfrm>
          <a:prstGeom prst="rect">
            <a:avLst/>
          </a:prstGeom>
          <a:solidFill>
            <a:srgbClr val="FFFF00"/>
          </a:solidFill>
          <a:ln w="19050">
            <a:solidFill>
              <a:schemeClr val="tx1"/>
            </a:solidFill>
          </a:ln>
        </p:spPr>
        <p:txBody>
          <a:bodyPr wrap="none" rtlCol="0">
            <a:spAutoFit/>
          </a:bodyPr>
          <a:lstStyle/>
          <a:p>
            <a:r>
              <a:rPr lang="en-US" sz="2000" dirty="0" smtClean="0"/>
              <a:t>Aim ~2% determination of absolute flux</a:t>
            </a:r>
            <a:endParaRPr lang="en-US" sz="2000" dirty="0"/>
          </a:p>
        </p:txBody>
      </p:sp>
      <p:sp>
        <p:nvSpPr>
          <p:cNvPr id="11" name="TextBox 10"/>
          <p:cNvSpPr txBox="1"/>
          <p:nvPr/>
        </p:nvSpPr>
        <p:spPr>
          <a:xfrm>
            <a:off x="533400" y="6096000"/>
            <a:ext cx="4719562" cy="400110"/>
          </a:xfrm>
          <a:prstGeom prst="rect">
            <a:avLst/>
          </a:prstGeom>
          <a:solidFill>
            <a:srgbClr val="FFFF00"/>
          </a:solidFill>
          <a:ln w="19050">
            <a:solidFill>
              <a:schemeClr val="tx1"/>
            </a:solidFill>
          </a:ln>
        </p:spPr>
        <p:txBody>
          <a:bodyPr wrap="none" rtlCol="0">
            <a:spAutoFit/>
          </a:bodyPr>
          <a:lstStyle/>
          <a:p>
            <a:r>
              <a:rPr lang="en-US" sz="2000" dirty="0" smtClean="0"/>
              <a:t>Aim ~1-2% determination of relative flux</a:t>
            </a:r>
            <a:endParaRPr lang="en-US" sz="2000" dirty="0"/>
          </a:p>
        </p:txBody>
      </p:sp>
      <p:graphicFrame>
        <p:nvGraphicFramePr>
          <p:cNvPr id="10" name="Object 9"/>
          <p:cNvGraphicFramePr>
            <a:graphicFrameLocks noChangeAspect="1"/>
          </p:cNvGraphicFramePr>
          <p:nvPr>
            <p:extLst>
              <p:ext uri="{D42A27DB-BD31-4B8C-83A1-F6EECF244321}">
                <p14:modId xmlns:p14="http://schemas.microsoft.com/office/powerpoint/2010/main" val="383082504"/>
              </p:ext>
            </p:extLst>
          </p:nvPr>
        </p:nvGraphicFramePr>
        <p:xfrm>
          <a:off x="1869281" y="3829110"/>
          <a:ext cx="1595437" cy="619125"/>
        </p:xfrm>
        <a:graphic>
          <a:graphicData uri="http://schemas.openxmlformats.org/presentationml/2006/ole">
            <mc:AlternateContent xmlns:mc="http://schemas.openxmlformats.org/markup-compatibility/2006">
              <mc:Choice xmlns:v="urn:schemas-microsoft-com:vml" Requires="v">
                <p:oleObj spid="_x0000_s13002" name="Equation" r:id="rId8" imgW="622080" imgH="241200" progId="Equation.DSMT4">
                  <p:embed/>
                </p:oleObj>
              </mc:Choice>
              <mc:Fallback>
                <p:oleObj name="Equation" r:id="rId8" imgW="622080" imgH="241200" progId="Equation.DSMT4">
                  <p:embed/>
                  <p:pic>
                    <p:nvPicPr>
                      <p:cNvPr id="0" name=""/>
                      <p:cNvPicPr/>
                      <p:nvPr/>
                    </p:nvPicPr>
                    <p:blipFill>
                      <a:blip r:embed="rId9"/>
                      <a:stretch>
                        <a:fillRect/>
                      </a:stretch>
                    </p:blipFill>
                    <p:spPr>
                      <a:xfrm>
                        <a:off x="1869281" y="3829110"/>
                        <a:ext cx="1595437" cy="619125"/>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428782320"/>
              </p:ext>
            </p:extLst>
          </p:nvPr>
        </p:nvGraphicFramePr>
        <p:xfrm>
          <a:off x="5145024" y="3285492"/>
          <a:ext cx="3883152" cy="792480"/>
        </p:xfrm>
        <a:graphic>
          <a:graphicData uri="http://schemas.openxmlformats.org/presentationml/2006/ole">
            <mc:AlternateContent xmlns:mc="http://schemas.openxmlformats.org/markup-compatibility/2006">
              <mc:Choice xmlns:v="urn:schemas-microsoft-com:vml" Requires="v">
                <p:oleObj spid="_x0000_s13003" name="Equation" r:id="rId10" imgW="2489040" imgH="507960" progId="Equation.DSMT4">
                  <p:embed/>
                </p:oleObj>
              </mc:Choice>
              <mc:Fallback>
                <p:oleObj name="Equation" r:id="rId10" imgW="2489040" imgH="507960" progId="Equation.DSMT4">
                  <p:embed/>
                  <p:pic>
                    <p:nvPicPr>
                      <p:cNvPr id="0" name=""/>
                      <p:cNvPicPr/>
                      <p:nvPr/>
                    </p:nvPicPr>
                    <p:blipFill>
                      <a:blip r:embed="rId11"/>
                      <a:stretch>
                        <a:fillRect/>
                      </a:stretch>
                    </p:blipFill>
                    <p:spPr>
                      <a:xfrm>
                        <a:off x="5145024" y="3285492"/>
                        <a:ext cx="3883152" cy="792480"/>
                      </a:xfrm>
                      <a:prstGeom prst="rect">
                        <a:avLst/>
                      </a:prstGeom>
                      <a:solidFill>
                        <a:srgbClr val="FFFF00"/>
                      </a:solidFill>
                      <a:ln w="19050">
                        <a:solidFill>
                          <a:schemeClr val="tx1"/>
                        </a:solidFill>
                      </a:ln>
                    </p:spPr>
                  </p:pic>
                </p:oleObj>
              </mc:Fallback>
            </mc:AlternateContent>
          </a:graphicData>
        </a:graphic>
      </p:graphicFrame>
      <p:pic>
        <p:nvPicPr>
          <p:cNvPr id="12303" name="Picture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86400" y="4315074"/>
            <a:ext cx="3676650" cy="2533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6248400" y="5843766"/>
            <a:ext cx="1676400" cy="369332"/>
          </a:xfrm>
          <a:prstGeom prst="rect">
            <a:avLst/>
          </a:prstGeom>
          <a:noFill/>
        </p:spPr>
        <p:txBody>
          <a:bodyPr wrap="square" rtlCol="0">
            <a:spAutoFit/>
          </a:bodyPr>
          <a:lstStyle/>
          <a:p>
            <a:r>
              <a:rPr lang="en-US" dirty="0" smtClean="0"/>
              <a:t>S. R. Mishra</a:t>
            </a:r>
            <a:endParaRPr lang="en-US" dirty="0"/>
          </a:p>
        </p:txBody>
      </p:sp>
    </p:spTree>
    <p:extLst>
      <p:ext uri="{BB962C8B-B14F-4D97-AF65-F5344CB8AC3E}">
        <p14:creationId xmlns:p14="http://schemas.microsoft.com/office/powerpoint/2010/main" val="2526290609"/>
      </p:ext>
    </p:extLst>
  </p:cSld>
  <p:clrMapOvr>
    <a:masterClrMapping/>
  </p:clrMapOvr>
  <p:transition spd="slow"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itle 3"/>
          <p:cNvSpPr>
            <a:spLocks noGrp="1"/>
          </p:cNvSpPr>
          <p:nvPr>
            <p:ph type="title"/>
          </p:nvPr>
        </p:nvSpPr>
        <p:spPr/>
        <p:txBody>
          <a:bodyPr/>
          <a:lstStyle/>
          <a:p>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6200" y="4343400"/>
            <a:ext cx="2438400" cy="2031325"/>
          </a:xfrm>
          <a:prstGeom prst="rect">
            <a:avLst/>
          </a:prstGeom>
          <a:noFill/>
        </p:spPr>
        <p:txBody>
          <a:bodyPr wrap="square" rtlCol="0">
            <a:spAutoFit/>
          </a:bodyPr>
          <a:lstStyle/>
          <a:p>
            <a:r>
              <a:rPr lang="en-US" dirty="0" smtClean="0"/>
              <a:t>Also intrinsic </a:t>
            </a:r>
            <a:r>
              <a:rPr lang="el-GR" dirty="0" smtClean="0"/>
              <a:t>ν</a:t>
            </a:r>
            <a:r>
              <a:rPr lang="en-US" dirty="0" smtClean="0"/>
              <a:t>e flux</a:t>
            </a:r>
          </a:p>
          <a:p>
            <a:endParaRPr lang="en-US" dirty="0" smtClean="0"/>
          </a:p>
          <a:p>
            <a:r>
              <a:rPr lang="en-US" dirty="0" smtClean="0"/>
              <a:t>Cross section measurements</a:t>
            </a:r>
          </a:p>
          <a:p>
            <a:endParaRPr lang="en-US" dirty="0" smtClean="0"/>
          </a:p>
          <a:p>
            <a:r>
              <a:rPr lang="en-US" dirty="0" smtClean="0"/>
              <a:t>Mono-energetic neutrino beam …</a:t>
            </a:r>
            <a:endParaRPr lang="en-US" dirty="0"/>
          </a:p>
        </p:txBody>
      </p:sp>
    </p:spTree>
    <p:extLst>
      <p:ext uri="{BB962C8B-B14F-4D97-AF65-F5344CB8AC3E}">
        <p14:creationId xmlns:p14="http://schemas.microsoft.com/office/powerpoint/2010/main" val="2918119191"/>
      </p:ext>
    </p:extLst>
  </p:cSld>
  <p:clrMapOvr>
    <a:masterClrMapping/>
  </p:clrMapOvr>
  <p:transition spd="slow"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p:nvPr/>
        </p:nvGrpSpPr>
        <p:grpSpPr>
          <a:xfrm>
            <a:off x="152400" y="228600"/>
            <a:ext cx="7414539" cy="6237549"/>
            <a:chOff x="37781" y="17477"/>
            <a:chExt cx="7414539" cy="6237549"/>
          </a:xfrm>
        </p:grpSpPr>
        <p:pic>
          <p:nvPicPr>
            <p:cNvPr id="6" name="Picture 2" descr="C:\Documents and Settings\flanni\Desktop\TPC.gif"/>
            <p:cNvPicPr>
              <a:picLocks noChangeAspect="1" noChangeArrowheads="1" noCrop="1"/>
            </p:cNvPicPr>
            <p:nvPr/>
          </p:nvPicPr>
          <p:blipFill>
            <a:blip r:embed="rId3" cstate="email"/>
            <a:srcRect/>
            <a:stretch>
              <a:fillRect/>
            </a:stretch>
          </p:blipFill>
          <p:spPr bwMode="auto">
            <a:xfrm>
              <a:off x="37781" y="17477"/>
              <a:ext cx="7414539" cy="6237549"/>
            </a:xfrm>
            <a:prstGeom prst="rect">
              <a:avLst/>
            </a:prstGeom>
            <a:noFill/>
            <a:ln w="9525">
              <a:noFill/>
              <a:miter lim="800000"/>
              <a:headEnd/>
              <a:tailEnd/>
            </a:ln>
          </p:spPr>
        </p:pic>
        <p:sp>
          <p:nvSpPr>
            <p:cNvPr id="11" name="Rectangle 10"/>
            <p:cNvSpPr/>
            <p:nvPr/>
          </p:nvSpPr>
          <p:spPr bwMode="auto">
            <a:xfrm>
              <a:off x="6113505" y="5511623"/>
              <a:ext cx="1086787" cy="5096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2400" b="1" i="1" dirty="0">
                <a:solidFill>
                  <a:prstClr val="black"/>
                </a:solidFill>
                <a:latin typeface="Arial" charset="0"/>
                <a:cs typeface="Arial" charset="0"/>
              </a:endParaRPr>
            </a:p>
          </p:txBody>
        </p:sp>
        <p:cxnSp>
          <p:nvCxnSpPr>
            <p:cNvPr id="13" name="Straight Arrow Connector 12"/>
            <p:cNvCxnSpPr/>
            <p:nvPr/>
          </p:nvCxnSpPr>
          <p:spPr bwMode="auto">
            <a:xfrm>
              <a:off x="4283968" y="5850125"/>
              <a:ext cx="599607" cy="1588"/>
            </a:xfrm>
            <a:prstGeom prst="straightConnector1">
              <a:avLst/>
            </a:prstGeom>
            <a:solidFill>
              <a:schemeClr val="tx1"/>
            </a:solidFill>
            <a:ln w="9525" cap="flat" cmpd="sng" algn="ctr">
              <a:solidFill>
                <a:srgbClr val="000000"/>
              </a:solidFill>
              <a:prstDash val="solid"/>
              <a:round/>
              <a:headEnd type="none" w="med" len="med"/>
              <a:tailEnd type="arrow"/>
            </a:ln>
            <a:effectLst/>
          </p:spPr>
        </p:cxnSp>
        <p:sp>
          <p:nvSpPr>
            <p:cNvPr id="14" name="TextBox 13"/>
            <p:cNvSpPr txBox="1"/>
            <p:nvPr/>
          </p:nvSpPr>
          <p:spPr>
            <a:xfrm>
              <a:off x="4377072" y="5905303"/>
              <a:ext cx="315792" cy="184666"/>
            </a:xfrm>
            <a:prstGeom prst="rect">
              <a:avLst/>
            </a:prstGeom>
            <a:noFill/>
          </p:spPr>
          <p:txBody>
            <a:bodyPr wrap="none" lIns="0" tIns="0" rIns="0" bIns="0" rtlCol="0">
              <a:spAutoFit/>
            </a:bodyPr>
            <a:lstStyle/>
            <a:p>
              <a:r>
                <a:rPr lang="en-US" sz="1200" dirty="0">
                  <a:solidFill>
                    <a:prstClr val="black"/>
                  </a:solidFill>
                </a:rPr>
                <a:t>time</a:t>
              </a:r>
            </a:p>
          </p:txBody>
        </p:sp>
      </p:grpSp>
      <p:sp>
        <p:nvSpPr>
          <p:cNvPr id="12" name="TextBox 11"/>
          <p:cNvSpPr txBox="1"/>
          <p:nvPr/>
        </p:nvSpPr>
        <p:spPr>
          <a:xfrm>
            <a:off x="152400" y="990600"/>
            <a:ext cx="2133600" cy="923330"/>
          </a:xfrm>
          <a:prstGeom prst="rect">
            <a:avLst/>
          </a:prstGeom>
          <a:noFill/>
        </p:spPr>
        <p:txBody>
          <a:bodyPr wrap="square" rtlCol="0">
            <a:spAutoFit/>
          </a:bodyPr>
          <a:lstStyle/>
          <a:p>
            <a:r>
              <a:rPr lang="en-US" dirty="0">
                <a:solidFill>
                  <a:prstClr val="black"/>
                </a:solidFill>
              </a:rPr>
              <a:t>dE/dx of 1 MIP: </a:t>
            </a:r>
            <a:r>
              <a:rPr lang="en-US" dirty="0" smtClean="0">
                <a:solidFill>
                  <a:prstClr val="black"/>
                </a:solidFill>
              </a:rPr>
              <a:t>2.1MeV/cm</a:t>
            </a:r>
          </a:p>
          <a:p>
            <a:endParaRPr lang="en-US" dirty="0" smtClean="0">
              <a:solidFill>
                <a:prstClr val="black"/>
              </a:solidFill>
            </a:endParaRPr>
          </a:p>
        </p:txBody>
      </p:sp>
      <p:sp>
        <p:nvSpPr>
          <p:cNvPr id="15" name="Rectangle 5"/>
          <p:cNvSpPr txBox="1">
            <a:spLocks noChangeArrowheads="1"/>
          </p:cNvSpPr>
          <p:nvPr/>
        </p:nvSpPr>
        <p:spPr bwMode="auto">
          <a:xfrm>
            <a:off x="152400" y="76200"/>
            <a:ext cx="5410200" cy="914400"/>
          </a:xfrm>
          <a:prstGeom prst="rect">
            <a:avLst/>
          </a:prstGeom>
          <a:solidFill>
            <a:schemeClr val="bg1"/>
          </a:solidFill>
          <a:ln w="9525">
            <a:noFill/>
            <a:miter lim="800000"/>
            <a:headEnd/>
            <a:tailEnd/>
          </a:ln>
        </p:spPr>
        <p:txBody>
          <a:bodyPr anchor="ctr"/>
          <a:lstStyle/>
          <a:p>
            <a:pPr>
              <a:lnSpc>
                <a:spcPct val="80000"/>
              </a:lnSpc>
              <a:defRPr/>
            </a:pPr>
            <a:r>
              <a:rPr lang="en-US" sz="3200" b="1" kern="0" dirty="0" smtClean="0">
                <a:solidFill>
                  <a:srgbClr val="042B7F"/>
                </a:solidFill>
              </a:rPr>
              <a:t>Excellent new opportunity </a:t>
            </a:r>
            <a:br>
              <a:rPr lang="en-US" sz="3200" b="1" kern="0" dirty="0" smtClean="0">
                <a:solidFill>
                  <a:srgbClr val="042B7F"/>
                </a:solidFill>
              </a:rPr>
            </a:br>
            <a:r>
              <a:rPr lang="en-US" sz="3200" b="1" kern="0" dirty="0" smtClean="0">
                <a:solidFill>
                  <a:srgbClr val="042B7F"/>
                </a:solidFill>
              </a:rPr>
              <a:t>with high res. </a:t>
            </a:r>
            <a:r>
              <a:rPr lang="en-US" sz="3200" b="1" kern="0" dirty="0" err="1" smtClean="0">
                <a:solidFill>
                  <a:srgbClr val="042B7F"/>
                </a:solidFill>
              </a:rPr>
              <a:t>LArTPC</a:t>
            </a:r>
            <a:endParaRPr lang="en-US" sz="3200" b="1" kern="0" dirty="0">
              <a:solidFill>
                <a:srgbClr val="042B7F"/>
              </a:solidFill>
            </a:endParaRPr>
          </a:p>
        </p:txBody>
      </p:sp>
      <p:sp>
        <p:nvSpPr>
          <p:cNvPr id="16" name="TextBox 15"/>
          <p:cNvSpPr txBox="1"/>
          <p:nvPr/>
        </p:nvSpPr>
        <p:spPr>
          <a:xfrm>
            <a:off x="96476" y="6096000"/>
            <a:ext cx="6228124" cy="338554"/>
          </a:xfrm>
          <a:prstGeom prst="rect">
            <a:avLst/>
          </a:prstGeom>
          <a:noFill/>
        </p:spPr>
        <p:txBody>
          <a:bodyPr wrap="square" rtlCol="0">
            <a:spAutoFit/>
          </a:bodyPr>
          <a:lstStyle/>
          <a:p>
            <a:r>
              <a:rPr lang="en-US" sz="1600" dirty="0">
                <a:solidFill>
                  <a:prstClr val="black"/>
                </a:solidFill>
              </a:rPr>
              <a:t>First proposed by C. Rubbia, </a:t>
            </a:r>
            <a:r>
              <a:rPr lang="en-US" sz="1600" b="1" dirty="0" smtClean="0">
                <a:solidFill>
                  <a:prstClr val="black"/>
                </a:solidFill>
              </a:rPr>
              <a:t>1977</a:t>
            </a:r>
            <a:r>
              <a:rPr lang="en-US" sz="1600" dirty="0" smtClean="0">
                <a:solidFill>
                  <a:prstClr val="black"/>
                </a:solidFill>
              </a:rPr>
              <a:t> →</a:t>
            </a:r>
            <a:r>
              <a:rPr lang="en-US" sz="1600" b="1" dirty="0" smtClean="0">
                <a:solidFill>
                  <a:prstClr val="black"/>
                </a:solidFill>
              </a:rPr>
              <a:t> ICARUS</a:t>
            </a:r>
            <a:r>
              <a:rPr lang="en-US" sz="1600" dirty="0" smtClean="0">
                <a:solidFill>
                  <a:prstClr val="black"/>
                </a:solidFill>
              </a:rPr>
              <a:t>;</a:t>
            </a:r>
          </a:p>
        </p:txBody>
      </p:sp>
      <p:sp>
        <p:nvSpPr>
          <p:cNvPr id="20" name="Slide Number Placeholder 19"/>
          <p:cNvSpPr>
            <a:spLocks noGrp="1"/>
          </p:cNvSpPr>
          <p:nvPr>
            <p:ph type="sldNum" sz="quarter" idx="12"/>
          </p:nvPr>
        </p:nvSpPr>
        <p:spPr/>
        <p:txBody>
          <a:bodyPr/>
          <a:lstStyle/>
          <a:p>
            <a:pPr>
              <a:defRPr/>
            </a:pPr>
            <a:fld id="{CB7D7073-6B86-49F7-A619-3A556FE0D851}" type="slidenum">
              <a:rPr lang="en-US" smtClean="0">
                <a:solidFill>
                  <a:prstClr val="black">
                    <a:tint val="75000"/>
                  </a:prstClr>
                </a:solidFill>
              </a:rPr>
              <a:pPr>
                <a:defRPr/>
              </a:pPr>
              <a:t>23</a:t>
            </a:fld>
            <a:endParaRPr lang="en-US" dirty="0">
              <a:solidFill>
                <a:prstClr val="black">
                  <a:tint val="75000"/>
                </a:prstClr>
              </a:solidFill>
            </a:endParaRPr>
          </a:p>
        </p:txBody>
      </p:sp>
      <p:sp>
        <p:nvSpPr>
          <p:cNvPr id="3" name="TextBox 2"/>
          <p:cNvSpPr txBox="1"/>
          <p:nvPr/>
        </p:nvSpPr>
        <p:spPr>
          <a:xfrm>
            <a:off x="5562600" y="254540"/>
            <a:ext cx="3581400" cy="4708981"/>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2000" dirty="0" smtClean="0"/>
              <a:t>Argon: most abundant noble gas (1.3% by weight)</a:t>
            </a:r>
          </a:p>
          <a:p>
            <a:pPr marL="285750" indent="-285750">
              <a:buFont typeface="Arial" panose="020B0604020202020204" pitchFamily="34" charset="0"/>
              <a:buChar char="•"/>
            </a:pPr>
            <a:r>
              <a:rPr lang="en-US" sz="2000" dirty="0" err="1" smtClean="0"/>
              <a:t>LAr</a:t>
            </a:r>
            <a:r>
              <a:rPr lang="en-US" sz="2000" dirty="0" smtClean="0"/>
              <a:t>: 1.4 g/mL @ 87 K</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a:t>Electron drift velocity: </a:t>
            </a:r>
            <a:br>
              <a:rPr lang="en-US" sz="2000" dirty="0"/>
            </a:br>
            <a:r>
              <a:rPr lang="en-US" sz="2000" dirty="0" smtClean="0"/>
              <a:t>1.6 km/s </a:t>
            </a:r>
            <a:r>
              <a:rPr lang="en-US" sz="2000" dirty="0" smtClean="0">
                <a:sym typeface="Wingdings" panose="05000000000000000000" pitchFamily="2" charset="2"/>
              </a:rPr>
              <a:t> 1.6 </a:t>
            </a:r>
            <a:r>
              <a:rPr lang="en-US" sz="2000" dirty="0" err="1" smtClean="0">
                <a:sym typeface="Wingdings" panose="05000000000000000000" pitchFamily="2" charset="2"/>
              </a:rPr>
              <a:t>ms</a:t>
            </a:r>
            <a:r>
              <a:rPr lang="en-US" sz="2000" dirty="0" smtClean="0">
                <a:sym typeface="Wingdings" panose="05000000000000000000" pitchFamily="2" charset="2"/>
              </a:rPr>
              <a:t> </a:t>
            </a:r>
            <a:br>
              <a:rPr lang="en-US" sz="2000" dirty="0" smtClean="0">
                <a:sym typeface="Wingdings" panose="05000000000000000000" pitchFamily="2" charset="2"/>
              </a:rPr>
            </a:br>
            <a:r>
              <a:rPr lang="en-US" sz="2000" dirty="0" smtClean="0">
                <a:sym typeface="Wingdings" panose="05000000000000000000" pitchFamily="2" charset="2"/>
              </a:rPr>
              <a:t>[ 2.5 m drift ]</a:t>
            </a:r>
            <a:endParaRPr lang="en-US" sz="2000" dirty="0" smtClean="0"/>
          </a:p>
          <a:p>
            <a:pPr marL="285750" indent="-285750">
              <a:buFont typeface="Arial" panose="020B0604020202020204" pitchFamily="34" charset="0"/>
              <a:buChar char="•"/>
            </a:pPr>
            <a:r>
              <a:rPr lang="en-US" sz="2000" dirty="0" smtClean="0"/>
              <a:t>Position resolution ~ mm</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Good scintillation yield (emission peak @ ~128 nm) </a:t>
            </a:r>
            <a:r>
              <a:rPr lang="en-US" sz="2000" dirty="0" smtClean="0">
                <a:sym typeface="Wingdings" panose="05000000000000000000" pitchFamily="2" charset="2"/>
              </a:rPr>
              <a:t> trigger</a:t>
            </a:r>
          </a:p>
          <a:p>
            <a:pPr marL="285750" indent="-285750">
              <a:buFont typeface="Arial" panose="020B0604020202020204" pitchFamily="34" charset="0"/>
              <a:buChar char="•"/>
            </a:pPr>
            <a:endParaRPr lang="en-US" sz="2000" dirty="0">
              <a:sym typeface="Wingdings" panose="05000000000000000000" pitchFamily="2" charset="2"/>
            </a:endParaRPr>
          </a:p>
          <a:p>
            <a:pPr marL="285750" indent="-285750">
              <a:buFont typeface="Arial" panose="020B0604020202020204" pitchFamily="34" charset="0"/>
              <a:buChar char="•"/>
            </a:pPr>
            <a:r>
              <a:rPr lang="en-US" sz="2000" dirty="0" smtClean="0">
                <a:sym typeface="Wingdings" panose="05000000000000000000" pitchFamily="2" charset="2"/>
              </a:rPr>
              <a:t>PID: </a:t>
            </a:r>
            <a:r>
              <a:rPr lang="en-US" sz="2000" dirty="0" err="1" smtClean="0">
                <a:sym typeface="Wingdings" panose="05000000000000000000" pitchFamily="2" charset="2"/>
              </a:rPr>
              <a:t>dE</a:t>
            </a:r>
            <a:r>
              <a:rPr lang="en-US" sz="2000" dirty="0" smtClean="0">
                <a:sym typeface="Wingdings" panose="05000000000000000000" pitchFamily="2" charset="2"/>
              </a:rPr>
              <a:t>/dx through charge collection + </a:t>
            </a:r>
            <a:r>
              <a:rPr lang="en-US" sz="2000" dirty="0">
                <a:sym typeface="Wingdings" panose="05000000000000000000" pitchFamily="2" charset="2"/>
              </a:rPr>
              <a:t>e</a:t>
            </a:r>
            <a:r>
              <a:rPr lang="en-US" sz="2000" dirty="0" smtClean="0">
                <a:sym typeface="Wingdings" panose="05000000000000000000" pitchFamily="2" charset="2"/>
              </a:rPr>
              <a:t>vent topology</a:t>
            </a:r>
            <a:endParaRPr lang="en-US" sz="2000" dirty="0"/>
          </a:p>
        </p:txBody>
      </p:sp>
      <p:pic>
        <p:nvPicPr>
          <p:cNvPr id="17" name="Picture 16"/>
          <p:cNvPicPr/>
          <p:nvPr/>
        </p:nvPicPr>
        <p:blipFill>
          <a:blip r:embed="rId4">
            <a:extLst>
              <a:ext uri="{28A0092B-C50C-407E-A947-70E740481C1C}">
                <a14:useLocalDpi xmlns:a14="http://schemas.microsoft.com/office/drawing/2010/main" val="0"/>
              </a:ext>
            </a:extLst>
          </a:blip>
          <a:stretch>
            <a:fillRect/>
          </a:stretch>
        </p:blipFill>
        <p:spPr>
          <a:xfrm>
            <a:off x="5715000" y="5002933"/>
            <a:ext cx="3429000" cy="1855067"/>
          </a:xfrm>
          <a:prstGeom prst="rect">
            <a:avLst/>
          </a:prstGeom>
        </p:spPr>
      </p:pic>
      <p:sp>
        <p:nvSpPr>
          <p:cNvPr id="22" name="TextBox 10"/>
          <p:cNvSpPr txBox="1"/>
          <p:nvPr/>
        </p:nvSpPr>
        <p:spPr>
          <a:xfrm>
            <a:off x="6979920" y="6066143"/>
            <a:ext cx="3078480" cy="277495"/>
          </a:xfrm>
          <a:prstGeom prst="rect">
            <a:avLst/>
          </a:prstGeom>
          <a:noFill/>
        </p:spPr>
        <p:txBody>
          <a:bodyPr wrap="square" rtlCol="0">
            <a:spAutoFit/>
          </a:bodyPr>
          <a:lstStyle/>
          <a:p>
            <a:pPr marL="0" marR="0">
              <a:spcBef>
                <a:spcPts val="0"/>
              </a:spcBef>
              <a:spcAft>
                <a:spcPts val="0"/>
              </a:spcAft>
            </a:pPr>
            <a:r>
              <a:rPr lang="en-US" sz="1200" kern="1200">
                <a:solidFill>
                  <a:srgbClr val="7030A0"/>
                </a:solidFill>
                <a:effectLst/>
                <a:latin typeface="Calibri"/>
                <a:ea typeface="MS PGothic"/>
                <a:cs typeface="Times New Roman"/>
              </a:rPr>
              <a:t>Recoil proton</a:t>
            </a:r>
            <a:endParaRPr lang="en-US" sz="1000">
              <a:effectLst/>
              <a:latin typeface="Times"/>
              <a:ea typeface="MS PGothic"/>
              <a:cs typeface="Times New Roman"/>
            </a:endParaRPr>
          </a:p>
        </p:txBody>
      </p:sp>
      <p:sp>
        <p:nvSpPr>
          <p:cNvPr id="23" name="TextBox 10"/>
          <p:cNvSpPr txBox="1"/>
          <p:nvPr/>
        </p:nvSpPr>
        <p:spPr>
          <a:xfrm rot="20892149">
            <a:off x="6295390" y="5112373"/>
            <a:ext cx="3078480" cy="277495"/>
          </a:xfrm>
          <a:prstGeom prst="rect">
            <a:avLst/>
          </a:prstGeom>
          <a:noFill/>
        </p:spPr>
        <p:txBody>
          <a:bodyPr wrap="square" rtlCol="0">
            <a:spAutoFit/>
          </a:bodyPr>
          <a:lstStyle/>
          <a:p>
            <a:pPr marL="0" marR="0">
              <a:spcBef>
                <a:spcPts val="0"/>
              </a:spcBef>
              <a:spcAft>
                <a:spcPts val="0"/>
              </a:spcAft>
            </a:pPr>
            <a:r>
              <a:rPr lang="en-US" sz="1200" kern="1200">
                <a:solidFill>
                  <a:srgbClr val="0070C0"/>
                </a:solidFill>
                <a:effectLst/>
                <a:latin typeface="Calibri"/>
                <a:ea typeface="MS PGothic"/>
                <a:cs typeface="Times New Roman"/>
              </a:rPr>
              <a:t>Electron shower</a:t>
            </a:r>
            <a:endParaRPr lang="en-US" sz="1000">
              <a:effectLst/>
              <a:latin typeface="Times"/>
              <a:ea typeface="MS PGothic"/>
              <a:cs typeface="Times New Roman"/>
            </a:endParaRPr>
          </a:p>
        </p:txBody>
      </p:sp>
      <p:cxnSp>
        <p:nvCxnSpPr>
          <p:cNvPr id="24" name="Straight Arrow Connector 23"/>
          <p:cNvCxnSpPr/>
          <p:nvPr/>
        </p:nvCxnSpPr>
        <p:spPr>
          <a:xfrm flipV="1">
            <a:off x="6407785" y="5467338"/>
            <a:ext cx="1353820" cy="366395"/>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554470" y="5998198"/>
            <a:ext cx="379095" cy="201930"/>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57400" y="2310825"/>
            <a:ext cx="1371600" cy="584775"/>
          </a:xfrm>
          <a:prstGeom prst="rect">
            <a:avLst/>
          </a:prstGeom>
          <a:noFill/>
        </p:spPr>
        <p:txBody>
          <a:bodyPr wrap="square" rtlCol="0">
            <a:spAutoFit/>
          </a:bodyPr>
          <a:lstStyle/>
          <a:p>
            <a:r>
              <a:rPr lang="en-US" sz="1400" dirty="0">
                <a:solidFill>
                  <a:prstClr val="black"/>
                </a:solidFill>
              </a:rPr>
              <a:t>8000 </a:t>
            </a:r>
            <a:r>
              <a:rPr lang="el-GR" sz="1400" dirty="0">
                <a:solidFill>
                  <a:prstClr val="black"/>
                </a:solidFill>
              </a:rPr>
              <a:t>γ</a:t>
            </a:r>
            <a:r>
              <a:rPr lang="en-US" sz="1400" dirty="0">
                <a:solidFill>
                  <a:prstClr val="black"/>
                </a:solidFill>
              </a:rPr>
              <a:t>/mm</a:t>
            </a:r>
          </a:p>
          <a:p>
            <a:endParaRPr lang="en-US" dirty="0"/>
          </a:p>
        </p:txBody>
      </p:sp>
    </p:spTree>
    <p:extLst>
      <p:ext uri="{BB962C8B-B14F-4D97-AF65-F5344CB8AC3E}">
        <p14:creationId xmlns:p14="http://schemas.microsoft.com/office/powerpoint/2010/main" val="165079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a:grpSpLocks/>
          </p:cNvGrpSpPr>
          <p:nvPr/>
        </p:nvGrpSpPr>
        <p:grpSpPr bwMode="auto">
          <a:xfrm>
            <a:off x="3962400" y="1600200"/>
            <a:ext cx="4965914" cy="3219450"/>
            <a:chOff x="4805363" y="2114550"/>
            <a:chExt cx="5024437" cy="3219450"/>
          </a:xfrm>
        </p:grpSpPr>
        <p:grpSp>
          <p:nvGrpSpPr>
            <p:cNvPr id="12" name="Group 11"/>
            <p:cNvGrpSpPr>
              <a:grpSpLocks/>
            </p:cNvGrpSpPr>
            <p:nvPr/>
          </p:nvGrpSpPr>
          <p:grpSpPr bwMode="auto">
            <a:xfrm>
              <a:off x="4805363" y="2114550"/>
              <a:ext cx="5024437" cy="3219450"/>
              <a:chOff x="4805363" y="2114550"/>
              <a:chExt cx="5024437" cy="3219450"/>
            </a:xfrm>
          </p:grpSpPr>
          <p:pic>
            <p:nvPicPr>
              <p:cNvPr id="14" name="Immagin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5363" y="2114550"/>
                <a:ext cx="5024437"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Connettore 1 17"/>
              <p:cNvCxnSpPr>
                <a:cxnSpLocks noChangeShapeType="1"/>
              </p:cNvCxnSpPr>
              <p:nvPr/>
            </p:nvCxnSpPr>
            <p:spPr bwMode="auto">
              <a:xfrm>
                <a:off x="5524500" y="3715354"/>
                <a:ext cx="392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grpSp>
        <p:sp>
          <p:nvSpPr>
            <p:cNvPr id="13" name="Content Placeholder 2"/>
            <p:cNvSpPr txBox="1">
              <a:spLocks/>
            </p:cNvSpPr>
            <p:nvPr/>
          </p:nvSpPr>
          <p:spPr bwMode="auto">
            <a:xfrm>
              <a:off x="6019800" y="2667000"/>
              <a:ext cx="1828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1600" i="1" kern="1200">
                  <a:solidFill>
                    <a:schemeClr val="tx1"/>
                  </a:solidFill>
                  <a:latin typeface="Comic Sans MS" pitchFamily="66" charset="0"/>
                  <a:ea typeface="ＭＳ Ｐゴシック" pitchFamily="34" charset="-128"/>
                  <a:cs typeface="+mn-cs"/>
                </a:defRPr>
              </a:lvl1pPr>
              <a:lvl2pPr marL="457200" algn="l" rtl="0" fontAlgn="base">
                <a:spcBef>
                  <a:spcPct val="0"/>
                </a:spcBef>
                <a:spcAft>
                  <a:spcPct val="0"/>
                </a:spcAft>
                <a:defRPr sz="1600" i="1" kern="1200">
                  <a:solidFill>
                    <a:schemeClr val="tx1"/>
                  </a:solidFill>
                  <a:latin typeface="Comic Sans MS" pitchFamily="66" charset="0"/>
                  <a:ea typeface="ＭＳ Ｐゴシック" pitchFamily="34" charset="-128"/>
                  <a:cs typeface="+mn-cs"/>
                </a:defRPr>
              </a:lvl2pPr>
              <a:lvl3pPr marL="914400" algn="l" rtl="0" fontAlgn="base">
                <a:spcBef>
                  <a:spcPct val="0"/>
                </a:spcBef>
                <a:spcAft>
                  <a:spcPct val="0"/>
                </a:spcAft>
                <a:defRPr sz="1600" i="1" kern="1200">
                  <a:solidFill>
                    <a:schemeClr val="tx1"/>
                  </a:solidFill>
                  <a:latin typeface="Comic Sans MS" pitchFamily="66" charset="0"/>
                  <a:ea typeface="ＭＳ Ｐゴシック" pitchFamily="34" charset="-128"/>
                  <a:cs typeface="+mn-cs"/>
                </a:defRPr>
              </a:lvl3pPr>
              <a:lvl4pPr marL="1371600" algn="l" rtl="0" fontAlgn="base">
                <a:spcBef>
                  <a:spcPct val="0"/>
                </a:spcBef>
                <a:spcAft>
                  <a:spcPct val="0"/>
                </a:spcAft>
                <a:defRPr sz="1600" i="1" kern="1200">
                  <a:solidFill>
                    <a:schemeClr val="tx1"/>
                  </a:solidFill>
                  <a:latin typeface="Comic Sans MS" pitchFamily="66" charset="0"/>
                  <a:ea typeface="ＭＳ Ｐゴシック" pitchFamily="34" charset="-128"/>
                  <a:cs typeface="+mn-cs"/>
                </a:defRPr>
              </a:lvl4pPr>
              <a:lvl5pPr marL="1828800" algn="l" rtl="0" fontAlgn="base">
                <a:spcBef>
                  <a:spcPct val="0"/>
                </a:spcBef>
                <a:spcAft>
                  <a:spcPct val="0"/>
                </a:spcAft>
                <a:defRPr sz="1600" i="1" kern="1200">
                  <a:solidFill>
                    <a:schemeClr val="tx1"/>
                  </a:solidFill>
                  <a:latin typeface="Comic Sans MS" pitchFamily="66" charset="0"/>
                  <a:ea typeface="ＭＳ Ｐゴシック" pitchFamily="34" charset="-128"/>
                  <a:cs typeface="+mn-cs"/>
                </a:defRPr>
              </a:lvl5pPr>
              <a:lvl6pPr marL="2286000" algn="l" defTabSz="914400" rtl="0" eaLnBrk="1" latinLnBrk="0" hangingPunct="1">
                <a:defRPr sz="1600" i="1" kern="1200">
                  <a:solidFill>
                    <a:schemeClr val="tx1"/>
                  </a:solidFill>
                  <a:latin typeface="Comic Sans MS" pitchFamily="66" charset="0"/>
                  <a:ea typeface="ＭＳ Ｐゴシック" pitchFamily="34" charset="-128"/>
                  <a:cs typeface="+mn-cs"/>
                </a:defRPr>
              </a:lvl6pPr>
              <a:lvl7pPr marL="2743200" algn="l" defTabSz="914400" rtl="0" eaLnBrk="1" latinLnBrk="0" hangingPunct="1">
                <a:defRPr sz="1600" i="1" kern="1200">
                  <a:solidFill>
                    <a:schemeClr val="tx1"/>
                  </a:solidFill>
                  <a:latin typeface="Comic Sans MS" pitchFamily="66" charset="0"/>
                  <a:ea typeface="ＭＳ Ｐゴシック" pitchFamily="34" charset="-128"/>
                  <a:cs typeface="+mn-cs"/>
                </a:defRPr>
              </a:lvl7pPr>
              <a:lvl8pPr marL="3200400" algn="l" defTabSz="914400" rtl="0" eaLnBrk="1" latinLnBrk="0" hangingPunct="1">
                <a:defRPr sz="1600" i="1" kern="1200">
                  <a:solidFill>
                    <a:schemeClr val="tx1"/>
                  </a:solidFill>
                  <a:latin typeface="Comic Sans MS" pitchFamily="66" charset="0"/>
                  <a:ea typeface="ＭＳ Ｐゴシック" pitchFamily="34" charset="-128"/>
                  <a:cs typeface="+mn-cs"/>
                </a:defRPr>
              </a:lvl8pPr>
              <a:lvl9pPr marL="3657600" algn="l" defTabSz="914400" rtl="0" eaLnBrk="1" latinLnBrk="0" hangingPunct="1">
                <a:defRPr sz="1600" i="1" kern="1200">
                  <a:solidFill>
                    <a:schemeClr val="tx1"/>
                  </a:solidFill>
                  <a:latin typeface="Comic Sans MS" pitchFamily="66" charset="0"/>
                  <a:ea typeface="ＭＳ Ｐゴシック" pitchFamily="34" charset="-128"/>
                  <a:cs typeface="+mn-cs"/>
                </a:defRPr>
              </a:lvl9pPr>
            </a:lstStyle>
            <a:p>
              <a:pPr algn="ctr">
                <a:buFont typeface="Zapf Dingbats" pitchFamily="1" charset="2"/>
                <a:buNone/>
              </a:pPr>
              <a:r>
                <a:rPr lang="en-US" altLang="it-IT" sz="2200">
                  <a:solidFill>
                    <a:srgbClr val="FF0000"/>
                  </a:solidFill>
                </a:rPr>
                <a:t>Preliminary</a:t>
              </a:r>
              <a:endParaRPr lang="en-US" altLang="it-IT" sz="2400" i="0"/>
            </a:p>
          </p:txBody>
        </p:sp>
      </p:grpSp>
      <p:sp>
        <p:nvSpPr>
          <p:cNvPr id="2" name="Title 1"/>
          <p:cNvSpPr>
            <a:spLocks noGrp="1"/>
          </p:cNvSpPr>
          <p:nvPr>
            <p:ph type="title"/>
          </p:nvPr>
        </p:nvSpPr>
        <p:spPr>
          <a:xfrm>
            <a:off x="457200" y="0"/>
            <a:ext cx="8229600" cy="914400"/>
          </a:xfrm>
        </p:spPr>
        <p:txBody>
          <a:bodyPr/>
          <a:lstStyle/>
          <a:p>
            <a:r>
              <a:rPr lang="en-US" dirty="0" smtClean="0"/>
              <a:t>Challenge: </a:t>
            </a:r>
            <a:r>
              <a:rPr lang="en-US" dirty="0" err="1" smtClean="0"/>
              <a:t>LAr</a:t>
            </a:r>
            <a:r>
              <a:rPr lang="en-US" dirty="0" smtClean="0"/>
              <a:t> Purity</a:t>
            </a:r>
            <a:endParaRPr lang="en-US" dirty="0"/>
          </a:p>
        </p:txBody>
      </p:sp>
      <p:sp>
        <p:nvSpPr>
          <p:cNvPr id="3" name="Content Placeholder 2"/>
          <p:cNvSpPr>
            <a:spLocks noGrp="1"/>
          </p:cNvSpPr>
          <p:nvPr>
            <p:ph idx="1"/>
          </p:nvPr>
        </p:nvSpPr>
        <p:spPr>
          <a:xfrm>
            <a:off x="304800" y="838200"/>
            <a:ext cx="8610600" cy="5287963"/>
          </a:xfrm>
        </p:spPr>
        <p:txBody>
          <a:bodyPr/>
          <a:lstStyle/>
          <a:p>
            <a:pPr marL="0" indent="0">
              <a:buNone/>
            </a:pPr>
            <a:r>
              <a:rPr lang="en-US" dirty="0" smtClean="0"/>
              <a:t>iii) Electron lifetime:  collected charge </a:t>
            </a:r>
          </a:p>
          <a:p>
            <a:pPr marL="0" indent="0">
              <a:buNone/>
            </a:pPr>
            <a:r>
              <a:rPr lang="en-US" dirty="0"/>
              <a:t> </a:t>
            </a:r>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24</a:t>
            </a:fld>
            <a:endParaRPr lang="en-US"/>
          </a:p>
        </p:txBody>
      </p:sp>
      <p:sp>
        <p:nvSpPr>
          <p:cNvPr id="7" name="TextBox 6"/>
          <p:cNvSpPr txBox="1"/>
          <p:nvPr/>
        </p:nvSpPr>
        <p:spPr>
          <a:xfrm>
            <a:off x="533400" y="5801380"/>
            <a:ext cx="8153400" cy="954107"/>
          </a:xfrm>
          <a:prstGeom prst="rect">
            <a:avLst/>
          </a:prstGeom>
          <a:solidFill>
            <a:srgbClr val="FFFF00"/>
          </a:solidFill>
          <a:ln w="31750">
            <a:solidFill>
              <a:schemeClr val="tx1"/>
            </a:solidFill>
          </a:ln>
        </p:spPr>
        <p:txBody>
          <a:bodyPr wrap="square" rtlCol="0">
            <a:spAutoFit/>
          </a:bodyPr>
          <a:lstStyle/>
          <a:p>
            <a:pPr marL="457200" indent="-457200">
              <a:buFont typeface="Arial" panose="020B0604020202020204" pitchFamily="34" charset="0"/>
              <a:buChar char="•"/>
            </a:pPr>
            <a:r>
              <a:rPr lang="en-US" sz="2800" dirty="0" smtClean="0"/>
              <a:t>ICARUS reached 12 </a:t>
            </a:r>
            <a:r>
              <a:rPr lang="en-US" sz="2800" dirty="0" err="1" smtClean="0"/>
              <a:t>ms</a:t>
            </a:r>
            <a:r>
              <a:rPr lang="en-US" sz="2800" dirty="0" smtClean="0"/>
              <a:t> electron lifetime</a:t>
            </a:r>
          </a:p>
          <a:p>
            <a:pPr marL="457200" indent="-457200">
              <a:buFont typeface="Arial" panose="020B0604020202020204" pitchFamily="34" charset="0"/>
              <a:buChar char="•"/>
            </a:pPr>
            <a:r>
              <a:rPr lang="en-US" sz="2800" dirty="0" smtClean="0"/>
              <a:t>Expect longer electron lifetime in </a:t>
            </a:r>
            <a:r>
              <a:rPr lang="en-US" sz="2800" dirty="0" err="1" smtClean="0"/>
              <a:t>MicroBooNE</a:t>
            </a:r>
            <a:endParaRPr lang="en-US" sz="2800" dirty="0" smtClean="0"/>
          </a:p>
        </p:txBody>
      </p:sp>
      <p:sp>
        <p:nvSpPr>
          <p:cNvPr id="5" name="TextBox 4"/>
          <p:cNvSpPr txBox="1"/>
          <p:nvPr/>
        </p:nvSpPr>
        <p:spPr>
          <a:xfrm>
            <a:off x="284018" y="1524000"/>
            <a:ext cx="3602182"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Ionized electron collide 10</a:t>
            </a:r>
            <a:r>
              <a:rPr lang="en-US" sz="2800" baseline="30000" dirty="0" smtClean="0"/>
              <a:t>12</a:t>
            </a:r>
            <a:r>
              <a:rPr lang="en-US" sz="2800" dirty="0" smtClean="0"/>
              <a:t> times every second</a:t>
            </a:r>
          </a:p>
          <a:p>
            <a:pPr marL="285750" indent="-285750">
              <a:buFont typeface="Arial" panose="020B0604020202020204" pitchFamily="34" charset="0"/>
              <a:buChar char="•"/>
            </a:pPr>
            <a:r>
              <a:rPr lang="en-US" sz="2800" dirty="0" smtClean="0"/>
              <a:t>Within the ~ </a:t>
            </a:r>
            <a:r>
              <a:rPr lang="en-US" sz="2800" dirty="0" err="1" smtClean="0"/>
              <a:t>ms</a:t>
            </a:r>
            <a:r>
              <a:rPr lang="en-US" sz="2800" dirty="0" smtClean="0"/>
              <a:t> drift time, if electron collides with an impurity and get attached, we lose it </a:t>
            </a:r>
            <a:endParaRPr lang="en-US" sz="2800" dirty="0"/>
          </a:p>
        </p:txBody>
      </p:sp>
      <p:graphicFrame>
        <p:nvGraphicFramePr>
          <p:cNvPr id="6" name="Object 5"/>
          <p:cNvGraphicFramePr>
            <a:graphicFrameLocks noChangeAspect="1"/>
          </p:cNvGraphicFramePr>
          <p:nvPr>
            <p:extLst>
              <p:ext uri="{D42A27DB-BD31-4B8C-83A1-F6EECF244321}">
                <p14:modId xmlns:p14="http://schemas.microsoft.com/office/powerpoint/2010/main" val="874620878"/>
              </p:ext>
            </p:extLst>
          </p:nvPr>
        </p:nvGraphicFramePr>
        <p:xfrm>
          <a:off x="2289386" y="4972050"/>
          <a:ext cx="4323070" cy="789321"/>
        </p:xfrm>
        <a:graphic>
          <a:graphicData uri="http://schemas.openxmlformats.org/presentationml/2006/ole">
            <mc:AlternateContent xmlns:mc="http://schemas.openxmlformats.org/markup-compatibility/2006">
              <mc:Choice xmlns:v="urn:schemas-microsoft-com:vml" Requires="v">
                <p:oleObj spid="_x0000_s9431" name="Equation" r:id="rId4" imgW="1460160" imgH="266400" progId="Equation.DSMT4">
                  <p:embed/>
                </p:oleObj>
              </mc:Choice>
              <mc:Fallback>
                <p:oleObj name="Equation" r:id="rId4" imgW="1460160" imgH="2664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9386" y="4972050"/>
                        <a:ext cx="4323070" cy="789321"/>
                      </a:xfrm>
                      <a:prstGeom prst="rect">
                        <a:avLst/>
                      </a:prstGeom>
                      <a:noFill/>
                      <a:ln>
                        <a:noFill/>
                      </a:ln>
                    </p:spPr>
                  </p:pic>
                </p:oleObj>
              </mc:Fallback>
            </mc:AlternateContent>
          </a:graphicData>
        </a:graphic>
      </p:graphicFrame>
      <p:sp>
        <p:nvSpPr>
          <p:cNvPr id="8" name="TextBox 7"/>
          <p:cNvSpPr txBox="1"/>
          <p:nvPr/>
        </p:nvSpPr>
        <p:spPr>
          <a:xfrm>
            <a:off x="5562600" y="3429000"/>
            <a:ext cx="1295400" cy="923330"/>
          </a:xfrm>
          <a:prstGeom prst="rect">
            <a:avLst/>
          </a:prstGeom>
          <a:noFill/>
        </p:spPr>
        <p:txBody>
          <a:bodyPr wrap="square" rtlCol="0">
            <a:spAutoFit/>
          </a:bodyPr>
          <a:lstStyle/>
          <a:p>
            <a:r>
              <a:rPr lang="en-US" dirty="0" smtClean="0"/>
              <a:t>ICARUS</a:t>
            </a:r>
          </a:p>
          <a:p>
            <a:r>
              <a:rPr lang="en-US" dirty="0" smtClean="0"/>
              <a:t>Neutrino 2014</a:t>
            </a:r>
            <a:endParaRPr lang="en-US" dirty="0"/>
          </a:p>
        </p:txBody>
      </p:sp>
    </p:spTree>
    <p:extLst>
      <p:ext uri="{BB962C8B-B14F-4D97-AF65-F5344CB8AC3E}">
        <p14:creationId xmlns:p14="http://schemas.microsoft.com/office/powerpoint/2010/main" val="41726620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Challenge: Detector Size</a:t>
            </a:r>
            <a:endParaRPr lang="en-US" dirty="0"/>
          </a:p>
        </p:txBody>
      </p:sp>
      <p:sp>
        <p:nvSpPr>
          <p:cNvPr id="3" name="Content Placeholder 2"/>
          <p:cNvSpPr>
            <a:spLocks noGrp="1"/>
          </p:cNvSpPr>
          <p:nvPr>
            <p:ph idx="1"/>
          </p:nvPr>
        </p:nvSpPr>
        <p:spPr>
          <a:xfrm>
            <a:off x="1143000" y="5989637"/>
            <a:ext cx="6248400" cy="792163"/>
          </a:xfrm>
          <a:solidFill>
            <a:srgbClr val="FFFF00"/>
          </a:solidFill>
          <a:ln w="31750">
            <a:solidFill>
              <a:schemeClr val="tx1"/>
            </a:solidFill>
          </a:ln>
        </p:spPr>
        <p:txBody>
          <a:bodyPr>
            <a:normAutofit/>
          </a:bodyPr>
          <a:lstStyle/>
          <a:p>
            <a:r>
              <a:rPr lang="en-US" dirty="0" smtClean="0"/>
              <a:t>Modular design is the key!</a:t>
            </a:r>
          </a:p>
          <a:p>
            <a:pPr marL="0" indent="0">
              <a:buNone/>
            </a:pP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25</a:t>
            </a:fld>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4196" y="917776"/>
            <a:ext cx="5510284" cy="4936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0" y="1295400"/>
            <a:ext cx="3461975" cy="1477328"/>
          </a:xfrm>
          <a:prstGeom prst="rect">
            <a:avLst/>
          </a:prstGeom>
          <a:solidFill>
            <a:srgbClr val="DBF5F9"/>
          </a:solidFill>
          <a:ln>
            <a:solidFill>
              <a:srgbClr val="0F6FC6">
                <a:shade val="50000"/>
                <a:satMod val="103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1" u="none" strike="noStrike" kern="0" cap="none" spc="0" normalizeH="0" baseline="0" noProof="0" dirty="0" smtClean="0">
                <a:ln>
                  <a:noFill/>
                </a:ln>
                <a:solidFill>
                  <a:srgbClr val="FF0000"/>
                </a:solidFill>
                <a:effectLst/>
                <a:uLnTx/>
                <a:uFillTx/>
                <a:latin typeface="Arial"/>
                <a:cs typeface="Arial"/>
              </a:rPr>
              <a:t>Volume: 15m x 24m x 49m </a:t>
            </a:r>
            <a:r>
              <a:rPr kumimoji="0" lang="en-US" b="1" u="none" strike="noStrike" kern="0" cap="none" spc="0" normalizeH="0" baseline="0" noProof="0" dirty="0" smtClean="0">
                <a:ln>
                  <a:noFill/>
                </a:ln>
                <a:solidFill>
                  <a:srgbClr val="000090"/>
                </a:solidFill>
                <a:effectLst/>
                <a:uLnTx/>
                <a:uFillTx/>
                <a:latin typeface="Arial"/>
                <a:cs typeface="Arial"/>
              </a:rPr>
              <a:t>x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b="1" u="none" strike="noStrike" kern="0" cap="none" spc="0" normalizeH="0" baseline="0" noProof="0" dirty="0" smtClean="0">
                <a:ln>
                  <a:noFill/>
                </a:ln>
                <a:solidFill>
                  <a:srgbClr val="FF0000"/>
                </a:solidFill>
                <a:effectLst/>
                <a:uLnTx/>
                <a:uFillTx/>
                <a:latin typeface="Arial"/>
                <a:cs typeface="Arial"/>
              </a:rPr>
              <a:t>Total Liquid Argon Mass: </a:t>
            </a:r>
            <a:br>
              <a:rPr kumimoji="0" lang="en-US" b="1" u="none" strike="noStrike" kern="0" cap="none" spc="0" normalizeH="0" baseline="0" noProof="0" dirty="0" smtClean="0">
                <a:ln>
                  <a:noFill/>
                </a:ln>
                <a:solidFill>
                  <a:srgbClr val="FF0000"/>
                </a:solidFill>
                <a:effectLst/>
                <a:uLnTx/>
                <a:uFillTx/>
                <a:latin typeface="Arial"/>
                <a:cs typeface="Arial"/>
              </a:rPr>
            </a:br>
            <a:r>
              <a:rPr kumimoji="0" lang="en-US" b="1" u="none" strike="noStrike" kern="0" cap="none" spc="0" normalizeH="0" baseline="0" noProof="0" dirty="0" smtClean="0">
                <a:ln>
                  <a:noFill/>
                </a:ln>
                <a:solidFill>
                  <a:srgbClr val="FF0000"/>
                </a:solidFill>
                <a:effectLst/>
                <a:uLnTx/>
                <a:uFillTx/>
                <a:latin typeface="Arial"/>
                <a:cs typeface="Arial"/>
              </a:rPr>
              <a:t>          ~</a:t>
            </a:r>
            <a:r>
              <a:rPr lang="en-US" b="1" kern="0" dirty="0" smtClean="0">
                <a:solidFill>
                  <a:srgbClr val="FF0000"/>
                </a:solidFill>
                <a:latin typeface="Arial"/>
                <a:cs typeface="Arial"/>
              </a:rPr>
              <a:t>50</a:t>
            </a:r>
            <a:r>
              <a:rPr kumimoji="0" lang="en-US" b="1" u="none" strike="noStrike" kern="0" cap="none" spc="0" normalizeH="0" baseline="0" noProof="0" dirty="0" smtClean="0">
                <a:ln>
                  <a:noFill/>
                </a:ln>
                <a:solidFill>
                  <a:srgbClr val="FF0000"/>
                </a:solidFill>
                <a:effectLst/>
                <a:uLnTx/>
                <a:uFillTx/>
                <a:latin typeface="Arial"/>
                <a:cs typeface="Arial"/>
              </a:rPr>
              <a:t>,000</a:t>
            </a:r>
            <a:r>
              <a:rPr kumimoji="0" lang="en-US" b="1" u="none" strike="noStrike" kern="0" cap="none" spc="0" normalizeH="0" noProof="0" dirty="0" smtClean="0">
                <a:ln>
                  <a:noFill/>
                </a:ln>
                <a:solidFill>
                  <a:srgbClr val="FF0000"/>
                </a:solidFill>
                <a:effectLst/>
                <a:uLnTx/>
                <a:uFillTx/>
                <a:latin typeface="Arial"/>
                <a:cs typeface="Arial"/>
              </a:rPr>
              <a:t> </a:t>
            </a:r>
            <a:r>
              <a:rPr kumimoji="0" lang="en-US" b="1" u="none" strike="noStrike" kern="0" cap="none" spc="0" normalizeH="0" noProof="0" dirty="0" err="1" smtClean="0">
                <a:ln>
                  <a:noFill/>
                </a:ln>
                <a:solidFill>
                  <a:srgbClr val="FF0000"/>
                </a:solidFill>
                <a:effectLst/>
                <a:uLnTx/>
                <a:uFillTx/>
                <a:latin typeface="Arial"/>
                <a:cs typeface="Arial"/>
              </a:rPr>
              <a:t>tonnes</a:t>
            </a:r>
            <a:r>
              <a:rPr kumimoji="0" lang="en-US" b="1" u="none" strike="noStrike" kern="0" cap="none" spc="0" normalizeH="0" noProof="0" dirty="0" smtClean="0">
                <a:ln>
                  <a:noFill/>
                </a:ln>
                <a:solidFill>
                  <a:srgbClr val="FF0000"/>
                </a:solidFill>
                <a:effectLst/>
                <a:uLnTx/>
                <a:uFillTx/>
                <a:latin typeface="Arial"/>
                <a:cs typeface="Arial"/>
              </a:rPr>
              <a:t/>
            </a:r>
            <a:br>
              <a:rPr kumimoji="0" lang="en-US" b="1" u="none" strike="noStrike" kern="0" cap="none" spc="0" normalizeH="0" noProof="0" dirty="0" smtClean="0">
                <a:ln>
                  <a:noFill/>
                </a:ln>
                <a:solidFill>
                  <a:srgbClr val="FF0000"/>
                </a:solidFill>
                <a:effectLst/>
                <a:uLnTx/>
                <a:uFillTx/>
                <a:latin typeface="Arial"/>
                <a:cs typeface="Arial"/>
              </a:rPr>
            </a:br>
            <a:r>
              <a:rPr kumimoji="0" lang="en-US" b="1" u="none" strike="noStrike" kern="0" cap="none" spc="0" normalizeH="0" noProof="0" dirty="0" smtClean="0">
                <a:ln>
                  <a:noFill/>
                </a:ln>
                <a:solidFill>
                  <a:srgbClr val="FF0000"/>
                </a:solidFill>
                <a:effectLst/>
                <a:uLnTx/>
                <a:uFillTx/>
                <a:latin typeface="Arial"/>
                <a:cs typeface="Arial"/>
              </a:rPr>
              <a:t>Fiducial Mass for </a:t>
            </a:r>
            <a:r>
              <a:rPr kumimoji="0" lang="en-US" b="1" u="none" strike="noStrike" kern="0" cap="none" spc="0" normalizeH="0" noProof="0" dirty="0" smtClean="0">
                <a:ln>
                  <a:noFill/>
                </a:ln>
                <a:solidFill>
                  <a:srgbClr val="FF0000"/>
                </a:solidFill>
                <a:effectLst/>
                <a:uLnTx/>
                <a:uFillTx/>
                <a:latin typeface="Symbol" charset="2"/>
                <a:cs typeface="Symbol" charset="2"/>
              </a:rPr>
              <a:t>n</a:t>
            </a:r>
            <a:r>
              <a:rPr kumimoji="0" lang="en-US" b="1" u="none" strike="noStrike" kern="0" cap="none" spc="0" normalizeH="0" noProof="0" dirty="0" smtClean="0">
                <a:ln>
                  <a:noFill/>
                </a:ln>
                <a:solidFill>
                  <a:srgbClr val="FF0000"/>
                </a:solidFill>
                <a:effectLst/>
                <a:uLnTx/>
                <a:uFillTx/>
                <a:latin typeface="Arial"/>
                <a:cs typeface="Arial"/>
              </a:rPr>
              <a:t> Physics:</a:t>
            </a:r>
          </a:p>
          <a:p>
            <a:pPr marL="0" marR="0" lvl="0" indent="0" algn="ctr" defTabSz="914400" eaLnBrk="1" fontAlgn="auto" latinLnBrk="0" hangingPunct="1">
              <a:lnSpc>
                <a:spcPct val="100000"/>
              </a:lnSpc>
              <a:spcBef>
                <a:spcPts val="0"/>
              </a:spcBef>
              <a:spcAft>
                <a:spcPts val="0"/>
              </a:spcAft>
              <a:buClrTx/>
              <a:buSzTx/>
              <a:buFontTx/>
              <a:buNone/>
              <a:tabLst/>
              <a:defRPr/>
            </a:pPr>
            <a:r>
              <a:rPr lang="en-US" b="1" kern="0" noProof="0" dirty="0" smtClean="0">
                <a:solidFill>
                  <a:srgbClr val="FF0000"/>
                </a:solidFill>
                <a:latin typeface="Arial"/>
                <a:cs typeface="Arial"/>
              </a:rPr>
              <a:t>~35,000 </a:t>
            </a:r>
            <a:r>
              <a:rPr lang="en-US" b="1" kern="0" noProof="0" dirty="0" err="1" smtClean="0">
                <a:solidFill>
                  <a:srgbClr val="FF0000"/>
                </a:solidFill>
                <a:latin typeface="Arial"/>
                <a:cs typeface="Arial"/>
              </a:rPr>
              <a:t>tonnes</a:t>
            </a:r>
            <a:endParaRPr kumimoji="0" lang="en-US" b="1" u="none" strike="noStrike" kern="0" cap="none" spc="0" normalizeH="0" baseline="0" noProof="0" dirty="0" smtClean="0">
              <a:ln>
                <a:noFill/>
              </a:ln>
              <a:solidFill>
                <a:srgbClr val="FF0000"/>
              </a:solidFill>
              <a:effectLst/>
              <a:uLnTx/>
              <a:uFillTx/>
              <a:latin typeface="Arial"/>
              <a:cs typeface="Arial"/>
            </a:endParaRPr>
          </a:p>
        </p:txBody>
      </p:sp>
      <p:pic>
        <p:nvPicPr>
          <p:cNvPr id="7" name="Picture 6"/>
          <p:cNvPicPr>
            <a:picLocks noChangeAspect="1"/>
          </p:cNvPicPr>
          <p:nvPr/>
        </p:nvPicPr>
        <p:blipFill rotWithShape="1">
          <a:blip r:embed="rId4"/>
          <a:srcRect l="71333" t="31079" r="2334" b="40228"/>
          <a:stretch/>
        </p:blipFill>
        <p:spPr>
          <a:xfrm>
            <a:off x="76200" y="3108960"/>
            <a:ext cx="3456586" cy="2409988"/>
          </a:xfrm>
          <a:prstGeom prst="rect">
            <a:avLst/>
          </a:prstGeom>
        </p:spPr>
      </p:pic>
      <p:sp>
        <p:nvSpPr>
          <p:cNvPr id="8" name="TextBox 7"/>
          <p:cNvSpPr txBox="1"/>
          <p:nvPr/>
        </p:nvSpPr>
        <p:spPr>
          <a:xfrm>
            <a:off x="1804493" y="3124200"/>
            <a:ext cx="1462617" cy="523220"/>
          </a:xfrm>
          <a:prstGeom prst="rect">
            <a:avLst/>
          </a:prstGeom>
          <a:noFill/>
        </p:spPr>
        <p:txBody>
          <a:bodyPr wrap="square" rtlCol="0">
            <a:spAutoFit/>
          </a:bodyPr>
          <a:lstStyle/>
          <a:p>
            <a:r>
              <a:rPr lang="en-US" sz="2800" dirty="0" smtClean="0"/>
              <a:t>LBNE</a:t>
            </a:r>
            <a:endParaRPr lang="en-US" sz="2800" dirty="0"/>
          </a:p>
        </p:txBody>
      </p:sp>
    </p:spTree>
    <p:extLst>
      <p:ext uri="{BB962C8B-B14F-4D97-AF65-F5344CB8AC3E}">
        <p14:creationId xmlns:p14="http://schemas.microsoft.com/office/powerpoint/2010/main" val="87060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0"/>
            <a:ext cx="8763000" cy="914400"/>
          </a:xfrm>
        </p:spPr>
        <p:txBody>
          <a:bodyPr>
            <a:normAutofit/>
          </a:bodyPr>
          <a:lstStyle/>
          <a:p>
            <a:r>
              <a:rPr lang="en-US" dirty="0" smtClean="0"/>
              <a:t>Underground and Insulation</a:t>
            </a:r>
            <a:endParaRPr lang="en-US" dirty="0"/>
          </a:p>
        </p:txBody>
      </p:sp>
      <p:sp>
        <p:nvSpPr>
          <p:cNvPr id="3" name="Content Placeholder 2"/>
          <p:cNvSpPr>
            <a:spLocks noGrp="1"/>
          </p:cNvSpPr>
          <p:nvPr>
            <p:ph idx="1"/>
          </p:nvPr>
        </p:nvSpPr>
        <p:spPr>
          <a:xfrm>
            <a:off x="457200" y="4800600"/>
            <a:ext cx="8229600" cy="1524000"/>
          </a:xfrm>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26</a:t>
            </a:fld>
            <a:endParaRPr lang="en-US"/>
          </a:p>
        </p:txBody>
      </p:sp>
      <p:pic>
        <p:nvPicPr>
          <p:cNvPr id="5" name="Picture 4"/>
          <p:cNvPicPr>
            <a:picLocks noChangeAspect="1"/>
          </p:cNvPicPr>
          <p:nvPr/>
        </p:nvPicPr>
        <p:blipFill rotWithShape="1">
          <a:blip r:embed="rId3"/>
          <a:srcRect r="17829"/>
          <a:stretch/>
        </p:blipFill>
        <p:spPr>
          <a:xfrm>
            <a:off x="76201" y="954024"/>
            <a:ext cx="4114800" cy="3605754"/>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1" y="954024"/>
            <a:ext cx="4902389" cy="369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6.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95" y="3175164"/>
            <a:ext cx="9074205" cy="3682836"/>
          </a:xfrm>
          <a:prstGeom prst="rect">
            <a:avLst/>
          </a:prstGeom>
        </p:spPr>
      </p:pic>
      <p:sp>
        <p:nvSpPr>
          <p:cNvPr id="9" name="TextBox 3"/>
          <p:cNvSpPr txBox="1"/>
          <p:nvPr/>
        </p:nvSpPr>
        <p:spPr>
          <a:xfrm>
            <a:off x="5294321" y="3246491"/>
            <a:ext cx="972461" cy="369332"/>
          </a:xfrm>
          <a:prstGeom prst="rect">
            <a:avLst/>
          </a:prstGeom>
          <a:solidFill>
            <a:srgbClr val="FFFF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LAPD</a:t>
            </a:r>
          </a:p>
        </p:txBody>
      </p:sp>
      <p:cxnSp>
        <p:nvCxnSpPr>
          <p:cNvPr id="10" name="Straight Arrow Connector 9"/>
          <p:cNvCxnSpPr/>
          <p:nvPr/>
        </p:nvCxnSpPr>
        <p:spPr>
          <a:xfrm>
            <a:off x="6273120" y="3597242"/>
            <a:ext cx="851718" cy="664904"/>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7"/>
          <p:cNvSpPr txBox="1"/>
          <p:nvPr/>
        </p:nvSpPr>
        <p:spPr>
          <a:xfrm>
            <a:off x="320806" y="3250145"/>
            <a:ext cx="3108194" cy="646331"/>
          </a:xfrm>
          <a:prstGeom prst="rect">
            <a:avLst/>
          </a:prstGeom>
          <a:solidFill>
            <a:srgbClr val="FFFF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Successful LBNE 35 ton</a:t>
            </a:r>
          </a:p>
          <a:p>
            <a:r>
              <a:rPr lang="en-US" dirty="0"/>
              <a:t>p</a:t>
            </a:r>
            <a:r>
              <a:rPr lang="en-US" dirty="0" smtClean="0"/>
              <a:t>rototype detector test</a:t>
            </a:r>
          </a:p>
        </p:txBody>
      </p:sp>
      <p:cxnSp>
        <p:nvCxnSpPr>
          <p:cNvPr id="12" name="Straight Arrow Connector 11"/>
          <p:cNvCxnSpPr>
            <a:stCxn id="11" idx="2"/>
          </p:cNvCxnSpPr>
          <p:nvPr/>
        </p:nvCxnSpPr>
        <p:spPr>
          <a:xfrm flipH="1">
            <a:off x="1187101" y="3896476"/>
            <a:ext cx="687802" cy="1246698"/>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1"/>
          <p:cNvSpPr txBox="1"/>
          <p:nvPr/>
        </p:nvSpPr>
        <p:spPr>
          <a:xfrm>
            <a:off x="5556195" y="5851937"/>
            <a:ext cx="2166868" cy="923330"/>
          </a:xfrm>
          <a:prstGeom prst="rect">
            <a:avLst/>
          </a:prstGeom>
          <a:solidFill>
            <a:srgbClr val="FFFF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LAPD/LBNE LAr purification/filtration vessels/system</a:t>
            </a:r>
          </a:p>
        </p:txBody>
      </p:sp>
      <p:cxnSp>
        <p:nvCxnSpPr>
          <p:cNvPr id="14" name="Straight Arrow Connector 13"/>
          <p:cNvCxnSpPr>
            <a:stCxn id="13" idx="0"/>
          </p:cNvCxnSpPr>
          <p:nvPr/>
        </p:nvCxnSpPr>
        <p:spPr>
          <a:xfrm flipH="1" flipV="1">
            <a:off x="6013395" y="5623337"/>
            <a:ext cx="626234" cy="2286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5"/>
          <p:cNvSpPr txBox="1"/>
          <p:nvPr/>
        </p:nvSpPr>
        <p:spPr>
          <a:xfrm>
            <a:off x="2284511" y="6381098"/>
            <a:ext cx="3009810" cy="369332"/>
          </a:xfrm>
          <a:prstGeom prst="rect">
            <a:avLst/>
          </a:prstGeom>
          <a:solidFill>
            <a:srgbClr val="FFFF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LAr/GAr transfer lines</a:t>
            </a:r>
          </a:p>
        </p:txBody>
      </p:sp>
      <p:cxnSp>
        <p:nvCxnSpPr>
          <p:cNvPr id="16" name="Straight Arrow Connector 15"/>
          <p:cNvCxnSpPr>
            <a:stCxn id="15" idx="0"/>
          </p:cNvCxnSpPr>
          <p:nvPr/>
        </p:nvCxnSpPr>
        <p:spPr>
          <a:xfrm flipV="1">
            <a:off x="3789416" y="5143174"/>
            <a:ext cx="257866" cy="1237924"/>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3" idx="0"/>
          </p:cNvCxnSpPr>
          <p:nvPr/>
        </p:nvCxnSpPr>
        <p:spPr>
          <a:xfrm flipH="1" flipV="1">
            <a:off x="6318195" y="5470939"/>
            <a:ext cx="321434" cy="380998"/>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4"/>
          <p:cNvSpPr txBox="1"/>
          <p:nvPr/>
        </p:nvSpPr>
        <p:spPr>
          <a:xfrm>
            <a:off x="7755994" y="6004337"/>
            <a:ext cx="1388005" cy="646331"/>
          </a:xfrm>
          <a:prstGeom prst="rect">
            <a:avLst/>
          </a:prstGeom>
          <a:solidFill>
            <a:srgbClr val="FFFF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solidFill>
                  <a:srgbClr val="FF0000"/>
                </a:solidFill>
              </a:rPr>
              <a:t>0.7-2.4 vol change/day</a:t>
            </a:r>
          </a:p>
        </p:txBody>
      </p:sp>
      <p:sp>
        <p:nvSpPr>
          <p:cNvPr id="23" name="TextBox 22"/>
          <p:cNvSpPr txBox="1"/>
          <p:nvPr/>
        </p:nvSpPr>
        <p:spPr>
          <a:xfrm>
            <a:off x="4739639" y="1981200"/>
            <a:ext cx="1754513" cy="1200329"/>
          </a:xfrm>
          <a:prstGeom prst="rect">
            <a:avLst/>
          </a:prstGeom>
          <a:solidFill>
            <a:srgbClr val="FFFF00"/>
          </a:solidFill>
        </p:spPr>
        <p:txBody>
          <a:bodyPr wrap="square" rtlCol="0">
            <a:spAutoFit/>
          </a:bodyPr>
          <a:lstStyle/>
          <a:p>
            <a:r>
              <a:rPr lang="en-US" dirty="0" smtClean="0"/>
              <a:t>Industry tech. tanker with membrane from GTT</a:t>
            </a:r>
            <a:endParaRPr lang="en-US" dirty="0"/>
          </a:p>
        </p:txBody>
      </p:sp>
      <p:sp>
        <p:nvSpPr>
          <p:cNvPr id="24" name="TextBox 23"/>
          <p:cNvSpPr txBox="1"/>
          <p:nvPr/>
        </p:nvSpPr>
        <p:spPr>
          <a:xfrm>
            <a:off x="7239001" y="1828800"/>
            <a:ext cx="1371600" cy="923330"/>
          </a:xfrm>
          <a:prstGeom prst="rect">
            <a:avLst/>
          </a:prstGeom>
          <a:solidFill>
            <a:srgbClr val="FFFF00"/>
          </a:solidFill>
        </p:spPr>
        <p:txBody>
          <a:bodyPr wrap="square" rtlCol="0">
            <a:spAutoFit/>
          </a:bodyPr>
          <a:lstStyle/>
          <a:p>
            <a:r>
              <a:rPr lang="en-US" dirty="0" smtClean="0"/>
              <a:t>No vacuum insulation needed</a:t>
            </a:r>
            <a:endParaRPr lang="en-US" dirty="0"/>
          </a:p>
        </p:txBody>
      </p:sp>
    </p:spTree>
    <p:extLst>
      <p:ext uri="{BB962C8B-B14F-4D97-AF65-F5344CB8AC3E}">
        <p14:creationId xmlns:p14="http://schemas.microsoft.com/office/powerpoint/2010/main" val="282407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5" grpId="0" animBg="1"/>
      <p:bldP spid="18" grpId="0" animBg="1"/>
      <p:bldP spid="23" grpId="0" animBg="1"/>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013" y="-76200"/>
            <a:ext cx="8229600" cy="914400"/>
          </a:xfrm>
        </p:spPr>
        <p:txBody>
          <a:bodyPr/>
          <a:lstStyle/>
          <a:p>
            <a:r>
              <a:rPr lang="en-US" dirty="0" smtClean="0"/>
              <a:t>Cold Electronics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27</a:t>
            </a:fld>
            <a:endParaRPr lang="en-US"/>
          </a:p>
        </p:txBody>
      </p:sp>
      <p:grpSp>
        <p:nvGrpSpPr>
          <p:cNvPr id="5" name="Group 4"/>
          <p:cNvGrpSpPr>
            <a:grpSpLocks noChangeAspect="1"/>
          </p:cNvGrpSpPr>
          <p:nvPr/>
        </p:nvGrpSpPr>
        <p:grpSpPr bwMode="auto">
          <a:xfrm>
            <a:off x="609600" y="838200"/>
            <a:ext cx="8307388" cy="5759450"/>
            <a:chOff x="287" y="603"/>
            <a:chExt cx="5233" cy="3628"/>
          </a:xfrm>
        </p:grpSpPr>
        <p:sp>
          <p:nvSpPr>
            <p:cNvPr id="6" name="AutoShape 3"/>
            <p:cNvSpPr>
              <a:spLocks noChangeAspect="1" noChangeArrowheads="1" noTextEdit="1"/>
            </p:cNvSpPr>
            <p:nvPr/>
          </p:nvSpPr>
          <p:spPr bwMode="auto">
            <a:xfrm>
              <a:off x="288" y="603"/>
              <a:ext cx="5232" cy="36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nvGrpSpPr>
            <p:cNvPr id="7" name="Group 205"/>
            <p:cNvGrpSpPr>
              <a:grpSpLocks/>
            </p:cNvGrpSpPr>
            <p:nvPr/>
          </p:nvGrpSpPr>
          <p:grpSpPr bwMode="auto">
            <a:xfrm>
              <a:off x="287" y="703"/>
              <a:ext cx="5101" cy="3199"/>
              <a:chOff x="287" y="703"/>
              <a:chExt cx="5101" cy="3199"/>
            </a:xfrm>
          </p:grpSpPr>
          <p:sp>
            <p:nvSpPr>
              <p:cNvPr id="856" name="Rectangle 5"/>
              <p:cNvSpPr>
                <a:spLocks noChangeArrowheads="1"/>
              </p:cNvSpPr>
              <p:nvPr/>
            </p:nvSpPr>
            <p:spPr bwMode="auto">
              <a:xfrm>
                <a:off x="298" y="1026"/>
                <a:ext cx="4488" cy="2866"/>
              </a:xfrm>
              <a:prstGeom prst="rect">
                <a:avLst/>
              </a:prstGeom>
              <a:solidFill>
                <a:srgbClr val="F0F8FE"/>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57" name="Freeform 6"/>
              <p:cNvSpPr>
                <a:spLocks noEditPoints="1"/>
              </p:cNvSpPr>
              <p:nvPr/>
            </p:nvSpPr>
            <p:spPr bwMode="auto">
              <a:xfrm>
                <a:off x="288" y="1016"/>
                <a:ext cx="4507" cy="2886"/>
              </a:xfrm>
              <a:custGeom>
                <a:avLst/>
                <a:gdLst/>
                <a:ahLst/>
                <a:cxnLst>
                  <a:cxn ang="0">
                    <a:pos x="39" y="0"/>
                  </a:cxn>
                  <a:cxn ang="0">
                    <a:pos x="17992" y="0"/>
                  </a:cxn>
                  <a:cxn ang="0">
                    <a:pos x="17992" y="77"/>
                  </a:cxn>
                  <a:cxn ang="0">
                    <a:pos x="39" y="77"/>
                  </a:cxn>
                  <a:cxn ang="0">
                    <a:pos x="39" y="0"/>
                  </a:cxn>
                  <a:cxn ang="0">
                    <a:pos x="17992" y="0"/>
                  </a:cxn>
                  <a:cxn ang="0">
                    <a:pos x="18029" y="0"/>
                  </a:cxn>
                  <a:cxn ang="0">
                    <a:pos x="18029" y="38"/>
                  </a:cxn>
                  <a:cxn ang="0">
                    <a:pos x="17992" y="38"/>
                  </a:cxn>
                  <a:cxn ang="0">
                    <a:pos x="17992" y="0"/>
                  </a:cxn>
                  <a:cxn ang="0">
                    <a:pos x="18029" y="38"/>
                  </a:cxn>
                  <a:cxn ang="0">
                    <a:pos x="18029" y="11504"/>
                  </a:cxn>
                  <a:cxn ang="0">
                    <a:pos x="17952" y="11504"/>
                  </a:cxn>
                  <a:cxn ang="0">
                    <a:pos x="17952" y="38"/>
                  </a:cxn>
                  <a:cxn ang="0">
                    <a:pos x="18029" y="38"/>
                  </a:cxn>
                  <a:cxn ang="0">
                    <a:pos x="18029" y="11504"/>
                  </a:cxn>
                  <a:cxn ang="0">
                    <a:pos x="18029" y="11543"/>
                  </a:cxn>
                  <a:cxn ang="0">
                    <a:pos x="17992" y="11543"/>
                  </a:cxn>
                  <a:cxn ang="0">
                    <a:pos x="17992" y="11504"/>
                  </a:cxn>
                  <a:cxn ang="0">
                    <a:pos x="18029" y="11504"/>
                  </a:cxn>
                  <a:cxn ang="0">
                    <a:pos x="17992" y="11543"/>
                  </a:cxn>
                  <a:cxn ang="0">
                    <a:pos x="39" y="11543"/>
                  </a:cxn>
                  <a:cxn ang="0">
                    <a:pos x="39" y="11466"/>
                  </a:cxn>
                  <a:cxn ang="0">
                    <a:pos x="17992" y="11466"/>
                  </a:cxn>
                  <a:cxn ang="0">
                    <a:pos x="17992" y="11543"/>
                  </a:cxn>
                  <a:cxn ang="0">
                    <a:pos x="39" y="11543"/>
                  </a:cxn>
                  <a:cxn ang="0">
                    <a:pos x="0" y="11543"/>
                  </a:cxn>
                  <a:cxn ang="0">
                    <a:pos x="0" y="11504"/>
                  </a:cxn>
                  <a:cxn ang="0">
                    <a:pos x="39" y="11504"/>
                  </a:cxn>
                  <a:cxn ang="0">
                    <a:pos x="39" y="11543"/>
                  </a:cxn>
                  <a:cxn ang="0">
                    <a:pos x="0" y="11504"/>
                  </a:cxn>
                  <a:cxn ang="0">
                    <a:pos x="0" y="38"/>
                  </a:cxn>
                  <a:cxn ang="0">
                    <a:pos x="77" y="38"/>
                  </a:cxn>
                  <a:cxn ang="0">
                    <a:pos x="77" y="11504"/>
                  </a:cxn>
                  <a:cxn ang="0">
                    <a:pos x="0" y="11504"/>
                  </a:cxn>
                  <a:cxn ang="0">
                    <a:pos x="0" y="38"/>
                  </a:cxn>
                  <a:cxn ang="0">
                    <a:pos x="0" y="0"/>
                  </a:cxn>
                  <a:cxn ang="0">
                    <a:pos x="39" y="0"/>
                  </a:cxn>
                  <a:cxn ang="0">
                    <a:pos x="39" y="38"/>
                  </a:cxn>
                  <a:cxn ang="0">
                    <a:pos x="0" y="38"/>
                  </a:cxn>
                </a:cxnLst>
                <a:rect l="0" t="0" r="r" b="b"/>
                <a:pathLst>
                  <a:path w="18029" h="11543">
                    <a:moveTo>
                      <a:pt x="39" y="0"/>
                    </a:moveTo>
                    <a:lnTo>
                      <a:pt x="17992" y="0"/>
                    </a:lnTo>
                    <a:lnTo>
                      <a:pt x="17992" y="77"/>
                    </a:lnTo>
                    <a:lnTo>
                      <a:pt x="39" y="77"/>
                    </a:lnTo>
                    <a:lnTo>
                      <a:pt x="39" y="0"/>
                    </a:lnTo>
                    <a:close/>
                    <a:moveTo>
                      <a:pt x="17992" y="0"/>
                    </a:moveTo>
                    <a:lnTo>
                      <a:pt x="18029" y="0"/>
                    </a:lnTo>
                    <a:lnTo>
                      <a:pt x="18029" y="38"/>
                    </a:lnTo>
                    <a:lnTo>
                      <a:pt x="17992" y="38"/>
                    </a:lnTo>
                    <a:lnTo>
                      <a:pt x="17992" y="0"/>
                    </a:lnTo>
                    <a:close/>
                    <a:moveTo>
                      <a:pt x="18029" y="38"/>
                    </a:moveTo>
                    <a:lnTo>
                      <a:pt x="18029" y="11504"/>
                    </a:lnTo>
                    <a:lnTo>
                      <a:pt x="17952" y="11504"/>
                    </a:lnTo>
                    <a:lnTo>
                      <a:pt x="17952" y="38"/>
                    </a:lnTo>
                    <a:lnTo>
                      <a:pt x="18029" y="38"/>
                    </a:lnTo>
                    <a:close/>
                    <a:moveTo>
                      <a:pt x="18029" y="11504"/>
                    </a:moveTo>
                    <a:lnTo>
                      <a:pt x="18029" y="11543"/>
                    </a:lnTo>
                    <a:lnTo>
                      <a:pt x="17992" y="11543"/>
                    </a:lnTo>
                    <a:lnTo>
                      <a:pt x="17992" y="11504"/>
                    </a:lnTo>
                    <a:lnTo>
                      <a:pt x="18029" y="11504"/>
                    </a:lnTo>
                    <a:close/>
                    <a:moveTo>
                      <a:pt x="17992" y="11543"/>
                    </a:moveTo>
                    <a:lnTo>
                      <a:pt x="39" y="11543"/>
                    </a:lnTo>
                    <a:lnTo>
                      <a:pt x="39" y="11466"/>
                    </a:lnTo>
                    <a:lnTo>
                      <a:pt x="17992" y="11466"/>
                    </a:lnTo>
                    <a:lnTo>
                      <a:pt x="17992" y="11543"/>
                    </a:lnTo>
                    <a:close/>
                    <a:moveTo>
                      <a:pt x="39" y="11543"/>
                    </a:moveTo>
                    <a:lnTo>
                      <a:pt x="0" y="11543"/>
                    </a:lnTo>
                    <a:lnTo>
                      <a:pt x="0" y="11504"/>
                    </a:lnTo>
                    <a:lnTo>
                      <a:pt x="39" y="11504"/>
                    </a:lnTo>
                    <a:lnTo>
                      <a:pt x="39" y="11543"/>
                    </a:lnTo>
                    <a:close/>
                    <a:moveTo>
                      <a:pt x="0" y="11504"/>
                    </a:moveTo>
                    <a:lnTo>
                      <a:pt x="0" y="38"/>
                    </a:lnTo>
                    <a:lnTo>
                      <a:pt x="77" y="38"/>
                    </a:lnTo>
                    <a:lnTo>
                      <a:pt x="77" y="11504"/>
                    </a:lnTo>
                    <a:lnTo>
                      <a:pt x="0" y="11504"/>
                    </a:lnTo>
                    <a:close/>
                    <a:moveTo>
                      <a:pt x="0" y="38"/>
                    </a:moveTo>
                    <a:lnTo>
                      <a:pt x="0" y="0"/>
                    </a:lnTo>
                    <a:lnTo>
                      <a:pt x="39" y="0"/>
                    </a:lnTo>
                    <a:lnTo>
                      <a:pt x="39" y="38"/>
                    </a:lnTo>
                    <a:lnTo>
                      <a:pt x="0" y="38"/>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58" name="Rectangle 7"/>
              <p:cNvSpPr>
                <a:spLocks noChangeArrowheads="1"/>
              </p:cNvSpPr>
              <p:nvPr/>
            </p:nvSpPr>
            <p:spPr bwMode="auto">
              <a:xfrm>
                <a:off x="487" y="1057"/>
                <a:ext cx="2622" cy="2270"/>
              </a:xfrm>
              <a:prstGeom prst="rect">
                <a:avLst/>
              </a:prstGeom>
              <a:solidFill>
                <a:srgbClr val="FFFCBC"/>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59" name="Rectangle 8"/>
              <p:cNvSpPr>
                <a:spLocks noChangeArrowheads="1"/>
              </p:cNvSpPr>
              <p:nvPr/>
            </p:nvSpPr>
            <p:spPr bwMode="auto">
              <a:xfrm>
                <a:off x="487" y="1057"/>
                <a:ext cx="2622" cy="2270"/>
              </a:xfrm>
              <a:prstGeom prst="rect">
                <a:avLst/>
              </a:prstGeom>
              <a:noFill/>
              <a:ln w="1588">
                <a:solidFill>
                  <a:srgbClr val="1F1A17"/>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60" name="Line 9"/>
              <p:cNvSpPr>
                <a:spLocks noChangeShapeType="1"/>
              </p:cNvSpPr>
              <p:nvPr/>
            </p:nvSpPr>
            <p:spPr bwMode="auto">
              <a:xfrm flipH="1">
                <a:off x="3271" y="1920"/>
                <a:ext cx="280"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61" name="Line 10"/>
              <p:cNvSpPr>
                <a:spLocks noChangeShapeType="1"/>
              </p:cNvSpPr>
              <p:nvPr/>
            </p:nvSpPr>
            <p:spPr bwMode="auto">
              <a:xfrm flipH="1">
                <a:off x="3271" y="1873"/>
                <a:ext cx="280"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62" name="Line 11"/>
              <p:cNvSpPr>
                <a:spLocks noChangeShapeType="1"/>
              </p:cNvSpPr>
              <p:nvPr/>
            </p:nvSpPr>
            <p:spPr bwMode="auto">
              <a:xfrm flipH="1">
                <a:off x="3271" y="1795"/>
                <a:ext cx="280"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63" name="Line 12"/>
              <p:cNvSpPr>
                <a:spLocks noChangeShapeType="1"/>
              </p:cNvSpPr>
              <p:nvPr/>
            </p:nvSpPr>
            <p:spPr bwMode="auto">
              <a:xfrm flipH="1">
                <a:off x="3271" y="1717"/>
                <a:ext cx="280"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64" name="Line 13"/>
              <p:cNvSpPr>
                <a:spLocks noChangeShapeType="1"/>
              </p:cNvSpPr>
              <p:nvPr/>
            </p:nvSpPr>
            <p:spPr bwMode="auto">
              <a:xfrm flipH="1">
                <a:off x="3271" y="1639"/>
                <a:ext cx="280"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65" name="Line 14"/>
              <p:cNvSpPr>
                <a:spLocks noChangeShapeType="1"/>
              </p:cNvSpPr>
              <p:nvPr/>
            </p:nvSpPr>
            <p:spPr bwMode="auto">
              <a:xfrm flipH="1">
                <a:off x="3271" y="1904"/>
                <a:ext cx="327"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66" name="Line 15"/>
              <p:cNvSpPr>
                <a:spLocks noChangeShapeType="1"/>
              </p:cNvSpPr>
              <p:nvPr/>
            </p:nvSpPr>
            <p:spPr bwMode="auto">
              <a:xfrm flipH="1">
                <a:off x="3271" y="1842"/>
                <a:ext cx="327"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67" name="Line 16"/>
              <p:cNvSpPr>
                <a:spLocks noChangeShapeType="1"/>
              </p:cNvSpPr>
              <p:nvPr/>
            </p:nvSpPr>
            <p:spPr bwMode="auto">
              <a:xfrm flipH="1">
                <a:off x="3271" y="1764"/>
                <a:ext cx="327"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68" name="Line 17"/>
              <p:cNvSpPr>
                <a:spLocks noChangeShapeType="1"/>
              </p:cNvSpPr>
              <p:nvPr/>
            </p:nvSpPr>
            <p:spPr bwMode="auto">
              <a:xfrm flipH="1">
                <a:off x="3271" y="1686"/>
                <a:ext cx="327"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69" name="Line 18"/>
              <p:cNvSpPr>
                <a:spLocks noChangeShapeType="1"/>
              </p:cNvSpPr>
              <p:nvPr/>
            </p:nvSpPr>
            <p:spPr bwMode="auto">
              <a:xfrm flipH="1">
                <a:off x="3271" y="1608"/>
                <a:ext cx="327"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70" name="Line 19"/>
              <p:cNvSpPr>
                <a:spLocks noChangeShapeType="1"/>
              </p:cNvSpPr>
              <p:nvPr/>
            </p:nvSpPr>
            <p:spPr bwMode="auto">
              <a:xfrm flipH="1">
                <a:off x="3271" y="1889"/>
                <a:ext cx="374"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71" name="Line 20"/>
              <p:cNvSpPr>
                <a:spLocks noChangeShapeType="1"/>
              </p:cNvSpPr>
              <p:nvPr/>
            </p:nvSpPr>
            <p:spPr bwMode="auto">
              <a:xfrm flipH="1">
                <a:off x="3271" y="1811"/>
                <a:ext cx="374"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72" name="Line 21"/>
              <p:cNvSpPr>
                <a:spLocks noChangeShapeType="1"/>
              </p:cNvSpPr>
              <p:nvPr/>
            </p:nvSpPr>
            <p:spPr bwMode="auto">
              <a:xfrm flipH="1">
                <a:off x="3271" y="1733"/>
                <a:ext cx="374"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73" name="Line 22"/>
              <p:cNvSpPr>
                <a:spLocks noChangeShapeType="1"/>
              </p:cNvSpPr>
              <p:nvPr/>
            </p:nvSpPr>
            <p:spPr bwMode="auto">
              <a:xfrm flipH="1">
                <a:off x="3271" y="1655"/>
                <a:ext cx="374"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74" name="Line 23"/>
              <p:cNvSpPr>
                <a:spLocks noChangeShapeType="1"/>
              </p:cNvSpPr>
              <p:nvPr/>
            </p:nvSpPr>
            <p:spPr bwMode="auto">
              <a:xfrm flipH="1">
                <a:off x="3271" y="1577"/>
                <a:ext cx="374"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75" name="Line 24"/>
              <p:cNvSpPr>
                <a:spLocks noChangeShapeType="1"/>
              </p:cNvSpPr>
              <p:nvPr/>
            </p:nvSpPr>
            <p:spPr bwMode="auto">
              <a:xfrm flipH="1">
                <a:off x="3271" y="1858"/>
                <a:ext cx="421"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76" name="Line 25"/>
              <p:cNvSpPr>
                <a:spLocks noChangeShapeType="1"/>
              </p:cNvSpPr>
              <p:nvPr/>
            </p:nvSpPr>
            <p:spPr bwMode="auto">
              <a:xfrm flipH="1">
                <a:off x="3271" y="1780"/>
                <a:ext cx="421"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77" name="Line 26"/>
              <p:cNvSpPr>
                <a:spLocks noChangeShapeType="1"/>
              </p:cNvSpPr>
              <p:nvPr/>
            </p:nvSpPr>
            <p:spPr bwMode="auto">
              <a:xfrm flipH="1">
                <a:off x="3271" y="1702"/>
                <a:ext cx="421"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78" name="Line 27"/>
              <p:cNvSpPr>
                <a:spLocks noChangeShapeType="1"/>
              </p:cNvSpPr>
              <p:nvPr/>
            </p:nvSpPr>
            <p:spPr bwMode="auto">
              <a:xfrm flipH="1">
                <a:off x="3271" y="1623"/>
                <a:ext cx="421"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79" name="Line 28"/>
              <p:cNvSpPr>
                <a:spLocks noChangeShapeType="1"/>
              </p:cNvSpPr>
              <p:nvPr/>
            </p:nvSpPr>
            <p:spPr bwMode="auto">
              <a:xfrm flipH="1">
                <a:off x="3271" y="1561"/>
                <a:ext cx="421"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80" name="Line 29"/>
              <p:cNvSpPr>
                <a:spLocks noChangeShapeType="1"/>
              </p:cNvSpPr>
              <p:nvPr/>
            </p:nvSpPr>
            <p:spPr bwMode="auto">
              <a:xfrm flipH="1">
                <a:off x="3271" y="1827"/>
                <a:ext cx="421"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81" name="Line 30"/>
              <p:cNvSpPr>
                <a:spLocks noChangeShapeType="1"/>
              </p:cNvSpPr>
              <p:nvPr/>
            </p:nvSpPr>
            <p:spPr bwMode="auto">
              <a:xfrm flipH="1">
                <a:off x="3271" y="1748"/>
                <a:ext cx="421"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82" name="Line 31"/>
              <p:cNvSpPr>
                <a:spLocks noChangeShapeType="1"/>
              </p:cNvSpPr>
              <p:nvPr/>
            </p:nvSpPr>
            <p:spPr bwMode="auto">
              <a:xfrm flipH="1">
                <a:off x="3271" y="1670"/>
                <a:ext cx="421"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83" name="Line 32"/>
              <p:cNvSpPr>
                <a:spLocks noChangeShapeType="1"/>
              </p:cNvSpPr>
              <p:nvPr/>
            </p:nvSpPr>
            <p:spPr bwMode="auto">
              <a:xfrm flipH="1">
                <a:off x="3271" y="1592"/>
                <a:ext cx="421"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84" name="Line 33"/>
              <p:cNvSpPr>
                <a:spLocks noChangeShapeType="1"/>
              </p:cNvSpPr>
              <p:nvPr/>
            </p:nvSpPr>
            <p:spPr bwMode="auto">
              <a:xfrm flipH="1">
                <a:off x="3271" y="1546"/>
                <a:ext cx="421"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85" name="Rectangle 34"/>
              <p:cNvSpPr>
                <a:spLocks noChangeArrowheads="1"/>
              </p:cNvSpPr>
              <p:nvPr/>
            </p:nvSpPr>
            <p:spPr bwMode="auto">
              <a:xfrm>
                <a:off x="3233" y="2068"/>
                <a:ext cx="13" cy="1684"/>
              </a:xfrm>
              <a:prstGeom prst="rect">
                <a:avLst/>
              </a:prstGeom>
              <a:solidFill>
                <a:srgbClr val="1F1A1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86" name="Rectangle 35"/>
              <p:cNvSpPr>
                <a:spLocks noChangeArrowheads="1"/>
              </p:cNvSpPr>
              <p:nvPr/>
            </p:nvSpPr>
            <p:spPr bwMode="auto">
              <a:xfrm>
                <a:off x="3239" y="2062"/>
                <a:ext cx="432" cy="13"/>
              </a:xfrm>
              <a:prstGeom prst="rect">
                <a:avLst/>
              </a:prstGeom>
              <a:solidFill>
                <a:srgbClr val="1F1A1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87" name="Rectangle 36"/>
              <p:cNvSpPr>
                <a:spLocks noChangeArrowheads="1"/>
              </p:cNvSpPr>
              <p:nvPr/>
            </p:nvSpPr>
            <p:spPr bwMode="auto">
              <a:xfrm>
                <a:off x="2803" y="2185"/>
                <a:ext cx="348" cy="12"/>
              </a:xfrm>
              <a:prstGeom prst="rect">
                <a:avLst/>
              </a:prstGeom>
              <a:solidFill>
                <a:srgbClr val="1F1A1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88" name="Rectangle 37"/>
              <p:cNvSpPr>
                <a:spLocks noChangeArrowheads="1"/>
              </p:cNvSpPr>
              <p:nvPr/>
            </p:nvSpPr>
            <p:spPr bwMode="auto">
              <a:xfrm>
                <a:off x="2079" y="1097"/>
                <a:ext cx="1055"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100" b="1" dirty="0">
                    <a:solidFill>
                      <a:srgbClr val="000000"/>
                    </a:solidFill>
                    <a:latin typeface="Arial" pitchFamily="34" charset="0"/>
                  </a:rPr>
                  <a:t>16 channel mixed signal</a:t>
                </a:r>
                <a:endParaRPr lang="en-US" dirty="0">
                  <a:solidFill>
                    <a:prstClr val="black"/>
                  </a:solidFill>
                  <a:latin typeface="Arial" pitchFamily="34" charset="0"/>
                </a:endParaRPr>
              </a:p>
            </p:txBody>
          </p:sp>
          <p:sp>
            <p:nvSpPr>
              <p:cNvPr id="889" name="Rectangle 38"/>
              <p:cNvSpPr>
                <a:spLocks noChangeArrowheads="1"/>
              </p:cNvSpPr>
              <p:nvPr/>
            </p:nvSpPr>
            <p:spPr bwMode="auto">
              <a:xfrm>
                <a:off x="2171" y="1206"/>
                <a:ext cx="873"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100" b="1" dirty="0">
                    <a:solidFill>
                      <a:srgbClr val="C00000"/>
                    </a:solidFill>
                    <a:latin typeface="Arial" pitchFamily="34" charset="0"/>
                  </a:rPr>
                  <a:t>Front End ASIC (x8)</a:t>
                </a:r>
                <a:endParaRPr lang="en-US" dirty="0">
                  <a:solidFill>
                    <a:prstClr val="black"/>
                  </a:solidFill>
                  <a:latin typeface="Arial" pitchFamily="34" charset="0"/>
                </a:endParaRPr>
              </a:p>
            </p:txBody>
          </p:sp>
          <p:sp>
            <p:nvSpPr>
              <p:cNvPr id="890" name="Rectangle 39"/>
              <p:cNvSpPr>
                <a:spLocks noChangeArrowheads="1"/>
              </p:cNvSpPr>
              <p:nvPr/>
            </p:nvSpPr>
            <p:spPr bwMode="auto">
              <a:xfrm>
                <a:off x="2323" y="2812"/>
                <a:ext cx="729"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900" b="1" dirty="0">
                    <a:solidFill>
                      <a:srgbClr val="000000"/>
                    </a:solidFill>
                    <a:latin typeface="Arial" pitchFamily="34" charset="0"/>
                  </a:rPr>
                  <a:t>CM or LV differential</a:t>
                </a:r>
                <a:endParaRPr lang="en-US" dirty="0">
                  <a:solidFill>
                    <a:prstClr val="black"/>
                  </a:solidFill>
                  <a:latin typeface="Arial" pitchFamily="34" charset="0"/>
                </a:endParaRPr>
              </a:p>
            </p:txBody>
          </p:sp>
          <p:sp>
            <p:nvSpPr>
              <p:cNvPr id="891" name="Rectangle 40"/>
              <p:cNvSpPr>
                <a:spLocks noChangeArrowheads="1"/>
              </p:cNvSpPr>
              <p:nvPr/>
            </p:nvSpPr>
            <p:spPr bwMode="auto">
              <a:xfrm>
                <a:off x="2397" y="2891"/>
                <a:ext cx="575"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900" b="1" dirty="0">
                    <a:solidFill>
                      <a:srgbClr val="000000"/>
                    </a:solidFill>
                    <a:latin typeface="Arial" pitchFamily="34" charset="0"/>
                  </a:rPr>
                  <a:t>digital signaling</a:t>
                </a:r>
                <a:endParaRPr lang="en-US" dirty="0">
                  <a:solidFill>
                    <a:prstClr val="black"/>
                  </a:solidFill>
                  <a:latin typeface="Arial" pitchFamily="34" charset="0"/>
                </a:endParaRPr>
              </a:p>
            </p:txBody>
          </p:sp>
          <p:sp>
            <p:nvSpPr>
              <p:cNvPr id="892" name="Rectangle 41"/>
              <p:cNvSpPr>
                <a:spLocks noChangeArrowheads="1"/>
              </p:cNvSpPr>
              <p:nvPr/>
            </p:nvSpPr>
            <p:spPr bwMode="auto">
              <a:xfrm>
                <a:off x="2527" y="2972"/>
                <a:ext cx="324" cy="12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100" b="1" dirty="0">
                    <a:solidFill>
                      <a:srgbClr val="C00000"/>
                    </a:solidFill>
                    <a:latin typeface="Arial" pitchFamily="34" charset="0"/>
                  </a:rPr>
                  <a:t>1 Mb/s</a:t>
                </a:r>
                <a:endParaRPr lang="en-US" dirty="0">
                  <a:solidFill>
                    <a:prstClr val="black"/>
                  </a:solidFill>
                  <a:latin typeface="Arial" pitchFamily="34" charset="0"/>
                </a:endParaRPr>
              </a:p>
            </p:txBody>
          </p:sp>
          <p:sp>
            <p:nvSpPr>
              <p:cNvPr id="893" name="Rectangle 42"/>
              <p:cNvSpPr>
                <a:spLocks noChangeArrowheads="1"/>
              </p:cNvSpPr>
              <p:nvPr/>
            </p:nvSpPr>
            <p:spPr bwMode="auto">
              <a:xfrm>
                <a:off x="3584" y="1117"/>
                <a:ext cx="932" cy="18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900" b="1" i="1" dirty="0">
                    <a:solidFill>
                      <a:srgbClr val="000099"/>
                    </a:solidFill>
                    <a:latin typeface="Arial" pitchFamily="34" charset="0"/>
                  </a:rPr>
                  <a:t>LAr Cryostat</a:t>
                </a:r>
                <a:endParaRPr lang="en-US" dirty="0">
                  <a:solidFill>
                    <a:prstClr val="black"/>
                  </a:solidFill>
                  <a:latin typeface="Arial" pitchFamily="34" charset="0"/>
                </a:endParaRPr>
              </a:p>
            </p:txBody>
          </p:sp>
          <p:sp>
            <p:nvSpPr>
              <p:cNvPr id="894" name="Rectangle 43"/>
              <p:cNvSpPr>
                <a:spLocks noChangeArrowheads="1"/>
              </p:cNvSpPr>
              <p:nvPr/>
            </p:nvSpPr>
            <p:spPr bwMode="auto">
              <a:xfrm>
                <a:off x="344" y="1293"/>
                <a:ext cx="204" cy="13"/>
              </a:xfrm>
              <a:prstGeom prst="rect">
                <a:avLst/>
              </a:prstGeom>
              <a:solidFill>
                <a:srgbClr val="1F1A1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95" name="Freeform 44"/>
              <p:cNvSpPr>
                <a:spLocks/>
              </p:cNvSpPr>
              <p:nvPr/>
            </p:nvSpPr>
            <p:spPr bwMode="auto">
              <a:xfrm>
                <a:off x="3968" y="1799"/>
                <a:ext cx="1216" cy="13"/>
              </a:xfrm>
              <a:custGeom>
                <a:avLst/>
                <a:gdLst/>
                <a:ahLst/>
                <a:cxnLst>
                  <a:cxn ang="0">
                    <a:pos x="4863" y="26"/>
                  </a:cxn>
                  <a:cxn ang="0">
                    <a:pos x="4837" y="0"/>
                  </a:cxn>
                  <a:cxn ang="0">
                    <a:pos x="0" y="0"/>
                  </a:cxn>
                  <a:cxn ang="0">
                    <a:pos x="0" y="51"/>
                  </a:cxn>
                  <a:cxn ang="0">
                    <a:pos x="4837" y="51"/>
                  </a:cxn>
                  <a:cxn ang="0">
                    <a:pos x="4863" y="26"/>
                  </a:cxn>
                </a:cxnLst>
                <a:rect l="0" t="0" r="r" b="b"/>
                <a:pathLst>
                  <a:path w="4863" h="51">
                    <a:moveTo>
                      <a:pt x="4863" y="26"/>
                    </a:moveTo>
                    <a:lnTo>
                      <a:pt x="4837" y="0"/>
                    </a:lnTo>
                    <a:lnTo>
                      <a:pt x="0" y="0"/>
                    </a:lnTo>
                    <a:lnTo>
                      <a:pt x="0" y="51"/>
                    </a:lnTo>
                    <a:lnTo>
                      <a:pt x="4837" y="51"/>
                    </a:lnTo>
                    <a:lnTo>
                      <a:pt x="4863" y="26"/>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96" name="Freeform 45"/>
              <p:cNvSpPr>
                <a:spLocks/>
              </p:cNvSpPr>
              <p:nvPr/>
            </p:nvSpPr>
            <p:spPr bwMode="auto">
              <a:xfrm>
                <a:off x="5177" y="1806"/>
                <a:ext cx="7" cy="6"/>
              </a:xfrm>
              <a:custGeom>
                <a:avLst/>
                <a:gdLst/>
                <a:ahLst/>
                <a:cxnLst>
                  <a:cxn ang="0">
                    <a:pos x="26" y="0"/>
                  </a:cxn>
                  <a:cxn ang="0">
                    <a:pos x="26" y="25"/>
                  </a:cxn>
                  <a:cxn ang="0">
                    <a:pos x="0" y="25"/>
                  </a:cxn>
                  <a:cxn ang="0">
                    <a:pos x="26" y="0"/>
                  </a:cxn>
                </a:cxnLst>
                <a:rect l="0" t="0" r="r" b="b"/>
                <a:pathLst>
                  <a:path w="26" h="25">
                    <a:moveTo>
                      <a:pt x="26" y="0"/>
                    </a:moveTo>
                    <a:lnTo>
                      <a:pt x="26" y="25"/>
                    </a:lnTo>
                    <a:lnTo>
                      <a:pt x="0" y="25"/>
                    </a:lnTo>
                    <a:lnTo>
                      <a:pt x="26" y="0"/>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97" name="Freeform 46"/>
              <p:cNvSpPr>
                <a:spLocks/>
              </p:cNvSpPr>
              <p:nvPr/>
            </p:nvSpPr>
            <p:spPr bwMode="auto">
              <a:xfrm>
                <a:off x="5171" y="1090"/>
                <a:ext cx="17" cy="716"/>
              </a:xfrm>
              <a:custGeom>
                <a:avLst/>
                <a:gdLst/>
                <a:ahLst/>
                <a:cxnLst>
                  <a:cxn ang="0">
                    <a:pos x="17" y="0"/>
                  </a:cxn>
                  <a:cxn ang="0">
                    <a:pos x="0" y="2861"/>
                  </a:cxn>
                  <a:cxn ang="0">
                    <a:pos x="51" y="2861"/>
                  </a:cxn>
                  <a:cxn ang="0">
                    <a:pos x="68" y="0"/>
                  </a:cxn>
                  <a:cxn ang="0">
                    <a:pos x="17" y="0"/>
                  </a:cxn>
                </a:cxnLst>
                <a:rect l="0" t="0" r="r" b="b"/>
                <a:pathLst>
                  <a:path w="68" h="2861">
                    <a:moveTo>
                      <a:pt x="17" y="0"/>
                    </a:moveTo>
                    <a:lnTo>
                      <a:pt x="0" y="2861"/>
                    </a:lnTo>
                    <a:lnTo>
                      <a:pt x="51" y="2861"/>
                    </a:lnTo>
                    <a:lnTo>
                      <a:pt x="68" y="0"/>
                    </a:lnTo>
                    <a:lnTo>
                      <a:pt x="17" y="0"/>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98" name="Freeform 47"/>
              <p:cNvSpPr>
                <a:spLocks/>
              </p:cNvSpPr>
              <p:nvPr/>
            </p:nvSpPr>
            <p:spPr bwMode="auto">
              <a:xfrm>
                <a:off x="5143" y="1045"/>
                <a:ext cx="77" cy="90"/>
              </a:xfrm>
              <a:custGeom>
                <a:avLst/>
                <a:gdLst/>
                <a:ahLst/>
                <a:cxnLst>
                  <a:cxn ang="0">
                    <a:pos x="0" y="360"/>
                  </a:cxn>
                  <a:cxn ang="0">
                    <a:pos x="6" y="356"/>
                  </a:cxn>
                  <a:cxn ang="0">
                    <a:pos x="14" y="353"/>
                  </a:cxn>
                  <a:cxn ang="0">
                    <a:pos x="22" y="349"/>
                  </a:cxn>
                  <a:cxn ang="0">
                    <a:pos x="29" y="346"/>
                  </a:cxn>
                  <a:cxn ang="0">
                    <a:pos x="37" y="344"/>
                  </a:cxn>
                  <a:cxn ang="0">
                    <a:pos x="43" y="341"/>
                  </a:cxn>
                  <a:cxn ang="0">
                    <a:pos x="51" y="339"/>
                  </a:cxn>
                  <a:cxn ang="0">
                    <a:pos x="57" y="336"/>
                  </a:cxn>
                  <a:cxn ang="0">
                    <a:pos x="65" y="333"/>
                  </a:cxn>
                  <a:cxn ang="0">
                    <a:pos x="72" y="332"/>
                  </a:cxn>
                  <a:cxn ang="0">
                    <a:pos x="80" y="331"/>
                  </a:cxn>
                  <a:cxn ang="0">
                    <a:pos x="86" y="328"/>
                  </a:cxn>
                  <a:cxn ang="0">
                    <a:pos x="94" y="327"/>
                  </a:cxn>
                  <a:cxn ang="0">
                    <a:pos x="101" y="326"/>
                  </a:cxn>
                  <a:cxn ang="0">
                    <a:pos x="108" y="324"/>
                  </a:cxn>
                  <a:cxn ang="0">
                    <a:pos x="116" y="324"/>
                  </a:cxn>
                  <a:cxn ang="0">
                    <a:pos x="123" y="323"/>
                  </a:cxn>
                  <a:cxn ang="0">
                    <a:pos x="131" y="323"/>
                  </a:cxn>
                  <a:cxn ang="0">
                    <a:pos x="137" y="322"/>
                  </a:cxn>
                  <a:cxn ang="0">
                    <a:pos x="145" y="322"/>
                  </a:cxn>
                  <a:cxn ang="0">
                    <a:pos x="152" y="322"/>
                  </a:cxn>
                  <a:cxn ang="0">
                    <a:pos x="159" y="322"/>
                  </a:cxn>
                  <a:cxn ang="0">
                    <a:pos x="166" y="322"/>
                  </a:cxn>
                  <a:cxn ang="0">
                    <a:pos x="174" y="323"/>
                  </a:cxn>
                  <a:cxn ang="0">
                    <a:pos x="180" y="323"/>
                  </a:cxn>
                  <a:cxn ang="0">
                    <a:pos x="188" y="324"/>
                  </a:cxn>
                  <a:cxn ang="0">
                    <a:pos x="195" y="324"/>
                  </a:cxn>
                  <a:cxn ang="0">
                    <a:pos x="203" y="326"/>
                  </a:cxn>
                  <a:cxn ang="0">
                    <a:pos x="209" y="327"/>
                  </a:cxn>
                  <a:cxn ang="0">
                    <a:pos x="217" y="328"/>
                  </a:cxn>
                  <a:cxn ang="0">
                    <a:pos x="224" y="329"/>
                  </a:cxn>
                  <a:cxn ang="0">
                    <a:pos x="231" y="332"/>
                  </a:cxn>
                  <a:cxn ang="0">
                    <a:pos x="238" y="333"/>
                  </a:cxn>
                  <a:cxn ang="0">
                    <a:pos x="246" y="336"/>
                  </a:cxn>
                  <a:cxn ang="0">
                    <a:pos x="254" y="339"/>
                  </a:cxn>
                  <a:cxn ang="0">
                    <a:pos x="260" y="340"/>
                  </a:cxn>
                  <a:cxn ang="0">
                    <a:pos x="268" y="343"/>
                  </a:cxn>
                  <a:cxn ang="0">
                    <a:pos x="275" y="346"/>
                  </a:cxn>
                  <a:cxn ang="0">
                    <a:pos x="282" y="349"/>
                  </a:cxn>
                  <a:cxn ang="0">
                    <a:pos x="289" y="352"/>
                  </a:cxn>
                  <a:cxn ang="0">
                    <a:pos x="297" y="356"/>
                  </a:cxn>
                  <a:cxn ang="0">
                    <a:pos x="303" y="358"/>
                  </a:cxn>
                  <a:cxn ang="0">
                    <a:pos x="157" y="0"/>
                  </a:cxn>
                </a:cxnLst>
                <a:rect l="0" t="0" r="r" b="b"/>
                <a:pathLst>
                  <a:path w="309" h="361">
                    <a:moveTo>
                      <a:pt x="157" y="0"/>
                    </a:moveTo>
                    <a:lnTo>
                      <a:pt x="0" y="360"/>
                    </a:lnTo>
                    <a:lnTo>
                      <a:pt x="0" y="360"/>
                    </a:lnTo>
                    <a:lnTo>
                      <a:pt x="2" y="358"/>
                    </a:lnTo>
                    <a:lnTo>
                      <a:pt x="5" y="357"/>
                    </a:lnTo>
                    <a:lnTo>
                      <a:pt x="6" y="356"/>
                    </a:lnTo>
                    <a:lnTo>
                      <a:pt x="9" y="354"/>
                    </a:lnTo>
                    <a:lnTo>
                      <a:pt x="12" y="353"/>
                    </a:lnTo>
                    <a:lnTo>
                      <a:pt x="14" y="353"/>
                    </a:lnTo>
                    <a:lnTo>
                      <a:pt x="17" y="352"/>
                    </a:lnTo>
                    <a:lnTo>
                      <a:pt x="19" y="350"/>
                    </a:lnTo>
                    <a:lnTo>
                      <a:pt x="22" y="349"/>
                    </a:lnTo>
                    <a:lnTo>
                      <a:pt x="23" y="348"/>
                    </a:lnTo>
                    <a:lnTo>
                      <a:pt x="26" y="348"/>
                    </a:lnTo>
                    <a:lnTo>
                      <a:pt x="29" y="346"/>
                    </a:lnTo>
                    <a:lnTo>
                      <a:pt x="31" y="345"/>
                    </a:lnTo>
                    <a:lnTo>
                      <a:pt x="34" y="344"/>
                    </a:lnTo>
                    <a:lnTo>
                      <a:pt x="37" y="344"/>
                    </a:lnTo>
                    <a:lnTo>
                      <a:pt x="38" y="343"/>
                    </a:lnTo>
                    <a:lnTo>
                      <a:pt x="40" y="341"/>
                    </a:lnTo>
                    <a:lnTo>
                      <a:pt x="43" y="341"/>
                    </a:lnTo>
                    <a:lnTo>
                      <a:pt x="46" y="340"/>
                    </a:lnTo>
                    <a:lnTo>
                      <a:pt x="48" y="339"/>
                    </a:lnTo>
                    <a:lnTo>
                      <a:pt x="51" y="339"/>
                    </a:lnTo>
                    <a:lnTo>
                      <a:pt x="54" y="337"/>
                    </a:lnTo>
                    <a:lnTo>
                      <a:pt x="55" y="337"/>
                    </a:lnTo>
                    <a:lnTo>
                      <a:pt x="57" y="336"/>
                    </a:lnTo>
                    <a:lnTo>
                      <a:pt x="60" y="336"/>
                    </a:lnTo>
                    <a:lnTo>
                      <a:pt x="63" y="335"/>
                    </a:lnTo>
                    <a:lnTo>
                      <a:pt x="65" y="333"/>
                    </a:lnTo>
                    <a:lnTo>
                      <a:pt x="68" y="333"/>
                    </a:lnTo>
                    <a:lnTo>
                      <a:pt x="69" y="332"/>
                    </a:lnTo>
                    <a:lnTo>
                      <a:pt x="72" y="332"/>
                    </a:lnTo>
                    <a:lnTo>
                      <a:pt x="74" y="332"/>
                    </a:lnTo>
                    <a:lnTo>
                      <a:pt x="77" y="331"/>
                    </a:lnTo>
                    <a:lnTo>
                      <a:pt x="80" y="331"/>
                    </a:lnTo>
                    <a:lnTo>
                      <a:pt x="82" y="329"/>
                    </a:lnTo>
                    <a:lnTo>
                      <a:pt x="85" y="329"/>
                    </a:lnTo>
                    <a:lnTo>
                      <a:pt x="86" y="328"/>
                    </a:lnTo>
                    <a:lnTo>
                      <a:pt x="89" y="328"/>
                    </a:lnTo>
                    <a:lnTo>
                      <a:pt x="91" y="328"/>
                    </a:lnTo>
                    <a:lnTo>
                      <a:pt x="94" y="327"/>
                    </a:lnTo>
                    <a:lnTo>
                      <a:pt x="97" y="327"/>
                    </a:lnTo>
                    <a:lnTo>
                      <a:pt x="99" y="327"/>
                    </a:lnTo>
                    <a:lnTo>
                      <a:pt x="101" y="326"/>
                    </a:lnTo>
                    <a:lnTo>
                      <a:pt x="103" y="326"/>
                    </a:lnTo>
                    <a:lnTo>
                      <a:pt x="106" y="326"/>
                    </a:lnTo>
                    <a:lnTo>
                      <a:pt x="108" y="324"/>
                    </a:lnTo>
                    <a:lnTo>
                      <a:pt x="111" y="324"/>
                    </a:lnTo>
                    <a:lnTo>
                      <a:pt x="114" y="324"/>
                    </a:lnTo>
                    <a:lnTo>
                      <a:pt x="116" y="324"/>
                    </a:lnTo>
                    <a:lnTo>
                      <a:pt x="118" y="323"/>
                    </a:lnTo>
                    <a:lnTo>
                      <a:pt x="120" y="323"/>
                    </a:lnTo>
                    <a:lnTo>
                      <a:pt x="123" y="323"/>
                    </a:lnTo>
                    <a:lnTo>
                      <a:pt x="125" y="323"/>
                    </a:lnTo>
                    <a:lnTo>
                      <a:pt x="128" y="323"/>
                    </a:lnTo>
                    <a:lnTo>
                      <a:pt x="131" y="323"/>
                    </a:lnTo>
                    <a:lnTo>
                      <a:pt x="132" y="323"/>
                    </a:lnTo>
                    <a:lnTo>
                      <a:pt x="135" y="322"/>
                    </a:lnTo>
                    <a:lnTo>
                      <a:pt x="137" y="322"/>
                    </a:lnTo>
                    <a:lnTo>
                      <a:pt x="140" y="322"/>
                    </a:lnTo>
                    <a:lnTo>
                      <a:pt x="142" y="322"/>
                    </a:lnTo>
                    <a:lnTo>
                      <a:pt x="145" y="322"/>
                    </a:lnTo>
                    <a:lnTo>
                      <a:pt x="146" y="322"/>
                    </a:lnTo>
                    <a:lnTo>
                      <a:pt x="149" y="322"/>
                    </a:lnTo>
                    <a:lnTo>
                      <a:pt x="152" y="322"/>
                    </a:lnTo>
                    <a:lnTo>
                      <a:pt x="154" y="322"/>
                    </a:lnTo>
                    <a:lnTo>
                      <a:pt x="157" y="322"/>
                    </a:lnTo>
                    <a:lnTo>
                      <a:pt x="159" y="322"/>
                    </a:lnTo>
                    <a:lnTo>
                      <a:pt x="162" y="322"/>
                    </a:lnTo>
                    <a:lnTo>
                      <a:pt x="163" y="322"/>
                    </a:lnTo>
                    <a:lnTo>
                      <a:pt x="166" y="322"/>
                    </a:lnTo>
                    <a:lnTo>
                      <a:pt x="169" y="322"/>
                    </a:lnTo>
                    <a:lnTo>
                      <a:pt x="171" y="322"/>
                    </a:lnTo>
                    <a:lnTo>
                      <a:pt x="174" y="323"/>
                    </a:lnTo>
                    <a:lnTo>
                      <a:pt x="176" y="323"/>
                    </a:lnTo>
                    <a:lnTo>
                      <a:pt x="178" y="323"/>
                    </a:lnTo>
                    <a:lnTo>
                      <a:pt x="180" y="323"/>
                    </a:lnTo>
                    <a:lnTo>
                      <a:pt x="183" y="323"/>
                    </a:lnTo>
                    <a:lnTo>
                      <a:pt x="186" y="323"/>
                    </a:lnTo>
                    <a:lnTo>
                      <a:pt x="188" y="324"/>
                    </a:lnTo>
                    <a:lnTo>
                      <a:pt x="191" y="324"/>
                    </a:lnTo>
                    <a:lnTo>
                      <a:pt x="192" y="324"/>
                    </a:lnTo>
                    <a:lnTo>
                      <a:pt x="195" y="324"/>
                    </a:lnTo>
                    <a:lnTo>
                      <a:pt x="197" y="326"/>
                    </a:lnTo>
                    <a:lnTo>
                      <a:pt x="200" y="326"/>
                    </a:lnTo>
                    <a:lnTo>
                      <a:pt x="203" y="326"/>
                    </a:lnTo>
                    <a:lnTo>
                      <a:pt x="205" y="326"/>
                    </a:lnTo>
                    <a:lnTo>
                      <a:pt x="208" y="327"/>
                    </a:lnTo>
                    <a:lnTo>
                      <a:pt x="209" y="327"/>
                    </a:lnTo>
                    <a:lnTo>
                      <a:pt x="212" y="327"/>
                    </a:lnTo>
                    <a:lnTo>
                      <a:pt x="214" y="328"/>
                    </a:lnTo>
                    <a:lnTo>
                      <a:pt x="217" y="328"/>
                    </a:lnTo>
                    <a:lnTo>
                      <a:pt x="220" y="329"/>
                    </a:lnTo>
                    <a:lnTo>
                      <a:pt x="222" y="329"/>
                    </a:lnTo>
                    <a:lnTo>
                      <a:pt x="224" y="329"/>
                    </a:lnTo>
                    <a:lnTo>
                      <a:pt x="226" y="331"/>
                    </a:lnTo>
                    <a:lnTo>
                      <a:pt x="229" y="331"/>
                    </a:lnTo>
                    <a:lnTo>
                      <a:pt x="231" y="332"/>
                    </a:lnTo>
                    <a:lnTo>
                      <a:pt x="234" y="332"/>
                    </a:lnTo>
                    <a:lnTo>
                      <a:pt x="237" y="333"/>
                    </a:lnTo>
                    <a:lnTo>
                      <a:pt x="238" y="333"/>
                    </a:lnTo>
                    <a:lnTo>
                      <a:pt x="241" y="335"/>
                    </a:lnTo>
                    <a:lnTo>
                      <a:pt x="243" y="335"/>
                    </a:lnTo>
                    <a:lnTo>
                      <a:pt x="246" y="336"/>
                    </a:lnTo>
                    <a:lnTo>
                      <a:pt x="248" y="336"/>
                    </a:lnTo>
                    <a:lnTo>
                      <a:pt x="251" y="337"/>
                    </a:lnTo>
                    <a:lnTo>
                      <a:pt x="254" y="339"/>
                    </a:lnTo>
                    <a:lnTo>
                      <a:pt x="255" y="339"/>
                    </a:lnTo>
                    <a:lnTo>
                      <a:pt x="258" y="340"/>
                    </a:lnTo>
                    <a:lnTo>
                      <a:pt x="260" y="340"/>
                    </a:lnTo>
                    <a:lnTo>
                      <a:pt x="263" y="341"/>
                    </a:lnTo>
                    <a:lnTo>
                      <a:pt x="265" y="343"/>
                    </a:lnTo>
                    <a:lnTo>
                      <a:pt x="268" y="343"/>
                    </a:lnTo>
                    <a:lnTo>
                      <a:pt x="269" y="344"/>
                    </a:lnTo>
                    <a:lnTo>
                      <a:pt x="272" y="345"/>
                    </a:lnTo>
                    <a:lnTo>
                      <a:pt x="275" y="346"/>
                    </a:lnTo>
                    <a:lnTo>
                      <a:pt x="277" y="346"/>
                    </a:lnTo>
                    <a:lnTo>
                      <a:pt x="280" y="348"/>
                    </a:lnTo>
                    <a:lnTo>
                      <a:pt x="282" y="349"/>
                    </a:lnTo>
                    <a:lnTo>
                      <a:pt x="284" y="350"/>
                    </a:lnTo>
                    <a:lnTo>
                      <a:pt x="286" y="350"/>
                    </a:lnTo>
                    <a:lnTo>
                      <a:pt x="289" y="352"/>
                    </a:lnTo>
                    <a:lnTo>
                      <a:pt x="292" y="353"/>
                    </a:lnTo>
                    <a:lnTo>
                      <a:pt x="294" y="354"/>
                    </a:lnTo>
                    <a:lnTo>
                      <a:pt x="297" y="356"/>
                    </a:lnTo>
                    <a:lnTo>
                      <a:pt x="298" y="357"/>
                    </a:lnTo>
                    <a:lnTo>
                      <a:pt x="301" y="358"/>
                    </a:lnTo>
                    <a:lnTo>
                      <a:pt x="303" y="358"/>
                    </a:lnTo>
                    <a:lnTo>
                      <a:pt x="306" y="360"/>
                    </a:lnTo>
                    <a:lnTo>
                      <a:pt x="309" y="361"/>
                    </a:lnTo>
                    <a:lnTo>
                      <a:pt x="157" y="0"/>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99" name="Freeform 48"/>
              <p:cNvSpPr>
                <a:spLocks/>
              </p:cNvSpPr>
              <p:nvPr/>
            </p:nvSpPr>
            <p:spPr bwMode="auto">
              <a:xfrm>
                <a:off x="4237" y="1656"/>
                <a:ext cx="7" cy="299"/>
              </a:xfrm>
              <a:custGeom>
                <a:avLst/>
                <a:gdLst/>
                <a:ahLst/>
                <a:cxnLst>
                  <a:cxn ang="0">
                    <a:pos x="29" y="9"/>
                  </a:cxn>
                  <a:cxn ang="0">
                    <a:pos x="29" y="1190"/>
                  </a:cxn>
                  <a:cxn ang="0">
                    <a:pos x="3" y="1197"/>
                  </a:cxn>
                  <a:cxn ang="0">
                    <a:pos x="1" y="599"/>
                  </a:cxn>
                  <a:cxn ang="0">
                    <a:pos x="0" y="0"/>
                  </a:cxn>
                  <a:cxn ang="0">
                    <a:pos x="29" y="9"/>
                  </a:cxn>
                </a:cxnLst>
                <a:rect l="0" t="0" r="r" b="b"/>
                <a:pathLst>
                  <a:path w="29" h="1197">
                    <a:moveTo>
                      <a:pt x="29" y="9"/>
                    </a:moveTo>
                    <a:lnTo>
                      <a:pt x="29" y="1190"/>
                    </a:lnTo>
                    <a:lnTo>
                      <a:pt x="3" y="1197"/>
                    </a:lnTo>
                    <a:lnTo>
                      <a:pt x="1" y="599"/>
                    </a:lnTo>
                    <a:lnTo>
                      <a:pt x="0" y="0"/>
                    </a:lnTo>
                    <a:lnTo>
                      <a:pt x="29" y="9"/>
                    </a:lnTo>
                    <a:close/>
                  </a:path>
                </a:pathLst>
              </a:custGeom>
              <a:solidFill>
                <a:srgbClr val="84C22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00" name="Freeform 49"/>
              <p:cNvSpPr>
                <a:spLocks/>
              </p:cNvSpPr>
              <p:nvPr/>
            </p:nvSpPr>
            <p:spPr bwMode="auto">
              <a:xfrm>
                <a:off x="4237" y="1656"/>
                <a:ext cx="14" cy="299"/>
              </a:xfrm>
              <a:custGeom>
                <a:avLst/>
                <a:gdLst/>
                <a:ahLst/>
                <a:cxnLst>
                  <a:cxn ang="0">
                    <a:pos x="58" y="17"/>
                  </a:cxn>
                  <a:cxn ang="0">
                    <a:pos x="58" y="1181"/>
                  </a:cxn>
                  <a:cxn ang="0">
                    <a:pos x="3" y="1197"/>
                  </a:cxn>
                  <a:cxn ang="0">
                    <a:pos x="1" y="599"/>
                  </a:cxn>
                  <a:cxn ang="0">
                    <a:pos x="0" y="0"/>
                  </a:cxn>
                  <a:cxn ang="0">
                    <a:pos x="58" y="17"/>
                  </a:cxn>
                </a:cxnLst>
                <a:rect l="0" t="0" r="r" b="b"/>
                <a:pathLst>
                  <a:path w="58" h="1197">
                    <a:moveTo>
                      <a:pt x="58" y="17"/>
                    </a:moveTo>
                    <a:lnTo>
                      <a:pt x="58" y="1181"/>
                    </a:lnTo>
                    <a:lnTo>
                      <a:pt x="3" y="1197"/>
                    </a:lnTo>
                    <a:lnTo>
                      <a:pt x="1" y="599"/>
                    </a:lnTo>
                    <a:lnTo>
                      <a:pt x="0" y="0"/>
                    </a:lnTo>
                    <a:lnTo>
                      <a:pt x="58" y="17"/>
                    </a:lnTo>
                    <a:close/>
                  </a:path>
                </a:pathLst>
              </a:custGeom>
              <a:solidFill>
                <a:srgbClr val="84C22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01" name="Freeform 50"/>
              <p:cNvSpPr>
                <a:spLocks/>
              </p:cNvSpPr>
              <p:nvPr/>
            </p:nvSpPr>
            <p:spPr bwMode="auto">
              <a:xfrm>
                <a:off x="4244" y="1658"/>
                <a:ext cx="14" cy="295"/>
              </a:xfrm>
              <a:custGeom>
                <a:avLst/>
                <a:gdLst/>
                <a:ahLst/>
                <a:cxnLst>
                  <a:cxn ang="0">
                    <a:pos x="0" y="1181"/>
                  </a:cxn>
                  <a:cxn ang="0">
                    <a:pos x="0" y="0"/>
                  </a:cxn>
                  <a:cxn ang="0">
                    <a:pos x="57" y="16"/>
                  </a:cxn>
                  <a:cxn ang="0">
                    <a:pos x="57" y="1164"/>
                  </a:cxn>
                  <a:cxn ang="0">
                    <a:pos x="0" y="1181"/>
                  </a:cxn>
                </a:cxnLst>
                <a:rect l="0" t="0" r="r" b="b"/>
                <a:pathLst>
                  <a:path w="57" h="1181">
                    <a:moveTo>
                      <a:pt x="0" y="1181"/>
                    </a:moveTo>
                    <a:lnTo>
                      <a:pt x="0" y="0"/>
                    </a:lnTo>
                    <a:lnTo>
                      <a:pt x="57" y="16"/>
                    </a:lnTo>
                    <a:lnTo>
                      <a:pt x="57" y="1164"/>
                    </a:lnTo>
                    <a:lnTo>
                      <a:pt x="0" y="1181"/>
                    </a:lnTo>
                    <a:close/>
                  </a:path>
                </a:pathLst>
              </a:custGeom>
              <a:solidFill>
                <a:srgbClr val="81BE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02" name="Freeform 51"/>
              <p:cNvSpPr>
                <a:spLocks/>
              </p:cNvSpPr>
              <p:nvPr/>
            </p:nvSpPr>
            <p:spPr bwMode="auto">
              <a:xfrm>
                <a:off x="4251" y="1660"/>
                <a:ext cx="14" cy="291"/>
              </a:xfrm>
              <a:custGeom>
                <a:avLst/>
                <a:gdLst/>
                <a:ahLst/>
                <a:cxnLst>
                  <a:cxn ang="0">
                    <a:pos x="0" y="1164"/>
                  </a:cxn>
                  <a:cxn ang="0">
                    <a:pos x="0" y="0"/>
                  </a:cxn>
                  <a:cxn ang="0">
                    <a:pos x="57" y="16"/>
                  </a:cxn>
                  <a:cxn ang="0">
                    <a:pos x="57" y="1149"/>
                  </a:cxn>
                  <a:cxn ang="0">
                    <a:pos x="0" y="1164"/>
                  </a:cxn>
                </a:cxnLst>
                <a:rect l="0" t="0" r="r" b="b"/>
                <a:pathLst>
                  <a:path w="57" h="1164">
                    <a:moveTo>
                      <a:pt x="0" y="1164"/>
                    </a:moveTo>
                    <a:lnTo>
                      <a:pt x="0" y="0"/>
                    </a:lnTo>
                    <a:lnTo>
                      <a:pt x="57" y="16"/>
                    </a:lnTo>
                    <a:lnTo>
                      <a:pt x="57" y="1149"/>
                    </a:lnTo>
                    <a:lnTo>
                      <a:pt x="0" y="1164"/>
                    </a:lnTo>
                    <a:close/>
                  </a:path>
                </a:pathLst>
              </a:custGeom>
              <a:solidFill>
                <a:srgbClr val="7FBA3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03" name="Freeform 52"/>
              <p:cNvSpPr>
                <a:spLocks/>
              </p:cNvSpPr>
              <p:nvPr/>
            </p:nvSpPr>
            <p:spPr bwMode="auto">
              <a:xfrm>
                <a:off x="4258" y="1662"/>
                <a:ext cx="14" cy="287"/>
              </a:xfrm>
              <a:custGeom>
                <a:avLst/>
                <a:gdLst/>
                <a:ahLst/>
                <a:cxnLst>
                  <a:cxn ang="0">
                    <a:pos x="0" y="1148"/>
                  </a:cxn>
                  <a:cxn ang="0">
                    <a:pos x="0" y="0"/>
                  </a:cxn>
                  <a:cxn ang="0">
                    <a:pos x="58" y="16"/>
                  </a:cxn>
                  <a:cxn ang="0">
                    <a:pos x="58" y="1133"/>
                  </a:cxn>
                  <a:cxn ang="0">
                    <a:pos x="0" y="1148"/>
                  </a:cxn>
                </a:cxnLst>
                <a:rect l="0" t="0" r="r" b="b"/>
                <a:pathLst>
                  <a:path w="58" h="1148">
                    <a:moveTo>
                      <a:pt x="0" y="1148"/>
                    </a:moveTo>
                    <a:lnTo>
                      <a:pt x="0" y="0"/>
                    </a:lnTo>
                    <a:lnTo>
                      <a:pt x="58" y="16"/>
                    </a:lnTo>
                    <a:lnTo>
                      <a:pt x="58" y="1133"/>
                    </a:lnTo>
                    <a:lnTo>
                      <a:pt x="0" y="1148"/>
                    </a:lnTo>
                    <a:close/>
                  </a:path>
                </a:pathLst>
              </a:custGeom>
              <a:solidFill>
                <a:srgbClr val="7DB63C"/>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04" name="Freeform 53"/>
              <p:cNvSpPr>
                <a:spLocks/>
              </p:cNvSpPr>
              <p:nvPr/>
            </p:nvSpPr>
            <p:spPr bwMode="auto">
              <a:xfrm>
                <a:off x="4265" y="1664"/>
                <a:ext cx="15" cy="283"/>
              </a:xfrm>
              <a:custGeom>
                <a:avLst/>
                <a:gdLst/>
                <a:ahLst/>
                <a:cxnLst>
                  <a:cxn ang="0">
                    <a:pos x="0" y="1133"/>
                  </a:cxn>
                  <a:cxn ang="0">
                    <a:pos x="0" y="0"/>
                  </a:cxn>
                  <a:cxn ang="0">
                    <a:pos x="58" y="16"/>
                  </a:cxn>
                  <a:cxn ang="0">
                    <a:pos x="58" y="1117"/>
                  </a:cxn>
                  <a:cxn ang="0">
                    <a:pos x="0" y="1133"/>
                  </a:cxn>
                </a:cxnLst>
                <a:rect l="0" t="0" r="r" b="b"/>
                <a:pathLst>
                  <a:path w="58" h="1133">
                    <a:moveTo>
                      <a:pt x="0" y="1133"/>
                    </a:moveTo>
                    <a:lnTo>
                      <a:pt x="0" y="0"/>
                    </a:lnTo>
                    <a:lnTo>
                      <a:pt x="58" y="16"/>
                    </a:lnTo>
                    <a:lnTo>
                      <a:pt x="58" y="1117"/>
                    </a:lnTo>
                    <a:lnTo>
                      <a:pt x="0" y="1133"/>
                    </a:lnTo>
                    <a:close/>
                  </a:path>
                </a:pathLst>
              </a:custGeom>
              <a:solidFill>
                <a:srgbClr val="7BB24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05" name="Freeform 54"/>
              <p:cNvSpPr>
                <a:spLocks/>
              </p:cNvSpPr>
              <p:nvPr/>
            </p:nvSpPr>
            <p:spPr bwMode="auto">
              <a:xfrm>
                <a:off x="4272" y="1666"/>
                <a:ext cx="15" cy="279"/>
              </a:xfrm>
              <a:custGeom>
                <a:avLst/>
                <a:gdLst/>
                <a:ahLst/>
                <a:cxnLst>
                  <a:cxn ang="0">
                    <a:pos x="0" y="1117"/>
                  </a:cxn>
                  <a:cxn ang="0">
                    <a:pos x="0" y="0"/>
                  </a:cxn>
                  <a:cxn ang="0">
                    <a:pos x="58" y="17"/>
                  </a:cxn>
                  <a:cxn ang="0">
                    <a:pos x="58" y="1100"/>
                  </a:cxn>
                  <a:cxn ang="0">
                    <a:pos x="0" y="1117"/>
                  </a:cxn>
                </a:cxnLst>
                <a:rect l="0" t="0" r="r" b="b"/>
                <a:pathLst>
                  <a:path w="58" h="1117">
                    <a:moveTo>
                      <a:pt x="0" y="1117"/>
                    </a:moveTo>
                    <a:lnTo>
                      <a:pt x="0" y="0"/>
                    </a:lnTo>
                    <a:lnTo>
                      <a:pt x="58" y="17"/>
                    </a:lnTo>
                    <a:lnTo>
                      <a:pt x="58" y="1100"/>
                    </a:lnTo>
                    <a:lnTo>
                      <a:pt x="0" y="1117"/>
                    </a:lnTo>
                    <a:close/>
                  </a:path>
                </a:pathLst>
              </a:custGeom>
              <a:solidFill>
                <a:srgbClr val="79AD48"/>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06" name="Freeform 55"/>
              <p:cNvSpPr>
                <a:spLocks/>
              </p:cNvSpPr>
              <p:nvPr/>
            </p:nvSpPr>
            <p:spPr bwMode="auto">
              <a:xfrm>
                <a:off x="4280" y="1668"/>
                <a:ext cx="14" cy="275"/>
              </a:xfrm>
              <a:custGeom>
                <a:avLst/>
                <a:gdLst/>
                <a:ahLst/>
                <a:cxnLst>
                  <a:cxn ang="0">
                    <a:pos x="0" y="1101"/>
                  </a:cxn>
                  <a:cxn ang="0">
                    <a:pos x="0" y="0"/>
                  </a:cxn>
                  <a:cxn ang="0">
                    <a:pos x="57" y="17"/>
                  </a:cxn>
                  <a:cxn ang="0">
                    <a:pos x="57" y="1084"/>
                  </a:cxn>
                  <a:cxn ang="0">
                    <a:pos x="0" y="1101"/>
                  </a:cxn>
                </a:cxnLst>
                <a:rect l="0" t="0" r="r" b="b"/>
                <a:pathLst>
                  <a:path w="57" h="1101">
                    <a:moveTo>
                      <a:pt x="0" y="1101"/>
                    </a:moveTo>
                    <a:lnTo>
                      <a:pt x="0" y="0"/>
                    </a:lnTo>
                    <a:lnTo>
                      <a:pt x="57" y="17"/>
                    </a:lnTo>
                    <a:lnTo>
                      <a:pt x="57" y="1084"/>
                    </a:lnTo>
                    <a:lnTo>
                      <a:pt x="0" y="1101"/>
                    </a:lnTo>
                    <a:close/>
                  </a:path>
                </a:pathLst>
              </a:custGeom>
              <a:solidFill>
                <a:srgbClr val="77A94D"/>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07" name="Freeform 56"/>
              <p:cNvSpPr>
                <a:spLocks/>
              </p:cNvSpPr>
              <p:nvPr/>
            </p:nvSpPr>
            <p:spPr bwMode="auto">
              <a:xfrm>
                <a:off x="4287" y="1670"/>
                <a:ext cx="15" cy="271"/>
              </a:xfrm>
              <a:custGeom>
                <a:avLst/>
                <a:gdLst/>
                <a:ahLst/>
                <a:cxnLst>
                  <a:cxn ang="0">
                    <a:pos x="0" y="1083"/>
                  </a:cxn>
                  <a:cxn ang="0">
                    <a:pos x="0" y="0"/>
                  </a:cxn>
                  <a:cxn ang="0">
                    <a:pos x="58" y="16"/>
                  </a:cxn>
                  <a:cxn ang="0">
                    <a:pos x="58" y="1067"/>
                  </a:cxn>
                  <a:cxn ang="0">
                    <a:pos x="0" y="1083"/>
                  </a:cxn>
                </a:cxnLst>
                <a:rect l="0" t="0" r="r" b="b"/>
                <a:pathLst>
                  <a:path w="58" h="1083">
                    <a:moveTo>
                      <a:pt x="0" y="1083"/>
                    </a:moveTo>
                    <a:lnTo>
                      <a:pt x="0" y="0"/>
                    </a:lnTo>
                    <a:lnTo>
                      <a:pt x="58" y="16"/>
                    </a:lnTo>
                    <a:lnTo>
                      <a:pt x="58" y="1067"/>
                    </a:lnTo>
                    <a:lnTo>
                      <a:pt x="0" y="1083"/>
                    </a:lnTo>
                    <a:close/>
                  </a:path>
                </a:pathLst>
              </a:custGeom>
              <a:solidFill>
                <a:srgbClr val="75A55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08" name="Freeform 57"/>
              <p:cNvSpPr>
                <a:spLocks/>
              </p:cNvSpPr>
              <p:nvPr/>
            </p:nvSpPr>
            <p:spPr bwMode="auto">
              <a:xfrm>
                <a:off x="4294" y="1672"/>
                <a:ext cx="15" cy="267"/>
              </a:xfrm>
              <a:custGeom>
                <a:avLst/>
                <a:gdLst/>
                <a:ahLst/>
                <a:cxnLst>
                  <a:cxn ang="0">
                    <a:pos x="0" y="1067"/>
                  </a:cxn>
                  <a:cxn ang="0">
                    <a:pos x="0" y="0"/>
                  </a:cxn>
                  <a:cxn ang="0">
                    <a:pos x="59" y="15"/>
                  </a:cxn>
                  <a:cxn ang="0">
                    <a:pos x="59" y="1051"/>
                  </a:cxn>
                  <a:cxn ang="0">
                    <a:pos x="0" y="1067"/>
                  </a:cxn>
                </a:cxnLst>
                <a:rect l="0" t="0" r="r" b="b"/>
                <a:pathLst>
                  <a:path w="59" h="1067">
                    <a:moveTo>
                      <a:pt x="0" y="1067"/>
                    </a:moveTo>
                    <a:lnTo>
                      <a:pt x="0" y="0"/>
                    </a:lnTo>
                    <a:lnTo>
                      <a:pt x="59" y="15"/>
                    </a:lnTo>
                    <a:lnTo>
                      <a:pt x="59" y="1051"/>
                    </a:lnTo>
                    <a:lnTo>
                      <a:pt x="0" y="1067"/>
                    </a:lnTo>
                    <a:close/>
                  </a:path>
                </a:pathLst>
              </a:custGeom>
              <a:solidFill>
                <a:srgbClr val="74A253"/>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09" name="Freeform 58"/>
              <p:cNvSpPr>
                <a:spLocks/>
              </p:cNvSpPr>
              <p:nvPr/>
            </p:nvSpPr>
            <p:spPr bwMode="auto">
              <a:xfrm>
                <a:off x="4302" y="1674"/>
                <a:ext cx="14" cy="263"/>
              </a:xfrm>
              <a:custGeom>
                <a:avLst/>
                <a:gdLst/>
                <a:ahLst/>
                <a:cxnLst>
                  <a:cxn ang="0">
                    <a:pos x="0" y="1051"/>
                  </a:cxn>
                  <a:cxn ang="0">
                    <a:pos x="0" y="0"/>
                  </a:cxn>
                  <a:cxn ang="0">
                    <a:pos x="58" y="15"/>
                  </a:cxn>
                  <a:cxn ang="0">
                    <a:pos x="58" y="1035"/>
                  </a:cxn>
                  <a:cxn ang="0">
                    <a:pos x="0" y="1051"/>
                  </a:cxn>
                </a:cxnLst>
                <a:rect l="0" t="0" r="r" b="b"/>
                <a:pathLst>
                  <a:path w="58" h="1051">
                    <a:moveTo>
                      <a:pt x="0" y="1051"/>
                    </a:moveTo>
                    <a:lnTo>
                      <a:pt x="0" y="0"/>
                    </a:lnTo>
                    <a:lnTo>
                      <a:pt x="58" y="15"/>
                    </a:lnTo>
                    <a:lnTo>
                      <a:pt x="58" y="1035"/>
                    </a:lnTo>
                    <a:lnTo>
                      <a:pt x="0" y="1051"/>
                    </a:lnTo>
                    <a:close/>
                  </a:path>
                </a:pathLst>
              </a:custGeom>
              <a:solidFill>
                <a:srgbClr val="719E5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10" name="Freeform 59"/>
              <p:cNvSpPr>
                <a:spLocks/>
              </p:cNvSpPr>
              <p:nvPr/>
            </p:nvSpPr>
            <p:spPr bwMode="auto">
              <a:xfrm>
                <a:off x="4309" y="1676"/>
                <a:ext cx="14" cy="259"/>
              </a:xfrm>
              <a:custGeom>
                <a:avLst/>
                <a:gdLst/>
                <a:ahLst/>
                <a:cxnLst>
                  <a:cxn ang="0">
                    <a:pos x="0" y="1036"/>
                  </a:cxn>
                  <a:cxn ang="0">
                    <a:pos x="0" y="0"/>
                  </a:cxn>
                  <a:cxn ang="0">
                    <a:pos x="58" y="16"/>
                  </a:cxn>
                  <a:cxn ang="0">
                    <a:pos x="58" y="1019"/>
                  </a:cxn>
                  <a:cxn ang="0">
                    <a:pos x="0" y="1036"/>
                  </a:cxn>
                </a:cxnLst>
                <a:rect l="0" t="0" r="r" b="b"/>
                <a:pathLst>
                  <a:path w="58" h="1036">
                    <a:moveTo>
                      <a:pt x="0" y="1036"/>
                    </a:moveTo>
                    <a:lnTo>
                      <a:pt x="0" y="0"/>
                    </a:lnTo>
                    <a:lnTo>
                      <a:pt x="58" y="16"/>
                    </a:lnTo>
                    <a:lnTo>
                      <a:pt x="58" y="1019"/>
                    </a:lnTo>
                    <a:lnTo>
                      <a:pt x="0" y="1036"/>
                    </a:lnTo>
                    <a:close/>
                  </a:path>
                </a:pathLst>
              </a:custGeom>
              <a:solidFill>
                <a:srgbClr val="6F9959"/>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11" name="Freeform 60"/>
              <p:cNvSpPr>
                <a:spLocks/>
              </p:cNvSpPr>
              <p:nvPr/>
            </p:nvSpPr>
            <p:spPr bwMode="auto">
              <a:xfrm>
                <a:off x="4316" y="1678"/>
                <a:ext cx="14" cy="255"/>
              </a:xfrm>
              <a:custGeom>
                <a:avLst/>
                <a:gdLst/>
                <a:ahLst/>
                <a:cxnLst>
                  <a:cxn ang="0">
                    <a:pos x="0" y="1020"/>
                  </a:cxn>
                  <a:cxn ang="0">
                    <a:pos x="0" y="0"/>
                  </a:cxn>
                  <a:cxn ang="0">
                    <a:pos x="57" y="17"/>
                  </a:cxn>
                  <a:cxn ang="0">
                    <a:pos x="57" y="1003"/>
                  </a:cxn>
                  <a:cxn ang="0">
                    <a:pos x="0" y="1020"/>
                  </a:cxn>
                </a:cxnLst>
                <a:rect l="0" t="0" r="r" b="b"/>
                <a:pathLst>
                  <a:path w="57" h="1020">
                    <a:moveTo>
                      <a:pt x="0" y="1020"/>
                    </a:moveTo>
                    <a:lnTo>
                      <a:pt x="0" y="0"/>
                    </a:lnTo>
                    <a:lnTo>
                      <a:pt x="57" y="17"/>
                    </a:lnTo>
                    <a:lnTo>
                      <a:pt x="57" y="1003"/>
                    </a:lnTo>
                    <a:lnTo>
                      <a:pt x="0" y="1020"/>
                    </a:lnTo>
                    <a:close/>
                  </a:path>
                </a:pathLst>
              </a:custGeom>
              <a:solidFill>
                <a:srgbClr val="6D965C"/>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12" name="Freeform 61"/>
              <p:cNvSpPr>
                <a:spLocks/>
              </p:cNvSpPr>
              <p:nvPr/>
            </p:nvSpPr>
            <p:spPr bwMode="auto">
              <a:xfrm>
                <a:off x="4323" y="1680"/>
                <a:ext cx="15" cy="251"/>
              </a:xfrm>
              <a:custGeom>
                <a:avLst/>
                <a:gdLst/>
                <a:ahLst/>
                <a:cxnLst>
                  <a:cxn ang="0">
                    <a:pos x="0" y="1003"/>
                  </a:cxn>
                  <a:cxn ang="0">
                    <a:pos x="0" y="0"/>
                  </a:cxn>
                  <a:cxn ang="0">
                    <a:pos x="57" y="17"/>
                  </a:cxn>
                  <a:cxn ang="0">
                    <a:pos x="57" y="988"/>
                  </a:cxn>
                  <a:cxn ang="0">
                    <a:pos x="0" y="1003"/>
                  </a:cxn>
                </a:cxnLst>
                <a:rect l="0" t="0" r="r" b="b"/>
                <a:pathLst>
                  <a:path w="57" h="1003">
                    <a:moveTo>
                      <a:pt x="0" y="1003"/>
                    </a:moveTo>
                    <a:lnTo>
                      <a:pt x="0" y="0"/>
                    </a:lnTo>
                    <a:lnTo>
                      <a:pt x="57" y="17"/>
                    </a:lnTo>
                    <a:lnTo>
                      <a:pt x="57" y="988"/>
                    </a:lnTo>
                    <a:lnTo>
                      <a:pt x="0" y="1003"/>
                    </a:lnTo>
                    <a:close/>
                  </a:path>
                </a:pathLst>
              </a:custGeom>
              <a:solidFill>
                <a:srgbClr val="6B925E"/>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13" name="Freeform 62"/>
              <p:cNvSpPr>
                <a:spLocks/>
              </p:cNvSpPr>
              <p:nvPr/>
            </p:nvSpPr>
            <p:spPr bwMode="auto">
              <a:xfrm>
                <a:off x="4330" y="1682"/>
                <a:ext cx="15" cy="247"/>
              </a:xfrm>
              <a:custGeom>
                <a:avLst/>
                <a:gdLst/>
                <a:ahLst/>
                <a:cxnLst>
                  <a:cxn ang="0">
                    <a:pos x="0" y="986"/>
                  </a:cxn>
                  <a:cxn ang="0">
                    <a:pos x="0" y="0"/>
                  </a:cxn>
                  <a:cxn ang="0">
                    <a:pos x="58" y="16"/>
                  </a:cxn>
                  <a:cxn ang="0">
                    <a:pos x="58" y="971"/>
                  </a:cxn>
                  <a:cxn ang="0">
                    <a:pos x="0" y="986"/>
                  </a:cxn>
                </a:cxnLst>
                <a:rect l="0" t="0" r="r" b="b"/>
                <a:pathLst>
                  <a:path w="58" h="986">
                    <a:moveTo>
                      <a:pt x="0" y="986"/>
                    </a:moveTo>
                    <a:lnTo>
                      <a:pt x="0" y="0"/>
                    </a:lnTo>
                    <a:lnTo>
                      <a:pt x="58" y="16"/>
                    </a:lnTo>
                    <a:lnTo>
                      <a:pt x="58" y="971"/>
                    </a:lnTo>
                    <a:lnTo>
                      <a:pt x="0" y="986"/>
                    </a:lnTo>
                    <a:close/>
                  </a:path>
                </a:pathLst>
              </a:custGeom>
              <a:solidFill>
                <a:srgbClr val="698F6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14" name="Freeform 63"/>
              <p:cNvSpPr>
                <a:spLocks/>
              </p:cNvSpPr>
              <p:nvPr/>
            </p:nvSpPr>
            <p:spPr bwMode="auto">
              <a:xfrm>
                <a:off x="4338" y="1684"/>
                <a:ext cx="14" cy="243"/>
              </a:xfrm>
              <a:custGeom>
                <a:avLst/>
                <a:gdLst/>
                <a:ahLst/>
                <a:cxnLst>
                  <a:cxn ang="0">
                    <a:pos x="0" y="971"/>
                  </a:cxn>
                  <a:cxn ang="0">
                    <a:pos x="0" y="0"/>
                  </a:cxn>
                  <a:cxn ang="0">
                    <a:pos x="58" y="16"/>
                  </a:cxn>
                  <a:cxn ang="0">
                    <a:pos x="58" y="955"/>
                  </a:cxn>
                  <a:cxn ang="0">
                    <a:pos x="0" y="971"/>
                  </a:cxn>
                </a:cxnLst>
                <a:rect l="0" t="0" r="r" b="b"/>
                <a:pathLst>
                  <a:path w="58" h="971">
                    <a:moveTo>
                      <a:pt x="0" y="971"/>
                    </a:moveTo>
                    <a:lnTo>
                      <a:pt x="0" y="0"/>
                    </a:lnTo>
                    <a:lnTo>
                      <a:pt x="58" y="16"/>
                    </a:lnTo>
                    <a:lnTo>
                      <a:pt x="58" y="955"/>
                    </a:lnTo>
                    <a:lnTo>
                      <a:pt x="0" y="971"/>
                    </a:lnTo>
                    <a:close/>
                  </a:path>
                </a:pathLst>
              </a:custGeom>
              <a:solidFill>
                <a:srgbClr val="678C6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15" name="Freeform 64"/>
              <p:cNvSpPr>
                <a:spLocks/>
              </p:cNvSpPr>
              <p:nvPr/>
            </p:nvSpPr>
            <p:spPr bwMode="auto">
              <a:xfrm>
                <a:off x="4345" y="1686"/>
                <a:ext cx="14" cy="239"/>
              </a:xfrm>
              <a:custGeom>
                <a:avLst/>
                <a:gdLst/>
                <a:ahLst/>
                <a:cxnLst>
                  <a:cxn ang="0">
                    <a:pos x="0" y="955"/>
                  </a:cxn>
                  <a:cxn ang="0">
                    <a:pos x="0" y="0"/>
                  </a:cxn>
                  <a:cxn ang="0">
                    <a:pos x="58" y="16"/>
                  </a:cxn>
                  <a:cxn ang="0">
                    <a:pos x="58" y="938"/>
                  </a:cxn>
                  <a:cxn ang="0">
                    <a:pos x="0" y="955"/>
                  </a:cxn>
                </a:cxnLst>
                <a:rect l="0" t="0" r="r" b="b"/>
                <a:pathLst>
                  <a:path w="58" h="955">
                    <a:moveTo>
                      <a:pt x="0" y="955"/>
                    </a:moveTo>
                    <a:lnTo>
                      <a:pt x="0" y="0"/>
                    </a:lnTo>
                    <a:lnTo>
                      <a:pt x="58" y="16"/>
                    </a:lnTo>
                    <a:lnTo>
                      <a:pt x="58" y="938"/>
                    </a:lnTo>
                    <a:lnTo>
                      <a:pt x="0" y="955"/>
                    </a:lnTo>
                    <a:close/>
                  </a:path>
                </a:pathLst>
              </a:custGeom>
              <a:solidFill>
                <a:srgbClr val="668864"/>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16" name="Freeform 65"/>
              <p:cNvSpPr>
                <a:spLocks/>
              </p:cNvSpPr>
              <p:nvPr/>
            </p:nvSpPr>
            <p:spPr bwMode="auto">
              <a:xfrm>
                <a:off x="4352" y="1688"/>
                <a:ext cx="14" cy="235"/>
              </a:xfrm>
              <a:custGeom>
                <a:avLst/>
                <a:gdLst/>
                <a:ahLst/>
                <a:cxnLst>
                  <a:cxn ang="0">
                    <a:pos x="0" y="939"/>
                  </a:cxn>
                  <a:cxn ang="0">
                    <a:pos x="0" y="0"/>
                  </a:cxn>
                  <a:cxn ang="0">
                    <a:pos x="57" y="15"/>
                  </a:cxn>
                  <a:cxn ang="0">
                    <a:pos x="57" y="922"/>
                  </a:cxn>
                  <a:cxn ang="0">
                    <a:pos x="0" y="939"/>
                  </a:cxn>
                </a:cxnLst>
                <a:rect l="0" t="0" r="r" b="b"/>
                <a:pathLst>
                  <a:path w="57" h="939">
                    <a:moveTo>
                      <a:pt x="0" y="939"/>
                    </a:moveTo>
                    <a:lnTo>
                      <a:pt x="0" y="0"/>
                    </a:lnTo>
                    <a:lnTo>
                      <a:pt x="57" y="15"/>
                    </a:lnTo>
                    <a:lnTo>
                      <a:pt x="57" y="922"/>
                    </a:lnTo>
                    <a:lnTo>
                      <a:pt x="0" y="939"/>
                    </a:lnTo>
                    <a:close/>
                  </a:path>
                </a:pathLst>
              </a:custGeom>
              <a:solidFill>
                <a:srgbClr val="64846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17" name="Freeform 66"/>
              <p:cNvSpPr>
                <a:spLocks/>
              </p:cNvSpPr>
              <p:nvPr/>
            </p:nvSpPr>
            <p:spPr bwMode="auto">
              <a:xfrm>
                <a:off x="4359" y="1690"/>
                <a:ext cx="15" cy="231"/>
              </a:xfrm>
              <a:custGeom>
                <a:avLst/>
                <a:gdLst/>
                <a:ahLst/>
                <a:cxnLst>
                  <a:cxn ang="0">
                    <a:pos x="0" y="922"/>
                  </a:cxn>
                  <a:cxn ang="0">
                    <a:pos x="0" y="0"/>
                  </a:cxn>
                  <a:cxn ang="0">
                    <a:pos x="57" y="17"/>
                  </a:cxn>
                  <a:cxn ang="0">
                    <a:pos x="57" y="906"/>
                  </a:cxn>
                  <a:cxn ang="0">
                    <a:pos x="0" y="922"/>
                  </a:cxn>
                </a:cxnLst>
                <a:rect l="0" t="0" r="r" b="b"/>
                <a:pathLst>
                  <a:path w="57" h="922">
                    <a:moveTo>
                      <a:pt x="0" y="922"/>
                    </a:moveTo>
                    <a:lnTo>
                      <a:pt x="0" y="0"/>
                    </a:lnTo>
                    <a:lnTo>
                      <a:pt x="57" y="17"/>
                    </a:lnTo>
                    <a:lnTo>
                      <a:pt x="57" y="906"/>
                    </a:lnTo>
                    <a:lnTo>
                      <a:pt x="0" y="922"/>
                    </a:lnTo>
                    <a:close/>
                  </a:path>
                </a:pathLst>
              </a:custGeom>
              <a:solidFill>
                <a:srgbClr val="62816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18" name="Freeform 67"/>
              <p:cNvSpPr>
                <a:spLocks/>
              </p:cNvSpPr>
              <p:nvPr/>
            </p:nvSpPr>
            <p:spPr bwMode="auto">
              <a:xfrm>
                <a:off x="4366" y="1692"/>
                <a:ext cx="15" cy="227"/>
              </a:xfrm>
              <a:custGeom>
                <a:avLst/>
                <a:gdLst/>
                <a:ahLst/>
                <a:cxnLst>
                  <a:cxn ang="0">
                    <a:pos x="0" y="907"/>
                  </a:cxn>
                  <a:cxn ang="0">
                    <a:pos x="0" y="0"/>
                  </a:cxn>
                  <a:cxn ang="0">
                    <a:pos x="58" y="17"/>
                  </a:cxn>
                  <a:cxn ang="0">
                    <a:pos x="58" y="891"/>
                  </a:cxn>
                  <a:cxn ang="0">
                    <a:pos x="0" y="907"/>
                  </a:cxn>
                </a:cxnLst>
                <a:rect l="0" t="0" r="r" b="b"/>
                <a:pathLst>
                  <a:path w="58" h="907">
                    <a:moveTo>
                      <a:pt x="0" y="907"/>
                    </a:moveTo>
                    <a:lnTo>
                      <a:pt x="0" y="0"/>
                    </a:lnTo>
                    <a:lnTo>
                      <a:pt x="58" y="17"/>
                    </a:lnTo>
                    <a:lnTo>
                      <a:pt x="58" y="891"/>
                    </a:lnTo>
                    <a:lnTo>
                      <a:pt x="0" y="907"/>
                    </a:lnTo>
                    <a:close/>
                  </a:path>
                </a:pathLst>
              </a:custGeom>
              <a:solidFill>
                <a:srgbClr val="607E69"/>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19" name="Freeform 68"/>
              <p:cNvSpPr>
                <a:spLocks/>
              </p:cNvSpPr>
              <p:nvPr/>
            </p:nvSpPr>
            <p:spPr bwMode="auto">
              <a:xfrm>
                <a:off x="4374" y="1694"/>
                <a:ext cx="14" cy="223"/>
              </a:xfrm>
              <a:custGeom>
                <a:avLst/>
                <a:gdLst/>
                <a:ahLst/>
                <a:cxnLst>
                  <a:cxn ang="0">
                    <a:pos x="0" y="889"/>
                  </a:cxn>
                  <a:cxn ang="0">
                    <a:pos x="0" y="0"/>
                  </a:cxn>
                  <a:cxn ang="0">
                    <a:pos x="58" y="15"/>
                  </a:cxn>
                  <a:cxn ang="0">
                    <a:pos x="58" y="873"/>
                  </a:cxn>
                  <a:cxn ang="0">
                    <a:pos x="0" y="889"/>
                  </a:cxn>
                </a:cxnLst>
                <a:rect l="0" t="0" r="r" b="b"/>
                <a:pathLst>
                  <a:path w="58" h="889">
                    <a:moveTo>
                      <a:pt x="0" y="889"/>
                    </a:moveTo>
                    <a:lnTo>
                      <a:pt x="0" y="0"/>
                    </a:lnTo>
                    <a:lnTo>
                      <a:pt x="58" y="15"/>
                    </a:lnTo>
                    <a:lnTo>
                      <a:pt x="58" y="873"/>
                    </a:lnTo>
                    <a:lnTo>
                      <a:pt x="0" y="889"/>
                    </a:lnTo>
                    <a:close/>
                  </a:path>
                </a:pathLst>
              </a:custGeom>
              <a:solidFill>
                <a:srgbClr val="5E7B6A"/>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20" name="Freeform 69"/>
              <p:cNvSpPr>
                <a:spLocks/>
              </p:cNvSpPr>
              <p:nvPr/>
            </p:nvSpPr>
            <p:spPr bwMode="auto">
              <a:xfrm>
                <a:off x="4381" y="1696"/>
                <a:ext cx="14" cy="219"/>
              </a:xfrm>
              <a:custGeom>
                <a:avLst/>
                <a:gdLst/>
                <a:ahLst/>
                <a:cxnLst>
                  <a:cxn ang="0">
                    <a:pos x="0" y="874"/>
                  </a:cxn>
                  <a:cxn ang="0">
                    <a:pos x="0" y="0"/>
                  </a:cxn>
                  <a:cxn ang="0">
                    <a:pos x="57" y="16"/>
                  </a:cxn>
                  <a:cxn ang="0">
                    <a:pos x="57" y="857"/>
                  </a:cxn>
                  <a:cxn ang="0">
                    <a:pos x="0" y="874"/>
                  </a:cxn>
                </a:cxnLst>
                <a:rect l="0" t="0" r="r" b="b"/>
                <a:pathLst>
                  <a:path w="57" h="874">
                    <a:moveTo>
                      <a:pt x="0" y="874"/>
                    </a:moveTo>
                    <a:lnTo>
                      <a:pt x="0" y="0"/>
                    </a:lnTo>
                    <a:lnTo>
                      <a:pt x="57" y="16"/>
                    </a:lnTo>
                    <a:lnTo>
                      <a:pt x="57" y="857"/>
                    </a:lnTo>
                    <a:lnTo>
                      <a:pt x="0" y="874"/>
                    </a:lnTo>
                    <a:close/>
                  </a:path>
                </a:pathLst>
              </a:custGeom>
              <a:solidFill>
                <a:srgbClr val="5C776C"/>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21" name="Freeform 70"/>
              <p:cNvSpPr>
                <a:spLocks/>
              </p:cNvSpPr>
              <p:nvPr/>
            </p:nvSpPr>
            <p:spPr bwMode="auto">
              <a:xfrm>
                <a:off x="4388" y="1698"/>
                <a:ext cx="15" cy="215"/>
              </a:xfrm>
              <a:custGeom>
                <a:avLst/>
                <a:gdLst/>
                <a:ahLst/>
                <a:cxnLst>
                  <a:cxn ang="0">
                    <a:pos x="0" y="858"/>
                  </a:cxn>
                  <a:cxn ang="0">
                    <a:pos x="0" y="0"/>
                  </a:cxn>
                  <a:cxn ang="0">
                    <a:pos x="59" y="16"/>
                  </a:cxn>
                  <a:cxn ang="0">
                    <a:pos x="59" y="841"/>
                  </a:cxn>
                  <a:cxn ang="0">
                    <a:pos x="0" y="858"/>
                  </a:cxn>
                </a:cxnLst>
                <a:rect l="0" t="0" r="r" b="b"/>
                <a:pathLst>
                  <a:path w="59" h="858">
                    <a:moveTo>
                      <a:pt x="0" y="858"/>
                    </a:moveTo>
                    <a:lnTo>
                      <a:pt x="0" y="0"/>
                    </a:lnTo>
                    <a:lnTo>
                      <a:pt x="59" y="16"/>
                    </a:lnTo>
                    <a:lnTo>
                      <a:pt x="59" y="841"/>
                    </a:lnTo>
                    <a:lnTo>
                      <a:pt x="0" y="858"/>
                    </a:lnTo>
                    <a:close/>
                  </a:path>
                </a:pathLst>
              </a:custGeom>
              <a:solidFill>
                <a:srgbClr val="5B746D"/>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22" name="Freeform 71"/>
              <p:cNvSpPr>
                <a:spLocks/>
              </p:cNvSpPr>
              <p:nvPr/>
            </p:nvSpPr>
            <p:spPr bwMode="auto">
              <a:xfrm>
                <a:off x="4395" y="1700"/>
                <a:ext cx="15" cy="211"/>
              </a:xfrm>
              <a:custGeom>
                <a:avLst/>
                <a:gdLst/>
                <a:ahLst/>
                <a:cxnLst>
                  <a:cxn ang="0">
                    <a:pos x="0" y="841"/>
                  </a:cxn>
                  <a:cxn ang="0">
                    <a:pos x="0" y="0"/>
                  </a:cxn>
                  <a:cxn ang="0">
                    <a:pos x="59" y="16"/>
                  </a:cxn>
                  <a:cxn ang="0">
                    <a:pos x="59" y="825"/>
                  </a:cxn>
                  <a:cxn ang="0">
                    <a:pos x="0" y="841"/>
                  </a:cxn>
                </a:cxnLst>
                <a:rect l="0" t="0" r="r" b="b"/>
                <a:pathLst>
                  <a:path w="59" h="841">
                    <a:moveTo>
                      <a:pt x="0" y="841"/>
                    </a:moveTo>
                    <a:lnTo>
                      <a:pt x="0" y="0"/>
                    </a:lnTo>
                    <a:lnTo>
                      <a:pt x="59" y="16"/>
                    </a:lnTo>
                    <a:lnTo>
                      <a:pt x="59" y="825"/>
                    </a:lnTo>
                    <a:lnTo>
                      <a:pt x="0" y="841"/>
                    </a:lnTo>
                    <a:close/>
                  </a:path>
                </a:pathLst>
              </a:custGeom>
              <a:solidFill>
                <a:srgbClr val="59716E"/>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23" name="Freeform 72"/>
              <p:cNvSpPr>
                <a:spLocks/>
              </p:cNvSpPr>
              <p:nvPr/>
            </p:nvSpPr>
            <p:spPr bwMode="auto">
              <a:xfrm>
                <a:off x="4403" y="1702"/>
                <a:ext cx="14" cy="207"/>
              </a:xfrm>
              <a:custGeom>
                <a:avLst/>
                <a:gdLst/>
                <a:ahLst/>
                <a:cxnLst>
                  <a:cxn ang="0">
                    <a:pos x="0" y="825"/>
                  </a:cxn>
                  <a:cxn ang="0">
                    <a:pos x="0" y="0"/>
                  </a:cxn>
                  <a:cxn ang="0">
                    <a:pos x="57" y="17"/>
                  </a:cxn>
                  <a:cxn ang="0">
                    <a:pos x="57" y="810"/>
                  </a:cxn>
                  <a:cxn ang="0">
                    <a:pos x="0" y="825"/>
                  </a:cxn>
                </a:cxnLst>
                <a:rect l="0" t="0" r="r" b="b"/>
                <a:pathLst>
                  <a:path w="57" h="825">
                    <a:moveTo>
                      <a:pt x="0" y="825"/>
                    </a:moveTo>
                    <a:lnTo>
                      <a:pt x="0" y="0"/>
                    </a:lnTo>
                    <a:lnTo>
                      <a:pt x="57" y="17"/>
                    </a:lnTo>
                    <a:lnTo>
                      <a:pt x="57" y="810"/>
                    </a:lnTo>
                    <a:lnTo>
                      <a:pt x="0" y="825"/>
                    </a:lnTo>
                    <a:close/>
                  </a:path>
                </a:pathLst>
              </a:custGeom>
              <a:solidFill>
                <a:srgbClr val="576E6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24" name="Freeform 73"/>
              <p:cNvSpPr>
                <a:spLocks/>
              </p:cNvSpPr>
              <p:nvPr/>
            </p:nvSpPr>
            <p:spPr bwMode="auto">
              <a:xfrm>
                <a:off x="4410" y="1704"/>
                <a:ext cx="14" cy="203"/>
              </a:xfrm>
              <a:custGeom>
                <a:avLst/>
                <a:gdLst/>
                <a:ahLst/>
                <a:cxnLst>
                  <a:cxn ang="0">
                    <a:pos x="0" y="809"/>
                  </a:cxn>
                  <a:cxn ang="0">
                    <a:pos x="0" y="0"/>
                  </a:cxn>
                  <a:cxn ang="0">
                    <a:pos x="58" y="17"/>
                  </a:cxn>
                  <a:cxn ang="0">
                    <a:pos x="58" y="794"/>
                  </a:cxn>
                  <a:cxn ang="0">
                    <a:pos x="0" y="809"/>
                  </a:cxn>
                </a:cxnLst>
                <a:rect l="0" t="0" r="r" b="b"/>
                <a:pathLst>
                  <a:path w="58" h="809">
                    <a:moveTo>
                      <a:pt x="0" y="809"/>
                    </a:moveTo>
                    <a:lnTo>
                      <a:pt x="0" y="0"/>
                    </a:lnTo>
                    <a:lnTo>
                      <a:pt x="58" y="17"/>
                    </a:lnTo>
                    <a:lnTo>
                      <a:pt x="58" y="794"/>
                    </a:lnTo>
                    <a:lnTo>
                      <a:pt x="0" y="809"/>
                    </a:lnTo>
                    <a:close/>
                  </a:path>
                </a:pathLst>
              </a:custGeom>
              <a:solidFill>
                <a:srgbClr val="566B7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25" name="Freeform 74"/>
              <p:cNvSpPr>
                <a:spLocks/>
              </p:cNvSpPr>
              <p:nvPr/>
            </p:nvSpPr>
            <p:spPr bwMode="auto">
              <a:xfrm>
                <a:off x="4417" y="1707"/>
                <a:ext cx="14" cy="198"/>
              </a:xfrm>
              <a:custGeom>
                <a:avLst/>
                <a:gdLst/>
                <a:ahLst/>
                <a:cxnLst>
                  <a:cxn ang="0">
                    <a:pos x="0" y="793"/>
                  </a:cxn>
                  <a:cxn ang="0">
                    <a:pos x="0" y="0"/>
                  </a:cxn>
                  <a:cxn ang="0">
                    <a:pos x="58" y="16"/>
                  </a:cxn>
                  <a:cxn ang="0">
                    <a:pos x="58" y="777"/>
                  </a:cxn>
                  <a:cxn ang="0">
                    <a:pos x="0" y="793"/>
                  </a:cxn>
                </a:cxnLst>
                <a:rect l="0" t="0" r="r" b="b"/>
                <a:pathLst>
                  <a:path w="58" h="793">
                    <a:moveTo>
                      <a:pt x="0" y="793"/>
                    </a:moveTo>
                    <a:lnTo>
                      <a:pt x="0" y="0"/>
                    </a:lnTo>
                    <a:lnTo>
                      <a:pt x="58" y="16"/>
                    </a:lnTo>
                    <a:lnTo>
                      <a:pt x="58" y="777"/>
                    </a:lnTo>
                    <a:lnTo>
                      <a:pt x="0" y="793"/>
                    </a:lnTo>
                    <a:close/>
                  </a:path>
                </a:pathLst>
              </a:custGeom>
              <a:solidFill>
                <a:srgbClr val="54687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26" name="Freeform 75"/>
              <p:cNvSpPr>
                <a:spLocks/>
              </p:cNvSpPr>
              <p:nvPr/>
            </p:nvSpPr>
            <p:spPr bwMode="auto">
              <a:xfrm>
                <a:off x="4424" y="1708"/>
                <a:ext cx="15" cy="195"/>
              </a:xfrm>
              <a:custGeom>
                <a:avLst/>
                <a:gdLst/>
                <a:ahLst/>
                <a:cxnLst>
                  <a:cxn ang="0">
                    <a:pos x="0" y="777"/>
                  </a:cxn>
                  <a:cxn ang="0">
                    <a:pos x="0" y="0"/>
                  </a:cxn>
                  <a:cxn ang="0">
                    <a:pos x="57" y="16"/>
                  </a:cxn>
                  <a:cxn ang="0">
                    <a:pos x="57" y="760"/>
                  </a:cxn>
                  <a:cxn ang="0">
                    <a:pos x="0" y="777"/>
                  </a:cxn>
                </a:cxnLst>
                <a:rect l="0" t="0" r="r" b="b"/>
                <a:pathLst>
                  <a:path w="57" h="777">
                    <a:moveTo>
                      <a:pt x="0" y="777"/>
                    </a:moveTo>
                    <a:lnTo>
                      <a:pt x="0" y="0"/>
                    </a:lnTo>
                    <a:lnTo>
                      <a:pt x="57" y="16"/>
                    </a:lnTo>
                    <a:lnTo>
                      <a:pt x="57" y="760"/>
                    </a:lnTo>
                    <a:lnTo>
                      <a:pt x="0" y="777"/>
                    </a:lnTo>
                    <a:close/>
                  </a:path>
                </a:pathLst>
              </a:custGeom>
              <a:solidFill>
                <a:srgbClr val="52657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27" name="Freeform 76"/>
              <p:cNvSpPr>
                <a:spLocks/>
              </p:cNvSpPr>
              <p:nvPr/>
            </p:nvSpPr>
            <p:spPr bwMode="auto">
              <a:xfrm>
                <a:off x="4431" y="1710"/>
                <a:ext cx="15" cy="191"/>
              </a:xfrm>
              <a:custGeom>
                <a:avLst/>
                <a:gdLst/>
                <a:ahLst/>
                <a:cxnLst>
                  <a:cxn ang="0">
                    <a:pos x="0" y="761"/>
                  </a:cxn>
                  <a:cxn ang="0">
                    <a:pos x="0" y="0"/>
                  </a:cxn>
                  <a:cxn ang="0">
                    <a:pos x="57" y="15"/>
                  </a:cxn>
                  <a:cxn ang="0">
                    <a:pos x="57" y="744"/>
                  </a:cxn>
                  <a:cxn ang="0">
                    <a:pos x="0" y="761"/>
                  </a:cxn>
                </a:cxnLst>
                <a:rect l="0" t="0" r="r" b="b"/>
                <a:pathLst>
                  <a:path w="57" h="761">
                    <a:moveTo>
                      <a:pt x="0" y="761"/>
                    </a:moveTo>
                    <a:lnTo>
                      <a:pt x="0" y="0"/>
                    </a:lnTo>
                    <a:lnTo>
                      <a:pt x="57" y="15"/>
                    </a:lnTo>
                    <a:lnTo>
                      <a:pt x="57" y="744"/>
                    </a:lnTo>
                    <a:lnTo>
                      <a:pt x="0" y="761"/>
                    </a:lnTo>
                    <a:close/>
                  </a:path>
                </a:pathLst>
              </a:custGeom>
              <a:solidFill>
                <a:srgbClr val="50627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28" name="Freeform 77"/>
              <p:cNvSpPr>
                <a:spLocks/>
              </p:cNvSpPr>
              <p:nvPr/>
            </p:nvSpPr>
            <p:spPr bwMode="auto">
              <a:xfrm>
                <a:off x="4439" y="1712"/>
                <a:ext cx="14" cy="186"/>
              </a:xfrm>
              <a:custGeom>
                <a:avLst/>
                <a:gdLst/>
                <a:ahLst/>
                <a:cxnLst>
                  <a:cxn ang="0">
                    <a:pos x="0" y="744"/>
                  </a:cxn>
                  <a:cxn ang="0">
                    <a:pos x="0" y="0"/>
                  </a:cxn>
                  <a:cxn ang="0">
                    <a:pos x="58" y="15"/>
                  </a:cxn>
                  <a:cxn ang="0">
                    <a:pos x="58" y="728"/>
                  </a:cxn>
                  <a:cxn ang="0">
                    <a:pos x="0" y="744"/>
                  </a:cxn>
                </a:cxnLst>
                <a:rect l="0" t="0" r="r" b="b"/>
                <a:pathLst>
                  <a:path w="58" h="744">
                    <a:moveTo>
                      <a:pt x="0" y="744"/>
                    </a:moveTo>
                    <a:lnTo>
                      <a:pt x="0" y="0"/>
                    </a:lnTo>
                    <a:lnTo>
                      <a:pt x="58" y="15"/>
                    </a:lnTo>
                    <a:lnTo>
                      <a:pt x="58" y="728"/>
                    </a:lnTo>
                    <a:lnTo>
                      <a:pt x="0" y="744"/>
                    </a:lnTo>
                    <a:close/>
                  </a:path>
                </a:pathLst>
              </a:custGeom>
              <a:solidFill>
                <a:srgbClr val="4F6073"/>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29" name="Freeform 78"/>
              <p:cNvSpPr>
                <a:spLocks/>
              </p:cNvSpPr>
              <p:nvPr/>
            </p:nvSpPr>
            <p:spPr bwMode="auto">
              <a:xfrm>
                <a:off x="4446" y="1714"/>
                <a:ext cx="14" cy="182"/>
              </a:xfrm>
              <a:custGeom>
                <a:avLst/>
                <a:gdLst/>
                <a:ahLst/>
                <a:cxnLst>
                  <a:cxn ang="0">
                    <a:pos x="0" y="729"/>
                  </a:cxn>
                  <a:cxn ang="0">
                    <a:pos x="0" y="0"/>
                  </a:cxn>
                  <a:cxn ang="0">
                    <a:pos x="58" y="17"/>
                  </a:cxn>
                  <a:cxn ang="0">
                    <a:pos x="58" y="713"/>
                  </a:cxn>
                  <a:cxn ang="0">
                    <a:pos x="0" y="729"/>
                  </a:cxn>
                </a:cxnLst>
                <a:rect l="0" t="0" r="r" b="b"/>
                <a:pathLst>
                  <a:path w="58" h="729">
                    <a:moveTo>
                      <a:pt x="0" y="729"/>
                    </a:moveTo>
                    <a:lnTo>
                      <a:pt x="0" y="0"/>
                    </a:lnTo>
                    <a:lnTo>
                      <a:pt x="58" y="17"/>
                    </a:lnTo>
                    <a:lnTo>
                      <a:pt x="58" y="713"/>
                    </a:lnTo>
                    <a:lnTo>
                      <a:pt x="0" y="729"/>
                    </a:lnTo>
                    <a:close/>
                  </a:path>
                </a:pathLst>
              </a:custGeom>
              <a:solidFill>
                <a:srgbClr val="4D5D73"/>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30" name="Freeform 79"/>
              <p:cNvSpPr>
                <a:spLocks/>
              </p:cNvSpPr>
              <p:nvPr/>
            </p:nvSpPr>
            <p:spPr bwMode="auto">
              <a:xfrm>
                <a:off x="4453" y="1716"/>
                <a:ext cx="14" cy="179"/>
              </a:xfrm>
              <a:custGeom>
                <a:avLst/>
                <a:gdLst/>
                <a:ahLst/>
                <a:cxnLst>
                  <a:cxn ang="0">
                    <a:pos x="0" y="713"/>
                  </a:cxn>
                  <a:cxn ang="0">
                    <a:pos x="0" y="0"/>
                  </a:cxn>
                  <a:cxn ang="0">
                    <a:pos x="58" y="17"/>
                  </a:cxn>
                  <a:cxn ang="0">
                    <a:pos x="58" y="697"/>
                  </a:cxn>
                  <a:cxn ang="0">
                    <a:pos x="0" y="713"/>
                  </a:cxn>
                </a:cxnLst>
                <a:rect l="0" t="0" r="r" b="b"/>
                <a:pathLst>
                  <a:path w="58" h="713">
                    <a:moveTo>
                      <a:pt x="0" y="713"/>
                    </a:moveTo>
                    <a:lnTo>
                      <a:pt x="0" y="0"/>
                    </a:lnTo>
                    <a:lnTo>
                      <a:pt x="58" y="17"/>
                    </a:lnTo>
                    <a:lnTo>
                      <a:pt x="58" y="697"/>
                    </a:lnTo>
                    <a:lnTo>
                      <a:pt x="0" y="713"/>
                    </a:lnTo>
                    <a:close/>
                  </a:path>
                </a:pathLst>
              </a:custGeom>
              <a:solidFill>
                <a:srgbClr val="4C5A74"/>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31" name="Freeform 80"/>
              <p:cNvSpPr>
                <a:spLocks/>
              </p:cNvSpPr>
              <p:nvPr/>
            </p:nvSpPr>
            <p:spPr bwMode="auto">
              <a:xfrm>
                <a:off x="4460" y="1719"/>
                <a:ext cx="15" cy="174"/>
              </a:xfrm>
              <a:custGeom>
                <a:avLst/>
                <a:gdLst/>
                <a:ahLst/>
                <a:cxnLst>
                  <a:cxn ang="0">
                    <a:pos x="0" y="696"/>
                  </a:cxn>
                  <a:cxn ang="0">
                    <a:pos x="0" y="0"/>
                  </a:cxn>
                  <a:cxn ang="0">
                    <a:pos x="57" y="16"/>
                  </a:cxn>
                  <a:cxn ang="0">
                    <a:pos x="57" y="679"/>
                  </a:cxn>
                  <a:cxn ang="0">
                    <a:pos x="0" y="696"/>
                  </a:cxn>
                </a:cxnLst>
                <a:rect l="0" t="0" r="r" b="b"/>
                <a:pathLst>
                  <a:path w="57" h="696">
                    <a:moveTo>
                      <a:pt x="0" y="696"/>
                    </a:moveTo>
                    <a:lnTo>
                      <a:pt x="0" y="0"/>
                    </a:lnTo>
                    <a:lnTo>
                      <a:pt x="57" y="16"/>
                    </a:lnTo>
                    <a:lnTo>
                      <a:pt x="57" y="679"/>
                    </a:lnTo>
                    <a:lnTo>
                      <a:pt x="0" y="696"/>
                    </a:lnTo>
                    <a:close/>
                  </a:path>
                </a:pathLst>
              </a:custGeom>
              <a:solidFill>
                <a:srgbClr val="4A57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32" name="Freeform 81"/>
              <p:cNvSpPr>
                <a:spLocks/>
              </p:cNvSpPr>
              <p:nvPr/>
            </p:nvSpPr>
            <p:spPr bwMode="auto">
              <a:xfrm>
                <a:off x="4467" y="1721"/>
                <a:ext cx="15" cy="170"/>
              </a:xfrm>
              <a:custGeom>
                <a:avLst/>
                <a:gdLst/>
                <a:ahLst/>
                <a:cxnLst>
                  <a:cxn ang="0">
                    <a:pos x="0" y="680"/>
                  </a:cxn>
                  <a:cxn ang="0">
                    <a:pos x="0" y="0"/>
                  </a:cxn>
                  <a:cxn ang="0">
                    <a:pos x="57" y="16"/>
                  </a:cxn>
                  <a:cxn ang="0">
                    <a:pos x="57" y="663"/>
                  </a:cxn>
                  <a:cxn ang="0">
                    <a:pos x="0" y="680"/>
                  </a:cxn>
                </a:cxnLst>
                <a:rect l="0" t="0" r="r" b="b"/>
                <a:pathLst>
                  <a:path w="57" h="680">
                    <a:moveTo>
                      <a:pt x="0" y="680"/>
                    </a:moveTo>
                    <a:lnTo>
                      <a:pt x="0" y="0"/>
                    </a:lnTo>
                    <a:lnTo>
                      <a:pt x="57" y="16"/>
                    </a:lnTo>
                    <a:lnTo>
                      <a:pt x="57" y="663"/>
                    </a:lnTo>
                    <a:lnTo>
                      <a:pt x="0" y="680"/>
                    </a:lnTo>
                    <a:close/>
                  </a:path>
                </a:pathLst>
              </a:custGeom>
              <a:solidFill>
                <a:srgbClr val="4854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33" name="Freeform 82"/>
              <p:cNvSpPr>
                <a:spLocks/>
              </p:cNvSpPr>
              <p:nvPr/>
            </p:nvSpPr>
            <p:spPr bwMode="auto">
              <a:xfrm>
                <a:off x="4475" y="1723"/>
                <a:ext cx="14" cy="165"/>
              </a:xfrm>
              <a:custGeom>
                <a:avLst/>
                <a:gdLst/>
                <a:ahLst/>
                <a:cxnLst>
                  <a:cxn ang="0">
                    <a:pos x="0" y="663"/>
                  </a:cxn>
                  <a:cxn ang="0">
                    <a:pos x="0" y="0"/>
                  </a:cxn>
                  <a:cxn ang="0">
                    <a:pos x="58" y="16"/>
                  </a:cxn>
                  <a:cxn ang="0">
                    <a:pos x="58" y="647"/>
                  </a:cxn>
                  <a:cxn ang="0">
                    <a:pos x="0" y="663"/>
                  </a:cxn>
                </a:cxnLst>
                <a:rect l="0" t="0" r="r" b="b"/>
                <a:pathLst>
                  <a:path w="58" h="663">
                    <a:moveTo>
                      <a:pt x="0" y="663"/>
                    </a:moveTo>
                    <a:lnTo>
                      <a:pt x="0" y="0"/>
                    </a:lnTo>
                    <a:lnTo>
                      <a:pt x="58" y="16"/>
                    </a:lnTo>
                    <a:lnTo>
                      <a:pt x="58" y="647"/>
                    </a:lnTo>
                    <a:lnTo>
                      <a:pt x="0" y="663"/>
                    </a:lnTo>
                    <a:close/>
                  </a:path>
                </a:pathLst>
              </a:custGeom>
              <a:solidFill>
                <a:srgbClr val="4651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34" name="Freeform 83"/>
              <p:cNvSpPr>
                <a:spLocks/>
              </p:cNvSpPr>
              <p:nvPr/>
            </p:nvSpPr>
            <p:spPr bwMode="auto">
              <a:xfrm>
                <a:off x="4482" y="1724"/>
                <a:ext cx="14" cy="162"/>
              </a:xfrm>
              <a:custGeom>
                <a:avLst/>
                <a:gdLst/>
                <a:ahLst/>
                <a:cxnLst>
                  <a:cxn ang="0">
                    <a:pos x="0" y="647"/>
                  </a:cxn>
                  <a:cxn ang="0">
                    <a:pos x="0" y="0"/>
                  </a:cxn>
                  <a:cxn ang="0">
                    <a:pos x="58" y="16"/>
                  </a:cxn>
                  <a:cxn ang="0">
                    <a:pos x="58" y="632"/>
                  </a:cxn>
                  <a:cxn ang="0">
                    <a:pos x="0" y="647"/>
                  </a:cxn>
                </a:cxnLst>
                <a:rect l="0" t="0" r="r" b="b"/>
                <a:pathLst>
                  <a:path w="58" h="647">
                    <a:moveTo>
                      <a:pt x="0" y="647"/>
                    </a:moveTo>
                    <a:lnTo>
                      <a:pt x="0" y="0"/>
                    </a:lnTo>
                    <a:lnTo>
                      <a:pt x="58" y="16"/>
                    </a:lnTo>
                    <a:lnTo>
                      <a:pt x="58" y="632"/>
                    </a:lnTo>
                    <a:lnTo>
                      <a:pt x="0" y="647"/>
                    </a:lnTo>
                    <a:close/>
                  </a:path>
                </a:pathLst>
              </a:custGeom>
              <a:solidFill>
                <a:srgbClr val="454F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35" name="Freeform 84"/>
              <p:cNvSpPr>
                <a:spLocks/>
              </p:cNvSpPr>
              <p:nvPr/>
            </p:nvSpPr>
            <p:spPr bwMode="auto">
              <a:xfrm>
                <a:off x="4489" y="1726"/>
                <a:ext cx="15" cy="158"/>
              </a:xfrm>
              <a:custGeom>
                <a:avLst/>
                <a:gdLst/>
                <a:ahLst/>
                <a:cxnLst>
                  <a:cxn ang="0">
                    <a:pos x="0" y="631"/>
                  </a:cxn>
                  <a:cxn ang="0">
                    <a:pos x="0" y="0"/>
                  </a:cxn>
                  <a:cxn ang="0">
                    <a:pos x="59" y="17"/>
                  </a:cxn>
                  <a:cxn ang="0">
                    <a:pos x="59" y="616"/>
                  </a:cxn>
                  <a:cxn ang="0">
                    <a:pos x="0" y="631"/>
                  </a:cxn>
                </a:cxnLst>
                <a:rect l="0" t="0" r="r" b="b"/>
                <a:pathLst>
                  <a:path w="59" h="631">
                    <a:moveTo>
                      <a:pt x="0" y="631"/>
                    </a:moveTo>
                    <a:lnTo>
                      <a:pt x="0" y="0"/>
                    </a:lnTo>
                    <a:lnTo>
                      <a:pt x="59" y="17"/>
                    </a:lnTo>
                    <a:lnTo>
                      <a:pt x="59" y="616"/>
                    </a:lnTo>
                    <a:lnTo>
                      <a:pt x="0" y="631"/>
                    </a:lnTo>
                    <a:close/>
                  </a:path>
                </a:pathLst>
              </a:custGeom>
              <a:solidFill>
                <a:srgbClr val="444B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36" name="Freeform 85"/>
              <p:cNvSpPr>
                <a:spLocks/>
              </p:cNvSpPr>
              <p:nvPr/>
            </p:nvSpPr>
            <p:spPr bwMode="auto">
              <a:xfrm>
                <a:off x="4496" y="1728"/>
                <a:ext cx="15" cy="154"/>
              </a:xfrm>
              <a:custGeom>
                <a:avLst/>
                <a:gdLst/>
                <a:ahLst/>
                <a:cxnLst>
                  <a:cxn ang="0">
                    <a:pos x="0" y="616"/>
                  </a:cxn>
                  <a:cxn ang="0">
                    <a:pos x="0" y="0"/>
                  </a:cxn>
                  <a:cxn ang="0">
                    <a:pos x="30" y="9"/>
                  </a:cxn>
                  <a:cxn ang="0">
                    <a:pos x="59" y="17"/>
                  </a:cxn>
                  <a:cxn ang="0">
                    <a:pos x="59" y="599"/>
                  </a:cxn>
                  <a:cxn ang="0">
                    <a:pos x="31" y="606"/>
                  </a:cxn>
                  <a:cxn ang="0">
                    <a:pos x="0" y="616"/>
                  </a:cxn>
                </a:cxnLst>
                <a:rect l="0" t="0" r="r" b="b"/>
                <a:pathLst>
                  <a:path w="59" h="616">
                    <a:moveTo>
                      <a:pt x="0" y="616"/>
                    </a:moveTo>
                    <a:lnTo>
                      <a:pt x="0" y="0"/>
                    </a:lnTo>
                    <a:lnTo>
                      <a:pt x="30" y="9"/>
                    </a:lnTo>
                    <a:lnTo>
                      <a:pt x="59" y="17"/>
                    </a:lnTo>
                    <a:lnTo>
                      <a:pt x="59" y="599"/>
                    </a:lnTo>
                    <a:lnTo>
                      <a:pt x="31" y="606"/>
                    </a:lnTo>
                    <a:lnTo>
                      <a:pt x="0" y="616"/>
                    </a:lnTo>
                    <a:close/>
                  </a:path>
                </a:pathLst>
              </a:custGeom>
              <a:solidFill>
                <a:srgbClr val="4248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37" name="Freeform 86"/>
              <p:cNvSpPr>
                <a:spLocks/>
              </p:cNvSpPr>
              <p:nvPr/>
            </p:nvSpPr>
            <p:spPr bwMode="auto">
              <a:xfrm>
                <a:off x="4504" y="1731"/>
                <a:ext cx="14" cy="149"/>
              </a:xfrm>
              <a:custGeom>
                <a:avLst/>
                <a:gdLst/>
                <a:ahLst/>
                <a:cxnLst>
                  <a:cxn ang="0">
                    <a:pos x="0" y="599"/>
                  </a:cxn>
                  <a:cxn ang="0">
                    <a:pos x="0" y="0"/>
                  </a:cxn>
                  <a:cxn ang="0">
                    <a:pos x="0" y="0"/>
                  </a:cxn>
                  <a:cxn ang="0">
                    <a:pos x="57" y="15"/>
                  </a:cxn>
                  <a:cxn ang="0">
                    <a:pos x="57" y="582"/>
                  </a:cxn>
                  <a:cxn ang="0">
                    <a:pos x="1" y="597"/>
                  </a:cxn>
                  <a:cxn ang="0">
                    <a:pos x="0" y="599"/>
                  </a:cxn>
                </a:cxnLst>
                <a:rect l="0" t="0" r="r" b="b"/>
                <a:pathLst>
                  <a:path w="57" h="599">
                    <a:moveTo>
                      <a:pt x="0" y="599"/>
                    </a:moveTo>
                    <a:lnTo>
                      <a:pt x="0" y="0"/>
                    </a:lnTo>
                    <a:lnTo>
                      <a:pt x="0" y="0"/>
                    </a:lnTo>
                    <a:lnTo>
                      <a:pt x="57" y="15"/>
                    </a:lnTo>
                    <a:lnTo>
                      <a:pt x="57" y="582"/>
                    </a:lnTo>
                    <a:lnTo>
                      <a:pt x="1" y="597"/>
                    </a:lnTo>
                    <a:lnTo>
                      <a:pt x="0" y="599"/>
                    </a:lnTo>
                    <a:close/>
                  </a:path>
                </a:pathLst>
              </a:custGeom>
              <a:solidFill>
                <a:srgbClr val="4145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38" name="Freeform 87"/>
              <p:cNvSpPr>
                <a:spLocks/>
              </p:cNvSpPr>
              <p:nvPr/>
            </p:nvSpPr>
            <p:spPr bwMode="auto">
              <a:xfrm>
                <a:off x="4511" y="1733"/>
                <a:ext cx="14" cy="145"/>
              </a:xfrm>
              <a:custGeom>
                <a:avLst/>
                <a:gdLst/>
                <a:ahLst/>
                <a:cxnLst>
                  <a:cxn ang="0">
                    <a:pos x="0" y="582"/>
                  </a:cxn>
                  <a:cxn ang="0">
                    <a:pos x="0" y="0"/>
                  </a:cxn>
                  <a:cxn ang="0">
                    <a:pos x="57" y="15"/>
                  </a:cxn>
                  <a:cxn ang="0">
                    <a:pos x="57" y="566"/>
                  </a:cxn>
                  <a:cxn ang="0">
                    <a:pos x="0" y="582"/>
                  </a:cxn>
                </a:cxnLst>
                <a:rect l="0" t="0" r="r" b="b"/>
                <a:pathLst>
                  <a:path w="57" h="582">
                    <a:moveTo>
                      <a:pt x="0" y="582"/>
                    </a:moveTo>
                    <a:lnTo>
                      <a:pt x="0" y="0"/>
                    </a:lnTo>
                    <a:lnTo>
                      <a:pt x="57" y="15"/>
                    </a:lnTo>
                    <a:lnTo>
                      <a:pt x="57" y="566"/>
                    </a:lnTo>
                    <a:lnTo>
                      <a:pt x="0" y="582"/>
                    </a:lnTo>
                    <a:close/>
                  </a:path>
                </a:pathLst>
              </a:custGeom>
              <a:solidFill>
                <a:srgbClr val="3F42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39" name="Freeform 88"/>
              <p:cNvSpPr>
                <a:spLocks/>
              </p:cNvSpPr>
              <p:nvPr/>
            </p:nvSpPr>
            <p:spPr bwMode="auto">
              <a:xfrm>
                <a:off x="4518" y="1735"/>
                <a:ext cx="14" cy="141"/>
              </a:xfrm>
              <a:custGeom>
                <a:avLst/>
                <a:gdLst/>
                <a:ahLst/>
                <a:cxnLst>
                  <a:cxn ang="0">
                    <a:pos x="0" y="567"/>
                  </a:cxn>
                  <a:cxn ang="0">
                    <a:pos x="0" y="0"/>
                  </a:cxn>
                  <a:cxn ang="0">
                    <a:pos x="58" y="16"/>
                  </a:cxn>
                  <a:cxn ang="0">
                    <a:pos x="58" y="551"/>
                  </a:cxn>
                  <a:cxn ang="0">
                    <a:pos x="0" y="567"/>
                  </a:cxn>
                </a:cxnLst>
                <a:rect l="0" t="0" r="r" b="b"/>
                <a:pathLst>
                  <a:path w="58" h="567">
                    <a:moveTo>
                      <a:pt x="0" y="567"/>
                    </a:moveTo>
                    <a:lnTo>
                      <a:pt x="0" y="0"/>
                    </a:lnTo>
                    <a:lnTo>
                      <a:pt x="58" y="16"/>
                    </a:lnTo>
                    <a:lnTo>
                      <a:pt x="58" y="551"/>
                    </a:lnTo>
                    <a:lnTo>
                      <a:pt x="0" y="567"/>
                    </a:lnTo>
                    <a:close/>
                  </a:path>
                </a:pathLst>
              </a:custGeom>
              <a:solidFill>
                <a:srgbClr val="3E3F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40" name="Freeform 89"/>
              <p:cNvSpPr>
                <a:spLocks/>
              </p:cNvSpPr>
              <p:nvPr/>
            </p:nvSpPr>
            <p:spPr bwMode="auto">
              <a:xfrm>
                <a:off x="4525" y="1737"/>
                <a:ext cx="15" cy="137"/>
              </a:xfrm>
              <a:custGeom>
                <a:avLst/>
                <a:gdLst/>
                <a:ahLst/>
                <a:cxnLst>
                  <a:cxn ang="0">
                    <a:pos x="0" y="551"/>
                  </a:cxn>
                  <a:cxn ang="0">
                    <a:pos x="0" y="0"/>
                  </a:cxn>
                  <a:cxn ang="0">
                    <a:pos x="58" y="16"/>
                  </a:cxn>
                  <a:cxn ang="0">
                    <a:pos x="58" y="535"/>
                  </a:cxn>
                  <a:cxn ang="0">
                    <a:pos x="0" y="551"/>
                  </a:cxn>
                </a:cxnLst>
                <a:rect l="0" t="0" r="r" b="b"/>
                <a:pathLst>
                  <a:path w="58" h="551">
                    <a:moveTo>
                      <a:pt x="0" y="551"/>
                    </a:moveTo>
                    <a:lnTo>
                      <a:pt x="0" y="0"/>
                    </a:lnTo>
                    <a:lnTo>
                      <a:pt x="58" y="16"/>
                    </a:lnTo>
                    <a:lnTo>
                      <a:pt x="58" y="535"/>
                    </a:lnTo>
                    <a:lnTo>
                      <a:pt x="0" y="551"/>
                    </a:lnTo>
                    <a:close/>
                  </a:path>
                </a:pathLst>
              </a:custGeom>
              <a:solidFill>
                <a:srgbClr val="3C3B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41" name="Freeform 90"/>
              <p:cNvSpPr>
                <a:spLocks/>
              </p:cNvSpPr>
              <p:nvPr/>
            </p:nvSpPr>
            <p:spPr bwMode="auto">
              <a:xfrm>
                <a:off x="4532" y="1739"/>
                <a:ext cx="15" cy="133"/>
              </a:xfrm>
              <a:custGeom>
                <a:avLst/>
                <a:gdLst/>
                <a:ahLst/>
                <a:cxnLst>
                  <a:cxn ang="0">
                    <a:pos x="0" y="535"/>
                  </a:cxn>
                  <a:cxn ang="0">
                    <a:pos x="0" y="0"/>
                  </a:cxn>
                  <a:cxn ang="0">
                    <a:pos x="57" y="17"/>
                  </a:cxn>
                  <a:cxn ang="0">
                    <a:pos x="57" y="518"/>
                  </a:cxn>
                  <a:cxn ang="0">
                    <a:pos x="0" y="535"/>
                  </a:cxn>
                </a:cxnLst>
                <a:rect l="0" t="0" r="r" b="b"/>
                <a:pathLst>
                  <a:path w="57" h="535">
                    <a:moveTo>
                      <a:pt x="0" y="535"/>
                    </a:moveTo>
                    <a:lnTo>
                      <a:pt x="0" y="0"/>
                    </a:lnTo>
                    <a:lnTo>
                      <a:pt x="57" y="17"/>
                    </a:lnTo>
                    <a:lnTo>
                      <a:pt x="57" y="518"/>
                    </a:lnTo>
                    <a:lnTo>
                      <a:pt x="0" y="535"/>
                    </a:lnTo>
                    <a:close/>
                  </a:path>
                </a:pathLst>
              </a:custGeom>
              <a:solidFill>
                <a:srgbClr val="3938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42" name="Freeform 91"/>
              <p:cNvSpPr>
                <a:spLocks/>
              </p:cNvSpPr>
              <p:nvPr/>
            </p:nvSpPr>
            <p:spPr bwMode="auto">
              <a:xfrm>
                <a:off x="4540" y="1741"/>
                <a:ext cx="14" cy="129"/>
              </a:xfrm>
              <a:custGeom>
                <a:avLst/>
                <a:gdLst/>
                <a:ahLst/>
                <a:cxnLst>
                  <a:cxn ang="0">
                    <a:pos x="0" y="519"/>
                  </a:cxn>
                  <a:cxn ang="0">
                    <a:pos x="0" y="0"/>
                  </a:cxn>
                  <a:cxn ang="0">
                    <a:pos x="57" y="17"/>
                  </a:cxn>
                  <a:cxn ang="0">
                    <a:pos x="57" y="502"/>
                  </a:cxn>
                  <a:cxn ang="0">
                    <a:pos x="0" y="519"/>
                  </a:cxn>
                </a:cxnLst>
                <a:rect l="0" t="0" r="r" b="b"/>
                <a:pathLst>
                  <a:path w="57" h="519">
                    <a:moveTo>
                      <a:pt x="0" y="519"/>
                    </a:moveTo>
                    <a:lnTo>
                      <a:pt x="0" y="0"/>
                    </a:lnTo>
                    <a:lnTo>
                      <a:pt x="57" y="17"/>
                    </a:lnTo>
                    <a:lnTo>
                      <a:pt x="57" y="502"/>
                    </a:lnTo>
                    <a:lnTo>
                      <a:pt x="0" y="519"/>
                    </a:lnTo>
                    <a:close/>
                  </a:path>
                </a:pathLst>
              </a:custGeom>
              <a:solidFill>
                <a:srgbClr val="3734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43" name="Freeform 92"/>
              <p:cNvSpPr>
                <a:spLocks/>
              </p:cNvSpPr>
              <p:nvPr/>
            </p:nvSpPr>
            <p:spPr bwMode="auto">
              <a:xfrm>
                <a:off x="4547" y="1743"/>
                <a:ext cx="14" cy="125"/>
              </a:xfrm>
              <a:custGeom>
                <a:avLst/>
                <a:gdLst/>
                <a:ahLst/>
                <a:cxnLst>
                  <a:cxn ang="0">
                    <a:pos x="0" y="501"/>
                  </a:cxn>
                  <a:cxn ang="0">
                    <a:pos x="0" y="0"/>
                  </a:cxn>
                  <a:cxn ang="0">
                    <a:pos x="58" y="16"/>
                  </a:cxn>
                  <a:cxn ang="0">
                    <a:pos x="58" y="485"/>
                  </a:cxn>
                  <a:cxn ang="0">
                    <a:pos x="0" y="501"/>
                  </a:cxn>
                </a:cxnLst>
                <a:rect l="0" t="0" r="r" b="b"/>
                <a:pathLst>
                  <a:path w="58" h="501">
                    <a:moveTo>
                      <a:pt x="0" y="501"/>
                    </a:moveTo>
                    <a:lnTo>
                      <a:pt x="0" y="0"/>
                    </a:lnTo>
                    <a:lnTo>
                      <a:pt x="58" y="16"/>
                    </a:lnTo>
                    <a:lnTo>
                      <a:pt x="58" y="485"/>
                    </a:lnTo>
                    <a:lnTo>
                      <a:pt x="0" y="501"/>
                    </a:lnTo>
                    <a:close/>
                  </a:path>
                </a:pathLst>
              </a:custGeom>
              <a:solidFill>
                <a:srgbClr val="3631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44" name="Freeform 93"/>
              <p:cNvSpPr>
                <a:spLocks/>
              </p:cNvSpPr>
              <p:nvPr/>
            </p:nvSpPr>
            <p:spPr bwMode="auto">
              <a:xfrm>
                <a:off x="4554" y="1745"/>
                <a:ext cx="14" cy="121"/>
              </a:xfrm>
              <a:custGeom>
                <a:avLst/>
                <a:gdLst/>
                <a:ahLst/>
                <a:cxnLst>
                  <a:cxn ang="0">
                    <a:pos x="0" y="485"/>
                  </a:cxn>
                  <a:cxn ang="0">
                    <a:pos x="0" y="0"/>
                  </a:cxn>
                  <a:cxn ang="0">
                    <a:pos x="58" y="16"/>
                  </a:cxn>
                  <a:cxn ang="0">
                    <a:pos x="58" y="470"/>
                  </a:cxn>
                  <a:cxn ang="0">
                    <a:pos x="0" y="485"/>
                  </a:cxn>
                </a:cxnLst>
                <a:rect l="0" t="0" r="r" b="b"/>
                <a:pathLst>
                  <a:path w="58" h="485">
                    <a:moveTo>
                      <a:pt x="0" y="485"/>
                    </a:moveTo>
                    <a:lnTo>
                      <a:pt x="0" y="0"/>
                    </a:lnTo>
                    <a:lnTo>
                      <a:pt x="58" y="16"/>
                    </a:lnTo>
                    <a:lnTo>
                      <a:pt x="58" y="470"/>
                    </a:lnTo>
                    <a:lnTo>
                      <a:pt x="0" y="485"/>
                    </a:lnTo>
                    <a:close/>
                  </a:path>
                </a:pathLst>
              </a:custGeom>
              <a:solidFill>
                <a:srgbClr val="342D74"/>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45" name="Freeform 94"/>
              <p:cNvSpPr>
                <a:spLocks/>
              </p:cNvSpPr>
              <p:nvPr/>
            </p:nvSpPr>
            <p:spPr bwMode="auto">
              <a:xfrm>
                <a:off x="4561" y="1747"/>
                <a:ext cx="15" cy="117"/>
              </a:xfrm>
              <a:custGeom>
                <a:avLst/>
                <a:gdLst/>
                <a:ahLst/>
                <a:cxnLst>
                  <a:cxn ang="0">
                    <a:pos x="0" y="469"/>
                  </a:cxn>
                  <a:cxn ang="0">
                    <a:pos x="0" y="0"/>
                  </a:cxn>
                  <a:cxn ang="0">
                    <a:pos x="57" y="16"/>
                  </a:cxn>
                  <a:cxn ang="0">
                    <a:pos x="57" y="454"/>
                  </a:cxn>
                  <a:cxn ang="0">
                    <a:pos x="0" y="469"/>
                  </a:cxn>
                </a:cxnLst>
                <a:rect l="0" t="0" r="r" b="b"/>
                <a:pathLst>
                  <a:path w="57" h="469">
                    <a:moveTo>
                      <a:pt x="0" y="469"/>
                    </a:moveTo>
                    <a:lnTo>
                      <a:pt x="0" y="0"/>
                    </a:lnTo>
                    <a:lnTo>
                      <a:pt x="57" y="16"/>
                    </a:lnTo>
                    <a:lnTo>
                      <a:pt x="57" y="454"/>
                    </a:lnTo>
                    <a:lnTo>
                      <a:pt x="0" y="469"/>
                    </a:lnTo>
                    <a:close/>
                  </a:path>
                </a:pathLst>
              </a:custGeom>
              <a:solidFill>
                <a:srgbClr val="332874"/>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46" name="Freeform 95"/>
              <p:cNvSpPr>
                <a:spLocks/>
              </p:cNvSpPr>
              <p:nvPr/>
            </p:nvSpPr>
            <p:spPr bwMode="auto">
              <a:xfrm>
                <a:off x="4568" y="1749"/>
                <a:ext cx="15" cy="113"/>
              </a:xfrm>
              <a:custGeom>
                <a:avLst/>
                <a:gdLst/>
                <a:ahLst/>
                <a:cxnLst>
                  <a:cxn ang="0">
                    <a:pos x="0" y="454"/>
                  </a:cxn>
                  <a:cxn ang="0">
                    <a:pos x="0" y="0"/>
                  </a:cxn>
                  <a:cxn ang="0">
                    <a:pos x="57" y="15"/>
                  </a:cxn>
                  <a:cxn ang="0">
                    <a:pos x="57" y="437"/>
                  </a:cxn>
                  <a:cxn ang="0">
                    <a:pos x="0" y="454"/>
                  </a:cxn>
                </a:cxnLst>
                <a:rect l="0" t="0" r="r" b="b"/>
                <a:pathLst>
                  <a:path w="57" h="454">
                    <a:moveTo>
                      <a:pt x="0" y="454"/>
                    </a:moveTo>
                    <a:lnTo>
                      <a:pt x="0" y="0"/>
                    </a:lnTo>
                    <a:lnTo>
                      <a:pt x="57" y="15"/>
                    </a:lnTo>
                    <a:lnTo>
                      <a:pt x="57" y="437"/>
                    </a:lnTo>
                    <a:lnTo>
                      <a:pt x="0" y="454"/>
                    </a:lnTo>
                    <a:close/>
                  </a:path>
                </a:pathLst>
              </a:custGeom>
              <a:solidFill>
                <a:srgbClr val="312473"/>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47" name="Freeform 96"/>
              <p:cNvSpPr>
                <a:spLocks/>
              </p:cNvSpPr>
              <p:nvPr/>
            </p:nvSpPr>
            <p:spPr bwMode="auto">
              <a:xfrm>
                <a:off x="4576" y="1751"/>
                <a:ext cx="14" cy="109"/>
              </a:xfrm>
              <a:custGeom>
                <a:avLst/>
                <a:gdLst/>
                <a:ahLst/>
                <a:cxnLst>
                  <a:cxn ang="0">
                    <a:pos x="0" y="438"/>
                  </a:cxn>
                  <a:cxn ang="0">
                    <a:pos x="0" y="0"/>
                  </a:cxn>
                  <a:cxn ang="0">
                    <a:pos x="58" y="15"/>
                  </a:cxn>
                  <a:cxn ang="0">
                    <a:pos x="58" y="421"/>
                  </a:cxn>
                  <a:cxn ang="0">
                    <a:pos x="0" y="438"/>
                  </a:cxn>
                </a:cxnLst>
                <a:rect l="0" t="0" r="r" b="b"/>
                <a:pathLst>
                  <a:path w="58" h="438">
                    <a:moveTo>
                      <a:pt x="0" y="438"/>
                    </a:moveTo>
                    <a:lnTo>
                      <a:pt x="0" y="0"/>
                    </a:lnTo>
                    <a:lnTo>
                      <a:pt x="58" y="15"/>
                    </a:lnTo>
                    <a:lnTo>
                      <a:pt x="58" y="421"/>
                    </a:lnTo>
                    <a:lnTo>
                      <a:pt x="0" y="438"/>
                    </a:lnTo>
                    <a:close/>
                  </a:path>
                </a:pathLst>
              </a:custGeom>
              <a:solidFill>
                <a:srgbClr val="2F207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48" name="Freeform 97"/>
              <p:cNvSpPr>
                <a:spLocks/>
              </p:cNvSpPr>
              <p:nvPr/>
            </p:nvSpPr>
            <p:spPr bwMode="auto">
              <a:xfrm>
                <a:off x="4583" y="1753"/>
                <a:ext cx="15" cy="105"/>
              </a:xfrm>
              <a:custGeom>
                <a:avLst/>
                <a:gdLst/>
                <a:ahLst/>
                <a:cxnLst>
                  <a:cxn ang="0">
                    <a:pos x="0" y="422"/>
                  </a:cxn>
                  <a:cxn ang="0">
                    <a:pos x="0" y="0"/>
                  </a:cxn>
                  <a:cxn ang="0">
                    <a:pos x="59" y="17"/>
                  </a:cxn>
                  <a:cxn ang="0">
                    <a:pos x="59" y="406"/>
                  </a:cxn>
                  <a:cxn ang="0">
                    <a:pos x="0" y="422"/>
                  </a:cxn>
                </a:cxnLst>
                <a:rect l="0" t="0" r="r" b="b"/>
                <a:pathLst>
                  <a:path w="59" h="422">
                    <a:moveTo>
                      <a:pt x="0" y="422"/>
                    </a:moveTo>
                    <a:lnTo>
                      <a:pt x="0" y="0"/>
                    </a:lnTo>
                    <a:lnTo>
                      <a:pt x="59" y="17"/>
                    </a:lnTo>
                    <a:lnTo>
                      <a:pt x="59" y="406"/>
                    </a:lnTo>
                    <a:lnTo>
                      <a:pt x="0" y="422"/>
                    </a:lnTo>
                    <a:close/>
                  </a:path>
                </a:pathLst>
              </a:custGeom>
              <a:solidFill>
                <a:srgbClr val="2C1C7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49" name="Freeform 98"/>
              <p:cNvSpPr>
                <a:spLocks noEditPoints="1"/>
              </p:cNvSpPr>
              <p:nvPr/>
            </p:nvSpPr>
            <p:spPr bwMode="auto">
              <a:xfrm>
                <a:off x="4590" y="1755"/>
                <a:ext cx="8" cy="101"/>
              </a:xfrm>
              <a:custGeom>
                <a:avLst/>
                <a:gdLst/>
                <a:ahLst/>
                <a:cxnLst>
                  <a:cxn ang="0">
                    <a:pos x="0" y="406"/>
                  </a:cxn>
                  <a:cxn ang="0">
                    <a:pos x="0" y="0"/>
                  </a:cxn>
                  <a:cxn ang="0">
                    <a:pos x="30" y="9"/>
                  </a:cxn>
                  <a:cxn ang="0">
                    <a:pos x="30" y="398"/>
                  </a:cxn>
                  <a:cxn ang="0">
                    <a:pos x="0" y="406"/>
                  </a:cxn>
                  <a:cxn ang="0">
                    <a:pos x="30" y="9"/>
                  </a:cxn>
                  <a:cxn ang="0">
                    <a:pos x="30" y="398"/>
                  </a:cxn>
                  <a:cxn ang="0">
                    <a:pos x="30" y="9"/>
                  </a:cxn>
                </a:cxnLst>
                <a:rect l="0" t="0" r="r" b="b"/>
                <a:pathLst>
                  <a:path w="30" h="406">
                    <a:moveTo>
                      <a:pt x="0" y="406"/>
                    </a:moveTo>
                    <a:lnTo>
                      <a:pt x="0" y="0"/>
                    </a:lnTo>
                    <a:lnTo>
                      <a:pt x="30" y="9"/>
                    </a:lnTo>
                    <a:lnTo>
                      <a:pt x="30" y="398"/>
                    </a:lnTo>
                    <a:lnTo>
                      <a:pt x="0" y="406"/>
                    </a:lnTo>
                    <a:close/>
                    <a:moveTo>
                      <a:pt x="30" y="9"/>
                    </a:moveTo>
                    <a:lnTo>
                      <a:pt x="30" y="398"/>
                    </a:lnTo>
                    <a:lnTo>
                      <a:pt x="30" y="9"/>
                    </a:lnTo>
                    <a:close/>
                  </a:path>
                </a:pathLst>
              </a:custGeom>
              <a:solidFill>
                <a:srgbClr val="28166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50" name="Rectangle 99"/>
              <p:cNvSpPr>
                <a:spLocks noChangeArrowheads="1"/>
              </p:cNvSpPr>
              <p:nvPr/>
            </p:nvSpPr>
            <p:spPr bwMode="auto">
              <a:xfrm>
                <a:off x="4598" y="1757"/>
                <a:ext cx="1" cy="97"/>
              </a:xfrm>
              <a:prstGeom prst="rect">
                <a:avLst/>
              </a:prstGeom>
              <a:solidFill>
                <a:srgbClr val="28166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51" name="Freeform 100"/>
              <p:cNvSpPr>
                <a:spLocks/>
              </p:cNvSpPr>
              <p:nvPr/>
            </p:nvSpPr>
            <p:spPr bwMode="auto">
              <a:xfrm>
                <a:off x="4237" y="1656"/>
                <a:ext cx="361" cy="299"/>
              </a:xfrm>
              <a:custGeom>
                <a:avLst/>
                <a:gdLst/>
                <a:ahLst/>
                <a:cxnLst>
                  <a:cxn ang="0">
                    <a:pos x="1444" y="793"/>
                  </a:cxn>
                  <a:cxn ang="0">
                    <a:pos x="1070" y="897"/>
                  </a:cxn>
                  <a:cxn ang="0">
                    <a:pos x="3" y="1197"/>
                  </a:cxn>
                  <a:cxn ang="0">
                    <a:pos x="1" y="599"/>
                  </a:cxn>
                  <a:cxn ang="0">
                    <a:pos x="0" y="0"/>
                  </a:cxn>
                  <a:cxn ang="0">
                    <a:pos x="1069" y="300"/>
                  </a:cxn>
                  <a:cxn ang="0">
                    <a:pos x="1444" y="404"/>
                  </a:cxn>
                  <a:cxn ang="0">
                    <a:pos x="1444" y="793"/>
                  </a:cxn>
                </a:cxnLst>
                <a:rect l="0" t="0" r="r" b="b"/>
                <a:pathLst>
                  <a:path w="1444" h="1197">
                    <a:moveTo>
                      <a:pt x="1444" y="793"/>
                    </a:moveTo>
                    <a:lnTo>
                      <a:pt x="1070" y="897"/>
                    </a:lnTo>
                    <a:lnTo>
                      <a:pt x="3" y="1197"/>
                    </a:lnTo>
                    <a:lnTo>
                      <a:pt x="1" y="599"/>
                    </a:lnTo>
                    <a:lnTo>
                      <a:pt x="0" y="0"/>
                    </a:lnTo>
                    <a:lnTo>
                      <a:pt x="1069" y="300"/>
                    </a:lnTo>
                    <a:lnTo>
                      <a:pt x="1444" y="404"/>
                    </a:lnTo>
                    <a:lnTo>
                      <a:pt x="1444" y="793"/>
                    </a:lnTo>
                  </a:path>
                </a:pathLst>
              </a:cu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52" name="Line 101"/>
              <p:cNvSpPr>
                <a:spLocks noChangeShapeType="1"/>
              </p:cNvSpPr>
              <p:nvPr/>
            </p:nvSpPr>
            <p:spPr bwMode="auto">
              <a:xfrm>
                <a:off x="4598" y="1757"/>
                <a:ext cx="1" cy="97"/>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53" name="Rectangle 102"/>
              <p:cNvSpPr>
                <a:spLocks noChangeArrowheads="1"/>
              </p:cNvSpPr>
              <p:nvPr/>
            </p:nvSpPr>
            <p:spPr bwMode="auto">
              <a:xfrm>
                <a:off x="4298" y="1753"/>
                <a:ext cx="221" cy="1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a:solidFill>
                      <a:srgbClr val="FFFFFF"/>
                    </a:solidFill>
                    <a:latin typeface="Arial" pitchFamily="34" charset="0"/>
                  </a:rPr>
                  <a:t>N:N</a:t>
                </a:r>
                <a:endParaRPr lang="en-US" dirty="0">
                  <a:solidFill>
                    <a:prstClr val="black"/>
                  </a:solidFill>
                  <a:latin typeface="Arial" pitchFamily="34" charset="0"/>
                </a:endParaRPr>
              </a:p>
            </p:txBody>
          </p:sp>
          <p:sp>
            <p:nvSpPr>
              <p:cNvPr id="954" name="Rectangle 103"/>
              <p:cNvSpPr>
                <a:spLocks noChangeArrowheads="1"/>
              </p:cNvSpPr>
              <p:nvPr/>
            </p:nvSpPr>
            <p:spPr bwMode="auto">
              <a:xfrm rot="16200000">
                <a:off x="4859" y="2636"/>
                <a:ext cx="96"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100" b="1" dirty="0">
                    <a:solidFill>
                      <a:srgbClr val="000000"/>
                    </a:solidFill>
                    <a:latin typeface="Arial" pitchFamily="34" charset="0"/>
                  </a:rPr>
                  <a:t>F</a:t>
                </a:r>
                <a:endParaRPr lang="en-US" dirty="0">
                  <a:solidFill>
                    <a:prstClr val="black"/>
                  </a:solidFill>
                  <a:latin typeface="Arial" pitchFamily="34" charset="0"/>
                </a:endParaRPr>
              </a:p>
            </p:txBody>
          </p:sp>
          <p:sp>
            <p:nvSpPr>
              <p:cNvPr id="955" name="Rectangle 104"/>
              <p:cNvSpPr>
                <a:spLocks noChangeArrowheads="1"/>
              </p:cNvSpPr>
              <p:nvPr/>
            </p:nvSpPr>
            <p:spPr bwMode="auto">
              <a:xfrm rot="16200000">
                <a:off x="4861" y="2584"/>
                <a:ext cx="91"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100" b="1" dirty="0">
                    <a:solidFill>
                      <a:srgbClr val="000000"/>
                    </a:solidFill>
                    <a:latin typeface="Arial" pitchFamily="34" charset="0"/>
                  </a:rPr>
                  <a:t>e</a:t>
                </a:r>
                <a:endParaRPr lang="en-US" dirty="0">
                  <a:solidFill>
                    <a:prstClr val="black"/>
                  </a:solidFill>
                  <a:latin typeface="Arial" pitchFamily="34" charset="0"/>
                </a:endParaRPr>
              </a:p>
            </p:txBody>
          </p:sp>
          <p:sp>
            <p:nvSpPr>
              <p:cNvPr id="956" name="Rectangle 105"/>
              <p:cNvSpPr>
                <a:spLocks noChangeArrowheads="1"/>
              </p:cNvSpPr>
              <p:nvPr/>
            </p:nvSpPr>
            <p:spPr bwMode="auto">
              <a:xfrm rot="16200000">
                <a:off x="4861" y="2535"/>
                <a:ext cx="91"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100" b="1" dirty="0">
                    <a:solidFill>
                      <a:srgbClr val="000000"/>
                    </a:solidFill>
                    <a:latin typeface="Arial" pitchFamily="34" charset="0"/>
                  </a:rPr>
                  <a:t>e</a:t>
                </a:r>
                <a:endParaRPr lang="en-US" dirty="0">
                  <a:solidFill>
                    <a:prstClr val="black"/>
                  </a:solidFill>
                  <a:latin typeface="Arial" pitchFamily="34" charset="0"/>
                </a:endParaRPr>
              </a:p>
            </p:txBody>
          </p:sp>
          <p:sp>
            <p:nvSpPr>
              <p:cNvPr id="957" name="Rectangle 106"/>
              <p:cNvSpPr>
                <a:spLocks noChangeArrowheads="1"/>
              </p:cNvSpPr>
              <p:nvPr/>
            </p:nvSpPr>
            <p:spPr bwMode="auto">
              <a:xfrm rot="16200000">
                <a:off x="4860" y="2484"/>
                <a:ext cx="96"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100" b="1" dirty="0">
                    <a:solidFill>
                      <a:srgbClr val="000000"/>
                    </a:solidFill>
                    <a:latin typeface="Arial" pitchFamily="34" charset="0"/>
                  </a:rPr>
                  <a:t>d</a:t>
                </a:r>
                <a:endParaRPr lang="en-US" dirty="0">
                  <a:solidFill>
                    <a:prstClr val="black"/>
                  </a:solidFill>
                  <a:latin typeface="Arial" pitchFamily="34" charset="0"/>
                </a:endParaRPr>
              </a:p>
            </p:txBody>
          </p:sp>
          <p:sp>
            <p:nvSpPr>
              <p:cNvPr id="958" name="Rectangle 107"/>
              <p:cNvSpPr>
                <a:spLocks noChangeArrowheads="1"/>
              </p:cNvSpPr>
              <p:nvPr/>
            </p:nvSpPr>
            <p:spPr bwMode="auto">
              <a:xfrm rot="16200000">
                <a:off x="4872" y="2442"/>
                <a:ext cx="72"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100" b="1" dirty="0">
                    <a:solidFill>
                      <a:srgbClr val="000000"/>
                    </a:solidFill>
                    <a:latin typeface="Arial" pitchFamily="34" charset="0"/>
                  </a:rPr>
                  <a:t>t</a:t>
                </a:r>
                <a:endParaRPr lang="en-US" dirty="0">
                  <a:solidFill>
                    <a:prstClr val="black"/>
                  </a:solidFill>
                  <a:latin typeface="Arial" pitchFamily="34" charset="0"/>
                </a:endParaRPr>
              </a:p>
            </p:txBody>
          </p:sp>
          <p:sp>
            <p:nvSpPr>
              <p:cNvPr id="959" name="Rectangle 108"/>
              <p:cNvSpPr>
                <a:spLocks noChangeArrowheads="1"/>
              </p:cNvSpPr>
              <p:nvPr/>
            </p:nvSpPr>
            <p:spPr bwMode="auto">
              <a:xfrm rot="16200000">
                <a:off x="4860" y="2401"/>
                <a:ext cx="96"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100" b="1" dirty="0">
                    <a:solidFill>
                      <a:srgbClr val="000000"/>
                    </a:solidFill>
                    <a:latin typeface="Arial" pitchFamily="34" charset="0"/>
                  </a:rPr>
                  <a:t>h</a:t>
                </a:r>
                <a:endParaRPr lang="en-US" dirty="0">
                  <a:solidFill>
                    <a:prstClr val="black"/>
                  </a:solidFill>
                  <a:latin typeface="Arial" pitchFamily="34" charset="0"/>
                </a:endParaRPr>
              </a:p>
            </p:txBody>
          </p:sp>
          <p:sp>
            <p:nvSpPr>
              <p:cNvPr id="960" name="Rectangle 109"/>
              <p:cNvSpPr>
                <a:spLocks noChangeArrowheads="1"/>
              </p:cNvSpPr>
              <p:nvPr/>
            </p:nvSpPr>
            <p:spPr bwMode="auto">
              <a:xfrm rot="16200000">
                <a:off x="4869" y="2355"/>
                <a:ext cx="77"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100" b="1" dirty="0">
                    <a:solidFill>
                      <a:srgbClr val="000000"/>
                    </a:solidFill>
                    <a:latin typeface="Arial" pitchFamily="34" charset="0"/>
                  </a:rPr>
                  <a:t>r</a:t>
                </a:r>
                <a:endParaRPr lang="en-US" dirty="0">
                  <a:solidFill>
                    <a:prstClr val="black"/>
                  </a:solidFill>
                  <a:latin typeface="Arial" pitchFamily="34" charset="0"/>
                </a:endParaRPr>
              </a:p>
            </p:txBody>
          </p:sp>
          <p:sp>
            <p:nvSpPr>
              <p:cNvPr id="961" name="Rectangle 110"/>
              <p:cNvSpPr>
                <a:spLocks noChangeArrowheads="1"/>
              </p:cNvSpPr>
              <p:nvPr/>
            </p:nvSpPr>
            <p:spPr bwMode="auto">
              <a:xfrm rot="16200000">
                <a:off x="4861" y="2312"/>
                <a:ext cx="96"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100" b="1" dirty="0">
                    <a:solidFill>
                      <a:srgbClr val="000000"/>
                    </a:solidFill>
                    <a:latin typeface="Arial" pitchFamily="34" charset="0"/>
                  </a:rPr>
                  <a:t>o</a:t>
                </a:r>
                <a:endParaRPr lang="en-US" dirty="0">
                  <a:solidFill>
                    <a:prstClr val="black"/>
                  </a:solidFill>
                  <a:latin typeface="Arial" pitchFamily="34" charset="0"/>
                </a:endParaRPr>
              </a:p>
            </p:txBody>
          </p:sp>
          <p:sp>
            <p:nvSpPr>
              <p:cNvPr id="962" name="Rectangle 111"/>
              <p:cNvSpPr>
                <a:spLocks noChangeArrowheads="1"/>
              </p:cNvSpPr>
              <p:nvPr/>
            </p:nvSpPr>
            <p:spPr bwMode="auto">
              <a:xfrm rot="16200000">
                <a:off x="4861" y="2258"/>
                <a:ext cx="96"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100" b="1" dirty="0">
                    <a:solidFill>
                      <a:srgbClr val="000000"/>
                    </a:solidFill>
                    <a:latin typeface="Arial" pitchFamily="34" charset="0"/>
                  </a:rPr>
                  <a:t>u</a:t>
                </a:r>
                <a:endParaRPr lang="en-US" dirty="0">
                  <a:solidFill>
                    <a:prstClr val="black"/>
                  </a:solidFill>
                  <a:latin typeface="Arial" pitchFamily="34" charset="0"/>
                </a:endParaRPr>
              </a:p>
            </p:txBody>
          </p:sp>
          <p:sp>
            <p:nvSpPr>
              <p:cNvPr id="963" name="Rectangle 112"/>
              <p:cNvSpPr>
                <a:spLocks noChangeArrowheads="1"/>
              </p:cNvSpPr>
              <p:nvPr/>
            </p:nvSpPr>
            <p:spPr bwMode="auto">
              <a:xfrm rot="16200000">
                <a:off x="4861" y="2204"/>
                <a:ext cx="96"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100" b="1" dirty="0">
                    <a:solidFill>
                      <a:srgbClr val="000000"/>
                    </a:solidFill>
                    <a:latin typeface="Arial" pitchFamily="34" charset="0"/>
                  </a:rPr>
                  <a:t>g</a:t>
                </a:r>
                <a:endParaRPr lang="en-US" dirty="0">
                  <a:solidFill>
                    <a:prstClr val="black"/>
                  </a:solidFill>
                  <a:latin typeface="Arial" pitchFamily="34" charset="0"/>
                </a:endParaRPr>
              </a:p>
            </p:txBody>
          </p:sp>
          <p:sp>
            <p:nvSpPr>
              <p:cNvPr id="964" name="Rectangle 113"/>
              <p:cNvSpPr>
                <a:spLocks noChangeArrowheads="1"/>
              </p:cNvSpPr>
              <p:nvPr/>
            </p:nvSpPr>
            <p:spPr bwMode="auto">
              <a:xfrm rot="16200000">
                <a:off x="4861" y="2151"/>
                <a:ext cx="96"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100" b="1" dirty="0">
                    <a:solidFill>
                      <a:srgbClr val="000000"/>
                    </a:solidFill>
                    <a:latin typeface="Arial" pitchFamily="34" charset="0"/>
                  </a:rPr>
                  <a:t>h</a:t>
                </a:r>
                <a:endParaRPr lang="en-US" dirty="0">
                  <a:solidFill>
                    <a:prstClr val="black"/>
                  </a:solidFill>
                  <a:latin typeface="Arial" pitchFamily="34" charset="0"/>
                </a:endParaRPr>
              </a:p>
            </p:txBody>
          </p:sp>
          <p:sp>
            <p:nvSpPr>
              <p:cNvPr id="965" name="Rectangle 114"/>
              <p:cNvSpPr>
                <a:spLocks noChangeArrowheads="1"/>
              </p:cNvSpPr>
              <p:nvPr/>
            </p:nvSpPr>
            <p:spPr bwMode="auto">
              <a:xfrm rot="16200000">
                <a:off x="4864" y="2099"/>
                <a:ext cx="91"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100" b="1" dirty="0">
                    <a:solidFill>
                      <a:srgbClr val="000000"/>
                    </a:solidFill>
                    <a:latin typeface="Arial" pitchFamily="34" charset="0"/>
                  </a:rPr>
                  <a:t>s</a:t>
                </a:r>
                <a:endParaRPr lang="en-US" dirty="0">
                  <a:solidFill>
                    <a:prstClr val="black"/>
                  </a:solidFill>
                  <a:latin typeface="Arial" pitchFamily="34" charset="0"/>
                </a:endParaRPr>
              </a:p>
            </p:txBody>
          </p:sp>
          <p:sp>
            <p:nvSpPr>
              <p:cNvPr id="966" name="Rectangle 115"/>
              <p:cNvSpPr>
                <a:spLocks noChangeArrowheads="1"/>
              </p:cNvSpPr>
              <p:nvPr/>
            </p:nvSpPr>
            <p:spPr bwMode="auto">
              <a:xfrm>
                <a:off x="481" y="3412"/>
                <a:ext cx="1196" cy="149"/>
              </a:xfrm>
              <a:prstGeom prst="rect">
                <a:avLst/>
              </a:prstGeom>
              <a:solidFill>
                <a:srgbClr val="FFFCC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67" name="Rectangle 116"/>
              <p:cNvSpPr>
                <a:spLocks noChangeArrowheads="1"/>
              </p:cNvSpPr>
              <p:nvPr/>
            </p:nvSpPr>
            <p:spPr bwMode="auto">
              <a:xfrm>
                <a:off x="481" y="3412"/>
                <a:ext cx="1196" cy="149"/>
              </a:xfrm>
              <a:prstGeom prst="rect">
                <a:avLst/>
              </a:prstGeom>
              <a:noFill/>
              <a:ln w="1588">
                <a:solidFill>
                  <a:srgbClr val="1F1A17"/>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68" name="Rectangle 117"/>
              <p:cNvSpPr>
                <a:spLocks noChangeArrowheads="1"/>
              </p:cNvSpPr>
              <p:nvPr/>
            </p:nvSpPr>
            <p:spPr bwMode="auto">
              <a:xfrm>
                <a:off x="481" y="3677"/>
                <a:ext cx="1196" cy="150"/>
              </a:xfrm>
              <a:prstGeom prst="rect">
                <a:avLst/>
              </a:prstGeom>
              <a:solidFill>
                <a:srgbClr val="FFFCC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69" name="Rectangle 118"/>
              <p:cNvSpPr>
                <a:spLocks noChangeArrowheads="1"/>
              </p:cNvSpPr>
              <p:nvPr/>
            </p:nvSpPr>
            <p:spPr bwMode="auto">
              <a:xfrm>
                <a:off x="481" y="3677"/>
                <a:ext cx="1196" cy="150"/>
              </a:xfrm>
              <a:prstGeom prst="rect">
                <a:avLst/>
              </a:prstGeom>
              <a:noFill/>
              <a:ln w="1588">
                <a:solidFill>
                  <a:srgbClr val="1F1A17"/>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70" name="Rectangle 119"/>
              <p:cNvSpPr>
                <a:spLocks noChangeArrowheads="1"/>
              </p:cNvSpPr>
              <p:nvPr/>
            </p:nvSpPr>
            <p:spPr bwMode="auto">
              <a:xfrm>
                <a:off x="987" y="3499"/>
                <a:ext cx="256" cy="19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dirty="0">
                    <a:solidFill>
                      <a:srgbClr val="1F1A17"/>
                    </a:solidFill>
                    <a:latin typeface="Arial" pitchFamily="34" charset="0"/>
                  </a:rPr>
                  <a:t>. . .</a:t>
                </a:r>
                <a:endParaRPr lang="en-US" dirty="0">
                  <a:solidFill>
                    <a:prstClr val="black"/>
                  </a:solidFill>
                  <a:latin typeface="Arial" pitchFamily="34" charset="0"/>
                </a:endParaRPr>
              </a:p>
            </p:txBody>
          </p:sp>
          <p:sp>
            <p:nvSpPr>
              <p:cNvPr id="971" name="Freeform 120"/>
              <p:cNvSpPr>
                <a:spLocks noEditPoints="1"/>
              </p:cNvSpPr>
              <p:nvPr/>
            </p:nvSpPr>
            <p:spPr bwMode="auto">
              <a:xfrm>
                <a:off x="1677" y="1989"/>
                <a:ext cx="1957" cy="1504"/>
              </a:xfrm>
              <a:custGeom>
                <a:avLst/>
                <a:gdLst/>
                <a:ahLst/>
                <a:cxnLst>
                  <a:cxn ang="0">
                    <a:pos x="0" y="5947"/>
                  </a:cxn>
                  <a:cxn ang="0">
                    <a:pos x="6059" y="5964"/>
                  </a:cxn>
                  <a:cxn ang="0">
                    <a:pos x="6059" y="6015"/>
                  </a:cxn>
                  <a:cxn ang="0">
                    <a:pos x="0" y="5998"/>
                  </a:cxn>
                  <a:cxn ang="0">
                    <a:pos x="0" y="5947"/>
                  </a:cxn>
                  <a:cxn ang="0">
                    <a:pos x="6085" y="5990"/>
                  </a:cxn>
                  <a:cxn ang="0">
                    <a:pos x="6085" y="6015"/>
                  </a:cxn>
                  <a:cxn ang="0">
                    <a:pos x="6059" y="6015"/>
                  </a:cxn>
                  <a:cxn ang="0">
                    <a:pos x="6059" y="5990"/>
                  </a:cxn>
                  <a:cxn ang="0">
                    <a:pos x="6085" y="5990"/>
                  </a:cxn>
                  <a:cxn ang="0">
                    <a:pos x="6034" y="5990"/>
                  </a:cxn>
                  <a:cxn ang="0">
                    <a:pos x="6034" y="25"/>
                  </a:cxn>
                  <a:cxn ang="0">
                    <a:pos x="6085" y="25"/>
                  </a:cxn>
                  <a:cxn ang="0">
                    <a:pos x="6085" y="5990"/>
                  </a:cxn>
                  <a:cxn ang="0">
                    <a:pos x="6034" y="5990"/>
                  </a:cxn>
                  <a:cxn ang="0">
                    <a:pos x="6034" y="25"/>
                  </a:cxn>
                  <a:cxn ang="0">
                    <a:pos x="6034" y="0"/>
                  </a:cxn>
                  <a:cxn ang="0">
                    <a:pos x="6059" y="0"/>
                  </a:cxn>
                  <a:cxn ang="0">
                    <a:pos x="6059" y="25"/>
                  </a:cxn>
                  <a:cxn ang="0">
                    <a:pos x="6034" y="25"/>
                  </a:cxn>
                  <a:cxn ang="0">
                    <a:pos x="6059" y="0"/>
                  </a:cxn>
                  <a:cxn ang="0">
                    <a:pos x="7828" y="0"/>
                  </a:cxn>
                  <a:cxn ang="0">
                    <a:pos x="7828" y="51"/>
                  </a:cxn>
                  <a:cxn ang="0">
                    <a:pos x="6059" y="51"/>
                  </a:cxn>
                  <a:cxn ang="0">
                    <a:pos x="6059" y="0"/>
                  </a:cxn>
                </a:cxnLst>
                <a:rect l="0" t="0" r="r" b="b"/>
                <a:pathLst>
                  <a:path w="7828" h="6015">
                    <a:moveTo>
                      <a:pt x="0" y="5947"/>
                    </a:moveTo>
                    <a:lnTo>
                      <a:pt x="6059" y="5964"/>
                    </a:lnTo>
                    <a:lnTo>
                      <a:pt x="6059" y="6015"/>
                    </a:lnTo>
                    <a:lnTo>
                      <a:pt x="0" y="5998"/>
                    </a:lnTo>
                    <a:lnTo>
                      <a:pt x="0" y="5947"/>
                    </a:lnTo>
                    <a:close/>
                    <a:moveTo>
                      <a:pt x="6085" y="5990"/>
                    </a:moveTo>
                    <a:lnTo>
                      <a:pt x="6085" y="6015"/>
                    </a:lnTo>
                    <a:lnTo>
                      <a:pt x="6059" y="6015"/>
                    </a:lnTo>
                    <a:lnTo>
                      <a:pt x="6059" y="5990"/>
                    </a:lnTo>
                    <a:lnTo>
                      <a:pt x="6085" y="5990"/>
                    </a:lnTo>
                    <a:close/>
                    <a:moveTo>
                      <a:pt x="6034" y="5990"/>
                    </a:moveTo>
                    <a:lnTo>
                      <a:pt x="6034" y="25"/>
                    </a:lnTo>
                    <a:lnTo>
                      <a:pt x="6085" y="25"/>
                    </a:lnTo>
                    <a:lnTo>
                      <a:pt x="6085" y="5990"/>
                    </a:lnTo>
                    <a:lnTo>
                      <a:pt x="6034" y="5990"/>
                    </a:lnTo>
                    <a:close/>
                    <a:moveTo>
                      <a:pt x="6034" y="25"/>
                    </a:moveTo>
                    <a:lnTo>
                      <a:pt x="6034" y="0"/>
                    </a:lnTo>
                    <a:lnTo>
                      <a:pt x="6059" y="0"/>
                    </a:lnTo>
                    <a:lnTo>
                      <a:pt x="6059" y="25"/>
                    </a:lnTo>
                    <a:lnTo>
                      <a:pt x="6034" y="25"/>
                    </a:lnTo>
                    <a:close/>
                    <a:moveTo>
                      <a:pt x="6059" y="0"/>
                    </a:moveTo>
                    <a:lnTo>
                      <a:pt x="7828" y="0"/>
                    </a:lnTo>
                    <a:lnTo>
                      <a:pt x="7828" y="51"/>
                    </a:lnTo>
                    <a:lnTo>
                      <a:pt x="6059" y="51"/>
                    </a:lnTo>
                    <a:lnTo>
                      <a:pt x="6059" y="0"/>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72" name="Rectangle 121"/>
              <p:cNvSpPr>
                <a:spLocks noChangeArrowheads="1"/>
              </p:cNvSpPr>
              <p:nvPr/>
            </p:nvSpPr>
            <p:spPr bwMode="auto">
              <a:xfrm>
                <a:off x="1677" y="3745"/>
                <a:ext cx="1562" cy="14"/>
              </a:xfrm>
              <a:prstGeom prst="rect">
                <a:avLst/>
              </a:prstGeom>
              <a:solidFill>
                <a:srgbClr val="1F1A1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73" name="Rectangle 122"/>
              <p:cNvSpPr>
                <a:spLocks noChangeArrowheads="1"/>
              </p:cNvSpPr>
              <p:nvPr/>
            </p:nvSpPr>
            <p:spPr bwMode="auto">
              <a:xfrm>
                <a:off x="711" y="3422"/>
                <a:ext cx="767" cy="1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500" dirty="0">
                    <a:solidFill>
                      <a:srgbClr val="1F1A17"/>
                    </a:solidFill>
                    <a:latin typeface="Arial" pitchFamily="34" charset="0"/>
                  </a:rPr>
                  <a:t>128 ch FE MB</a:t>
                </a:r>
                <a:endParaRPr lang="en-US" dirty="0">
                  <a:solidFill>
                    <a:prstClr val="black"/>
                  </a:solidFill>
                  <a:latin typeface="Arial" pitchFamily="34" charset="0"/>
                </a:endParaRPr>
              </a:p>
            </p:txBody>
          </p:sp>
          <p:sp>
            <p:nvSpPr>
              <p:cNvPr id="974" name="Rectangle 123"/>
              <p:cNvSpPr>
                <a:spLocks noChangeArrowheads="1"/>
              </p:cNvSpPr>
              <p:nvPr/>
            </p:nvSpPr>
            <p:spPr bwMode="auto">
              <a:xfrm>
                <a:off x="711" y="3688"/>
                <a:ext cx="767" cy="1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500" dirty="0">
                    <a:solidFill>
                      <a:srgbClr val="1F1A17"/>
                    </a:solidFill>
                    <a:latin typeface="Arial" pitchFamily="34" charset="0"/>
                  </a:rPr>
                  <a:t>128 ch FE MB</a:t>
                </a:r>
                <a:endParaRPr lang="en-US" dirty="0">
                  <a:solidFill>
                    <a:prstClr val="black"/>
                  </a:solidFill>
                  <a:latin typeface="Arial" pitchFamily="34" charset="0"/>
                </a:endParaRPr>
              </a:p>
            </p:txBody>
          </p:sp>
          <p:sp>
            <p:nvSpPr>
              <p:cNvPr id="975" name="Freeform 124"/>
              <p:cNvSpPr>
                <a:spLocks/>
              </p:cNvSpPr>
              <p:nvPr/>
            </p:nvSpPr>
            <p:spPr bwMode="auto">
              <a:xfrm>
                <a:off x="2002" y="1252"/>
                <a:ext cx="141" cy="9"/>
              </a:xfrm>
              <a:custGeom>
                <a:avLst/>
                <a:gdLst/>
                <a:ahLst/>
                <a:cxnLst>
                  <a:cxn ang="0">
                    <a:pos x="2" y="34"/>
                  </a:cxn>
                  <a:cxn ang="0">
                    <a:pos x="567" y="27"/>
                  </a:cxn>
                  <a:cxn ang="0">
                    <a:pos x="567" y="0"/>
                  </a:cxn>
                  <a:cxn ang="0">
                    <a:pos x="0" y="8"/>
                  </a:cxn>
                  <a:cxn ang="0">
                    <a:pos x="2" y="34"/>
                  </a:cxn>
                </a:cxnLst>
                <a:rect l="0" t="0" r="r" b="b"/>
                <a:pathLst>
                  <a:path w="567" h="34">
                    <a:moveTo>
                      <a:pt x="2" y="34"/>
                    </a:moveTo>
                    <a:lnTo>
                      <a:pt x="567" y="27"/>
                    </a:lnTo>
                    <a:lnTo>
                      <a:pt x="567" y="0"/>
                    </a:lnTo>
                    <a:lnTo>
                      <a:pt x="0" y="8"/>
                    </a:lnTo>
                    <a:lnTo>
                      <a:pt x="2" y="34"/>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76" name="Freeform 125"/>
              <p:cNvSpPr>
                <a:spLocks/>
              </p:cNvSpPr>
              <p:nvPr/>
            </p:nvSpPr>
            <p:spPr bwMode="auto">
              <a:xfrm>
                <a:off x="1979" y="1238"/>
                <a:ext cx="46" cy="39"/>
              </a:xfrm>
              <a:custGeom>
                <a:avLst/>
                <a:gdLst/>
                <a:ahLst/>
                <a:cxnLst>
                  <a:cxn ang="0">
                    <a:pos x="183" y="156"/>
                  </a:cxn>
                  <a:cxn ang="0">
                    <a:pos x="180" y="153"/>
                  </a:cxn>
                  <a:cxn ang="0">
                    <a:pos x="179" y="149"/>
                  </a:cxn>
                  <a:cxn ang="0">
                    <a:pos x="178" y="145"/>
                  </a:cxn>
                  <a:cxn ang="0">
                    <a:pos x="175" y="142"/>
                  </a:cxn>
                  <a:cxn ang="0">
                    <a:pos x="174" y="138"/>
                  </a:cxn>
                  <a:cxn ang="0">
                    <a:pos x="173" y="134"/>
                  </a:cxn>
                  <a:cxn ang="0">
                    <a:pos x="171" y="130"/>
                  </a:cxn>
                  <a:cxn ang="0">
                    <a:pos x="170" y="128"/>
                  </a:cxn>
                  <a:cxn ang="0">
                    <a:pos x="169" y="124"/>
                  </a:cxn>
                  <a:cxn ang="0">
                    <a:pos x="167" y="120"/>
                  </a:cxn>
                  <a:cxn ang="0">
                    <a:pos x="167" y="116"/>
                  </a:cxn>
                  <a:cxn ang="0">
                    <a:pos x="166" y="112"/>
                  </a:cxn>
                  <a:cxn ang="0">
                    <a:pos x="165" y="109"/>
                  </a:cxn>
                  <a:cxn ang="0">
                    <a:pos x="165" y="105"/>
                  </a:cxn>
                  <a:cxn ang="0">
                    <a:pos x="163" y="102"/>
                  </a:cxn>
                  <a:cxn ang="0">
                    <a:pos x="163" y="98"/>
                  </a:cxn>
                  <a:cxn ang="0">
                    <a:pos x="163" y="94"/>
                  </a:cxn>
                  <a:cxn ang="0">
                    <a:pos x="162" y="91"/>
                  </a:cxn>
                  <a:cxn ang="0">
                    <a:pos x="162" y="87"/>
                  </a:cxn>
                  <a:cxn ang="0">
                    <a:pos x="162" y="83"/>
                  </a:cxn>
                  <a:cxn ang="0">
                    <a:pos x="162" y="79"/>
                  </a:cxn>
                  <a:cxn ang="0">
                    <a:pos x="162" y="77"/>
                  </a:cxn>
                  <a:cxn ang="0">
                    <a:pos x="162" y="73"/>
                  </a:cxn>
                  <a:cxn ang="0">
                    <a:pos x="162" y="69"/>
                  </a:cxn>
                  <a:cxn ang="0">
                    <a:pos x="162" y="65"/>
                  </a:cxn>
                  <a:cxn ang="0">
                    <a:pos x="162" y="61"/>
                  </a:cxn>
                  <a:cxn ang="0">
                    <a:pos x="163" y="58"/>
                  </a:cxn>
                  <a:cxn ang="0">
                    <a:pos x="163" y="54"/>
                  </a:cxn>
                  <a:cxn ang="0">
                    <a:pos x="163" y="51"/>
                  </a:cxn>
                  <a:cxn ang="0">
                    <a:pos x="165" y="47"/>
                  </a:cxn>
                  <a:cxn ang="0">
                    <a:pos x="166" y="43"/>
                  </a:cxn>
                  <a:cxn ang="0">
                    <a:pos x="166" y="39"/>
                  </a:cxn>
                  <a:cxn ang="0">
                    <a:pos x="167" y="36"/>
                  </a:cxn>
                  <a:cxn ang="0">
                    <a:pos x="169" y="32"/>
                  </a:cxn>
                  <a:cxn ang="0">
                    <a:pos x="169" y="28"/>
                  </a:cxn>
                  <a:cxn ang="0">
                    <a:pos x="170" y="24"/>
                  </a:cxn>
                  <a:cxn ang="0">
                    <a:pos x="171" y="20"/>
                  </a:cxn>
                  <a:cxn ang="0">
                    <a:pos x="173" y="18"/>
                  </a:cxn>
                  <a:cxn ang="0">
                    <a:pos x="174" y="14"/>
                  </a:cxn>
                  <a:cxn ang="0">
                    <a:pos x="177" y="10"/>
                  </a:cxn>
                  <a:cxn ang="0">
                    <a:pos x="178" y="6"/>
                  </a:cxn>
                  <a:cxn ang="0">
                    <a:pos x="179" y="2"/>
                  </a:cxn>
                  <a:cxn ang="0">
                    <a:pos x="0" y="81"/>
                  </a:cxn>
                </a:cxnLst>
                <a:rect l="0" t="0" r="r" b="b"/>
                <a:pathLst>
                  <a:path w="183" h="156">
                    <a:moveTo>
                      <a:pt x="0" y="81"/>
                    </a:moveTo>
                    <a:lnTo>
                      <a:pt x="183" y="156"/>
                    </a:lnTo>
                    <a:lnTo>
                      <a:pt x="183" y="156"/>
                    </a:lnTo>
                    <a:lnTo>
                      <a:pt x="182" y="155"/>
                    </a:lnTo>
                    <a:lnTo>
                      <a:pt x="182" y="154"/>
                    </a:lnTo>
                    <a:lnTo>
                      <a:pt x="180" y="153"/>
                    </a:lnTo>
                    <a:lnTo>
                      <a:pt x="180" y="151"/>
                    </a:lnTo>
                    <a:lnTo>
                      <a:pt x="179" y="150"/>
                    </a:lnTo>
                    <a:lnTo>
                      <a:pt x="179" y="149"/>
                    </a:lnTo>
                    <a:lnTo>
                      <a:pt x="178" y="147"/>
                    </a:lnTo>
                    <a:lnTo>
                      <a:pt x="178" y="146"/>
                    </a:lnTo>
                    <a:lnTo>
                      <a:pt x="178" y="145"/>
                    </a:lnTo>
                    <a:lnTo>
                      <a:pt x="177" y="145"/>
                    </a:lnTo>
                    <a:lnTo>
                      <a:pt x="177" y="143"/>
                    </a:lnTo>
                    <a:lnTo>
                      <a:pt x="175" y="142"/>
                    </a:lnTo>
                    <a:lnTo>
                      <a:pt x="175" y="141"/>
                    </a:lnTo>
                    <a:lnTo>
                      <a:pt x="175" y="139"/>
                    </a:lnTo>
                    <a:lnTo>
                      <a:pt x="174" y="138"/>
                    </a:lnTo>
                    <a:lnTo>
                      <a:pt x="174" y="137"/>
                    </a:lnTo>
                    <a:lnTo>
                      <a:pt x="173" y="136"/>
                    </a:lnTo>
                    <a:lnTo>
                      <a:pt x="173" y="134"/>
                    </a:lnTo>
                    <a:lnTo>
                      <a:pt x="173" y="133"/>
                    </a:lnTo>
                    <a:lnTo>
                      <a:pt x="171" y="132"/>
                    </a:lnTo>
                    <a:lnTo>
                      <a:pt x="171" y="130"/>
                    </a:lnTo>
                    <a:lnTo>
                      <a:pt x="171" y="129"/>
                    </a:lnTo>
                    <a:lnTo>
                      <a:pt x="170" y="129"/>
                    </a:lnTo>
                    <a:lnTo>
                      <a:pt x="170" y="128"/>
                    </a:lnTo>
                    <a:lnTo>
                      <a:pt x="170" y="126"/>
                    </a:lnTo>
                    <a:lnTo>
                      <a:pt x="170" y="125"/>
                    </a:lnTo>
                    <a:lnTo>
                      <a:pt x="169" y="124"/>
                    </a:lnTo>
                    <a:lnTo>
                      <a:pt x="169" y="122"/>
                    </a:lnTo>
                    <a:lnTo>
                      <a:pt x="169" y="121"/>
                    </a:lnTo>
                    <a:lnTo>
                      <a:pt x="167" y="120"/>
                    </a:lnTo>
                    <a:lnTo>
                      <a:pt x="167" y="119"/>
                    </a:lnTo>
                    <a:lnTo>
                      <a:pt x="167" y="117"/>
                    </a:lnTo>
                    <a:lnTo>
                      <a:pt x="167" y="116"/>
                    </a:lnTo>
                    <a:lnTo>
                      <a:pt x="166" y="115"/>
                    </a:lnTo>
                    <a:lnTo>
                      <a:pt x="166" y="113"/>
                    </a:lnTo>
                    <a:lnTo>
                      <a:pt x="166" y="112"/>
                    </a:lnTo>
                    <a:lnTo>
                      <a:pt x="166" y="112"/>
                    </a:lnTo>
                    <a:lnTo>
                      <a:pt x="166" y="111"/>
                    </a:lnTo>
                    <a:lnTo>
                      <a:pt x="165" y="109"/>
                    </a:lnTo>
                    <a:lnTo>
                      <a:pt x="165" y="108"/>
                    </a:lnTo>
                    <a:lnTo>
                      <a:pt x="165" y="107"/>
                    </a:lnTo>
                    <a:lnTo>
                      <a:pt x="165" y="105"/>
                    </a:lnTo>
                    <a:lnTo>
                      <a:pt x="165" y="104"/>
                    </a:lnTo>
                    <a:lnTo>
                      <a:pt x="165" y="103"/>
                    </a:lnTo>
                    <a:lnTo>
                      <a:pt x="163" y="102"/>
                    </a:lnTo>
                    <a:lnTo>
                      <a:pt x="163" y="100"/>
                    </a:lnTo>
                    <a:lnTo>
                      <a:pt x="163" y="99"/>
                    </a:lnTo>
                    <a:lnTo>
                      <a:pt x="163" y="98"/>
                    </a:lnTo>
                    <a:lnTo>
                      <a:pt x="163" y="96"/>
                    </a:lnTo>
                    <a:lnTo>
                      <a:pt x="163" y="95"/>
                    </a:lnTo>
                    <a:lnTo>
                      <a:pt x="163" y="94"/>
                    </a:lnTo>
                    <a:lnTo>
                      <a:pt x="163" y="94"/>
                    </a:lnTo>
                    <a:lnTo>
                      <a:pt x="162" y="92"/>
                    </a:lnTo>
                    <a:lnTo>
                      <a:pt x="162" y="91"/>
                    </a:lnTo>
                    <a:lnTo>
                      <a:pt x="162" y="90"/>
                    </a:lnTo>
                    <a:lnTo>
                      <a:pt x="162" y="88"/>
                    </a:lnTo>
                    <a:lnTo>
                      <a:pt x="162" y="87"/>
                    </a:lnTo>
                    <a:lnTo>
                      <a:pt x="162" y="86"/>
                    </a:lnTo>
                    <a:lnTo>
                      <a:pt x="162" y="85"/>
                    </a:lnTo>
                    <a:lnTo>
                      <a:pt x="162" y="83"/>
                    </a:lnTo>
                    <a:lnTo>
                      <a:pt x="162" y="82"/>
                    </a:lnTo>
                    <a:lnTo>
                      <a:pt x="162" y="81"/>
                    </a:lnTo>
                    <a:lnTo>
                      <a:pt x="162" y="79"/>
                    </a:lnTo>
                    <a:lnTo>
                      <a:pt x="162" y="78"/>
                    </a:lnTo>
                    <a:lnTo>
                      <a:pt x="162" y="77"/>
                    </a:lnTo>
                    <a:lnTo>
                      <a:pt x="162" y="77"/>
                    </a:lnTo>
                    <a:lnTo>
                      <a:pt x="162" y="75"/>
                    </a:lnTo>
                    <a:lnTo>
                      <a:pt x="162" y="74"/>
                    </a:lnTo>
                    <a:lnTo>
                      <a:pt x="162" y="73"/>
                    </a:lnTo>
                    <a:lnTo>
                      <a:pt x="162" y="71"/>
                    </a:lnTo>
                    <a:lnTo>
                      <a:pt x="162" y="70"/>
                    </a:lnTo>
                    <a:lnTo>
                      <a:pt x="162" y="69"/>
                    </a:lnTo>
                    <a:lnTo>
                      <a:pt x="162" y="68"/>
                    </a:lnTo>
                    <a:lnTo>
                      <a:pt x="162" y="66"/>
                    </a:lnTo>
                    <a:lnTo>
                      <a:pt x="162" y="65"/>
                    </a:lnTo>
                    <a:lnTo>
                      <a:pt x="162" y="64"/>
                    </a:lnTo>
                    <a:lnTo>
                      <a:pt x="162" y="62"/>
                    </a:lnTo>
                    <a:lnTo>
                      <a:pt x="162" y="61"/>
                    </a:lnTo>
                    <a:lnTo>
                      <a:pt x="162" y="60"/>
                    </a:lnTo>
                    <a:lnTo>
                      <a:pt x="163" y="58"/>
                    </a:lnTo>
                    <a:lnTo>
                      <a:pt x="163" y="58"/>
                    </a:lnTo>
                    <a:lnTo>
                      <a:pt x="163" y="57"/>
                    </a:lnTo>
                    <a:lnTo>
                      <a:pt x="163" y="56"/>
                    </a:lnTo>
                    <a:lnTo>
                      <a:pt x="163" y="54"/>
                    </a:lnTo>
                    <a:lnTo>
                      <a:pt x="163" y="53"/>
                    </a:lnTo>
                    <a:lnTo>
                      <a:pt x="163" y="52"/>
                    </a:lnTo>
                    <a:lnTo>
                      <a:pt x="163" y="51"/>
                    </a:lnTo>
                    <a:lnTo>
                      <a:pt x="165" y="49"/>
                    </a:lnTo>
                    <a:lnTo>
                      <a:pt x="165" y="48"/>
                    </a:lnTo>
                    <a:lnTo>
                      <a:pt x="165" y="47"/>
                    </a:lnTo>
                    <a:lnTo>
                      <a:pt x="165" y="45"/>
                    </a:lnTo>
                    <a:lnTo>
                      <a:pt x="165" y="44"/>
                    </a:lnTo>
                    <a:lnTo>
                      <a:pt x="166" y="43"/>
                    </a:lnTo>
                    <a:lnTo>
                      <a:pt x="166" y="41"/>
                    </a:lnTo>
                    <a:lnTo>
                      <a:pt x="166" y="40"/>
                    </a:lnTo>
                    <a:lnTo>
                      <a:pt x="166" y="39"/>
                    </a:lnTo>
                    <a:lnTo>
                      <a:pt x="166" y="39"/>
                    </a:lnTo>
                    <a:lnTo>
                      <a:pt x="167" y="37"/>
                    </a:lnTo>
                    <a:lnTo>
                      <a:pt x="167" y="36"/>
                    </a:lnTo>
                    <a:lnTo>
                      <a:pt x="167" y="35"/>
                    </a:lnTo>
                    <a:lnTo>
                      <a:pt x="167" y="34"/>
                    </a:lnTo>
                    <a:lnTo>
                      <a:pt x="169" y="32"/>
                    </a:lnTo>
                    <a:lnTo>
                      <a:pt x="169" y="31"/>
                    </a:lnTo>
                    <a:lnTo>
                      <a:pt x="169" y="30"/>
                    </a:lnTo>
                    <a:lnTo>
                      <a:pt x="169" y="28"/>
                    </a:lnTo>
                    <a:lnTo>
                      <a:pt x="170" y="27"/>
                    </a:lnTo>
                    <a:lnTo>
                      <a:pt x="170" y="26"/>
                    </a:lnTo>
                    <a:lnTo>
                      <a:pt x="170" y="24"/>
                    </a:lnTo>
                    <a:lnTo>
                      <a:pt x="171" y="23"/>
                    </a:lnTo>
                    <a:lnTo>
                      <a:pt x="171" y="22"/>
                    </a:lnTo>
                    <a:lnTo>
                      <a:pt x="171" y="20"/>
                    </a:lnTo>
                    <a:lnTo>
                      <a:pt x="173" y="19"/>
                    </a:lnTo>
                    <a:lnTo>
                      <a:pt x="173" y="19"/>
                    </a:lnTo>
                    <a:lnTo>
                      <a:pt x="173" y="18"/>
                    </a:lnTo>
                    <a:lnTo>
                      <a:pt x="174" y="17"/>
                    </a:lnTo>
                    <a:lnTo>
                      <a:pt x="174" y="15"/>
                    </a:lnTo>
                    <a:lnTo>
                      <a:pt x="174" y="14"/>
                    </a:lnTo>
                    <a:lnTo>
                      <a:pt x="175" y="13"/>
                    </a:lnTo>
                    <a:lnTo>
                      <a:pt x="175" y="11"/>
                    </a:lnTo>
                    <a:lnTo>
                      <a:pt x="177" y="10"/>
                    </a:lnTo>
                    <a:lnTo>
                      <a:pt x="177" y="9"/>
                    </a:lnTo>
                    <a:lnTo>
                      <a:pt x="177" y="7"/>
                    </a:lnTo>
                    <a:lnTo>
                      <a:pt x="178" y="6"/>
                    </a:lnTo>
                    <a:lnTo>
                      <a:pt x="178" y="5"/>
                    </a:lnTo>
                    <a:lnTo>
                      <a:pt x="179" y="3"/>
                    </a:lnTo>
                    <a:lnTo>
                      <a:pt x="179" y="2"/>
                    </a:lnTo>
                    <a:lnTo>
                      <a:pt x="179" y="1"/>
                    </a:lnTo>
                    <a:lnTo>
                      <a:pt x="180" y="0"/>
                    </a:lnTo>
                    <a:lnTo>
                      <a:pt x="0" y="81"/>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77" name="Freeform 126"/>
              <p:cNvSpPr>
                <a:spLocks/>
              </p:cNvSpPr>
              <p:nvPr/>
            </p:nvSpPr>
            <p:spPr bwMode="auto">
              <a:xfrm>
                <a:off x="2370" y="3114"/>
                <a:ext cx="28" cy="64"/>
              </a:xfrm>
              <a:custGeom>
                <a:avLst/>
                <a:gdLst/>
                <a:ahLst/>
                <a:cxnLst>
                  <a:cxn ang="0">
                    <a:pos x="111" y="254"/>
                  </a:cxn>
                  <a:cxn ang="0">
                    <a:pos x="63" y="254"/>
                  </a:cxn>
                  <a:cxn ang="0">
                    <a:pos x="63" y="72"/>
                  </a:cxn>
                  <a:cxn ang="0">
                    <a:pos x="50" y="84"/>
                  </a:cxn>
                  <a:cxn ang="0">
                    <a:pos x="34" y="93"/>
                  </a:cxn>
                  <a:cxn ang="0">
                    <a:pos x="18" y="102"/>
                  </a:cxn>
                  <a:cxn ang="0">
                    <a:pos x="0" y="109"/>
                  </a:cxn>
                  <a:cxn ang="0">
                    <a:pos x="0" y="64"/>
                  </a:cxn>
                  <a:cxn ang="0">
                    <a:pos x="11" y="61"/>
                  </a:cxn>
                  <a:cxn ang="0">
                    <a:pos x="21" y="55"/>
                  </a:cxn>
                  <a:cxn ang="0">
                    <a:pos x="31" y="49"/>
                  </a:cxn>
                  <a:cxn ang="0">
                    <a:pos x="42" y="41"/>
                  </a:cxn>
                  <a:cxn ang="0">
                    <a:pos x="52" y="32"/>
                  </a:cxn>
                  <a:cxn ang="0">
                    <a:pos x="60" y="23"/>
                  </a:cxn>
                  <a:cxn ang="0">
                    <a:pos x="67" y="12"/>
                  </a:cxn>
                  <a:cxn ang="0">
                    <a:pos x="72" y="0"/>
                  </a:cxn>
                  <a:cxn ang="0">
                    <a:pos x="111" y="0"/>
                  </a:cxn>
                  <a:cxn ang="0">
                    <a:pos x="111" y="254"/>
                  </a:cxn>
                </a:cxnLst>
                <a:rect l="0" t="0" r="r" b="b"/>
                <a:pathLst>
                  <a:path w="111" h="254">
                    <a:moveTo>
                      <a:pt x="111" y="254"/>
                    </a:moveTo>
                    <a:lnTo>
                      <a:pt x="63" y="254"/>
                    </a:lnTo>
                    <a:lnTo>
                      <a:pt x="63" y="72"/>
                    </a:lnTo>
                    <a:lnTo>
                      <a:pt x="50" y="84"/>
                    </a:lnTo>
                    <a:lnTo>
                      <a:pt x="34" y="93"/>
                    </a:lnTo>
                    <a:lnTo>
                      <a:pt x="18" y="102"/>
                    </a:lnTo>
                    <a:lnTo>
                      <a:pt x="0" y="109"/>
                    </a:lnTo>
                    <a:lnTo>
                      <a:pt x="0" y="64"/>
                    </a:lnTo>
                    <a:lnTo>
                      <a:pt x="11" y="61"/>
                    </a:lnTo>
                    <a:lnTo>
                      <a:pt x="21" y="55"/>
                    </a:lnTo>
                    <a:lnTo>
                      <a:pt x="31" y="49"/>
                    </a:lnTo>
                    <a:lnTo>
                      <a:pt x="42" y="41"/>
                    </a:lnTo>
                    <a:lnTo>
                      <a:pt x="52" y="32"/>
                    </a:lnTo>
                    <a:lnTo>
                      <a:pt x="60" y="23"/>
                    </a:lnTo>
                    <a:lnTo>
                      <a:pt x="67" y="12"/>
                    </a:lnTo>
                    <a:lnTo>
                      <a:pt x="72" y="0"/>
                    </a:lnTo>
                    <a:lnTo>
                      <a:pt x="111" y="0"/>
                    </a:lnTo>
                    <a:lnTo>
                      <a:pt x="111" y="25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78" name="Freeform 127"/>
              <p:cNvSpPr>
                <a:spLocks/>
              </p:cNvSpPr>
              <p:nvPr/>
            </p:nvSpPr>
            <p:spPr bwMode="auto">
              <a:xfrm>
                <a:off x="2414" y="3114"/>
                <a:ext cx="43" cy="64"/>
              </a:xfrm>
              <a:custGeom>
                <a:avLst/>
                <a:gdLst/>
                <a:ahLst/>
                <a:cxnLst>
                  <a:cxn ang="0">
                    <a:pos x="170" y="254"/>
                  </a:cxn>
                  <a:cxn ang="0">
                    <a:pos x="3" y="241"/>
                  </a:cxn>
                  <a:cxn ang="0">
                    <a:pos x="10" y="217"/>
                  </a:cxn>
                  <a:cxn ang="0">
                    <a:pos x="25" y="194"/>
                  </a:cxn>
                  <a:cxn ang="0">
                    <a:pos x="52" y="164"/>
                  </a:cxn>
                  <a:cxn ang="0">
                    <a:pos x="86" y="131"/>
                  </a:cxn>
                  <a:cxn ang="0">
                    <a:pos x="106" y="110"/>
                  </a:cxn>
                  <a:cxn ang="0">
                    <a:pos x="115" y="97"/>
                  </a:cxn>
                  <a:cxn ang="0">
                    <a:pos x="120" y="81"/>
                  </a:cxn>
                  <a:cxn ang="0">
                    <a:pos x="120" y="67"/>
                  </a:cxn>
                  <a:cxn ang="0">
                    <a:pos x="116" y="54"/>
                  </a:cxn>
                  <a:cxn ang="0">
                    <a:pos x="107" y="46"/>
                  </a:cxn>
                  <a:cxn ang="0">
                    <a:pos x="95" y="41"/>
                  </a:cxn>
                  <a:cxn ang="0">
                    <a:pos x="81" y="41"/>
                  </a:cxn>
                  <a:cxn ang="0">
                    <a:pos x="69" y="46"/>
                  </a:cxn>
                  <a:cxn ang="0">
                    <a:pos x="60" y="55"/>
                  </a:cxn>
                  <a:cxn ang="0">
                    <a:pos x="55" y="71"/>
                  </a:cxn>
                  <a:cxn ang="0">
                    <a:pos x="5" y="75"/>
                  </a:cxn>
                  <a:cxn ang="0">
                    <a:pos x="9" y="57"/>
                  </a:cxn>
                  <a:cxn ang="0">
                    <a:pos x="14" y="41"/>
                  </a:cxn>
                  <a:cxn ang="0">
                    <a:pos x="22" y="28"/>
                  </a:cxn>
                  <a:cxn ang="0">
                    <a:pos x="33" y="19"/>
                  </a:cxn>
                  <a:cxn ang="0">
                    <a:pos x="59" y="6"/>
                  </a:cxn>
                  <a:cxn ang="0">
                    <a:pos x="90" y="0"/>
                  </a:cxn>
                  <a:cxn ang="0">
                    <a:pos x="107" y="2"/>
                  </a:cxn>
                  <a:cxn ang="0">
                    <a:pos x="123" y="6"/>
                  </a:cxn>
                  <a:cxn ang="0">
                    <a:pos x="137" y="12"/>
                  </a:cxn>
                  <a:cxn ang="0">
                    <a:pos x="148" y="21"/>
                  </a:cxn>
                  <a:cxn ang="0">
                    <a:pos x="158" y="32"/>
                  </a:cxn>
                  <a:cxn ang="0">
                    <a:pos x="165" y="44"/>
                  </a:cxn>
                  <a:cxn ang="0">
                    <a:pos x="169" y="57"/>
                  </a:cxn>
                  <a:cxn ang="0">
                    <a:pos x="170" y="71"/>
                  </a:cxn>
                  <a:cxn ang="0">
                    <a:pos x="169" y="88"/>
                  </a:cxn>
                  <a:cxn ang="0">
                    <a:pos x="163" y="104"/>
                  </a:cxn>
                  <a:cxn ang="0">
                    <a:pos x="156" y="119"/>
                  </a:cxn>
                  <a:cxn ang="0">
                    <a:pos x="144" y="135"/>
                  </a:cxn>
                  <a:cxn ang="0">
                    <a:pos x="112" y="168"/>
                  </a:cxn>
                  <a:cxn ang="0">
                    <a:pos x="84" y="195"/>
                  </a:cxn>
                  <a:cxn ang="0">
                    <a:pos x="73" y="210"/>
                  </a:cxn>
                </a:cxnLst>
                <a:rect l="0" t="0" r="r" b="b"/>
                <a:pathLst>
                  <a:path w="170" h="254">
                    <a:moveTo>
                      <a:pt x="170" y="210"/>
                    </a:moveTo>
                    <a:lnTo>
                      <a:pt x="170" y="254"/>
                    </a:lnTo>
                    <a:lnTo>
                      <a:pt x="0" y="254"/>
                    </a:lnTo>
                    <a:lnTo>
                      <a:pt x="3" y="241"/>
                    </a:lnTo>
                    <a:lnTo>
                      <a:pt x="5" y="229"/>
                    </a:lnTo>
                    <a:lnTo>
                      <a:pt x="10" y="217"/>
                    </a:lnTo>
                    <a:lnTo>
                      <a:pt x="17" y="206"/>
                    </a:lnTo>
                    <a:lnTo>
                      <a:pt x="25" y="194"/>
                    </a:lnTo>
                    <a:lnTo>
                      <a:pt x="37" y="180"/>
                    </a:lnTo>
                    <a:lnTo>
                      <a:pt x="52" y="164"/>
                    </a:lnTo>
                    <a:lnTo>
                      <a:pt x="71" y="146"/>
                    </a:lnTo>
                    <a:lnTo>
                      <a:pt x="86" y="131"/>
                    </a:lnTo>
                    <a:lnTo>
                      <a:pt x="97" y="119"/>
                    </a:lnTo>
                    <a:lnTo>
                      <a:pt x="106" y="110"/>
                    </a:lnTo>
                    <a:lnTo>
                      <a:pt x="111" y="104"/>
                    </a:lnTo>
                    <a:lnTo>
                      <a:pt x="115" y="97"/>
                    </a:lnTo>
                    <a:lnTo>
                      <a:pt x="119" y="89"/>
                    </a:lnTo>
                    <a:lnTo>
                      <a:pt x="120" y="81"/>
                    </a:lnTo>
                    <a:lnTo>
                      <a:pt x="122" y="75"/>
                    </a:lnTo>
                    <a:lnTo>
                      <a:pt x="120" y="67"/>
                    </a:lnTo>
                    <a:lnTo>
                      <a:pt x="119" y="61"/>
                    </a:lnTo>
                    <a:lnTo>
                      <a:pt x="116" y="54"/>
                    </a:lnTo>
                    <a:lnTo>
                      <a:pt x="112" y="50"/>
                    </a:lnTo>
                    <a:lnTo>
                      <a:pt x="107" y="46"/>
                    </a:lnTo>
                    <a:lnTo>
                      <a:pt x="102" y="44"/>
                    </a:lnTo>
                    <a:lnTo>
                      <a:pt x="95" y="41"/>
                    </a:lnTo>
                    <a:lnTo>
                      <a:pt x="89" y="41"/>
                    </a:lnTo>
                    <a:lnTo>
                      <a:pt x="81" y="41"/>
                    </a:lnTo>
                    <a:lnTo>
                      <a:pt x="74" y="44"/>
                    </a:lnTo>
                    <a:lnTo>
                      <a:pt x="69" y="46"/>
                    </a:lnTo>
                    <a:lnTo>
                      <a:pt x="64" y="50"/>
                    </a:lnTo>
                    <a:lnTo>
                      <a:pt x="60" y="55"/>
                    </a:lnTo>
                    <a:lnTo>
                      <a:pt x="57" y="62"/>
                    </a:lnTo>
                    <a:lnTo>
                      <a:pt x="55" y="71"/>
                    </a:lnTo>
                    <a:lnTo>
                      <a:pt x="54" y="80"/>
                    </a:lnTo>
                    <a:lnTo>
                      <a:pt x="5" y="75"/>
                    </a:lnTo>
                    <a:lnTo>
                      <a:pt x="6" y="66"/>
                    </a:lnTo>
                    <a:lnTo>
                      <a:pt x="9" y="57"/>
                    </a:lnTo>
                    <a:lnTo>
                      <a:pt x="12" y="49"/>
                    </a:lnTo>
                    <a:lnTo>
                      <a:pt x="14" y="41"/>
                    </a:lnTo>
                    <a:lnTo>
                      <a:pt x="18" y="34"/>
                    </a:lnTo>
                    <a:lnTo>
                      <a:pt x="22" y="28"/>
                    </a:lnTo>
                    <a:lnTo>
                      <a:pt x="27" y="23"/>
                    </a:lnTo>
                    <a:lnTo>
                      <a:pt x="33" y="19"/>
                    </a:lnTo>
                    <a:lnTo>
                      <a:pt x="44" y="11"/>
                    </a:lnTo>
                    <a:lnTo>
                      <a:pt x="59" y="6"/>
                    </a:lnTo>
                    <a:lnTo>
                      <a:pt x="73" y="2"/>
                    </a:lnTo>
                    <a:lnTo>
                      <a:pt x="90" y="0"/>
                    </a:lnTo>
                    <a:lnTo>
                      <a:pt x="98" y="2"/>
                    </a:lnTo>
                    <a:lnTo>
                      <a:pt x="107" y="2"/>
                    </a:lnTo>
                    <a:lnTo>
                      <a:pt x="115" y="4"/>
                    </a:lnTo>
                    <a:lnTo>
                      <a:pt x="123" y="6"/>
                    </a:lnTo>
                    <a:lnTo>
                      <a:pt x="129" y="8"/>
                    </a:lnTo>
                    <a:lnTo>
                      <a:pt x="137" y="12"/>
                    </a:lnTo>
                    <a:lnTo>
                      <a:pt x="142" y="16"/>
                    </a:lnTo>
                    <a:lnTo>
                      <a:pt x="148" y="21"/>
                    </a:lnTo>
                    <a:lnTo>
                      <a:pt x="153" y="27"/>
                    </a:lnTo>
                    <a:lnTo>
                      <a:pt x="158" y="32"/>
                    </a:lnTo>
                    <a:lnTo>
                      <a:pt x="161" y="37"/>
                    </a:lnTo>
                    <a:lnTo>
                      <a:pt x="165" y="44"/>
                    </a:lnTo>
                    <a:lnTo>
                      <a:pt x="167" y="50"/>
                    </a:lnTo>
                    <a:lnTo>
                      <a:pt x="169" y="57"/>
                    </a:lnTo>
                    <a:lnTo>
                      <a:pt x="170" y="63"/>
                    </a:lnTo>
                    <a:lnTo>
                      <a:pt x="170" y="71"/>
                    </a:lnTo>
                    <a:lnTo>
                      <a:pt x="170" y="79"/>
                    </a:lnTo>
                    <a:lnTo>
                      <a:pt x="169" y="88"/>
                    </a:lnTo>
                    <a:lnTo>
                      <a:pt x="166" y="96"/>
                    </a:lnTo>
                    <a:lnTo>
                      <a:pt x="163" y="104"/>
                    </a:lnTo>
                    <a:lnTo>
                      <a:pt x="160" y="112"/>
                    </a:lnTo>
                    <a:lnTo>
                      <a:pt x="156" y="119"/>
                    </a:lnTo>
                    <a:lnTo>
                      <a:pt x="150" y="127"/>
                    </a:lnTo>
                    <a:lnTo>
                      <a:pt x="144" y="135"/>
                    </a:lnTo>
                    <a:lnTo>
                      <a:pt x="132" y="149"/>
                    </a:lnTo>
                    <a:lnTo>
                      <a:pt x="112" y="168"/>
                    </a:lnTo>
                    <a:lnTo>
                      <a:pt x="94" y="185"/>
                    </a:lnTo>
                    <a:lnTo>
                      <a:pt x="84" y="195"/>
                    </a:lnTo>
                    <a:lnTo>
                      <a:pt x="78" y="203"/>
                    </a:lnTo>
                    <a:lnTo>
                      <a:pt x="73" y="210"/>
                    </a:lnTo>
                    <a:lnTo>
                      <a:pt x="170" y="21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79" name="Freeform 128"/>
              <p:cNvSpPr>
                <a:spLocks noEditPoints="1"/>
              </p:cNvSpPr>
              <p:nvPr/>
            </p:nvSpPr>
            <p:spPr bwMode="auto">
              <a:xfrm>
                <a:off x="2465" y="3114"/>
                <a:ext cx="41" cy="65"/>
              </a:xfrm>
              <a:custGeom>
                <a:avLst/>
                <a:gdLst/>
                <a:ahLst/>
                <a:cxnLst>
                  <a:cxn ang="0">
                    <a:pos x="27" y="109"/>
                  </a:cxn>
                  <a:cxn ang="0">
                    <a:pos x="12" y="89"/>
                  </a:cxn>
                  <a:cxn ang="0">
                    <a:pos x="7" y="66"/>
                  </a:cxn>
                  <a:cxn ang="0">
                    <a:pos x="10" y="46"/>
                  </a:cxn>
                  <a:cxn ang="0">
                    <a:pos x="19" y="29"/>
                  </a:cxn>
                  <a:cxn ang="0">
                    <a:pos x="32" y="15"/>
                  </a:cxn>
                  <a:cxn ang="0">
                    <a:pos x="51" y="6"/>
                  </a:cxn>
                  <a:cxn ang="0">
                    <a:pos x="100" y="2"/>
                  </a:cxn>
                  <a:cxn ang="0">
                    <a:pos x="129" y="11"/>
                  </a:cxn>
                  <a:cxn ang="0">
                    <a:pos x="144" y="24"/>
                  </a:cxn>
                  <a:cxn ang="0">
                    <a:pos x="153" y="40"/>
                  </a:cxn>
                  <a:cxn ang="0">
                    <a:pos x="159" y="59"/>
                  </a:cxn>
                  <a:cxn ang="0">
                    <a:pos x="157" y="83"/>
                  </a:cxn>
                  <a:cxn ang="0">
                    <a:pos x="144" y="104"/>
                  </a:cxn>
                  <a:cxn ang="0">
                    <a:pos x="125" y="118"/>
                  </a:cxn>
                  <a:cxn ang="0">
                    <a:pos x="149" y="135"/>
                  </a:cxn>
                  <a:cxn ang="0">
                    <a:pos x="164" y="160"/>
                  </a:cxn>
                  <a:cxn ang="0">
                    <a:pos x="166" y="189"/>
                  </a:cxn>
                  <a:cxn ang="0">
                    <a:pos x="161" y="211"/>
                  </a:cxn>
                  <a:cxn ang="0">
                    <a:pos x="149" y="231"/>
                  </a:cxn>
                  <a:cxn ang="0">
                    <a:pos x="132" y="246"/>
                  </a:cxn>
                  <a:cxn ang="0">
                    <a:pos x="112" y="255"/>
                  </a:cxn>
                  <a:cxn ang="0">
                    <a:pos x="85" y="258"/>
                  </a:cxn>
                  <a:cxn ang="0">
                    <a:pos x="46" y="251"/>
                  </a:cxn>
                  <a:cxn ang="0">
                    <a:pos x="28" y="241"/>
                  </a:cxn>
                  <a:cxn ang="0">
                    <a:pos x="11" y="223"/>
                  </a:cxn>
                  <a:cxn ang="0">
                    <a:pos x="3" y="199"/>
                  </a:cxn>
                  <a:cxn ang="0">
                    <a:pos x="2" y="172"/>
                  </a:cxn>
                  <a:cxn ang="0">
                    <a:pos x="11" y="144"/>
                  </a:cxn>
                  <a:cxn ang="0">
                    <a:pos x="33" y="123"/>
                  </a:cxn>
                  <a:cxn ang="0">
                    <a:pos x="54" y="76"/>
                  </a:cxn>
                  <a:cxn ang="0">
                    <a:pos x="62" y="92"/>
                  </a:cxn>
                  <a:cxn ang="0">
                    <a:pos x="76" y="100"/>
                  </a:cxn>
                  <a:cxn ang="0">
                    <a:pos x="96" y="98"/>
                  </a:cxn>
                  <a:cxn ang="0">
                    <a:pos x="109" y="87"/>
                  </a:cxn>
                  <a:cxn ang="0">
                    <a:pos x="113" y="70"/>
                  </a:cxn>
                  <a:cxn ang="0">
                    <a:pos x="109" y="51"/>
                  </a:cxn>
                  <a:cxn ang="0">
                    <a:pos x="96" y="41"/>
                  </a:cxn>
                  <a:cxn ang="0">
                    <a:pos x="78" y="40"/>
                  </a:cxn>
                  <a:cxn ang="0">
                    <a:pos x="62" y="47"/>
                  </a:cxn>
                  <a:cxn ang="0">
                    <a:pos x="54" y="63"/>
                  </a:cxn>
                  <a:cxn ang="0">
                    <a:pos x="49" y="186"/>
                  </a:cxn>
                  <a:cxn ang="0">
                    <a:pos x="59" y="208"/>
                  </a:cxn>
                  <a:cxn ang="0">
                    <a:pos x="78" y="219"/>
                  </a:cxn>
                  <a:cxn ang="0">
                    <a:pos x="98" y="217"/>
                  </a:cxn>
                  <a:cxn ang="0">
                    <a:pos x="114" y="203"/>
                  </a:cxn>
                  <a:cxn ang="0">
                    <a:pos x="119" y="178"/>
                  </a:cxn>
                  <a:cxn ang="0">
                    <a:pos x="114" y="155"/>
                  </a:cxn>
                  <a:cxn ang="0">
                    <a:pos x="97" y="142"/>
                  </a:cxn>
                  <a:cxn ang="0">
                    <a:pos x="75" y="139"/>
                  </a:cxn>
                  <a:cxn ang="0">
                    <a:pos x="58" y="151"/>
                  </a:cxn>
                  <a:cxn ang="0">
                    <a:pos x="49" y="170"/>
                  </a:cxn>
                </a:cxnLst>
                <a:rect l="0" t="0" r="r" b="b"/>
                <a:pathLst>
                  <a:path w="166" h="258">
                    <a:moveTo>
                      <a:pt x="44" y="118"/>
                    </a:moveTo>
                    <a:lnTo>
                      <a:pt x="34" y="114"/>
                    </a:lnTo>
                    <a:lnTo>
                      <a:pt x="27" y="109"/>
                    </a:lnTo>
                    <a:lnTo>
                      <a:pt x="21" y="102"/>
                    </a:lnTo>
                    <a:lnTo>
                      <a:pt x="16" y="96"/>
                    </a:lnTo>
                    <a:lnTo>
                      <a:pt x="12" y="89"/>
                    </a:lnTo>
                    <a:lnTo>
                      <a:pt x="10" y="81"/>
                    </a:lnTo>
                    <a:lnTo>
                      <a:pt x="8" y="74"/>
                    </a:lnTo>
                    <a:lnTo>
                      <a:pt x="7" y="66"/>
                    </a:lnTo>
                    <a:lnTo>
                      <a:pt x="7" y="59"/>
                    </a:lnTo>
                    <a:lnTo>
                      <a:pt x="8" y="53"/>
                    </a:lnTo>
                    <a:lnTo>
                      <a:pt x="10" y="46"/>
                    </a:lnTo>
                    <a:lnTo>
                      <a:pt x="12" y="40"/>
                    </a:lnTo>
                    <a:lnTo>
                      <a:pt x="15" y="34"/>
                    </a:lnTo>
                    <a:lnTo>
                      <a:pt x="19" y="29"/>
                    </a:lnTo>
                    <a:lnTo>
                      <a:pt x="23" y="24"/>
                    </a:lnTo>
                    <a:lnTo>
                      <a:pt x="27" y="19"/>
                    </a:lnTo>
                    <a:lnTo>
                      <a:pt x="32" y="15"/>
                    </a:lnTo>
                    <a:lnTo>
                      <a:pt x="38" y="11"/>
                    </a:lnTo>
                    <a:lnTo>
                      <a:pt x="44" y="8"/>
                    </a:lnTo>
                    <a:lnTo>
                      <a:pt x="51" y="6"/>
                    </a:lnTo>
                    <a:lnTo>
                      <a:pt x="66" y="2"/>
                    </a:lnTo>
                    <a:lnTo>
                      <a:pt x="83" y="0"/>
                    </a:lnTo>
                    <a:lnTo>
                      <a:pt x="100" y="2"/>
                    </a:lnTo>
                    <a:lnTo>
                      <a:pt x="115" y="6"/>
                    </a:lnTo>
                    <a:lnTo>
                      <a:pt x="122" y="8"/>
                    </a:lnTo>
                    <a:lnTo>
                      <a:pt x="129" y="11"/>
                    </a:lnTo>
                    <a:lnTo>
                      <a:pt x="134" y="15"/>
                    </a:lnTo>
                    <a:lnTo>
                      <a:pt x="139" y="19"/>
                    </a:lnTo>
                    <a:lnTo>
                      <a:pt x="144" y="24"/>
                    </a:lnTo>
                    <a:lnTo>
                      <a:pt x="148" y="29"/>
                    </a:lnTo>
                    <a:lnTo>
                      <a:pt x="151" y="34"/>
                    </a:lnTo>
                    <a:lnTo>
                      <a:pt x="153" y="40"/>
                    </a:lnTo>
                    <a:lnTo>
                      <a:pt x="156" y="46"/>
                    </a:lnTo>
                    <a:lnTo>
                      <a:pt x="157" y="53"/>
                    </a:lnTo>
                    <a:lnTo>
                      <a:pt x="159" y="59"/>
                    </a:lnTo>
                    <a:lnTo>
                      <a:pt x="159" y="66"/>
                    </a:lnTo>
                    <a:lnTo>
                      <a:pt x="159" y="75"/>
                    </a:lnTo>
                    <a:lnTo>
                      <a:pt x="157" y="83"/>
                    </a:lnTo>
                    <a:lnTo>
                      <a:pt x="153" y="91"/>
                    </a:lnTo>
                    <a:lnTo>
                      <a:pt x="149" y="97"/>
                    </a:lnTo>
                    <a:lnTo>
                      <a:pt x="144" y="104"/>
                    </a:lnTo>
                    <a:lnTo>
                      <a:pt x="139" y="109"/>
                    </a:lnTo>
                    <a:lnTo>
                      <a:pt x="132" y="114"/>
                    </a:lnTo>
                    <a:lnTo>
                      <a:pt x="125" y="118"/>
                    </a:lnTo>
                    <a:lnTo>
                      <a:pt x="134" y="123"/>
                    </a:lnTo>
                    <a:lnTo>
                      <a:pt x="143" y="129"/>
                    </a:lnTo>
                    <a:lnTo>
                      <a:pt x="149" y="135"/>
                    </a:lnTo>
                    <a:lnTo>
                      <a:pt x="156" y="143"/>
                    </a:lnTo>
                    <a:lnTo>
                      <a:pt x="161" y="151"/>
                    </a:lnTo>
                    <a:lnTo>
                      <a:pt x="164" y="160"/>
                    </a:lnTo>
                    <a:lnTo>
                      <a:pt x="166" y="169"/>
                    </a:lnTo>
                    <a:lnTo>
                      <a:pt x="166" y="180"/>
                    </a:lnTo>
                    <a:lnTo>
                      <a:pt x="166" y="189"/>
                    </a:lnTo>
                    <a:lnTo>
                      <a:pt x="165" y="197"/>
                    </a:lnTo>
                    <a:lnTo>
                      <a:pt x="164" y="204"/>
                    </a:lnTo>
                    <a:lnTo>
                      <a:pt x="161" y="211"/>
                    </a:lnTo>
                    <a:lnTo>
                      <a:pt x="159" y="219"/>
                    </a:lnTo>
                    <a:lnTo>
                      <a:pt x="155" y="225"/>
                    </a:lnTo>
                    <a:lnTo>
                      <a:pt x="149" y="231"/>
                    </a:lnTo>
                    <a:lnTo>
                      <a:pt x="144" y="237"/>
                    </a:lnTo>
                    <a:lnTo>
                      <a:pt x="139" y="242"/>
                    </a:lnTo>
                    <a:lnTo>
                      <a:pt x="132" y="246"/>
                    </a:lnTo>
                    <a:lnTo>
                      <a:pt x="126" y="250"/>
                    </a:lnTo>
                    <a:lnTo>
                      <a:pt x="119" y="253"/>
                    </a:lnTo>
                    <a:lnTo>
                      <a:pt x="112" y="255"/>
                    </a:lnTo>
                    <a:lnTo>
                      <a:pt x="102" y="257"/>
                    </a:lnTo>
                    <a:lnTo>
                      <a:pt x="95" y="258"/>
                    </a:lnTo>
                    <a:lnTo>
                      <a:pt x="85" y="258"/>
                    </a:lnTo>
                    <a:lnTo>
                      <a:pt x="68" y="257"/>
                    </a:lnTo>
                    <a:lnTo>
                      <a:pt x="54" y="254"/>
                    </a:lnTo>
                    <a:lnTo>
                      <a:pt x="46" y="251"/>
                    </a:lnTo>
                    <a:lnTo>
                      <a:pt x="40" y="249"/>
                    </a:lnTo>
                    <a:lnTo>
                      <a:pt x="34" y="245"/>
                    </a:lnTo>
                    <a:lnTo>
                      <a:pt x="28" y="241"/>
                    </a:lnTo>
                    <a:lnTo>
                      <a:pt x="21" y="234"/>
                    </a:lnTo>
                    <a:lnTo>
                      <a:pt x="16" y="229"/>
                    </a:lnTo>
                    <a:lnTo>
                      <a:pt x="11" y="223"/>
                    </a:lnTo>
                    <a:lnTo>
                      <a:pt x="8" y="215"/>
                    </a:lnTo>
                    <a:lnTo>
                      <a:pt x="4" y="207"/>
                    </a:lnTo>
                    <a:lnTo>
                      <a:pt x="3" y="199"/>
                    </a:lnTo>
                    <a:lnTo>
                      <a:pt x="2" y="191"/>
                    </a:lnTo>
                    <a:lnTo>
                      <a:pt x="0" y="182"/>
                    </a:lnTo>
                    <a:lnTo>
                      <a:pt x="2" y="172"/>
                    </a:lnTo>
                    <a:lnTo>
                      <a:pt x="3" y="163"/>
                    </a:lnTo>
                    <a:lnTo>
                      <a:pt x="7" y="153"/>
                    </a:lnTo>
                    <a:lnTo>
                      <a:pt x="11" y="144"/>
                    </a:lnTo>
                    <a:lnTo>
                      <a:pt x="17" y="136"/>
                    </a:lnTo>
                    <a:lnTo>
                      <a:pt x="24" y="130"/>
                    </a:lnTo>
                    <a:lnTo>
                      <a:pt x="33" y="123"/>
                    </a:lnTo>
                    <a:lnTo>
                      <a:pt x="44" y="118"/>
                    </a:lnTo>
                    <a:close/>
                    <a:moveTo>
                      <a:pt x="53" y="70"/>
                    </a:moveTo>
                    <a:lnTo>
                      <a:pt x="54" y="76"/>
                    </a:lnTo>
                    <a:lnTo>
                      <a:pt x="55" y="83"/>
                    </a:lnTo>
                    <a:lnTo>
                      <a:pt x="58" y="88"/>
                    </a:lnTo>
                    <a:lnTo>
                      <a:pt x="62" y="92"/>
                    </a:lnTo>
                    <a:lnTo>
                      <a:pt x="66" y="96"/>
                    </a:lnTo>
                    <a:lnTo>
                      <a:pt x="71" y="98"/>
                    </a:lnTo>
                    <a:lnTo>
                      <a:pt x="76" y="100"/>
                    </a:lnTo>
                    <a:lnTo>
                      <a:pt x="83" y="100"/>
                    </a:lnTo>
                    <a:lnTo>
                      <a:pt x="89" y="100"/>
                    </a:lnTo>
                    <a:lnTo>
                      <a:pt x="96" y="98"/>
                    </a:lnTo>
                    <a:lnTo>
                      <a:pt x="101" y="96"/>
                    </a:lnTo>
                    <a:lnTo>
                      <a:pt x="105" y="92"/>
                    </a:lnTo>
                    <a:lnTo>
                      <a:pt x="109" y="87"/>
                    </a:lnTo>
                    <a:lnTo>
                      <a:pt x="112" y="81"/>
                    </a:lnTo>
                    <a:lnTo>
                      <a:pt x="113" y="76"/>
                    </a:lnTo>
                    <a:lnTo>
                      <a:pt x="113" y="70"/>
                    </a:lnTo>
                    <a:lnTo>
                      <a:pt x="113" y="63"/>
                    </a:lnTo>
                    <a:lnTo>
                      <a:pt x="112" y="57"/>
                    </a:lnTo>
                    <a:lnTo>
                      <a:pt x="109" y="51"/>
                    </a:lnTo>
                    <a:lnTo>
                      <a:pt x="105" y="47"/>
                    </a:lnTo>
                    <a:lnTo>
                      <a:pt x="101" y="44"/>
                    </a:lnTo>
                    <a:lnTo>
                      <a:pt x="96" y="41"/>
                    </a:lnTo>
                    <a:lnTo>
                      <a:pt x="91" y="40"/>
                    </a:lnTo>
                    <a:lnTo>
                      <a:pt x="84" y="40"/>
                    </a:lnTo>
                    <a:lnTo>
                      <a:pt x="78" y="40"/>
                    </a:lnTo>
                    <a:lnTo>
                      <a:pt x="71" y="41"/>
                    </a:lnTo>
                    <a:lnTo>
                      <a:pt x="66" y="44"/>
                    </a:lnTo>
                    <a:lnTo>
                      <a:pt x="62" y="47"/>
                    </a:lnTo>
                    <a:lnTo>
                      <a:pt x="58" y="51"/>
                    </a:lnTo>
                    <a:lnTo>
                      <a:pt x="55" y="57"/>
                    </a:lnTo>
                    <a:lnTo>
                      <a:pt x="54" y="63"/>
                    </a:lnTo>
                    <a:lnTo>
                      <a:pt x="53" y="70"/>
                    </a:lnTo>
                    <a:close/>
                    <a:moveTo>
                      <a:pt x="49" y="177"/>
                    </a:moveTo>
                    <a:lnTo>
                      <a:pt x="49" y="186"/>
                    </a:lnTo>
                    <a:lnTo>
                      <a:pt x="51" y="195"/>
                    </a:lnTo>
                    <a:lnTo>
                      <a:pt x="54" y="202"/>
                    </a:lnTo>
                    <a:lnTo>
                      <a:pt x="59" y="208"/>
                    </a:lnTo>
                    <a:lnTo>
                      <a:pt x="64" y="214"/>
                    </a:lnTo>
                    <a:lnTo>
                      <a:pt x="71" y="216"/>
                    </a:lnTo>
                    <a:lnTo>
                      <a:pt x="78" y="219"/>
                    </a:lnTo>
                    <a:lnTo>
                      <a:pt x="84" y="220"/>
                    </a:lnTo>
                    <a:lnTo>
                      <a:pt x="92" y="219"/>
                    </a:lnTo>
                    <a:lnTo>
                      <a:pt x="98" y="217"/>
                    </a:lnTo>
                    <a:lnTo>
                      <a:pt x="104" y="214"/>
                    </a:lnTo>
                    <a:lnTo>
                      <a:pt x="109" y="208"/>
                    </a:lnTo>
                    <a:lnTo>
                      <a:pt x="114" y="203"/>
                    </a:lnTo>
                    <a:lnTo>
                      <a:pt x="117" y="195"/>
                    </a:lnTo>
                    <a:lnTo>
                      <a:pt x="118" y="187"/>
                    </a:lnTo>
                    <a:lnTo>
                      <a:pt x="119" y="178"/>
                    </a:lnTo>
                    <a:lnTo>
                      <a:pt x="118" y="169"/>
                    </a:lnTo>
                    <a:lnTo>
                      <a:pt x="117" y="161"/>
                    </a:lnTo>
                    <a:lnTo>
                      <a:pt x="114" y="155"/>
                    </a:lnTo>
                    <a:lnTo>
                      <a:pt x="109" y="149"/>
                    </a:lnTo>
                    <a:lnTo>
                      <a:pt x="104" y="144"/>
                    </a:lnTo>
                    <a:lnTo>
                      <a:pt x="97" y="142"/>
                    </a:lnTo>
                    <a:lnTo>
                      <a:pt x="91" y="139"/>
                    </a:lnTo>
                    <a:lnTo>
                      <a:pt x="84" y="139"/>
                    </a:lnTo>
                    <a:lnTo>
                      <a:pt x="75" y="139"/>
                    </a:lnTo>
                    <a:lnTo>
                      <a:pt x="68" y="142"/>
                    </a:lnTo>
                    <a:lnTo>
                      <a:pt x="62" y="146"/>
                    </a:lnTo>
                    <a:lnTo>
                      <a:pt x="58" y="151"/>
                    </a:lnTo>
                    <a:lnTo>
                      <a:pt x="54" y="157"/>
                    </a:lnTo>
                    <a:lnTo>
                      <a:pt x="51" y="164"/>
                    </a:lnTo>
                    <a:lnTo>
                      <a:pt x="49" y="170"/>
                    </a:lnTo>
                    <a:lnTo>
                      <a:pt x="49" y="17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80" name="Freeform 129"/>
              <p:cNvSpPr>
                <a:spLocks/>
              </p:cNvSpPr>
              <p:nvPr/>
            </p:nvSpPr>
            <p:spPr bwMode="auto">
              <a:xfrm>
                <a:off x="2539" y="3131"/>
                <a:ext cx="43" cy="48"/>
              </a:xfrm>
              <a:custGeom>
                <a:avLst/>
                <a:gdLst/>
                <a:ahLst/>
                <a:cxnLst>
                  <a:cxn ang="0">
                    <a:pos x="123" y="67"/>
                  </a:cxn>
                  <a:cxn ang="0">
                    <a:pos x="119" y="55"/>
                  </a:cxn>
                  <a:cxn ang="0">
                    <a:pos x="111" y="46"/>
                  </a:cxn>
                  <a:cxn ang="0">
                    <a:pos x="102" y="41"/>
                  </a:cxn>
                  <a:cxn ang="0">
                    <a:pos x="89" y="38"/>
                  </a:cxn>
                  <a:cxn ang="0">
                    <a:pos x="73" y="42"/>
                  </a:cxn>
                  <a:cxn ang="0">
                    <a:pos x="60" y="51"/>
                  </a:cxn>
                  <a:cxn ang="0">
                    <a:pos x="52" y="67"/>
                  </a:cxn>
                  <a:cxn ang="0">
                    <a:pos x="50" y="93"/>
                  </a:cxn>
                  <a:cxn ang="0">
                    <a:pos x="52" y="120"/>
                  </a:cxn>
                  <a:cxn ang="0">
                    <a:pos x="60" y="139"/>
                  </a:cxn>
                  <a:cxn ang="0">
                    <a:pos x="73" y="148"/>
                  </a:cxn>
                  <a:cxn ang="0">
                    <a:pos x="90" y="152"/>
                  </a:cxn>
                  <a:cxn ang="0">
                    <a:pos x="102" y="149"/>
                  </a:cxn>
                  <a:cxn ang="0">
                    <a:pos x="112" y="144"/>
                  </a:cxn>
                  <a:cxn ang="0">
                    <a:pos x="120" y="133"/>
                  </a:cxn>
                  <a:cxn ang="0">
                    <a:pos x="126" y="116"/>
                  </a:cxn>
                  <a:cxn ang="0">
                    <a:pos x="167" y="140"/>
                  </a:cxn>
                  <a:cxn ang="0">
                    <a:pos x="154" y="165"/>
                  </a:cxn>
                  <a:cxn ang="0">
                    <a:pos x="139" y="178"/>
                  </a:cxn>
                  <a:cxn ang="0">
                    <a:pos x="127" y="184"/>
                  </a:cxn>
                  <a:cxn ang="0">
                    <a:pos x="105" y="190"/>
                  </a:cxn>
                  <a:cxn ang="0">
                    <a:pos x="78" y="191"/>
                  </a:cxn>
                  <a:cxn ang="0">
                    <a:pos x="60" y="187"/>
                  </a:cxn>
                  <a:cxn ang="0">
                    <a:pos x="44" y="182"/>
                  </a:cxn>
                  <a:cxn ang="0">
                    <a:pos x="30" y="171"/>
                  </a:cxn>
                  <a:cxn ang="0">
                    <a:pos x="18" y="160"/>
                  </a:cxn>
                  <a:cxn ang="0">
                    <a:pos x="9" y="144"/>
                  </a:cxn>
                  <a:cxn ang="0">
                    <a:pos x="3" y="127"/>
                  </a:cxn>
                  <a:cxn ang="0">
                    <a:pos x="0" y="107"/>
                  </a:cxn>
                  <a:cxn ang="0">
                    <a:pos x="0" y="85"/>
                  </a:cxn>
                  <a:cxn ang="0">
                    <a:pos x="3" y="64"/>
                  </a:cxn>
                  <a:cxn ang="0">
                    <a:pos x="9" y="47"/>
                  </a:cxn>
                  <a:cxn ang="0">
                    <a:pos x="18" y="31"/>
                  </a:cxn>
                  <a:cxn ang="0">
                    <a:pos x="30" y="20"/>
                  </a:cxn>
                  <a:cxn ang="0">
                    <a:pos x="44" y="11"/>
                  </a:cxn>
                  <a:cxn ang="0">
                    <a:pos x="60" y="4"/>
                  </a:cxn>
                  <a:cxn ang="0">
                    <a:pos x="78" y="0"/>
                  </a:cxn>
                  <a:cxn ang="0">
                    <a:pos x="105" y="1"/>
                  </a:cxn>
                  <a:cxn ang="0">
                    <a:pos x="131" y="8"/>
                  </a:cxn>
                  <a:cxn ang="0">
                    <a:pos x="150" y="22"/>
                  </a:cxn>
                  <a:cxn ang="0">
                    <a:pos x="165" y="45"/>
                  </a:cxn>
                </a:cxnLst>
                <a:rect l="0" t="0" r="r" b="b"/>
                <a:pathLst>
                  <a:path w="173" h="191">
                    <a:moveTo>
                      <a:pt x="170" y="59"/>
                    </a:moveTo>
                    <a:lnTo>
                      <a:pt x="123" y="67"/>
                    </a:lnTo>
                    <a:lnTo>
                      <a:pt x="120" y="60"/>
                    </a:lnTo>
                    <a:lnTo>
                      <a:pt x="119" y="55"/>
                    </a:lnTo>
                    <a:lnTo>
                      <a:pt x="115" y="50"/>
                    </a:lnTo>
                    <a:lnTo>
                      <a:pt x="111" y="46"/>
                    </a:lnTo>
                    <a:lnTo>
                      <a:pt x="107" y="42"/>
                    </a:lnTo>
                    <a:lnTo>
                      <a:pt x="102" y="41"/>
                    </a:lnTo>
                    <a:lnTo>
                      <a:pt x="95" y="39"/>
                    </a:lnTo>
                    <a:lnTo>
                      <a:pt x="89" y="38"/>
                    </a:lnTo>
                    <a:lnTo>
                      <a:pt x="81" y="39"/>
                    </a:lnTo>
                    <a:lnTo>
                      <a:pt x="73" y="42"/>
                    </a:lnTo>
                    <a:lnTo>
                      <a:pt x="67" y="46"/>
                    </a:lnTo>
                    <a:lnTo>
                      <a:pt x="60" y="51"/>
                    </a:lnTo>
                    <a:lnTo>
                      <a:pt x="56" y="58"/>
                    </a:lnTo>
                    <a:lnTo>
                      <a:pt x="52" y="67"/>
                    </a:lnTo>
                    <a:lnTo>
                      <a:pt x="50" y="79"/>
                    </a:lnTo>
                    <a:lnTo>
                      <a:pt x="50" y="93"/>
                    </a:lnTo>
                    <a:lnTo>
                      <a:pt x="50" y="107"/>
                    </a:lnTo>
                    <a:lnTo>
                      <a:pt x="52" y="120"/>
                    </a:lnTo>
                    <a:lnTo>
                      <a:pt x="56" y="131"/>
                    </a:lnTo>
                    <a:lnTo>
                      <a:pt x="60" y="139"/>
                    </a:lnTo>
                    <a:lnTo>
                      <a:pt x="67" y="144"/>
                    </a:lnTo>
                    <a:lnTo>
                      <a:pt x="73" y="148"/>
                    </a:lnTo>
                    <a:lnTo>
                      <a:pt x="81" y="150"/>
                    </a:lnTo>
                    <a:lnTo>
                      <a:pt x="90" y="152"/>
                    </a:lnTo>
                    <a:lnTo>
                      <a:pt x="97" y="152"/>
                    </a:lnTo>
                    <a:lnTo>
                      <a:pt x="102" y="149"/>
                    </a:lnTo>
                    <a:lnTo>
                      <a:pt x="107" y="148"/>
                    </a:lnTo>
                    <a:lnTo>
                      <a:pt x="112" y="144"/>
                    </a:lnTo>
                    <a:lnTo>
                      <a:pt x="116" y="139"/>
                    </a:lnTo>
                    <a:lnTo>
                      <a:pt x="120" y="133"/>
                    </a:lnTo>
                    <a:lnTo>
                      <a:pt x="123" y="126"/>
                    </a:lnTo>
                    <a:lnTo>
                      <a:pt x="126" y="116"/>
                    </a:lnTo>
                    <a:lnTo>
                      <a:pt x="173" y="126"/>
                    </a:lnTo>
                    <a:lnTo>
                      <a:pt x="167" y="140"/>
                    </a:lnTo>
                    <a:lnTo>
                      <a:pt x="162" y="154"/>
                    </a:lnTo>
                    <a:lnTo>
                      <a:pt x="154" y="165"/>
                    </a:lnTo>
                    <a:lnTo>
                      <a:pt x="144" y="174"/>
                    </a:lnTo>
                    <a:lnTo>
                      <a:pt x="139" y="178"/>
                    </a:lnTo>
                    <a:lnTo>
                      <a:pt x="132" y="182"/>
                    </a:lnTo>
                    <a:lnTo>
                      <a:pt x="127" y="184"/>
                    </a:lnTo>
                    <a:lnTo>
                      <a:pt x="119" y="187"/>
                    </a:lnTo>
                    <a:lnTo>
                      <a:pt x="105" y="190"/>
                    </a:lnTo>
                    <a:lnTo>
                      <a:pt x="88" y="191"/>
                    </a:lnTo>
                    <a:lnTo>
                      <a:pt x="78" y="191"/>
                    </a:lnTo>
                    <a:lnTo>
                      <a:pt x="68" y="190"/>
                    </a:lnTo>
                    <a:lnTo>
                      <a:pt x="60" y="187"/>
                    </a:lnTo>
                    <a:lnTo>
                      <a:pt x="51" y="184"/>
                    </a:lnTo>
                    <a:lnTo>
                      <a:pt x="44" y="182"/>
                    </a:lnTo>
                    <a:lnTo>
                      <a:pt x="37" y="177"/>
                    </a:lnTo>
                    <a:lnTo>
                      <a:pt x="30" y="171"/>
                    </a:lnTo>
                    <a:lnTo>
                      <a:pt x="24" y="166"/>
                    </a:lnTo>
                    <a:lnTo>
                      <a:pt x="18" y="160"/>
                    </a:lnTo>
                    <a:lnTo>
                      <a:pt x="13" y="152"/>
                    </a:lnTo>
                    <a:lnTo>
                      <a:pt x="9" y="144"/>
                    </a:lnTo>
                    <a:lnTo>
                      <a:pt x="5" y="136"/>
                    </a:lnTo>
                    <a:lnTo>
                      <a:pt x="3" y="127"/>
                    </a:lnTo>
                    <a:lnTo>
                      <a:pt x="1" y="116"/>
                    </a:lnTo>
                    <a:lnTo>
                      <a:pt x="0" y="107"/>
                    </a:lnTo>
                    <a:lnTo>
                      <a:pt x="0" y="96"/>
                    </a:lnTo>
                    <a:lnTo>
                      <a:pt x="0" y="85"/>
                    </a:lnTo>
                    <a:lnTo>
                      <a:pt x="1" y="75"/>
                    </a:lnTo>
                    <a:lnTo>
                      <a:pt x="3" y="64"/>
                    </a:lnTo>
                    <a:lnTo>
                      <a:pt x="5" y="56"/>
                    </a:lnTo>
                    <a:lnTo>
                      <a:pt x="9" y="47"/>
                    </a:lnTo>
                    <a:lnTo>
                      <a:pt x="13" y="39"/>
                    </a:lnTo>
                    <a:lnTo>
                      <a:pt x="18" y="31"/>
                    </a:lnTo>
                    <a:lnTo>
                      <a:pt x="24" y="25"/>
                    </a:lnTo>
                    <a:lnTo>
                      <a:pt x="30" y="20"/>
                    </a:lnTo>
                    <a:lnTo>
                      <a:pt x="37" y="14"/>
                    </a:lnTo>
                    <a:lnTo>
                      <a:pt x="44" y="11"/>
                    </a:lnTo>
                    <a:lnTo>
                      <a:pt x="52" y="7"/>
                    </a:lnTo>
                    <a:lnTo>
                      <a:pt x="60" y="4"/>
                    </a:lnTo>
                    <a:lnTo>
                      <a:pt x="69" y="1"/>
                    </a:lnTo>
                    <a:lnTo>
                      <a:pt x="78" y="0"/>
                    </a:lnTo>
                    <a:lnTo>
                      <a:pt x="89" y="0"/>
                    </a:lnTo>
                    <a:lnTo>
                      <a:pt x="105" y="1"/>
                    </a:lnTo>
                    <a:lnTo>
                      <a:pt x="119" y="4"/>
                    </a:lnTo>
                    <a:lnTo>
                      <a:pt x="131" y="8"/>
                    </a:lnTo>
                    <a:lnTo>
                      <a:pt x="141" y="14"/>
                    </a:lnTo>
                    <a:lnTo>
                      <a:pt x="150" y="22"/>
                    </a:lnTo>
                    <a:lnTo>
                      <a:pt x="158" y="33"/>
                    </a:lnTo>
                    <a:lnTo>
                      <a:pt x="165" y="45"/>
                    </a:lnTo>
                    <a:lnTo>
                      <a:pt x="170" y="5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81" name="Freeform 130"/>
              <p:cNvSpPr>
                <a:spLocks/>
              </p:cNvSpPr>
              <p:nvPr/>
            </p:nvSpPr>
            <p:spPr bwMode="auto">
              <a:xfrm>
                <a:off x="2590" y="3114"/>
                <a:ext cx="42" cy="64"/>
              </a:xfrm>
              <a:custGeom>
                <a:avLst/>
                <a:gdLst/>
                <a:ahLst/>
                <a:cxnLst>
                  <a:cxn ang="0">
                    <a:pos x="48" y="0"/>
                  </a:cxn>
                  <a:cxn ang="0">
                    <a:pos x="48" y="93"/>
                  </a:cxn>
                  <a:cxn ang="0">
                    <a:pos x="55" y="86"/>
                  </a:cxn>
                  <a:cxn ang="0">
                    <a:pos x="61" y="81"/>
                  </a:cxn>
                  <a:cxn ang="0">
                    <a:pos x="68" y="76"/>
                  </a:cxn>
                  <a:cxn ang="0">
                    <a:pos x="74" y="72"/>
                  </a:cxn>
                  <a:cxn ang="0">
                    <a:pos x="81" y="69"/>
                  </a:cxn>
                  <a:cxn ang="0">
                    <a:pos x="89" y="66"/>
                  </a:cxn>
                  <a:cxn ang="0">
                    <a:pos x="96" y="65"/>
                  </a:cxn>
                  <a:cxn ang="0">
                    <a:pos x="104" y="65"/>
                  </a:cxn>
                  <a:cxn ang="0">
                    <a:pos x="112" y="65"/>
                  </a:cxn>
                  <a:cxn ang="0">
                    <a:pos x="120" y="66"/>
                  </a:cxn>
                  <a:cxn ang="0">
                    <a:pos x="128" y="69"/>
                  </a:cxn>
                  <a:cxn ang="0">
                    <a:pos x="134" y="72"/>
                  </a:cxn>
                  <a:cxn ang="0">
                    <a:pos x="141" y="74"/>
                  </a:cxn>
                  <a:cxn ang="0">
                    <a:pos x="146" y="78"/>
                  </a:cxn>
                  <a:cxn ang="0">
                    <a:pos x="151" y="82"/>
                  </a:cxn>
                  <a:cxn ang="0">
                    <a:pos x="155" y="87"/>
                  </a:cxn>
                  <a:cxn ang="0">
                    <a:pos x="161" y="98"/>
                  </a:cxn>
                  <a:cxn ang="0">
                    <a:pos x="164" y="108"/>
                  </a:cxn>
                  <a:cxn ang="0">
                    <a:pos x="166" y="124"/>
                  </a:cxn>
                  <a:cxn ang="0">
                    <a:pos x="167" y="145"/>
                  </a:cxn>
                  <a:cxn ang="0">
                    <a:pos x="167" y="252"/>
                  </a:cxn>
                  <a:cxn ang="0">
                    <a:pos x="119" y="252"/>
                  </a:cxn>
                  <a:cxn ang="0">
                    <a:pos x="119" y="155"/>
                  </a:cxn>
                  <a:cxn ang="0">
                    <a:pos x="117" y="132"/>
                  </a:cxn>
                  <a:cxn ang="0">
                    <a:pos x="115" y="119"/>
                  </a:cxn>
                  <a:cxn ang="0">
                    <a:pos x="111" y="112"/>
                  </a:cxn>
                  <a:cxn ang="0">
                    <a:pos x="106" y="107"/>
                  </a:cxn>
                  <a:cxn ang="0">
                    <a:pos x="102" y="104"/>
                  </a:cxn>
                  <a:cxn ang="0">
                    <a:pos x="98" y="103"/>
                  </a:cxn>
                  <a:cxn ang="0">
                    <a:pos x="92" y="103"/>
                  </a:cxn>
                  <a:cxn ang="0">
                    <a:pos x="89" y="102"/>
                  </a:cxn>
                  <a:cxn ang="0">
                    <a:pos x="82" y="103"/>
                  </a:cxn>
                  <a:cxn ang="0">
                    <a:pos x="77" y="104"/>
                  </a:cxn>
                  <a:cxn ang="0">
                    <a:pos x="72" y="106"/>
                  </a:cxn>
                  <a:cxn ang="0">
                    <a:pos x="66" y="108"/>
                  </a:cxn>
                  <a:cxn ang="0">
                    <a:pos x="62" y="111"/>
                  </a:cxn>
                  <a:cxn ang="0">
                    <a:pos x="58" y="115"/>
                  </a:cxn>
                  <a:cxn ang="0">
                    <a:pos x="55" y="120"/>
                  </a:cxn>
                  <a:cxn ang="0">
                    <a:pos x="52" y="125"/>
                  </a:cxn>
                  <a:cxn ang="0">
                    <a:pos x="51" y="132"/>
                  </a:cxn>
                  <a:cxn ang="0">
                    <a:pos x="49" y="141"/>
                  </a:cxn>
                  <a:cxn ang="0">
                    <a:pos x="48" y="150"/>
                  </a:cxn>
                  <a:cxn ang="0">
                    <a:pos x="48" y="161"/>
                  </a:cxn>
                  <a:cxn ang="0">
                    <a:pos x="48" y="252"/>
                  </a:cxn>
                  <a:cxn ang="0">
                    <a:pos x="0" y="252"/>
                  </a:cxn>
                  <a:cxn ang="0">
                    <a:pos x="0" y="0"/>
                  </a:cxn>
                  <a:cxn ang="0">
                    <a:pos x="48" y="0"/>
                  </a:cxn>
                </a:cxnLst>
                <a:rect l="0" t="0" r="r" b="b"/>
                <a:pathLst>
                  <a:path w="167" h="252">
                    <a:moveTo>
                      <a:pt x="48" y="0"/>
                    </a:moveTo>
                    <a:lnTo>
                      <a:pt x="48" y="93"/>
                    </a:lnTo>
                    <a:lnTo>
                      <a:pt x="55" y="86"/>
                    </a:lnTo>
                    <a:lnTo>
                      <a:pt x="61" y="81"/>
                    </a:lnTo>
                    <a:lnTo>
                      <a:pt x="68" y="76"/>
                    </a:lnTo>
                    <a:lnTo>
                      <a:pt x="74" y="72"/>
                    </a:lnTo>
                    <a:lnTo>
                      <a:pt x="81" y="69"/>
                    </a:lnTo>
                    <a:lnTo>
                      <a:pt x="89" y="66"/>
                    </a:lnTo>
                    <a:lnTo>
                      <a:pt x="96" y="65"/>
                    </a:lnTo>
                    <a:lnTo>
                      <a:pt x="104" y="65"/>
                    </a:lnTo>
                    <a:lnTo>
                      <a:pt x="112" y="65"/>
                    </a:lnTo>
                    <a:lnTo>
                      <a:pt x="120" y="66"/>
                    </a:lnTo>
                    <a:lnTo>
                      <a:pt x="128" y="69"/>
                    </a:lnTo>
                    <a:lnTo>
                      <a:pt x="134" y="72"/>
                    </a:lnTo>
                    <a:lnTo>
                      <a:pt x="141" y="74"/>
                    </a:lnTo>
                    <a:lnTo>
                      <a:pt x="146" y="78"/>
                    </a:lnTo>
                    <a:lnTo>
                      <a:pt x="151" y="82"/>
                    </a:lnTo>
                    <a:lnTo>
                      <a:pt x="155" y="87"/>
                    </a:lnTo>
                    <a:lnTo>
                      <a:pt x="161" y="98"/>
                    </a:lnTo>
                    <a:lnTo>
                      <a:pt x="164" y="108"/>
                    </a:lnTo>
                    <a:lnTo>
                      <a:pt x="166" y="124"/>
                    </a:lnTo>
                    <a:lnTo>
                      <a:pt x="167" y="145"/>
                    </a:lnTo>
                    <a:lnTo>
                      <a:pt x="167" y="252"/>
                    </a:lnTo>
                    <a:lnTo>
                      <a:pt x="119" y="252"/>
                    </a:lnTo>
                    <a:lnTo>
                      <a:pt x="119" y="155"/>
                    </a:lnTo>
                    <a:lnTo>
                      <a:pt x="117" y="132"/>
                    </a:lnTo>
                    <a:lnTo>
                      <a:pt x="115" y="119"/>
                    </a:lnTo>
                    <a:lnTo>
                      <a:pt x="111" y="112"/>
                    </a:lnTo>
                    <a:lnTo>
                      <a:pt x="106" y="107"/>
                    </a:lnTo>
                    <a:lnTo>
                      <a:pt x="102" y="104"/>
                    </a:lnTo>
                    <a:lnTo>
                      <a:pt x="98" y="103"/>
                    </a:lnTo>
                    <a:lnTo>
                      <a:pt x="92" y="103"/>
                    </a:lnTo>
                    <a:lnTo>
                      <a:pt x="89" y="102"/>
                    </a:lnTo>
                    <a:lnTo>
                      <a:pt x="82" y="103"/>
                    </a:lnTo>
                    <a:lnTo>
                      <a:pt x="77" y="104"/>
                    </a:lnTo>
                    <a:lnTo>
                      <a:pt x="72" y="106"/>
                    </a:lnTo>
                    <a:lnTo>
                      <a:pt x="66" y="108"/>
                    </a:lnTo>
                    <a:lnTo>
                      <a:pt x="62" y="111"/>
                    </a:lnTo>
                    <a:lnTo>
                      <a:pt x="58" y="115"/>
                    </a:lnTo>
                    <a:lnTo>
                      <a:pt x="55" y="120"/>
                    </a:lnTo>
                    <a:lnTo>
                      <a:pt x="52" y="125"/>
                    </a:lnTo>
                    <a:lnTo>
                      <a:pt x="51" y="132"/>
                    </a:lnTo>
                    <a:lnTo>
                      <a:pt x="49" y="141"/>
                    </a:lnTo>
                    <a:lnTo>
                      <a:pt x="48" y="150"/>
                    </a:lnTo>
                    <a:lnTo>
                      <a:pt x="48" y="161"/>
                    </a:lnTo>
                    <a:lnTo>
                      <a:pt x="48" y="252"/>
                    </a:lnTo>
                    <a:lnTo>
                      <a:pt x="0" y="252"/>
                    </a:lnTo>
                    <a:lnTo>
                      <a:pt x="0" y="0"/>
                    </a:lnTo>
                    <a:lnTo>
                      <a:pt x="48"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82" name="Freeform 131"/>
              <p:cNvSpPr>
                <a:spLocks noEditPoints="1"/>
              </p:cNvSpPr>
              <p:nvPr/>
            </p:nvSpPr>
            <p:spPr bwMode="auto">
              <a:xfrm>
                <a:off x="2641" y="3131"/>
                <a:ext cx="43" cy="48"/>
              </a:xfrm>
              <a:custGeom>
                <a:avLst/>
                <a:gdLst/>
                <a:ahLst/>
                <a:cxnLst>
                  <a:cxn ang="0">
                    <a:pos x="6" y="52"/>
                  </a:cxn>
                  <a:cxn ang="0">
                    <a:pos x="16" y="29"/>
                  </a:cxn>
                  <a:cxn ang="0">
                    <a:pos x="32" y="13"/>
                  </a:cxn>
                  <a:cxn ang="0">
                    <a:pos x="54" y="4"/>
                  </a:cxn>
                  <a:cxn ang="0">
                    <a:pos x="85" y="0"/>
                  </a:cxn>
                  <a:cxn ang="0">
                    <a:pos x="113" y="3"/>
                  </a:cxn>
                  <a:cxn ang="0">
                    <a:pos x="134" y="8"/>
                  </a:cxn>
                  <a:cxn ang="0">
                    <a:pos x="147" y="17"/>
                  </a:cxn>
                  <a:cxn ang="0">
                    <a:pos x="156" y="28"/>
                  </a:cxn>
                  <a:cxn ang="0">
                    <a:pos x="161" y="45"/>
                  </a:cxn>
                  <a:cxn ang="0">
                    <a:pos x="163" y="71"/>
                  </a:cxn>
                  <a:cxn ang="0">
                    <a:pos x="163" y="148"/>
                  </a:cxn>
                  <a:cxn ang="0">
                    <a:pos x="168" y="174"/>
                  </a:cxn>
                  <a:cxn ang="0">
                    <a:pos x="125" y="187"/>
                  </a:cxn>
                  <a:cxn ang="0">
                    <a:pos x="121" y="173"/>
                  </a:cxn>
                  <a:cxn ang="0">
                    <a:pos x="118" y="167"/>
                  </a:cxn>
                  <a:cxn ang="0">
                    <a:pos x="105" y="178"/>
                  </a:cxn>
                  <a:cxn ang="0">
                    <a:pos x="92" y="184"/>
                  </a:cxn>
                  <a:cxn ang="0">
                    <a:pos x="78" y="190"/>
                  </a:cxn>
                  <a:cxn ang="0">
                    <a:pos x="62" y="191"/>
                  </a:cxn>
                  <a:cxn ang="0">
                    <a:pos x="37" y="187"/>
                  </a:cxn>
                  <a:cxn ang="0">
                    <a:pos x="17" y="175"/>
                  </a:cxn>
                  <a:cxn ang="0">
                    <a:pos x="4" y="158"/>
                  </a:cxn>
                  <a:cxn ang="0">
                    <a:pos x="0" y="137"/>
                  </a:cxn>
                  <a:cxn ang="0">
                    <a:pos x="3" y="123"/>
                  </a:cxn>
                  <a:cxn ang="0">
                    <a:pos x="8" y="110"/>
                  </a:cxn>
                  <a:cxn ang="0">
                    <a:pos x="17" y="98"/>
                  </a:cxn>
                  <a:cxn ang="0">
                    <a:pos x="29" y="92"/>
                  </a:cxn>
                  <a:cxn ang="0">
                    <a:pos x="67" y="80"/>
                  </a:cxn>
                  <a:cxn ang="0">
                    <a:pos x="96" y="73"/>
                  </a:cxn>
                  <a:cxn ang="0">
                    <a:pos x="114" y="68"/>
                  </a:cxn>
                  <a:cxn ang="0">
                    <a:pos x="114" y="56"/>
                  </a:cxn>
                  <a:cxn ang="0">
                    <a:pos x="110" y="47"/>
                  </a:cxn>
                  <a:cxn ang="0">
                    <a:pos x="104" y="41"/>
                  </a:cxn>
                  <a:cxn ang="0">
                    <a:pos x="91" y="38"/>
                  </a:cxn>
                  <a:cxn ang="0">
                    <a:pos x="76" y="38"/>
                  </a:cxn>
                  <a:cxn ang="0">
                    <a:pos x="66" y="41"/>
                  </a:cxn>
                  <a:cxn ang="0">
                    <a:pos x="58" y="46"/>
                  </a:cxn>
                  <a:cxn ang="0">
                    <a:pos x="53" y="54"/>
                  </a:cxn>
                  <a:cxn ang="0">
                    <a:pos x="114" y="99"/>
                  </a:cxn>
                  <a:cxn ang="0">
                    <a:pos x="85" y="107"/>
                  </a:cxn>
                  <a:cxn ang="0">
                    <a:pos x="59" y="115"/>
                  </a:cxn>
                  <a:cxn ang="0">
                    <a:pos x="51" y="123"/>
                  </a:cxn>
                  <a:cxn ang="0">
                    <a:pos x="49" y="132"/>
                  </a:cxn>
                  <a:cxn ang="0">
                    <a:pos x="51" y="141"/>
                  </a:cxn>
                  <a:cxn ang="0">
                    <a:pos x="57" y="149"/>
                  </a:cxn>
                  <a:cxn ang="0">
                    <a:pos x="66" y="156"/>
                  </a:cxn>
                  <a:cxn ang="0">
                    <a:pos x="76" y="157"/>
                  </a:cxn>
                  <a:cxn ang="0">
                    <a:pos x="89" y="154"/>
                  </a:cxn>
                  <a:cxn ang="0">
                    <a:pos x="101" y="148"/>
                  </a:cxn>
                  <a:cxn ang="0">
                    <a:pos x="109" y="141"/>
                  </a:cxn>
                  <a:cxn ang="0">
                    <a:pos x="113" y="132"/>
                  </a:cxn>
                  <a:cxn ang="0">
                    <a:pos x="114" y="109"/>
                  </a:cxn>
                </a:cxnLst>
                <a:rect l="0" t="0" r="r" b="b"/>
                <a:pathLst>
                  <a:path w="173" h="191">
                    <a:moveTo>
                      <a:pt x="50" y="60"/>
                    </a:moveTo>
                    <a:lnTo>
                      <a:pt x="6" y="52"/>
                    </a:lnTo>
                    <a:lnTo>
                      <a:pt x="11" y="39"/>
                    </a:lnTo>
                    <a:lnTo>
                      <a:pt x="16" y="29"/>
                    </a:lnTo>
                    <a:lnTo>
                      <a:pt x="23" y="20"/>
                    </a:lnTo>
                    <a:lnTo>
                      <a:pt x="32" y="13"/>
                    </a:lnTo>
                    <a:lnTo>
                      <a:pt x="41" y="8"/>
                    </a:lnTo>
                    <a:lnTo>
                      <a:pt x="54" y="4"/>
                    </a:lnTo>
                    <a:lnTo>
                      <a:pt x="68" y="1"/>
                    </a:lnTo>
                    <a:lnTo>
                      <a:pt x="85" y="0"/>
                    </a:lnTo>
                    <a:lnTo>
                      <a:pt x="100" y="1"/>
                    </a:lnTo>
                    <a:lnTo>
                      <a:pt x="113" y="3"/>
                    </a:lnTo>
                    <a:lnTo>
                      <a:pt x="125" y="4"/>
                    </a:lnTo>
                    <a:lnTo>
                      <a:pt x="134" y="8"/>
                    </a:lnTo>
                    <a:lnTo>
                      <a:pt x="140" y="12"/>
                    </a:lnTo>
                    <a:lnTo>
                      <a:pt x="147" y="17"/>
                    </a:lnTo>
                    <a:lnTo>
                      <a:pt x="152" y="22"/>
                    </a:lnTo>
                    <a:lnTo>
                      <a:pt x="156" y="28"/>
                    </a:lnTo>
                    <a:lnTo>
                      <a:pt x="159" y="34"/>
                    </a:lnTo>
                    <a:lnTo>
                      <a:pt x="161" y="45"/>
                    </a:lnTo>
                    <a:lnTo>
                      <a:pt x="161" y="56"/>
                    </a:lnTo>
                    <a:lnTo>
                      <a:pt x="163" y="71"/>
                    </a:lnTo>
                    <a:lnTo>
                      <a:pt x="161" y="127"/>
                    </a:lnTo>
                    <a:lnTo>
                      <a:pt x="163" y="148"/>
                    </a:lnTo>
                    <a:lnTo>
                      <a:pt x="164" y="162"/>
                    </a:lnTo>
                    <a:lnTo>
                      <a:pt x="168" y="174"/>
                    </a:lnTo>
                    <a:lnTo>
                      <a:pt x="173" y="187"/>
                    </a:lnTo>
                    <a:lnTo>
                      <a:pt x="125" y="187"/>
                    </a:lnTo>
                    <a:lnTo>
                      <a:pt x="123" y="181"/>
                    </a:lnTo>
                    <a:lnTo>
                      <a:pt x="121" y="173"/>
                    </a:lnTo>
                    <a:lnTo>
                      <a:pt x="119" y="169"/>
                    </a:lnTo>
                    <a:lnTo>
                      <a:pt x="118" y="167"/>
                    </a:lnTo>
                    <a:lnTo>
                      <a:pt x="112" y="173"/>
                    </a:lnTo>
                    <a:lnTo>
                      <a:pt x="105" y="178"/>
                    </a:lnTo>
                    <a:lnTo>
                      <a:pt x="98" y="182"/>
                    </a:lnTo>
                    <a:lnTo>
                      <a:pt x="92" y="184"/>
                    </a:lnTo>
                    <a:lnTo>
                      <a:pt x="85" y="187"/>
                    </a:lnTo>
                    <a:lnTo>
                      <a:pt x="78" y="190"/>
                    </a:lnTo>
                    <a:lnTo>
                      <a:pt x="70" y="191"/>
                    </a:lnTo>
                    <a:lnTo>
                      <a:pt x="62" y="191"/>
                    </a:lnTo>
                    <a:lnTo>
                      <a:pt x="49" y="190"/>
                    </a:lnTo>
                    <a:lnTo>
                      <a:pt x="37" y="187"/>
                    </a:lnTo>
                    <a:lnTo>
                      <a:pt x="27" y="182"/>
                    </a:lnTo>
                    <a:lnTo>
                      <a:pt x="17" y="175"/>
                    </a:lnTo>
                    <a:lnTo>
                      <a:pt x="10" y="167"/>
                    </a:lnTo>
                    <a:lnTo>
                      <a:pt x="4" y="158"/>
                    </a:lnTo>
                    <a:lnTo>
                      <a:pt x="2" y="148"/>
                    </a:lnTo>
                    <a:lnTo>
                      <a:pt x="0" y="137"/>
                    </a:lnTo>
                    <a:lnTo>
                      <a:pt x="2" y="130"/>
                    </a:lnTo>
                    <a:lnTo>
                      <a:pt x="3" y="123"/>
                    </a:lnTo>
                    <a:lnTo>
                      <a:pt x="6" y="115"/>
                    </a:lnTo>
                    <a:lnTo>
                      <a:pt x="8" y="110"/>
                    </a:lnTo>
                    <a:lnTo>
                      <a:pt x="12" y="103"/>
                    </a:lnTo>
                    <a:lnTo>
                      <a:pt x="17" y="98"/>
                    </a:lnTo>
                    <a:lnTo>
                      <a:pt x="23" y="94"/>
                    </a:lnTo>
                    <a:lnTo>
                      <a:pt x="29" y="92"/>
                    </a:lnTo>
                    <a:lnTo>
                      <a:pt x="45" y="85"/>
                    </a:lnTo>
                    <a:lnTo>
                      <a:pt x="67" y="80"/>
                    </a:lnTo>
                    <a:lnTo>
                      <a:pt x="83" y="77"/>
                    </a:lnTo>
                    <a:lnTo>
                      <a:pt x="96" y="73"/>
                    </a:lnTo>
                    <a:lnTo>
                      <a:pt x="106" y="71"/>
                    </a:lnTo>
                    <a:lnTo>
                      <a:pt x="114" y="68"/>
                    </a:lnTo>
                    <a:lnTo>
                      <a:pt x="114" y="63"/>
                    </a:lnTo>
                    <a:lnTo>
                      <a:pt x="114" y="56"/>
                    </a:lnTo>
                    <a:lnTo>
                      <a:pt x="113" y="51"/>
                    </a:lnTo>
                    <a:lnTo>
                      <a:pt x="110" y="47"/>
                    </a:lnTo>
                    <a:lnTo>
                      <a:pt x="108" y="43"/>
                    </a:lnTo>
                    <a:lnTo>
                      <a:pt x="104" y="41"/>
                    </a:lnTo>
                    <a:lnTo>
                      <a:pt x="97" y="39"/>
                    </a:lnTo>
                    <a:lnTo>
                      <a:pt x="91" y="38"/>
                    </a:lnTo>
                    <a:lnTo>
                      <a:pt x="81" y="37"/>
                    </a:lnTo>
                    <a:lnTo>
                      <a:pt x="76" y="38"/>
                    </a:lnTo>
                    <a:lnTo>
                      <a:pt x="70" y="38"/>
                    </a:lnTo>
                    <a:lnTo>
                      <a:pt x="66" y="41"/>
                    </a:lnTo>
                    <a:lnTo>
                      <a:pt x="62" y="42"/>
                    </a:lnTo>
                    <a:lnTo>
                      <a:pt x="58" y="46"/>
                    </a:lnTo>
                    <a:lnTo>
                      <a:pt x="55" y="50"/>
                    </a:lnTo>
                    <a:lnTo>
                      <a:pt x="53" y="54"/>
                    </a:lnTo>
                    <a:lnTo>
                      <a:pt x="50" y="60"/>
                    </a:lnTo>
                    <a:close/>
                    <a:moveTo>
                      <a:pt x="114" y="99"/>
                    </a:moveTo>
                    <a:lnTo>
                      <a:pt x="102" y="102"/>
                    </a:lnTo>
                    <a:lnTo>
                      <a:pt x="85" y="107"/>
                    </a:lnTo>
                    <a:lnTo>
                      <a:pt x="68" y="111"/>
                    </a:lnTo>
                    <a:lnTo>
                      <a:pt x="59" y="115"/>
                    </a:lnTo>
                    <a:lnTo>
                      <a:pt x="54" y="119"/>
                    </a:lnTo>
                    <a:lnTo>
                      <a:pt x="51" y="123"/>
                    </a:lnTo>
                    <a:lnTo>
                      <a:pt x="50" y="127"/>
                    </a:lnTo>
                    <a:lnTo>
                      <a:pt x="49" y="132"/>
                    </a:lnTo>
                    <a:lnTo>
                      <a:pt x="50" y="137"/>
                    </a:lnTo>
                    <a:lnTo>
                      <a:pt x="51" y="141"/>
                    </a:lnTo>
                    <a:lnTo>
                      <a:pt x="54" y="145"/>
                    </a:lnTo>
                    <a:lnTo>
                      <a:pt x="57" y="149"/>
                    </a:lnTo>
                    <a:lnTo>
                      <a:pt x="61" y="153"/>
                    </a:lnTo>
                    <a:lnTo>
                      <a:pt x="66" y="156"/>
                    </a:lnTo>
                    <a:lnTo>
                      <a:pt x="71" y="157"/>
                    </a:lnTo>
                    <a:lnTo>
                      <a:pt x="76" y="157"/>
                    </a:lnTo>
                    <a:lnTo>
                      <a:pt x="83" y="157"/>
                    </a:lnTo>
                    <a:lnTo>
                      <a:pt x="89" y="154"/>
                    </a:lnTo>
                    <a:lnTo>
                      <a:pt x="95" y="152"/>
                    </a:lnTo>
                    <a:lnTo>
                      <a:pt x="101" y="148"/>
                    </a:lnTo>
                    <a:lnTo>
                      <a:pt x="105" y="145"/>
                    </a:lnTo>
                    <a:lnTo>
                      <a:pt x="109" y="141"/>
                    </a:lnTo>
                    <a:lnTo>
                      <a:pt x="112" y="137"/>
                    </a:lnTo>
                    <a:lnTo>
                      <a:pt x="113" y="132"/>
                    </a:lnTo>
                    <a:lnTo>
                      <a:pt x="114" y="123"/>
                    </a:lnTo>
                    <a:lnTo>
                      <a:pt x="114" y="109"/>
                    </a:lnTo>
                    <a:lnTo>
                      <a:pt x="114" y="9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83" name="Freeform 132"/>
              <p:cNvSpPr>
                <a:spLocks/>
              </p:cNvSpPr>
              <p:nvPr/>
            </p:nvSpPr>
            <p:spPr bwMode="auto">
              <a:xfrm>
                <a:off x="2693" y="3131"/>
                <a:ext cx="42" cy="47"/>
              </a:xfrm>
              <a:custGeom>
                <a:avLst/>
                <a:gdLst/>
                <a:ahLst/>
                <a:cxnLst>
                  <a:cxn ang="0">
                    <a:pos x="167" y="187"/>
                  </a:cxn>
                  <a:cxn ang="0">
                    <a:pos x="119" y="187"/>
                  </a:cxn>
                  <a:cxn ang="0">
                    <a:pos x="119" y="94"/>
                  </a:cxn>
                  <a:cxn ang="0">
                    <a:pos x="117" y="69"/>
                  </a:cxn>
                  <a:cxn ang="0">
                    <a:pos x="115" y="55"/>
                  </a:cxn>
                  <a:cxn ang="0">
                    <a:pos x="113" y="51"/>
                  </a:cxn>
                  <a:cxn ang="0">
                    <a:pos x="111" y="48"/>
                  </a:cxn>
                  <a:cxn ang="0">
                    <a:pos x="108" y="45"/>
                  </a:cxn>
                  <a:cxn ang="0">
                    <a:pos x="106" y="42"/>
                  </a:cxn>
                  <a:cxn ang="0">
                    <a:pos x="102" y="39"/>
                  </a:cxn>
                  <a:cxn ang="0">
                    <a:pos x="98" y="38"/>
                  </a:cxn>
                  <a:cxn ang="0">
                    <a:pos x="93" y="38"/>
                  </a:cxn>
                  <a:cxn ang="0">
                    <a:pos x="89" y="37"/>
                  </a:cxn>
                  <a:cxn ang="0">
                    <a:pos x="82" y="38"/>
                  </a:cxn>
                  <a:cxn ang="0">
                    <a:pos x="77" y="39"/>
                  </a:cxn>
                  <a:cxn ang="0">
                    <a:pos x="70" y="41"/>
                  </a:cxn>
                  <a:cxn ang="0">
                    <a:pos x="65" y="45"/>
                  </a:cxn>
                  <a:cxn ang="0">
                    <a:pos x="61" y="48"/>
                  </a:cxn>
                  <a:cxn ang="0">
                    <a:pos x="57" y="52"/>
                  </a:cxn>
                  <a:cxn ang="0">
                    <a:pos x="55" y="56"/>
                  </a:cxn>
                  <a:cxn ang="0">
                    <a:pos x="52" y="63"/>
                  </a:cxn>
                  <a:cxn ang="0">
                    <a:pos x="51" y="69"/>
                  </a:cxn>
                  <a:cxn ang="0">
                    <a:pos x="49" y="79"/>
                  </a:cxn>
                  <a:cxn ang="0">
                    <a:pos x="48" y="90"/>
                  </a:cxn>
                  <a:cxn ang="0">
                    <a:pos x="48" y="105"/>
                  </a:cxn>
                  <a:cxn ang="0">
                    <a:pos x="48" y="187"/>
                  </a:cxn>
                  <a:cxn ang="0">
                    <a:pos x="0" y="187"/>
                  </a:cxn>
                  <a:cxn ang="0">
                    <a:pos x="0" y="4"/>
                  </a:cxn>
                  <a:cxn ang="0">
                    <a:pos x="44" y="4"/>
                  </a:cxn>
                  <a:cxn ang="0">
                    <a:pos x="44" y="31"/>
                  </a:cxn>
                  <a:cxn ang="0">
                    <a:pos x="51" y="24"/>
                  </a:cxn>
                  <a:cxn ang="0">
                    <a:pos x="57" y="17"/>
                  </a:cxn>
                  <a:cxn ang="0">
                    <a:pos x="65" y="12"/>
                  </a:cxn>
                  <a:cxn ang="0">
                    <a:pos x="72" y="8"/>
                  </a:cxn>
                  <a:cxn ang="0">
                    <a:pos x="79" y="4"/>
                  </a:cxn>
                  <a:cxn ang="0">
                    <a:pos x="87" y="3"/>
                  </a:cxn>
                  <a:cxn ang="0">
                    <a:pos x="96" y="1"/>
                  </a:cxn>
                  <a:cxn ang="0">
                    <a:pos x="106" y="0"/>
                  </a:cxn>
                  <a:cxn ang="0">
                    <a:pos x="113" y="0"/>
                  </a:cxn>
                  <a:cxn ang="0">
                    <a:pos x="120" y="1"/>
                  </a:cxn>
                  <a:cxn ang="0">
                    <a:pos x="128" y="4"/>
                  </a:cxn>
                  <a:cxn ang="0">
                    <a:pos x="134" y="7"/>
                  </a:cxn>
                  <a:cxn ang="0">
                    <a:pos x="141" y="9"/>
                  </a:cxn>
                  <a:cxn ang="0">
                    <a:pos x="146" y="13"/>
                  </a:cxn>
                  <a:cxn ang="0">
                    <a:pos x="150" y="17"/>
                  </a:cxn>
                  <a:cxn ang="0">
                    <a:pos x="154" y="21"/>
                  </a:cxn>
                  <a:cxn ang="0">
                    <a:pos x="161" y="30"/>
                  </a:cxn>
                  <a:cxn ang="0">
                    <a:pos x="164" y="41"/>
                  </a:cxn>
                  <a:cxn ang="0">
                    <a:pos x="166" y="55"/>
                  </a:cxn>
                  <a:cxn ang="0">
                    <a:pos x="167" y="73"/>
                  </a:cxn>
                  <a:cxn ang="0">
                    <a:pos x="167" y="187"/>
                  </a:cxn>
                </a:cxnLst>
                <a:rect l="0" t="0" r="r" b="b"/>
                <a:pathLst>
                  <a:path w="167" h="187">
                    <a:moveTo>
                      <a:pt x="167" y="187"/>
                    </a:moveTo>
                    <a:lnTo>
                      <a:pt x="119" y="187"/>
                    </a:lnTo>
                    <a:lnTo>
                      <a:pt x="119" y="94"/>
                    </a:lnTo>
                    <a:lnTo>
                      <a:pt x="117" y="69"/>
                    </a:lnTo>
                    <a:lnTo>
                      <a:pt x="115" y="55"/>
                    </a:lnTo>
                    <a:lnTo>
                      <a:pt x="113" y="51"/>
                    </a:lnTo>
                    <a:lnTo>
                      <a:pt x="111" y="48"/>
                    </a:lnTo>
                    <a:lnTo>
                      <a:pt x="108" y="45"/>
                    </a:lnTo>
                    <a:lnTo>
                      <a:pt x="106" y="42"/>
                    </a:lnTo>
                    <a:lnTo>
                      <a:pt x="102" y="39"/>
                    </a:lnTo>
                    <a:lnTo>
                      <a:pt x="98" y="38"/>
                    </a:lnTo>
                    <a:lnTo>
                      <a:pt x="93" y="38"/>
                    </a:lnTo>
                    <a:lnTo>
                      <a:pt x="89" y="37"/>
                    </a:lnTo>
                    <a:lnTo>
                      <a:pt x="82" y="38"/>
                    </a:lnTo>
                    <a:lnTo>
                      <a:pt x="77" y="39"/>
                    </a:lnTo>
                    <a:lnTo>
                      <a:pt x="70" y="41"/>
                    </a:lnTo>
                    <a:lnTo>
                      <a:pt x="65" y="45"/>
                    </a:lnTo>
                    <a:lnTo>
                      <a:pt x="61" y="48"/>
                    </a:lnTo>
                    <a:lnTo>
                      <a:pt x="57" y="52"/>
                    </a:lnTo>
                    <a:lnTo>
                      <a:pt x="55" y="56"/>
                    </a:lnTo>
                    <a:lnTo>
                      <a:pt x="52" y="63"/>
                    </a:lnTo>
                    <a:lnTo>
                      <a:pt x="51" y="69"/>
                    </a:lnTo>
                    <a:lnTo>
                      <a:pt x="49" y="79"/>
                    </a:lnTo>
                    <a:lnTo>
                      <a:pt x="48" y="90"/>
                    </a:lnTo>
                    <a:lnTo>
                      <a:pt x="48" y="105"/>
                    </a:lnTo>
                    <a:lnTo>
                      <a:pt x="48" y="187"/>
                    </a:lnTo>
                    <a:lnTo>
                      <a:pt x="0" y="187"/>
                    </a:lnTo>
                    <a:lnTo>
                      <a:pt x="0" y="4"/>
                    </a:lnTo>
                    <a:lnTo>
                      <a:pt x="44" y="4"/>
                    </a:lnTo>
                    <a:lnTo>
                      <a:pt x="44" y="31"/>
                    </a:lnTo>
                    <a:lnTo>
                      <a:pt x="51" y="24"/>
                    </a:lnTo>
                    <a:lnTo>
                      <a:pt x="57" y="17"/>
                    </a:lnTo>
                    <a:lnTo>
                      <a:pt x="65" y="12"/>
                    </a:lnTo>
                    <a:lnTo>
                      <a:pt x="72" y="8"/>
                    </a:lnTo>
                    <a:lnTo>
                      <a:pt x="79" y="4"/>
                    </a:lnTo>
                    <a:lnTo>
                      <a:pt x="87" y="3"/>
                    </a:lnTo>
                    <a:lnTo>
                      <a:pt x="96" y="1"/>
                    </a:lnTo>
                    <a:lnTo>
                      <a:pt x="106" y="0"/>
                    </a:lnTo>
                    <a:lnTo>
                      <a:pt x="113" y="0"/>
                    </a:lnTo>
                    <a:lnTo>
                      <a:pt x="120" y="1"/>
                    </a:lnTo>
                    <a:lnTo>
                      <a:pt x="128" y="4"/>
                    </a:lnTo>
                    <a:lnTo>
                      <a:pt x="134" y="7"/>
                    </a:lnTo>
                    <a:lnTo>
                      <a:pt x="141" y="9"/>
                    </a:lnTo>
                    <a:lnTo>
                      <a:pt x="146" y="13"/>
                    </a:lnTo>
                    <a:lnTo>
                      <a:pt x="150" y="17"/>
                    </a:lnTo>
                    <a:lnTo>
                      <a:pt x="154" y="21"/>
                    </a:lnTo>
                    <a:lnTo>
                      <a:pt x="161" y="30"/>
                    </a:lnTo>
                    <a:lnTo>
                      <a:pt x="164" y="41"/>
                    </a:lnTo>
                    <a:lnTo>
                      <a:pt x="166" y="55"/>
                    </a:lnTo>
                    <a:lnTo>
                      <a:pt x="167" y="73"/>
                    </a:lnTo>
                    <a:lnTo>
                      <a:pt x="167" y="18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84" name="Freeform 133"/>
              <p:cNvSpPr>
                <a:spLocks/>
              </p:cNvSpPr>
              <p:nvPr/>
            </p:nvSpPr>
            <p:spPr bwMode="auto">
              <a:xfrm>
                <a:off x="2747" y="3131"/>
                <a:ext cx="42" cy="47"/>
              </a:xfrm>
              <a:custGeom>
                <a:avLst/>
                <a:gdLst/>
                <a:ahLst/>
                <a:cxnLst>
                  <a:cxn ang="0">
                    <a:pos x="168" y="187"/>
                  </a:cxn>
                  <a:cxn ang="0">
                    <a:pos x="119" y="187"/>
                  </a:cxn>
                  <a:cxn ang="0">
                    <a:pos x="119" y="94"/>
                  </a:cxn>
                  <a:cxn ang="0">
                    <a:pos x="118" y="69"/>
                  </a:cxn>
                  <a:cxn ang="0">
                    <a:pos x="116" y="55"/>
                  </a:cxn>
                  <a:cxn ang="0">
                    <a:pos x="114" y="51"/>
                  </a:cxn>
                  <a:cxn ang="0">
                    <a:pos x="112" y="48"/>
                  </a:cxn>
                  <a:cxn ang="0">
                    <a:pos x="109" y="45"/>
                  </a:cxn>
                  <a:cxn ang="0">
                    <a:pos x="105" y="42"/>
                  </a:cxn>
                  <a:cxn ang="0">
                    <a:pos x="102" y="39"/>
                  </a:cxn>
                  <a:cxn ang="0">
                    <a:pos x="99" y="38"/>
                  </a:cxn>
                  <a:cxn ang="0">
                    <a:pos x="93" y="38"/>
                  </a:cxn>
                  <a:cxn ang="0">
                    <a:pos x="89" y="37"/>
                  </a:cxn>
                  <a:cxn ang="0">
                    <a:pos x="83" y="38"/>
                  </a:cxn>
                  <a:cxn ang="0">
                    <a:pos x="76" y="39"/>
                  </a:cxn>
                  <a:cxn ang="0">
                    <a:pos x="71" y="41"/>
                  </a:cxn>
                  <a:cxn ang="0">
                    <a:pos x="66" y="45"/>
                  </a:cxn>
                  <a:cxn ang="0">
                    <a:pos x="62" y="48"/>
                  </a:cxn>
                  <a:cxn ang="0">
                    <a:pos x="58" y="52"/>
                  </a:cxn>
                  <a:cxn ang="0">
                    <a:pos x="55" y="56"/>
                  </a:cxn>
                  <a:cxn ang="0">
                    <a:pos x="53" y="63"/>
                  </a:cxn>
                  <a:cxn ang="0">
                    <a:pos x="51" y="69"/>
                  </a:cxn>
                  <a:cxn ang="0">
                    <a:pos x="50" y="79"/>
                  </a:cxn>
                  <a:cxn ang="0">
                    <a:pos x="49" y="90"/>
                  </a:cxn>
                  <a:cxn ang="0">
                    <a:pos x="49" y="105"/>
                  </a:cxn>
                  <a:cxn ang="0">
                    <a:pos x="49" y="187"/>
                  </a:cxn>
                  <a:cxn ang="0">
                    <a:pos x="0" y="187"/>
                  </a:cxn>
                  <a:cxn ang="0">
                    <a:pos x="0" y="4"/>
                  </a:cxn>
                  <a:cxn ang="0">
                    <a:pos x="45" y="4"/>
                  </a:cxn>
                  <a:cxn ang="0">
                    <a:pos x="45" y="31"/>
                  </a:cxn>
                  <a:cxn ang="0">
                    <a:pos x="51" y="24"/>
                  </a:cxn>
                  <a:cxn ang="0">
                    <a:pos x="58" y="17"/>
                  </a:cxn>
                  <a:cxn ang="0">
                    <a:pos x="65" y="12"/>
                  </a:cxn>
                  <a:cxn ang="0">
                    <a:pos x="72" y="8"/>
                  </a:cxn>
                  <a:cxn ang="0">
                    <a:pos x="80" y="4"/>
                  </a:cxn>
                  <a:cxn ang="0">
                    <a:pos x="88" y="3"/>
                  </a:cxn>
                  <a:cxn ang="0">
                    <a:pos x="97" y="1"/>
                  </a:cxn>
                  <a:cxn ang="0">
                    <a:pos x="106" y="0"/>
                  </a:cxn>
                  <a:cxn ang="0">
                    <a:pos x="114" y="0"/>
                  </a:cxn>
                  <a:cxn ang="0">
                    <a:pos x="121" y="1"/>
                  </a:cxn>
                  <a:cxn ang="0">
                    <a:pos x="129" y="4"/>
                  </a:cxn>
                  <a:cxn ang="0">
                    <a:pos x="135" y="7"/>
                  </a:cxn>
                  <a:cxn ang="0">
                    <a:pos x="142" y="9"/>
                  </a:cxn>
                  <a:cxn ang="0">
                    <a:pos x="147" y="13"/>
                  </a:cxn>
                  <a:cxn ang="0">
                    <a:pos x="151" y="17"/>
                  </a:cxn>
                  <a:cxn ang="0">
                    <a:pos x="155" y="21"/>
                  </a:cxn>
                  <a:cxn ang="0">
                    <a:pos x="161" y="30"/>
                  </a:cxn>
                  <a:cxn ang="0">
                    <a:pos x="165" y="41"/>
                  </a:cxn>
                  <a:cxn ang="0">
                    <a:pos x="167" y="55"/>
                  </a:cxn>
                  <a:cxn ang="0">
                    <a:pos x="168" y="73"/>
                  </a:cxn>
                  <a:cxn ang="0">
                    <a:pos x="168" y="187"/>
                  </a:cxn>
                </a:cxnLst>
                <a:rect l="0" t="0" r="r" b="b"/>
                <a:pathLst>
                  <a:path w="168" h="187">
                    <a:moveTo>
                      <a:pt x="168" y="187"/>
                    </a:moveTo>
                    <a:lnTo>
                      <a:pt x="119" y="187"/>
                    </a:lnTo>
                    <a:lnTo>
                      <a:pt x="119" y="94"/>
                    </a:lnTo>
                    <a:lnTo>
                      <a:pt x="118" y="69"/>
                    </a:lnTo>
                    <a:lnTo>
                      <a:pt x="116" y="55"/>
                    </a:lnTo>
                    <a:lnTo>
                      <a:pt x="114" y="51"/>
                    </a:lnTo>
                    <a:lnTo>
                      <a:pt x="112" y="48"/>
                    </a:lnTo>
                    <a:lnTo>
                      <a:pt x="109" y="45"/>
                    </a:lnTo>
                    <a:lnTo>
                      <a:pt x="105" y="42"/>
                    </a:lnTo>
                    <a:lnTo>
                      <a:pt x="102" y="39"/>
                    </a:lnTo>
                    <a:lnTo>
                      <a:pt x="99" y="38"/>
                    </a:lnTo>
                    <a:lnTo>
                      <a:pt x="93" y="38"/>
                    </a:lnTo>
                    <a:lnTo>
                      <a:pt x="89" y="37"/>
                    </a:lnTo>
                    <a:lnTo>
                      <a:pt x="83" y="38"/>
                    </a:lnTo>
                    <a:lnTo>
                      <a:pt x="76" y="39"/>
                    </a:lnTo>
                    <a:lnTo>
                      <a:pt x="71" y="41"/>
                    </a:lnTo>
                    <a:lnTo>
                      <a:pt x="66" y="45"/>
                    </a:lnTo>
                    <a:lnTo>
                      <a:pt x="62" y="48"/>
                    </a:lnTo>
                    <a:lnTo>
                      <a:pt x="58" y="52"/>
                    </a:lnTo>
                    <a:lnTo>
                      <a:pt x="55" y="56"/>
                    </a:lnTo>
                    <a:lnTo>
                      <a:pt x="53" y="63"/>
                    </a:lnTo>
                    <a:lnTo>
                      <a:pt x="51" y="69"/>
                    </a:lnTo>
                    <a:lnTo>
                      <a:pt x="50" y="79"/>
                    </a:lnTo>
                    <a:lnTo>
                      <a:pt x="49" y="90"/>
                    </a:lnTo>
                    <a:lnTo>
                      <a:pt x="49" y="105"/>
                    </a:lnTo>
                    <a:lnTo>
                      <a:pt x="49" y="187"/>
                    </a:lnTo>
                    <a:lnTo>
                      <a:pt x="0" y="187"/>
                    </a:lnTo>
                    <a:lnTo>
                      <a:pt x="0" y="4"/>
                    </a:lnTo>
                    <a:lnTo>
                      <a:pt x="45" y="4"/>
                    </a:lnTo>
                    <a:lnTo>
                      <a:pt x="45" y="31"/>
                    </a:lnTo>
                    <a:lnTo>
                      <a:pt x="51" y="24"/>
                    </a:lnTo>
                    <a:lnTo>
                      <a:pt x="58" y="17"/>
                    </a:lnTo>
                    <a:lnTo>
                      <a:pt x="65" y="12"/>
                    </a:lnTo>
                    <a:lnTo>
                      <a:pt x="72" y="8"/>
                    </a:lnTo>
                    <a:lnTo>
                      <a:pt x="80" y="4"/>
                    </a:lnTo>
                    <a:lnTo>
                      <a:pt x="88" y="3"/>
                    </a:lnTo>
                    <a:lnTo>
                      <a:pt x="97" y="1"/>
                    </a:lnTo>
                    <a:lnTo>
                      <a:pt x="106" y="0"/>
                    </a:lnTo>
                    <a:lnTo>
                      <a:pt x="114" y="0"/>
                    </a:lnTo>
                    <a:lnTo>
                      <a:pt x="121" y="1"/>
                    </a:lnTo>
                    <a:lnTo>
                      <a:pt x="129" y="4"/>
                    </a:lnTo>
                    <a:lnTo>
                      <a:pt x="135" y="7"/>
                    </a:lnTo>
                    <a:lnTo>
                      <a:pt x="142" y="9"/>
                    </a:lnTo>
                    <a:lnTo>
                      <a:pt x="147" y="13"/>
                    </a:lnTo>
                    <a:lnTo>
                      <a:pt x="151" y="17"/>
                    </a:lnTo>
                    <a:lnTo>
                      <a:pt x="155" y="21"/>
                    </a:lnTo>
                    <a:lnTo>
                      <a:pt x="161" y="30"/>
                    </a:lnTo>
                    <a:lnTo>
                      <a:pt x="165" y="41"/>
                    </a:lnTo>
                    <a:lnTo>
                      <a:pt x="167" y="55"/>
                    </a:lnTo>
                    <a:lnTo>
                      <a:pt x="168" y="73"/>
                    </a:lnTo>
                    <a:lnTo>
                      <a:pt x="168" y="18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85" name="Freeform 134"/>
              <p:cNvSpPr>
                <a:spLocks noEditPoints="1"/>
              </p:cNvSpPr>
              <p:nvPr/>
            </p:nvSpPr>
            <p:spPr bwMode="auto">
              <a:xfrm>
                <a:off x="2798" y="3131"/>
                <a:ext cx="43" cy="48"/>
              </a:xfrm>
              <a:custGeom>
                <a:avLst/>
                <a:gdLst/>
                <a:ahLst/>
                <a:cxnLst>
                  <a:cxn ang="0">
                    <a:pos x="169" y="137"/>
                  </a:cxn>
                  <a:cxn ang="0">
                    <a:pos x="157" y="160"/>
                  </a:cxn>
                  <a:cxn ang="0">
                    <a:pos x="140" y="177"/>
                  </a:cxn>
                  <a:cxn ang="0">
                    <a:pos x="116" y="187"/>
                  </a:cxn>
                  <a:cxn ang="0">
                    <a:pos x="89" y="191"/>
                  </a:cxn>
                  <a:cxn ang="0">
                    <a:pos x="67" y="190"/>
                  </a:cxn>
                  <a:cxn ang="0">
                    <a:pos x="47" y="183"/>
                  </a:cxn>
                  <a:cxn ang="0">
                    <a:pos x="31" y="174"/>
                  </a:cxn>
                  <a:cxn ang="0">
                    <a:pos x="18" y="160"/>
                  </a:cxn>
                  <a:cxn ang="0">
                    <a:pos x="10" y="147"/>
                  </a:cxn>
                  <a:cxn ang="0">
                    <a:pos x="5" y="132"/>
                  </a:cxn>
                  <a:cxn ang="0">
                    <a:pos x="0" y="97"/>
                  </a:cxn>
                  <a:cxn ang="0">
                    <a:pos x="1" y="76"/>
                  </a:cxn>
                  <a:cxn ang="0">
                    <a:pos x="6" y="56"/>
                  </a:cxn>
                  <a:cxn ang="0">
                    <a:pos x="14" y="41"/>
                  </a:cxn>
                  <a:cxn ang="0">
                    <a:pos x="25" y="26"/>
                  </a:cxn>
                  <a:cxn ang="0">
                    <a:pos x="37" y="14"/>
                  </a:cxn>
                  <a:cxn ang="0">
                    <a:pos x="51" y="7"/>
                  </a:cxn>
                  <a:cxn ang="0">
                    <a:pos x="67" y="1"/>
                  </a:cxn>
                  <a:cxn ang="0">
                    <a:pos x="85" y="0"/>
                  </a:cxn>
                  <a:cxn ang="0">
                    <a:pos x="103" y="1"/>
                  </a:cxn>
                  <a:cxn ang="0">
                    <a:pos x="122" y="7"/>
                  </a:cxn>
                  <a:cxn ang="0">
                    <a:pos x="136" y="16"/>
                  </a:cxn>
                  <a:cxn ang="0">
                    <a:pos x="149" y="28"/>
                  </a:cxn>
                  <a:cxn ang="0">
                    <a:pos x="159" y="42"/>
                  </a:cxn>
                  <a:cxn ang="0">
                    <a:pos x="166" y="62"/>
                  </a:cxn>
                  <a:cxn ang="0">
                    <a:pos x="170" y="84"/>
                  </a:cxn>
                  <a:cxn ang="0">
                    <a:pos x="171" y="110"/>
                  </a:cxn>
                  <a:cxn ang="0">
                    <a:pos x="51" y="120"/>
                  </a:cxn>
                  <a:cxn ang="0">
                    <a:pos x="57" y="136"/>
                  </a:cxn>
                  <a:cxn ang="0">
                    <a:pos x="68" y="148"/>
                  </a:cxn>
                  <a:cxn ang="0">
                    <a:pos x="82" y="154"/>
                  </a:cxn>
                  <a:cxn ang="0">
                    <a:pos x="95" y="154"/>
                  </a:cxn>
                  <a:cxn ang="0">
                    <a:pos x="105" y="152"/>
                  </a:cxn>
                  <a:cxn ang="0">
                    <a:pos x="112" y="145"/>
                  </a:cxn>
                  <a:cxn ang="0">
                    <a:pos x="119" y="135"/>
                  </a:cxn>
                  <a:cxn ang="0">
                    <a:pos x="123" y="80"/>
                  </a:cxn>
                  <a:cxn ang="0">
                    <a:pos x="120" y="62"/>
                  </a:cxn>
                  <a:cxn ang="0">
                    <a:pos x="112" y="48"/>
                  </a:cxn>
                  <a:cxn ang="0">
                    <a:pos x="101" y="39"/>
                  </a:cxn>
                  <a:cxn ang="0">
                    <a:pos x="88" y="37"/>
                  </a:cxn>
                  <a:cxn ang="0">
                    <a:pos x="73" y="41"/>
                  </a:cxn>
                  <a:cxn ang="0">
                    <a:pos x="61" y="48"/>
                  </a:cxn>
                  <a:cxn ang="0">
                    <a:pos x="54" y="63"/>
                  </a:cxn>
                  <a:cxn ang="0">
                    <a:pos x="51" y="80"/>
                  </a:cxn>
                </a:cxnLst>
                <a:rect l="0" t="0" r="r" b="b"/>
                <a:pathLst>
                  <a:path w="171" h="191">
                    <a:moveTo>
                      <a:pt x="120" y="128"/>
                    </a:moveTo>
                    <a:lnTo>
                      <a:pt x="169" y="137"/>
                    </a:lnTo>
                    <a:lnTo>
                      <a:pt x="163" y="149"/>
                    </a:lnTo>
                    <a:lnTo>
                      <a:pt x="157" y="160"/>
                    </a:lnTo>
                    <a:lnTo>
                      <a:pt x="149" y="170"/>
                    </a:lnTo>
                    <a:lnTo>
                      <a:pt x="140" y="177"/>
                    </a:lnTo>
                    <a:lnTo>
                      <a:pt x="129" y="183"/>
                    </a:lnTo>
                    <a:lnTo>
                      <a:pt x="116" y="187"/>
                    </a:lnTo>
                    <a:lnTo>
                      <a:pt x="103" y="190"/>
                    </a:lnTo>
                    <a:lnTo>
                      <a:pt x="89" y="191"/>
                    </a:lnTo>
                    <a:lnTo>
                      <a:pt x="77" y="191"/>
                    </a:lnTo>
                    <a:lnTo>
                      <a:pt x="67" y="190"/>
                    </a:lnTo>
                    <a:lnTo>
                      <a:pt x="57" y="187"/>
                    </a:lnTo>
                    <a:lnTo>
                      <a:pt x="47" y="183"/>
                    </a:lnTo>
                    <a:lnTo>
                      <a:pt x="39" y="179"/>
                    </a:lnTo>
                    <a:lnTo>
                      <a:pt x="31" y="174"/>
                    </a:lnTo>
                    <a:lnTo>
                      <a:pt x="25" y="167"/>
                    </a:lnTo>
                    <a:lnTo>
                      <a:pt x="18" y="160"/>
                    </a:lnTo>
                    <a:lnTo>
                      <a:pt x="14" y="153"/>
                    </a:lnTo>
                    <a:lnTo>
                      <a:pt x="10" y="147"/>
                    </a:lnTo>
                    <a:lnTo>
                      <a:pt x="8" y="140"/>
                    </a:lnTo>
                    <a:lnTo>
                      <a:pt x="5" y="132"/>
                    </a:lnTo>
                    <a:lnTo>
                      <a:pt x="1" y="115"/>
                    </a:lnTo>
                    <a:lnTo>
                      <a:pt x="0" y="97"/>
                    </a:lnTo>
                    <a:lnTo>
                      <a:pt x="1" y="86"/>
                    </a:lnTo>
                    <a:lnTo>
                      <a:pt x="1" y="76"/>
                    </a:lnTo>
                    <a:lnTo>
                      <a:pt x="4" y="65"/>
                    </a:lnTo>
                    <a:lnTo>
                      <a:pt x="6" y="56"/>
                    </a:lnTo>
                    <a:lnTo>
                      <a:pt x="9" y="48"/>
                    </a:lnTo>
                    <a:lnTo>
                      <a:pt x="14" y="41"/>
                    </a:lnTo>
                    <a:lnTo>
                      <a:pt x="18" y="33"/>
                    </a:lnTo>
                    <a:lnTo>
                      <a:pt x="25" y="26"/>
                    </a:lnTo>
                    <a:lnTo>
                      <a:pt x="30" y="20"/>
                    </a:lnTo>
                    <a:lnTo>
                      <a:pt x="37" y="14"/>
                    </a:lnTo>
                    <a:lnTo>
                      <a:pt x="44" y="11"/>
                    </a:lnTo>
                    <a:lnTo>
                      <a:pt x="51" y="7"/>
                    </a:lnTo>
                    <a:lnTo>
                      <a:pt x="59" y="4"/>
                    </a:lnTo>
                    <a:lnTo>
                      <a:pt x="67" y="1"/>
                    </a:lnTo>
                    <a:lnTo>
                      <a:pt x="76" y="0"/>
                    </a:lnTo>
                    <a:lnTo>
                      <a:pt x="85" y="0"/>
                    </a:lnTo>
                    <a:lnTo>
                      <a:pt x="94" y="0"/>
                    </a:lnTo>
                    <a:lnTo>
                      <a:pt x="103" y="1"/>
                    </a:lnTo>
                    <a:lnTo>
                      <a:pt x="112" y="4"/>
                    </a:lnTo>
                    <a:lnTo>
                      <a:pt x="122" y="7"/>
                    </a:lnTo>
                    <a:lnTo>
                      <a:pt x="128" y="11"/>
                    </a:lnTo>
                    <a:lnTo>
                      <a:pt x="136" y="16"/>
                    </a:lnTo>
                    <a:lnTo>
                      <a:pt x="142" y="21"/>
                    </a:lnTo>
                    <a:lnTo>
                      <a:pt x="149" y="28"/>
                    </a:lnTo>
                    <a:lnTo>
                      <a:pt x="154" y="34"/>
                    </a:lnTo>
                    <a:lnTo>
                      <a:pt x="159" y="42"/>
                    </a:lnTo>
                    <a:lnTo>
                      <a:pt x="163" y="51"/>
                    </a:lnTo>
                    <a:lnTo>
                      <a:pt x="166" y="62"/>
                    </a:lnTo>
                    <a:lnTo>
                      <a:pt x="169" y="72"/>
                    </a:lnTo>
                    <a:lnTo>
                      <a:pt x="170" y="84"/>
                    </a:lnTo>
                    <a:lnTo>
                      <a:pt x="171" y="97"/>
                    </a:lnTo>
                    <a:lnTo>
                      <a:pt x="171" y="110"/>
                    </a:lnTo>
                    <a:lnTo>
                      <a:pt x="50" y="110"/>
                    </a:lnTo>
                    <a:lnTo>
                      <a:pt x="51" y="120"/>
                    </a:lnTo>
                    <a:lnTo>
                      <a:pt x="54" y="128"/>
                    </a:lnTo>
                    <a:lnTo>
                      <a:pt x="57" y="136"/>
                    </a:lnTo>
                    <a:lnTo>
                      <a:pt x="61" y="143"/>
                    </a:lnTo>
                    <a:lnTo>
                      <a:pt x="68" y="148"/>
                    </a:lnTo>
                    <a:lnTo>
                      <a:pt x="74" y="152"/>
                    </a:lnTo>
                    <a:lnTo>
                      <a:pt x="82" y="154"/>
                    </a:lnTo>
                    <a:lnTo>
                      <a:pt x="90" y="154"/>
                    </a:lnTo>
                    <a:lnTo>
                      <a:pt x="95" y="154"/>
                    </a:lnTo>
                    <a:lnTo>
                      <a:pt x="101" y="153"/>
                    </a:lnTo>
                    <a:lnTo>
                      <a:pt x="105" y="152"/>
                    </a:lnTo>
                    <a:lnTo>
                      <a:pt x="108" y="149"/>
                    </a:lnTo>
                    <a:lnTo>
                      <a:pt x="112" y="145"/>
                    </a:lnTo>
                    <a:lnTo>
                      <a:pt x="116" y="141"/>
                    </a:lnTo>
                    <a:lnTo>
                      <a:pt x="119" y="135"/>
                    </a:lnTo>
                    <a:lnTo>
                      <a:pt x="120" y="128"/>
                    </a:lnTo>
                    <a:close/>
                    <a:moveTo>
                      <a:pt x="123" y="80"/>
                    </a:moveTo>
                    <a:lnTo>
                      <a:pt x="123" y="71"/>
                    </a:lnTo>
                    <a:lnTo>
                      <a:pt x="120" y="62"/>
                    </a:lnTo>
                    <a:lnTo>
                      <a:pt x="118" y="54"/>
                    </a:lnTo>
                    <a:lnTo>
                      <a:pt x="112" y="48"/>
                    </a:lnTo>
                    <a:lnTo>
                      <a:pt x="107" y="43"/>
                    </a:lnTo>
                    <a:lnTo>
                      <a:pt x="101" y="39"/>
                    </a:lnTo>
                    <a:lnTo>
                      <a:pt x="94" y="38"/>
                    </a:lnTo>
                    <a:lnTo>
                      <a:pt x="88" y="37"/>
                    </a:lnTo>
                    <a:lnTo>
                      <a:pt x="80" y="38"/>
                    </a:lnTo>
                    <a:lnTo>
                      <a:pt x="73" y="41"/>
                    </a:lnTo>
                    <a:lnTo>
                      <a:pt x="67" y="43"/>
                    </a:lnTo>
                    <a:lnTo>
                      <a:pt x="61" y="48"/>
                    </a:lnTo>
                    <a:lnTo>
                      <a:pt x="56" y="55"/>
                    </a:lnTo>
                    <a:lnTo>
                      <a:pt x="54" y="63"/>
                    </a:lnTo>
                    <a:lnTo>
                      <a:pt x="51" y="71"/>
                    </a:lnTo>
                    <a:lnTo>
                      <a:pt x="51" y="80"/>
                    </a:lnTo>
                    <a:lnTo>
                      <a:pt x="123" y="8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86" name="Rectangle 135"/>
              <p:cNvSpPr>
                <a:spLocks noChangeArrowheads="1"/>
              </p:cNvSpPr>
              <p:nvPr/>
            </p:nvSpPr>
            <p:spPr bwMode="auto">
              <a:xfrm>
                <a:off x="2850" y="3114"/>
                <a:ext cx="12" cy="64"/>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87" name="Freeform 136"/>
              <p:cNvSpPr>
                <a:spLocks/>
              </p:cNvSpPr>
              <p:nvPr/>
            </p:nvSpPr>
            <p:spPr bwMode="auto">
              <a:xfrm>
                <a:off x="2900" y="3114"/>
                <a:ext cx="43" cy="64"/>
              </a:xfrm>
              <a:custGeom>
                <a:avLst/>
                <a:gdLst/>
                <a:ahLst/>
                <a:cxnLst>
                  <a:cxn ang="0">
                    <a:pos x="0" y="252"/>
                  </a:cxn>
                  <a:cxn ang="0">
                    <a:pos x="0" y="0"/>
                  </a:cxn>
                  <a:cxn ang="0">
                    <a:pos x="173" y="0"/>
                  </a:cxn>
                  <a:cxn ang="0">
                    <a:pos x="173" y="43"/>
                  </a:cxn>
                  <a:cxn ang="0">
                    <a:pos x="51" y="43"/>
                  </a:cxn>
                  <a:cxn ang="0">
                    <a:pos x="51" y="102"/>
                  </a:cxn>
                  <a:cxn ang="0">
                    <a:pos x="157" y="102"/>
                  </a:cxn>
                  <a:cxn ang="0">
                    <a:pos x="157" y="145"/>
                  </a:cxn>
                  <a:cxn ang="0">
                    <a:pos x="51" y="145"/>
                  </a:cxn>
                  <a:cxn ang="0">
                    <a:pos x="51" y="252"/>
                  </a:cxn>
                  <a:cxn ang="0">
                    <a:pos x="0" y="252"/>
                  </a:cxn>
                </a:cxnLst>
                <a:rect l="0" t="0" r="r" b="b"/>
                <a:pathLst>
                  <a:path w="173" h="252">
                    <a:moveTo>
                      <a:pt x="0" y="252"/>
                    </a:moveTo>
                    <a:lnTo>
                      <a:pt x="0" y="0"/>
                    </a:lnTo>
                    <a:lnTo>
                      <a:pt x="173" y="0"/>
                    </a:lnTo>
                    <a:lnTo>
                      <a:pt x="173" y="43"/>
                    </a:lnTo>
                    <a:lnTo>
                      <a:pt x="51" y="43"/>
                    </a:lnTo>
                    <a:lnTo>
                      <a:pt x="51" y="102"/>
                    </a:lnTo>
                    <a:lnTo>
                      <a:pt x="157" y="102"/>
                    </a:lnTo>
                    <a:lnTo>
                      <a:pt x="157" y="145"/>
                    </a:lnTo>
                    <a:lnTo>
                      <a:pt x="51" y="145"/>
                    </a:lnTo>
                    <a:lnTo>
                      <a:pt x="51" y="252"/>
                    </a:lnTo>
                    <a:lnTo>
                      <a:pt x="0" y="25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88" name="Freeform 137"/>
              <p:cNvSpPr>
                <a:spLocks/>
              </p:cNvSpPr>
              <p:nvPr/>
            </p:nvSpPr>
            <p:spPr bwMode="auto">
              <a:xfrm>
                <a:off x="2954" y="3114"/>
                <a:ext cx="48" cy="64"/>
              </a:xfrm>
              <a:custGeom>
                <a:avLst/>
                <a:gdLst/>
                <a:ahLst/>
                <a:cxnLst>
                  <a:cxn ang="0">
                    <a:pos x="0" y="252"/>
                  </a:cxn>
                  <a:cxn ang="0">
                    <a:pos x="0" y="0"/>
                  </a:cxn>
                  <a:cxn ang="0">
                    <a:pos x="187" y="0"/>
                  </a:cxn>
                  <a:cxn ang="0">
                    <a:pos x="187" y="43"/>
                  </a:cxn>
                  <a:cxn ang="0">
                    <a:pos x="51" y="43"/>
                  </a:cxn>
                  <a:cxn ang="0">
                    <a:pos x="51" y="99"/>
                  </a:cxn>
                  <a:cxn ang="0">
                    <a:pos x="178" y="99"/>
                  </a:cxn>
                  <a:cxn ang="0">
                    <a:pos x="178" y="141"/>
                  </a:cxn>
                  <a:cxn ang="0">
                    <a:pos x="51" y="141"/>
                  </a:cxn>
                  <a:cxn ang="0">
                    <a:pos x="51" y="209"/>
                  </a:cxn>
                  <a:cxn ang="0">
                    <a:pos x="192" y="209"/>
                  </a:cxn>
                  <a:cxn ang="0">
                    <a:pos x="192" y="252"/>
                  </a:cxn>
                  <a:cxn ang="0">
                    <a:pos x="0" y="252"/>
                  </a:cxn>
                </a:cxnLst>
                <a:rect l="0" t="0" r="r" b="b"/>
                <a:pathLst>
                  <a:path w="192" h="252">
                    <a:moveTo>
                      <a:pt x="0" y="252"/>
                    </a:moveTo>
                    <a:lnTo>
                      <a:pt x="0" y="0"/>
                    </a:lnTo>
                    <a:lnTo>
                      <a:pt x="187" y="0"/>
                    </a:lnTo>
                    <a:lnTo>
                      <a:pt x="187" y="43"/>
                    </a:lnTo>
                    <a:lnTo>
                      <a:pt x="51" y="43"/>
                    </a:lnTo>
                    <a:lnTo>
                      <a:pt x="51" y="99"/>
                    </a:lnTo>
                    <a:lnTo>
                      <a:pt x="178" y="99"/>
                    </a:lnTo>
                    <a:lnTo>
                      <a:pt x="178" y="141"/>
                    </a:lnTo>
                    <a:lnTo>
                      <a:pt x="51" y="141"/>
                    </a:lnTo>
                    <a:lnTo>
                      <a:pt x="51" y="209"/>
                    </a:lnTo>
                    <a:lnTo>
                      <a:pt x="192" y="209"/>
                    </a:lnTo>
                    <a:lnTo>
                      <a:pt x="192" y="252"/>
                    </a:lnTo>
                    <a:lnTo>
                      <a:pt x="0" y="25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89" name="Freeform 138"/>
              <p:cNvSpPr>
                <a:spLocks/>
              </p:cNvSpPr>
              <p:nvPr/>
            </p:nvSpPr>
            <p:spPr bwMode="auto">
              <a:xfrm>
                <a:off x="2323" y="3213"/>
                <a:ext cx="61" cy="63"/>
              </a:xfrm>
              <a:custGeom>
                <a:avLst/>
                <a:gdLst/>
                <a:ahLst/>
                <a:cxnLst>
                  <a:cxn ang="0">
                    <a:pos x="0" y="253"/>
                  </a:cxn>
                  <a:cxn ang="0">
                    <a:pos x="0" y="0"/>
                  </a:cxn>
                  <a:cxn ang="0">
                    <a:pos x="76" y="0"/>
                  </a:cxn>
                  <a:cxn ang="0">
                    <a:pos x="121" y="172"/>
                  </a:cxn>
                  <a:cxn ang="0">
                    <a:pos x="167" y="0"/>
                  </a:cxn>
                  <a:cxn ang="0">
                    <a:pos x="244" y="0"/>
                  </a:cxn>
                  <a:cxn ang="0">
                    <a:pos x="244" y="253"/>
                  </a:cxn>
                  <a:cxn ang="0">
                    <a:pos x="196" y="253"/>
                  </a:cxn>
                  <a:cxn ang="0">
                    <a:pos x="196" y="54"/>
                  </a:cxn>
                  <a:cxn ang="0">
                    <a:pos x="146" y="253"/>
                  </a:cxn>
                  <a:cxn ang="0">
                    <a:pos x="96" y="253"/>
                  </a:cxn>
                  <a:cxn ang="0">
                    <a:pos x="47" y="54"/>
                  </a:cxn>
                  <a:cxn ang="0">
                    <a:pos x="47" y="253"/>
                  </a:cxn>
                  <a:cxn ang="0">
                    <a:pos x="0" y="253"/>
                  </a:cxn>
                </a:cxnLst>
                <a:rect l="0" t="0" r="r" b="b"/>
                <a:pathLst>
                  <a:path w="244" h="253">
                    <a:moveTo>
                      <a:pt x="0" y="253"/>
                    </a:moveTo>
                    <a:lnTo>
                      <a:pt x="0" y="0"/>
                    </a:lnTo>
                    <a:lnTo>
                      <a:pt x="76" y="0"/>
                    </a:lnTo>
                    <a:lnTo>
                      <a:pt x="121" y="172"/>
                    </a:lnTo>
                    <a:lnTo>
                      <a:pt x="167" y="0"/>
                    </a:lnTo>
                    <a:lnTo>
                      <a:pt x="244" y="0"/>
                    </a:lnTo>
                    <a:lnTo>
                      <a:pt x="244" y="253"/>
                    </a:lnTo>
                    <a:lnTo>
                      <a:pt x="196" y="253"/>
                    </a:lnTo>
                    <a:lnTo>
                      <a:pt x="196" y="54"/>
                    </a:lnTo>
                    <a:lnTo>
                      <a:pt x="146" y="253"/>
                    </a:lnTo>
                    <a:lnTo>
                      <a:pt x="96" y="253"/>
                    </a:lnTo>
                    <a:lnTo>
                      <a:pt x="47" y="54"/>
                    </a:lnTo>
                    <a:lnTo>
                      <a:pt x="47" y="253"/>
                    </a:lnTo>
                    <a:lnTo>
                      <a:pt x="0" y="25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90" name="Freeform 139"/>
              <p:cNvSpPr>
                <a:spLocks noEditPoints="1"/>
              </p:cNvSpPr>
              <p:nvPr/>
            </p:nvSpPr>
            <p:spPr bwMode="auto">
              <a:xfrm>
                <a:off x="2394" y="3229"/>
                <a:ext cx="47" cy="48"/>
              </a:xfrm>
              <a:custGeom>
                <a:avLst/>
                <a:gdLst/>
                <a:ahLst/>
                <a:cxnLst>
                  <a:cxn ang="0">
                    <a:pos x="0" y="81"/>
                  </a:cxn>
                  <a:cxn ang="0">
                    <a:pos x="6" y="57"/>
                  </a:cxn>
                  <a:cxn ang="0">
                    <a:pos x="18" y="35"/>
                  </a:cxn>
                  <a:cxn ang="0">
                    <a:pos x="35" y="18"/>
                  </a:cxn>
                  <a:cxn ang="0">
                    <a:pos x="56" y="6"/>
                  </a:cxn>
                  <a:cxn ang="0">
                    <a:pos x="81" y="0"/>
                  </a:cxn>
                  <a:cxn ang="0">
                    <a:pos x="103" y="0"/>
                  </a:cxn>
                  <a:cxn ang="0">
                    <a:pos x="122" y="4"/>
                  </a:cxn>
                  <a:cxn ang="0">
                    <a:pos x="139" y="10"/>
                  </a:cxn>
                  <a:cxn ang="0">
                    <a:pos x="155" y="21"/>
                  </a:cxn>
                  <a:cxn ang="0">
                    <a:pos x="168" y="34"/>
                  </a:cxn>
                  <a:cxn ang="0">
                    <a:pos x="177" y="48"/>
                  </a:cxn>
                  <a:cxn ang="0">
                    <a:pos x="184" y="65"/>
                  </a:cxn>
                  <a:cxn ang="0">
                    <a:pos x="188" y="85"/>
                  </a:cxn>
                  <a:cxn ang="0">
                    <a:pos x="188" y="104"/>
                  </a:cxn>
                  <a:cxn ang="0">
                    <a:pos x="184" y="124"/>
                  </a:cxn>
                  <a:cxn ang="0">
                    <a:pos x="177" y="141"/>
                  </a:cxn>
                  <a:cxn ang="0">
                    <a:pos x="167" y="157"/>
                  </a:cxn>
                  <a:cxn ang="0">
                    <a:pos x="154" y="170"/>
                  </a:cxn>
                  <a:cxn ang="0">
                    <a:pos x="139" y="180"/>
                  </a:cxn>
                  <a:cxn ang="0">
                    <a:pos x="122" y="187"/>
                  </a:cxn>
                  <a:cxn ang="0">
                    <a:pos x="104" y="191"/>
                  </a:cxn>
                  <a:cxn ang="0">
                    <a:pos x="81" y="189"/>
                  </a:cxn>
                  <a:cxn ang="0">
                    <a:pos x="57" y="184"/>
                  </a:cxn>
                  <a:cxn ang="0">
                    <a:pos x="35" y="172"/>
                  </a:cxn>
                  <a:cxn ang="0">
                    <a:pos x="18" y="157"/>
                  </a:cxn>
                  <a:cxn ang="0">
                    <a:pos x="6" y="134"/>
                  </a:cxn>
                  <a:cxn ang="0">
                    <a:pos x="0" y="107"/>
                  </a:cxn>
                  <a:cxn ang="0">
                    <a:pos x="49" y="95"/>
                  </a:cxn>
                  <a:cxn ang="0">
                    <a:pos x="52" y="119"/>
                  </a:cxn>
                  <a:cxn ang="0">
                    <a:pos x="61" y="137"/>
                  </a:cxn>
                  <a:cxn ang="0">
                    <a:pos x="77" y="148"/>
                  </a:cxn>
                  <a:cxn ang="0">
                    <a:pos x="94" y="151"/>
                  </a:cxn>
                  <a:cxn ang="0">
                    <a:pos x="111" y="148"/>
                  </a:cxn>
                  <a:cxn ang="0">
                    <a:pos x="125" y="137"/>
                  </a:cxn>
                  <a:cxn ang="0">
                    <a:pos x="136" y="119"/>
                  </a:cxn>
                  <a:cxn ang="0">
                    <a:pos x="138" y="95"/>
                  </a:cxn>
                  <a:cxn ang="0">
                    <a:pos x="136" y="70"/>
                  </a:cxn>
                  <a:cxn ang="0">
                    <a:pos x="125" y="53"/>
                  </a:cxn>
                  <a:cxn ang="0">
                    <a:pos x="111" y="43"/>
                  </a:cxn>
                  <a:cxn ang="0">
                    <a:pos x="94" y="39"/>
                  </a:cxn>
                  <a:cxn ang="0">
                    <a:pos x="77" y="43"/>
                  </a:cxn>
                  <a:cxn ang="0">
                    <a:pos x="61" y="53"/>
                  </a:cxn>
                  <a:cxn ang="0">
                    <a:pos x="52" y="72"/>
                  </a:cxn>
                  <a:cxn ang="0">
                    <a:pos x="49" y="95"/>
                  </a:cxn>
                </a:cxnLst>
                <a:rect l="0" t="0" r="r" b="b"/>
                <a:pathLst>
                  <a:path w="188" h="191">
                    <a:moveTo>
                      <a:pt x="0" y="93"/>
                    </a:moveTo>
                    <a:lnTo>
                      <a:pt x="0" y="81"/>
                    </a:lnTo>
                    <a:lnTo>
                      <a:pt x="2" y="69"/>
                    </a:lnTo>
                    <a:lnTo>
                      <a:pt x="6" y="57"/>
                    </a:lnTo>
                    <a:lnTo>
                      <a:pt x="11" y="45"/>
                    </a:lnTo>
                    <a:lnTo>
                      <a:pt x="18" y="35"/>
                    </a:lnTo>
                    <a:lnTo>
                      <a:pt x="26" y="26"/>
                    </a:lnTo>
                    <a:lnTo>
                      <a:pt x="35" y="18"/>
                    </a:lnTo>
                    <a:lnTo>
                      <a:pt x="44" y="11"/>
                    </a:lnTo>
                    <a:lnTo>
                      <a:pt x="56" y="6"/>
                    </a:lnTo>
                    <a:lnTo>
                      <a:pt x="68" y="2"/>
                    </a:lnTo>
                    <a:lnTo>
                      <a:pt x="81" y="0"/>
                    </a:lnTo>
                    <a:lnTo>
                      <a:pt x="94" y="0"/>
                    </a:lnTo>
                    <a:lnTo>
                      <a:pt x="103" y="0"/>
                    </a:lnTo>
                    <a:lnTo>
                      <a:pt x="113" y="1"/>
                    </a:lnTo>
                    <a:lnTo>
                      <a:pt x="122" y="4"/>
                    </a:lnTo>
                    <a:lnTo>
                      <a:pt x="132" y="6"/>
                    </a:lnTo>
                    <a:lnTo>
                      <a:pt x="139" y="10"/>
                    </a:lnTo>
                    <a:lnTo>
                      <a:pt x="147" y="14"/>
                    </a:lnTo>
                    <a:lnTo>
                      <a:pt x="155" y="21"/>
                    </a:lnTo>
                    <a:lnTo>
                      <a:pt x="162" y="26"/>
                    </a:lnTo>
                    <a:lnTo>
                      <a:pt x="168" y="34"/>
                    </a:lnTo>
                    <a:lnTo>
                      <a:pt x="173" y="40"/>
                    </a:lnTo>
                    <a:lnTo>
                      <a:pt x="177" y="48"/>
                    </a:lnTo>
                    <a:lnTo>
                      <a:pt x="181" y="57"/>
                    </a:lnTo>
                    <a:lnTo>
                      <a:pt x="184" y="65"/>
                    </a:lnTo>
                    <a:lnTo>
                      <a:pt x="187" y="74"/>
                    </a:lnTo>
                    <a:lnTo>
                      <a:pt x="188" y="85"/>
                    </a:lnTo>
                    <a:lnTo>
                      <a:pt x="188" y="95"/>
                    </a:lnTo>
                    <a:lnTo>
                      <a:pt x="188" y="104"/>
                    </a:lnTo>
                    <a:lnTo>
                      <a:pt x="187" y="115"/>
                    </a:lnTo>
                    <a:lnTo>
                      <a:pt x="184" y="124"/>
                    </a:lnTo>
                    <a:lnTo>
                      <a:pt x="181" y="132"/>
                    </a:lnTo>
                    <a:lnTo>
                      <a:pt x="177" y="141"/>
                    </a:lnTo>
                    <a:lnTo>
                      <a:pt x="173" y="149"/>
                    </a:lnTo>
                    <a:lnTo>
                      <a:pt x="167" y="157"/>
                    </a:lnTo>
                    <a:lnTo>
                      <a:pt x="162" y="163"/>
                    </a:lnTo>
                    <a:lnTo>
                      <a:pt x="154" y="170"/>
                    </a:lnTo>
                    <a:lnTo>
                      <a:pt x="147" y="175"/>
                    </a:lnTo>
                    <a:lnTo>
                      <a:pt x="139" y="180"/>
                    </a:lnTo>
                    <a:lnTo>
                      <a:pt x="130" y="184"/>
                    </a:lnTo>
                    <a:lnTo>
                      <a:pt x="122" y="187"/>
                    </a:lnTo>
                    <a:lnTo>
                      <a:pt x="113" y="189"/>
                    </a:lnTo>
                    <a:lnTo>
                      <a:pt x="104" y="191"/>
                    </a:lnTo>
                    <a:lnTo>
                      <a:pt x="94" y="191"/>
                    </a:lnTo>
                    <a:lnTo>
                      <a:pt x="81" y="189"/>
                    </a:lnTo>
                    <a:lnTo>
                      <a:pt x="69" y="188"/>
                    </a:lnTo>
                    <a:lnTo>
                      <a:pt x="57" y="184"/>
                    </a:lnTo>
                    <a:lnTo>
                      <a:pt x="45" y="179"/>
                    </a:lnTo>
                    <a:lnTo>
                      <a:pt x="35" y="172"/>
                    </a:lnTo>
                    <a:lnTo>
                      <a:pt x="26" y="165"/>
                    </a:lnTo>
                    <a:lnTo>
                      <a:pt x="18" y="157"/>
                    </a:lnTo>
                    <a:lnTo>
                      <a:pt x="11" y="146"/>
                    </a:lnTo>
                    <a:lnTo>
                      <a:pt x="6" y="134"/>
                    </a:lnTo>
                    <a:lnTo>
                      <a:pt x="2" y="121"/>
                    </a:lnTo>
                    <a:lnTo>
                      <a:pt x="0" y="107"/>
                    </a:lnTo>
                    <a:lnTo>
                      <a:pt x="0" y="93"/>
                    </a:lnTo>
                    <a:close/>
                    <a:moveTo>
                      <a:pt x="49" y="95"/>
                    </a:moveTo>
                    <a:lnTo>
                      <a:pt x="49" y="108"/>
                    </a:lnTo>
                    <a:lnTo>
                      <a:pt x="52" y="119"/>
                    </a:lnTo>
                    <a:lnTo>
                      <a:pt x="56" y="129"/>
                    </a:lnTo>
                    <a:lnTo>
                      <a:pt x="61" y="137"/>
                    </a:lnTo>
                    <a:lnTo>
                      <a:pt x="69" y="144"/>
                    </a:lnTo>
                    <a:lnTo>
                      <a:pt x="77" y="148"/>
                    </a:lnTo>
                    <a:lnTo>
                      <a:pt x="85" y="150"/>
                    </a:lnTo>
                    <a:lnTo>
                      <a:pt x="94" y="151"/>
                    </a:lnTo>
                    <a:lnTo>
                      <a:pt x="103" y="150"/>
                    </a:lnTo>
                    <a:lnTo>
                      <a:pt x="111" y="148"/>
                    </a:lnTo>
                    <a:lnTo>
                      <a:pt x="119" y="144"/>
                    </a:lnTo>
                    <a:lnTo>
                      <a:pt x="125" y="137"/>
                    </a:lnTo>
                    <a:lnTo>
                      <a:pt x="130" y="129"/>
                    </a:lnTo>
                    <a:lnTo>
                      <a:pt x="136" y="119"/>
                    </a:lnTo>
                    <a:lnTo>
                      <a:pt x="137" y="108"/>
                    </a:lnTo>
                    <a:lnTo>
                      <a:pt x="138" y="95"/>
                    </a:lnTo>
                    <a:lnTo>
                      <a:pt x="137" y="82"/>
                    </a:lnTo>
                    <a:lnTo>
                      <a:pt x="136" y="70"/>
                    </a:lnTo>
                    <a:lnTo>
                      <a:pt x="130" y="61"/>
                    </a:lnTo>
                    <a:lnTo>
                      <a:pt x="125" y="53"/>
                    </a:lnTo>
                    <a:lnTo>
                      <a:pt x="119" y="47"/>
                    </a:lnTo>
                    <a:lnTo>
                      <a:pt x="111" y="43"/>
                    </a:lnTo>
                    <a:lnTo>
                      <a:pt x="103" y="40"/>
                    </a:lnTo>
                    <a:lnTo>
                      <a:pt x="94" y="39"/>
                    </a:lnTo>
                    <a:lnTo>
                      <a:pt x="85" y="40"/>
                    </a:lnTo>
                    <a:lnTo>
                      <a:pt x="77" y="43"/>
                    </a:lnTo>
                    <a:lnTo>
                      <a:pt x="69" y="47"/>
                    </a:lnTo>
                    <a:lnTo>
                      <a:pt x="61" y="53"/>
                    </a:lnTo>
                    <a:lnTo>
                      <a:pt x="56" y="61"/>
                    </a:lnTo>
                    <a:lnTo>
                      <a:pt x="52" y="72"/>
                    </a:lnTo>
                    <a:lnTo>
                      <a:pt x="49" y="82"/>
                    </a:lnTo>
                    <a:lnTo>
                      <a:pt x="49" y="9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91" name="Freeform 140"/>
              <p:cNvSpPr>
                <a:spLocks/>
              </p:cNvSpPr>
              <p:nvPr/>
            </p:nvSpPr>
            <p:spPr bwMode="auto">
              <a:xfrm>
                <a:off x="2446" y="3214"/>
                <a:ext cx="26" cy="63"/>
              </a:xfrm>
              <a:custGeom>
                <a:avLst/>
                <a:gdLst/>
                <a:ahLst/>
                <a:cxnLst>
                  <a:cxn ang="0">
                    <a:pos x="104" y="64"/>
                  </a:cxn>
                  <a:cxn ang="0">
                    <a:pos x="104" y="103"/>
                  </a:cxn>
                  <a:cxn ang="0">
                    <a:pos x="71" y="103"/>
                  </a:cxn>
                  <a:cxn ang="0">
                    <a:pos x="71" y="176"/>
                  </a:cxn>
                  <a:cxn ang="0">
                    <a:pos x="71" y="193"/>
                  </a:cxn>
                  <a:cxn ang="0">
                    <a:pos x="72" y="202"/>
                  </a:cxn>
                  <a:cxn ang="0">
                    <a:pos x="73" y="205"/>
                  </a:cxn>
                  <a:cxn ang="0">
                    <a:pos x="76" y="208"/>
                  </a:cxn>
                  <a:cxn ang="0">
                    <a:pos x="80" y="210"/>
                  </a:cxn>
                  <a:cxn ang="0">
                    <a:pos x="84" y="210"/>
                  </a:cxn>
                  <a:cxn ang="0">
                    <a:pos x="93" y="209"/>
                  </a:cxn>
                  <a:cxn ang="0">
                    <a:pos x="104" y="206"/>
                  </a:cxn>
                  <a:cxn ang="0">
                    <a:pos x="107" y="243"/>
                  </a:cxn>
                  <a:cxn ang="0">
                    <a:pos x="100" y="247"/>
                  </a:cxn>
                  <a:cxn ang="0">
                    <a:pos x="90" y="248"/>
                  </a:cxn>
                  <a:cxn ang="0">
                    <a:pos x="80" y="249"/>
                  </a:cxn>
                  <a:cxn ang="0">
                    <a:pos x="70" y="251"/>
                  </a:cxn>
                  <a:cxn ang="0">
                    <a:pos x="58" y="249"/>
                  </a:cxn>
                  <a:cxn ang="0">
                    <a:pos x="46" y="247"/>
                  </a:cxn>
                  <a:cxn ang="0">
                    <a:pos x="41" y="244"/>
                  </a:cxn>
                  <a:cxn ang="0">
                    <a:pos x="37" y="242"/>
                  </a:cxn>
                  <a:cxn ang="0">
                    <a:pos x="33" y="238"/>
                  </a:cxn>
                  <a:cxn ang="0">
                    <a:pos x="30" y="235"/>
                  </a:cxn>
                  <a:cxn ang="0">
                    <a:pos x="26" y="227"/>
                  </a:cxn>
                  <a:cxn ang="0">
                    <a:pos x="24" y="215"/>
                  </a:cxn>
                  <a:cxn ang="0">
                    <a:pos x="22" y="204"/>
                  </a:cxn>
                  <a:cxn ang="0">
                    <a:pos x="22" y="181"/>
                  </a:cxn>
                  <a:cxn ang="0">
                    <a:pos x="22" y="103"/>
                  </a:cxn>
                  <a:cxn ang="0">
                    <a:pos x="0" y="103"/>
                  </a:cxn>
                  <a:cxn ang="0">
                    <a:pos x="0" y="64"/>
                  </a:cxn>
                  <a:cxn ang="0">
                    <a:pos x="22" y="64"/>
                  </a:cxn>
                  <a:cxn ang="0">
                    <a:pos x="22" y="27"/>
                  </a:cxn>
                  <a:cxn ang="0">
                    <a:pos x="71" y="0"/>
                  </a:cxn>
                  <a:cxn ang="0">
                    <a:pos x="71" y="64"/>
                  </a:cxn>
                  <a:cxn ang="0">
                    <a:pos x="104" y="64"/>
                  </a:cxn>
                </a:cxnLst>
                <a:rect l="0" t="0" r="r" b="b"/>
                <a:pathLst>
                  <a:path w="107" h="251">
                    <a:moveTo>
                      <a:pt x="104" y="64"/>
                    </a:moveTo>
                    <a:lnTo>
                      <a:pt x="104" y="103"/>
                    </a:lnTo>
                    <a:lnTo>
                      <a:pt x="71" y="103"/>
                    </a:lnTo>
                    <a:lnTo>
                      <a:pt x="71" y="176"/>
                    </a:lnTo>
                    <a:lnTo>
                      <a:pt x="71" y="193"/>
                    </a:lnTo>
                    <a:lnTo>
                      <a:pt x="72" y="202"/>
                    </a:lnTo>
                    <a:lnTo>
                      <a:pt x="73" y="205"/>
                    </a:lnTo>
                    <a:lnTo>
                      <a:pt x="76" y="208"/>
                    </a:lnTo>
                    <a:lnTo>
                      <a:pt x="80" y="210"/>
                    </a:lnTo>
                    <a:lnTo>
                      <a:pt x="84" y="210"/>
                    </a:lnTo>
                    <a:lnTo>
                      <a:pt x="93" y="209"/>
                    </a:lnTo>
                    <a:lnTo>
                      <a:pt x="104" y="206"/>
                    </a:lnTo>
                    <a:lnTo>
                      <a:pt x="107" y="243"/>
                    </a:lnTo>
                    <a:lnTo>
                      <a:pt x="100" y="247"/>
                    </a:lnTo>
                    <a:lnTo>
                      <a:pt x="90" y="248"/>
                    </a:lnTo>
                    <a:lnTo>
                      <a:pt x="80" y="249"/>
                    </a:lnTo>
                    <a:lnTo>
                      <a:pt x="70" y="251"/>
                    </a:lnTo>
                    <a:lnTo>
                      <a:pt x="58" y="249"/>
                    </a:lnTo>
                    <a:lnTo>
                      <a:pt x="46" y="247"/>
                    </a:lnTo>
                    <a:lnTo>
                      <a:pt x="41" y="244"/>
                    </a:lnTo>
                    <a:lnTo>
                      <a:pt x="37" y="242"/>
                    </a:lnTo>
                    <a:lnTo>
                      <a:pt x="33" y="238"/>
                    </a:lnTo>
                    <a:lnTo>
                      <a:pt x="30" y="235"/>
                    </a:lnTo>
                    <a:lnTo>
                      <a:pt x="26" y="227"/>
                    </a:lnTo>
                    <a:lnTo>
                      <a:pt x="24" y="215"/>
                    </a:lnTo>
                    <a:lnTo>
                      <a:pt x="22" y="204"/>
                    </a:lnTo>
                    <a:lnTo>
                      <a:pt x="22" y="181"/>
                    </a:lnTo>
                    <a:lnTo>
                      <a:pt x="22" y="103"/>
                    </a:lnTo>
                    <a:lnTo>
                      <a:pt x="0" y="103"/>
                    </a:lnTo>
                    <a:lnTo>
                      <a:pt x="0" y="64"/>
                    </a:lnTo>
                    <a:lnTo>
                      <a:pt x="22" y="64"/>
                    </a:lnTo>
                    <a:lnTo>
                      <a:pt x="22" y="27"/>
                    </a:lnTo>
                    <a:lnTo>
                      <a:pt x="71" y="0"/>
                    </a:lnTo>
                    <a:lnTo>
                      <a:pt x="71" y="64"/>
                    </a:lnTo>
                    <a:lnTo>
                      <a:pt x="104" y="6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92" name="Freeform 141"/>
              <p:cNvSpPr>
                <a:spLocks/>
              </p:cNvSpPr>
              <p:nvPr/>
            </p:nvSpPr>
            <p:spPr bwMode="auto">
              <a:xfrm>
                <a:off x="2480" y="3213"/>
                <a:ext cx="41" cy="63"/>
              </a:xfrm>
              <a:custGeom>
                <a:avLst/>
                <a:gdLst/>
                <a:ahLst/>
                <a:cxnLst>
                  <a:cxn ang="0">
                    <a:pos x="48" y="0"/>
                  </a:cxn>
                  <a:cxn ang="0">
                    <a:pos x="48" y="93"/>
                  </a:cxn>
                  <a:cxn ang="0">
                    <a:pos x="54" y="87"/>
                  </a:cxn>
                  <a:cxn ang="0">
                    <a:pos x="60" y="81"/>
                  </a:cxn>
                  <a:cxn ang="0">
                    <a:pos x="66" y="76"/>
                  </a:cxn>
                  <a:cxn ang="0">
                    <a:pos x="74" y="72"/>
                  </a:cxn>
                  <a:cxn ang="0">
                    <a:pos x="81" y="70"/>
                  </a:cxn>
                  <a:cxn ang="0">
                    <a:pos x="88" y="67"/>
                  </a:cxn>
                  <a:cxn ang="0">
                    <a:pos x="96" y="66"/>
                  </a:cxn>
                  <a:cxn ang="0">
                    <a:pos x="104" y="66"/>
                  </a:cxn>
                  <a:cxn ang="0">
                    <a:pos x="112" y="66"/>
                  </a:cxn>
                  <a:cxn ang="0">
                    <a:pos x="120" y="67"/>
                  </a:cxn>
                  <a:cxn ang="0">
                    <a:pos x="128" y="70"/>
                  </a:cxn>
                  <a:cxn ang="0">
                    <a:pos x="134" y="72"/>
                  </a:cxn>
                  <a:cxn ang="0">
                    <a:pos x="141" y="75"/>
                  </a:cxn>
                  <a:cxn ang="0">
                    <a:pos x="146" y="79"/>
                  </a:cxn>
                  <a:cxn ang="0">
                    <a:pos x="150" y="83"/>
                  </a:cxn>
                  <a:cxn ang="0">
                    <a:pos x="154" y="88"/>
                  </a:cxn>
                  <a:cxn ang="0">
                    <a:pos x="160" y="98"/>
                  </a:cxn>
                  <a:cxn ang="0">
                    <a:pos x="163" y="109"/>
                  </a:cxn>
                  <a:cxn ang="0">
                    <a:pos x="166" y="123"/>
                  </a:cxn>
                  <a:cxn ang="0">
                    <a:pos x="166" y="146"/>
                  </a:cxn>
                  <a:cxn ang="0">
                    <a:pos x="166" y="253"/>
                  </a:cxn>
                  <a:cxn ang="0">
                    <a:pos x="117" y="253"/>
                  </a:cxn>
                  <a:cxn ang="0">
                    <a:pos x="117" y="156"/>
                  </a:cxn>
                  <a:cxn ang="0">
                    <a:pos x="117" y="132"/>
                  </a:cxn>
                  <a:cxn ang="0">
                    <a:pos x="115" y="119"/>
                  </a:cxn>
                  <a:cxn ang="0">
                    <a:pos x="111" y="113"/>
                  </a:cxn>
                  <a:cxn ang="0">
                    <a:pos x="105" y="108"/>
                  </a:cxn>
                  <a:cxn ang="0">
                    <a:pos x="102" y="105"/>
                  </a:cxn>
                  <a:cxn ang="0">
                    <a:pos x="98" y="104"/>
                  </a:cxn>
                  <a:cxn ang="0">
                    <a:pos x="92" y="102"/>
                  </a:cxn>
                  <a:cxn ang="0">
                    <a:pos x="87" y="102"/>
                  </a:cxn>
                  <a:cxn ang="0">
                    <a:pos x="82" y="102"/>
                  </a:cxn>
                  <a:cxn ang="0">
                    <a:pos x="77" y="104"/>
                  </a:cxn>
                  <a:cxn ang="0">
                    <a:pos x="71" y="106"/>
                  </a:cxn>
                  <a:cxn ang="0">
                    <a:pos x="66" y="109"/>
                  </a:cxn>
                  <a:cxn ang="0">
                    <a:pos x="62" y="111"/>
                  </a:cxn>
                  <a:cxn ang="0">
                    <a:pos x="58" y="115"/>
                  </a:cxn>
                  <a:cxn ang="0">
                    <a:pos x="54" y="121"/>
                  </a:cxn>
                  <a:cxn ang="0">
                    <a:pos x="52" y="126"/>
                  </a:cxn>
                  <a:cxn ang="0">
                    <a:pos x="51" y="132"/>
                  </a:cxn>
                  <a:cxn ang="0">
                    <a:pos x="49" y="140"/>
                  </a:cxn>
                  <a:cxn ang="0">
                    <a:pos x="48" y="149"/>
                  </a:cxn>
                  <a:cxn ang="0">
                    <a:pos x="48" y="161"/>
                  </a:cxn>
                  <a:cxn ang="0">
                    <a:pos x="48" y="253"/>
                  </a:cxn>
                  <a:cxn ang="0">
                    <a:pos x="0" y="253"/>
                  </a:cxn>
                  <a:cxn ang="0">
                    <a:pos x="0" y="0"/>
                  </a:cxn>
                  <a:cxn ang="0">
                    <a:pos x="48" y="0"/>
                  </a:cxn>
                </a:cxnLst>
                <a:rect l="0" t="0" r="r" b="b"/>
                <a:pathLst>
                  <a:path w="166" h="253">
                    <a:moveTo>
                      <a:pt x="48" y="0"/>
                    </a:moveTo>
                    <a:lnTo>
                      <a:pt x="48" y="93"/>
                    </a:lnTo>
                    <a:lnTo>
                      <a:pt x="54" y="87"/>
                    </a:lnTo>
                    <a:lnTo>
                      <a:pt x="60" y="81"/>
                    </a:lnTo>
                    <a:lnTo>
                      <a:pt x="66" y="76"/>
                    </a:lnTo>
                    <a:lnTo>
                      <a:pt x="74" y="72"/>
                    </a:lnTo>
                    <a:lnTo>
                      <a:pt x="81" y="70"/>
                    </a:lnTo>
                    <a:lnTo>
                      <a:pt x="88" y="67"/>
                    </a:lnTo>
                    <a:lnTo>
                      <a:pt x="96" y="66"/>
                    </a:lnTo>
                    <a:lnTo>
                      <a:pt x="104" y="66"/>
                    </a:lnTo>
                    <a:lnTo>
                      <a:pt x="112" y="66"/>
                    </a:lnTo>
                    <a:lnTo>
                      <a:pt x="120" y="67"/>
                    </a:lnTo>
                    <a:lnTo>
                      <a:pt x="128" y="70"/>
                    </a:lnTo>
                    <a:lnTo>
                      <a:pt x="134" y="72"/>
                    </a:lnTo>
                    <a:lnTo>
                      <a:pt x="141" y="75"/>
                    </a:lnTo>
                    <a:lnTo>
                      <a:pt x="146" y="79"/>
                    </a:lnTo>
                    <a:lnTo>
                      <a:pt x="150" y="83"/>
                    </a:lnTo>
                    <a:lnTo>
                      <a:pt x="154" y="88"/>
                    </a:lnTo>
                    <a:lnTo>
                      <a:pt x="160" y="98"/>
                    </a:lnTo>
                    <a:lnTo>
                      <a:pt x="163" y="109"/>
                    </a:lnTo>
                    <a:lnTo>
                      <a:pt x="166" y="123"/>
                    </a:lnTo>
                    <a:lnTo>
                      <a:pt x="166" y="146"/>
                    </a:lnTo>
                    <a:lnTo>
                      <a:pt x="166" y="253"/>
                    </a:lnTo>
                    <a:lnTo>
                      <a:pt x="117" y="253"/>
                    </a:lnTo>
                    <a:lnTo>
                      <a:pt x="117" y="156"/>
                    </a:lnTo>
                    <a:lnTo>
                      <a:pt x="117" y="132"/>
                    </a:lnTo>
                    <a:lnTo>
                      <a:pt x="115" y="119"/>
                    </a:lnTo>
                    <a:lnTo>
                      <a:pt x="111" y="113"/>
                    </a:lnTo>
                    <a:lnTo>
                      <a:pt x="105" y="108"/>
                    </a:lnTo>
                    <a:lnTo>
                      <a:pt x="102" y="105"/>
                    </a:lnTo>
                    <a:lnTo>
                      <a:pt x="98" y="104"/>
                    </a:lnTo>
                    <a:lnTo>
                      <a:pt x="92" y="102"/>
                    </a:lnTo>
                    <a:lnTo>
                      <a:pt x="87" y="102"/>
                    </a:lnTo>
                    <a:lnTo>
                      <a:pt x="82" y="102"/>
                    </a:lnTo>
                    <a:lnTo>
                      <a:pt x="77" y="104"/>
                    </a:lnTo>
                    <a:lnTo>
                      <a:pt x="71" y="106"/>
                    </a:lnTo>
                    <a:lnTo>
                      <a:pt x="66" y="109"/>
                    </a:lnTo>
                    <a:lnTo>
                      <a:pt x="62" y="111"/>
                    </a:lnTo>
                    <a:lnTo>
                      <a:pt x="58" y="115"/>
                    </a:lnTo>
                    <a:lnTo>
                      <a:pt x="54" y="121"/>
                    </a:lnTo>
                    <a:lnTo>
                      <a:pt x="52" y="126"/>
                    </a:lnTo>
                    <a:lnTo>
                      <a:pt x="51" y="132"/>
                    </a:lnTo>
                    <a:lnTo>
                      <a:pt x="49" y="140"/>
                    </a:lnTo>
                    <a:lnTo>
                      <a:pt x="48" y="149"/>
                    </a:lnTo>
                    <a:lnTo>
                      <a:pt x="48" y="161"/>
                    </a:lnTo>
                    <a:lnTo>
                      <a:pt x="48" y="253"/>
                    </a:lnTo>
                    <a:lnTo>
                      <a:pt x="0" y="253"/>
                    </a:lnTo>
                    <a:lnTo>
                      <a:pt x="0" y="0"/>
                    </a:lnTo>
                    <a:lnTo>
                      <a:pt x="48"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93" name="Freeform 142"/>
              <p:cNvSpPr>
                <a:spLocks noEditPoints="1"/>
              </p:cNvSpPr>
              <p:nvPr/>
            </p:nvSpPr>
            <p:spPr bwMode="auto">
              <a:xfrm>
                <a:off x="2530" y="3229"/>
                <a:ext cx="43" cy="48"/>
              </a:xfrm>
              <a:custGeom>
                <a:avLst/>
                <a:gdLst/>
                <a:ahLst/>
                <a:cxnLst>
                  <a:cxn ang="0">
                    <a:pos x="169" y="136"/>
                  </a:cxn>
                  <a:cxn ang="0">
                    <a:pos x="157" y="159"/>
                  </a:cxn>
                  <a:cxn ang="0">
                    <a:pos x="140" y="176"/>
                  </a:cxn>
                  <a:cxn ang="0">
                    <a:pos x="116" y="187"/>
                  </a:cxn>
                  <a:cxn ang="0">
                    <a:pos x="89" y="191"/>
                  </a:cxn>
                  <a:cxn ang="0">
                    <a:pos x="67" y="188"/>
                  </a:cxn>
                  <a:cxn ang="0">
                    <a:pos x="47" y="183"/>
                  </a:cxn>
                  <a:cxn ang="0">
                    <a:pos x="31" y="172"/>
                  </a:cxn>
                  <a:cxn ang="0">
                    <a:pos x="18" y="159"/>
                  </a:cxn>
                  <a:cxn ang="0">
                    <a:pos x="10" y="146"/>
                  </a:cxn>
                  <a:cxn ang="0">
                    <a:pos x="5" y="131"/>
                  </a:cxn>
                  <a:cxn ang="0">
                    <a:pos x="0" y="97"/>
                  </a:cxn>
                  <a:cxn ang="0">
                    <a:pos x="1" y="76"/>
                  </a:cxn>
                  <a:cxn ang="0">
                    <a:pos x="6" y="56"/>
                  </a:cxn>
                  <a:cxn ang="0">
                    <a:pos x="13" y="39"/>
                  </a:cxn>
                  <a:cxn ang="0">
                    <a:pos x="24" y="26"/>
                  </a:cxn>
                  <a:cxn ang="0">
                    <a:pos x="37" y="14"/>
                  </a:cxn>
                  <a:cxn ang="0">
                    <a:pos x="51" y="6"/>
                  </a:cxn>
                  <a:cxn ang="0">
                    <a:pos x="67" y="1"/>
                  </a:cxn>
                  <a:cxn ang="0">
                    <a:pos x="84" y="0"/>
                  </a:cxn>
                  <a:cxn ang="0">
                    <a:pos x="103" y="1"/>
                  </a:cxn>
                  <a:cxn ang="0">
                    <a:pos x="120" y="6"/>
                  </a:cxn>
                  <a:cxn ang="0">
                    <a:pos x="136" y="14"/>
                  </a:cxn>
                  <a:cxn ang="0">
                    <a:pos x="149" y="26"/>
                  </a:cxn>
                  <a:cxn ang="0">
                    <a:pos x="160" y="42"/>
                  </a:cxn>
                  <a:cxn ang="0">
                    <a:pos x="166" y="61"/>
                  </a:cxn>
                  <a:cxn ang="0">
                    <a:pos x="170" y="83"/>
                  </a:cxn>
                  <a:cxn ang="0">
                    <a:pos x="171" y="110"/>
                  </a:cxn>
                  <a:cxn ang="0">
                    <a:pos x="51" y="119"/>
                  </a:cxn>
                  <a:cxn ang="0">
                    <a:pos x="56" y="136"/>
                  </a:cxn>
                  <a:cxn ang="0">
                    <a:pos x="68" y="148"/>
                  </a:cxn>
                  <a:cxn ang="0">
                    <a:pos x="81" y="154"/>
                  </a:cxn>
                  <a:cxn ang="0">
                    <a:pos x="95" y="154"/>
                  </a:cxn>
                  <a:cxn ang="0">
                    <a:pos x="105" y="151"/>
                  </a:cxn>
                  <a:cxn ang="0">
                    <a:pos x="112" y="145"/>
                  </a:cxn>
                  <a:cxn ang="0">
                    <a:pos x="118" y="134"/>
                  </a:cxn>
                  <a:cxn ang="0">
                    <a:pos x="123" y="80"/>
                  </a:cxn>
                  <a:cxn ang="0">
                    <a:pos x="120" y="61"/>
                  </a:cxn>
                  <a:cxn ang="0">
                    <a:pos x="112" y="48"/>
                  </a:cxn>
                  <a:cxn ang="0">
                    <a:pos x="101" y="39"/>
                  </a:cxn>
                  <a:cxn ang="0">
                    <a:pos x="88" y="36"/>
                  </a:cxn>
                  <a:cxn ang="0">
                    <a:pos x="73" y="39"/>
                  </a:cxn>
                  <a:cxn ang="0">
                    <a:pos x="61" y="48"/>
                  </a:cxn>
                  <a:cxn ang="0">
                    <a:pos x="54" y="61"/>
                  </a:cxn>
                  <a:cxn ang="0">
                    <a:pos x="51" y="80"/>
                  </a:cxn>
                </a:cxnLst>
                <a:rect l="0" t="0" r="r" b="b"/>
                <a:pathLst>
                  <a:path w="171" h="191">
                    <a:moveTo>
                      <a:pt x="120" y="128"/>
                    </a:moveTo>
                    <a:lnTo>
                      <a:pt x="169" y="136"/>
                    </a:lnTo>
                    <a:lnTo>
                      <a:pt x="163" y="149"/>
                    </a:lnTo>
                    <a:lnTo>
                      <a:pt x="157" y="159"/>
                    </a:lnTo>
                    <a:lnTo>
                      <a:pt x="149" y="168"/>
                    </a:lnTo>
                    <a:lnTo>
                      <a:pt x="140" y="176"/>
                    </a:lnTo>
                    <a:lnTo>
                      <a:pt x="128" y="183"/>
                    </a:lnTo>
                    <a:lnTo>
                      <a:pt x="116" y="187"/>
                    </a:lnTo>
                    <a:lnTo>
                      <a:pt x="103" y="189"/>
                    </a:lnTo>
                    <a:lnTo>
                      <a:pt x="89" y="191"/>
                    </a:lnTo>
                    <a:lnTo>
                      <a:pt x="77" y="189"/>
                    </a:lnTo>
                    <a:lnTo>
                      <a:pt x="67" y="188"/>
                    </a:lnTo>
                    <a:lnTo>
                      <a:pt x="56" y="185"/>
                    </a:lnTo>
                    <a:lnTo>
                      <a:pt x="47" y="183"/>
                    </a:lnTo>
                    <a:lnTo>
                      <a:pt x="39" y="179"/>
                    </a:lnTo>
                    <a:lnTo>
                      <a:pt x="31" y="172"/>
                    </a:lnTo>
                    <a:lnTo>
                      <a:pt x="25" y="167"/>
                    </a:lnTo>
                    <a:lnTo>
                      <a:pt x="18" y="159"/>
                    </a:lnTo>
                    <a:lnTo>
                      <a:pt x="14" y="153"/>
                    </a:lnTo>
                    <a:lnTo>
                      <a:pt x="10" y="146"/>
                    </a:lnTo>
                    <a:lnTo>
                      <a:pt x="8" y="138"/>
                    </a:lnTo>
                    <a:lnTo>
                      <a:pt x="5" y="131"/>
                    </a:lnTo>
                    <a:lnTo>
                      <a:pt x="1" y="115"/>
                    </a:lnTo>
                    <a:lnTo>
                      <a:pt x="0" y="97"/>
                    </a:lnTo>
                    <a:lnTo>
                      <a:pt x="0" y="85"/>
                    </a:lnTo>
                    <a:lnTo>
                      <a:pt x="1" y="76"/>
                    </a:lnTo>
                    <a:lnTo>
                      <a:pt x="4" y="65"/>
                    </a:lnTo>
                    <a:lnTo>
                      <a:pt x="6" y="56"/>
                    </a:lnTo>
                    <a:lnTo>
                      <a:pt x="9" y="47"/>
                    </a:lnTo>
                    <a:lnTo>
                      <a:pt x="13" y="39"/>
                    </a:lnTo>
                    <a:lnTo>
                      <a:pt x="18" y="32"/>
                    </a:lnTo>
                    <a:lnTo>
                      <a:pt x="24" y="26"/>
                    </a:lnTo>
                    <a:lnTo>
                      <a:pt x="30" y="19"/>
                    </a:lnTo>
                    <a:lnTo>
                      <a:pt x="37" y="14"/>
                    </a:lnTo>
                    <a:lnTo>
                      <a:pt x="43" y="10"/>
                    </a:lnTo>
                    <a:lnTo>
                      <a:pt x="51" y="6"/>
                    </a:lnTo>
                    <a:lnTo>
                      <a:pt x="59" y="4"/>
                    </a:lnTo>
                    <a:lnTo>
                      <a:pt x="67" y="1"/>
                    </a:lnTo>
                    <a:lnTo>
                      <a:pt x="76" y="0"/>
                    </a:lnTo>
                    <a:lnTo>
                      <a:pt x="84" y="0"/>
                    </a:lnTo>
                    <a:lnTo>
                      <a:pt x="94" y="0"/>
                    </a:lnTo>
                    <a:lnTo>
                      <a:pt x="103" y="1"/>
                    </a:lnTo>
                    <a:lnTo>
                      <a:pt x="112" y="4"/>
                    </a:lnTo>
                    <a:lnTo>
                      <a:pt x="120" y="6"/>
                    </a:lnTo>
                    <a:lnTo>
                      <a:pt x="128" y="10"/>
                    </a:lnTo>
                    <a:lnTo>
                      <a:pt x="136" y="14"/>
                    </a:lnTo>
                    <a:lnTo>
                      <a:pt x="143" y="21"/>
                    </a:lnTo>
                    <a:lnTo>
                      <a:pt x="149" y="26"/>
                    </a:lnTo>
                    <a:lnTo>
                      <a:pt x="154" y="34"/>
                    </a:lnTo>
                    <a:lnTo>
                      <a:pt x="160" y="42"/>
                    </a:lnTo>
                    <a:lnTo>
                      <a:pt x="163" y="51"/>
                    </a:lnTo>
                    <a:lnTo>
                      <a:pt x="166" y="61"/>
                    </a:lnTo>
                    <a:lnTo>
                      <a:pt x="169" y="72"/>
                    </a:lnTo>
                    <a:lnTo>
                      <a:pt x="170" y="83"/>
                    </a:lnTo>
                    <a:lnTo>
                      <a:pt x="171" y="95"/>
                    </a:lnTo>
                    <a:lnTo>
                      <a:pt x="171" y="110"/>
                    </a:lnTo>
                    <a:lnTo>
                      <a:pt x="50" y="110"/>
                    </a:lnTo>
                    <a:lnTo>
                      <a:pt x="51" y="119"/>
                    </a:lnTo>
                    <a:lnTo>
                      <a:pt x="54" y="128"/>
                    </a:lnTo>
                    <a:lnTo>
                      <a:pt x="56" y="136"/>
                    </a:lnTo>
                    <a:lnTo>
                      <a:pt x="61" y="142"/>
                    </a:lnTo>
                    <a:lnTo>
                      <a:pt x="68" y="148"/>
                    </a:lnTo>
                    <a:lnTo>
                      <a:pt x="75" y="151"/>
                    </a:lnTo>
                    <a:lnTo>
                      <a:pt x="81" y="154"/>
                    </a:lnTo>
                    <a:lnTo>
                      <a:pt x="89" y="154"/>
                    </a:lnTo>
                    <a:lnTo>
                      <a:pt x="95" y="154"/>
                    </a:lnTo>
                    <a:lnTo>
                      <a:pt x="99" y="153"/>
                    </a:lnTo>
                    <a:lnTo>
                      <a:pt x="105" y="151"/>
                    </a:lnTo>
                    <a:lnTo>
                      <a:pt x="109" y="149"/>
                    </a:lnTo>
                    <a:lnTo>
                      <a:pt x="112" y="145"/>
                    </a:lnTo>
                    <a:lnTo>
                      <a:pt x="115" y="140"/>
                    </a:lnTo>
                    <a:lnTo>
                      <a:pt x="118" y="134"/>
                    </a:lnTo>
                    <a:lnTo>
                      <a:pt x="120" y="128"/>
                    </a:lnTo>
                    <a:close/>
                    <a:moveTo>
                      <a:pt x="123" y="80"/>
                    </a:moveTo>
                    <a:lnTo>
                      <a:pt x="123" y="69"/>
                    </a:lnTo>
                    <a:lnTo>
                      <a:pt x="120" y="61"/>
                    </a:lnTo>
                    <a:lnTo>
                      <a:pt x="116" y="53"/>
                    </a:lnTo>
                    <a:lnTo>
                      <a:pt x="112" y="48"/>
                    </a:lnTo>
                    <a:lnTo>
                      <a:pt x="107" y="43"/>
                    </a:lnTo>
                    <a:lnTo>
                      <a:pt x="101" y="39"/>
                    </a:lnTo>
                    <a:lnTo>
                      <a:pt x="94" y="38"/>
                    </a:lnTo>
                    <a:lnTo>
                      <a:pt x="88" y="36"/>
                    </a:lnTo>
                    <a:lnTo>
                      <a:pt x="80" y="38"/>
                    </a:lnTo>
                    <a:lnTo>
                      <a:pt x="73" y="39"/>
                    </a:lnTo>
                    <a:lnTo>
                      <a:pt x="67" y="43"/>
                    </a:lnTo>
                    <a:lnTo>
                      <a:pt x="61" y="48"/>
                    </a:lnTo>
                    <a:lnTo>
                      <a:pt x="56" y="55"/>
                    </a:lnTo>
                    <a:lnTo>
                      <a:pt x="54" y="61"/>
                    </a:lnTo>
                    <a:lnTo>
                      <a:pt x="51" y="70"/>
                    </a:lnTo>
                    <a:lnTo>
                      <a:pt x="51" y="80"/>
                    </a:lnTo>
                    <a:lnTo>
                      <a:pt x="123" y="8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94" name="Freeform 143"/>
              <p:cNvSpPr>
                <a:spLocks noEditPoints="1"/>
              </p:cNvSpPr>
              <p:nvPr/>
            </p:nvSpPr>
            <p:spPr bwMode="auto">
              <a:xfrm>
                <a:off x="2583" y="3213"/>
                <a:ext cx="44" cy="64"/>
              </a:xfrm>
              <a:custGeom>
                <a:avLst/>
                <a:gdLst/>
                <a:ahLst/>
                <a:cxnLst>
                  <a:cxn ang="0">
                    <a:pos x="0" y="0"/>
                  </a:cxn>
                  <a:cxn ang="0">
                    <a:pos x="49" y="91"/>
                  </a:cxn>
                  <a:cxn ang="0">
                    <a:pos x="60" y="80"/>
                  </a:cxn>
                  <a:cxn ang="0">
                    <a:pos x="72" y="72"/>
                  </a:cxn>
                  <a:cxn ang="0">
                    <a:pos x="87" y="67"/>
                  </a:cxn>
                  <a:cxn ang="0">
                    <a:pos x="101" y="66"/>
                  </a:cxn>
                  <a:cxn ang="0">
                    <a:pos x="117" y="67"/>
                  </a:cxn>
                  <a:cxn ang="0">
                    <a:pos x="132" y="72"/>
                  </a:cxn>
                  <a:cxn ang="0">
                    <a:pos x="145" y="79"/>
                  </a:cxn>
                  <a:cxn ang="0">
                    <a:pos x="157" y="89"/>
                  </a:cxn>
                  <a:cxn ang="0">
                    <a:pos x="166" y="104"/>
                  </a:cxn>
                  <a:cxn ang="0">
                    <a:pos x="173" y="119"/>
                  </a:cxn>
                  <a:cxn ang="0">
                    <a:pos x="177" y="138"/>
                  </a:cxn>
                  <a:cxn ang="0">
                    <a:pos x="178" y="159"/>
                  </a:cxn>
                  <a:cxn ang="0">
                    <a:pos x="177" y="181"/>
                  </a:cxn>
                  <a:cxn ang="0">
                    <a:pos x="173" y="200"/>
                  </a:cxn>
                  <a:cxn ang="0">
                    <a:pos x="166" y="217"/>
                  </a:cxn>
                  <a:cxn ang="0">
                    <a:pos x="156" y="232"/>
                  </a:cxn>
                  <a:cxn ang="0">
                    <a:pos x="144" y="242"/>
                  </a:cxn>
                  <a:cxn ang="0">
                    <a:pos x="131" y="250"/>
                  </a:cxn>
                  <a:cxn ang="0">
                    <a:pos x="117" y="255"/>
                  </a:cxn>
                  <a:cxn ang="0">
                    <a:pos x="102" y="257"/>
                  </a:cxn>
                  <a:cxn ang="0">
                    <a:pos x="87" y="254"/>
                  </a:cxn>
                  <a:cxn ang="0">
                    <a:pos x="71" y="249"/>
                  </a:cxn>
                  <a:cxn ang="0">
                    <a:pos x="56" y="238"/>
                  </a:cxn>
                  <a:cxn ang="0">
                    <a:pos x="45" y="225"/>
                  </a:cxn>
                  <a:cxn ang="0">
                    <a:pos x="0" y="253"/>
                  </a:cxn>
                  <a:cxn ang="0">
                    <a:pos x="49" y="170"/>
                  </a:cxn>
                  <a:cxn ang="0">
                    <a:pos x="53" y="191"/>
                  </a:cxn>
                  <a:cxn ang="0">
                    <a:pos x="63" y="207"/>
                  </a:cxn>
                  <a:cxn ang="0">
                    <a:pos x="80" y="217"/>
                  </a:cxn>
                  <a:cxn ang="0">
                    <a:pos x="98" y="217"/>
                  </a:cxn>
                  <a:cxn ang="0">
                    <a:pos x="111" y="211"/>
                  </a:cxn>
                  <a:cxn ang="0">
                    <a:pos x="122" y="197"/>
                  </a:cxn>
                  <a:cxn ang="0">
                    <a:pos x="128" y="176"/>
                  </a:cxn>
                  <a:cxn ang="0">
                    <a:pos x="128" y="147"/>
                  </a:cxn>
                  <a:cxn ang="0">
                    <a:pos x="122" y="125"/>
                  </a:cxn>
                  <a:cxn ang="0">
                    <a:pos x="111" y="110"/>
                  </a:cxn>
                  <a:cxn ang="0">
                    <a:pos x="97" y="104"/>
                  </a:cxn>
                  <a:cxn ang="0">
                    <a:pos x="80" y="104"/>
                  </a:cxn>
                  <a:cxn ang="0">
                    <a:pos x="66" y="110"/>
                  </a:cxn>
                  <a:cxn ang="0">
                    <a:pos x="54" y="123"/>
                  </a:cxn>
                  <a:cxn ang="0">
                    <a:pos x="49" y="144"/>
                  </a:cxn>
                </a:cxnLst>
                <a:rect l="0" t="0" r="r" b="b"/>
                <a:pathLst>
                  <a:path w="178" h="257">
                    <a:moveTo>
                      <a:pt x="0" y="253"/>
                    </a:moveTo>
                    <a:lnTo>
                      <a:pt x="0" y="0"/>
                    </a:lnTo>
                    <a:lnTo>
                      <a:pt x="49" y="0"/>
                    </a:lnTo>
                    <a:lnTo>
                      <a:pt x="49" y="91"/>
                    </a:lnTo>
                    <a:lnTo>
                      <a:pt x="54" y="85"/>
                    </a:lnTo>
                    <a:lnTo>
                      <a:pt x="60" y="80"/>
                    </a:lnTo>
                    <a:lnTo>
                      <a:pt x="66" y="76"/>
                    </a:lnTo>
                    <a:lnTo>
                      <a:pt x="72" y="72"/>
                    </a:lnTo>
                    <a:lnTo>
                      <a:pt x="80" y="70"/>
                    </a:lnTo>
                    <a:lnTo>
                      <a:pt x="87" y="67"/>
                    </a:lnTo>
                    <a:lnTo>
                      <a:pt x="93" y="66"/>
                    </a:lnTo>
                    <a:lnTo>
                      <a:pt x="101" y="66"/>
                    </a:lnTo>
                    <a:lnTo>
                      <a:pt x="109" y="66"/>
                    </a:lnTo>
                    <a:lnTo>
                      <a:pt x="117" y="67"/>
                    </a:lnTo>
                    <a:lnTo>
                      <a:pt x="124" y="70"/>
                    </a:lnTo>
                    <a:lnTo>
                      <a:pt x="132" y="72"/>
                    </a:lnTo>
                    <a:lnTo>
                      <a:pt x="139" y="75"/>
                    </a:lnTo>
                    <a:lnTo>
                      <a:pt x="145" y="79"/>
                    </a:lnTo>
                    <a:lnTo>
                      <a:pt x="151" y="84"/>
                    </a:lnTo>
                    <a:lnTo>
                      <a:pt x="157" y="89"/>
                    </a:lnTo>
                    <a:lnTo>
                      <a:pt x="162" y="96"/>
                    </a:lnTo>
                    <a:lnTo>
                      <a:pt x="166" y="104"/>
                    </a:lnTo>
                    <a:lnTo>
                      <a:pt x="170" y="111"/>
                    </a:lnTo>
                    <a:lnTo>
                      <a:pt x="173" y="119"/>
                    </a:lnTo>
                    <a:lnTo>
                      <a:pt x="176" y="128"/>
                    </a:lnTo>
                    <a:lnTo>
                      <a:pt x="177" y="138"/>
                    </a:lnTo>
                    <a:lnTo>
                      <a:pt x="178" y="148"/>
                    </a:lnTo>
                    <a:lnTo>
                      <a:pt x="178" y="159"/>
                    </a:lnTo>
                    <a:lnTo>
                      <a:pt x="178" y="170"/>
                    </a:lnTo>
                    <a:lnTo>
                      <a:pt x="177" y="181"/>
                    </a:lnTo>
                    <a:lnTo>
                      <a:pt x="176" y="191"/>
                    </a:lnTo>
                    <a:lnTo>
                      <a:pt x="173" y="200"/>
                    </a:lnTo>
                    <a:lnTo>
                      <a:pt x="170" y="210"/>
                    </a:lnTo>
                    <a:lnTo>
                      <a:pt x="166" y="217"/>
                    </a:lnTo>
                    <a:lnTo>
                      <a:pt x="161" y="224"/>
                    </a:lnTo>
                    <a:lnTo>
                      <a:pt x="156" y="232"/>
                    </a:lnTo>
                    <a:lnTo>
                      <a:pt x="151" y="237"/>
                    </a:lnTo>
                    <a:lnTo>
                      <a:pt x="144" y="242"/>
                    </a:lnTo>
                    <a:lnTo>
                      <a:pt x="138" y="246"/>
                    </a:lnTo>
                    <a:lnTo>
                      <a:pt x="131" y="250"/>
                    </a:lnTo>
                    <a:lnTo>
                      <a:pt x="124" y="253"/>
                    </a:lnTo>
                    <a:lnTo>
                      <a:pt x="117" y="255"/>
                    </a:lnTo>
                    <a:lnTo>
                      <a:pt x="110" y="257"/>
                    </a:lnTo>
                    <a:lnTo>
                      <a:pt x="102" y="257"/>
                    </a:lnTo>
                    <a:lnTo>
                      <a:pt x="94" y="255"/>
                    </a:lnTo>
                    <a:lnTo>
                      <a:pt x="87" y="254"/>
                    </a:lnTo>
                    <a:lnTo>
                      <a:pt x="79" y="251"/>
                    </a:lnTo>
                    <a:lnTo>
                      <a:pt x="71" y="249"/>
                    </a:lnTo>
                    <a:lnTo>
                      <a:pt x="63" y="245"/>
                    </a:lnTo>
                    <a:lnTo>
                      <a:pt x="56" y="238"/>
                    </a:lnTo>
                    <a:lnTo>
                      <a:pt x="50" y="233"/>
                    </a:lnTo>
                    <a:lnTo>
                      <a:pt x="45" y="225"/>
                    </a:lnTo>
                    <a:lnTo>
                      <a:pt x="45" y="253"/>
                    </a:lnTo>
                    <a:lnTo>
                      <a:pt x="0" y="253"/>
                    </a:lnTo>
                    <a:close/>
                    <a:moveTo>
                      <a:pt x="47" y="157"/>
                    </a:moveTo>
                    <a:lnTo>
                      <a:pt x="49" y="170"/>
                    </a:lnTo>
                    <a:lnTo>
                      <a:pt x="50" y="182"/>
                    </a:lnTo>
                    <a:lnTo>
                      <a:pt x="53" y="191"/>
                    </a:lnTo>
                    <a:lnTo>
                      <a:pt x="56" y="199"/>
                    </a:lnTo>
                    <a:lnTo>
                      <a:pt x="63" y="207"/>
                    </a:lnTo>
                    <a:lnTo>
                      <a:pt x="71" y="214"/>
                    </a:lnTo>
                    <a:lnTo>
                      <a:pt x="80" y="217"/>
                    </a:lnTo>
                    <a:lnTo>
                      <a:pt x="90" y="219"/>
                    </a:lnTo>
                    <a:lnTo>
                      <a:pt x="98" y="217"/>
                    </a:lnTo>
                    <a:lnTo>
                      <a:pt x="105" y="215"/>
                    </a:lnTo>
                    <a:lnTo>
                      <a:pt x="111" y="211"/>
                    </a:lnTo>
                    <a:lnTo>
                      <a:pt x="118" y="204"/>
                    </a:lnTo>
                    <a:lnTo>
                      <a:pt x="122" y="197"/>
                    </a:lnTo>
                    <a:lnTo>
                      <a:pt x="126" y="187"/>
                    </a:lnTo>
                    <a:lnTo>
                      <a:pt x="128" y="176"/>
                    </a:lnTo>
                    <a:lnTo>
                      <a:pt x="128" y="161"/>
                    </a:lnTo>
                    <a:lnTo>
                      <a:pt x="128" y="147"/>
                    </a:lnTo>
                    <a:lnTo>
                      <a:pt x="126" y="135"/>
                    </a:lnTo>
                    <a:lnTo>
                      <a:pt x="122" y="125"/>
                    </a:lnTo>
                    <a:lnTo>
                      <a:pt x="118" y="117"/>
                    </a:lnTo>
                    <a:lnTo>
                      <a:pt x="111" y="110"/>
                    </a:lnTo>
                    <a:lnTo>
                      <a:pt x="105" y="106"/>
                    </a:lnTo>
                    <a:lnTo>
                      <a:pt x="97" y="104"/>
                    </a:lnTo>
                    <a:lnTo>
                      <a:pt x="88" y="102"/>
                    </a:lnTo>
                    <a:lnTo>
                      <a:pt x="80" y="104"/>
                    </a:lnTo>
                    <a:lnTo>
                      <a:pt x="72" y="106"/>
                    </a:lnTo>
                    <a:lnTo>
                      <a:pt x="66" y="110"/>
                    </a:lnTo>
                    <a:lnTo>
                      <a:pt x="59" y="115"/>
                    </a:lnTo>
                    <a:lnTo>
                      <a:pt x="54" y="123"/>
                    </a:lnTo>
                    <a:lnTo>
                      <a:pt x="51" y="134"/>
                    </a:lnTo>
                    <a:lnTo>
                      <a:pt x="49" y="144"/>
                    </a:lnTo>
                    <a:lnTo>
                      <a:pt x="47" y="15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95" name="Freeform 144"/>
              <p:cNvSpPr>
                <a:spLocks noEditPoints="1"/>
              </p:cNvSpPr>
              <p:nvPr/>
            </p:nvSpPr>
            <p:spPr bwMode="auto">
              <a:xfrm>
                <a:off x="2634" y="3229"/>
                <a:ext cx="47" cy="48"/>
              </a:xfrm>
              <a:custGeom>
                <a:avLst/>
                <a:gdLst/>
                <a:ahLst/>
                <a:cxnLst>
                  <a:cxn ang="0">
                    <a:pos x="0" y="81"/>
                  </a:cxn>
                  <a:cxn ang="0">
                    <a:pos x="6" y="57"/>
                  </a:cxn>
                  <a:cxn ang="0">
                    <a:pos x="18" y="35"/>
                  </a:cxn>
                  <a:cxn ang="0">
                    <a:pos x="35" y="18"/>
                  </a:cxn>
                  <a:cxn ang="0">
                    <a:pos x="56" y="6"/>
                  </a:cxn>
                  <a:cxn ang="0">
                    <a:pos x="81" y="0"/>
                  </a:cxn>
                  <a:cxn ang="0">
                    <a:pos x="103" y="0"/>
                  </a:cxn>
                  <a:cxn ang="0">
                    <a:pos x="123" y="4"/>
                  </a:cxn>
                  <a:cxn ang="0">
                    <a:pos x="140" y="10"/>
                  </a:cxn>
                  <a:cxn ang="0">
                    <a:pos x="154" y="21"/>
                  </a:cxn>
                  <a:cxn ang="0">
                    <a:pos x="167" y="34"/>
                  </a:cxn>
                  <a:cxn ang="0">
                    <a:pos x="178" y="48"/>
                  </a:cxn>
                  <a:cxn ang="0">
                    <a:pos x="184" y="65"/>
                  </a:cxn>
                  <a:cxn ang="0">
                    <a:pos x="188" y="85"/>
                  </a:cxn>
                  <a:cxn ang="0">
                    <a:pos x="188" y="104"/>
                  </a:cxn>
                  <a:cxn ang="0">
                    <a:pos x="184" y="124"/>
                  </a:cxn>
                  <a:cxn ang="0">
                    <a:pos x="178" y="141"/>
                  </a:cxn>
                  <a:cxn ang="0">
                    <a:pos x="167" y="157"/>
                  </a:cxn>
                  <a:cxn ang="0">
                    <a:pos x="154" y="170"/>
                  </a:cxn>
                  <a:cxn ang="0">
                    <a:pos x="140" y="180"/>
                  </a:cxn>
                  <a:cxn ang="0">
                    <a:pos x="123" y="187"/>
                  </a:cxn>
                  <a:cxn ang="0">
                    <a:pos x="105" y="191"/>
                  </a:cxn>
                  <a:cxn ang="0">
                    <a:pos x="81" y="189"/>
                  </a:cxn>
                  <a:cxn ang="0">
                    <a:pos x="57" y="184"/>
                  </a:cxn>
                  <a:cxn ang="0">
                    <a:pos x="35" y="172"/>
                  </a:cxn>
                  <a:cxn ang="0">
                    <a:pos x="18" y="157"/>
                  </a:cxn>
                  <a:cxn ang="0">
                    <a:pos x="6" y="134"/>
                  </a:cxn>
                  <a:cxn ang="0">
                    <a:pos x="0" y="107"/>
                  </a:cxn>
                  <a:cxn ang="0">
                    <a:pos x="50" y="95"/>
                  </a:cxn>
                  <a:cxn ang="0">
                    <a:pos x="52" y="119"/>
                  </a:cxn>
                  <a:cxn ang="0">
                    <a:pos x="61" y="137"/>
                  </a:cxn>
                  <a:cxn ang="0">
                    <a:pos x="76" y="148"/>
                  </a:cxn>
                  <a:cxn ang="0">
                    <a:pos x="94" y="151"/>
                  </a:cxn>
                  <a:cxn ang="0">
                    <a:pos x="111" y="148"/>
                  </a:cxn>
                  <a:cxn ang="0">
                    <a:pos x="125" y="137"/>
                  </a:cxn>
                  <a:cxn ang="0">
                    <a:pos x="135" y="119"/>
                  </a:cxn>
                  <a:cxn ang="0">
                    <a:pos x="139" y="95"/>
                  </a:cxn>
                  <a:cxn ang="0">
                    <a:pos x="135" y="70"/>
                  </a:cxn>
                  <a:cxn ang="0">
                    <a:pos x="125" y="53"/>
                  </a:cxn>
                  <a:cxn ang="0">
                    <a:pos x="111" y="43"/>
                  </a:cxn>
                  <a:cxn ang="0">
                    <a:pos x="94" y="39"/>
                  </a:cxn>
                  <a:cxn ang="0">
                    <a:pos x="76" y="43"/>
                  </a:cxn>
                  <a:cxn ang="0">
                    <a:pos x="61" y="53"/>
                  </a:cxn>
                  <a:cxn ang="0">
                    <a:pos x="52" y="72"/>
                  </a:cxn>
                  <a:cxn ang="0">
                    <a:pos x="50" y="95"/>
                  </a:cxn>
                </a:cxnLst>
                <a:rect l="0" t="0" r="r" b="b"/>
                <a:pathLst>
                  <a:path w="188" h="191">
                    <a:moveTo>
                      <a:pt x="0" y="93"/>
                    </a:moveTo>
                    <a:lnTo>
                      <a:pt x="0" y="81"/>
                    </a:lnTo>
                    <a:lnTo>
                      <a:pt x="3" y="69"/>
                    </a:lnTo>
                    <a:lnTo>
                      <a:pt x="6" y="57"/>
                    </a:lnTo>
                    <a:lnTo>
                      <a:pt x="12" y="45"/>
                    </a:lnTo>
                    <a:lnTo>
                      <a:pt x="18" y="35"/>
                    </a:lnTo>
                    <a:lnTo>
                      <a:pt x="26" y="26"/>
                    </a:lnTo>
                    <a:lnTo>
                      <a:pt x="35" y="18"/>
                    </a:lnTo>
                    <a:lnTo>
                      <a:pt x="44" y="11"/>
                    </a:lnTo>
                    <a:lnTo>
                      <a:pt x="56" y="6"/>
                    </a:lnTo>
                    <a:lnTo>
                      <a:pt x="68" y="2"/>
                    </a:lnTo>
                    <a:lnTo>
                      <a:pt x="81" y="0"/>
                    </a:lnTo>
                    <a:lnTo>
                      <a:pt x="94" y="0"/>
                    </a:lnTo>
                    <a:lnTo>
                      <a:pt x="103" y="0"/>
                    </a:lnTo>
                    <a:lnTo>
                      <a:pt x="114" y="1"/>
                    </a:lnTo>
                    <a:lnTo>
                      <a:pt x="123" y="4"/>
                    </a:lnTo>
                    <a:lnTo>
                      <a:pt x="132" y="6"/>
                    </a:lnTo>
                    <a:lnTo>
                      <a:pt x="140" y="10"/>
                    </a:lnTo>
                    <a:lnTo>
                      <a:pt x="148" y="14"/>
                    </a:lnTo>
                    <a:lnTo>
                      <a:pt x="154" y="21"/>
                    </a:lnTo>
                    <a:lnTo>
                      <a:pt x="162" y="26"/>
                    </a:lnTo>
                    <a:lnTo>
                      <a:pt x="167" y="34"/>
                    </a:lnTo>
                    <a:lnTo>
                      <a:pt x="174" y="40"/>
                    </a:lnTo>
                    <a:lnTo>
                      <a:pt x="178" y="48"/>
                    </a:lnTo>
                    <a:lnTo>
                      <a:pt x="182" y="57"/>
                    </a:lnTo>
                    <a:lnTo>
                      <a:pt x="184" y="65"/>
                    </a:lnTo>
                    <a:lnTo>
                      <a:pt x="187" y="74"/>
                    </a:lnTo>
                    <a:lnTo>
                      <a:pt x="188" y="85"/>
                    </a:lnTo>
                    <a:lnTo>
                      <a:pt x="188" y="95"/>
                    </a:lnTo>
                    <a:lnTo>
                      <a:pt x="188" y="104"/>
                    </a:lnTo>
                    <a:lnTo>
                      <a:pt x="187" y="115"/>
                    </a:lnTo>
                    <a:lnTo>
                      <a:pt x="184" y="124"/>
                    </a:lnTo>
                    <a:lnTo>
                      <a:pt x="182" y="132"/>
                    </a:lnTo>
                    <a:lnTo>
                      <a:pt x="178" y="141"/>
                    </a:lnTo>
                    <a:lnTo>
                      <a:pt x="174" y="149"/>
                    </a:lnTo>
                    <a:lnTo>
                      <a:pt x="167" y="157"/>
                    </a:lnTo>
                    <a:lnTo>
                      <a:pt x="162" y="163"/>
                    </a:lnTo>
                    <a:lnTo>
                      <a:pt x="154" y="170"/>
                    </a:lnTo>
                    <a:lnTo>
                      <a:pt x="148" y="175"/>
                    </a:lnTo>
                    <a:lnTo>
                      <a:pt x="140" y="180"/>
                    </a:lnTo>
                    <a:lnTo>
                      <a:pt x="131" y="184"/>
                    </a:lnTo>
                    <a:lnTo>
                      <a:pt x="123" y="187"/>
                    </a:lnTo>
                    <a:lnTo>
                      <a:pt x="114" y="189"/>
                    </a:lnTo>
                    <a:lnTo>
                      <a:pt x="105" y="191"/>
                    </a:lnTo>
                    <a:lnTo>
                      <a:pt x="94" y="191"/>
                    </a:lnTo>
                    <a:lnTo>
                      <a:pt x="81" y="189"/>
                    </a:lnTo>
                    <a:lnTo>
                      <a:pt x="69" y="188"/>
                    </a:lnTo>
                    <a:lnTo>
                      <a:pt x="57" y="184"/>
                    </a:lnTo>
                    <a:lnTo>
                      <a:pt x="46" y="179"/>
                    </a:lnTo>
                    <a:lnTo>
                      <a:pt x="35" y="172"/>
                    </a:lnTo>
                    <a:lnTo>
                      <a:pt x="26" y="165"/>
                    </a:lnTo>
                    <a:lnTo>
                      <a:pt x="18" y="157"/>
                    </a:lnTo>
                    <a:lnTo>
                      <a:pt x="12" y="146"/>
                    </a:lnTo>
                    <a:lnTo>
                      <a:pt x="6" y="134"/>
                    </a:lnTo>
                    <a:lnTo>
                      <a:pt x="3" y="121"/>
                    </a:lnTo>
                    <a:lnTo>
                      <a:pt x="0" y="107"/>
                    </a:lnTo>
                    <a:lnTo>
                      <a:pt x="0" y="93"/>
                    </a:lnTo>
                    <a:close/>
                    <a:moveTo>
                      <a:pt x="50" y="95"/>
                    </a:moveTo>
                    <a:lnTo>
                      <a:pt x="50" y="108"/>
                    </a:lnTo>
                    <a:lnTo>
                      <a:pt x="52" y="119"/>
                    </a:lnTo>
                    <a:lnTo>
                      <a:pt x="56" y="129"/>
                    </a:lnTo>
                    <a:lnTo>
                      <a:pt x="61" y="137"/>
                    </a:lnTo>
                    <a:lnTo>
                      <a:pt x="69" y="144"/>
                    </a:lnTo>
                    <a:lnTo>
                      <a:pt x="76" y="148"/>
                    </a:lnTo>
                    <a:lnTo>
                      <a:pt x="85" y="150"/>
                    </a:lnTo>
                    <a:lnTo>
                      <a:pt x="94" y="151"/>
                    </a:lnTo>
                    <a:lnTo>
                      <a:pt x="103" y="150"/>
                    </a:lnTo>
                    <a:lnTo>
                      <a:pt x="111" y="148"/>
                    </a:lnTo>
                    <a:lnTo>
                      <a:pt x="119" y="144"/>
                    </a:lnTo>
                    <a:lnTo>
                      <a:pt x="125" y="137"/>
                    </a:lnTo>
                    <a:lnTo>
                      <a:pt x="131" y="129"/>
                    </a:lnTo>
                    <a:lnTo>
                      <a:pt x="135" y="119"/>
                    </a:lnTo>
                    <a:lnTo>
                      <a:pt x="137" y="108"/>
                    </a:lnTo>
                    <a:lnTo>
                      <a:pt x="139" y="95"/>
                    </a:lnTo>
                    <a:lnTo>
                      <a:pt x="137" y="82"/>
                    </a:lnTo>
                    <a:lnTo>
                      <a:pt x="135" y="70"/>
                    </a:lnTo>
                    <a:lnTo>
                      <a:pt x="131" y="61"/>
                    </a:lnTo>
                    <a:lnTo>
                      <a:pt x="125" y="53"/>
                    </a:lnTo>
                    <a:lnTo>
                      <a:pt x="119" y="47"/>
                    </a:lnTo>
                    <a:lnTo>
                      <a:pt x="111" y="43"/>
                    </a:lnTo>
                    <a:lnTo>
                      <a:pt x="103" y="40"/>
                    </a:lnTo>
                    <a:lnTo>
                      <a:pt x="94" y="39"/>
                    </a:lnTo>
                    <a:lnTo>
                      <a:pt x="85" y="40"/>
                    </a:lnTo>
                    <a:lnTo>
                      <a:pt x="76" y="43"/>
                    </a:lnTo>
                    <a:lnTo>
                      <a:pt x="69" y="47"/>
                    </a:lnTo>
                    <a:lnTo>
                      <a:pt x="61" y="53"/>
                    </a:lnTo>
                    <a:lnTo>
                      <a:pt x="56" y="61"/>
                    </a:lnTo>
                    <a:lnTo>
                      <a:pt x="52" y="72"/>
                    </a:lnTo>
                    <a:lnTo>
                      <a:pt x="50" y="82"/>
                    </a:lnTo>
                    <a:lnTo>
                      <a:pt x="50" y="9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96" name="Freeform 145"/>
              <p:cNvSpPr>
                <a:spLocks noEditPoints="1"/>
              </p:cNvSpPr>
              <p:nvPr/>
            </p:nvSpPr>
            <p:spPr bwMode="auto">
              <a:xfrm>
                <a:off x="2688" y="3229"/>
                <a:ext cx="43" cy="48"/>
              </a:xfrm>
              <a:custGeom>
                <a:avLst/>
                <a:gdLst/>
                <a:ahLst/>
                <a:cxnLst>
                  <a:cxn ang="0">
                    <a:pos x="5" y="52"/>
                  </a:cxn>
                  <a:cxn ang="0">
                    <a:pos x="16" y="28"/>
                  </a:cxn>
                  <a:cxn ang="0">
                    <a:pos x="31" y="13"/>
                  </a:cxn>
                  <a:cxn ang="0">
                    <a:pos x="54" y="2"/>
                  </a:cxn>
                  <a:cxn ang="0">
                    <a:pos x="85" y="0"/>
                  </a:cxn>
                  <a:cxn ang="0">
                    <a:pos x="113" y="1"/>
                  </a:cxn>
                  <a:cxn ang="0">
                    <a:pos x="134" y="8"/>
                  </a:cxn>
                  <a:cxn ang="0">
                    <a:pos x="147" y="15"/>
                  </a:cxn>
                  <a:cxn ang="0">
                    <a:pos x="156" y="27"/>
                  </a:cxn>
                  <a:cxn ang="0">
                    <a:pos x="160" y="43"/>
                  </a:cxn>
                  <a:cxn ang="0">
                    <a:pos x="162" y="70"/>
                  </a:cxn>
                  <a:cxn ang="0">
                    <a:pos x="162" y="148"/>
                  </a:cxn>
                  <a:cxn ang="0">
                    <a:pos x="168" y="174"/>
                  </a:cxn>
                  <a:cxn ang="0">
                    <a:pos x="124" y="187"/>
                  </a:cxn>
                  <a:cxn ang="0">
                    <a:pos x="120" y="172"/>
                  </a:cxn>
                  <a:cxn ang="0">
                    <a:pos x="118" y="166"/>
                  </a:cxn>
                  <a:cxn ang="0">
                    <a:pos x="105" y="176"/>
                  </a:cxn>
                  <a:cxn ang="0">
                    <a:pos x="92" y="184"/>
                  </a:cxn>
                  <a:cxn ang="0">
                    <a:pos x="77" y="189"/>
                  </a:cxn>
                  <a:cxn ang="0">
                    <a:pos x="62" y="191"/>
                  </a:cxn>
                  <a:cxn ang="0">
                    <a:pos x="35" y="187"/>
                  </a:cxn>
                  <a:cxn ang="0">
                    <a:pos x="17" y="175"/>
                  </a:cxn>
                  <a:cxn ang="0">
                    <a:pos x="4" y="158"/>
                  </a:cxn>
                  <a:cxn ang="0">
                    <a:pos x="0" y="137"/>
                  </a:cxn>
                  <a:cxn ang="0">
                    <a:pos x="3" y="121"/>
                  </a:cxn>
                  <a:cxn ang="0">
                    <a:pos x="8" y="108"/>
                  </a:cxn>
                  <a:cxn ang="0">
                    <a:pos x="17" y="98"/>
                  </a:cxn>
                  <a:cxn ang="0">
                    <a:pos x="29" y="90"/>
                  </a:cxn>
                  <a:cxn ang="0">
                    <a:pos x="67" y="80"/>
                  </a:cxn>
                  <a:cxn ang="0">
                    <a:pos x="96" y="73"/>
                  </a:cxn>
                  <a:cxn ang="0">
                    <a:pos x="114" y="68"/>
                  </a:cxn>
                  <a:cxn ang="0">
                    <a:pos x="114" y="56"/>
                  </a:cxn>
                  <a:cxn ang="0">
                    <a:pos x="110" y="45"/>
                  </a:cxn>
                  <a:cxn ang="0">
                    <a:pos x="103" y="40"/>
                  </a:cxn>
                  <a:cxn ang="0">
                    <a:pos x="90" y="36"/>
                  </a:cxn>
                  <a:cxn ang="0">
                    <a:pos x="75" y="36"/>
                  </a:cxn>
                  <a:cxn ang="0">
                    <a:pos x="66" y="39"/>
                  </a:cxn>
                  <a:cxn ang="0">
                    <a:pos x="58" y="44"/>
                  </a:cxn>
                  <a:cxn ang="0">
                    <a:pos x="52" y="53"/>
                  </a:cxn>
                  <a:cxn ang="0">
                    <a:pos x="114" y="99"/>
                  </a:cxn>
                  <a:cxn ang="0">
                    <a:pos x="85" y="106"/>
                  </a:cxn>
                  <a:cxn ang="0">
                    <a:pos x="59" y="115"/>
                  </a:cxn>
                  <a:cxn ang="0">
                    <a:pos x="51" y="123"/>
                  </a:cxn>
                  <a:cxn ang="0">
                    <a:pos x="49" y="132"/>
                  </a:cxn>
                  <a:cxn ang="0">
                    <a:pos x="51" y="141"/>
                  </a:cxn>
                  <a:cxn ang="0">
                    <a:pos x="56" y="149"/>
                  </a:cxn>
                  <a:cxn ang="0">
                    <a:pos x="66" y="154"/>
                  </a:cxn>
                  <a:cxn ang="0">
                    <a:pos x="76" y="157"/>
                  </a:cxn>
                  <a:cxn ang="0">
                    <a:pos x="89" y="154"/>
                  </a:cxn>
                  <a:cxn ang="0">
                    <a:pos x="101" y="148"/>
                  </a:cxn>
                  <a:cxn ang="0">
                    <a:pos x="109" y="141"/>
                  </a:cxn>
                  <a:cxn ang="0">
                    <a:pos x="113" y="132"/>
                  </a:cxn>
                  <a:cxn ang="0">
                    <a:pos x="114" y="108"/>
                  </a:cxn>
                </a:cxnLst>
                <a:rect l="0" t="0" r="r" b="b"/>
                <a:pathLst>
                  <a:path w="173" h="191">
                    <a:moveTo>
                      <a:pt x="50" y="60"/>
                    </a:moveTo>
                    <a:lnTo>
                      <a:pt x="5" y="52"/>
                    </a:lnTo>
                    <a:lnTo>
                      <a:pt x="9" y="39"/>
                    </a:lnTo>
                    <a:lnTo>
                      <a:pt x="16" y="28"/>
                    </a:lnTo>
                    <a:lnTo>
                      <a:pt x="22" y="19"/>
                    </a:lnTo>
                    <a:lnTo>
                      <a:pt x="31" y="13"/>
                    </a:lnTo>
                    <a:lnTo>
                      <a:pt x="41" y="6"/>
                    </a:lnTo>
                    <a:lnTo>
                      <a:pt x="54" y="2"/>
                    </a:lnTo>
                    <a:lnTo>
                      <a:pt x="68" y="1"/>
                    </a:lnTo>
                    <a:lnTo>
                      <a:pt x="85" y="0"/>
                    </a:lnTo>
                    <a:lnTo>
                      <a:pt x="100" y="0"/>
                    </a:lnTo>
                    <a:lnTo>
                      <a:pt x="113" y="1"/>
                    </a:lnTo>
                    <a:lnTo>
                      <a:pt x="124" y="4"/>
                    </a:lnTo>
                    <a:lnTo>
                      <a:pt x="134" y="8"/>
                    </a:lnTo>
                    <a:lnTo>
                      <a:pt x="140" y="11"/>
                    </a:lnTo>
                    <a:lnTo>
                      <a:pt x="147" y="15"/>
                    </a:lnTo>
                    <a:lnTo>
                      <a:pt x="152" y="21"/>
                    </a:lnTo>
                    <a:lnTo>
                      <a:pt x="156" y="27"/>
                    </a:lnTo>
                    <a:lnTo>
                      <a:pt x="158" y="34"/>
                    </a:lnTo>
                    <a:lnTo>
                      <a:pt x="160" y="43"/>
                    </a:lnTo>
                    <a:lnTo>
                      <a:pt x="161" y="56"/>
                    </a:lnTo>
                    <a:lnTo>
                      <a:pt x="162" y="70"/>
                    </a:lnTo>
                    <a:lnTo>
                      <a:pt x="161" y="127"/>
                    </a:lnTo>
                    <a:lnTo>
                      <a:pt x="162" y="148"/>
                    </a:lnTo>
                    <a:lnTo>
                      <a:pt x="164" y="162"/>
                    </a:lnTo>
                    <a:lnTo>
                      <a:pt x="168" y="174"/>
                    </a:lnTo>
                    <a:lnTo>
                      <a:pt x="173" y="187"/>
                    </a:lnTo>
                    <a:lnTo>
                      <a:pt x="124" y="187"/>
                    </a:lnTo>
                    <a:lnTo>
                      <a:pt x="122" y="180"/>
                    </a:lnTo>
                    <a:lnTo>
                      <a:pt x="120" y="172"/>
                    </a:lnTo>
                    <a:lnTo>
                      <a:pt x="119" y="168"/>
                    </a:lnTo>
                    <a:lnTo>
                      <a:pt x="118" y="166"/>
                    </a:lnTo>
                    <a:lnTo>
                      <a:pt x="111" y="172"/>
                    </a:lnTo>
                    <a:lnTo>
                      <a:pt x="105" y="176"/>
                    </a:lnTo>
                    <a:lnTo>
                      <a:pt x="98" y="182"/>
                    </a:lnTo>
                    <a:lnTo>
                      <a:pt x="92" y="184"/>
                    </a:lnTo>
                    <a:lnTo>
                      <a:pt x="84" y="187"/>
                    </a:lnTo>
                    <a:lnTo>
                      <a:pt x="77" y="189"/>
                    </a:lnTo>
                    <a:lnTo>
                      <a:pt x="69" y="191"/>
                    </a:lnTo>
                    <a:lnTo>
                      <a:pt x="62" y="191"/>
                    </a:lnTo>
                    <a:lnTo>
                      <a:pt x="49" y="189"/>
                    </a:lnTo>
                    <a:lnTo>
                      <a:pt x="35" y="187"/>
                    </a:lnTo>
                    <a:lnTo>
                      <a:pt x="26" y="182"/>
                    </a:lnTo>
                    <a:lnTo>
                      <a:pt x="17" y="175"/>
                    </a:lnTo>
                    <a:lnTo>
                      <a:pt x="9" y="167"/>
                    </a:lnTo>
                    <a:lnTo>
                      <a:pt x="4" y="158"/>
                    </a:lnTo>
                    <a:lnTo>
                      <a:pt x="1" y="148"/>
                    </a:lnTo>
                    <a:lnTo>
                      <a:pt x="0" y="137"/>
                    </a:lnTo>
                    <a:lnTo>
                      <a:pt x="1" y="129"/>
                    </a:lnTo>
                    <a:lnTo>
                      <a:pt x="3" y="121"/>
                    </a:lnTo>
                    <a:lnTo>
                      <a:pt x="4" y="115"/>
                    </a:lnTo>
                    <a:lnTo>
                      <a:pt x="8" y="108"/>
                    </a:lnTo>
                    <a:lnTo>
                      <a:pt x="12" y="103"/>
                    </a:lnTo>
                    <a:lnTo>
                      <a:pt x="17" y="98"/>
                    </a:lnTo>
                    <a:lnTo>
                      <a:pt x="22" y="94"/>
                    </a:lnTo>
                    <a:lnTo>
                      <a:pt x="29" y="90"/>
                    </a:lnTo>
                    <a:lnTo>
                      <a:pt x="45" y="85"/>
                    </a:lnTo>
                    <a:lnTo>
                      <a:pt x="67" y="80"/>
                    </a:lnTo>
                    <a:lnTo>
                      <a:pt x="83" y="76"/>
                    </a:lnTo>
                    <a:lnTo>
                      <a:pt x="96" y="73"/>
                    </a:lnTo>
                    <a:lnTo>
                      <a:pt x="106" y="70"/>
                    </a:lnTo>
                    <a:lnTo>
                      <a:pt x="114" y="68"/>
                    </a:lnTo>
                    <a:lnTo>
                      <a:pt x="114" y="62"/>
                    </a:lnTo>
                    <a:lnTo>
                      <a:pt x="114" y="56"/>
                    </a:lnTo>
                    <a:lnTo>
                      <a:pt x="113" y="51"/>
                    </a:lnTo>
                    <a:lnTo>
                      <a:pt x="110" y="45"/>
                    </a:lnTo>
                    <a:lnTo>
                      <a:pt x="107" y="43"/>
                    </a:lnTo>
                    <a:lnTo>
                      <a:pt x="103" y="40"/>
                    </a:lnTo>
                    <a:lnTo>
                      <a:pt x="97" y="38"/>
                    </a:lnTo>
                    <a:lnTo>
                      <a:pt x="90" y="36"/>
                    </a:lnTo>
                    <a:lnTo>
                      <a:pt x="81" y="36"/>
                    </a:lnTo>
                    <a:lnTo>
                      <a:pt x="75" y="36"/>
                    </a:lnTo>
                    <a:lnTo>
                      <a:pt x="69" y="38"/>
                    </a:lnTo>
                    <a:lnTo>
                      <a:pt x="66" y="39"/>
                    </a:lnTo>
                    <a:lnTo>
                      <a:pt x="62" y="42"/>
                    </a:lnTo>
                    <a:lnTo>
                      <a:pt x="58" y="44"/>
                    </a:lnTo>
                    <a:lnTo>
                      <a:pt x="55" y="48"/>
                    </a:lnTo>
                    <a:lnTo>
                      <a:pt x="52" y="53"/>
                    </a:lnTo>
                    <a:lnTo>
                      <a:pt x="50" y="60"/>
                    </a:lnTo>
                    <a:close/>
                    <a:moveTo>
                      <a:pt x="114" y="99"/>
                    </a:moveTo>
                    <a:lnTo>
                      <a:pt x="102" y="102"/>
                    </a:lnTo>
                    <a:lnTo>
                      <a:pt x="85" y="106"/>
                    </a:lnTo>
                    <a:lnTo>
                      <a:pt x="68" y="111"/>
                    </a:lnTo>
                    <a:lnTo>
                      <a:pt x="59" y="115"/>
                    </a:lnTo>
                    <a:lnTo>
                      <a:pt x="54" y="117"/>
                    </a:lnTo>
                    <a:lnTo>
                      <a:pt x="51" y="123"/>
                    </a:lnTo>
                    <a:lnTo>
                      <a:pt x="50" y="127"/>
                    </a:lnTo>
                    <a:lnTo>
                      <a:pt x="49" y="132"/>
                    </a:lnTo>
                    <a:lnTo>
                      <a:pt x="50" y="136"/>
                    </a:lnTo>
                    <a:lnTo>
                      <a:pt x="51" y="141"/>
                    </a:lnTo>
                    <a:lnTo>
                      <a:pt x="54" y="145"/>
                    </a:lnTo>
                    <a:lnTo>
                      <a:pt x="56" y="149"/>
                    </a:lnTo>
                    <a:lnTo>
                      <a:pt x="60" y="153"/>
                    </a:lnTo>
                    <a:lnTo>
                      <a:pt x="66" y="154"/>
                    </a:lnTo>
                    <a:lnTo>
                      <a:pt x="71" y="155"/>
                    </a:lnTo>
                    <a:lnTo>
                      <a:pt x="76" y="157"/>
                    </a:lnTo>
                    <a:lnTo>
                      <a:pt x="83" y="155"/>
                    </a:lnTo>
                    <a:lnTo>
                      <a:pt x="89" y="154"/>
                    </a:lnTo>
                    <a:lnTo>
                      <a:pt x="94" y="151"/>
                    </a:lnTo>
                    <a:lnTo>
                      <a:pt x="101" y="148"/>
                    </a:lnTo>
                    <a:lnTo>
                      <a:pt x="105" y="145"/>
                    </a:lnTo>
                    <a:lnTo>
                      <a:pt x="109" y="141"/>
                    </a:lnTo>
                    <a:lnTo>
                      <a:pt x="111" y="136"/>
                    </a:lnTo>
                    <a:lnTo>
                      <a:pt x="113" y="132"/>
                    </a:lnTo>
                    <a:lnTo>
                      <a:pt x="114" y="123"/>
                    </a:lnTo>
                    <a:lnTo>
                      <a:pt x="114" y="108"/>
                    </a:lnTo>
                    <a:lnTo>
                      <a:pt x="114" y="9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97" name="Freeform 146"/>
              <p:cNvSpPr>
                <a:spLocks/>
              </p:cNvSpPr>
              <p:nvPr/>
            </p:nvSpPr>
            <p:spPr bwMode="auto">
              <a:xfrm>
                <a:off x="2740" y="3229"/>
                <a:ext cx="29" cy="47"/>
              </a:xfrm>
              <a:custGeom>
                <a:avLst/>
                <a:gdLst/>
                <a:ahLst/>
                <a:cxnLst>
                  <a:cxn ang="0">
                    <a:pos x="48" y="187"/>
                  </a:cxn>
                  <a:cxn ang="0">
                    <a:pos x="0" y="187"/>
                  </a:cxn>
                  <a:cxn ang="0">
                    <a:pos x="0" y="4"/>
                  </a:cxn>
                  <a:cxn ang="0">
                    <a:pos x="45" y="4"/>
                  </a:cxn>
                  <a:cxn ang="0">
                    <a:pos x="45" y="30"/>
                  </a:cxn>
                  <a:cxn ang="0">
                    <a:pos x="50" y="21"/>
                  </a:cxn>
                  <a:cxn ang="0">
                    <a:pos x="55" y="14"/>
                  </a:cxn>
                  <a:cxn ang="0">
                    <a:pos x="60" y="9"/>
                  </a:cxn>
                  <a:cxn ang="0">
                    <a:pos x="65" y="5"/>
                  </a:cxn>
                  <a:cxn ang="0">
                    <a:pos x="71" y="2"/>
                  </a:cxn>
                  <a:cxn ang="0">
                    <a:pos x="75" y="1"/>
                  </a:cxn>
                  <a:cxn ang="0">
                    <a:pos x="81" y="0"/>
                  </a:cxn>
                  <a:cxn ang="0">
                    <a:pos x="86" y="0"/>
                  </a:cxn>
                  <a:cxn ang="0">
                    <a:pos x="94" y="0"/>
                  </a:cxn>
                  <a:cxn ang="0">
                    <a:pos x="102" y="2"/>
                  </a:cxn>
                  <a:cxn ang="0">
                    <a:pos x="110" y="5"/>
                  </a:cxn>
                  <a:cxn ang="0">
                    <a:pos x="118" y="9"/>
                  </a:cxn>
                  <a:cxn ang="0">
                    <a:pos x="103" y="51"/>
                  </a:cxn>
                  <a:cxn ang="0">
                    <a:pos x="97" y="47"/>
                  </a:cxn>
                  <a:cxn ang="0">
                    <a:pos x="92" y="45"/>
                  </a:cxn>
                  <a:cxn ang="0">
                    <a:pos x="86" y="43"/>
                  </a:cxn>
                  <a:cxn ang="0">
                    <a:pos x="81" y="43"/>
                  </a:cxn>
                  <a:cxn ang="0">
                    <a:pos x="76" y="43"/>
                  </a:cxn>
                  <a:cxn ang="0">
                    <a:pos x="71" y="44"/>
                  </a:cxn>
                  <a:cxn ang="0">
                    <a:pos x="67" y="45"/>
                  </a:cxn>
                  <a:cxn ang="0">
                    <a:pos x="63" y="48"/>
                  </a:cxn>
                  <a:cxn ang="0">
                    <a:pos x="60" y="52"/>
                  </a:cxn>
                  <a:cxn ang="0">
                    <a:pos x="56" y="56"/>
                  </a:cxn>
                  <a:cxn ang="0">
                    <a:pos x="54" y="62"/>
                  </a:cxn>
                  <a:cxn ang="0">
                    <a:pos x="52" y="69"/>
                  </a:cxn>
                  <a:cxn ang="0">
                    <a:pos x="50" y="78"/>
                  </a:cxn>
                  <a:cxn ang="0">
                    <a:pos x="48" y="91"/>
                  </a:cxn>
                  <a:cxn ang="0">
                    <a:pos x="48" y="108"/>
                  </a:cxn>
                  <a:cxn ang="0">
                    <a:pos x="48" y="131"/>
                  </a:cxn>
                  <a:cxn ang="0">
                    <a:pos x="48" y="187"/>
                  </a:cxn>
                </a:cxnLst>
                <a:rect l="0" t="0" r="r" b="b"/>
                <a:pathLst>
                  <a:path w="118" h="187">
                    <a:moveTo>
                      <a:pt x="48" y="187"/>
                    </a:moveTo>
                    <a:lnTo>
                      <a:pt x="0" y="187"/>
                    </a:lnTo>
                    <a:lnTo>
                      <a:pt x="0" y="4"/>
                    </a:lnTo>
                    <a:lnTo>
                      <a:pt x="45" y="4"/>
                    </a:lnTo>
                    <a:lnTo>
                      <a:pt x="45" y="30"/>
                    </a:lnTo>
                    <a:lnTo>
                      <a:pt x="50" y="21"/>
                    </a:lnTo>
                    <a:lnTo>
                      <a:pt x="55" y="14"/>
                    </a:lnTo>
                    <a:lnTo>
                      <a:pt x="60" y="9"/>
                    </a:lnTo>
                    <a:lnTo>
                      <a:pt x="65" y="5"/>
                    </a:lnTo>
                    <a:lnTo>
                      <a:pt x="71" y="2"/>
                    </a:lnTo>
                    <a:lnTo>
                      <a:pt x="75" y="1"/>
                    </a:lnTo>
                    <a:lnTo>
                      <a:pt x="81" y="0"/>
                    </a:lnTo>
                    <a:lnTo>
                      <a:pt x="86" y="0"/>
                    </a:lnTo>
                    <a:lnTo>
                      <a:pt x="94" y="0"/>
                    </a:lnTo>
                    <a:lnTo>
                      <a:pt x="102" y="2"/>
                    </a:lnTo>
                    <a:lnTo>
                      <a:pt x="110" y="5"/>
                    </a:lnTo>
                    <a:lnTo>
                      <a:pt x="118" y="9"/>
                    </a:lnTo>
                    <a:lnTo>
                      <a:pt x="103" y="51"/>
                    </a:lnTo>
                    <a:lnTo>
                      <a:pt x="97" y="47"/>
                    </a:lnTo>
                    <a:lnTo>
                      <a:pt x="92" y="45"/>
                    </a:lnTo>
                    <a:lnTo>
                      <a:pt x="86" y="43"/>
                    </a:lnTo>
                    <a:lnTo>
                      <a:pt x="81" y="43"/>
                    </a:lnTo>
                    <a:lnTo>
                      <a:pt x="76" y="43"/>
                    </a:lnTo>
                    <a:lnTo>
                      <a:pt x="71" y="44"/>
                    </a:lnTo>
                    <a:lnTo>
                      <a:pt x="67" y="45"/>
                    </a:lnTo>
                    <a:lnTo>
                      <a:pt x="63" y="48"/>
                    </a:lnTo>
                    <a:lnTo>
                      <a:pt x="60" y="52"/>
                    </a:lnTo>
                    <a:lnTo>
                      <a:pt x="56" y="56"/>
                    </a:lnTo>
                    <a:lnTo>
                      <a:pt x="54" y="62"/>
                    </a:lnTo>
                    <a:lnTo>
                      <a:pt x="52" y="69"/>
                    </a:lnTo>
                    <a:lnTo>
                      <a:pt x="50" y="78"/>
                    </a:lnTo>
                    <a:lnTo>
                      <a:pt x="48" y="91"/>
                    </a:lnTo>
                    <a:lnTo>
                      <a:pt x="48" y="108"/>
                    </a:lnTo>
                    <a:lnTo>
                      <a:pt x="48" y="131"/>
                    </a:lnTo>
                    <a:lnTo>
                      <a:pt x="48" y="18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98" name="Freeform 147"/>
              <p:cNvSpPr>
                <a:spLocks noEditPoints="1"/>
              </p:cNvSpPr>
              <p:nvPr/>
            </p:nvSpPr>
            <p:spPr bwMode="auto">
              <a:xfrm>
                <a:off x="2772" y="3213"/>
                <a:ext cx="44" cy="64"/>
              </a:xfrm>
              <a:custGeom>
                <a:avLst/>
                <a:gdLst/>
                <a:ahLst/>
                <a:cxnLst>
                  <a:cxn ang="0">
                    <a:pos x="134" y="253"/>
                  </a:cxn>
                  <a:cxn ang="0">
                    <a:pos x="128" y="233"/>
                  </a:cxn>
                  <a:cxn ang="0">
                    <a:pos x="115" y="245"/>
                  </a:cxn>
                  <a:cxn ang="0">
                    <a:pos x="100" y="253"/>
                  </a:cxn>
                  <a:cxn ang="0">
                    <a:pos x="84" y="255"/>
                  </a:cxn>
                  <a:cxn ang="0">
                    <a:pos x="70" y="257"/>
                  </a:cxn>
                  <a:cxn ang="0">
                    <a:pos x="54" y="253"/>
                  </a:cxn>
                  <a:cxn ang="0">
                    <a:pos x="41" y="246"/>
                  </a:cxn>
                  <a:cxn ang="0">
                    <a:pos x="29" y="237"/>
                  </a:cxn>
                  <a:cxn ang="0">
                    <a:pos x="17" y="224"/>
                  </a:cxn>
                  <a:cxn ang="0">
                    <a:pos x="9" y="210"/>
                  </a:cxn>
                  <a:cxn ang="0">
                    <a:pos x="3" y="191"/>
                  </a:cxn>
                  <a:cxn ang="0">
                    <a:pos x="0" y="172"/>
                  </a:cxn>
                  <a:cxn ang="0">
                    <a:pos x="0" y="149"/>
                  </a:cxn>
                  <a:cxn ang="0">
                    <a:pos x="3" y="128"/>
                  </a:cxn>
                  <a:cxn ang="0">
                    <a:pos x="9" y="111"/>
                  </a:cxn>
                  <a:cxn ang="0">
                    <a:pos x="17" y="96"/>
                  </a:cxn>
                  <a:cxn ang="0">
                    <a:pos x="28" y="84"/>
                  </a:cxn>
                  <a:cxn ang="0">
                    <a:pos x="41" y="75"/>
                  </a:cxn>
                  <a:cxn ang="0">
                    <a:pos x="54" y="70"/>
                  </a:cxn>
                  <a:cxn ang="0">
                    <a:pos x="70" y="66"/>
                  </a:cxn>
                  <a:cxn ang="0">
                    <a:pos x="85" y="66"/>
                  </a:cxn>
                  <a:cxn ang="0">
                    <a:pos x="100" y="70"/>
                  </a:cxn>
                  <a:cxn ang="0">
                    <a:pos x="113" y="76"/>
                  </a:cxn>
                  <a:cxn ang="0">
                    <a:pos x="125" y="85"/>
                  </a:cxn>
                  <a:cxn ang="0">
                    <a:pos x="131" y="0"/>
                  </a:cxn>
                  <a:cxn ang="0">
                    <a:pos x="179" y="253"/>
                  </a:cxn>
                  <a:cxn ang="0">
                    <a:pos x="50" y="170"/>
                  </a:cxn>
                  <a:cxn ang="0">
                    <a:pos x="54" y="191"/>
                  </a:cxn>
                  <a:cxn ang="0">
                    <a:pos x="64" y="208"/>
                  </a:cxn>
                  <a:cxn ang="0">
                    <a:pos x="80" y="217"/>
                  </a:cxn>
                  <a:cxn ang="0">
                    <a:pos x="98" y="217"/>
                  </a:cxn>
                  <a:cxn ang="0">
                    <a:pos x="113" y="211"/>
                  </a:cxn>
                  <a:cxn ang="0">
                    <a:pos x="125" y="197"/>
                  </a:cxn>
                  <a:cxn ang="0">
                    <a:pos x="130" y="176"/>
                  </a:cxn>
                  <a:cxn ang="0">
                    <a:pos x="130" y="147"/>
                  </a:cxn>
                  <a:cxn ang="0">
                    <a:pos x="125" y="125"/>
                  </a:cxn>
                  <a:cxn ang="0">
                    <a:pos x="113" y="110"/>
                  </a:cxn>
                  <a:cxn ang="0">
                    <a:pos x="98" y="104"/>
                  </a:cxn>
                  <a:cxn ang="0">
                    <a:pos x="81" y="104"/>
                  </a:cxn>
                  <a:cxn ang="0">
                    <a:pos x="67" y="110"/>
                  </a:cxn>
                  <a:cxn ang="0">
                    <a:pos x="57" y="123"/>
                  </a:cxn>
                  <a:cxn ang="0">
                    <a:pos x="50" y="144"/>
                  </a:cxn>
                </a:cxnLst>
                <a:rect l="0" t="0" r="r" b="b"/>
                <a:pathLst>
                  <a:path w="179" h="257">
                    <a:moveTo>
                      <a:pt x="179" y="253"/>
                    </a:moveTo>
                    <a:lnTo>
                      <a:pt x="134" y="253"/>
                    </a:lnTo>
                    <a:lnTo>
                      <a:pt x="134" y="225"/>
                    </a:lnTo>
                    <a:lnTo>
                      <a:pt x="128" y="233"/>
                    </a:lnTo>
                    <a:lnTo>
                      <a:pt x="122" y="240"/>
                    </a:lnTo>
                    <a:lnTo>
                      <a:pt x="115" y="245"/>
                    </a:lnTo>
                    <a:lnTo>
                      <a:pt x="108" y="249"/>
                    </a:lnTo>
                    <a:lnTo>
                      <a:pt x="100" y="253"/>
                    </a:lnTo>
                    <a:lnTo>
                      <a:pt x="92" y="254"/>
                    </a:lnTo>
                    <a:lnTo>
                      <a:pt x="84" y="255"/>
                    </a:lnTo>
                    <a:lnTo>
                      <a:pt x="77" y="257"/>
                    </a:lnTo>
                    <a:lnTo>
                      <a:pt x="70" y="257"/>
                    </a:lnTo>
                    <a:lnTo>
                      <a:pt x="62" y="255"/>
                    </a:lnTo>
                    <a:lnTo>
                      <a:pt x="54" y="253"/>
                    </a:lnTo>
                    <a:lnTo>
                      <a:pt x="47" y="250"/>
                    </a:lnTo>
                    <a:lnTo>
                      <a:pt x="41" y="246"/>
                    </a:lnTo>
                    <a:lnTo>
                      <a:pt x="34" y="242"/>
                    </a:lnTo>
                    <a:lnTo>
                      <a:pt x="29" y="237"/>
                    </a:lnTo>
                    <a:lnTo>
                      <a:pt x="22" y="231"/>
                    </a:lnTo>
                    <a:lnTo>
                      <a:pt x="17" y="224"/>
                    </a:lnTo>
                    <a:lnTo>
                      <a:pt x="13" y="217"/>
                    </a:lnTo>
                    <a:lnTo>
                      <a:pt x="9" y="210"/>
                    </a:lnTo>
                    <a:lnTo>
                      <a:pt x="5" y="200"/>
                    </a:lnTo>
                    <a:lnTo>
                      <a:pt x="3" y="191"/>
                    </a:lnTo>
                    <a:lnTo>
                      <a:pt x="2" y="182"/>
                    </a:lnTo>
                    <a:lnTo>
                      <a:pt x="0" y="172"/>
                    </a:lnTo>
                    <a:lnTo>
                      <a:pt x="0" y="160"/>
                    </a:lnTo>
                    <a:lnTo>
                      <a:pt x="0" y="149"/>
                    </a:lnTo>
                    <a:lnTo>
                      <a:pt x="2" y="139"/>
                    </a:lnTo>
                    <a:lnTo>
                      <a:pt x="3" y="128"/>
                    </a:lnTo>
                    <a:lnTo>
                      <a:pt x="5" y="119"/>
                    </a:lnTo>
                    <a:lnTo>
                      <a:pt x="9" y="111"/>
                    </a:lnTo>
                    <a:lnTo>
                      <a:pt x="12" y="104"/>
                    </a:lnTo>
                    <a:lnTo>
                      <a:pt x="17" y="96"/>
                    </a:lnTo>
                    <a:lnTo>
                      <a:pt x="22" y="89"/>
                    </a:lnTo>
                    <a:lnTo>
                      <a:pt x="28" y="84"/>
                    </a:lnTo>
                    <a:lnTo>
                      <a:pt x="34" y="79"/>
                    </a:lnTo>
                    <a:lnTo>
                      <a:pt x="41" y="75"/>
                    </a:lnTo>
                    <a:lnTo>
                      <a:pt x="47" y="72"/>
                    </a:lnTo>
                    <a:lnTo>
                      <a:pt x="54" y="70"/>
                    </a:lnTo>
                    <a:lnTo>
                      <a:pt x="62" y="67"/>
                    </a:lnTo>
                    <a:lnTo>
                      <a:pt x="70" y="66"/>
                    </a:lnTo>
                    <a:lnTo>
                      <a:pt x="77" y="66"/>
                    </a:lnTo>
                    <a:lnTo>
                      <a:pt x="85" y="66"/>
                    </a:lnTo>
                    <a:lnTo>
                      <a:pt x="92" y="67"/>
                    </a:lnTo>
                    <a:lnTo>
                      <a:pt x="100" y="70"/>
                    </a:lnTo>
                    <a:lnTo>
                      <a:pt x="106" y="72"/>
                    </a:lnTo>
                    <a:lnTo>
                      <a:pt x="113" y="76"/>
                    </a:lnTo>
                    <a:lnTo>
                      <a:pt x="119" y="80"/>
                    </a:lnTo>
                    <a:lnTo>
                      <a:pt x="125" y="85"/>
                    </a:lnTo>
                    <a:lnTo>
                      <a:pt x="131" y="91"/>
                    </a:lnTo>
                    <a:lnTo>
                      <a:pt x="131" y="0"/>
                    </a:lnTo>
                    <a:lnTo>
                      <a:pt x="179" y="0"/>
                    </a:lnTo>
                    <a:lnTo>
                      <a:pt x="179" y="253"/>
                    </a:lnTo>
                    <a:close/>
                    <a:moveTo>
                      <a:pt x="50" y="157"/>
                    </a:moveTo>
                    <a:lnTo>
                      <a:pt x="50" y="170"/>
                    </a:lnTo>
                    <a:lnTo>
                      <a:pt x="51" y="182"/>
                    </a:lnTo>
                    <a:lnTo>
                      <a:pt x="54" y="191"/>
                    </a:lnTo>
                    <a:lnTo>
                      <a:pt x="58" y="199"/>
                    </a:lnTo>
                    <a:lnTo>
                      <a:pt x="64" y="208"/>
                    </a:lnTo>
                    <a:lnTo>
                      <a:pt x="72" y="214"/>
                    </a:lnTo>
                    <a:lnTo>
                      <a:pt x="80" y="217"/>
                    </a:lnTo>
                    <a:lnTo>
                      <a:pt x="91" y="219"/>
                    </a:lnTo>
                    <a:lnTo>
                      <a:pt x="98" y="217"/>
                    </a:lnTo>
                    <a:lnTo>
                      <a:pt x="106" y="215"/>
                    </a:lnTo>
                    <a:lnTo>
                      <a:pt x="113" y="211"/>
                    </a:lnTo>
                    <a:lnTo>
                      <a:pt x="119" y="204"/>
                    </a:lnTo>
                    <a:lnTo>
                      <a:pt x="125" y="197"/>
                    </a:lnTo>
                    <a:lnTo>
                      <a:pt x="128" y="186"/>
                    </a:lnTo>
                    <a:lnTo>
                      <a:pt x="130" y="176"/>
                    </a:lnTo>
                    <a:lnTo>
                      <a:pt x="131" y="161"/>
                    </a:lnTo>
                    <a:lnTo>
                      <a:pt x="130" y="147"/>
                    </a:lnTo>
                    <a:lnTo>
                      <a:pt x="128" y="135"/>
                    </a:lnTo>
                    <a:lnTo>
                      <a:pt x="125" y="125"/>
                    </a:lnTo>
                    <a:lnTo>
                      <a:pt x="119" y="117"/>
                    </a:lnTo>
                    <a:lnTo>
                      <a:pt x="113" y="110"/>
                    </a:lnTo>
                    <a:lnTo>
                      <a:pt x="106" y="106"/>
                    </a:lnTo>
                    <a:lnTo>
                      <a:pt x="98" y="104"/>
                    </a:lnTo>
                    <a:lnTo>
                      <a:pt x="91" y="102"/>
                    </a:lnTo>
                    <a:lnTo>
                      <a:pt x="81" y="104"/>
                    </a:lnTo>
                    <a:lnTo>
                      <a:pt x="75" y="106"/>
                    </a:lnTo>
                    <a:lnTo>
                      <a:pt x="67" y="110"/>
                    </a:lnTo>
                    <a:lnTo>
                      <a:pt x="62" y="117"/>
                    </a:lnTo>
                    <a:lnTo>
                      <a:pt x="57" y="123"/>
                    </a:lnTo>
                    <a:lnTo>
                      <a:pt x="53" y="134"/>
                    </a:lnTo>
                    <a:lnTo>
                      <a:pt x="50" y="144"/>
                    </a:lnTo>
                    <a:lnTo>
                      <a:pt x="50" y="15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99" name="Rectangle 153"/>
              <p:cNvSpPr>
                <a:spLocks noChangeArrowheads="1"/>
              </p:cNvSpPr>
              <p:nvPr/>
            </p:nvSpPr>
            <p:spPr bwMode="auto">
              <a:xfrm>
                <a:off x="5099" y="703"/>
                <a:ext cx="199" cy="19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b="1" dirty="0">
                    <a:solidFill>
                      <a:srgbClr val="1F1A17"/>
                    </a:solidFill>
                    <a:latin typeface="Arial" pitchFamily="34" charset="0"/>
                  </a:rPr>
                  <a:t>to</a:t>
                </a:r>
                <a:endParaRPr lang="en-US" dirty="0">
                  <a:solidFill>
                    <a:prstClr val="black"/>
                  </a:solidFill>
                  <a:latin typeface="Arial" pitchFamily="34" charset="0"/>
                </a:endParaRPr>
              </a:p>
            </p:txBody>
          </p:sp>
          <p:sp>
            <p:nvSpPr>
              <p:cNvPr id="1000" name="Rectangle 154"/>
              <p:cNvSpPr>
                <a:spLocks noChangeArrowheads="1"/>
              </p:cNvSpPr>
              <p:nvPr/>
            </p:nvSpPr>
            <p:spPr bwMode="auto">
              <a:xfrm>
                <a:off x="5010" y="860"/>
                <a:ext cx="378" cy="19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b="1" dirty="0">
                    <a:solidFill>
                      <a:srgbClr val="1F1A17"/>
                    </a:solidFill>
                    <a:latin typeface="Arial" pitchFamily="34" charset="0"/>
                  </a:rPr>
                  <a:t>DAQ</a:t>
                </a:r>
                <a:endParaRPr lang="en-US" dirty="0">
                  <a:solidFill>
                    <a:prstClr val="black"/>
                  </a:solidFill>
                  <a:latin typeface="Arial" pitchFamily="34" charset="0"/>
                </a:endParaRPr>
              </a:p>
            </p:txBody>
          </p:sp>
          <p:sp>
            <p:nvSpPr>
              <p:cNvPr id="1001" name="Rectangle 155"/>
              <p:cNvSpPr>
                <a:spLocks noChangeArrowheads="1"/>
              </p:cNvSpPr>
              <p:nvPr/>
            </p:nvSpPr>
            <p:spPr bwMode="auto">
              <a:xfrm>
                <a:off x="3804" y="3655"/>
                <a:ext cx="747" cy="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900" b="1" dirty="0">
                    <a:solidFill>
                      <a:srgbClr val="1F1A17"/>
                    </a:solidFill>
                    <a:latin typeface="Arial" pitchFamily="34" charset="0"/>
                  </a:rPr>
                  <a:t>One APA</a:t>
                </a:r>
                <a:endParaRPr lang="en-US" dirty="0">
                  <a:solidFill>
                    <a:prstClr val="black"/>
                  </a:solidFill>
                  <a:latin typeface="Arial" pitchFamily="34" charset="0"/>
                </a:endParaRPr>
              </a:p>
            </p:txBody>
          </p:sp>
          <p:sp>
            <p:nvSpPr>
              <p:cNvPr id="1002" name="Rectangle 156"/>
              <p:cNvSpPr>
                <a:spLocks noChangeArrowheads="1"/>
              </p:cNvSpPr>
              <p:nvPr/>
            </p:nvSpPr>
            <p:spPr bwMode="auto">
              <a:xfrm rot="16080000">
                <a:off x="396" y="2931"/>
                <a:ext cx="0"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endParaRPr lang="en-US" dirty="0">
                  <a:solidFill>
                    <a:prstClr val="black"/>
                  </a:solidFill>
                  <a:latin typeface="Arial" pitchFamily="34" charset="0"/>
                </a:endParaRPr>
              </a:p>
            </p:txBody>
          </p:sp>
          <p:sp>
            <p:nvSpPr>
              <p:cNvPr id="1003" name="Rectangle 157"/>
              <p:cNvSpPr>
                <a:spLocks noChangeArrowheads="1"/>
              </p:cNvSpPr>
              <p:nvPr/>
            </p:nvSpPr>
            <p:spPr bwMode="auto">
              <a:xfrm rot="16080000">
                <a:off x="394" y="2859"/>
                <a:ext cx="0"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endParaRPr lang="en-US" dirty="0">
                  <a:solidFill>
                    <a:prstClr val="black"/>
                  </a:solidFill>
                  <a:latin typeface="Arial" pitchFamily="34" charset="0"/>
                </a:endParaRPr>
              </a:p>
            </p:txBody>
          </p:sp>
          <p:sp>
            <p:nvSpPr>
              <p:cNvPr id="1004" name="Rectangle 158"/>
              <p:cNvSpPr>
                <a:spLocks noChangeArrowheads="1"/>
              </p:cNvSpPr>
              <p:nvPr/>
            </p:nvSpPr>
            <p:spPr bwMode="auto">
              <a:xfrm rot="16080000">
                <a:off x="393" y="2787"/>
                <a:ext cx="0"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endParaRPr lang="en-US" dirty="0">
                  <a:solidFill>
                    <a:prstClr val="black"/>
                  </a:solidFill>
                  <a:latin typeface="Arial" pitchFamily="34" charset="0"/>
                </a:endParaRPr>
              </a:p>
            </p:txBody>
          </p:sp>
          <p:sp>
            <p:nvSpPr>
              <p:cNvPr id="1005" name="Rectangle 159"/>
              <p:cNvSpPr>
                <a:spLocks noChangeArrowheads="1"/>
              </p:cNvSpPr>
              <p:nvPr/>
            </p:nvSpPr>
            <p:spPr bwMode="auto">
              <a:xfrm rot="16080000">
                <a:off x="391" y="2716"/>
                <a:ext cx="0"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endParaRPr lang="en-US" dirty="0">
                  <a:solidFill>
                    <a:prstClr val="black"/>
                  </a:solidFill>
                  <a:latin typeface="Arial" pitchFamily="34" charset="0"/>
                </a:endParaRPr>
              </a:p>
            </p:txBody>
          </p:sp>
          <p:sp>
            <p:nvSpPr>
              <p:cNvPr id="1006" name="Rectangle 160"/>
              <p:cNvSpPr>
                <a:spLocks noChangeArrowheads="1"/>
              </p:cNvSpPr>
              <p:nvPr/>
            </p:nvSpPr>
            <p:spPr bwMode="auto">
              <a:xfrm rot="16080000">
                <a:off x="344" y="2659"/>
                <a:ext cx="93" cy="18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600" dirty="0">
                    <a:solidFill>
                      <a:srgbClr val="1F1A17"/>
                    </a:solidFill>
                    <a:latin typeface="Arial" pitchFamily="34" charset="0"/>
                  </a:rPr>
                  <a:t> </a:t>
                </a:r>
                <a:endParaRPr lang="en-US" dirty="0">
                  <a:solidFill>
                    <a:prstClr val="black"/>
                  </a:solidFill>
                  <a:latin typeface="Arial" pitchFamily="34" charset="0"/>
                </a:endParaRPr>
              </a:p>
            </p:txBody>
          </p:sp>
          <p:sp>
            <p:nvSpPr>
              <p:cNvPr id="1007" name="Rectangle 162"/>
              <p:cNvSpPr>
                <a:spLocks noChangeArrowheads="1"/>
              </p:cNvSpPr>
              <p:nvPr/>
            </p:nvSpPr>
            <p:spPr bwMode="auto">
              <a:xfrm rot="16080000">
                <a:off x="387" y="2522"/>
                <a:ext cx="0"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endParaRPr lang="en-US" dirty="0">
                  <a:solidFill>
                    <a:prstClr val="black"/>
                  </a:solidFill>
                  <a:latin typeface="Arial" pitchFamily="34" charset="0"/>
                </a:endParaRPr>
              </a:p>
            </p:txBody>
          </p:sp>
          <p:sp>
            <p:nvSpPr>
              <p:cNvPr id="1008" name="Rectangle 164"/>
              <p:cNvSpPr>
                <a:spLocks noChangeArrowheads="1"/>
              </p:cNvSpPr>
              <p:nvPr/>
            </p:nvSpPr>
            <p:spPr bwMode="auto">
              <a:xfrm rot="16080000">
                <a:off x="384" y="2382"/>
                <a:ext cx="0"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endParaRPr lang="en-US" dirty="0">
                  <a:solidFill>
                    <a:prstClr val="black"/>
                  </a:solidFill>
                  <a:latin typeface="Arial" pitchFamily="34" charset="0"/>
                </a:endParaRPr>
              </a:p>
            </p:txBody>
          </p:sp>
          <p:sp>
            <p:nvSpPr>
              <p:cNvPr id="1009" name="Rectangle 165"/>
              <p:cNvSpPr>
                <a:spLocks noChangeArrowheads="1"/>
              </p:cNvSpPr>
              <p:nvPr/>
            </p:nvSpPr>
            <p:spPr bwMode="auto">
              <a:xfrm rot="16080000">
                <a:off x="383" y="2314"/>
                <a:ext cx="0"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endParaRPr lang="en-US" dirty="0">
                  <a:solidFill>
                    <a:prstClr val="black"/>
                  </a:solidFill>
                  <a:latin typeface="Arial" pitchFamily="34" charset="0"/>
                </a:endParaRPr>
              </a:p>
            </p:txBody>
          </p:sp>
          <p:sp>
            <p:nvSpPr>
              <p:cNvPr id="1010" name="Rectangle 166"/>
              <p:cNvSpPr>
                <a:spLocks noChangeArrowheads="1"/>
              </p:cNvSpPr>
              <p:nvPr/>
            </p:nvSpPr>
            <p:spPr bwMode="auto">
              <a:xfrm rot="16080000">
                <a:off x="336" y="2257"/>
                <a:ext cx="93" cy="18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600" dirty="0">
                    <a:solidFill>
                      <a:srgbClr val="1F1A17"/>
                    </a:solidFill>
                    <a:latin typeface="Arial" pitchFamily="34" charset="0"/>
                  </a:rPr>
                  <a:t> </a:t>
                </a:r>
                <a:endParaRPr lang="en-US" dirty="0">
                  <a:solidFill>
                    <a:prstClr val="black"/>
                  </a:solidFill>
                  <a:latin typeface="Arial" pitchFamily="34" charset="0"/>
                </a:endParaRPr>
              </a:p>
            </p:txBody>
          </p:sp>
          <p:sp>
            <p:nvSpPr>
              <p:cNvPr id="1011" name="Rectangle 169"/>
              <p:cNvSpPr>
                <a:spLocks noChangeArrowheads="1"/>
              </p:cNvSpPr>
              <p:nvPr/>
            </p:nvSpPr>
            <p:spPr bwMode="auto">
              <a:xfrm rot="16080000">
                <a:off x="379" y="2071"/>
                <a:ext cx="0"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endParaRPr lang="en-US" dirty="0">
                  <a:solidFill>
                    <a:prstClr val="black"/>
                  </a:solidFill>
                  <a:latin typeface="Arial" pitchFamily="34" charset="0"/>
                </a:endParaRPr>
              </a:p>
            </p:txBody>
          </p:sp>
          <p:sp>
            <p:nvSpPr>
              <p:cNvPr id="1012" name="Rectangle 170"/>
              <p:cNvSpPr>
                <a:spLocks noChangeArrowheads="1"/>
              </p:cNvSpPr>
              <p:nvPr/>
            </p:nvSpPr>
            <p:spPr bwMode="auto">
              <a:xfrm rot="16080000">
                <a:off x="376" y="2013"/>
                <a:ext cx="0"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endParaRPr lang="en-US" dirty="0">
                  <a:solidFill>
                    <a:prstClr val="black"/>
                  </a:solidFill>
                  <a:latin typeface="Arial" pitchFamily="34" charset="0"/>
                </a:endParaRPr>
              </a:p>
            </p:txBody>
          </p:sp>
          <p:sp>
            <p:nvSpPr>
              <p:cNvPr id="1013" name="Rectangle 171"/>
              <p:cNvSpPr>
                <a:spLocks noChangeArrowheads="1"/>
              </p:cNvSpPr>
              <p:nvPr/>
            </p:nvSpPr>
            <p:spPr bwMode="auto">
              <a:xfrm rot="16080000">
                <a:off x="374" y="1945"/>
                <a:ext cx="0"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endParaRPr lang="en-US" dirty="0">
                  <a:solidFill>
                    <a:prstClr val="black"/>
                  </a:solidFill>
                  <a:latin typeface="Arial" pitchFamily="34" charset="0"/>
                </a:endParaRPr>
              </a:p>
            </p:txBody>
          </p:sp>
          <p:sp>
            <p:nvSpPr>
              <p:cNvPr id="1014" name="Freeform 172"/>
              <p:cNvSpPr>
                <a:spLocks noEditPoints="1"/>
              </p:cNvSpPr>
              <p:nvPr/>
            </p:nvSpPr>
            <p:spPr bwMode="auto">
              <a:xfrm>
                <a:off x="341" y="3569"/>
                <a:ext cx="140" cy="190"/>
              </a:xfrm>
              <a:custGeom>
                <a:avLst/>
                <a:gdLst/>
                <a:ahLst/>
                <a:cxnLst>
                  <a:cxn ang="0">
                    <a:pos x="52" y="0"/>
                  </a:cxn>
                  <a:cxn ang="0">
                    <a:pos x="53" y="727"/>
                  </a:cxn>
                  <a:cxn ang="0">
                    <a:pos x="1" y="727"/>
                  </a:cxn>
                  <a:cxn ang="0">
                    <a:pos x="0" y="0"/>
                  </a:cxn>
                  <a:cxn ang="0">
                    <a:pos x="52" y="0"/>
                  </a:cxn>
                  <a:cxn ang="0">
                    <a:pos x="27" y="753"/>
                  </a:cxn>
                  <a:cxn ang="0">
                    <a:pos x="1" y="753"/>
                  </a:cxn>
                  <a:cxn ang="0">
                    <a:pos x="1" y="727"/>
                  </a:cxn>
                  <a:cxn ang="0">
                    <a:pos x="27" y="727"/>
                  </a:cxn>
                  <a:cxn ang="0">
                    <a:pos x="27" y="753"/>
                  </a:cxn>
                  <a:cxn ang="0">
                    <a:pos x="27" y="702"/>
                  </a:cxn>
                  <a:cxn ang="0">
                    <a:pos x="561" y="707"/>
                  </a:cxn>
                  <a:cxn ang="0">
                    <a:pos x="561" y="758"/>
                  </a:cxn>
                  <a:cxn ang="0">
                    <a:pos x="27" y="753"/>
                  </a:cxn>
                  <a:cxn ang="0">
                    <a:pos x="27" y="702"/>
                  </a:cxn>
                  <a:cxn ang="0">
                    <a:pos x="561" y="758"/>
                  </a:cxn>
                  <a:cxn ang="0">
                    <a:pos x="27" y="753"/>
                  </a:cxn>
                  <a:cxn ang="0">
                    <a:pos x="27" y="702"/>
                  </a:cxn>
                  <a:cxn ang="0">
                    <a:pos x="561" y="707"/>
                  </a:cxn>
                  <a:cxn ang="0">
                    <a:pos x="561" y="758"/>
                  </a:cxn>
                  <a:cxn ang="0">
                    <a:pos x="27" y="702"/>
                  </a:cxn>
                  <a:cxn ang="0">
                    <a:pos x="561" y="707"/>
                  </a:cxn>
                  <a:cxn ang="0">
                    <a:pos x="561" y="758"/>
                  </a:cxn>
                  <a:cxn ang="0">
                    <a:pos x="27" y="753"/>
                  </a:cxn>
                  <a:cxn ang="0">
                    <a:pos x="27" y="702"/>
                  </a:cxn>
                </a:cxnLst>
                <a:rect l="0" t="0" r="r" b="b"/>
                <a:pathLst>
                  <a:path w="561" h="758">
                    <a:moveTo>
                      <a:pt x="52" y="0"/>
                    </a:moveTo>
                    <a:lnTo>
                      <a:pt x="53" y="727"/>
                    </a:lnTo>
                    <a:lnTo>
                      <a:pt x="1" y="727"/>
                    </a:lnTo>
                    <a:lnTo>
                      <a:pt x="0" y="0"/>
                    </a:lnTo>
                    <a:lnTo>
                      <a:pt x="52" y="0"/>
                    </a:lnTo>
                    <a:close/>
                    <a:moveTo>
                      <a:pt x="27" y="753"/>
                    </a:moveTo>
                    <a:lnTo>
                      <a:pt x="1" y="753"/>
                    </a:lnTo>
                    <a:lnTo>
                      <a:pt x="1" y="727"/>
                    </a:lnTo>
                    <a:lnTo>
                      <a:pt x="27" y="727"/>
                    </a:lnTo>
                    <a:lnTo>
                      <a:pt x="27" y="753"/>
                    </a:lnTo>
                    <a:close/>
                    <a:moveTo>
                      <a:pt x="27" y="702"/>
                    </a:moveTo>
                    <a:lnTo>
                      <a:pt x="561" y="707"/>
                    </a:lnTo>
                    <a:lnTo>
                      <a:pt x="561" y="758"/>
                    </a:lnTo>
                    <a:lnTo>
                      <a:pt x="27" y="753"/>
                    </a:lnTo>
                    <a:lnTo>
                      <a:pt x="27" y="702"/>
                    </a:lnTo>
                    <a:close/>
                    <a:moveTo>
                      <a:pt x="561" y="758"/>
                    </a:moveTo>
                    <a:lnTo>
                      <a:pt x="27" y="753"/>
                    </a:lnTo>
                    <a:lnTo>
                      <a:pt x="27" y="702"/>
                    </a:lnTo>
                    <a:lnTo>
                      <a:pt x="561" y="707"/>
                    </a:lnTo>
                    <a:lnTo>
                      <a:pt x="561" y="758"/>
                    </a:lnTo>
                    <a:close/>
                    <a:moveTo>
                      <a:pt x="27" y="702"/>
                    </a:moveTo>
                    <a:lnTo>
                      <a:pt x="561" y="707"/>
                    </a:lnTo>
                    <a:lnTo>
                      <a:pt x="561" y="758"/>
                    </a:lnTo>
                    <a:lnTo>
                      <a:pt x="27" y="753"/>
                    </a:lnTo>
                    <a:lnTo>
                      <a:pt x="27" y="702"/>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15" name="Freeform 173"/>
              <p:cNvSpPr>
                <a:spLocks noEditPoints="1"/>
              </p:cNvSpPr>
              <p:nvPr/>
            </p:nvSpPr>
            <p:spPr bwMode="auto">
              <a:xfrm>
                <a:off x="339" y="2404"/>
                <a:ext cx="13" cy="1"/>
              </a:xfrm>
              <a:custGeom>
                <a:avLst/>
                <a:gdLst/>
                <a:ahLst/>
                <a:cxnLst>
                  <a:cxn ang="0">
                    <a:pos x="52" y="0"/>
                  </a:cxn>
                  <a:cxn ang="0">
                    <a:pos x="52" y="0"/>
                  </a:cxn>
                  <a:cxn ang="0">
                    <a:pos x="0" y="0"/>
                  </a:cxn>
                  <a:cxn ang="0">
                    <a:pos x="0" y="0"/>
                  </a:cxn>
                  <a:cxn ang="0">
                    <a:pos x="52" y="0"/>
                  </a:cxn>
                  <a:cxn ang="0">
                    <a:pos x="0" y="0"/>
                  </a:cxn>
                  <a:cxn ang="0">
                    <a:pos x="0" y="0"/>
                  </a:cxn>
                  <a:cxn ang="0">
                    <a:pos x="52" y="0"/>
                  </a:cxn>
                  <a:cxn ang="0">
                    <a:pos x="52" y="0"/>
                  </a:cxn>
                  <a:cxn ang="0">
                    <a:pos x="0" y="0"/>
                  </a:cxn>
                </a:cxnLst>
                <a:rect l="0" t="0" r="r" b="b"/>
                <a:pathLst>
                  <a:path w="52">
                    <a:moveTo>
                      <a:pt x="52" y="0"/>
                    </a:moveTo>
                    <a:lnTo>
                      <a:pt x="52" y="0"/>
                    </a:lnTo>
                    <a:lnTo>
                      <a:pt x="0" y="0"/>
                    </a:lnTo>
                    <a:lnTo>
                      <a:pt x="0" y="0"/>
                    </a:lnTo>
                    <a:lnTo>
                      <a:pt x="52" y="0"/>
                    </a:lnTo>
                    <a:close/>
                    <a:moveTo>
                      <a:pt x="0" y="0"/>
                    </a:moveTo>
                    <a:lnTo>
                      <a:pt x="0" y="0"/>
                    </a:lnTo>
                    <a:lnTo>
                      <a:pt x="52" y="0"/>
                    </a:lnTo>
                    <a:lnTo>
                      <a:pt x="52" y="0"/>
                    </a:lnTo>
                    <a:lnTo>
                      <a:pt x="0" y="0"/>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16" name="Freeform 174"/>
              <p:cNvSpPr>
                <a:spLocks noEditPoints="1"/>
              </p:cNvSpPr>
              <p:nvPr/>
            </p:nvSpPr>
            <p:spPr bwMode="auto">
              <a:xfrm>
                <a:off x="337" y="1299"/>
                <a:ext cx="15" cy="453"/>
              </a:xfrm>
              <a:custGeom>
                <a:avLst/>
                <a:gdLst/>
                <a:ahLst/>
                <a:cxnLst>
                  <a:cxn ang="0">
                    <a:pos x="52" y="0"/>
                  </a:cxn>
                  <a:cxn ang="0">
                    <a:pos x="52" y="592"/>
                  </a:cxn>
                  <a:cxn ang="0">
                    <a:pos x="0" y="592"/>
                  </a:cxn>
                  <a:cxn ang="0">
                    <a:pos x="0" y="0"/>
                  </a:cxn>
                  <a:cxn ang="0">
                    <a:pos x="52" y="0"/>
                  </a:cxn>
                  <a:cxn ang="0">
                    <a:pos x="0" y="592"/>
                  </a:cxn>
                  <a:cxn ang="0">
                    <a:pos x="0" y="592"/>
                  </a:cxn>
                  <a:cxn ang="0">
                    <a:pos x="26" y="592"/>
                  </a:cxn>
                  <a:cxn ang="0">
                    <a:pos x="0" y="592"/>
                  </a:cxn>
                  <a:cxn ang="0">
                    <a:pos x="52" y="592"/>
                  </a:cxn>
                  <a:cxn ang="0">
                    <a:pos x="52" y="742"/>
                  </a:cxn>
                  <a:cxn ang="0">
                    <a:pos x="1" y="742"/>
                  </a:cxn>
                  <a:cxn ang="0">
                    <a:pos x="0" y="592"/>
                  </a:cxn>
                  <a:cxn ang="0">
                    <a:pos x="52" y="592"/>
                  </a:cxn>
                  <a:cxn ang="0">
                    <a:pos x="52" y="742"/>
                  </a:cxn>
                  <a:cxn ang="0">
                    <a:pos x="52" y="743"/>
                  </a:cxn>
                  <a:cxn ang="0">
                    <a:pos x="1" y="743"/>
                  </a:cxn>
                  <a:cxn ang="0">
                    <a:pos x="1" y="742"/>
                  </a:cxn>
                  <a:cxn ang="0">
                    <a:pos x="52" y="742"/>
                  </a:cxn>
                  <a:cxn ang="0">
                    <a:pos x="52" y="743"/>
                  </a:cxn>
                  <a:cxn ang="0">
                    <a:pos x="57" y="1811"/>
                  </a:cxn>
                  <a:cxn ang="0">
                    <a:pos x="5" y="1811"/>
                  </a:cxn>
                  <a:cxn ang="0">
                    <a:pos x="1" y="743"/>
                  </a:cxn>
                  <a:cxn ang="0">
                    <a:pos x="52" y="743"/>
                  </a:cxn>
                  <a:cxn ang="0">
                    <a:pos x="5" y="1811"/>
                  </a:cxn>
                  <a:cxn ang="0">
                    <a:pos x="1" y="743"/>
                  </a:cxn>
                  <a:cxn ang="0">
                    <a:pos x="52" y="743"/>
                  </a:cxn>
                  <a:cxn ang="0">
                    <a:pos x="57" y="1811"/>
                  </a:cxn>
                  <a:cxn ang="0">
                    <a:pos x="5" y="1811"/>
                  </a:cxn>
                </a:cxnLst>
                <a:rect l="0" t="0" r="r" b="b"/>
                <a:pathLst>
                  <a:path w="57" h="1811">
                    <a:moveTo>
                      <a:pt x="52" y="0"/>
                    </a:moveTo>
                    <a:lnTo>
                      <a:pt x="52" y="592"/>
                    </a:lnTo>
                    <a:lnTo>
                      <a:pt x="0" y="592"/>
                    </a:lnTo>
                    <a:lnTo>
                      <a:pt x="0" y="0"/>
                    </a:lnTo>
                    <a:lnTo>
                      <a:pt x="52" y="0"/>
                    </a:lnTo>
                    <a:close/>
                    <a:moveTo>
                      <a:pt x="0" y="592"/>
                    </a:moveTo>
                    <a:lnTo>
                      <a:pt x="0" y="592"/>
                    </a:lnTo>
                    <a:lnTo>
                      <a:pt x="26" y="592"/>
                    </a:lnTo>
                    <a:lnTo>
                      <a:pt x="0" y="592"/>
                    </a:lnTo>
                    <a:close/>
                    <a:moveTo>
                      <a:pt x="52" y="592"/>
                    </a:moveTo>
                    <a:lnTo>
                      <a:pt x="52" y="742"/>
                    </a:lnTo>
                    <a:lnTo>
                      <a:pt x="1" y="742"/>
                    </a:lnTo>
                    <a:lnTo>
                      <a:pt x="0" y="592"/>
                    </a:lnTo>
                    <a:lnTo>
                      <a:pt x="52" y="592"/>
                    </a:lnTo>
                    <a:close/>
                    <a:moveTo>
                      <a:pt x="52" y="742"/>
                    </a:moveTo>
                    <a:lnTo>
                      <a:pt x="52" y="743"/>
                    </a:lnTo>
                    <a:lnTo>
                      <a:pt x="1" y="743"/>
                    </a:lnTo>
                    <a:lnTo>
                      <a:pt x="1" y="742"/>
                    </a:lnTo>
                    <a:lnTo>
                      <a:pt x="52" y="742"/>
                    </a:lnTo>
                    <a:close/>
                    <a:moveTo>
                      <a:pt x="52" y="743"/>
                    </a:moveTo>
                    <a:lnTo>
                      <a:pt x="57" y="1811"/>
                    </a:lnTo>
                    <a:lnTo>
                      <a:pt x="5" y="1811"/>
                    </a:lnTo>
                    <a:lnTo>
                      <a:pt x="1" y="743"/>
                    </a:lnTo>
                    <a:lnTo>
                      <a:pt x="52" y="743"/>
                    </a:lnTo>
                    <a:close/>
                    <a:moveTo>
                      <a:pt x="5" y="1811"/>
                    </a:moveTo>
                    <a:lnTo>
                      <a:pt x="1" y="743"/>
                    </a:lnTo>
                    <a:lnTo>
                      <a:pt x="52" y="743"/>
                    </a:lnTo>
                    <a:lnTo>
                      <a:pt x="57" y="1811"/>
                    </a:lnTo>
                    <a:lnTo>
                      <a:pt x="5" y="1811"/>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17" name="Rectangle 175"/>
              <p:cNvSpPr>
                <a:spLocks noChangeArrowheads="1"/>
              </p:cNvSpPr>
              <p:nvPr/>
            </p:nvSpPr>
            <p:spPr bwMode="auto">
              <a:xfrm>
                <a:off x="4579" y="1904"/>
                <a:ext cx="413" cy="13"/>
              </a:xfrm>
              <a:prstGeom prst="rect">
                <a:avLst/>
              </a:prstGeom>
              <a:solidFill>
                <a:srgbClr val="1F1A1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18" name="Rectangle 176"/>
              <p:cNvSpPr>
                <a:spLocks noChangeArrowheads="1"/>
              </p:cNvSpPr>
              <p:nvPr/>
            </p:nvSpPr>
            <p:spPr bwMode="auto">
              <a:xfrm>
                <a:off x="4579" y="2010"/>
                <a:ext cx="413" cy="12"/>
              </a:xfrm>
              <a:prstGeom prst="rect">
                <a:avLst/>
              </a:prstGeom>
              <a:solidFill>
                <a:srgbClr val="1F1A1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19" name="Rectangle 177"/>
              <p:cNvSpPr>
                <a:spLocks noChangeArrowheads="1"/>
              </p:cNvSpPr>
              <p:nvPr/>
            </p:nvSpPr>
            <p:spPr bwMode="auto">
              <a:xfrm>
                <a:off x="3968" y="2115"/>
                <a:ext cx="1024" cy="13"/>
              </a:xfrm>
              <a:prstGeom prst="rect">
                <a:avLst/>
              </a:prstGeom>
              <a:solidFill>
                <a:srgbClr val="1F1A1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20" name="Freeform 178"/>
              <p:cNvSpPr>
                <a:spLocks noEditPoints="1"/>
              </p:cNvSpPr>
              <p:nvPr/>
            </p:nvSpPr>
            <p:spPr bwMode="auto">
              <a:xfrm>
                <a:off x="5025" y="1875"/>
                <a:ext cx="57" cy="73"/>
              </a:xfrm>
              <a:custGeom>
                <a:avLst/>
                <a:gdLst/>
                <a:ahLst/>
                <a:cxnLst>
                  <a:cxn ang="0">
                    <a:pos x="0" y="0"/>
                  </a:cxn>
                  <a:cxn ang="0">
                    <a:pos x="130" y="0"/>
                  </a:cxn>
                  <a:cxn ang="0">
                    <a:pos x="157" y="5"/>
                  </a:cxn>
                  <a:cxn ang="0">
                    <a:pos x="180" y="15"/>
                  </a:cxn>
                  <a:cxn ang="0">
                    <a:pos x="195" y="28"/>
                  </a:cxn>
                  <a:cxn ang="0">
                    <a:pos x="207" y="46"/>
                  </a:cxn>
                  <a:cxn ang="0">
                    <a:pos x="214" y="66"/>
                  </a:cxn>
                  <a:cxn ang="0">
                    <a:pos x="214" y="85"/>
                  </a:cxn>
                  <a:cxn ang="0">
                    <a:pos x="208" y="102"/>
                  </a:cxn>
                  <a:cxn ang="0">
                    <a:pos x="198" y="119"/>
                  </a:cxn>
                  <a:cxn ang="0">
                    <a:pos x="182" y="132"/>
                  </a:cxn>
                  <a:cxn ang="0">
                    <a:pos x="185" y="143"/>
                  </a:cxn>
                  <a:cxn ang="0">
                    <a:pos x="206" y="156"/>
                  </a:cxn>
                  <a:cxn ang="0">
                    <a:pos x="220" y="176"/>
                  </a:cxn>
                  <a:cxn ang="0">
                    <a:pos x="228" y="198"/>
                  </a:cxn>
                  <a:cxn ang="0">
                    <a:pos x="228" y="220"/>
                  </a:cxn>
                  <a:cxn ang="0">
                    <a:pos x="224" y="240"/>
                  </a:cxn>
                  <a:cxn ang="0">
                    <a:pos x="215" y="257"/>
                  </a:cxn>
                  <a:cxn ang="0">
                    <a:pos x="203" y="271"/>
                  </a:cxn>
                  <a:cxn ang="0">
                    <a:pos x="190" y="280"/>
                  </a:cxn>
                  <a:cxn ang="0">
                    <a:pos x="174" y="288"/>
                  </a:cxn>
                  <a:cxn ang="0">
                    <a:pos x="153" y="293"/>
                  </a:cxn>
                  <a:cxn ang="0">
                    <a:pos x="130" y="296"/>
                  </a:cxn>
                  <a:cxn ang="0">
                    <a:pos x="0" y="296"/>
                  </a:cxn>
                  <a:cxn ang="0">
                    <a:pos x="105" y="125"/>
                  </a:cxn>
                  <a:cxn ang="0">
                    <a:pos x="144" y="121"/>
                  </a:cxn>
                  <a:cxn ang="0">
                    <a:pos x="157" y="115"/>
                  </a:cxn>
                  <a:cxn ang="0">
                    <a:pos x="166" y="106"/>
                  </a:cxn>
                  <a:cxn ang="0">
                    <a:pos x="173" y="94"/>
                  </a:cxn>
                  <a:cxn ang="0">
                    <a:pos x="174" y="80"/>
                  </a:cxn>
                  <a:cxn ang="0">
                    <a:pos x="173" y="67"/>
                  </a:cxn>
                  <a:cxn ang="0">
                    <a:pos x="168" y="54"/>
                  </a:cxn>
                  <a:cxn ang="0">
                    <a:pos x="159" y="45"/>
                  </a:cxn>
                  <a:cxn ang="0">
                    <a:pos x="147" y="39"/>
                  </a:cxn>
                  <a:cxn ang="0">
                    <a:pos x="129" y="36"/>
                  </a:cxn>
                  <a:cxn ang="0">
                    <a:pos x="101" y="36"/>
                  </a:cxn>
                  <a:cxn ang="0">
                    <a:pos x="40" y="125"/>
                  </a:cxn>
                  <a:cxn ang="0">
                    <a:pos x="115" y="261"/>
                  </a:cxn>
                  <a:cxn ang="0">
                    <a:pos x="143" y="259"/>
                  </a:cxn>
                  <a:cxn ang="0">
                    <a:pos x="165" y="251"/>
                  </a:cxn>
                  <a:cxn ang="0">
                    <a:pos x="174" y="245"/>
                  </a:cxn>
                  <a:cxn ang="0">
                    <a:pos x="181" y="234"/>
                  </a:cxn>
                  <a:cxn ang="0">
                    <a:pos x="186" y="224"/>
                  </a:cxn>
                  <a:cxn ang="0">
                    <a:pos x="187" y="210"/>
                  </a:cxn>
                  <a:cxn ang="0">
                    <a:pos x="185" y="195"/>
                  </a:cxn>
                  <a:cxn ang="0">
                    <a:pos x="178" y="181"/>
                  </a:cxn>
                  <a:cxn ang="0">
                    <a:pos x="168" y="170"/>
                  </a:cxn>
                  <a:cxn ang="0">
                    <a:pos x="155" y="164"/>
                  </a:cxn>
                  <a:cxn ang="0">
                    <a:pos x="135" y="161"/>
                  </a:cxn>
                  <a:cxn ang="0">
                    <a:pos x="110" y="160"/>
                  </a:cxn>
                  <a:cxn ang="0">
                    <a:pos x="40" y="261"/>
                  </a:cxn>
                </a:cxnLst>
                <a:rect l="0" t="0" r="r" b="b"/>
                <a:pathLst>
                  <a:path w="229" h="296">
                    <a:moveTo>
                      <a:pt x="0" y="296"/>
                    </a:moveTo>
                    <a:lnTo>
                      <a:pt x="0" y="0"/>
                    </a:lnTo>
                    <a:lnTo>
                      <a:pt x="113" y="0"/>
                    </a:lnTo>
                    <a:lnTo>
                      <a:pt x="130" y="0"/>
                    </a:lnTo>
                    <a:lnTo>
                      <a:pt x="144" y="3"/>
                    </a:lnTo>
                    <a:lnTo>
                      <a:pt x="157" y="5"/>
                    </a:lnTo>
                    <a:lnTo>
                      <a:pt x="169" y="9"/>
                    </a:lnTo>
                    <a:lnTo>
                      <a:pt x="180" y="15"/>
                    </a:lnTo>
                    <a:lnTo>
                      <a:pt x="187" y="20"/>
                    </a:lnTo>
                    <a:lnTo>
                      <a:pt x="195" y="28"/>
                    </a:lnTo>
                    <a:lnTo>
                      <a:pt x="202" y="37"/>
                    </a:lnTo>
                    <a:lnTo>
                      <a:pt x="207" y="46"/>
                    </a:lnTo>
                    <a:lnTo>
                      <a:pt x="211" y="55"/>
                    </a:lnTo>
                    <a:lnTo>
                      <a:pt x="214" y="66"/>
                    </a:lnTo>
                    <a:lnTo>
                      <a:pt x="214" y="76"/>
                    </a:lnTo>
                    <a:lnTo>
                      <a:pt x="214" y="85"/>
                    </a:lnTo>
                    <a:lnTo>
                      <a:pt x="211" y="94"/>
                    </a:lnTo>
                    <a:lnTo>
                      <a:pt x="208" y="102"/>
                    </a:lnTo>
                    <a:lnTo>
                      <a:pt x="203" y="111"/>
                    </a:lnTo>
                    <a:lnTo>
                      <a:pt x="198" y="119"/>
                    </a:lnTo>
                    <a:lnTo>
                      <a:pt x="190" y="127"/>
                    </a:lnTo>
                    <a:lnTo>
                      <a:pt x="182" y="132"/>
                    </a:lnTo>
                    <a:lnTo>
                      <a:pt x="172" y="139"/>
                    </a:lnTo>
                    <a:lnTo>
                      <a:pt x="185" y="143"/>
                    </a:lnTo>
                    <a:lnTo>
                      <a:pt x="195" y="149"/>
                    </a:lnTo>
                    <a:lnTo>
                      <a:pt x="206" y="156"/>
                    </a:lnTo>
                    <a:lnTo>
                      <a:pt x="214" y="165"/>
                    </a:lnTo>
                    <a:lnTo>
                      <a:pt x="220" y="176"/>
                    </a:lnTo>
                    <a:lnTo>
                      <a:pt x="225" y="186"/>
                    </a:lnTo>
                    <a:lnTo>
                      <a:pt x="228" y="198"/>
                    </a:lnTo>
                    <a:lnTo>
                      <a:pt x="229" y="210"/>
                    </a:lnTo>
                    <a:lnTo>
                      <a:pt x="228" y="220"/>
                    </a:lnTo>
                    <a:lnTo>
                      <a:pt x="227" y="230"/>
                    </a:lnTo>
                    <a:lnTo>
                      <a:pt x="224" y="240"/>
                    </a:lnTo>
                    <a:lnTo>
                      <a:pt x="220" y="249"/>
                    </a:lnTo>
                    <a:lnTo>
                      <a:pt x="215" y="257"/>
                    </a:lnTo>
                    <a:lnTo>
                      <a:pt x="210" y="264"/>
                    </a:lnTo>
                    <a:lnTo>
                      <a:pt x="203" y="271"/>
                    </a:lnTo>
                    <a:lnTo>
                      <a:pt x="198" y="276"/>
                    </a:lnTo>
                    <a:lnTo>
                      <a:pt x="190" y="280"/>
                    </a:lnTo>
                    <a:lnTo>
                      <a:pt x="182" y="284"/>
                    </a:lnTo>
                    <a:lnTo>
                      <a:pt x="174" y="288"/>
                    </a:lnTo>
                    <a:lnTo>
                      <a:pt x="164" y="291"/>
                    </a:lnTo>
                    <a:lnTo>
                      <a:pt x="153" y="293"/>
                    </a:lnTo>
                    <a:lnTo>
                      <a:pt x="142" y="295"/>
                    </a:lnTo>
                    <a:lnTo>
                      <a:pt x="130" y="296"/>
                    </a:lnTo>
                    <a:lnTo>
                      <a:pt x="115" y="296"/>
                    </a:lnTo>
                    <a:lnTo>
                      <a:pt x="0" y="296"/>
                    </a:lnTo>
                    <a:close/>
                    <a:moveTo>
                      <a:pt x="40" y="125"/>
                    </a:moveTo>
                    <a:lnTo>
                      <a:pt x="105" y="125"/>
                    </a:lnTo>
                    <a:lnTo>
                      <a:pt x="129" y="123"/>
                    </a:lnTo>
                    <a:lnTo>
                      <a:pt x="144" y="121"/>
                    </a:lnTo>
                    <a:lnTo>
                      <a:pt x="151" y="118"/>
                    </a:lnTo>
                    <a:lnTo>
                      <a:pt x="157" y="115"/>
                    </a:lnTo>
                    <a:lnTo>
                      <a:pt x="163" y="111"/>
                    </a:lnTo>
                    <a:lnTo>
                      <a:pt x="166" y="106"/>
                    </a:lnTo>
                    <a:lnTo>
                      <a:pt x="170" y="101"/>
                    </a:lnTo>
                    <a:lnTo>
                      <a:pt x="173" y="94"/>
                    </a:lnTo>
                    <a:lnTo>
                      <a:pt x="174" y="88"/>
                    </a:lnTo>
                    <a:lnTo>
                      <a:pt x="174" y="80"/>
                    </a:lnTo>
                    <a:lnTo>
                      <a:pt x="174" y="74"/>
                    </a:lnTo>
                    <a:lnTo>
                      <a:pt x="173" y="67"/>
                    </a:lnTo>
                    <a:lnTo>
                      <a:pt x="170" y="60"/>
                    </a:lnTo>
                    <a:lnTo>
                      <a:pt x="168" y="54"/>
                    </a:lnTo>
                    <a:lnTo>
                      <a:pt x="164" y="50"/>
                    </a:lnTo>
                    <a:lnTo>
                      <a:pt x="159" y="45"/>
                    </a:lnTo>
                    <a:lnTo>
                      <a:pt x="153" y="42"/>
                    </a:lnTo>
                    <a:lnTo>
                      <a:pt x="147" y="39"/>
                    </a:lnTo>
                    <a:lnTo>
                      <a:pt x="139" y="37"/>
                    </a:lnTo>
                    <a:lnTo>
                      <a:pt x="129" y="36"/>
                    </a:lnTo>
                    <a:lnTo>
                      <a:pt x="115" y="36"/>
                    </a:lnTo>
                    <a:lnTo>
                      <a:pt x="101" y="36"/>
                    </a:lnTo>
                    <a:lnTo>
                      <a:pt x="40" y="36"/>
                    </a:lnTo>
                    <a:lnTo>
                      <a:pt x="40" y="125"/>
                    </a:lnTo>
                    <a:close/>
                    <a:moveTo>
                      <a:pt x="40" y="261"/>
                    </a:moveTo>
                    <a:lnTo>
                      <a:pt x="115" y="261"/>
                    </a:lnTo>
                    <a:lnTo>
                      <a:pt x="132" y="261"/>
                    </a:lnTo>
                    <a:lnTo>
                      <a:pt x="143" y="259"/>
                    </a:lnTo>
                    <a:lnTo>
                      <a:pt x="155" y="257"/>
                    </a:lnTo>
                    <a:lnTo>
                      <a:pt x="165" y="251"/>
                    </a:lnTo>
                    <a:lnTo>
                      <a:pt x="170" y="249"/>
                    </a:lnTo>
                    <a:lnTo>
                      <a:pt x="174" y="245"/>
                    </a:lnTo>
                    <a:lnTo>
                      <a:pt x="178" y="240"/>
                    </a:lnTo>
                    <a:lnTo>
                      <a:pt x="181" y="234"/>
                    </a:lnTo>
                    <a:lnTo>
                      <a:pt x="184" y="229"/>
                    </a:lnTo>
                    <a:lnTo>
                      <a:pt x="186" y="224"/>
                    </a:lnTo>
                    <a:lnTo>
                      <a:pt x="186" y="217"/>
                    </a:lnTo>
                    <a:lnTo>
                      <a:pt x="187" y="210"/>
                    </a:lnTo>
                    <a:lnTo>
                      <a:pt x="186" y="202"/>
                    </a:lnTo>
                    <a:lnTo>
                      <a:pt x="185" y="195"/>
                    </a:lnTo>
                    <a:lnTo>
                      <a:pt x="182" y="187"/>
                    </a:lnTo>
                    <a:lnTo>
                      <a:pt x="178" y="181"/>
                    </a:lnTo>
                    <a:lnTo>
                      <a:pt x="173" y="176"/>
                    </a:lnTo>
                    <a:lnTo>
                      <a:pt x="168" y="170"/>
                    </a:lnTo>
                    <a:lnTo>
                      <a:pt x="161" y="168"/>
                    </a:lnTo>
                    <a:lnTo>
                      <a:pt x="155" y="164"/>
                    </a:lnTo>
                    <a:lnTo>
                      <a:pt x="146" y="162"/>
                    </a:lnTo>
                    <a:lnTo>
                      <a:pt x="135" y="161"/>
                    </a:lnTo>
                    <a:lnTo>
                      <a:pt x="123" y="160"/>
                    </a:lnTo>
                    <a:lnTo>
                      <a:pt x="110" y="160"/>
                    </a:lnTo>
                    <a:lnTo>
                      <a:pt x="40" y="160"/>
                    </a:lnTo>
                    <a:lnTo>
                      <a:pt x="40" y="261"/>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21" name="Freeform 179"/>
              <p:cNvSpPr>
                <a:spLocks noEditPoints="1"/>
              </p:cNvSpPr>
              <p:nvPr/>
            </p:nvSpPr>
            <p:spPr bwMode="auto">
              <a:xfrm>
                <a:off x="5094" y="1875"/>
                <a:ext cx="10" cy="73"/>
              </a:xfrm>
              <a:custGeom>
                <a:avLst/>
                <a:gdLst/>
                <a:ahLst/>
                <a:cxnLst>
                  <a:cxn ang="0">
                    <a:pos x="0" y="42"/>
                  </a:cxn>
                  <a:cxn ang="0">
                    <a:pos x="0" y="0"/>
                  </a:cxn>
                  <a:cxn ang="0">
                    <a:pos x="38" y="0"/>
                  </a:cxn>
                  <a:cxn ang="0">
                    <a:pos x="38" y="42"/>
                  </a:cxn>
                  <a:cxn ang="0">
                    <a:pos x="0" y="42"/>
                  </a:cxn>
                  <a:cxn ang="0">
                    <a:pos x="0" y="296"/>
                  </a:cxn>
                  <a:cxn ang="0">
                    <a:pos x="0" y="81"/>
                  </a:cxn>
                  <a:cxn ang="0">
                    <a:pos x="38" y="81"/>
                  </a:cxn>
                  <a:cxn ang="0">
                    <a:pos x="38" y="296"/>
                  </a:cxn>
                  <a:cxn ang="0">
                    <a:pos x="0" y="296"/>
                  </a:cxn>
                </a:cxnLst>
                <a:rect l="0" t="0" r="r" b="b"/>
                <a:pathLst>
                  <a:path w="38" h="296">
                    <a:moveTo>
                      <a:pt x="0" y="42"/>
                    </a:moveTo>
                    <a:lnTo>
                      <a:pt x="0" y="0"/>
                    </a:lnTo>
                    <a:lnTo>
                      <a:pt x="38" y="0"/>
                    </a:lnTo>
                    <a:lnTo>
                      <a:pt x="38" y="42"/>
                    </a:lnTo>
                    <a:lnTo>
                      <a:pt x="0" y="42"/>
                    </a:lnTo>
                    <a:close/>
                    <a:moveTo>
                      <a:pt x="0" y="296"/>
                    </a:moveTo>
                    <a:lnTo>
                      <a:pt x="0" y="81"/>
                    </a:lnTo>
                    <a:lnTo>
                      <a:pt x="38" y="81"/>
                    </a:lnTo>
                    <a:lnTo>
                      <a:pt x="38" y="296"/>
                    </a:lnTo>
                    <a:lnTo>
                      <a:pt x="0" y="296"/>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22" name="Freeform 180"/>
              <p:cNvSpPr>
                <a:spLocks noEditPoints="1"/>
              </p:cNvSpPr>
              <p:nvPr/>
            </p:nvSpPr>
            <p:spPr bwMode="auto">
              <a:xfrm>
                <a:off x="5115" y="1894"/>
                <a:ext cx="50" cy="56"/>
              </a:xfrm>
              <a:custGeom>
                <a:avLst/>
                <a:gdLst/>
                <a:ahLst/>
                <a:cxnLst>
                  <a:cxn ang="0">
                    <a:pos x="136" y="208"/>
                  </a:cxn>
                  <a:cxn ang="0">
                    <a:pos x="107" y="221"/>
                  </a:cxn>
                  <a:cxn ang="0">
                    <a:pos x="76" y="225"/>
                  </a:cxn>
                  <a:cxn ang="0">
                    <a:pos x="37" y="217"/>
                  </a:cxn>
                  <a:cxn ang="0">
                    <a:pos x="20" y="207"/>
                  </a:cxn>
                  <a:cxn ang="0">
                    <a:pos x="8" y="194"/>
                  </a:cxn>
                  <a:cxn ang="0">
                    <a:pos x="0" y="164"/>
                  </a:cxn>
                  <a:cxn ang="0">
                    <a:pos x="5" y="141"/>
                  </a:cxn>
                  <a:cxn ang="0">
                    <a:pos x="16" y="123"/>
                  </a:cxn>
                  <a:cxn ang="0">
                    <a:pos x="39" y="107"/>
                  </a:cxn>
                  <a:cxn ang="0">
                    <a:pos x="86" y="97"/>
                  </a:cxn>
                  <a:cxn ang="0">
                    <a:pos x="141" y="88"/>
                  </a:cxn>
                  <a:cxn ang="0">
                    <a:pos x="153" y="75"/>
                  </a:cxn>
                  <a:cxn ang="0">
                    <a:pos x="148" y="49"/>
                  </a:cxn>
                  <a:cxn ang="0">
                    <a:pos x="126" y="34"/>
                  </a:cxn>
                  <a:cxn ang="0">
                    <a:pos x="88" y="32"/>
                  </a:cxn>
                  <a:cxn ang="0">
                    <a:pos x="62" y="39"/>
                  </a:cxn>
                  <a:cxn ang="0">
                    <a:pos x="47" y="62"/>
                  </a:cxn>
                  <a:cxn ang="0">
                    <a:pos x="9" y="56"/>
                  </a:cxn>
                  <a:cxn ang="0">
                    <a:pos x="24" y="30"/>
                  </a:cxn>
                  <a:cxn ang="0">
                    <a:pos x="46" y="12"/>
                  </a:cxn>
                  <a:cxn ang="0">
                    <a:pos x="80" y="3"/>
                  </a:cxn>
                  <a:cxn ang="0">
                    <a:pos x="119" y="1"/>
                  </a:cxn>
                  <a:cxn ang="0">
                    <a:pos x="152" y="7"/>
                  </a:cxn>
                  <a:cxn ang="0">
                    <a:pos x="173" y="18"/>
                  </a:cxn>
                  <a:cxn ang="0">
                    <a:pos x="185" y="34"/>
                  </a:cxn>
                  <a:cxn ang="0">
                    <a:pos x="191" y="62"/>
                  </a:cxn>
                  <a:cxn ang="0">
                    <a:pos x="191" y="153"/>
                  </a:cxn>
                  <a:cxn ang="0">
                    <a:pos x="194" y="194"/>
                  </a:cxn>
                  <a:cxn ang="0">
                    <a:pos x="164" y="220"/>
                  </a:cxn>
                  <a:cxn ang="0">
                    <a:pos x="153" y="113"/>
                  </a:cxn>
                  <a:cxn ang="0">
                    <a:pos x="111" y="123"/>
                  </a:cxn>
                  <a:cxn ang="0">
                    <a:pos x="60" y="134"/>
                  </a:cxn>
                  <a:cxn ang="0">
                    <a:pos x="48" y="141"/>
                  </a:cxn>
                  <a:cxn ang="0">
                    <a:pos x="42" y="153"/>
                  </a:cxn>
                  <a:cxn ang="0">
                    <a:pos x="41" y="169"/>
                  </a:cxn>
                  <a:cxn ang="0">
                    <a:pos x="51" y="187"/>
                  </a:cxn>
                  <a:cxn ang="0">
                    <a:pos x="75" y="195"/>
                  </a:cxn>
                  <a:cxn ang="0">
                    <a:pos x="105" y="194"/>
                  </a:cxn>
                  <a:cxn ang="0">
                    <a:pos x="131" y="182"/>
                  </a:cxn>
                  <a:cxn ang="0">
                    <a:pos x="148" y="162"/>
                  </a:cxn>
                  <a:cxn ang="0">
                    <a:pos x="153" y="137"/>
                  </a:cxn>
                </a:cxnLst>
                <a:rect l="0" t="0" r="r" b="b"/>
                <a:pathLst>
                  <a:path w="203" h="225">
                    <a:moveTo>
                      <a:pt x="157" y="194"/>
                    </a:moveTo>
                    <a:lnTo>
                      <a:pt x="147" y="202"/>
                    </a:lnTo>
                    <a:lnTo>
                      <a:pt x="136" y="208"/>
                    </a:lnTo>
                    <a:lnTo>
                      <a:pt x="126" y="213"/>
                    </a:lnTo>
                    <a:lnTo>
                      <a:pt x="116" y="217"/>
                    </a:lnTo>
                    <a:lnTo>
                      <a:pt x="107" y="221"/>
                    </a:lnTo>
                    <a:lnTo>
                      <a:pt x="97" y="222"/>
                    </a:lnTo>
                    <a:lnTo>
                      <a:pt x="86" y="224"/>
                    </a:lnTo>
                    <a:lnTo>
                      <a:pt x="76" y="225"/>
                    </a:lnTo>
                    <a:lnTo>
                      <a:pt x="59" y="224"/>
                    </a:lnTo>
                    <a:lnTo>
                      <a:pt x="43" y="220"/>
                    </a:lnTo>
                    <a:lnTo>
                      <a:pt x="37" y="217"/>
                    </a:lnTo>
                    <a:lnTo>
                      <a:pt x="30" y="215"/>
                    </a:lnTo>
                    <a:lnTo>
                      <a:pt x="25" y="212"/>
                    </a:lnTo>
                    <a:lnTo>
                      <a:pt x="20" y="207"/>
                    </a:lnTo>
                    <a:lnTo>
                      <a:pt x="16" y="203"/>
                    </a:lnTo>
                    <a:lnTo>
                      <a:pt x="12" y="198"/>
                    </a:lnTo>
                    <a:lnTo>
                      <a:pt x="8" y="194"/>
                    </a:lnTo>
                    <a:lnTo>
                      <a:pt x="5" y="187"/>
                    </a:lnTo>
                    <a:lnTo>
                      <a:pt x="1" y="177"/>
                    </a:lnTo>
                    <a:lnTo>
                      <a:pt x="0" y="164"/>
                    </a:lnTo>
                    <a:lnTo>
                      <a:pt x="1" y="156"/>
                    </a:lnTo>
                    <a:lnTo>
                      <a:pt x="3" y="148"/>
                    </a:lnTo>
                    <a:lnTo>
                      <a:pt x="5" y="141"/>
                    </a:lnTo>
                    <a:lnTo>
                      <a:pt x="8" y="135"/>
                    </a:lnTo>
                    <a:lnTo>
                      <a:pt x="12" y="128"/>
                    </a:lnTo>
                    <a:lnTo>
                      <a:pt x="16" y="123"/>
                    </a:lnTo>
                    <a:lnTo>
                      <a:pt x="21" y="118"/>
                    </a:lnTo>
                    <a:lnTo>
                      <a:pt x="28" y="114"/>
                    </a:lnTo>
                    <a:lnTo>
                      <a:pt x="39" y="107"/>
                    </a:lnTo>
                    <a:lnTo>
                      <a:pt x="54" y="102"/>
                    </a:lnTo>
                    <a:lnTo>
                      <a:pt x="68" y="100"/>
                    </a:lnTo>
                    <a:lnTo>
                      <a:pt x="86" y="97"/>
                    </a:lnTo>
                    <a:lnTo>
                      <a:pt x="109" y="93"/>
                    </a:lnTo>
                    <a:lnTo>
                      <a:pt x="126" y="90"/>
                    </a:lnTo>
                    <a:lnTo>
                      <a:pt x="141" y="88"/>
                    </a:lnTo>
                    <a:lnTo>
                      <a:pt x="153" y="84"/>
                    </a:lnTo>
                    <a:lnTo>
                      <a:pt x="153" y="77"/>
                    </a:lnTo>
                    <a:lnTo>
                      <a:pt x="153" y="75"/>
                    </a:lnTo>
                    <a:lnTo>
                      <a:pt x="153" y="64"/>
                    </a:lnTo>
                    <a:lnTo>
                      <a:pt x="151" y="55"/>
                    </a:lnTo>
                    <a:lnTo>
                      <a:pt x="148" y="49"/>
                    </a:lnTo>
                    <a:lnTo>
                      <a:pt x="143" y="43"/>
                    </a:lnTo>
                    <a:lnTo>
                      <a:pt x="135" y="38"/>
                    </a:lnTo>
                    <a:lnTo>
                      <a:pt x="126" y="34"/>
                    </a:lnTo>
                    <a:lnTo>
                      <a:pt x="114" y="32"/>
                    </a:lnTo>
                    <a:lnTo>
                      <a:pt x="101" y="30"/>
                    </a:lnTo>
                    <a:lnTo>
                      <a:pt x="88" y="32"/>
                    </a:lnTo>
                    <a:lnTo>
                      <a:pt x="77" y="33"/>
                    </a:lnTo>
                    <a:lnTo>
                      <a:pt x="69" y="35"/>
                    </a:lnTo>
                    <a:lnTo>
                      <a:pt x="62" y="39"/>
                    </a:lnTo>
                    <a:lnTo>
                      <a:pt x="56" y="45"/>
                    </a:lnTo>
                    <a:lnTo>
                      <a:pt x="51" y="52"/>
                    </a:lnTo>
                    <a:lnTo>
                      <a:pt x="47" y="62"/>
                    </a:lnTo>
                    <a:lnTo>
                      <a:pt x="43" y="72"/>
                    </a:lnTo>
                    <a:lnTo>
                      <a:pt x="7" y="67"/>
                    </a:lnTo>
                    <a:lnTo>
                      <a:pt x="9" y="56"/>
                    </a:lnTo>
                    <a:lnTo>
                      <a:pt x="13" y="46"/>
                    </a:lnTo>
                    <a:lnTo>
                      <a:pt x="18" y="38"/>
                    </a:lnTo>
                    <a:lnTo>
                      <a:pt x="24" y="30"/>
                    </a:lnTo>
                    <a:lnTo>
                      <a:pt x="30" y="24"/>
                    </a:lnTo>
                    <a:lnTo>
                      <a:pt x="37" y="17"/>
                    </a:lnTo>
                    <a:lnTo>
                      <a:pt x="46" y="12"/>
                    </a:lnTo>
                    <a:lnTo>
                      <a:pt x="56" y="8"/>
                    </a:lnTo>
                    <a:lnTo>
                      <a:pt x="67" y="5"/>
                    </a:lnTo>
                    <a:lnTo>
                      <a:pt x="80" y="3"/>
                    </a:lnTo>
                    <a:lnTo>
                      <a:pt x="92" y="1"/>
                    </a:lnTo>
                    <a:lnTo>
                      <a:pt x="106" y="0"/>
                    </a:lnTo>
                    <a:lnTo>
                      <a:pt x="119" y="1"/>
                    </a:lnTo>
                    <a:lnTo>
                      <a:pt x="131" y="3"/>
                    </a:lnTo>
                    <a:lnTo>
                      <a:pt x="143" y="4"/>
                    </a:lnTo>
                    <a:lnTo>
                      <a:pt x="152" y="7"/>
                    </a:lnTo>
                    <a:lnTo>
                      <a:pt x="160" y="11"/>
                    </a:lnTo>
                    <a:lnTo>
                      <a:pt x="168" y="15"/>
                    </a:lnTo>
                    <a:lnTo>
                      <a:pt x="173" y="18"/>
                    </a:lnTo>
                    <a:lnTo>
                      <a:pt x="178" y="24"/>
                    </a:lnTo>
                    <a:lnTo>
                      <a:pt x="182" y="29"/>
                    </a:lnTo>
                    <a:lnTo>
                      <a:pt x="185" y="34"/>
                    </a:lnTo>
                    <a:lnTo>
                      <a:pt x="187" y="41"/>
                    </a:lnTo>
                    <a:lnTo>
                      <a:pt x="190" y="49"/>
                    </a:lnTo>
                    <a:lnTo>
                      <a:pt x="191" y="62"/>
                    </a:lnTo>
                    <a:lnTo>
                      <a:pt x="191" y="81"/>
                    </a:lnTo>
                    <a:lnTo>
                      <a:pt x="191" y="130"/>
                    </a:lnTo>
                    <a:lnTo>
                      <a:pt x="191" y="153"/>
                    </a:lnTo>
                    <a:lnTo>
                      <a:pt x="191" y="171"/>
                    </a:lnTo>
                    <a:lnTo>
                      <a:pt x="192" y="185"/>
                    </a:lnTo>
                    <a:lnTo>
                      <a:pt x="194" y="194"/>
                    </a:lnTo>
                    <a:lnTo>
                      <a:pt x="196" y="207"/>
                    </a:lnTo>
                    <a:lnTo>
                      <a:pt x="203" y="220"/>
                    </a:lnTo>
                    <a:lnTo>
                      <a:pt x="164" y="220"/>
                    </a:lnTo>
                    <a:lnTo>
                      <a:pt x="160" y="208"/>
                    </a:lnTo>
                    <a:lnTo>
                      <a:pt x="157" y="194"/>
                    </a:lnTo>
                    <a:close/>
                    <a:moveTo>
                      <a:pt x="153" y="113"/>
                    </a:moveTo>
                    <a:lnTo>
                      <a:pt x="141" y="117"/>
                    </a:lnTo>
                    <a:lnTo>
                      <a:pt x="128" y="119"/>
                    </a:lnTo>
                    <a:lnTo>
                      <a:pt x="111" y="123"/>
                    </a:lnTo>
                    <a:lnTo>
                      <a:pt x="93" y="126"/>
                    </a:lnTo>
                    <a:lnTo>
                      <a:pt x="73" y="130"/>
                    </a:lnTo>
                    <a:lnTo>
                      <a:pt x="60" y="134"/>
                    </a:lnTo>
                    <a:lnTo>
                      <a:pt x="55" y="135"/>
                    </a:lnTo>
                    <a:lnTo>
                      <a:pt x="51" y="139"/>
                    </a:lnTo>
                    <a:lnTo>
                      <a:pt x="48" y="141"/>
                    </a:lnTo>
                    <a:lnTo>
                      <a:pt x="46" y="145"/>
                    </a:lnTo>
                    <a:lnTo>
                      <a:pt x="43" y="149"/>
                    </a:lnTo>
                    <a:lnTo>
                      <a:pt x="42" y="153"/>
                    </a:lnTo>
                    <a:lnTo>
                      <a:pt x="41" y="157"/>
                    </a:lnTo>
                    <a:lnTo>
                      <a:pt x="41" y="162"/>
                    </a:lnTo>
                    <a:lnTo>
                      <a:pt x="41" y="169"/>
                    </a:lnTo>
                    <a:lnTo>
                      <a:pt x="43" y="175"/>
                    </a:lnTo>
                    <a:lnTo>
                      <a:pt x="47" y="182"/>
                    </a:lnTo>
                    <a:lnTo>
                      <a:pt x="51" y="187"/>
                    </a:lnTo>
                    <a:lnTo>
                      <a:pt x="58" y="191"/>
                    </a:lnTo>
                    <a:lnTo>
                      <a:pt x="65" y="194"/>
                    </a:lnTo>
                    <a:lnTo>
                      <a:pt x="75" y="195"/>
                    </a:lnTo>
                    <a:lnTo>
                      <a:pt x="85" y="196"/>
                    </a:lnTo>
                    <a:lnTo>
                      <a:pt x="96" y="195"/>
                    </a:lnTo>
                    <a:lnTo>
                      <a:pt x="105" y="194"/>
                    </a:lnTo>
                    <a:lnTo>
                      <a:pt x="114" y="191"/>
                    </a:lnTo>
                    <a:lnTo>
                      <a:pt x="123" y="187"/>
                    </a:lnTo>
                    <a:lnTo>
                      <a:pt x="131" y="182"/>
                    </a:lnTo>
                    <a:lnTo>
                      <a:pt x="137" y="177"/>
                    </a:lnTo>
                    <a:lnTo>
                      <a:pt x="143" y="169"/>
                    </a:lnTo>
                    <a:lnTo>
                      <a:pt x="148" y="162"/>
                    </a:lnTo>
                    <a:lnTo>
                      <a:pt x="151" y="154"/>
                    </a:lnTo>
                    <a:lnTo>
                      <a:pt x="152" y="147"/>
                    </a:lnTo>
                    <a:lnTo>
                      <a:pt x="153" y="137"/>
                    </a:lnTo>
                    <a:lnTo>
                      <a:pt x="153" y="126"/>
                    </a:lnTo>
                    <a:lnTo>
                      <a:pt x="153" y="113"/>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23" name="Freeform 181"/>
              <p:cNvSpPr>
                <a:spLocks/>
              </p:cNvSpPr>
              <p:nvPr/>
            </p:nvSpPr>
            <p:spPr bwMode="auto">
              <a:xfrm>
                <a:off x="5173" y="1894"/>
                <a:ext cx="46" cy="56"/>
              </a:xfrm>
              <a:custGeom>
                <a:avLst/>
                <a:gdLst/>
                <a:ahLst/>
                <a:cxnLst>
                  <a:cxn ang="0">
                    <a:pos x="37" y="151"/>
                  </a:cxn>
                  <a:cxn ang="0">
                    <a:pos x="42" y="169"/>
                  </a:cxn>
                  <a:cxn ang="0">
                    <a:pos x="54" y="183"/>
                  </a:cxn>
                  <a:cxn ang="0">
                    <a:pos x="71" y="192"/>
                  </a:cxn>
                  <a:cxn ang="0">
                    <a:pos x="93" y="195"/>
                  </a:cxn>
                  <a:cxn ang="0">
                    <a:pos x="115" y="192"/>
                  </a:cxn>
                  <a:cxn ang="0">
                    <a:pos x="131" y="185"/>
                  </a:cxn>
                  <a:cxn ang="0">
                    <a:pos x="140" y="174"/>
                  </a:cxn>
                  <a:cxn ang="0">
                    <a:pos x="144" y="161"/>
                  </a:cxn>
                  <a:cxn ang="0">
                    <a:pos x="141" y="149"/>
                  </a:cxn>
                  <a:cxn ang="0">
                    <a:pos x="132" y="141"/>
                  </a:cxn>
                  <a:cxn ang="0">
                    <a:pos x="94" y="130"/>
                  </a:cxn>
                  <a:cxn ang="0">
                    <a:pos x="60" y="119"/>
                  </a:cxn>
                  <a:cxn ang="0">
                    <a:pos x="38" y="111"/>
                  </a:cxn>
                  <a:cxn ang="0">
                    <a:pos x="24" y="102"/>
                  </a:cxn>
                  <a:cxn ang="0">
                    <a:pos x="15" y="92"/>
                  </a:cxn>
                  <a:cxn ang="0">
                    <a:pos x="8" y="77"/>
                  </a:cxn>
                  <a:cxn ang="0">
                    <a:pos x="5" y="63"/>
                  </a:cxn>
                  <a:cxn ang="0">
                    <a:pos x="8" y="49"/>
                  </a:cxn>
                  <a:cxn ang="0">
                    <a:pos x="13" y="35"/>
                  </a:cxn>
                  <a:cxn ang="0">
                    <a:pos x="21" y="25"/>
                  </a:cxn>
                  <a:cxn ang="0">
                    <a:pos x="32" y="16"/>
                  </a:cxn>
                  <a:cxn ang="0">
                    <a:pos x="55" y="5"/>
                  </a:cxn>
                  <a:cxn ang="0">
                    <a:pos x="87" y="0"/>
                  </a:cxn>
                  <a:cxn ang="0">
                    <a:pos x="111" y="3"/>
                  </a:cxn>
                  <a:cxn ang="0">
                    <a:pos x="132" y="8"/>
                  </a:cxn>
                  <a:cxn ang="0">
                    <a:pos x="149" y="17"/>
                  </a:cxn>
                  <a:cxn ang="0">
                    <a:pos x="161" y="28"/>
                  </a:cxn>
                  <a:cxn ang="0">
                    <a:pos x="169" y="42"/>
                  </a:cxn>
                  <a:cxn ang="0">
                    <a:pos x="174" y="60"/>
                  </a:cxn>
                  <a:cxn ang="0">
                    <a:pos x="136" y="58"/>
                  </a:cxn>
                  <a:cxn ang="0">
                    <a:pos x="128" y="45"/>
                  </a:cxn>
                  <a:cxn ang="0">
                    <a:pos x="117" y="35"/>
                  </a:cxn>
                  <a:cxn ang="0">
                    <a:pos x="100" y="32"/>
                  </a:cxn>
                  <a:cxn ang="0">
                    <a:pos x="77" y="32"/>
                  </a:cxn>
                  <a:cxn ang="0">
                    <a:pos x="59" y="35"/>
                  </a:cxn>
                  <a:cxn ang="0">
                    <a:pos x="49" y="43"/>
                  </a:cxn>
                  <a:cxn ang="0">
                    <a:pos x="42" y="52"/>
                  </a:cxn>
                  <a:cxn ang="0">
                    <a:pos x="43" y="66"/>
                  </a:cxn>
                  <a:cxn ang="0">
                    <a:pos x="53" y="76"/>
                  </a:cxn>
                  <a:cxn ang="0">
                    <a:pos x="72" y="84"/>
                  </a:cxn>
                  <a:cxn ang="0">
                    <a:pos x="111" y="94"/>
                  </a:cxn>
                  <a:cxn ang="0">
                    <a:pos x="139" y="103"/>
                  </a:cxn>
                  <a:cxn ang="0">
                    <a:pos x="156" y="110"/>
                  </a:cxn>
                  <a:cxn ang="0">
                    <a:pos x="169" y="120"/>
                  </a:cxn>
                  <a:cxn ang="0">
                    <a:pos x="177" y="132"/>
                  </a:cxn>
                  <a:cxn ang="0">
                    <a:pos x="182" y="148"/>
                  </a:cxn>
                  <a:cxn ang="0">
                    <a:pos x="182" y="166"/>
                  </a:cxn>
                  <a:cxn ang="0">
                    <a:pos x="175" y="183"/>
                  </a:cxn>
                  <a:cxn ang="0">
                    <a:pos x="165" y="199"/>
                  </a:cxn>
                  <a:cxn ang="0">
                    <a:pos x="149" y="211"/>
                  </a:cxn>
                  <a:cxn ang="0">
                    <a:pos x="130" y="220"/>
                  </a:cxn>
                  <a:cxn ang="0">
                    <a:pos x="106" y="224"/>
                  </a:cxn>
                  <a:cxn ang="0">
                    <a:pos x="73" y="224"/>
                  </a:cxn>
                  <a:cxn ang="0">
                    <a:pos x="49" y="217"/>
                  </a:cxn>
                  <a:cxn ang="0">
                    <a:pos x="34" y="211"/>
                  </a:cxn>
                  <a:cxn ang="0">
                    <a:pos x="22" y="203"/>
                  </a:cxn>
                  <a:cxn ang="0">
                    <a:pos x="13" y="192"/>
                  </a:cxn>
                  <a:cxn ang="0">
                    <a:pos x="7" y="179"/>
                  </a:cxn>
                  <a:cxn ang="0">
                    <a:pos x="2" y="164"/>
                  </a:cxn>
                </a:cxnLst>
                <a:rect l="0" t="0" r="r" b="b"/>
                <a:pathLst>
                  <a:path w="182" h="225">
                    <a:moveTo>
                      <a:pt x="0" y="156"/>
                    </a:moveTo>
                    <a:lnTo>
                      <a:pt x="37" y="151"/>
                    </a:lnTo>
                    <a:lnTo>
                      <a:pt x="38" y="160"/>
                    </a:lnTo>
                    <a:lnTo>
                      <a:pt x="42" y="169"/>
                    </a:lnTo>
                    <a:lnTo>
                      <a:pt x="47" y="177"/>
                    </a:lnTo>
                    <a:lnTo>
                      <a:pt x="54" y="183"/>
                    </a:lnTo>
                    <a:lnTo>
                      <a:pt x="62" y="188"/>
                    </a:lnTo>
                    <a:lnTo>
                      <a:pt x="71" y="192"/>
                    </a:lnTo>
                    <a:lnTo>
                      <a:pt x="81" y="194"/>
                    </a:lnTo>
                    <a:lnTo>
                      <a:pt x="93" y="195"/>
                    </a:lnTo>
                    <a:lnTo>
                      <a:pt x="105" y="194"/>
                    </a:lnTo>
                    <a:lnTo>
                      <a:pt x="115" y="192"/>
                    </a:lnTo>
                    <a:lnTo>
                      <a:pt x="124" y="188"/>
                    </a:lnTo>
                    <a:lnTo>
                      <a:pt x="131" y="185"/>
                    </a:lnTo>
                    <a:lnTo>
                      <a:pt x="136" y="179"/>
                    </a:lnTo>
                    <a:lnTo>
                      <a:pt x="140" y="174"/>
                    </a:lnTo>
                    <a:lnTo>
                      <a:pt x="143" y="168"/>
                    </a:lnTo>
                    <a:lnTo>
                      <a:pt x="144" y="161"/>
                    </a:lnTo>
                    <a:lnTo>
                      <a:pt x="143" y="154"/>
                    </a:lnTo>
                    <a:lnTo>
                      <a:pt x="141" y="149"/>
                    </a:lnTo>
                    <a:lnTo>
                      <a:pt x="138" y="145"/>
                    </a:lnTo>
                    <a:lnTo>
                      <a:pt x="132" y="141"/>
                    </a:lnTo>
                    <a:lnTo>
                      <a:pt x="119" y="136"/>
                    </a:lnTo>
                    <a:lnTo>
                      <a:pt x="94" y="130"/>
                    </a:lnTo>
                    <a:lnTo>
                      <a:pt x="76" y="124"/>
                    </a:lnTo>
                    <a:lnTo>
                      <a:pt x="60" y="119"/>
                    </a:lnTo>
                    <a:lnTo>
                      <a:pt x="47" y="115"/>
                    </a:lnTo>
                    <a:lnTo>
                      <a:pt x="38" y="111"/>
                    </a:lnTo>
                    <a:lnTo>
                      <a:pt x="30" y="107"/>
                    </a:lnTo>
                    <a:lnTo>
                      <a:pt x="24" y="102"/>
                    </a:lnTo>
                    <a:lnTo>
                      <a:pt x="19" y="97"/>
                    </a:lnTo>
                    <a:lnTo>
                      <a:pt x="15" y="92"/>
                    </a:lnTo>
                    <a:lnTo>
                      <a:pt x="11" y="85"/>
                    </a:lnTo>
                    <a:lnTo>
                      <a:pt x="8" y="77"/>
                    </a:lnTo>
                    <a:lnTo>
                      <a:pt x="7" y="71"/>
                    </a:lnTo>
                    <a:lnTo>
                      <a:pt x="5" y="63"/>
                    </a:lnTo>
                    <a:lnTo>
                      <a:pt x="7" y="55"/>
                    </a:lnTo>
                    <a:lnTo>
                      <a:pt x="8" y="49"/>
                    </a:lnTo>
                    <a:lnTo>
                      <a:pt x="9" y="42"/>
                    </a:lnTo>
                    <a:lnTo>
                      <a:pt x="13" y="35"/>
                    </a:lnTo>
                    <a:lnTo>
                      <a:pt x="16" y="30"/>
                    </a:lnTo>
                    <a:lnTo>
                      <a:pt x="21" y="25"/>
                    </a:lnTo>
                    <a:lnTo>
                      <a:pt x="25" y="20"/>
                    </a:lnTo>
                    <a:lnTo>
                      <a:pt x="32" y="16"/>
                    </a:lnTo>
                    <a:lnTo>
                      <a:pt x="41" y="9"/>
                    </a:lnTo>
                    <a:lnTo>
                      <a:pt x="55" y="5"/>
                    </a:lnTo>
                    <a:lnTo>
                      <a:pt x="70" y="1"/>
                    </a:lnTo>
                    <a:lnTo>
                      <a:pt x="87" y="0"/>
                    </a:lnTo>
                    <a:lnTo>
                      <a:pt x="100" y="1"/>
                    </a:lnTo>
                    <a:lnTo>
                      <a:pt x="111" y="3"/>
                    </a:lnTo>
                    <a:lnTo>
                      <a:pt x="122" y="5"/>
                    </a:lnTo>
                    <a:lnTo>
                      <a:pt x="132" y="8"/>
                    </a:lnTo>
                    <a:lnTo>
                      <a:pt x="141" y="12"/>
                    </a:lnTo>
                    <a:lnTo>
                      <a:pt x="149" y="17"/>
                    </a:lnTo>
                    <a:lnTo>
                      <a:pt x="156" y="22"/>
                    </a:lnTo>
                    <a:lnTo>
                      <a:pt x="161" y="28"/>
                    </a:lnTo>
                    <a:lnTo>
                      <a:pt x="165" y="34"/>
                    </a:lnTo>
                    <a:lnTo>
                      <a:pt x="169" y="42"/>
                    </a:lnTo>
                    <a:lnTo>
                      <a:pt x="172" y="51"/>
                    </a:lnTo>
                    <a:lnTo>
                      <a:pt x="174" y="60"/>
                    </a:lnTo>
                    <a:lnTo>
                      <a:pt x="138" y="66"/>
                    </a:lnTo>
                    <a:lnTo>
                      <a:pt x="136" y="58"/>
                    </a:lnTo>
                    <a:lnTo>
                      <a:pt x="132" y="51"/>
                    </a:lnTo>
                    <a:lnTo>
                      <a:pt x="128" y="45"/>
                    </a:lnTo>
                    <a:lnTo>
                      <a:pt x="123" y="39"/>
                    </a:lnTo>
                    <a:lnTo>
                      <a:pt x="117" y="35"/>
                    </a:lnTo>
                    <a:lnTo>
                      <a:pt x="109" y="33"/>
                    </a:lnTo>
                    <a:lnTo>
                      <a:pt x="100" y="32"/>
                    </a:lnTo>
                    <a:lnTo>
                      <a:pt x="89" y="30"/>
                    </a:lnTo>
                    <a:lnTo>
                      <a:pt x="77" y="32"/>
                    </a:lnTo>
                    <a:lnTo>
                      <a:pt x="67" y="33"/>
                    </a:lnTo>
                    <a:lnTo>
                      <a:pt x="59" y="35"/>
                    </a:lnTo>
                    <a:lnTo>
                      <a:pt x="53" y="39"/>
                    </a:lnTo>
                    <a:lnTo>
                      <a:pt x="49" y="43"/>
                    </a:lnTo>
                    <a:lnTo>
                      <a:pt x="45" y="47"/>
                    </a:lnTo>
                    <a:lnTo>
                      <a:pt x="42" y="52"/>
                    </a:lnTo>
                    <a:lnTo>
                      <a:pt x="42" y="58"/>
                    </a:lnTo>
                    <a:lnTo>
                      <a:pt x="43" y="66"/>
                    </a:lnTo>
                    <a:lnTo>
                      <a:pt x="46" y="71"/>
                    </a:lnTo>
                    <a:lnTo>
                      <a:pt x="53" y="76"/>
                    </a:lnTo>
                    <a:lnTo>
                      <a:pt x="60" y="81"/>
                    </a:lnTo>
                    <a:lnTo>
                      <a:pt x="72" y="84"/>
                    </a:lnTo>
                    <a:lnTo>
                      <a:pt x="93" y="90"/>
                    </a:lnTo>
                    <a:lnTo>
                      <a:pt x="111" y="94"/>
                    </a:lnTo>
                    <a:lnTo>
                      <a:pt x="127" y="100"/>
                    </a:lnTo>
                    <a:lnTo>
                      <a:pt x="139" y="103"/>
                    </a:lnTo>
                    <a:lnTo>
                      <a:pt x="149" y="107"/>
                    </a:lnTo>
                    <a:lnTo>
                      <a:pt x="156" y="110"/>
                    </a:lnTo>
                    <a:lnTo>
                      <a:pt x="162" y="115"/>
                    </a:lnTo>
                    <a:lnTo>
                      <a:pt x="169" y="120"/>
                    </a:lnTo>
                    <a:lnTo>
                      <a:pt x="173" y="126"/>
                    </a:lnTo>
                    <a:lnTo>
                      <a:pt x="177" y="132"/>
                    </a:lnTo>
                    <a:lnTo>
                      <a:pt x="179" y="140"/>
                    </a:lnTo>
                    <a:lnTo>
                      <a:pt x="182" y="148"/>
                    </a:lnTo>
                    <a:lnTo>
                      <a:pt x="182" y="157"/>
                    </a:lnTo>
                    <a:lnTo>
                      <a:pt x="182" y="166"/>
                    </a:lnTo>
                    <a:lnTo>
                      <a:pt x="179" y="174"/>
                    </a:lnTo>
                    <a:lnTo>
                      <a:pt x="175" y="183"/>
                    </a:lnTo>
                    <a:lnTo>
                      <a:pt x="172" y="191"/>
                    </a:lnTo>
                    <a:lnTo>
                      <a:pt x="165" y="199"/>
                    </a:lnTo>
                    <a:lnTo>
                      <a:pt x="158" y="205"/>
                    </a:lnTo>
                    <a:lnTo>
                      <a:pt x="149" y="211"/>
                    </a:lnTo>
                    <a:lnTo>
                      <a:pt x="140" y="216"/>
                    </a:lnTo>
                    <a:lnTo>
                      <a:pt x="130" y="220"/>
                    </a:lnTo>
                    <a:lnTo>
                      <a:pt x="118" y="222"/>
                    </a:lnTo>
                    <a:lnTo>
                      <a:pt x="106" y="224"/>
                    </a:lnTo>
                    <a:lnTo>
                      <a:pt x="93" y="225"/>
                    </a:lnTo>
                    <a:lnTo>
                      <a:pt x="73" y="224"/>
                    </a:lnTo>
                    <a:lnTo>
                      <a:pt x="56" y="220"/>
                    </a:lnTo>
                    <a:lnTo>
                      <a:pt x="49" y="217"/>
                    </a:lnTo>
                    <a:lnTo>
                      <a:pt x="41" y="215"/>
                    </a:lnTo>
                    <a:lnTo>
                      <a:pt x="34" y="211"/>
                    </a:lnTo>
                    <a:lnTo>
                      <a:pt x="29" y="207"/>
                    </a:lnTo>
                    <a:lnTo>
                      <a:pt x="22" y="203"/>
                    </a:lnTo>
                    <a:lnTo>
                      <a:pt x="19" y="198"/>
                    </a:lnTo>
                    <a:lnTo>
                      <a:pt x="13" y="192"/>
                    </a:lnTo>
                    <a:lnTo>
                      <a:pt x="9" y="186"/>
                    </a:lnTo>
                    <a:lnTo>
                      <a:pt x="7" y="179"/>
                    </a:lnTo>
                    <a:lnTo>
                      <a:pt x="4" y="171"/>
                    </a:lnTo>
                    <a:lnTo>
                      <a:pt x="2" y="164"/>
                    </a:lnTo>
                    <a:lnTo>
                      <a:pt x="0" y="156"/>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24" name="Freeform 182"/>
              <p:cNvSpPr>
                <a:spLocks noEditPoints="1"/>
              </p:cNvSpPr>
              <p:nvPr/>
            </p:nvSpPr>
            <p:spPr bwMode="auto">
              <a:xfrm>
                <a:off x="5025" y="1979"/>
                <a:ext cx="58" cy="74"/>
              </a:xfrm>
              <a:custGeom>
                <a:avLst/>
                <a:gdLst/>
                <a:ahLst/>
                <a:cxnLst>
                  <a:cxn ang="0">
                    <a:pos x="0" y="296"/>
                  </a:cxn>
                  <a:cxn ang="0">
                    <a:pos x="0" y="0"/>
                  </a:cxn>
                  <a:cxn ang="0">
                    <a:pos x="113" y="0"/>
                  </a:cxn>
                  <a:cxn ang="0">
                    <a:pos x="128" y="0"/>
                  </a:cxn>
                  <a:cxn ang="0">
                    <a:pos x="141" y="0"/>
                  </a:cxn>
                  <a:cxn ang="0">
                    <a:pos x="151" y="2"/>
                  </a:cxn>
                  <a:cxn ang="0">
                    <a:pos x="159" y="3"/>
                  </a:cxn>
                  <a:cxn ang="0">
                    <a:pos x="171" y="6"/>
                  </a:cxn>
                  <a:cxn ang="0">
                    <a:pos x="180" y="8"/>
                  </a:cxn>
                  <a:cxn ang="0">
                    <a:pos x="189" y="12"/>
                  </a:cxn>
                  <a:cxn ang="0">
                    <a:pos x="197" y="16"/>
                  </a:cxn>
                  <a:cxn ang="0">
                    <a:pos x="205" y="23"/>
                  </a:cxn>
                  <a:cxn ang="0">
                    <a:pos x="210" y="29"/>
                  </a:cxn>
                  <a:cxn ang="0">
                    <a:pos x="217" y="37"/>
                  </a:cxn>
                  <a:cxn ang="0">
                    <a:pos x="222" y="45"/>
                  </a:cxn>
                  <a:cxn ang="0">
                    <a:pos x="226" y="54"/>
                  </a:cxn>
                  <a:cxn ang="0">
                    <a:pos x="229" y="65"/>
                  </a:cxn>
                  <a:cxn ang="0">
                    <a:pos x="230" y="75"/>
                  </a:cxn>
                  <a:cxn ang="0">
                    <a:pos x="231" y="85"/>
                  </a:cxn>
                  <a:cxn ang="0">
                    <a:pos x="230" y="95"/>
                  </a:cxn>
                  <a:cxn ang="0">
                    <a:pos x="230" y="104"/>
                  </a:cxn>
                  <a:cxn ang="0">
                    <a:pos x="227" y="112"/>
                  </a:cxn>
                  <a:cxn ang="0">
                    <a:pos x="225" y="121"/>
                  </a:cxn>
                  <a:cxn ang="0">
                    <a:pos x="221" y="129"/>
                  </a:cxn>
                  <a:cxn ang="0">
                    <a:pos x="217" y="135"/>
                  </a:cxn>
                  <a:cxn ang="0">
                    <a:pos x="212" y="143"/>
                  </a:cxn>
                  <a:cxn ang="0">
                    <a:pos x="206" y="150"/>
                  </a:cxn>
                  <a:cxn ang="0">
                    <a:pos x="200" y="156"/>
                  </a:cxn>
                  <a:cxn ang="0">
                    <a:pos x="192" y="161"/>
                  </a:cxn>
                  <a:cxn ang="0">
                    <a:pos x="182" y="165"/>
                  </a:cxn>
                  <a:cxn ang="0">
                    <a:pos x="171" y="169"/>
                  </a:cxn>
                  <a:cxn ang="0">
                    <a:pos x="159" y="172"/>
                  </a:cxn>
                  <a:cxn ang="0">
                    <a:pos x="147" y="174"/>
                  </a:cxn>
                  <a:cxn ang="0">
                    <a:pos x="133" y="176"/>
                  </a:cxn>
                  <a:cxn ang="0">
                    <a:pos x="117" y="176"/>
                  </a:cxn>
                  <a:cxn ang="0">
                    <a:pos x="39" y="176"/>
                  </a:cxn>
                  <a:cxn ang="0">
                    <a:pos x="39" y="296"/>
                  </a:cxn>
                  <a:cxn ang="0">
                    <a:pos x="0" y="296"/>
                  </a:cxn>
                  <a:cxn ang="0">
                    <a:pos x="39" y="140"/>
                  </a:cxn>
                  <a:cxn ang="0">
                    <a:pos x="117" y="140"/>
                  </a:cxn>
                  <a:cxn ang="0">
                    <a:pos x="136" y="139"/>
                  </a:cxn>
                  <a:cxn ang="0">
                    <a:pos x="151" y="136"/>
                  </a:cxn>
                  <a:cxn ang="0">
                    <a:pos x="158" y="135"/>
                  </a:cxn>
                  <a:cxn ang="0">
                    <a:pos x="163" y="133"/>
                  </a:cxn>
                  <a:cxn ang="0">
                    <a:pos x="168" y="130"/>
                  </a:cxn>
                  <a:cxn ang="0">
                    <a:pos x="174" y="126"/>
                  </a:cxn>
                  <a:cxn ang="0">
                    <a:pos x="180" y="118"/>
                  </a:cxn>
                  <a:cxn ang="0">
                    <a:pos x="185" y="109"/>
                  </a:cxn>
                  <a:cxn ang="0">
                    <a:pos x="188" y="99"/>
                  </a:cxn>
                  <a:cxn ang="0">
                    <a:pos x="189" y="87"/>
                  </a:cxn>
                  <a:cxn ang="0">
                    <a:pos x="189" y="78"/>
                  </a:cxn>
                  <a:cxn ang="0">
                    <a:pos x="187" y="70"/>
                  </a:cxn>
                  <a:cxn ang="0">
                    <a:pos x="184" y="62"/>
                  </a:cxn>
                  <a:cxn ang="0">
                    <a:pos x="180" y="55"/>
                  </a:cxn>
                  <a:cxn ang="0">
                    <a:pos x="175" y="49"/>
                  </a:cxn>
                  <a:cxn ang="0">
                    <a:pos x="168" y="44"/>
                  </a:cxn>
                  <a:cxn ang="0">
                    <a:pos x="162" y="40"/>
                  </a:cxn>
                  <a:cxn ang="0">
                    <a:pos x="154" y="37"/>
                  </a:cxn>
                  <a:cxn ang="0">
                    <a:pos x="140" y="36"/>
                  </a:cxn>
                  <a:cxn ang="0">
                    <a:pos x="117" y="34"/>
                  </a:cxn>
                  <a:cxn ang="0">
                    <a:pos x="39" y="34"/>
                  </a:cxn>
                  <a:cxn ang="0">
                    <a:pos x="39" y="140"/>
                  </a:cxn>
                </a:cxnLst>
                <a:rect l="0" t="0" r="r" b="b"/>
                <a:pathLst>
                  <a:path w="231" h="296">
                    <a:moveTo>
                      <a:pt x="0" y="296"/>
                    </a:moveTo>
                    <a:lnTo>
                      <a:pt x="0" y="0"/>
                    </a:lnTo>
                    <a:lnTo>
                      <a:pt x="113" y="0"/>
                    </a:lnTo>
                    <a:lnTo>
                      <a:pt x="128" y="0"/>
                    </a:lnTo>
                    <a:lnTo>
                      <a:pt x="141" y="0"/>
                    </a:lnTo>
                    <a:lnTo>
                      <a:pt x="151" y="2"/>
                    </a:lnTo>
                    <a:lnTo>
                      <a:pt x="159" y="3"/>
                    </a:lnTo>
                    <a:lnTo>
                      <a:pt x="171" y="6"/>
                    </a:lnTo>
                    <a:lnTo>
                      <a:pt x="180" y="8"/>
                    </a:lnTo>
                    <a:lnTo>
                      <a:pt x="189" y="12"/>
                    </a:lnTo>
                    <a:lnTo>
                      <a:pt x="197" y="16"/>
                    </a:lnTo>
                    <a:lnTo>
                      <a:pt x="205" y="23"/>
                    </a:lnTo>
                    <a:lnTo>
                      <a:pt x="210" y="29"/>
                    </a:lnTo>
                    <a:lnTo>
                      <a:pt x="217" y="37"/>
                    </a:lnTo>
                    <a:lnTo>
                      <a:pt x="222" y="45"/>
                    </a:lnTo>
                    <a:lnTo>
                      <a:pt x="226" y="54"/>
                    </a:lnTo>
                    <a:lnTo>
                      <a:pt x="229" y="65"/>
                    </a:lnTo>
                    <a:lnTo>
                      <a:pt x="230" y="75"/>
                    </a:lnTo>
                    <a:lnTo>
                      <a:pt x="231" y="85"/>
                    </a:lnTo>
                    <a:lnTo>
                      <a:pt x="230" y="95"/>
                    </a:lnTo>
                    <a:lnTo>
                      <a:pt x="230" y="104"/>
                    </a:lnTo>
                    <a:lnTo>
                      <a:pt x="227" y="112"/>
                    </a:lnTo>
                    <a:lnTo>
                      <a:pt x="225" y="121"/>
                    </a:lnTo>
                    <a:lnTo>
                      <a:pt x="221" y="129"/>
                    </a:lnTo>
                    <a:lnTo>
                      <a:pt x="217" y="135"/>
                    </a:lnTo>
                    <a:lnTo>
                      <a:pt x="212" y="143"/>
                    </a:lnTo>
                    <a:lnTo>
                      <a:pt x="206" y="150"/>
                    </a:lnTo>
                    <a:lnTo>
                      <a:pt x="200" y="156"/>
                    </a:lnTo>
                    <a:lnTo>
                      <a:pt x="192" y="161"/>
                    </a:lnTo>
                    <a:lnTo>
                      <a:pt x="182" y="165"/>
                    </a:lnTo>
                    <a:lnTo>
                      <a:pt x="171" y="169"/>
                    </a:lnTo>
                    <a:lnTo>
                      <a:pt x="159" y="172"/>
                    </a:lnTo>
                    <a:lnTo>
                      <a:pt x="147" y="174"/>
                    </a:lnTo>
                    <a:lnTo>
                      <a:pt x="133" y="176"/>
                    </a:lnTo>
                    <a:lnTo>
                      <a:pt x="117" y="176"/>
                    </a:lnTo>
                    <a:lnTo>
                      <a:pt x="39" y="176"/>
                    </a:lnTo>
                    <a:lnTo>
                      <a:pt x="39" y="296"/>
                    </a:lnTo>
                    <a:lnTo>
                      <a:pt x="0" y="296"/>
                    </a:lnTo>
                    <a:close/>
                    <a:moveTo>
                      <a:pt x="39" y="140"/>
                    </a:moveTo>
                    <a:lnTo>
                      <a:pt x="117" y="140"/>
                    </a:lnTo>
                    <a:lnTo>
                      <a:pt x="136" y="139"/>
                    </a:lnTo>
                    <a:lnTo>
                      <a:pt x="151" y="136"/>
                    </a:lnTo>
                    <a:lnTo>
                      <a:pt x="158" y="135"/>
                    </a:lnTo>
                    <a:lnTo>
                      <a:pt x="163" y="133"/>
                    </a:lnTo>
                    <a:lnTo>
                      <a:pt x="168" y="130"/>
                    </a:lnTo>
                    <a:lnTo>
                      <a:pt x="174" y="126"/>
                    </a:lnTo>
                    <a:lnTo>
                      <a:pt x="180" y="118"/>
                    </a:lnTo>
                    <a:lnTo>
                      <a:pt x="185" y="109"/>
                    </a:lnTo>
                    <a:lnTo>
                      <a:pt x="188" y="99"/>
                    </a:lnTo>
                    <a:lnTo>
                      <a:pt x="189" y="87"/>
                    </a:lnTo>
                    <a:lnTo>
                      <a:pt x="189" y="78"/>
                    </a:lnTo>
                    <a:lnTo>
                      <a:pt x="187" y="70"/>
                    </a:lnTo>
                    <a:lnTo>
                      <a:pt x="184" y="62"/>
                    </a:lnTo>
                    <a:lnTo>
                      <a:pt x="180" y="55"/>
                    </a:lnTo>
                    <a:lnTo>
                      <a:pt x="175" y="49"/>
                    </a:lnTo>
                    <a:lnTo>
                      <a:pt x="168" y="44"/>
                    </a:lnTo>
                    <a:lnTo>
                      <a:pt x="162" y="40"/>
                    </a:lnTo>
                    <a:lnTo>
                      <a:pt x="154" y="37"/>
                    </a:lnTo>
                    <a:lnTo>
                      <a:pt x="140" y="36"/>
                    </a:lnTo>
                    <a:lnTo>
                      <a:pt x="117" y="34"/>
                    </a:lnTo>
                    <a:lnTo>
                      <a:pt x="39" y="34"/>
                    </a:lnTo>
                    <a:lnTo>
                      <a:pt x="39" y="140"/>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25" name="Freeform 183"/>
              <p:cNvSpPr>
                <a:spLocks noEditPoints="1"/>
              </p:cNvSpPr>
              <p:nvPr/>
            </p:nvSpPr>
            <p:spPr bwMode="auto">
              <a:xfrm>
                <a:off x="5091" y="1998"/>
                <a:ext cx="51" cy="56"/>
              </a:xfrm>
              <a:custGeom>
                <a:avLst/>
                <a:gdLst/>
                <a:ahLst/>
                <a:cxnLst>
                  <a:cxn ang="0">
                    <a:pos x="1" y="98"/>
                  </a:cxn>
                  <a:cxn ang="0">
                    <a:pos x="5" y="72"/>
                  </a:cxn>
                  <a:cxn ang="0">
                    <a:pos x="14" y="50"/>
                  </a:cxn>
                  <a:cxn ang="0">
                    <a:pos x="26" y="32"/>
                  </a:cxn>
                  <a:cxn ang="0">
                    <a:pos x="41" y="19"/>
                  </a:cxn>
                  <a:cxn ang="0">
                    <a:pos x="57" y="9"/>
                  </a:cxn>
                  <a:cxn ang="0">
                    <a:pos x="74" y="4"/>
                  </a:cxn>
                  <a:cxn ang="0">
                    <a:pos x="94" y="2"/>
                  </a:cxn>
                  <a:cxn ang="0">
                    <a:pos x="115" y="2"/>
                  </a:cxn>
                  <a:cxn ang="0">
                    <a:pos x="134" y="4"/>
                  </a:cxn>
                  <a:cxn ang="0">
                    <a:pos x="154" y="12"/>
                  </a:cxn>
                  <a:cxn ang="0">
                    <a:pos x="170" y="23"/>
                  </a:cxn>
                  <a:cxn ang="0">
                    <a:pos x="184" y="37"/>
                  </a:cxn>
                  <a:cxn ang="0">
                    <a:pos x="194" y="54"/>
                  </a:cxn>
                  <a:cxn ang="0">
                    <a:pos x="202" y="75"/>
                  </a:cxn>
                  <a:cxn ang="0">
                    <a:pos x="205" y="97"/>
                  </a:cxn>
                  <a:cxn ang="0">
                    <a:pos x="205" y="128"/>
                  </a:cxn>
                  <a:cxn ang="0">
                    <a:pos x="198" y="161"/>
                  </a:cxn>
                  <a:cxn ang="0">
                    <a:pos x="187" y="186"/>
                  </a:cxn>
                  <a:cxn ang="0">
                    <a:pos x="167" y="204"/>
                  </a:cxn>
                  <a:cxn ang="0">
                    <a:pos x="143" y="217"/>
                  </a:cxn>
                  <a:cxn ang="0">
                    <a:pos x="117" y="224"/>
                  </a:cxn>
                  <a:cxn ang="0">
                    <a:pos x="92" y="224"/>
                  </a:cxn>
                  <a:cxn ang="0">
                    <a:pos x="72" y="220"/>
                  </a:cxn>
                  <a:cxn ang="0">
                    <a:pos x="52" y="214"/>
                  </a:cxn>
                  <a:cxn ang="0">
                    <a:pos x="36" y="203"/>
                  </a:cxn>
                  <a:cxn ang="0">
                    <a:pos x="22" y="189"/>
                  </a:cxn>
                  <a:cxn ang="0">
                    <a:pos x="11" y="170"/>
                  </a:cxn>
                  <a:cxn ang="0">
                    <a:pos x="5" y="149"/>
                  </a:cxn>
                  <a:cxn ang="0">
                    <a:pos x="1" y="126"/>
                  </a:cxn>
                  <a:cxn ang="0">
                    <a:pos x="39" y="113"/>
                  </a:cxn>
                  <a:cxn ang="0">
                    <a:pos x="40" y="132"/>
                  </a:cxn>
                  <a:cxn ang="0">
                    <a:pos x="43" y="148"/>
                  </a:cxn>
                  <a:cxn ang="0">
                    <a:pos x="49" y="162"/>
                  </a:cxn>
                  <a:cxn ang="0">
                    <a:pos x="57" y="174"/>
                  </a:cxn>
                  <a:cxn ang="0">
                    <a:pos x="66" y="183"/>
                  </a:cxn>
                  <a:cxn ang="0">
                    <a:pos x="78" y="190"/>
                  </a:cxn>
                  <a:cxn ang="0">
                    <a:pos x="90" y="194"/>
                  </a:cxn>
                  <a:cxn ang="0">
                    <a:pos x="103" y="195"/>
                  </a:cxn>
                  <a:cxn ang="0">
                    <a:pos x="116" y="194"/>
                  </a:cxn>
                  <a:cxn ang="0">
                    <a:pos x="129" y="190"/>
                  </a:cxn>
                  <a:cxn ang="0">
                    <a:pos x="140" y="183"/>
                  </a:cxn>
                  <a:cxn ang="0">
                    <a:pos x="149" y="174"/>
                  </a:cxn>
                  <a:cxn ang="0">
                    <a:pos x="158" y="162"/>
                  </a:cxn>
                  <a:cxn ang="0">
                    <a:pos x="163" y="148"/>
                  </a:cxn>
                  <a:cxn ang="0">
                    <a:pos x="168" y="111"/>
                  </a:cxn>
                  <a:cxn ang="0">
                    <a:pos x="163" y="76"/>
                  </a:cxn>
                  <a:cxn ang="0">
                    <a:pos x="158" y="63"/>
                  </a:cxn>
                  <a:cxn ang="0">
                    <a:pos x="149" y="51"/>
                  </a:cxn>
                  <a:cxn ang="0">
                    <a:pos x="140" y="42"/>
                  </a:cxn>
                  <a:cxn ang="0">
                    <a:pos x="129" y="36"/>
                  </a:cxn>
                  <a:cxn ang="0">
                    <a:pos x="116" y="32"/>
                  </a:cxn>
                  <a:cxn ang="0">
                    <a:pos x="103" y="30"/>
                  </a:cxn>
                  <a:cxn ang="0">
                    <a:pos x="90" y="32"/>
                  </a:cxn>
                  <a:cxn ang="0">
                    <a:pos x="78" y="36"/>
                  </a:cxn>
                  <a:cxn ang="0">
                    <a:pos x="66" y="42"/>
                  </a:cxn>
                  <a:cxn ang="0">
                    <a:pos x="57" y="51"/>
                  </a:cxn>
                  <a:cxn ang="0">
                    <a:pos x="49" y="63"/>
                  </a:cxn>
                  <a:cxn ang="0">
                    <a:pos x="43" y="76"/>
                  </a:cxn>
                  <a:cxn ang="0">
                    <a:pos x="40" y="93"/>
                  </a:cxn>
                  <a:cxn ang="0">
                    <a:pos x="39" y="113"/>
                  </a:cxn>
                </a:cxnLst>
                <a:rect l="0" t="0" r="r" b="b"/>
                <a:pathLst>
                  <a:path w="206" h="224">
                    <a:moveTo>
                      <a:pt x="0" y="113"/>
                    </a:moveTo>
                    <a:lnTo>
                      <a:pt x="1" y="98"/>
                    </a:lnTo>
                    <a:lnTo>
                      <a:pt x="2" y="85"/>
                    </a:lnTo>
                    <a:lnTo>
                      <a:pt x="5" y="72"/>
                    </a:lnTo>
                    <a:lnTo>
                      <a:pt x="9" y="60"/>
                    </a:lnTo>
                    <a:lnTo>
                      <a:pt x="14" y="50"/>
                    </a:lnTo>
                    <a:lnTo>
                      <a:pt x="19" y="41"/>
                    </a:lnTo>
                    <a:lnTo>
                      <a:pt x="26" y="32"/>
                    </a:lnTo>
                    <a:lnTo>
                      <a:pt x="34" y="24"/>
                    </a:lnTo>
                    <a:lnTo>
                      <a:pt x="41" y="19"/>
                    </a:lnTo>
                    <a:lnTo>
                      <a:pt x="49" y="15"/>
                    </a:lnTo>
                    <a:lnTo>
                      <a:pt x="57" y="9"/>
                    </a:lnTo>
                    <a:lnTo>
                      <a:pt x="65" y="7"/>
                    </a:lnTo>
                    <a:lnTo>
                      <a:pt x="74" y="4"/>
                    </a:lnTo>
                    <a:lnTo>
                      <a:pt x="83" y="2"/>
                    </a:lnTo>
                    <a:lnTo>
                      <a:pt x="94" y="2"/>
                    </a:lnTo>
                    <a:lnTo>
                      <a:pt x="103" y="0"/>
                    </a:lnTo>
                    <a:lnTo>
                      <a:pt x="115" y="2"/>
                    </a:lnTo>
                    <a:lnTo>
                      <a:pt x="125" y="3"/>
                    </a:lnTo>
                    <a:lnTo>
                      <a:pt x="134" y="4"/>
                    </a:lnTo>
                    <a:lnTo>
                      <a:pt x="145" y="8"/>
                    </a:lnTo>
                    <a:lnTo>
                      <a:pt x="154" y="12"/>
                    </a:lnTo>
                    <a:lnTo>
                      <a:pt x="162" y="17"/>
                    </a:lnTo>
                    <a:lnTo>
                      <a:pt x="170" y="23"/>
                    </a:lnTo>
                    <a:lnTo>
                      <a:pt x="177" y="29"/>
                    </a:lnTo>
                    <a:lnTo>
                      <a:pt x="184" y="37"/>
                    </a:lnTo>
                    <a:lnTo>
                      <a:pt x="189" y="46"/>
                    </a:lnTo>
                    <a:lnTo>
                      <a:pt x="194" y="54"/>
                    </a:lnTo>
                    <a:lnTo>
                      <a:pt x="198" y="64"/>
                    </a:lnTo>
                    <a:lnTo>
                      <a:pt x="202" y="75"/>
                    </a:lnTo>
                    <a:lnTo>
                      <a:pt x="204" y="85"/>
                    </a:lnTo>
                    <a:lnTo>
                      <a:pt x="205" y="97"/>
                    </a:lnTo>
                    <a:lnTo>
                      <a:pt x="206" y="109"/>
                    </a:lnTo>
                    <a:lnTo>
                      <a:pt x="205" y="128"/>
                    </a:lnTo>
                    <a:lnTo>
                      <a:pt x="202" y="147"/>
                    </a:lnTo>
                    <a:lnTo>
                      <a:pt x="198" y="161"/>
                    </a:lnTo>
                    <a:lnTo>
                      <a:pt x="193" y="174"/>
                    </a:lnTo>
                    <a:lnTo>
                      <a:pt x="187" y="186"/>
                    </a:lnTo>
                    <a:lnTo>
                      <a:pt x="177" y="195"/>
                    </a:lnTo>
                    <a:lnTo>
                      <a:pt x="167" y="204"/>
                    </a:lnTo>
                    <a:lnTo>
                      <a:pt x="157" y="211"/>
                    </a:lnTo>
                    <a:lnTo>
                      <a:pt x="143" y="217"/>
                    </a:lnTo>
                    <a:lnTo>
                      <a:pt x="130" y="221"/>
                    </a:lnTo>
                    <a:lnTo>
                      <a:pt x="117" y="224"/>
                    </a:lnTo>
                    <a:lnTo>
                      <a:pt x="103" y="224"/>
                    </a:lnTo>
                    <a:lnTo>
                      <a:pt x="92" y="224"/>
                    </a:lnTo>
                    <a:lnTo>
                      <a:pt x="81" y="223"/>
                    </a:lnTo>
                    <a:lnTo>
                      <a:pt x="72" y="220"/>
                    </a:lnTo>
                    <a:lnTo>
                      <a:pt x="61" y="217"/>
                    </a:lnTo>
                    <a:lnTo>
                      <a:pt x="52" y="214"/>
                    </a:lnTo>
                    <a:lnTo>
                      <a:pt x="44" y="208"/>
                    </a:lnTo>
                    <a:lnTo>
                      <a:pt x="36" y="203"/>
                    </a:lnTo>
                    <a:lnTo>
                      <a:pt x="28" y="195"/>
                    </a:lnTo>
                    <a:lnTo>
                      <a:pt x="22" y="189"/>
                    </a:lnTo>
                    <a:lnTo>
                      <a:pt x="17" y="180"/>
                    </a:lnTo>
                    <a:lnTo>
                      <a:pt x="11" y="170"/>
                    </a:lnTo>
                    <a:lnTo>
                      <a:pt x="7" y="160"/>
                    </a:lnTo>
                    <a:lnTo>
                      <a:pt x="5" y="149"/>
                    </a:lnTo>
                    <a:lnTo>
                      <a:pt x="2" y="138"/>
                    </a:lnTo>
                    <a:lnTo>
                      <a:pt x="1" y="126"/>
                    </a:lnTo>
                    <a:lnTo>
                      <a:pt x="0" y="113"/>
                    </a:lnTo>
                    <a:close/>
                    <a:moveTo>
                      <a:pt x="39" y="113"/>
                    </a:moveTo>
                    <a:lnTo>
                      <a:pt x="39" y="122"/>
                    </a:lnTo>
                    <a:lnTo>
                      <a:pt x="40" y="132"/>
                    </a:lnTo>
                    <a:lnTo>
                      <a:pt x="41" y="140"/>
                    </a:lnTo>
                    <a:lnTo>
                      <a:pt x="43" y="148"/>
                    </a:lnTo>
                    <a:lnTo>
                      <a:pt x="45" y="156"/>
                    </a:lnTo>
                    <a:lnTo>
                      <a:pt x="49" y="162"/>
                    </a:lnTo>
                    <a:lnTo>
                      <a:pt x="53" y="169"/>
                    </a:lnTo>
                    <a:lnTo>
                      <a:pt x="57" y="174"/>
                    </a:lnTo>
                    <a:lnTo>
                      <a:pt x="61" y="180"/>
                    </a:lnTo>
                    <a:lnTo>
                      <a:pt x="66" y="183"/>
                    </a:lnTo>
                    <a:lnTo>
                      <a:pt x="72" y="186"/>
                    </a:lnTo>
                    <a:lnTo>
                      <a:pt x="78" y="190"/>
                    </a:lnTo>
                    <a:lnTo>
                      <a:pt x="83" y="191"/>
                    </a:lnTo>
                    <a:lnTo>
                      <a:pt x="90" y="194"/>
                    </a:lnTo>
                    <a:lnTo>
                      <a:pt x="96" y="194"/>
                    </a:lnTo>
                    <a:lnTo>
                      <a:pt x="103" y="195"/>
                    </a:lnTo>
                    <a:lnTo>
                      <a:pt x="109" y="194"/>
                    </a:lnTo>
                    <a:lnTo>
                      <a:pt x="116" y="194"/>
                    </a:lnTo>
                    <a:lnTo>
                      <a:pt x="123" y="191"/>
                    </a:lnTo>
                    <a:lnTo>
                      <a:pt x="129" y="190"/>
                    </a:lnTo>
                    <a:lnTo>
                      <a:pt x="134" y="186"/>
                    </a:lnTo>
                    <a:lnTo>
                      <a:pt x="140" y="183"/>
                    </a:lnTo>
                    <a:lnTo>
                      <a:pt x="145" y="180"/>
                    </a:lnTo>
                    <a:lnTo>
                      <a:pt x="149" y="174"/>
                    </a:lnTo>
                    <a:lnTo>
                      <a:pt x="154" y="169"/>
                    </a:lnTo>
                    <a:lnTo>
                      <a:pt x="158" y="162"/>
                    </a:lnTo>
                    <a:lnTo>
                      <a:pt x="160" y="156"/>
                    </a:lnTo>
                    <a:lnTo>
                      <a:pt x="163" y="148"/>
                    </a:lnTo>
                    <a:lnTo>
                      <a:pt x="167" y="131"/>
                    </a:lnTo>
                    <a:lnTo>
                      <a:pt x="168" y="111"/>
                    </a:lnTo>
                    <a:lnTo>
                      <a:pt x="167" y="93"/>
                    </a:lnTo>
                    <a:lnTo>
                      <a:pt x="163" y="76"/>
                    </a:lnTo>
                    <a:lnTo>
                      <a:pt x="160" y="70"/>
                    </a:lnTo>
                    <a:lnTo>
                      <a:pt x="158" y="63"/>
                    </a:lnTo>
                    <a:lnTo>
                      <a:pt x="154" y="57"/>
                    </a:lnTo>
                    <a:lnTo>
                      <a:pt x="149" y="51"/>
                    </a:lnTo>
                    <a:lnTo>
                      <a:pt x="145" y="46"/>
                    </a:lnTo>
                    <a:lnTo>
                      <a:pt x="140" y="42"/>
                    </a:lnTo>
                    <a:lnTo>
                      <a:pt x="134" y="38"/>
                    </a:lnTo>
                    <a:lnTo>
                      <a:pt x="129" y="36"/>
                    </a:lnTo>
                    <a:lnTo>
                      <a:pt x="123" y="33"/>
                    </a:lnTo>
                    <a:lnTo>
                      <a:pt x="116" y="32"/>
                    </a:lnTo>
                    <a:lnTo>
                      <a:pt x="109" y="30"/>
                    </a:lnTo>
                    <a:lnTo>
                      <a:pt x="103" y="30"/>
                    </a:lnTo>
                    <a:lnTo>
                      <a:pt x="96" y="30"/>
                    </a:lnTo>
                    <a:lnTo>
                      <a:pt x="90" y="32"/>
                    </a:lnTo>
                    <a:lnTo>
                      <a:pt x="83" y="33"/>
                    </a:lnTo>
                    <a:lnTo>
                      <a:pt x="78" y="36"/>
                    </a:lnTo>
                    <a:lnTo>
                      <a:pt x="72" y="38"/>
                    </a:lnTo>
                    <a:lnTo>
                      <a:pt x="66" y="42"/>
                    </a:lnTo>
                    <a:lnTo>
                      <a:pt x="61" y="46"/>
                    </a:lnTo>
                    <a:lnTo>
                      <a:pt x="57" y="51"/>
                    </a:lnTo>
                    <a:lnTo>
                      <a:pt x="53" y="57"/>
                    </a:lnTo>
                    <a:lnTo>
                      <a:pt x="49" y="63"/>
                    </a:lnTo>
                    <a:lnTo>
                      <a:pt x="45" y="70"/>
                    </a:lnTo>
                    <a:lnTo>
                      <a:pt x="43" y="76"/>
                    </a:lnTo>
                    <a:lnTo>
                      <a:pt x="41" y="84"/>
                    </a:lnTo>
                    <a:lnTo>
                      <a:pt x="40" y="93"/>
                    </a:lnTo>
                    <a:lnTo>
                      <a:pt x="39" y="102"/>
                    </a:lnTo>
                    <a:lnTo>
                      <a:pt x="39" y="113"/>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26" name="Freeform 184"/>
              <p:cNvSpPr>
                <a:spLocks/>
              </p:cNvSpPr>
              <p:nvPr/>
            </p:nvSpPr>
            <p:spPr bwMode="auto">
              <a:xfrm>
                <a:off x="5147" y="1999"/>
                <a:ext cx="75" cy="54"/>
              </a:xfrm>
              <a:custGeom>
                <a:avLst/>
                <a:gdLst/>
                <a:ahLst/>
                <a:cxnLst>
                  <a:cxn ang="0">
                    <a:pos x="67" y="214"/>
                  </a:cxn>
                  <a:cxn ang="0">
                    <a:pos x="0" y="0"/>
                  </a:cxn>
                  <a:cxn ang="0">
                    <a:pos x="38" y="0"/>
                  </a:cxn>
                  <a:cxn ang="0">
                    <a:pos x="74" y="122"/>
                  </a:cxn>
                  <a:cxn ang="0">
                    <a:pos x="87" y="170"/>
                  </a:cxn>
                  <a:cxn ang="0">
                    <a:pos x="88" y="166"/>
                  </a:cxn>
                  <a:cxn ang="0">
                    <a:pos x="89" y="156"/>
                  </a:cxn>
                  <a:cxn ang="0">
                    <a:pos x="93" y="143"/>
                  </a:cxn>
                  <a:cxn ang="0">
                    <a:pos x="97" y="125"/>
                  </a:cxn>
                  <a:cxn ang="0">
                    <a:pos x="132" y="0"/>
                  </a:cxn>
                  <a:cxn ang="0">
                    <a:pos x="170" y="0"/>
                  </a:cxn>
                  <a:cxn ang="0">
                    <a:pos x="204" y="124"/>
                  </a:cxn>
                  <a:cxn ang="0">
                    <a:pos x="215" y="164"/>
                  </a:cxn>
                  <a:cxn ang="0">
                    <a:pos x="228" y="124"/>
                  </a:cxn>
                  <a:cxn ang="0">
                    <a:pos x="264" y="0"/>
                  </a:cxn>
                  <a:cxn ang="0">
                    <a:pos x="301" y="0"/>
                  </a:cxn>
                  <a:cxn ang="0">
                    <a:pos x="233" y="214"/>
                  </a:cxn>
                  <a:cxn ang="0">
                    <a:pos x="194" y="214"/>
                  </a:cxn>
                  <a:cxn ang="0">
                    <a:pos x="159" y="86"/>
                  </a:cxn>
                  <a:cxn ang="0">
                    <a:pos x="151" y="49"/>
                  </a:cxn>
                  <a:cxn ang="0">
                    <a:pos x="106" y="214"/>
                  </a:cxn>
                  <a:cxn ang="0">
                    <a:pos x="67" y="214"/>
                  </a:cxn>
                </a:cxnLst>
                <a:rect l="0" t="0" r="r" b="b"/>
                <a:pathLst>
                  <a:path w="301" h="214">
                    <a:moveTo>
                      <a:pt x="67" y="214"/>
                    </a:moveTo>
                    <a:lnTo>
                      <a:pt x="0" y="0"/>
                    </a:lnTo>
                    <a:lnTo>
                      <a:pt x="38" y="0"/>
                    </a:lnTo>
                    <a:lnTo>
                      <a:pt x="74" y="122"/>
                    </a:lnTo>
                    <a:lnTo>
                      <a:pt x="87" y="170"/>
                    </a:lnTo>
                    <a:lnTo>
                      <a:pt x="88" y="166"/>
                    </a:lnTo>
                    <a:lnTo>
                      <a:pt x="89" y="156"/>
                    </a:lnTo>
                    <a:lnTo>
                      <a:pt x="93" y="143"/>
                    </a:lnTo>
                    <a:lnTo>
                      <a:pt x="97" y="125"/>
                    </a:lnTo>
                    <a:lnTo>
                      <a:pt x="132" y="0"/>
                    </a:lnTo>
                    <a:lnTo>
                      <a:pt x="170" y="0"/>
                    </a:lnTo>
                    <a:lnTo>
                      <a:pt x="204" y="124"/>
                    </a:lnTo>
                    <a:lnTo>
                      <a:pt x="215" y="164"/>
                    </a:lnTo>
                    <a:lnTo>
                      <a:pt x="228" y="124"/>
                    </a:lnTo>
                    <a:lnTo>
                      <a:pt x="264" y="0"/>
                    </a:lnTo>
                    <a:lnTo>
                      <a:pt x="301" y="0"/>
                    </a:lnTo>
                    <a:lnTo>
                      <a:pt x="233" y="214"/>
                    </a:lnTo>
                    <a:lnTo>
                      <a:pt x="194" y="214"/>
                    </a:lnTo>
                    <a:lnTo>
                      <a:pt x="159" y="86"/>
                    </a:lnTo>
                    <a:lnTo>
                      <a:pt x="151" y="49"/>
                    </a:lnTo>
                    <a:lnTo>
                      <a:pt x="106" y="214"/>
                    </a:lnTo>
                    <a:lnTo>
                      <a:pt x="67" y="214"/>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27" name="Freeform 185"/>
              <p:cNvSpPr>
                <a:spLocks noEditPoints="1"/>
              </p:cNvSpPr>
              <p:nvPr/>
            </p:nvSpPr>
            <p:spPr bwMode="auto">
              <a:xfrm>
                <a:off x="5226" y="1998"/>
                <a:ext cx="51" cy="56"/>
              </a:xfrm>
              <a:custGeom>
                <a:avLst/>
                <a:gdLst/>
                <a:ahLst/>
                <a:cxnLst>
                  <a:cxn ang="0">
                    <a:pos x="202" y="155"/>
                  </a:cxn>
                  <a:cxn ang="0">
                    <a:pos x="189" y="185"/>
                  </a:cxn>
                  <a:cxn ang="0">
                    <a:pos x="180" y="197"/>
                  </a:cxn>
                  <a:cxn ang="0">
                    <a:pos x="168" y="207"/>
                  </a:cxn>
                  <a:cxn ang="0">
                    <a:pos x="155" y="215"/>
                  </a:cxn>
                  <a:cxn ang="0">
                    <a:pos x="140" y="220"/>
                  </a:cxn>
                  <a:cxn ang="0">
                    <a:pos x="105" y="224"/>
                  </a:cxn>
                  <a:cxn ang="0">
                    <a:pos x="83" y="223"/>
                  </a:cxn>
                  <a:cxn ang="0">
                    <a:pos x="62" y="217"/>
                  </a:cxn>
                  <a:cxn ang="0">
                    <a:pos x="45" y="208"/>
                  </a:cxn>
                  <a:cxn ang="0">
                    <a:pos x="29" y="195"/>
                  </a:cxn>
                  <a:cxn ang="0">
                    <a:pos x="17" y="180"/>
                  </a:cxn>
                  <a:cxn ang="0">
                    <a:pos x="8" y="161"/>
                  </a:cxn>
                  <a:cxn ang="0">
                    <a:pos x="3" y="139"/>
                  </a:cxn>
                  <a:cxn ang="0">
                    <a:pos x="0" y="114"/>
                  </a:cxn>
                  <a:cxn ang="0">
                    <a:pos x="3" y="89"/>
                  </a:cxn>
                  <a:cxn ang="0">
                    <a:pos x="8" y="67"/>
                  </a:cxn>
                  <a:cxn ang="0">
                    <a:pos x="17" y="47"/>
                  </a:cxn>
                  <a:cxn ang="0">
                    <a:pos x="29" y="30"/>
                  </a:cxn>
                  <a:cxn ang="0">
                    <a:pos x="45" y="17"/>
                  </a:cxn>
                  <a:cxn ang="0">
                    <a:pos x="62" y="8"/>
                  </a:cxn>
                  <a:cxn ang="0">
                    <a:pos x="82" y="3"/>
                  </a:cxn>
                  <a:cxn ang="0">
                    <a:pos x="104" y="0"/>
                  </a:cxn>
                  <a:cxn ang="0">
                    <a:pos x="125" y="3"/>
                  </a:cxn>
                  <a:cxn ang="0">
                    <a:pos x="143" y="8"/>
                  </a:cxn>
                  <a:cxn ang="0">
                    <a:pos x="160" y="17"/>
                  </a:cxn>
                  <a:cxn ang="0">
                    <a:pos x="176" y="30"/>
                  </a:cxn>
                  <a:cxn ang="0">
                    <a:pos x="187" y="46"/>
                  </a:cxn>
                  <a:cxn ang="0">
                    <a:pos x="197" y="66"/>
                  </a:cxn>
                  <a:cxn ang="0">
                    <a:pos x="202" y="87"/>
                  </a:cxn>
                  <a:cxn ang="0">
                    <a:pos x="203" y="111"/>
                  </a:cxn>
                  <a:cxn ang="0">
                    <a:pos x="203" y="122"/>
                  </a:cxn>
                  <a:cxn ang="0">
                    <a:pos x="41" y="139"/>
                  </a:cxn>
                  <a:cxn ang="0">
                    <a:pos x="49" y="160"/>
                  </a:cxn>
                  <a:cxn ang="0">
                    <a:pos x="55" y="170"/>
                  </a:cxn>
                  <a:cxn ang="0">
                    <a:pos x="70" y="185"/>
                  </a:cxn>
                  <a:cxn ang="0">
                    <a:pos x="92" y="194"/>
                  </a:cxn>
                  <a:cxn ang="0">
                    <a:pos x="116" y="194"/>
                  </a:cxn>
                  <a:cxn ang="0">
                    <a:pos x="133" y="189"/>
                  </a:cxn>
                  <a:cxn ang="0">
                    <a:pos x="147" y="178"/>
                  </a:cxn>
                  <a:cxn ang="0">
                    <a:pos x="159" y="161"/>
                  </a:cxn>
                  <a:cxn ang="0">
                    <a:pos x="41" y="92"/>
                  </a:cxn>
                  <a:cxn ang="0">
                    <a:pos x="163" y="79"/>
                  </a:cxn>
                  <a:cxn ang="0">
                    <a:pos x="155" y="59"/>
                  </a:cxn>
                  <a:cxn ang="0">
                    <a:pos x="146" y="46"/>
                  </a:cxn>
                  <a:cxn ang="0">
                    <a:pos x="135" y="38"/>
                  </a:cxn>
                  <a:cxn ang="0">
                    <a:pos x="123" y="33"/>
                  </a:cxn>
                  <a:cxn ang="0">
                    <a:pos x="110" y="30"/>
                  </a:cxn>
                  <a:cxn ang="0">
                    <a:pos x="92" y="32"/>
                  </a:cxn>
                  <a:cxn ang="0">
                    <a:pos x="70" y="40"/>
                  </a:cxn>
                  <a:cxn ang="0">
                    <a:pos x="53" y="57"/>
                  </a:cxn>
                  <a:cxn ang="0">
                    <a:pos x="44" y="79"/>
                  </a:cxn>
                </a:cxnLst>
                <a:rect l="0" t="0" r="r" b="b"/>
                <a:pathLst>
                  <a:path w="203" h="224">
                    <a:moveTo>
                      <a:pt x="164" y="151"/>
                    </a:moveTo>
                    <a:lnTo>
                      <a:pt x="202" y="155"/>
                    </a:lnTo>
                    <a:lnTo>
                      <a:pt x="197" y="170"/>
                    </a:lnTo>
                    <a:lnTo>
                      <a:pt x="189" y="185"/>
                    </a:lnTo>
                    <a:lnTo>
                      <a:pt x="185" y="191"/>
                    </a:lnTo>
                    <a:lnTo>
                      <a:pt x="180" y="197"/>
                    </a:lnTo>
                    <a:lnTo>
                      <a:pt x="174" y="202"/>
                    </a:lnTo>
                    <a:lnTo>
                      <a:pt x="168" y="207"/>
                    </a:lnTo>
                    <a:lnTo>
                      <a:pt x="163" y="211"/>
                    </a:lnTo>
                    <a:lnTo>
                      <a:pt x="155" y="215"/>
                    </a:lnTo>
                    <a:lnTo>
                      <a:pt x="148" y="217"/>
                    </a:lnTo>
                    <a:lnTo>
                      <a:pt x="140" y="220"/>
                    </a:lnTo>
                    <a:lnTo>
                      <a:pt x="123" y="224"/>
                    </a:lnTo>
                    <a:lnTo>
                      <a:pt x="105" y="224"/>
                    </a:lnTo>
                    <a:lnTo>
                      <a:pt x="93" y="224"/>
                    </a:lnTo>
                    <a:lnTo>
                      <a:pt x="83" y="223"/>
                    </a:lnTo>
                    <a:lnTo>
                      <a:pt x="72" y="220"/>
                    </a:lnTo>
                    <a:lnTo>
                      <a:pt x="62" y="217"/>
                    </a:lnTo>
                    <a:lnTo>
                      <a:pt x="53" y="214"/>
                    </a:lnTo>
                    <a:lnTo>
                      <a:pt x="45" y="208"/>
                    </a:lnTo>
                    <a:lnTo>
                      <a:pt x="37" y="202"/>
                    </a:lnTo>
                    <a:lnTo>
                      <a:pt x="29" y="195"/>
                    </a:lnTo>
                    <a:lnTo>
                      <a:pt x="23" y="187"/>
                    </a:lnTo>
                    <a:lnTo>
                      <a:pt x="17" y="180"/>
                    </a:lnTo>
                    <a:lnTo>
                      <a:pt x="12" y="170"/>
                    </a:lnTo>
                    <a:lnTo>
                      <a:pt x="8" y="161"/>
                    </a:lnTo>
                    <a:lnTo>
                      <a:pt x="4" y="151"/>
                    </a:lnTo>
                    <a:lnTo>
                      <a:pt x="3" y="139"/>
                    </a:lnTo>
                    <a:lnTo>
                      <a:pt x="2" y="127"/>
                    </a:lnTo>
                    <a:lnTo>
                      <a:pt x="0" y="114"/>
                    </a:lnTo>
                    <a:lnTo>
                      <a:pt x="2" y="101"/>
                    </a:lnTo>
                    <a:lnTo>
                      <a:pt x="3" y="89"/>
                    </a:lnTo>
                    <a:lnTo>
                      <a:pt x="4" y="77"/>
                    </a:lnTo>
                    <a:lnTo>
                      <a:pt x="8" y="67"/>
                    </a:lnTo>
                    <a:lnTo>
                      <a:pt x="12" y="57"/>
                    </a:lnTo>
                    <a:lnTo>
                      <a:pt x="17" y="47"/>
                    </a:lnTo>
                    <a:lnTo>
                      <a:pt x="23" y="38"/>
                    </a:lnTo>
                    <a:lnTo>
                      <a:pt x="29" y="30"/>
                    </a:lnTo>
                    <a:lnTo>
                      <a:pt x="37" y="24"/>
                    </a:lnTo>
                    <a:lnTo>
                      <a:pt x="45" y="17"/>
                    </a:lnTo>
                    <a:lnTo>
                      <a:pt x="53" y="12"/>
                    </a:lnTo>
                    <a:lnTo>
                      <a:pt x="62" y="8"/>
                    </a:lnTo>
                    <a:lnTo>
                      <a:pt x="72" y="4"/>
                    </a:lnTo>
                    <a:lnTo>
                      <a:pt x="82" y="3"/>
                    </a:lnTo>
                    <a:lnTo>
                      <a:pt x="92" y="2"/>
                    </a:lnTo>
                    <a:lnTo>
                      <a:pt x="104" y="0"/>
                    </a:lnTo>
                    <a:lnTo>
                      <a:pt x="114" y="2"/>
                    </a:lnTo>
                    <a:lnTo>
                      <a:pt x="125" y="3"/>
                    </a:lnTo>
                    <a:lnTo>
                      <a:pt x="134" y="4"/>
                    </a:lnTo>
                    <a:lnTo>
                      <a:pt x="143" y="8"/>
                    </a:lnTo>
                    <a:lnTo>
                      <a:pt x="152" y="12"/>
                    </a:lnTo>
                    <a:lnTo>
                      <a:pt x="160" y="17"/>
                    </a:lnTo>
                    <a:lnTo>
                      <a:pt x="168" y="23"/>
                    </a:lnTo>
                    <a:lnTo>
                      <a:pt x="176" y="30"/>
                    </a:lnTo>
                    <a:lnTo>
                      <a:pt x="182" y="37"/>
                    </a:lnTo>
                    <a:lnTo>
                      <a:pt x="187" y="46"/>
                    </a:lnTo>
                    <a:lnTo>
                      <a:pt x="193" y="55"/>
                    </a:lnTo>
                    <a:lnTo>
                      <a:pt x="197" y="66"/>
                    </a:lnTo>
                    <a:lnTo>
                      <a:pt x="199" y="76"/>
                    </a:lnTo>
                    <a:lnTo>
                      <a:pt x="202" y="87"/>
                    </a:lnTo>
                    <a:lnTo>
                      <a:pt x="203" y="100"/>
                    </a:lnTo>
                    <a:lnTo>
                      <a:pt x="203" y="111"/>
                    </a:lnTo>
                    <a:lnTo>
                      <a:pt x="203" y="117"/>
                    </a:lnTo>
                    <a:lnTo>
                      <a:pt x="203" y="122"/>
                    </a:lnTo>
                    <a:lnTo>
                      <a:pt x="40" y="122"/>
                    </a:lnTo>
                    <a:lnTo>
                      <a:pt x="41" y="139"/>
                    </a:lnTo>
                    <a:lnTo>
                      <a:pt x="46" y="153"/>
                    </a:lnTo>
                    <a:lnTo>
                      <a:pt x="49" y="160"/>
                    </a:lnTo>
                    <a:lnTo>
                      <a:pt x="51" y="165"/>
                    </a:lnTo>
                    <a:lnTo>
                      <a:pt x="55" y="170"/>
                    </a:lnTo>
                    <a:lnTo>
                      <a:pt x="59" y="176"/>
                    </a:lnTo>
                    <a:lnTo>
                      <a:pt x="70" y="185"/>
                    </a:lnTo>
                    <a:lnTo>
                      <a:pt x="80" y="190"/>
                    </a:lnTo>
                    <a:lnTo>
                      <a:pt x="92" y="194"/>
                    </a:lnTo>
                    <a:lnTo>
                      <a:pt x="106" y="195"/>
                    </a:lnTo>
                    <a:lnTo>
                      <a:pt x="116" y="194"/>
                    </a:lnTo>
                    <a:lnTo>
                      <a:pt x="125" y="193"/>
                    </a:lnTo>
                    <a:lnTo>
                      <a:pt x="133" y="189"/>
                    </a:lnTo>
                    <a:lnTo>
                      <a:pt x="140" y="185"/>
                    </a:lnTo>
                    <a:lnTo>
                      <a:pt x="147" y="178"/>
                    </a:lnTo>
                    <a:lnTo>
                      <a:pt x="153" y="170"/>
                    </a:lnTo>
                    <a:lnTo>
                      <a:pt x="159" y="161"/>
                    </a:lnTo>
                    <a:lnTo>
                      <a:pt x="164" y="151"/>
                    </a:lnTo>
                    <a:close/>
                    <a:moveTo>
                      <a:pt x="41" y="92"/>
                    </a:moveTo>
                    <a:lnTo>
                      <a:pt x="164" y="92"/>
                    </a:lnTo>
                    <a:lnTo>
                      <a:pt x="163" y="79"/>
                    </a:lnTo>
                    <a:lnTo>
                      <a:pt x="159" y="68"/>
                    </a:lnTo>
                    <a:lnTo>
                      <a:pt x="155" y="59"/>
                    </a:lnTo>
                    <a:lnTo>
                      <a:pt x="150" y="51"/>
                    </a:lnTo>
                    <a:lnTo>
                      <a:pt x="146" y="46"/>
                    </a:lnTo>
                    <a:lnTo>
                      <a:pt x="140" y="42"/>
                    </a:lnTo>
                    <a:lnTo>
                      <a:pt x="135" y="38"/>
                    </a:lnTo>
                    <a:lnTo>
                      <a:pt x="130" y="36"/>
                    </a:lnTo>
                    <a:lnTo>
                      <a:pt x="123" y="33"/>
                    </a:lnTo>
                    <a:lnTo>
                      <a:pt x="117" y="32"/>
                    </a:lnTo>
                    <a:lnTo>
                      <a:pt x="110" y="30"/>
                    </a:lnTo>
                    <a:lnTo>
                      <a:pt x="104" y="30"/>
                    </a:lnTo>
                    <a:lnTo>
                      <a:pt x="92" y="32"/>
                    </a:lnTo>
                    <a:lnTo>
                      <a:pt x="80" y="34"/>
                    </a:lnTo>
                    <a:lnTo>
                      <a:pt x="70" y="40"/>
                    </a:lnTo>
                    <a:lnTo>
                      <a:pt x="61" y="47"/>
                    </a:lnTo>
                    <a:lnTo>
                      <a:pt x="53" y="57"/>
                    </a:lnTo>
                    <a:lnTo>
                      <a:pt x="48" y="67"/>
                    </a:lnTo>
                    <a:lnTo>
                      <a:pt x="44" y="79"/>
                    </a:lnTo>
                    <a:lnTo>
                      <a:pt x="41" y="92"/>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28" name="Freeform 186"/>
              <p:cNvSpPr>
                <a:spLocks/>
              </p:cNvSpPr>
              <p:nvPr/>
            </p:nvSpPr>
            <p:spPr bwMode="auto">
              <a:xfrm>
                <a:off x="5288" y="1998"/>
                <a:ext cx="30" cy="55"/>
              </a:xfrm>
              <a:custGeom>
                <a:avLst/>
                <a:gdLst/>
                <a:ahLst/>
                <a:cxnLst>
                  <a:cxn ang="0">
                    <a:pos x="0" y="220"/>
                  </a:cxn>
                  <a:cxn ang="0">
                    <a:pos x="0" y="6"/>
                  </a:cxn>
                  <a:cxn ang="0">
                    <a:pos x="33" y="6"/>
                  </a:cxn>
                  <a:cxn ang="0">
                    <a:pos x="33" y="38"/>
                  </a:cxn>
                  <a:cxn ang="0">
                    <a:pos x="39" y="28"/>
                  </a:cxn>
                  <a:cxn ang="0">
                    <a:pos x="46" y="19"/>
                  </a:cxn>
                  <a:cxn ang="0">
                    <a:pos x="51" y="12"/>
                  </a:cxn>
                  <a:cxn ang="0">
                    <a:pos x="56" y="8"/>
                  </a:cxn>
                  <a:cxn ang="0">
                    <a:pos x="63" y="4"/>
                  </a:cxn>
                  <a:cxn ang="0">
                    <a:pos x="68" y="3"/>
                  </a:cxn>
                  <a:cxn ang="0">
                    <a:pos x="74" y="2"/>
                  </a:cxn>
                  <a:cxn ang="0">
                    <a:pos x="81" y="0"/>
                  </a:cxn>
                  <a:cxn ang="0">
                    <a:pos x="90" y="2"/>
                  </a:cxn>
                  <a:cxn ang="0">
                    <a:pos x="99" y="3"/>
                  </a:cxn>
                  <a:cxn ang="0">
                    <a:pos x="109" y="7"/>
                  </a:cxn>
                  <a:cxn ang="0">
                    <a:pos x="119" y="12"/>
                  </a:cxn>
                  <a:cxn ang="0">
                    <a:pos x="106" y="46"/>
                  </a:cxn>
                  <a:cxn ang="0">
                    <a:pos x="99" y="42"/>
                  </a:cxn>
                  <a:cxn ang="0">
                    <a:pos x="93" y="40"/>
                  </a:cxn>
                  <a:cxn ang="0">
                    <a:pos x="85" y="38"/>
                  </a:cxn>
                  <a:cxn ang="0">
                    <a:pos x="78" y="38"/>
                  </a:cxn>
                  <a:cxn ang="0">
                    <a:pos x="73" y="38"/>
                  </a:cxn>
                  <a:cxn ang="0">
                    <a:pos x="67" y="40"/>
                  </a:cxn>
                  <a:cxn ang="0">
                    <a:pos x="61" y="42"/>
                  </a:cxn>
                  <a:cxn ang="0">
                    <a:pos x="56" y="45"/>
                  </a:cxn>
                  <a:cxn ang="0">
                    <a:pos x="52" y="49"/>
                  </a:cxn>
                  <a:cxn ang="0">
                    <a:pos x="48" y="54"/>
                  </a:cxn>
                  <a:cxn ang="0">
                    <a:pos x="46" y="59"/>
                  </a:cxn>
                  <a:cxn ang="0">
                    <a:pos x="43" y="66"/>
                  </a:cxn>
                  <a:cxn ang="0">
                    <a:pos x="40" y="75"/>
                  </a:cxn>
                  <a:cxn ang="0">
                    <a:pos x="38" y="85"/>
                  </a:cxn>
                  <a:cxn ang="0">
                    <a:pos x="37" y="96"/>
                  </a:cxn>
                  <a:cxn ang="0">
                    <a:pos x="37" y="108"/>
                  </a:cxn>
                  <a:cxn ang="0">
                    <a:pos x="37" y="220"/>
                  </a:cxn>
                  <a:cxn ang="0">
                    <a:pos x="0" y="220"/>
                  </a:cxn>
                </a:cxnLst>
                <a:rect l="0" t="0" r="r" b="b"/>
                <a:pathLst>
                  <a:path w="119" h="220">
                    <a:moveTo>
                      <a:pt x="0" y="220"/>
                    </a:moveTo>
                    <a:lnTo>
                      <a:pt x="0" y="6"/>
                    </a:lnTo>
                    <a:lnTo>
                      <a:pt x="33" y="6"/>
                    </a:lnTo>
                    <a:lnTo>
                      <a:pt x="33" y="38"/>
                    </a:lnTo>
                    <a:lnTo>
                      <a:pt x="39" y="28"/>
                    </a:lnTo>
                    <a:lnTo>
                      <a:pt x="46" y="19"/>
                    </a:lnTo>
                    <a:lnTo>
                      <a:pt x="51" y="12"/>
                    </a:lnTo>
                    <a:lnTo>
                      <a:pt x="56" y="8"/>
                    </a:lnTo>
                    <a:lnTo>
                      <a:pt x="63" y="4"/>
                    </a:lnTo>
                    <a:lnTo>
                      <a:pt x="68" y="3"/>
                    </a:lnTo>
                    <a:lnTo>
                      <a:pt x="74" y="2"/>
                    </a:lnTo>
                    <a:lnTo>
                      <a:pt x="81" y="0"/>
                    </a:lnTo>
                    <a:lnTo>
                      <a:pt x="90" y="2"/>
                    </a:lnTo>
                    <a:lnTo>
                      <a:pt x="99" y="3"/>
                    </a:lnTo>
                    <a:lnTo>
                      <a:pt x="109" y="7"/>
                    </a:lnTo>
                    <a:lnTo>
                      <a:pt x="119" y="12"/>
                    </a:lnTo>
                    <a:lnTo>
                      <a:pt x="106" y="46"/>
                    </a:lnTo>
                    <a:lnTo>
                      <a:pt x="99" y="42"/>
                    </a:lnTo>
                    <a:lnTo>
                      <a:pt x="93" y="40"/>
                    </a:lnTo>
                    <a:lnTo>
                      <a:pt x="85" y="38"/>
                    </a:lnTo>
                    <a:lnTo>
                      <a:pt x="78" y="38"/>
                    </a:lnTo>
                    <a:lnTo>
                      <a:pt x="73" y="38"/>
                    </a:lnTo>
                    <a:lnTo>
                      <a:pt x="67" y="40"/>
                    </a:lnTo>
                    <a:lnTo>
                      <a:pt x="61" y="42"/>
                    </a:lnTo>
                    <a:lnTo>
                      <a:pt x="56" y="45"/>
                    </a:lnTo>
                    <a:lnTo>
                      <a:pt x="52" y="49"/>
                    </a:lnTo>
                    <a:lnTo>
                      <a:pt x="48" y="54"/>
                    </a:lnTo>
                    <a:lnTo>
                      <a:pt x="46" y="59"/>
                    </a:lnTo>
                    <a:lnTo>
                      <a:pt x="43" y="66"/>
                    </a:lnTo>
                    <a:lnTo>
                      <a:pt x="40" y="75"/>
                    </a:lnTo>
                    <a:lnTo>
                      <a:pt x="38" y="85"/>
                    </a:lnTo>
                    <a:lnTo>
                      <a:pt x="37" y="96"/>
                    </a:lnTo>
                    <a:lnTo>
                      <a:pt x="37" y="108"/>
                    </a:lnTo>
                    <a:lnTo>
                      <a:pt x="37" y="220"/>
                    </a:lnTo>
                    <a:lnTo>
                      <a:pt x="0" y="220"/>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29" name="Freeform 187"/>
              <p:cNvSpPr>
                <a:spLocks/>
              </p:cNvSpPr>
              <p:nvPr/>
            </p:nvSpPr>
            <p:spPr bwMode="auto">
              <a:xfrm>
                <a:off x="5022" y="2080"/>
                <a:ext cx="67" cy="76"/>
              </a:xfrm>
              <a:custGeom>
                <a:avLst/>
                <a:gdLst/>
                <a:ahLst/>
                <a:cxnLst>
                  <a:cxn ang="0">
                    <a:pos x="268" y="208"/>
                  </a:cxn>
                  <a:cxn ang="0">
                    <a:pos x="260" y="230"/>
                  </a:cxn>
                  <a:cxn ang="0">
                    <a:pos x="250" y="249"/>
                  </a:cxn>
                  <a:cxn ang="0">
                    <a:pos x="238" y="266"/>
                  </a:cxn>
                  <a:cxn ang="0">
                    <a:pos x="222" y="281"/>
                  </a:cxn>
                  <a:cxn ang="0">
                    <a:pos x="205" y="291"/>
                  </a:cxn>
                  <a:cxn ang="0">
                    <a:pos x="186" y="299"/>
                  </a:cxn>
                  <a:cxn ang="0">
                    <a:pos x="165" y="304"/>
                  </a:cxn>
                  <a:cxn ang="0">
                    <a:pos x="142" y="306"/>
                  </a:cxn>
                  <a:cxn ang="0">
                    <a:pos x="119" y="304"/>
                  </a:cxn>
                  <a:cxn ang="0">
                    <a:pos x="98" y="300"/>
                  </a:cxn>
                  <a:cxn ang="0">
                    <a:pos x="80" y="295"/>
                  </a:cxn>
                  <a:cxn ang="0">
                    <a:pos x="63" y="286"/>
                  </a:cxn>
                  <a:cxn ang="0">
                    <a:pos x="48" y="276"/>
                  </a:cxn>
                  <a:cxn ang="0">
                    <a:pos x="35" y="262"/>
                  </a:cxn>
                  <a:cxn ang="0">
                    <a:pos x="25" y="247"/>
                  </a:cxn>
                  <a:cxn ang="0">
                    <a:pos x="16" y="230"/>
                  </a:cxn>
                  <a:cxn ang="0">
                    <a:pos x="4" y="192"/>
                  </a:cxn>
                  <a:cxn ang="0">
                    <a:pos x="0" y="150"/>
                  </a:cxn>
                  <a:cxn ang="0">
                    <a:pos x="4" y="107"/>
                  </a:cxn>
                  <a:cxn ang="0">
                    <a:pos x="10" y="89"/>
                  </a:cxn>
                  <a:cxn ang="0">
                    <a:pos x="18" y="70"/>
                  </a:cxn>
                  <a:cxn ang="0">
                    <a:pos x="27" y="55"/>
                  </a:cxn>
                  <a:cxn ang="0">
                    <a:pos x="40" y="40"/>
                  </a:cxn>
                  <a:cxn ang="0">
                    <a:pos x="54" y="28"/>
                  </a:cxn>
                  <a:cxn ang="0">
                    <a:pos x="69" y="18"/>
                  </a:cxn>
                  <a:cxn ang="0">
                    <a:pos x="105" y="5"/>
                  </a:cxn>
                  <a:cxn ang="0">
                    <a:pos x="142" y="0"/>
                  </a:cxn>
                  <a:cxn ang="0">
                    <a:pos x="165" y="1"/>
                  </a:cxn>
                  <a:cxn ang="0">
                    <a:pos x="184" y="6"/>
                  </a:cxn>
                  <a:cxn ang="0">
                    <a:pos x="203" y="13"/>
                  </a:cxn>
                  <a:cxn ang="0">
                    <a:pos x="220" y="23"/>
                  </a:cxn>
                  <a:cxn ang="0">
                    <a:pos x="234" y="35"/>
                  </a:cxn>
                  <a:cxn ang="0">
                    <a:pos x="246" y="49"/>
                  </a:cxn>
                  <a:cxn ang="0">
                    <a:pos x="255" y="66"/>
                  </a:cxn>
                  <a:cxn ang="0">
                    <a:pos x="263" y="86"/>
                  </a:cxn>
                  <a:cxn ang="0">
                    <a:pos x="217" y="81"/>
                  </a:cxn>
                  <a:cxn ang="0">
                    <a:pos x="201" y="57"/>
                  </a:cxn>
                  <a:cxn ang="0">
                    <a:pos x="182" y="41"/>
                  </a:cxn>
                  <a:cxn ang="0">
                    <a:pos x="157" y="35"/>
                  </a:cxn>
                  <a:cxn ang="0">
                    <a:pos x="125" y="35"/>
                  </a:cxn>
                  <a:cxn ang="0">
                    <a:pos x="97" y="43"/>
                  </a:cxn>
                  <a:cxn ang="0">
                    <a:pos x="73" y="58"/>
                  </a:cxn>
                  <a:cxn ang="0">
                    <a:pos x="56" y="81"/>
                  </a:cxn>
                  <a:cxn ang="0">
                    <a:pos x="47" y="108"/>
                  </a:cxn>
                  <a:cxn ang="0">
                    <a:pos x="42" y="136"/>
                  </a:cxn>
                  <a:cxn ang="0">
                    <a:pos x="42" y="168"/>
                  </a:cxn>
                  <a:cxn ang="0">
                    <a:pos x="47" y="201"/>
                  </a:cxn>
                  <a:cxn ang="0">
                    <a:pos x="59" y="230"/>
                  </a:cxn>
                  <a:cxn ang="0">
                    <a:pos x="76" y="251"/>
                  </a:cxn>
                  <a:cxn ang="0">
                    <a:pos x="99" y="264"/>
                  </a:cxn>
                  <a:cxn ang="0">
                    <a:pos x="125" y="272"/>
                  </a:cxn>
                  <a:cxn ang="0">
                    <a:pos x="156" y="272"/>
                  </a:cxn>
                  <a:cxn ang="0">
                    <a:pos x="176" y="265"/>
                  </a:cxn>
                  <a:cxn ang="0">
                    <a:pos x="190" y="257"/>
                  </a:cxn>
                  <a:cxn ang="0">
                    <a:pos x="201" y="248"/>
                  </a:cxn>
                  <a:cxn ang="0">
                    <a:pos x="212" y="236"/>
                  </a:cxn>
                  <a:cxn ang="0">
                    <a:pos x="222" y="214"/>
                  </a:cxn>
                </a:cxnLst>
                <a:rect l="0" t="0" r="r" b="b"/>
                <a:pathLst>
                  <a:path w="268" h="306">
                    <a:moveTo>
                      <a:pt x="228" y="197"/>
                    </a:moveTo>
                    <a:lnTo>
                      <a:pt x="268" y="208"/>
                    </a:lnTo>
                    <a:lnTo>
                      <a:pt x="264" y="218"/>
                    </a:lnTo>
                    <a:lnTo>
                      <a:pt x="260" y="230"/>
                    </a:lnTo>
                    <a:lnTo>
                      <a:pt x="255" y="240"/>
                    </a:lnTo>
                    <a:lnTo>
                      <a:pt x="250" y="249"/>
                    </a:lnTo>
                    <a:lnTo>
                      <a:pt x="245" y="259"/>
                    </a:lnTo>
                    <a:lnTo>
                      <a:pt x="238" y="266"/>
                    </a:lnTo>
                    <a:lnTo>
                      <a:pt x="230" y="274"/>
                    </a:lnTo>
                    <a:lnTo>
                      <a:pt x="222" y="281"/>
                    </a:lnTo>
                    <a:lnTo>
                      <a:pt x="214" y="286"/>
                    </a:lnTo>
                    <a:lnTo>
                      <a:pt x="205" y="291"/>
                    </a:lnTo>
                    <a:lnTo>
                      <a:pt x="196" y="296"/>
                    </a:lnTo>
                    <a:lnTo>
                      <a:pt x="186" y="299"/>
                    </a:lnTo>
                    <a:lnTo>
                      <a:pt x="175" y="302"/>
                    </a:lnTo>
                    <a:lnTo>
                      <a:pt x="165" y="304"/>
                    </a:lnTo>
                    <a:lnTo>
                      <a:pt x="154" y="306"/>
                    </a:lnTo>
                    <a:lnTo>
                      <a:pt x="142" y="306"/>
                    </a:lnTo>
                    <a:lnTo>
                      <a:pt x="131" y="306"/>
                    </a:lnTo>
                    <a:lnTo>
                      <a:pt x="119" y="304"/>
                    </a:lnTo>
                    <a:lnTo>
                      <a:pt x="108" y="303"/>
                    </a:lnTo>
                    <a:lnTo>
                      <a:pt x="98" y="300"/>
                    </a:lnTo>
                    <a:lnTo>
                      <a:pt x="88" y="298"/>
                    </a:lnTo>
                    <a:lnTo>
                      <a:pt x="80" y="295"/>
                    </a:lnTo>
                    <a:lnTo>
                      <a:pt x="71" y="291"/>
                    </a:lnTo>
                    <a:lnTo>
                      <a:pt x="63" y="286"/>
                    </a:lnTo>
                    <a:lnTo>
                      <a:pt x="55" y="281"/>
                    </a:lnTo>
                    <a:lnTo>
                      <a:pt x="48" y="276"/>
                    </a:lnTo>
                    <a:lnTo>
                      <a:pt x="42" y="269"/>
                    </a:lnTo>
                    <a:lnTo>
                      <a:pt x="35" y="262"/>
                    </a:lnTo>
                    <a:lnTo>
                      <a:pt x="30" y="255"/>
                    </a:lnTo>
                    <a:lnTo>
                      <a:pt x="25" y="247"/>
                    </a:lnTo>
                    <a:lnTo>
                      <a:pt x="20" y="239"/>
                    </a:lnTo>
                    <a:lnTo>
                      <a:pt x="16" y="230"/>
                    </a:lnTo>
                    <a:lnTo>
                      <a:pt x="9" y="211"/>
                    </a:lnTo>
                    <a:lnTo>
                      <a:pt x="4" y="192"/>
                    </a:lnTo>
                    <a:lnTo>
                      <a:pt x="1" y="171"/>
                    </a:lnTo>
                    <a:lnTo>
                      <a:pt x="0" y="150"/>
                    </a:lnTo>
                    <a:lnTo>
                      <a:pt x="1" y="128"/>
                    </a:lnTo>
                    <a:lnTo>
                      <a:pt x="4" y="107"/>
                    </a:lnTo>
                    <a:lnTo>
                      <a:pt x="6" y="98"/>
                    </a:lnTo>
                    <a:lnTo>
                      <a:pt x="10" y="89"/>
                    </a:lnTo>
                    <a:lnTo>
                      <a:pt x="14" y="79"/>
                    </a:lnTo>
                    <a:lnTo>
                      <a:pt x="18" y="70"/>
                    </a:lnTo>
                    <a:lnTo>
                      <a:pt x="22" y="62"/>
                    </a:lnTo>
                    <a:lnTo>
                      <a:pt x="27" y="55"/>
                    </a:lnTo>
                    <a:lnTo>
                      <a:pt x="34" y="47"/>
                    </a:lnTo>
                    <a:lnTo>
                      <a:pt x="40" y="40"/>
                    </a:lnTo>
                    <a:lnTo>
                      <a:pt x="47" y="34"/>
                    </a:lnTo>
                    <a:lnTo>
                      <a:pt x="54" y="28"/>
                    </a:lnTo>
                    <a:lnTo>
                      <a:pt x="61" y="23"/>
                    </a:lnTo>
                    <a:lnTo>
                      <a:pt x="69" y="18"/>
                    </a:lnTo>
                    <a:lnTo>
                      <a:pt x="86" y="10"/>
                    </a:lnTo>
                    <a:lnTo>
                      <a:pt x="105" y="5"/>
                    </a:lnTo>
                    <a:lnTo>
                      <a:pt x="123" y="1"/>
                    </a:lnTo>
                    <a:lnTo>
                      <a:pt x="142" y="0"/>
                    </a:lnTo>
                    <a:lnTo>
                      <a:pt x="154" y="1"/>
                    </a:lnTo>
                    <a:lnTo>
                      <a:pt x="165" y="1"/>
                    </a:lnTo>
                    <a:lnTo>
                      <a:pt x="175" y="4"/>
                    </a:lnTo>
                    <a:lnTo>
                      <a:pt x="184" y="6"/>
                    </a:lnTo>
                    <a:lnTo>
                      <a:pt x="194" y="9"/>
                    </a:lnTo>
                    <a:lnTo>
                      <a:pt x="203" y="13"/>
                    </a:lnTo>
                    <a:lnTo>
                      <a:pt x="212" y="18"/>
                    </a:lnTo>
                    <a:lnTo>
                      <a:pt x="220" y="23"/>
                    </a:lnTo>
                    <a:lnTo>
                      <a:pt x="228" y="28"/>
                    </a:lnTo>
                    <a:lnTo>
                      <a:pt x="234" y="35"/>
                    </a:lnTo>
                    <a:lnTo>
                      <a:pt x="241" y="43"/>
                    </a:lnTo>
                    <a:lnTo>
                      <a:pt x="246" y="49"/>
                    </a:lnTo>
                    <a:lnTo>
                      <a:pt x="251" y="58"/>
                    </a:lnTo>
                    <a:lnTo>
                      <a:pt x="255" y="66"/>
                    </a:lnTo>
                    <a:lnTo>
                      <a:pt x="259" y="77"/>
                    </a:lnTo>
                    <a:lnTo>
                      <a:pt x="263" y="86"/>
                    </a:lnTo>
                    <a:lnTo>
                      <a:pt x="224" y="95"/>
                    </a:lnTo>
                    <a:lnTo>
                      <a:pt x="217" y="81"/>
                    </a:lnTo>
                    <a:lnTo>
                      <a:pt x="211" y="68"/>
                    </a:lnTo>
                    <a:lnTo>
                      <a:pt x="201" y="57"/>
                    </a:lnTo>
                    <a:lnTo>
                      <a:pt x="192" y="48"/>
                    </a:lnTo>
                    <a:lnTo>
                      <a:pt x="182" y="41"/>
                    </a:lnTo>
                    <a:lnTo>
                      <a:pt x="170" y="38"/>
                    </a:lnTo>
                    <a:lnTo>
                      <a:pt x="157" y="35"/>
                    </a:lnTo>
                    <a:lnTo>
                      <a:pt x="142" y="34"/>
                    </a:lnTo>
                    <a:lnTo>
                      <a:pt x="125" y="35"/>
                    </a:lnTo>
                    <a:lnTo>
                      <a:pt x="110" y="38"/>
                    </a:lnTo>
                    <a:lnTo>
                      <a:pt x="97" y="43"/>
                    </a:lnTo>
                    <a:lnTo>
                      <a:pt x="84" y="49"/>
                    </a:lnTo>
                    <a:lnTo>
                      <a:pt x="73" y="58"/>
                    </a:lnTo>
                    <a:lnTo>
                      <a:pt x="64" y="69"/>
                    </a:lnTo>
                    <a:lnTo>
                      <a:pt x="56" y="81"/>
                    </a:lnTo>
                    <a:lnTo>
                      <a:pt x="51" y="94"/>
                    </a:lnTo>
                    <a:lnTo>
                      <a:pt x="47" y="108"/>
                    </a:lnTo>
                    <a:lnTo>
                      <a:pt x="43" y="121"/>
                    </a:lnTo>
                    <a:lnTo>
                      <a:pt x="42" y="136"/>
                    </a:lnTo>
                    <a:lnTo>
                      <a:pt x="42" y="150"/>
                    </a:lnTo>
                    <a:lnTo>
                      <a:pt x="42" y="168"/>
                    </a:lnTo>
                    <a:lnTo>
                      <a:pt x="44" y="185"/>
                    </a:lnTo>
                    <a:lnTo>
                      <a:pt x="47" y="201"/>
                    </a:lnTo>
                    <a:lnTo>
                      <a:pt x="52" y="217"/>
                    </a:lnTo>
                    <a:lnTo>
                      <a:pt x="59" y="230"/>
                    </a:lnTo>
                    <a:lnTo>
                      <a:pt x="67" y="240"/>
                    </a:lnTo>
                    <a:lnTo>
                      <a:pt x="76" y="251"/>
                    </a:lnTo>
                    <a:lnTo>
                      <a:pt x="88" y="259"/>
                    </a:lnTo>
                    <a:lnTo>
                      <a:pt x="99" y="264"/>
                    </a:lnTo>
                    <a:lnTo>
                      <a:pt x="112" y="269"/>
                    </a:lnTo>
                    <a:lnTo>
                      <a:pt x="125" y="272"/>
                    </a:lnTo>
                    <a:lnTo>
                      <a:pt x="139" y="272"/>
                    </a:lnTo>
                    <a:lnTo>
                      <a:pt x="156" y="272"/>
                    </a:lnTo>
                    <a:lnTo>
                      <a:pt x="170" y="268"/>
                    </a:lnTo>
                    <a:lnTo>
                      <a:pt x="176" y="265"/>
                    </a:lnTo>
                    <a:lnTo>
                      <a:pt x="184" y="261"/>
                    </a:lnTo>
                    <a:lnTo>
                      <a:pt x="190" y="257"/>
                    </a:lnTo>
                    <a:lnTo>
                      <a:pt x="196" y="253"/>
                    </a:lnTo>
                    <a:lnTo>
                      <a:pt x="201" y="248"/>
                    </a:lnTo>
                    <a:lnTo>
                      <a:pt x="207" y="243"/>
                    </a:lnTo>
                    <a:lnTo>
                      <a:pt x="212" y="236"/>
                    </a:lnTo>
                    <a:lnTo>
                      <a:pt x="216" y="230"/>
                    </a:lnTo>
                    <a:lnTo>
                      <a:pt x="222" y="214"/>
                    </a:lnTo>
                    <a:lnTo>
                      <a:pt x="228" y="197"/>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30" name="Freeform 188"/>
              <p:cNvSpPr>
                <a:spLocks noEditPoints="1"/>
              </p:cNvSpPr>
              <p:nvPr/>
            </p:nvSpPr>
            <p:spPr bwMode="auto">
              <a:xfrm>
                <a:off x="5097" y="2100"/>
                <a:ext cx="51" cy="56"/>
              </a:xfrm>
              <a:custGeom>
                <a:avLst/>
                <a:gdLst/>
                <a:ahLst/>
                <a:cxnLst>
                  <a:cxn ang="0">
                    <a:pos x="1" y="97"/>
                  </a:cxn>
                  <a:cxn ang="0">
                    <a:pos x="5" y="72"/>
                  </a:cxn>
                  <a:cxn ang="0">
                    <a:pos x="13" y="50"/>
                  </a:cxn>
                  <a:cxn ang="0">
                    <a:pos x="26" y="31"/>
                  </a:cxn>
                  <a:cxn ang="0">
                    <a:pos x="42" y="18"/>
                  </a:cxn>
                  <a:cxn ang="0">
                    <a:pos x="58" y="9"/>
                  </a:cxn>
                  <a:cxn ang="0">
                    <a:pos x="75" y="3"/>
                  </a:cxn>
                  <a:cxn ang="0">
                    <a:pos x="93" y="0"/>
                  </a:cxn>
                  <a:cxn ang="0">
                    <a:pos x="115" y="0"/>
                  </a:cxn>
                  <a:cxn ang="0">
                    <a:pos x="135" y="4"/>
                  </a:cxn>
                  <a:cxn ang="0">
                    <a:pos x="153" y="10"/>
                  </a:cxn>
                  <a:cxn ang="0">
                    <a:pos x="170" y="22"/>
                  </a:cxn>
                  <a:cxn ang="0">
                    <a:pos x="185" y="37"/>
                  </a:cxn>
                  <a:cxn ang="0">
                    <a:pos x="195" y="54"/>
                  </a:cxn>
                  <a:cxn ang="0">
                    <a:pos x="203" y="73"/>
                  </a:cxn>
                  <a:cxn ang="0">
                    <a:pos x="205" y="97"/>
                  </a:cxn>
                  <a:cxn ang="0">
                    <a:pos x="205" y="128"/>
                  </a:cxn>
                  <a:cxn ang="0">
                    <a:pos x="199" y="161"/>
                  </a:cxn>
                  <a:cxn ang="0">
                    <a:pos x="186" y="184"/>
                  </a:cxn>
                  <a:cxn ang="0">
                    <a:pos x="168" y="203"/>
                  </a:cxn>
                  <a:cxn ang="0">
                    <a:pos x="144" y="216"/>
                  </a:cxn>
                  <a:cxn ang="0">
                    <a:pos x="118" y="222"/>
                  </a:cxn>
                  <a:cxn ang="0">
                    <a:pos x="92" y="224"/>
                  </a:cxn>
                  <a:cxn ang="0">
                    <a:pos x="72" y="220"/>
                  </a:cxn>
                  <a:cxn ang="0">
                    <a:pos x="52" y="212"/>
                  </a:cxn>
                  <a:cxn ang="0">
                    <a:pos x="37" y="201"/>
                  </a:cxn>
                  <a:cxn ang="0">
                    <a:pos x="22" y="187"/>
                  </a:cxn>
                  <a:cxn ang="0">
                    <a:pos x="12" y="170"/>
                  </a:cxn>
                  <a:cxn ang="0">
                    <a:pos x="4" y="149"/>
                  </a:cxn>
                  <a:cxn ang="0">
                    <a:pos x="1" y="124"/>
                  </a:cxn>
                  <a:cxn ang="0">
                    <a:pos x="39" y="111"/>
                  </a:cxn>
                  <a:cxn ang="0">
                    <a:pos x="39" y="131"/>
                  </a:cxn>
                  <a:cxn ang="0">
                    <a:pos x="43" y="148"/>
                  </a:cxn>
                  <a:cxn ang="0">
                    <a:pos x="50" y="162"/>
                  </a:cxn>
                  <a:cxn ang="0">
                    <a:pos x="58" y="173"/>
                  </a:cxn>
                  <a:cxn ang="0">
                    <a:pos x="67" y="182"/>
                  </a:cxn>
                  <a:cxn ang="0">
                    <a:pos x="79" y="188"/>
                  </a:cxn>
                  <a:cxn ang="0">
                    <a:pos x="90" y="192"/>
                  </a:cxn>
                  <a:cxn ang="0">
                    <a:pos x="103" y="194"/>
                  </a:cxn>
                  <a:cxn ang="0">
                    <a:pos x="117" y="192"/>
                  </a:cxn>
                  <a:cxn ang="0">
                    <a:pos x="128" y="188"/>
                  </a:cxn>
                  <a:cxn ang="0">
                    <a:pos x="140" y="182"/>
                  </a:cxn>
                  <a:cxn ang="0">
                    <a:pos x="149" y="173"/>
                  </a:cxn>
                  <a:cxn ang="0">
                    <a:pos x="157" y="161"/>
                  </a:cxn>
                  <a:cxn ang="0">
                    <a:pos x="164" y="148"/>
                  </a:cxn>
                  <a:cxn ang="0">
                    <a:pos x="168" y="110"/>
                  </a:cxn>
                  <a:cxn ang="0">
                    <a:pos x="164" y="76"/>
                  </a:cxn>
                  <a:cxn ang="0">
                    <a:pos x="157" y="61"/>
                  </a:cxn>
                  <a:cxn ang="0">
                    <a:pos x="149" y="50"/>
                  </a:cxn>
                  <a:cxn ang="0">
                    <a:pos x="140" y="42"/>
                  </a:cxn>
                  <a:cxn ang="0">
                    <a:pos x="128" y="35"/>
                  </a:cxn>
                  <a:cxn ang="0">
                    <a:pos x="117" y="31"/>
                  </a:cxn>
                  <a:cxn ang="0">
                    <a:pos x="103" y="30"/>
                  </a:cxn>
                  <a:cxn ang="0">
                    <a:pos x="90" y="31"/>
                  </a:cxn>
                  <a:cxn ang="0">
                    <a:pos x="79" y="35"/>
                  </a:cxn>
                  <a:cxn ang="0">
                    <a:pos x="67" y="42"/>
                  </a:cxn>
                  <a:cxn ang="0">
                    <a:pos x="58" y="50"/>
                  </a:cxn>
                  <a:cxn ang="0">
                    <a:pos x="50" y="61"/>
                  </a:cxn>
                  <a:cxn ang="0">
                    <a:pos x="43" y="76"/>
                  </a:cxn>
                  <a:cxn ang="0">
                    <a:pos x="39" y="93"/>
                  </a:cxn>
                  <a:cxn ang="0">
                    <a:pos x="39" y="111"/>
                  </a:cxn>
                </a:cxnLst>
                <a:rect l="0" t="0" r="r" b="b"/>
                <a:pathLst>
                  <a:path w="207" h="224">
                    <a:moveTo>
                      <a:pt x="0" y="111"/>
                    </a:moveTo>
                    <a:lnTo>
                      <a:pt x="1" y="97"/>
                    </a:lnTo>
                    <a:lnTo>
                      <a:pt x="3" y="84"/>
                    </a:lnTo>
                    <a:lnTo>
                      <a:pt x="5" y="72"/>
                    </a:lnTo>
                    <a:lnTo>
                      <a:pt x="9" y="60"/>
                    </a:lnTo>
                    <a:lnTo>
                      <a:pt x="13" y="50"/>
                    </a:lnTo>
                    <a:lnTo>
                      <a:pt x="20" y="39"/>
                    </a:lnTo>
                    <a:lnTo>
                      <a:pt x="26" y="31"/>
                    </a:lnTo>
                    <a:lnTo>
                      <a:pt x="34" y="24"/>
                    </a:lnTo>
                    <a:lnTo>
                      <a:pt x="42" y="18"/>
                    </a:lnTo>
                    <a:lnTo>
                      <a:pt x="50" y="13"/>
                    </a:lnTo>
                    <a:lnTo>
                      <a:pt x="58" y="9"/>
                    </a:lnTo>
                    <a:lnTo>
                      <a:pt x="66" y="5"/>
                    </a:lnTo>
                    <a:lnTo>
                      <a:pt x="75" y="3"/>
                    </a:lnTo>
                    <a:lnTo>
                      <a:pt x="84" y="1"/>
                    </a:lnTo>
                    <a:lnTo>
                      <a:pt x="93" y="0"/>
                    </a:lnTo>
                    <a:lnTo>
                      <a:pt x="103" y="0"/>
                    </a:lnTo>
                    <a:lnTo>
                      <a:pt x="115" y="0"/>
                    </a:lnTo>
                    <a:lnTo>
                      <a:pt x="126" y="1"/>
                    </a:lnTo>
                    <a:lnTo>
                      <a:pt x="135" y="4"/>
                    </a:lnTo>
                    <a:lnTo>
                      <a:pt x="145" y="7"/>
                    </a:lnTo>
                    <a:lnTo>
                      <a:pt x="153" y="10"/>
                    </a:lnTo>
                    <a:lnTo>
                      <a:pt x="162" y="16"/>
                    </a:lnTo>
                    <a:lnTo>
                      <a:pt x="170" y="22"/>
                    </a:lnTo>
                    <a:lnTo>
                      <a:pt x="178" y="29"/>
                    </a:lnTo>
                    <a:lnTo>
                      <a:pt x="185" y="37"/>
                    </a:lnTo>
                    <a:lnTo>
                      <a:pt x="190" y="44"/>
                    </a:lnTo>
                    <a:lnTo>
                      <a:pt x="195" y="54"/>
                    </a:lnTo>
                    <a:lnTo>
                      <a:pt x="199" y="63"/>
                    </a:lnTo>
                    <a:lnTo>
                      <a:pt x="203" y="73"/>
                    </a:lnTo>
                    <a:lnTo>
                      <a:pt x="204" y="85"/>
                    </a:lnTo>
                    <a:lnTo>
                      <a:pt x="205" y="97"/>
                    </a:lnTo>
                    <a:lnTo>
                      <a:pt x="207" y="109"/>
                    </a:lnTo>
                    <a:lnTo>
                      <a:pt x="205" y="128"/>
                    </a:lnTo>
                    <a:lnTo>
                      <a:pt x="203" y="145"/>
                    </a:lnTo>
                    <a:lnTo>
                      <a:pt x="199" y="161"/>
                    </a:lnTo>
                    <a:lnTo>
                      <a:pt x="194" y="174"/>
                    </a:lnTo>
                    <a:lnTo>
                      <a:pt x="186" y="184"/>
                    </a:lnTo>
                    <a:lnTo>
                      <a:pt x="178" y="195"/>
                    </a:lnTo>
                    <a:lnTo>
                      <a:pt x="168" y="203"/>
                    </a:lnTo>
                    <a:lnTo>
                      <a:pt x="157" y="211"/>
                    </a:lnTo>
                    <a:lnTo>
                      <a:pt x="144" y="216"/>
                    </a:lnTo>
                    <a:lnTo>
                      <a:pt x="131" y="220"/>
                    </a:lnTo>
                    <a:lnTo>
                      <a:pt x="118" y="222"/>
                    </a:lnTo>
                    <a:lnTo>
                      <a:pt x="103" y="224"/>
                    </a:lnTo>
                    <a:lnTo>
                      <a:pt x="92" y="224"/>
                    </a:lnTo>
                    <a:lnTo>
                      <a:pt x="81" y="222"/>
                    </a:lnTo>
                    <a:lnTo>
                      <a:pt x="72" y="220"/>
                    </a:lnTo>
                    <a:lnTo>
                      <a:pt x="62" y="216"/>
                    </a:lnTo>
                    <a:lnTo>
                      <a:pt x="52" y="212"/>
                    </a:lnTo>
                    <a:lnTo>
                      <a:pt x="45" y="207"/>
                    </a:lnTo>
                    <a:lnTo>
                      <a:pt x="37" y="201"/>
                    </a:lnTo>
                    <a:lnTo>
                      <a:pt x="29" y="195"/>
                    </a:lnTo>
                    <a:lnTo>
                      <a:pt x="22" y="187"/>
                    </a:lnTo>
                    <a:lnTo>
                      <a:pt x="17" y="179"/>
                    </a:lnTo>
                    <a:lnTo>
                      <a:pt x="12" y="170"/>
                    </a:lnTo>
                    <a:lnTo>
                      <a:pt x="8" y="160"/>
                    </a:lnTo>
                    <a:lnTo>
                      <a:pt x="4" y="149"/>
                    </a:lnTo>
                    <a:lnTo>
                      <a:pt x="3" y="137"/>
                    </a:lnTo>
                    <a:lnTo>
                      <a:pt x="1" y="124"/>
                    </a:lnTo>
                    <a:lnTo>
                      <a:pt x="0" y="111"/>
                    </a:lnTo>
                    <a:close/>
                    <a:moveTo>
                      <a:pt x="39" y="111"/>
                    </a:moveTo>
                    <a:lnTo>
                      <a:pt x="39" y="122"/>
                    </a:lnTo>
                    <a:lnTo>
                      <a:pt x="39" y="131"/>
                    </a:lnTo>
                    <a:lnTo>
                      <a:pt x="42" y="140"/>
                    </a:lnTo>
                    <a:lnTo>
                      <a:pt x="43" y="148"/>
                    </a:lnTo>
                    <a:lnTo>
                      <a:pt x="46" y="154"/>
                    </a:lnTo>
                    <a:lnTo>
                      <a:pt x="50" y="162"/>
                    </a:lnTo>
                    <a:lnTo>
                      <a:pt x="52" y="167"/>
                    </a:lnTo>
                    <a:lnTo>
                      <a:pt x="58" y="173"/>
                    </a:lnTo>
                    <a:lnTo>
                      <a:pt x="62" y="178"/>
                    </a:lnTo>
                    <a:lnTo>
                      <a:pt x="67" y="182"/>
                    </a:lnTo>
                    <a:lnTo>
                      <a:pt x="72" y="186"/>
                    </a:lnTo>
                    <a:lnTo>
                      <a:pt x="79" y="188"/>
                    </a:lnTo>
                    <a:lnTo>
                      <a:pt x="84" y="191"/>
                    </a:lnTo>
                    <a:lnTo>
                      <a:pt x="90" y="192"/>
                    </a:lnTo>
                    <a:lnTo>
                      <a:pt x="97" y="194"/>
                    </a:lnTo>
                    <a:lnTo>
                      <a:pt x="103" y="194"/>
                    </a:lnTo>
                    <a:lnTo>
                      <a:pt x="110" y="194"/>
                    </a:lnTo>
                    <a:lnTo>
                      <a:pt x="117" y="192"/>
                    </a:lnTo>
                    <a:lnTo>
                      <a:pt x="123" y="191"/>
                    </a:lnTo>
                    <a:lnTo>
                      <a:pt x="128" y="188"/>
                    </a:lnTo>
                    <a:lnTo>
                      <a:pt x="135" y="186"/>
                    </a:lnTo>
                    <a:lnTo>
                      <a:pt x="140" y="182"/>
                    </a:lnTo>
                    <a:lnTo>
                      <a:pt x="145" y="178"/>
                    </a:lnTo>
                    <a:lnTo>
                      <a:pt x="149" y="173"/>
                    </a:lnTo>
                    <a:lnTo>
                      <a:pt x="154" y="167"/>
                    </a:lnTo>
                    <a:lnTo>
                      <a:pt x="157" y="161"/>
                    </a:lnTo>
                    <a:lnTo>
                      <a:pt x="161" y="154"/>
                    </a:lnTo>
                    <a:lnTo>
                      <a:pt x="164" y="148"/>
                    </a:lnTo>
                    <a:lnTo>
                      <a:pt x="166" y="129"/>
                    </a:lnTo>
                    <a:lnTo>
                      <a:pt x="168" y="110"/>
                    </a:lnTo>
                    <a:lnTo>
                      <a:pt x="166" y="92"/>
                    </a:lnTo>
                    <a:lnTo>
                      <a:pt x="164" y="76"/>
                    </a:lnTo>
                    <a:lnTo>
                      <a:pt x="161" y="68"/>
                    </a:lnTo>
                    <a:lnTo>
                      <a:pt x="157" y="61"/>
                    </a:lnTo>
                    <a:lnTo>
                      <a:pt x="154" y="56"/>
                    </a:lnTo>
                    <a:lnTo>
                      <a:pt x="149" y="50"/>
                    </a:lnTo>
                    <a:lnTo>
                      <a:pt x="145" y="46"/>
                    </a:lnTo>
                    <a:lnTo>
                      <a:pt x="140" y="42"/>
                    </a:lnTo>
                    <a:lnTo>
                      <a:pt x="135" y="38"/>
                    </a:lnTo>
                    <a:lnTo>
                      <a:pt x="128" y="35"/>
                    </a:lnTo>
                    <a:lnTo>
                      <a:pt x="123" y="33"/>
                    </a:lnTo>
                    <a:lnTo>
                      <a:pt x="117" y="31"/>
                    </a:lnTo>
                    <a:lnTo>
                      <a:pt x="110" y="30"/>
                    </a:lnTo>
                    <a:lnTo>
                      <a:pt x="103" y="30"/>
                    </a:lnTo>
                    <a:lnTo>
                      <a:pt x="97" y="30"/>
                    </a:lnTo>
                    <a:lnTo>
                      <a:pt x="90" y="31"/>
                    </a:lnTo>
                    <a:lnTo>
                      <a:pt x="84" y="33"/>
                    </a:lnTo>
                    <a:lnTo>
                      <a:pt x="79" y="35"/>
                    </a:lnTo>
                    <a:lnTo>
                      <a:pt x="72" y="38"/>
                    </a:lnTo>
                    <a:lnTo>
                      <a:pt x="67" y="42"/>
                    </a:lnTo>
                    <a:lnTo>
                      <a:pt x="62" y="46"/>
                    </a:lnTo>
                    <a:lnTo>
                      <a:pt x="58" y="50"/>
                    </a:lnTo>
                    <a:lnTo>
                      <a:pt x="52" y="55"/>
                    </a:lnTo>
                    <a:lnTo>
                      <a:pt x="50" y="61"/>
                    </a:lnTo>
                    <a:lnTo>
                      <a:pt x="46" y="68"/>
                    </a:lnTo>
                    <a:lnTo>
                      <a:pt x="43" y="76"/>
                    </a:lnTo>
                    <a:lnTo>
                      <a:pt x="42" y="84"/>
                    </a:lnTo>
                    <a:lnTo>
                      <a:pt x="39" y="93"/>
                    </a:lnTo>
                    <a:lnTo>
                      <a:pt x="39" y="102"/>
                    </a:lnTo>
                    <a:lnTo>
                      <a:pt x="39" y="111"/>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31" name="Freeform 189"/>
              <p:cNvSpPr>
                <a:spLocks/>
              </p:cNvSpPr>
              <p:nvPr/>
            </p:nvSpPr>
            <p:spPr bwMode="auto">
              <a:xfrm>
                <a:off x="5159" y="2100"/>
                <a:ext cx="44" cy="55"/>
              </a:xfrm>
              <a:custGeom>
                <a:avLst/>
                <a:gdLst/>
                <a:ahLst/>
                <a:cxnLst>
                  <a:cxn ang="0">
                    <a:pos x="0" y="218"/>
                  </a:cxn>
                  <a:cxn ang="0">
                    <a:pos x="0" y="4"/>
                  </a:cxn>
                  <a:cxn ang="0">
                    <a:pos x="34" y="4"/>
                  </a:cxn>
                  <a:cxn ang="0">
                    <a:pos x="34" y="35"/>
                  </a:cxn>
                  <a:cxn ang="0">
                    <a:pos x="39" y="26"/>
                  </a:cxn>
                  <a:cxn ang="0">
                    <a:pos x="47" y="20"/>
                  </a:cxn>
                  <a:cxn ang="0">
                    <a:pos x="55" y="13"/>
                  </a:cxn>
                  <a:cxn ang="0">
                    <a:pos x="63" y="8"/>
                  </a:cxn>
                  <a:cxn ang="0">
                    <a:pos x="72" y="5"/>
                  </a:cxn>
                  <a:cxn ang="0">
                    <a:pos x="82" y="1"/>
                  </a:cxn>
                  <a:cxn ang="0">
                    <a:pos x="93" y="0"/>
                  </a:cxn>
                  <a:cxn ang="0">
                    <a:pos x="103" y="0"/>
                  </a:cxn>
                  <a:cxn ang="0">
                    <a:pos x="112" y="0"/>
                  </a:cxn>
                  <a:cxn ang="0">
                    <a:pos x="123" y="1"/>
                  </a:cxn>
                  <a:cxn ang="0">
                    <a:pos x="131" y="4"/>
                  </a:cxn>
                  <a:cxn ang="0">
                    <a:pos x="140" y="7"/>
                  </a:cxn>
                  <a:cxn ang="0">
                    <a:pos x="148" y="10"/>
                  </a:cxn>
                  <a:cxn ang="0">
                    <a:pos x="154" y="14"/>
                  </a:cxn>
                  <a:cxn ang="0">
                    <a:pos x="160" y="20"/>
                  </a:cxn>
                  <a:cxn ang="0">
                    <a:pos x="165" y="25"/>
                  </a:cxn>
                  <a:cxn ang="0">
                    <a:pos x="169" y="31"/>
                  </a:cxn>
                  <a:cxn ang="0">
                    <a:pos x="171" y="37"/>
                  </a:cxn>
                  <a:cxn ang="0">
                    <a:pos x="174" y="44"/>
                  </a:cxn>
                  <a:cxn ang="0">
                    <a:pos x="177" y="52"/>
                  </a:cxn>
                  <a:cxn ang="0">
                    <a:pos x="178" y="65"/>
                  </a:cxn>
                  <a:cxn ang="0">
                    <a:pos x="178" y="88"/>
                  </a:cxn>
                  <a:cxn ang="0">
                    <a:pos x="178" y="218"/>
                  </a:cxn>
                  <a:cxn ang="0">
                    <a:pos x="141" y="218"/>
                  </a:cxn>
                  <a:cxn ang="0">
                    <a:pos x="141" y="89"/>
                  </a:cxn>
                  <a:cxn ang="0">
                    <a:pos x="141" y="78"/>
                  </a:cxn>
                  <a:cxn ang="0">
                    <a:pos x="140" y="69"/>
                  </a:cxn>
                  <a:cxn ang="0">
                    <a:pos x="139" y="61"/>
                  </a:cxn>
                  <a:cxn ang="0">
                    <a:pos x="137" y="55"/>
                  </a:cxn>
                  <a:cxn ang="0">
                    <a:pos x="135" y="50"/>
                  </a:cxn>
                  <a:cxn ang="0">
                    <a:pos x="131" y="46"/>
                  </a:cxn>
                  <a:cxn ang="0">
                    <a:pos x="127" y="42"/>
                  </a:cxn>
                  <a:cxn ang="0">
                    <a:pos x="122" y="38"/>
                  </a:cxn>
                  <a:cxn ang="0">
                    <a:pos x="115" y="35"/>
                  </a:cxn>
                  <a:cxn ang="0">
                    <a:pos x="110" y="33"/>
                  </a:cxn>
                  <a:cxn ang="0">
                    <a:pos x="103" y="31"/>
                  </a:cxn>
                  <a:cxn ang="0">
                    <a:pos x="95" y="31"/>
                  </a:cxn>
                  <a:cxn ang="0">
                    <a:pos x="84" y="33"/>
                  </a:cxn>
                  <a:cxn ang="0">
                    <a:pos x="73" y="35"/>
                  </a:cxn>
                  <a:cxn ang="0">
                    <a:pos x="64" y="39"/>
                  </a:cxn>
                  <a:cxn ang="0">
                    <a:pos x="55" y="46"/>
                  </a:cxn>
                  <a:cxn ang="0">
                    <a:pos x="51" y="50"/>
                  </a:cxn>
                  <a:cxn ang="0">
                    <a:pos x="47" y="55"/>
                  </a:cxn>
                  <a:cxn ang="0">
                    <a:pos x="44" y="60"/>
                  </a:cxn>
                  <a:cxn ang="0">
                    <a:pos x="42" y="67"/>
                  </a:cxn>
                  <a:cxn ang="0">
                    <a:pos x="38" y="82"/>
                  </a:cxn>
                  <a:cxn ang="0">
                    <a:pos x="37" y="102"/>
                  </a:cxn>
                  <a:cxn ang="0">
                    <a:pos x="37" y="218"/>
                  </a:cxn>
                  <a:cxn ang="0">
                    <a:pos x="0" y="218"/>
                  </a:cxn>
                </a:cxnLst>
                <a:rect l="0" t="0" r="r" b="b"/>
                <a:pathLst>
                  <a:path w="178" h="218">
                    <a:moveTo>
                      <a:pt x="0" y="218"/>
                    </a:moveTo>
                    <a:lnTo>
                      <a:pt x="0" y="4"/>
                    </a:lnTo>
                    <a:lnTo>
                      <a:pt x="34" y="4"/>
                    </a:lnTo>
                    <a:lnTo>
                      <a:pt x="34" y="35"/>
                    </a:lnTo>
                    <a:lnTo>
                      <a:pt x="39" y="26"/>
                    </a:lnTo>
                    <a:lnTo>
                      <a:pt x="47" y="20"/>
                    </a:lnTo>
                    <a:lnTo>
                      <a:pt x="55" y="13"/>
                    </a:lnTo>
                    <a:lnTo>
                      <a:pt x="63" y="8"/>
                    </a:lnTo>
                    <a:lnTo>
                      <a:pt x="72" y="5"/>
                    </a:lnTo>
                    <a:lnTo>
                      <a:pt x="82" y="1"/>
                    </a:lnTo>
                    <a:lnTo>
                      <a:pt x="93" y="0"/>
                    </a:lnTo>
                    <a:lnTo>
                      <a:pt x="103" y="0"/>
                    </a:lnTo>
                    <a:lnTo>
                      <a:pt x="112" y="0"/>
                    </a:lnTo>
                    <a:lnTo>
                      <a:pt x="123" y="1"/>
                    </a:lnTo>
                    <a:lnTo>
                      <a:pt x="131" y="4"/>
                    </a:lnTo>
                    <a:lnTo>
                      <a:pt x="140" y="7"/>
                    </a:lnTo>
                    <a:lnTo>
                      <a:pt x="148" y="10"/>
                    </a:lnTo>
                    <a:lnTo>
                      <a:pt x="154" y="14"/>
                    </a:lnTo>
                    <a:lnTo>
                      <a:pt x="160" y="20"/>
                    </a:lnTo>
                    <a:lnTo>
                      <a:pt x="165" y="25"/>
                    </a:lnTo>
                    <a:lnTo>
                      <a:pt x="169" y="31"/>
                    </a:lnTo>
                    <a:lnTo>
                      <a:pt x="171" y="37"/>
                    </a:lnTo>
                    <a:lnTo>
                      <a:pt x="174" y="44"/>
                    </a:lnTo>
                    <a:lnTo>
                      <a:pt x="177" y="52"/>
                    </a:lnTo>
                    <a:lnTo>
                      <a:pt x="178" y="65"/>
                    </a:lnTo>
                    <a:lnTo>
                      <a:pt x="178" y="88"/>
                    </a:lnTo>
                    <a:lnTo>
                      <a:pt x="178" y="218"/>
                    </a:lnTo>
                    <a:lnTo>
                      <a:pt x="141" y="218"/>
                    </a:lnTo>
                    <a:lnTo>
                      <a:pt x="141" y="89"/>
                    </a:lnTo>
                    <a:lnTo>
                      <a:pt x="141" y="78"/>
                    </a:lnTo>
                    <a:lnTo>
                      <a:pt x="140" y="69"/>
                    </a:lnTo>
                    <a:lnTo>
                      <a:pt x="139" y="61"/>
                    </a:lnTo>
                    <a:lnTo>
                      <a:pt x="137" y="55"/>
                    </a:lnTo>
                    <a:lnTo>
                      <a:pt x="135" y="50"/>
                    </a:lnTo>
                    <a:lnTo>
                      <a:pt x="131" y="46"/>
                    </a:lnTo>
                    <a:lnTo>
                      <a:pt x="127" y="42"/>
                    </a:lnTo>
                    <a:lnTo>
                      <a:pt x="122" y="38"/>
                    </a:lnTo>
                    <a:lnTo>
                      <a:pt x="115" y="35"/>
                    </a:lnTo>
                    <a:lnTo>
                      <a:pt x="110" y="33"/>
                    </a:lnTo>
                    <a:lnTo>
                      <a:pt x="103" y="31"/>
                    </a:lnTo>
                    <a:lnTo>
                      <a:pt x="95" y="31"/>
                    </a:lnTo>
                    <a:lnTo>
                      <a:pt x="84" y="33"/>
                    </a:lnTo>
                    <a:lnTo>
                      <a:pt x="73" y="35"/>
                    </a:lnTo>
                    <a:lnTo>
                      <a:pt x="64" y="39"/>
                    </a:lnTo>
                    <a:lnTo>
                      <a:pt x="55" y="46"/>
                    </a:lnTo>
                    <a:lnTo>
                      <a:pt x="51" y="50"/>
                    </a:lnTo>
                    <a:lnTo>
                      <a:pt x="47" y="55"/>
                    </a:lnTo>
                    <a:lnTo>
                      <a:pt x="44" y="60"/>
                    </a:lnTo>
                    <a:lnTo>
                      <a:pt x="42" y="67"/>
                    </a:lnTo>
                    <a:lnTo>
                      <a:pt x="38" y="82"/>
                    </a:lnTo>
                    <a:lnTo>
                      <a:pt x="37" y="102"/>
                    </a:lnTo>
                    <a:lnTo>
                      <a:pt x="37" y="218"/>
                    </a:lnTo>
                    <a:lnTo>
                      <a:pt x="0" y="218"/>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32" name="Freeform 190"/>
              <p:cNvSpPr>
                <a:spLocks/>
              </p:cNvSpPr>
              <p:nvPr/>
            </p:nvSpPr>
            <p:spPr bwMode="auto">
              <a:xfrm>
                <a:off x="5213" y="2083"/>
                <a:ext cx="26" cy="73"/>
              </a:xfrm>
              <a:custGeom>
                <a:avLst/>
                <a:gdLst/>
                <a:ahLst/>
                <a:cxnLst>
                  <a:cxn ang="0">
                    <a:pos x="103" y="257"/>
                  </a:cxn>
                  <a:cxn ang="0">
                    <a:pos x="108" y="289"/>
                  </a:cxn>
                  <a:cxn ang="0">
                    <a:pos x="93" y="292"/>
                  </a:cxn>
                  <a:cxn ang="0">
                    <a:pos x="80" y="292"/>
                  </a:cxn>
                  <a:cxn ang="0">
                    <a:pos x="70" y="292"/>
                  </a:cxn>
                  <a:cxn ang="0">
                    <a:pos x="62" y="291"/>
                  </a:cxn>
                  <a:cxn ang="0">
                    <a:pos x="54" y="289"/>
                  </a:cxn>
                  <a:cxn ang="0">
                    <a:pos x="49" y="287"/>
                  </a:cxn>
                  <a:cxn ang="0">
                    <a:pos x="44" y="283"/>
                  </a:cxn>
                  <a:cxn ang="0">
                    <a:pos x="38" y="279"/>
                  </a:cxn>
                  <a:cxn ang="0">
                    <a:pos x="36" y="275"/>
                  </a:cxn>
                  <a:cxn ang="0">
                    <a:pos x="33" y="270"/>
                  </a:cxn>
                  <a:cxn ang="0">
                    <a:pos x="31" y="263"/>
                  </a:cxn>
                  <a:cxn ang="0">
                    <a:pos x="29" y="254"/>
                  </a:cxn>
                  <a:cxn ang="0">
                    <a:pos x="28" y="242"/>
                  </a:cxn>
                  <a:cxn ang="0">
                    <a:pos x="28" y="227"/>
                  </a:cxn>
                  <a:cxn ang="0">
                    <a:pos x="28" y="104"/>
                  </a:cxn>
                  <a:cxn ang="0">
                    <a:pos x="0" y="104"/>
                  </a:cxn>
                  <a:cxn ang="0">
                    <a:pos x="0" y="75"/>
                  </a:cxn>
                  <a:cxn ang="0">
                    <a:pos x="28" y="75"/>
                  </a:cxn>
                  <a:cxn ang="0">
                    <a:pos x="28" y="23"/>
                  </a:cxn>
                  <a:cxn ang="0">
                    <a:pos x="66" y="0"/>
                  </a:cxn>
                  <a:cxn ang="0">
                    <a:pos x="66" y="75"/>
                  </a:cxn>
                  <a:cxn ang="0">
                    <a:pos x="103" y="75"/>
                  </a:cxn>
                  <a:cxn ang="0">
                    <a:pos x="103" y="104"/>
                  </a:cxn>
                  <a:cxn ang="0">
                    <a:pos x="66" y="104"/>
                  </a:cxn>
                  <a:cxn ang="0">
                    <a:pos x="66" y="229"/>
                  </a:cxn>
                  <a:cxn ang="0">
                    <a:pos x="66" y="242"/>
                  </a:cxn>
                  <a:cxn ang="0">
                    <a:pos x="67" y="249"/>
                  </a:cxn>
                  <a:cxn ang="0">
                    <a:pos x="70" y="253"/>
                  </a:cxn>
                  <a:cxn ang="0">
                    <a:pos x="74" y="255"/>
                  </a:cxn>
                  <a:cxn ang="0">
                    <a:pos x="79" y="258"/>
                  </a:cxn>
                  <a:cxn ang="0">
                    <a:pos x="87" y="258"/>
                  </a:cxn>
                  <a:cxn ang="0">
                    <a:pos x="93" y="258"/>
                  </a:cxn>
                  <a:cxn ang="0">
                    <a:pos x="103" y="257"/>
                  </a:cxn>
                </a:cxnLst>
                <a:rect l="0" t="0" r="r" b="b"/>
                <a:pathLst>
                  <a:path w="108" h="292">
                    <a:moveTo>
                      <a:pt x="103" y="257"/>
                    </a:moveTo>
                    <a:lnTo>
                      <a:pt x="108" y="289"/>
                    </a:lnTo>
                    <a:lnTo>
                      <a:pt x="93" y="292"/>
                    </a:lnTo>
                    <a:lnTo>
                      <a:pt x="80" y="292"/>
                    </a:lnTo>
                    <a:lnTo>
                      <a:pt x="70" y="292"/>
                    </a:lnTo>
                    <a:lnTo>
                      <a:pt x="62" y="291"/>
                    </a:lnTo>
                    <a:lnTo>
                      <a:pt x="54" y="289"/>
                    </a:lnTo>
                    <a:lnTo>
                      <a:pt x="49" y="287"/>
                    </a:lnTo>
                    <a:lnTo>
                      <a:pt x="44" y="283"/>
                    </a:lnTo>
                    <a:lnTo>
                      <a:pt x="38" y="279"/>
                    </a:lnTo>
                    <a:lnTo>
                      <a:pt x="36" y="275"/>
                    </a:lnTo>
                    <a:lnTo>
                      <a:pt x="33" y="270"/>
                    </a:lnTo>
                    <a:lnTo>
                      <a:pt x="31" y="263"/>
                    </a:lnTo>
                    <a:lnTo>
                      <a:pt x="29" y="254"/>
                    </a:lnTo>
                    <a:lnTo>
                      <a:pt x="28" y="242"/>
                    </a:lnTo>
                    <a:lnTo>
                      <a:pt x="28" y="227"/>
                    </a:lnTo>
                    <a:lnTo>
                      <a:pt x="28" y="104"/>
                    </a:lnTo>
                    <a:lnTo>
                      <a:pt x="0" y="104"/>
                    </a:lnTo>
                    <a:lnTo>
                      <a:pt x="0" y="75"/>
                    </a:lnTo>
                    <a:lnTo>
                      <a:pt x="28" y="75"/>
                    </a:lnTo>
                    <a:lnTo>
                      <a:pt x="28" y="23"/>
                    </a:lnTo>
                    <a:lnTo>
                      <a:pt x="66" y="0"/>
                    </a:lnTo>
                    <a:lnTo>
                      <a:pt x="66" y="75"/>
                    </a:lnTo>
                    <a:lnTo>
                      <a:pt x="103" y="75"/>
                    </a:lnTo>
                    <a:lnTo>
                      <a:pt x="103" y="104"/>
                    </a:lnTo>
                    <a:lnTo>
                      <a:pt x="66" y="104"/>
                    </a:lnTo>
                    <a:lnTo>
                      <a:pt x="66" y="229"/>
                    </a:lnTo>
                    <a:lnTo>
                      <a:pt x="66" y="242"/>
                    </a:lnTo>
                    <a:lnTo>
                      <a:pt x="67" y="249"/>
                    </a:lnTo>
                    <a:lnTo>
                      <a:pt x="70" y="253"/>
                    </a:lnTo>
                    <a:lnTo>
                      <a:pt x="74" y="255"/>
                    </a:lnTo>
                    <a:lnTo>
                      <a:pt x="79" y="258"/>
                    </a:lnTo>
                    <a:lnTo>
                      <a:pt x="87" y="258"/>
                    </a:lnTo>
                    <a:lnTo>
                      <a:pt x="93" y="258"/>
                    </a:lnTo>
                    <a:lnTo>
                      <a:pt x="103" y="257"/>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33" name="Freeform 191"/>
              <p:cNvSpPr>
                <a:spLocks/>
              </p:cNvSpPr>
              <p:nvPr/>
            </p:nvSpPr>
            <p:spPr bwMode="auto">
              <a:xfrm>
                <a:off x="5247" y="2100"/>
                <a:ext cx="30" cy="55"/>
              </a:xfrm>
              <a:custGeom>
                <a:avLst/>
                <a:gdLst/>
                <a:ahLst/>
                <a:cxnLst>
                  <a:cxn ang="0">
                    <a:pos x="0" y="218"/>
                  </a:cxn>
                  <a:cxn ang="0">
                    <a:pos x="0" y="4"/>
                  </a:cxn>
                  <a:cxn ang="0">
                    <a:pos x="33" y="4"/>
                  </a:cxn>
                  <a:cxn ang="0">
                    <a:pos x="33" y="37"/>
                  </a:cxn>
                  <a:cxn ang="0">
                    <a:pos x="39" y="26"/>
                  </a:cxn>
                  <a:cxn ang="0">
                    <a:pos x="46" y="18"/>
                  </a:cxn>
                  <a:cxn ang="0">
                    <a:pos x="51" y="12"/>
                  </a:cxn>
                  <a:cxn ang="0">
                    <a:pos x="56" y="7"/>
                  </a:cxn>
                  <a:cxn ang="0">
                    <a:pos x="63" y="4"/>
                  </a:cxn>
                  <a:cxn ang="0">
                    <a:pos x="68" y="1"/>
                  </a:cxn>
                  <a:cxn ang="0">
                    <a:pos x="75" y="0"/>
                  </a:cxn>
                  <a:cxn ang="0">
                    <a:pos x="81" y="0"/>
                  </a:cxn>
                  <a:cxn ang="0">
                    <a:pos x="90" y="0"/>
                  </a:cxn>
                  <a:cxn ang="0">
                    <a:pos x="100" y="3"/>
                  </a:cxn>
                  <a:cxn ang="0">
                    <a:pos x="109" y="7"/>
                  </a:cxn>
                  <a:cxn ang="0">
                    <a:pos x="119" y="12"/>
                  </a:cxn>
                  <a:cxn ang="0">
                    <a:pos x="106" y="44"/>
                  </a:cxn>
                  <a:cxn ang="0">
                    <a:pos x="100" y="42"/>
                  </a:cxn>
                  <a:cxn ang="0">
                    <a:pos x="93" y="39"/>
                  </a:cxn>
                  <a:cxn ang="0">
                    <a:pos x="85" y="38"/>
                  </a:cxn>
                  <a:cxn ang="0">
                    <a:pos x="79" y="37"/>
                  </a:cxn>
                  <a:cxn ang="0">
                    <a:pos x="73" y="38"/>
                  </a:cxn>
                  <a:cxn ang="0">
                    <a:pos x="67" y="39"/>
                  </a:cxn>
                  <a:cxn ang="0">
                    <a:pos x="62" y="42"/>
                  </a:cxn>
                  <a:cxn ang="0">
                    <a:pos x="56" y="44"/>
                  </a:cxn>
                  <a:cxn ang="0">
                    <a:pos x="52" y="48"/>
                  </a:cxn>
                  <a:cxn ang="0">
                    <a:pos x="49" y="52"/>
                  </a:cxn>
                  <a:cxn ang="0">
                    <a:pos x="46" y="59"/>
                  </a:cxn>
                  <a:cxn ang="0">
                    <a:pos x="43" y="64"/>
                  </a:cxn>
                  <a:cxn ang="0">
                    <a:pos x="41" y="75"/>
                  </a:cxn>
                  <a:cxn ang="0">
                    <a:pos x="38" y="85"/>
                  </a:cxn>
                  <a:cxn ang="0">
                    <a:pos x="37" y="95"/>
                  </a:cxn>
                  <a:cxn ang="0">
                    <a:pos x="37" y="106"/>
                  </a:cxn>
                  <a:cxn ang="0">
                    <a:pos x="37" y="218"/>
                  </a:cxn>
                  <a:cxn ang="0">
                    <a:pos x="0" y="218"/>
                  </a:cxn>
                </a:cxnLst>
                <a:rect l="0" t="0" r="r" b="b"/>
                <a:pathLst>
                  <a:path w="119" h="218">
                    <a:moveTo>
                      <a:pt x="0" y="218"/>
                    </a:moveTo>
                    <a:lnTo>
                      <a:pt x="0" y="4"/>
                    </a:lnTo>
                    <a:lnTo>
                      <a:pt x="33" y="4"/>
                    </a:lnTo>
                    <a:lnTo>
                      <a:pt x="33" y="37"/>
                    </a:lnTo>
                    <a:lnTo>
                      <a:pt x="39" y="26"/>
                    </a:lnTo>
                    <a:lnTo>
                      <a:pt x="46" y="18"/>
                    </a:lnTo>
                    <a:lnTo>
                      <a:pt x="51" y="12"/>
                    </a:lnTo>
                    <a:lnTo>
                      <a:pt x="56" y="7"/>
                    </a:lnTo>
                    <a:lnTo>
                      <a:pt x="63" y="4"/>
                    </a:lnTo>
                    <a:lnTo>
                      <a:pt x="68" y="1"/>
                    </a:lnTo>
                    <a:lnTo>
                      <a:pt x="75" y="0"/>
                    </a:lnTo>
                    <a:lnTo>
                      <a:pt x="81" y="0"/>
                    </a:lnTo>
                    <a:lnTo>
                      <a:pt x="90" y="0"/>
                    </a:lnTo>
                    <a:lnTo>
                      <a:pt x="100" y="3"/>
                    </a:lnTo>
                    <a:lnTo>
                      <a:pt x="109" y="7"/>
                    </a:lnTo>
                    <a:lnTo>
                      <a:pt x="119" y="12"/>
                    </a:lnTo>
                    <a:lnTo>
                      <a:pt x="106" y="44"/>
                    </a:lnTo>
                    <a:lnTo>
                      <a:pt x="100" y="42"/>
                    </a:lnTo>
                    <a:lnTo>
                      <a:pt x="93" y="39"/>
                    </a:lnTo>
                    <a:lnTo>
                      <a:pt x="85" y="38"/>
                    </a:lnTo>
                    <a:lnTo>
                      <a:pt x="79" y="37"/>
                    </a:lnTo>
                    <a:lnTo>
                      <a:pt x="73" y="38"/>
                    </a:lnTo>
                    <a:lnTo>
                      <a:pt x="67" y="39"/>
                    </a:lnTo>
                    <a:lnTo>
                      <a:pt x="62" y="42"/>
                    </a:lnTo>
                    <a:lnTo>
                      <a:pt x="56" y="44"/>
                    </a:lnTo>
                    <a:lnTo>
                      <a:pt x="52" y="48"/>
                    </a:lnTo>
                    <a:lnTo>
                      <a:pt x="49" y="52"/>
                    </a:lnTo>
                    <a:lnTo>
                      <a:pt x="46" y="59"/>
                    </a:lnTo>
                    <a:lnTo>
                      <a:pt x="43" y="64"/>
                    </a:lnTo>
                    <a:lnTo>
                      <a:pt x="41" y="75"/>
                    </a:lnTo>
                    <a:lnTo>
                      <a:pt x="38" y="85"/>
                    </a:lnTo>
                    <a:lnTo>
                      <a:pt x="37" y="95"/>
                    </a:lnTo>
                    <a:lnTo>
                      <a:pt x="37" y="106"/>
                    </a:lnTo>
                    <a:lnTo>
                      <a:pt x="37" y="218"/>
                    </a:lnTo>
                    <a:lnTo>
                      <a:pt x="0" y="218"/>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34" name="Freeform 192"/>
              <p:cNvSpPr>
                <a:spLocks noEditPoints="1"/>
              </p:cNvSpPr>
              <p:nvPr/>
            </p:nvSpPr>
            <p:spPr bwMode="auto">
              <a:xfrm>
                <a:off x="5279" y="2100"/>
                <a:ext cx="51" cy="56"/>
              </a:xfrm>
              <a:custGeom>
                <a:avLst/>
                <a:gdLst/>
                <a:ahLst/>
                <a:cxnLst>
                  <a:cxn ang="0">
                    <a:pos x="1" y="97"/>
                  </a:cxn>
                  <a:cxn ang="0">
                    <a:pos x="5" y="72"/>
                  </a:cxn>
                  <a:cxn ang="0">
                    <a:pos x="13" y="50"/>
                  </a:cxn>
                  <a:cxn ang="0">
                    <a:pos x="26" y="31"/>
                  </a:cxn>
                  <a:cxn ang="0">
                    <a:pos x="42" y="18"/>
                  </a:cxn>
                  <a:cxn ang="0">
                    <a:pos x="58" y="9"/>
                  </a:cxn>
                  <a:cxn ang="0">
                    <a:pos x="75" y="3"/>
                  </a:cxn>
                  <a:cxn ang="0">
                    <a:pos x="93" y="0"/>
                  </a:cxn>
                  <a:cxn ang="0">
                    <a:pos x="114" y="0"/>
                  </a:cxn>
                  <a:cxn ang="0">
                    <a:pos x="135" y="4"/>
                  </a:cxn>
                  <a:cxn ang="0">
                    <a:pos x="153" y="10"/>
                  </a:cxn>
                  <a:cxn ang="0">
                    <a:pos x="170" y="22"/>
                  </a:cxn>
                  <a:cxn ang="0">
                    <a:pos x="184" y="37"/>
                  </a:cxn>
                  <a:cxn ang="0">
                    <a:pos x="195" y="54"/>
                  </a:cxn>
                  <a:cxn ang="0">
                    <a:pos x="201" y="73"/>
                  </a:cxn>
                  <a:cxn ang="0">
                    <a:pos x="205" y="97"/>
                  </a:cxn>
                  <a:cxn ang="0">
                    <a:pos x="205" y="128"/>
                  </a:cxn>
                  <a:cxn ang="0">
                    <a:pos x="199" y="161"/>
                  </a:cxn>
                  <a:cxn ang="0">
                    <a:pos x="186" y="184"/>
                  </a:cxn>
                  <a:cxn ang="0">
                    <a:pos x="167" y="203"/>
                  </a:cxn>
                  <a:cxn ang="0">
                    <a:pos x="144" y="216"/>
                  </a:cxn>
                  <a:cxn ang="0">
                    <a:pos x="118" y="222"/>
                  </a:cxn>
                  <a:cxn ang="0">
                    <a:pos x="92" y="224"/>
                  </a:cxn>
                  <a:cxn ang="0">
                    <a:pos x="71" y="220"/>
                  </a:cxn>
                  <a:cxn ang="0">
                    <a:pos x="52" y="212"/>
                  </a:cxn>
                  <a:cxn ang="0">
                    <a:pos x="37" y="201"/>
                  </a:cxn>
                  <a:cxn ang="0">
                    <a:pos x="22" y="187"/>
                  </a:cxn>
                  <a:cxn ang="0">
                    <a:pos x="12" y="170"/>
                  </a:cxn>
                  <a:cxn ang="0">
                    <a:pos x="4" y="149"/>
                  </a:cxn>
                  <a:cxn ang="0">
                    <a:pos x="0" y="124"/>
                  </a:cxn>
                  <a:cxn ang="0">
                    <a:pos x="38" y="111"/>
                  </a:cxn>
                  <a:cxn ang="0">
                    <a:pos x="39" y="131"/>
                  </a:cxn>
                  <a:cxn ang="0">
                    <a:pos x="43" y="148"/>
                  </a:cxn>
                  <a:cxn ang="0">
                    <a:pos x="48" y="162"/>
                  </a:cxn>
                  <a:cxn ang="0">
                    <a:pos x="56" y="173"/>
                  </a:cxn>
                  <a:cxn ang="0">
                    <a:pos x="67" y="182"/>
                  </a:cxn>
                  <a:cxn ang="0">
                    <a:pos x="77" y="188"/>
                  </a:cxn>
                  <a:cxn ang="0">
                    <a:pos x="90" y="192"/>
                  </a:cxn>
                  <a:cxn ang="0">
                    <a:pos x="103" y="194"/>
                  </a:cxn>
                  <a:cxn ang="0">
                    <a:pos x="116" y="192"/>
                  </a:cxn>
                  <a:cxn ang="0">
                    <a:pos x="128" y="188"/>
                  </a:cxn>
                  <a:cxn ang="0">
                    <a:pos x="140" y="182"/>
                  </a:cxn>
                  <a:cxn ang="0">
                    <a:pos x="149" y="173"/>
                  </a:cxn>
                  <a:cxn ang="0">
                    <a:pos x="157" y="161"/>
                  </a:cxn>
                  <a:cxn ang="0">
                    <a:pos x="164" y="148"/>
                  </a:cxn>
                  <a:cxn ang="0">
                    <a:pos x="167" y="110"/>
                  </a:cxn>
                  <a:cxn ang="0">
                    <a:pos x="164" y="76"/>
                  </a:cxn>
                  <a:cxn ang="0">
                    <a:pos x="157" y="61"/>
                  </a:cxn>
                  <a:cxn ang="0">
                    <a:pos x="149" y="50"/>
                  </a:cxn>
                  <a:cxn ang="0">
                    <a:pos x="140" y="42"/>
                  </a:cxn>
                  <a:cxn ang="0">
                    <a:pos x="128" y="35"/>
                  </a:cxn>
                  <a:cxn ang="0">
                    <a:pos x="116" y="31"/>
                  </a:cxn>
                  <a:cxn ang="0">
                    <a:pos x="103" y="30"/>
                  </a:cxn>
                  <a:cxn ang="0">
                    <a:pos x="90" y="31"/>
                  </a:cxn>
                  <a:cxn ang="0">
                    <a:pos x="77" y="35"/>
                  </a:cxn>
                  <a:cxn ang="0">
                    <a:pos x="67" y="42"/>
                  </a:cxn>
                  <a:cxn ang="0">
                    <a:pos x="56" y="50"/>
                  </a:cxn>
                  <a:cxn ang="0">
                    <a:pos x="48" y="61"/>
                  </a:cxn>
                  <a:cxn ang="0">
                    <a:pos x="43" y="76"/>
                  </a:cxn>
                  <a:cxn ang="0">
                    <a:pos x="39" y="93"/>
                  </a:cxn>
                  <a:cxn ang="0">
                    <a:pos x="38" y="111"/>
                  </a:cxn>
                </a:cxnLst>
                <a:rect l="0" t="0" r="r" b="b"/>
                <a:pathLst>
                  <a:path w="205" h="224">
                    <a:moveTo>
                      <a:pt x="0" y="111"/>
                    </a:moveTo>
                    <a:lnTo>
                      <a:pt x="1" y="97"/>
                    </a:lnTo>
                    <a:lnTo>
                      <a:pt x="3" y="84"/>
                    </a:lnTo>
                    <a:lnTo>
                      <a:pt x="5" y="72"/>
                    </a:lnTo>
                    <a:lnTo>
                      <a:pt x="9" y="60"/>
                    </a:lnTo>
                    <a:lnTo>
                      <a:pt x="13" y="50"/>
                    </a:lnTo>
                    <a:lnTo>
                      <a:pt x="20" y="39"/>
                    </a:lnTo>
                    <a:lnTo>
                      <a:pt x="26" y="31"/>
                    </a:lnTo>
                    <a:lnTo>
                      <a:pt x="34" y="24"/>
                    </a:lnTo>
                    <a:lnTo>
                      <a:pt x="42" y="18"/>
                    </a:lnTo>
                    <a:lnTo>
                      <a:pt x="48" y="13"/>
                    </a:lnTo>
                    <a:lnTo>
                      <a:pt x="58" y="9"/>
                    </a:lnTo>
                    <a:lnTo>
                      <a:pt x="65" y="5"/>
                    </a:lnTo>
                    <a:lnTo>
                      <a:pt x="75" y="3"/>
                    </a:lnTo>
                    <a:lnTo>
                      <a:pt x="84" y="1"/>
                    </a:lnTo>
                    <a:lnTo>
                      <a:pt x="93" y="0"/>
                    </a:lnTo>
                    <a:lnTo>
                      <a:pt x="103" y="0"/>
                    </a:lnTo>
                    <a:lnTo>
                      <a:pt x="114" y="0"/>
                    </a:lnTo>
                    <a:lnTo>
                      <a:pt x="124" y="1"/>
                    </a:lnTo>
                    <a:lnTo>
                      <a:pt x="135" y="4"/>
                    </a:lnTo>
                    <a:lnTo>
                      <a:pt x="144" y="7"/>
                    </a:lnTo>
                    <a:lnTo>
                      <a:pt x="153" y="10"/>
                    </a:lnTo>
                    <a:lnTo>
                      <a:pt x="162" y="16"/>
                    </a:lnTo>
                    <a:lnTo>
                      <a:pt x="170" y="22"/>
                    </a:lnTo>
                    <a:lnTo>
                      <a:pt x="177" y="29"/>
                    </a:lnTo>
                    <a:lnTo>
                      <a:pt x="184" y="37"/>
                    </a:lnTo>
                    <a:lnTo>
                      <a:pt x="190" y="44"/>
                    </a:lnTo>
                    <a:lnTo>
                      <a:pt x="195" y="54"/>
                    </a:lnTo>
                    <a:lnTo>
                      <a:pt x="199" y="63"/>
                    </a:lnTo>
                    <a:lnTo>
                      <a:pt x="201" y="73"/>
                    </a:lnTo>
                    <a:lnTo>
                      <a:pt x="204" y="85"/>
                    </a:lnTo>
                    <a:lnTo>
                      <a:pt x="205" y="97"/>
                    </a:lnTo>
                    <a:lnTo>
                      <a:pt x="205" y="109"/>
                    </a:lnTo>
                    <a:lnTo>
                      <a:pt x="205" y="128"/>
                    </a:lnTo>
                    <a:lnTo>
                      <a:pt x="203" y="145"/>
                    </a:lnTo>
                    <a:lnTo>
                      <a:pt x="199" y="161"/>
                    </a:lnTo>
                    <a:lnTo>
                      <a:pt x="194" y="174"/>
                    </a:lnTo>
                    <a:lnTo>
                      <a:pt x="186" y="184"/>
                    </a:lnTo>
                    <a:lnTo>
                      <a:pt x="178" y="195"/>
                    </a:lnTo>
                    <a:lnTo>
                      <a:pt x="167" y="203"/>
                    </a:lnTo>
                    <a:lnTo>
                      <a:pt x="156" y="211"/>
                    </a:lnTo>
                    <a:lnTo>
                      <a:pt x="144" y="216"/>
                    </a:lnTo>
                    <a:lnTo>
                      <a:pt x="131" y="220"/>
                    </a:lnTo>
                    <a:lnTo>
                      <a:pt x="118" y="222"/>
                    </a:lnTo>
                    <a:lnTo>
                      <a:pt x="103" y="224"/>
                    </a:lnTo>
                    <a:lnTo>
                      <a:pt x="92" y="224"/>
                    </a:lnTo>
                    <a:lnTo>
                      <a:pt x="81" y="222"/>
                    </a:lnTo>
                    <a:lnTo>
                      <a:pt x="71" y="220"/>
                    </a:lnTo>
                    <a:lnTo>
                      <a:pt x="61" y="216"/>
                    </a:lnTo>
                    <a:lnTo>
                      <a:pt x="52" y="212"/>
                    </a:lnTo>
                    <a:lnTo>
                      <a:pt x="44" y="207"/>
                    </a:lnTo>
                    <a:lnTo>
                      <a:pt x="37" y="201"/>
                    </a:lnTo>
                    <a:lnTo>
                      <a:pt x="29" y="195"/>
                    </a:lnTo>
                    <a:lnTo>
                      <a:pt x="22" y="187"/>
                    </a:lnTo>
                    <a:lnTo>
                      <a:pt x="16" y="179"/>
                    </a:lnTo>
                    <a:lnTo>
                      <a:pt x="12" y="170"/>
                    </a:lnTo>
                    <a:lnTo>
                      <a:pt x="8" y="160"/>
                    </a:lnTo>
                    <a:lnTo>
                      <a:pt x="4" y="149"/>
                    </a:lnTo>
                    <a:lnTo>
                      <a:pt x="1" y="137"/>
                    </a:lnTo>
                    <a:lnTo>
                      <a:pt x="0" y="124"/>
                    </a:lnTo>
                    <a:lnTo>
                      <a:pt x="0" y="111"/>
                    </a:lnTo>
                    <a:close/>
                    <a:moveTo>
                      <a:pt x="38" y="111"/>
                    </a:moveTo>
                    <a:lnTo>
                      <a:pt x="39" y="122"/>
                    </a:lnTo>
                    <a:lnTo>
                      <a:pt x="39" y="131"/>
                    </a:lnTo>
                    <a:lnTo>
                      <a:pt x="41" y="140"/>
                    </a:lnTo>
                    <a:lnTo>
                      <a:pt x="43" y="148"/>
                    </a:lnTo>
                    <a:lnTo>
                      <a:pt x="46" y="154"/>
                    </a:lnTo>
                    <a:lnTo>
                      <a:pt x="48" y="162"/>
                    </a:lnTo>
                    <a:lnTo>
                      <a:pt x="52" y="167"/>
                    </a:lnTo>
                    <a:lnTo>
                      <a:pt x="56" y="173"/>
                    </a:lnTo>
                    <a:lnTo>
                      <a:pt x="61" y="178"/>
                    </a:lnTo>
                    <a:lnTo>
                      <a:pt x="67" y="182"/>
                    </a:lnTo>
                    <a:lnTo>
                      <a:pt x="72" y="186"/>
                    </a:lnTo>
                    <a:lnTo>
                      <a:pt x="77" y="188"/>
                    </a:lnTo>
                    <a:lnTo>
                      <a:pt x="84" y="191"/>
                    </a:lnTo>
                    <a:lnTo>
                      <a:pt x="90" y="192"/>
                    </a:lnTo>
                    <a:lnTo>
                      <a:pt x="97" y="194"/>
                    </a:lnTo>
                    <a:lnTo>
                      <a:pt x="103" y="194"/>
                    </a:lnTo>
                    <a:lnTo>
                      <a:pt x="110" y="194"/>
                    </a:lnTo>
                    <a:lnTo>
                      <a:pt x="116" y="192"/>
                    </a:lnTo>
                    <a:lnTo>
                      <a:pt x="123" y="191"/>
                    </a:lnTo>
                    <a:lnTo>
                      <a:pt x="128" y="188"/>
                    </a:lnTo>
                    <a:lnTo>
                      <a:pt x="135" y="186"/>
                    </a:lnTo>
                    <a:lnTo>
                      <a:pt x="140" y="182"/>
                    </a:lnTo>
                    <a:lnTo>
                      <a:pt x="144" y="178"/>
                    </a:lnTo>
                    <a:lnTo>
                      <a:pt x="149" y="173"/>
                    </a:lnTo>
                    <a:lnTo>
                      <a:pt x="153" y="167"/>
                    </a:lnTo>
                    <a:lnTo>
                      <a:pt x="157" y="161"/>
                    </a:lnTo>
                    <a:lnTo>
                      <a:pt x="161" y="154"/>
                    </a:lnTo>
                    <a:lnTo>
                      <a:pt x="164" y="148"/>
                    </a:lnTo>
                    <a:lnTo>
                      <a:pt x="166" y="129"/>
                    </a:lnTo>
                    <a:lnTo>
                      <a:pt x="167" y="110"/>
                    </a:lnTo>
                    <a:lnTo>
                      <a:pt x="166" y="92"/>
                    </a:lnTo>
                    <a:lnTo>
                      <a:pt x="164" y="76"/>
                    </a:lnTo>
                    <a:lnTo>
                      <a:pt x="161" y="68"/>
                    </a:lnTo>
                    <a:lnTo>
                      <a:pt x="157" y="61"/>
                    </a:lnTo>
                    <a:lnTo>
                      <a:pt x="153" y="56"/>
                    </a:lnTo>
                    <a:lnTo>
                      <a:pt x="149" y="50"/>
                    </a:lnTo>
                    <a:lnTo>
                      <a:pt x="144" y="46"/>
                    </a:lnTo>
                    <a:lnTo>
                      <a:pt x="140" y="42"/>
                    </a:lnTo>
                    <a:lnTo>
                      <a:pt x="133" y="38"/>
                    </a:lnTo>
                    <a:lnTo>
                      <a:pt x="128" y="35"/>
                    </a:lnTo>
                    <a:lnTo>
                      <a:pt x="123" y="33"/>
                    </a:lnTo>
                    <a:lnTo>
                      <a:pt x="116" y="31"/>
                    </a:lnTo>
                    <a:lnTo>
                      <a:pt x="110" y="30"/>
                    </a:lnTo>
                    <a:lnTo>
                      <a:pt x="103" y="30"/>
                    </a:lnTo>
                    <a:lnTo>
                      <a:pt x="97" y="30"/>
                    </a:lnTo>
                    <a:lnTo>
                      <a:pt x="90" y="31"/>
                    </a:lnTo>
                    <a:lnTo>
                      <a:pt x="84" y="33"/>
                    </a:lnTo>
                    <a:lnTo>
                      <a:pt x="77" y="35"/>
                    </a:lnTo>
                    <a:lnTo>
                      <a:pt x="72" y="38"/>
                    </a:lnTo>
                    <a:lnTo>
                      <a:pt x="67" y="42"/>
                    </a:lnTo>
                    <a:lnTo>
                      <a:pt x="61" y="46"/>
                    </a:lnTo>
                    <a:lnTo>
                      <a:pt x="56" y="50"/>
                    </a:lnTo>
                    <a:lnTo>
                      <a:pt x="52" y="55"/>
                    </a:lnTo>
                    <a:lnTo>
                      <a:pt x="48" y="61"/>
                    </a:lnTo>
                    <a:lnTo>
                      <a:pt x="46" y="68"/>
                    </a:lnTo>
                    <a:lnTo>
                      <a:pt x="43" y="76"/>
                    </a:lnTo>
                    <a:lnTo>
                      <a:pt x="41" y="84"/>
                    </a:lnTo>
                    <a:lnTo>
                      <a:pt x="39" y="93"/>
                    </a:lnTo>
                    <a:lnTo>
                      <a:pt x="39" y="102"/>
                    </a:lnTo>
                    <a:lnTo>
                      <a:pt x="38" y="111"/>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35" name="Rectangle 193"/>
              <p:cNvSpPr>
                <a:spLocks noChangeArrowheads="1"/>
              </p:cNvSpPr>
              <p:nvPr/>
            </p:nvSpPr>
            <p:spPr bwMode="auto">
              <a:xfrm>
                <a:off x="5341" y="2081"/>
                <a:ext cx="10" cy="74"/>
              </a:xfrm>
              <a:prstGeom prst="rect">
                <a:avLst/>
              </a:prstGeom>
              <a:solidFill>
                <a:srgbClr val="1F1A1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36" name="Freeform 194"/>
              <p:cNvSpPr>
                <a:spLocks/>
              </p:cNvSpPr>
              <p:nvPr/>
            </p:nvSpPr>
            <p:spPr bwMode="auto">
              <a:xfrm>
                <a:off x="3300" y="3384"/>
                <a:ext cx="61" cy="63"/>
              </a:xfrm>
              <a:custGeom>
                <a:avLst/>
                <a:gdLst/>
                <a:ahLst/>
                <a:cxnLst>
                  <a:cxn ang="0">
                    <a:pos x="0" y="250"/>
                  </a:cxn>
                  <a:cxn ang="0">
                    <a:pos x="0" y="0"/>
                  </a:cxn>
                  <a:cxn ang="0">
                    <a:pos x="76" y="0"/>
                  </a:cxn>
                  <a:cxn ang="0">
                    <a:pos x="122" y="171"/>
                  </a:cxn>
                  <a:cxn ang="0">
                    <a:pos x="168" y="0"/>
                  </a:cxn>
                  <a:cxn ang="0">
                    <a:pos x="244" y="0"/>
                  </a:cxn>
                  <a:cxn ang="0">
                    <a:pos x="244" y="250"/>
                  </a:cxn>
                  <a:cxn ang="0">
                    <a:pos x="196" y="250"/>
                  </a:cxn>
                  <a:cxn ang="0">
                    <a:pos x="196" y="52"/>
                  </a:cxn>
                  <a:cxn ang="0">
                    <a:pos x="147" y="250"/>
                  </a:cxn>
                  <a:cxn ang="0">
                    <a:pos x="97" y="250"/>
                  </a:cxn>
                  <a:cxn ang="0">
                    <a:pos x="47" y="52"/>
                  </a:cxn>
                  <a:cxn ang="0">
                    <a:pos x="47" y="250"/>
                  </a:cxn>
                  <a:cxn ang="0">
                    <a:pos x="0" y="250"/>
                  </a:cxn>
                </a:cxnLst>
                <a:rect l="0" t="0" r="r" b="b"/>
                <a:pathLst>
                  <a:path w="244" h="250">
                    <a:moveTo>
                      <a:pt x="0" y="250"/>
                    </a:moveTo>
                    <a:lnTo>
                      <a:pt x="0" y="0"/>
                    </a:lnTo>
                    <a:lnTo>
                      <a:pt x="76" y="0"/>
                    </a:lnTo>
                    <a:lnTo>
                      <a:pt x="122" y="171"/>
                    </a:lnTo>
                    <a:lnTo>
                      <a:pt x="168" y="0"/>
                    </a:lnTo>
                    <a:lnTo>
                      <a:pt x="244" y="0"/>
                    </a:lnTo>
                    <a:lnTo>
                      <a:pt x="244" y="250"/>
                    </a:lnTo>
                    <a:lnTo>
                      <a:pt x="196" y="250"/>
                    </a:lnTo>
                    <a:lnTo>
                      <a:pt x="196" y="52"/>
                    </a:lnTo>
                    <a:lnTo>
                      <a:pt x="147" y="250"/>
                    </a:lnTo>
                    <a:lnTo>
                      <a:pt x="97" y="250"/>
                    </a:lnTo>
                    <a:lnTo>
                      <a:pt x="47" y="52"/>
                    </a:lnTo>
                    <a:lnTo>
                      <a:pt x="47" y="250"/>
                    </a:lnTo>
                    <a:lnTo>
                      <a:pt x="0" y="250"/>
                    </a:lnTo>
                    <a:close/>
                  </a:path>
                </a:pathLst>
              </a:custGeom>
              <a:solidFill>
                <a:srgbClr val="C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37" name="Freeform 195"/>
              <p:cNvSpPr>
                <a:spLocks/>
              </p:cNvSpPr>
              <p:nvPr/>
            </p:nvSpPr>
            <p:spPr bwMode="auto">
              <a:xfrm>
                <a:off x="3374" y="3402"/>
                <a:ext cx="41" cy="46"/>
              </a:xfrm>
              <a:custGeom>
                <a:avLst/>
                <a:gdLst/>
                <a:ahLst/>
                <a:cxnLst>
                  <a:cxn ang="0">
                    <a:pos x="121" y="181"/>
                  </a:cxn>
                  <a:cxn ang="0">
                    <a:pos x="121" y="155"/>
                  </a:cxn>
                  <a:cxn ang="0">
                    <a:pos x="115" y="161"/>
                  </a:cxn>
                  <a:cxn ang="0">
                    <a:pos x="110" y="168"/>
                  </a:cxn>
                  <a:cxn ang="0">
                    <a:pos x="102" y="173"/>
                  </a:cxn>
                  <a:cxn ang="0">
                    <a:pos x="94" y="177"/>
                  </a:cxn>
                  <a:cxn ang="0">
                    <a:pos x="87" y="181"/>
                  </a:cxn>
                  <a:cxn ang="0">
                    <a:pos x="79" y="183"/>
                  </a:cxn>
                  <a:cxn ang="0">
                    <a:pos x="70" y="185"/>
                  </a:cxn>
                  <a:cxn ang="0">
                    <a:pos x="60" y="186"/>
                  </a:cxn>
                  <a:cxn ang="0">
                    <a:pos x="51" y="185"/>
                  </a:cxn>
                  <a:cxn ang="0">
                    <a:pos x="43" y="183"/>
                  </a:cxn>
                  <a:cxn ang="0">
                    <a:pos x="36" y="181"/>
                  </a:cxn>
                  <a:cxn ang="0">
                    <a:pos x="28" y="177"/>
                  </a:cxn>
                  <a:cxn ang="0">
                    <a:pos x="21" y="173"/>
                  </a:cxn>
                  <a:cxn ang="0">
                    <a:pos x="15" y="168"/>
                  </a:cxn>
                  <a:cxn ang="0">
                    <a:pos x="11" y="161"/>
                  </a:cxn>
                  <a:cxn ang="0">
                    <a:pos x="7" y="155"/>
                  </a:cxn>
                  <a:cxn ang="0">
                    <a:pos x="4" y="147"/>
                  </a:cxn>
                  <a:cxn ang="0">
                    <a:pos x="2" y="138"/>
                  </a:cxn>
                  <a:cxn ang="0">
                    <a:pos x="0" y="127"/>
                  </a:cxn>
                  <a:cxn ang="0">
                    <a:pos x="0" y="114"/>
                  </a:cxn>
                  <a:cxn ang="0">
                    <a:pos x="0" y="0"/>
                  </a:cxn>
                  <a:cxn ang="0">
                    <a:pos x="49" y="0"/>
                  </a:cxn>
                  <a:cxn ang="0">
                    <a:pos x="49" y="83"/>
                  </a:cxn>
                  <a:cxn ang="0">
                    <a:pos x="49" y="101"/>
                  </a:cxn>
                  <a:cxn ang="0">
                    <a:pos x="49" y="114"/>
                  </a:cxn>
                  <a:cxn ang="0">
                    <a:pos x="50" y="125"/>
                  </a:cxn>
                  <a:cxn ang="0">
                    <a:pos x="51" y="130"/>
                  </a:cxn>
                  <a:cxn ang="0">
                    <a:pos x="53" y="134"/>
                  </a:cxn>
                  <a:cxn ang="0">
                    <a:pos x="55" y="138"/>
                  </a:cxn>
                  <a:cxn ang="0">
                    <a:pos x="58" y="142"/>
                  </a:cxn>
                  <a:cxn ang="0">
                    <a:pos x="60" y="144"/>
                  </a:cxn>
                  <a:cxn ang="0">
                    <a:pos x="64" y="145"/>
                  </a:cxn>
                  <a:cxn ang="0">
                    <a:pos x="68" y="148"/>
                  </a:cxn>
                  <a:cxn ang="0">
                    <a:pos x="74" y="148"/>
                  </a:cxn>
                  <a:cxn ang="0">
                    <a:pos x="79" y="149"/>
                  </a:cxn>
                  <a:cxn ang="0">
                    <a:pos x="84" y="148"/>
                  </a:cxn>
                  <a:cxn ang="0">
                    <a:pos x="91" y="147"/>
                  </a:cxn>
                  <a:cxn ang="0">
                    <a:pos x="96" y="145"/>
                  </a:cxn>
                  <a:cxn ang="0">
                    <a:pos x="101" y="142"/>
                  </a:cxn>
                  <a:cxn ang="0">
                    <a:pos x="105" y="139"/>
                  </a:cxn>
                  <a:cxn ang="0">
                    <a:pos x="109" y="135"/>
                  </a:cxn>
                  <a:cxn ang="0">
                    <a:pos x="111" y="130"/>
                  </a:cxn>
                  <a:cxn ang="0">
                    <a:pos x="114" y="126"/>
                  </a:cxn>
                  <a:cxn ang="0">
                    <a:pos x="115" y="118"/>
                  </a:cxn>
                  <a:cxn ang="0">
                    <a:pos x="117" y="108"/>
                  </a:cxn>
                  <a:cxn ang="0">
                    <a:pos x="118" y="94"/>
                  </a:cxn>
                  <a:cxn ang="0">
                    <a:pos x="118" y="76"/>
                  </a:cxn>
                  <a:cxn ang="0">
                    <a:pos x="118" y="0"/>
                  </a:cxn>
                  <a:cxn ang="0">
                    <a:pos x="166" y="0"/>
                  </a:cxn>
                  <a:cxn ang="0">
                    <a:pos x="166" y="181"/>
                  </a:cxn>
                  <a:cxn ang="0">
                    <a:pos x="121" y="181"/>
                  </a:cxn>
                </a:cxnLst>
                <a:rect l="0" t="0" r="r" b="b"/>
                <a:pathLst>
                  <a:path w="166" h="186">
                    <a:moveTo>
                      <a:pt x="121" y="181"/>
                    </a:moveTo>
                    <a:lnTo>
                      <a:pt x="121" y="155"/>
                    </a:lnTo>
                    <a:lnTo>
                      <a:pt x="115" y="161"/>
                    </a:lnTo>
                    <a:lnTo>
                      <a:pt x="110" y="168"/>
                    </a:lnTo>
                    <a:lnTo>
                      <a:pt x="102" y="173"/>
                    </a:lnTo>
                    <a:lnTo>
                      <a:pt x="94" y="177"/>
                    </a:lnTo>
                    <a:lnTo>
                      <a:pt x="87" y="181"/>
                    </a:lnTo>
                    <a:lnTo>
                      <a:pt x="79" y="183"/>
                    </a:lnTo>
                    <a:lnTo>
                      <a:pt x="70" y="185"/>
                    </a:lnTo>
                    <a:lnTo>
                      <a:pt x="60" y="186"/>
                    </a:lnTo>
                    <a:lnTo>
                      <a:pt x="51" y="185"/>
                    </a:lnTo>
                    <a:lnTo>
                      <a:pt x="43" y="183"/>
                    </a:lnTo>
                    <a:lnTo>
                      <a:pt x="36" y="181"/>
                    </a:lnTo>
                    <a:lnTo>
                      <a:pt x="28" y="177"/>
                    </a:lnTo>
                    <a:lnTo>
                      <a:pt x="21" y="173"/>
                    </a:lnTo>
                    <a:lnTo>
                      <a:pt x="15" y="168"/>
                    </a:lnTo>
                    <a:lnTo>
                      <a:pt x="11" y="161"/>
                    </a:lnTo>
                    <a:lnTo>
                      <a:pt x="7" y="155"/>
                    </a:lnTo>
                    <a:lnTo>
                      <a:pt x="4" y="147"/>
                    </a:lnTo>
                    <a:lnTo>
                      <a:pt x="2" y="138"/>
                    </a:lnTo>
                    <a:lnTo>
                      <a:pt x="0" y="127"/>
                    </a:lnTo>
                    <a:lnTo>
                      <a:pt x="0" y="114"/>
                    </a:lnTo>
                    <a:lnTo>
                      <a:pt x="0" y="0"/>
                    </a:lnTo>
                    <a:lnTo>
                      <a:pt x="49" y="0"/>
                    </a:lnTo>
                    <a:lnTo>
                      <a:pt x="49" y="83"/>
                    </a:lnTo>
                    <a:lnTo>
                      <a:pt x="49" y="101"/>
                    </a:lnTo>
                    <a:lnTo>
                      <a:pt x="49" y="114"/>
                    </a:lnTo>
                    <a:lnTo>
                      <a:pt x="50" y="125"/>
                    </a:lnTo>
                    <a:lnTo>
                      <a:pt x="51" y="130"/>
                    </a:lnTo>
                    <a:lnTo>
                      <a:pt x="53" y="134"/>
                    </a:lnTo>
                    <a:lnTo>
                      <a:pt x="55" y="138"/>
                    </a:lnTo>
                    <a:lnTo>
                      <a:pt x="58" y="142"/>
                    </a:lnTo>
                    <a:lnTo>
                      <a:pt x="60" y="144"/>
                    </a:lnTo>
                    <a:lnTo>
                      <a:pt x="64" y="145"/>
                    </a:lnTo>
                    <a:lnTo>
                      <a:pt x="68" y="148"/>
                    </a:lnTo>
                    <a:lnTo>
                      <a:pt x="74" y="148"/>
                    </a:lnTo>
                    <a:lnTo>
                      <a:pt x="79" y="149"/>
                    </a:lnTo>
                    <a:lnTo>
                      <a:pt x="84" y="148"/>
                    </a:lnTo>
                    <a:lnTo>
                      <a:pt x="91" y="147"/>
                    </a:lnTo>
                    <a:lnTo>
                      <a:pt x="96" y="145"/>
                    </a:lnTo>
                    <a:lnTo>
                      <a:pt x="101" y="142"/>
                    </a:lnTo>
                    <a:lnTo>
                      <a:pt x="105" y="139"/>
                    </a:lnTo>
                    <a:lnTo>
                      <a:pt x="109" y="135"/>
                    </a:lnTo>
                    <a:lnTo>
                      <a:pt x="111" y="130"/>
                    </a:lnTo>
                    <a:lnTo>
                      <a:pt x="114" y="126"/>
                    </a:lnTo>
                    <a:lnTo>
                      <a:pt x="115" y="118"/>
                    </a:lnTo>
                    <a:lnTo>
                      <a:pt x="117" y="108"/>
                    </a:lnTo>
                    <a:lnTo>
                      <a:pt x="118" y="94"/>
                    </a:lnTo>
                    <a:lnTo>
                      <a:pt x="118" y="76"/>
                    </a:lnTo>
                    <a:lnTo>
                      <a:pt x="118" y="0"/>
                    </a:lnTo>
                    <a:lnTo>
                      <a:pt x="166" y="0"/>
                    </a:lnTo>
                    <a:lnTo>
                      <a:pt x="166" y="181"/>
                    </a:lnTo>
                    <a:lnTo>
                      <a:pt x="121" y="181"/>
                    </a:lnTo>
                    <a:close/>
                  </a:path>
                </a:pathLst>
              </a:custGeom>
              <a:solidFill>
                <a:srgbClr val="C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38" name="Rectangle 196"/>
              <p:cNvSpPr>
                <a:spLocks noChangeArrowheads="1"/>
              </p:cNvSpPr>
              <p:nvPr/>
            </p:nvSpPr>
            <p:spPr bwMode="auto">
              <a:xfrm>
                <a:off x="3428" y="3384"/>
                <a:ext cx="12" cy="63"/>
              </a:xfrm>
              <a:prstGeom prst="rect">
                <a:avLst/>
              </a:prstGeom>
              <a:solidFill>
                <a:srgbClr val="C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39" name="Freeform 197"/>
              <p:cNvSpPr>
                <a:spLocks/>
              </p:cNvSpPr>
              <p:nvPr/>
            </p:nvSpPr>
            <p:spPr bwMode="auto">
              <a:xfrm>
                <a:off x="3447" y="3385"/>
                <a:ext cx="27" cy="63"/>
              </a:xfrm>
              <a:custGeom>
                <a:avLst/>
                <a:gdLst/>
                <a:ahLst/>
                <a:cxnLst>
                  <a:cxn ang="0">
                    <a:pos x="103" y="65"/>
                  </a:cxn>
                  <a:cxn ang="0">
                    <a:pos x="103" y="103"/>
                  </a:cxn>
                  <a:cxn ang="0">
                    <a:pos x="70" y="103"/>
                  </a:cxn>
                  <a:cxn ang="0">
                    <a:pos x="70" y="176"/>
                  </a:cxn>
                  <a:cxn ang="0">
                    <a:pos x="70" y="193"/>
                  </a:cxn>
                  <a:cxn ang="0">
                    <a:pos x="70" y="203"/>
                  </a:cxn>
                  <a:cxn ang="0">
                    <a:pos x="72" y="205"/>
                  </a:cxn>
                  <a:cxn ang="0">
                    <a:pos x="75" y="208"/>
                  </a:cxn>
                  <a:cxn ang="0">
                    <a:pos x="78" y="210"/>
                  </a:cxn>
                  <a:cxn ang="0">
                    <a:pos x="83" y="210"/>
                  </a:cxn>
                  <a:cxn ang="0">
                    <a:pos x="91" y="209"/>
                  </a:cxn>
                  <a:cxn ang="0">
                    <a:pos x="103" y="207"/>
                  </a:cxn>
                  <a:cxn ang="0">
                    <a:pos x="107" y="243"/>
                  </a:cxn>
                  <a:cxn ang="0">
                    <a:pos x="98" y="247"/>
                  </a:cxn>
                  <a:cxn ang="0">
                    <a:pos x="89" y="248"/>
                  </a:cxn>
                  <a:cxn ang="0">
                    <a:pos x="79" y="250"/>
                  </a:cxn>
                  <a:cxn ang="0">
                    <a:pos x="69" y="251"/>
                  </a:cxn>
                  <a:cxn ang="0">
                    <a:pos x="56" y="250"/>
                  </a:cxn>
                  <a:cxn ang="0">
                    <a:pos x="45" y="246"/>
                  </a:cxn>
                  <a:cxn ang="0">
                    <a:pos x="40" y="243"/>
                  </a:cxn>
                  <a:cxn ang="0">
                    <a:pos x="36" y="241"/>
                  </a:cxn>
                  <a:cxn ang="0">
                    <a:pos x="32" y="238"/>
                  </a:cxn>
                  <a:cxn ang="0">
                    <a:pos x="30" y="235"/>
                  </a:cxn>
                  <a:cxn ang="0">
                    <a:pos x="26" y="226"/>
                  </a:cxn>
                  <a:cxn ang="0">
                    <a:pos x="23" y="216"/>
                  </a:cxn>
                  <a:cxn ang="0">
                    <a:pos x="22" y="204"/>
                  </a:cxn>
                  <a:cxn ang="0">
                    <a:pos x="21" y="182"/>
                  </a:cxn>
                  <a:cxn ang="0">
                    <a:pos x="21" y="103"/>
                  </a:cxn>
                  <a:cxn ang="0">
                    <a:pos x="0" y="103"/>
                  </a:cxn>
                  <a:cxn ang="0">
                    <a:pos x="0" y="65"/>
                  </a:cxn>
                  <a:cxn ang="0">
                    <a:pos x="21" y="65"/>
                  </a:cxn>
                  <a:cxn ang="0">
                    <a:pos x="21" y="29"/>
                  </a:cxn>
                  <a:cxn ang="0">
                    <a:pos x="70" y="0"/>
                  </a:cxn>
                  <a:cxn ang="0">
                    <a:pos x="70" y="65"/>
                  </a:cxn>
                  <a:cxn ang="0">
                    <a:pos x="103" y="65"/>
                  </a:cxn>
                </a:cxnLst>
                <a:rect l="0" t="0" r="r" b="b"/>
                <a:pathLst>
                  <a:path w="107" h="251">
                    <a:moveTo>
                      <a:pt x="103" y="65"/>
                    </a:moveTo>
                    <a:lnTo>
                      <a:pt x="103" y="103"/>
                    </a:lnTo>
                    <a:lnTo>
                      <a:pt x="70" y="103"/>
                    </a:lnTo>
                    <a:lnTo>
                      <a:pt x="70" y="176"/>
                    </a:lnTo>
                    <a:lnTo>
                      <a:pt x="70" y="193"/>
                    </a:lnTo>
                    <a:lnTo>
                      <a:pt x="70" y="203"/>
                    </a:lnTo>
                    <a:lnTo>
                      <a:pt x="72" y="205"/>
                    </a:lnTo>
                    <a:lnTo>
                      <a:pt x="75" y="208"/>
                    </a:lnTo>
                    <a:lnTo>
                      <a:pt x="78" y="210"/>
                    </a:lnTo>
                    <a:lnTo>
                      <a:pt x="83" y="210"/>
                    </a:lnTo>
                    <a:lnTo>
                      <a:pt x="91" y="209"/>
                    </a:lnTo>
                    <a:lnTo>
                      <a:pt x="103" y="207"/>
                    </a:lnTo>
                    <a:lnTo>
                      <a:pt x="107" y="243"/>
                    </a:lnTo>
                    <a:lnTo>
                      <a:pt x="98" y="247"/>
                    </a:lnTo>
                    <a:lnTo>
                      <a:pt x="89" y="248"/>
                    </a:lnTo>
                    <a:lnTo>
                      <a:pt x="79" y="250"/>
                    </a:lnTo>
                    <a:lnTo>
                      <a:pt x="69" y="251"/>
                    </a:lnTo>
                    <a:lnTo>
                      <a:pt x="56" y="250"/>
                    </a:lnTo>
                    <a:lnTo>
                      <a:pt x="45" y="246"/>
                    </a:lnTo>
                    <a:lnTo>
                      <a:pt x="40" y="243"/>
                    </a:lnTo>
                    <a:lnTo>
                      <a:pt x="36" y="241"/>
                    </a:lnTo>
                    <a:lnTo>
                      <a:pt x="32" y="238"/>
                    </a:lnTo>
                    <a:lnTo>
                      <a:pt x="30" y="235"/>
                    </a:lnTo>
                    <a:lnTo>
                      <a:pt x="26" y="226"/>
                    </a:lnTo>
                    <a:lnTo>
                      <a:pt x="23" y="216"/>
                    </a:lnTo>
                    <a:lnTo>
                      <a:pt x="22" y="204"/>
                    </a:lnTo>
                    <a:lnTo>
                      <a:pt x="21" y="182"/>
                    </a:lnTo>
                    <a:lnTo>
                      <a:pt x="21" y="103"/>
                    </a:lnTo>
                    <a:lnTo>
                      <a:pt x="0" y="103"/>
                    </a:lnTo>
                    <a:lnTo>
                      <a:pt x="0" y="65"/>
                    </a:lnTo>
                    <a:lnTo>
                      <a:pt x="21" y="65"/>
                    </a:lnTo>
                    <a:lnTo>
                      <a:pt x="21" y="29"/>
                    </a:lnTo>
                    <a:lnTo>
                      <a:pt x="70" y="0"/>
                    </a:lnTo>
                    <a:lnTo>
                      <a:pt x="70" y="65"/>
                    </a:lnTo>
                    <a:lnTo>
                      <a:pt x="103" y="65"/>
                    </a:lnTo>
                    <a:close/>
                  </a:path>
                </a:pathLst>
              </a:custGeom>
              <a:solidFill>
                <a:srgbClr val="C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40" name="Freeform 198"/>
              <p:cNvSpPr>
                <a:spLocks noEditPoints="1"/>
              </p:cNvSpPr>
              <p:nvPr/>
            </p:nvSpPr>
            <p:spPr bwMode="auto">
              <a:xfrm>
                <a:off x="3481" y="3384"/>
                <a:ext cx="12" cy="63"/>
              </a:xfrm>
              <a:custGeom>
                <a:avLst/>
                <a:gdLst/>
                <a:ahLst/>
                <a:cxnLst>
                  <a:cxn ang="0">
                    <a:pos x="0" y="44"/>
                  </a:cxn>
                  <a:cxn ang="0">
                    <a:pos x="0" y="0"/>
                  </a:cxn>
                  <a:cxn ang="0">
                    <a:pos x="48" y="0"/>
                  </a:cxn>
                  <a:cxn ang="0">
                    <a:pos x="48" y="44"/>
                  </a:cxn>
                  <a:cxn ang="0">
                    <a:pos x="0" y="44"/>
                  </a:cxn>
                  <a:cxn ang="0">
                    <a:pos x="0" y="250"/>
                  </a:cxn>
                  <a:cxn ang="0">
                    <a:pos x="0" y="69"/>
                  </a:cxn>
                  <a:cxn ang="0">
                    <a:pos x="48" y="69"/>
                  </a:cxn>
                  <a:cxn ang="0">
                    <a:pos x="48" y="250"/>
                  </a:cxn>
                  <a:cxn ang="0">
                    <a:pos x="0" y="250"/>
                  </a:cxn>
                </a:cxnLst>
                <a:rect l="0" t="0" r="r" b="b"/>
                <a:pathLst>
                  <a:path w="48" h="250">
                    <a:moveTo>
                      <a:pt x="0" y="44"/>
                    </a:moveTo>
                    <a:lnTo>
                      <a:pt x="0" y="0"/>
                    </a:lnTo>
                    <a:lnTo>
                      <a:pt x="48" y="0"/>
                    </a:lnTo>
                    <a:lnTo>
                      <a:pt x="48" y="44"/>
                    </a:lnTo>
                    <a:lnTo>
                      <a:pt x="0" y="44"/>
                    </a:lnTo>
                    <a:close/>
                    <a:moveTo>
                      <a:pt x="0" y="250"/>
                    </a:moveTo>
                    <a:lnTo>
                      <a:pt x="0" y="69"/>
                    </a:lnTo>
                    <a:lnTo>
                      <a:pt x="48" y="69"/>
                    </a:lnTo>
                    <a:lnTo>
                      <a:pt x="48" y="250"/>
                    </a:lnTo>
                    <a:lnTo>
                      <a:pt x="0" y="250"/>
                    </a:lnTo>
                    <a:close/>
                  </a:path>
                </a:pathLst>
              </a:custGeom>
              <a:solidFill>
                <a:srgbClr val="C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41" name="Freeform 199"/>
              <p:cNvSpPr>
                <a:spLocks noEditPoints="1"/>
              </p:cNvSpPr>
              <p:nvPr/>
            </p:nvSpPr>
            <p:spPr bwMode="auto">
              <a:xfrm>
                <a:off x="3505" y="3401"/>
                <a:ext cx="45" cy="63"/>
              </a:xfrm>
              <a:custGeom>
                <a:avLst/>
                <a:gdLst/>
                <a:ahLst/>
                <a:cxnLst>
                  <a:cxn ang="0">
                    <a:pos x="46" y="5"/>
                  </a:cxn>
                  <a:cxn ang="0">
                    <a:pos x="50" y="25"/>
                  </a:cxn>
                  <a:cxn ang="0">
                    <a:pos x="62" y="13"/>
                  </a:cxn>
                  <a:cxn ang="0">
                    <a:pos x="78" y="5"/>
                  </a:cxn>
                  <a:cxn ang="0">
                    <a:pos x="93" y="1"/>
                  </a:cxn>
                  <a:cxn ang="0">
                    <a:pos x="110" y="1"/>
                  </a:cxn>
                  <a:cxn ang="0">
                    <a:pos x="125" y="4"/>
                  </a:cxn>
                  <a:cxn ang="0">
                    <a:pos x="139" y="11"/>
                  </a:cxn>
                  <a:cxn ang="0">
                    <a:pos x="151" y="20"/>
                  </a:cxn>
                  <a:cxn ang="0">
                    <a:pos x="161" y="31"/>
                  </a:cxn>
                  <a:cxn ang="0">
                    <a:pos x="170" y="47"/>
                  </a:cxn>
                  <a:cxn ang="0">
                    <a:pos x="176" y="64"/>
                  </a:cxn>
                  <a:cxn ang="0">
                    <a:pos x="178" y="84"/>
                  </a:cxn>
                  <a:cxn ang="0">
                    <a:pos x="178" y="106"/>
                  </a:cxn>
                  <a:cxn ang="0">
                    <a:pos x="176" y="126"/>
                  </a:cxn>
                  <a:cxn ang="0">
                    <a:pos x="170" y="144"/>
                  </a:cxn>
                  <a:cxn ang="0">
                    <a:pos x="161" y="158"/>
                  </a:cxn>
                  <a:cxn ang="0">
                    <a:pos x="151" y="171"/>
                  </a:cxn>
                  <a:cxn ang="0">
                    <a:pos x="138" y="181"/>
                  </a:cxn>
                  <a:cxn ang="0">
                    <a:pos x="125" y="187"/>
                  </a:cxn>
                  <a:cxn ang="0">
                    <a:pos x="110" y="190"/>
                  </a:cxn>
                  <a:cxn ang="0">
                    <a:pos x="95" y="190"/>
                  </a:cxn>
                  <a:cxn ang="0">
                    <a:pos x="82" y="187"/>
                  </a:cxn>
                  <a:cxn ang="0">
                    <a:pos x="68" y="181"/>
                  </a:cxn>
                  <a:cxn ang="0">
                    <a:pos x="55" y="170"/>
                  </a:cxn>
                  <a:cxn ang="0">
                    <a:pos x="49" y="255"/>
                  </a:cxn>
                  <a:cxn ang="0">
                    <a:pos x="0" y="5"/>
                  </a:cxn>
                  <a:cxn ang="0">
                    <a:pos x="49" y="107"/>
                  </a:cxn>
                  <a:cxn ang="0">
                    <a:pos x="55" y="130"/>
                  </a:cxn>
                  <a:cxn ang="0">
                    <a:pos x="67" y="144"/>
                  </a:cxn>
                  <a:cxn ang="0">
                    <a:pos x="82" y="152"/>
                  </a:cxn>
                  <a:cxn ang="0">
                    <a:pos x="99" y="152"/>
                  </a:cxn>
                  <a:cxn ang="0">
                    <a:pos x="113" y="145"/>
                  </a:cxn>
                  <a:cxn ang="0">
                    <a:pos x="123" y="131"/>
                  </a:cxn>
                  <a:cxn ang="0">
                    <a:pos x="129" y="109"/>
                  </a:cxn>
                  <a:cxn ang="0">
                    <a:pos x="129" y="81"/>
                  </a:cxn>
                  <a:cxn ang="0">
                    <a:pos x="123" y="60"/>
                  </a:cxn>
                  <a:cxn ang="0">
                    <a:pos x="112" y="46"/>
                  </a:cxn>
                  <a:cxn ang="0">
                    <a:pos x="97" y="39"/>
                  </a:cxn>
                  <a:cxn ang="0">
                    <a:pos x="82" y="39"/>
                  </a:cxn>
                  <a:cxn ang="0">
                    <a:pos x="66" y="46"/>
                  </a:cxn>
                  <a:cxn ang="0">
                    <a:pos x="55" y="60"/>
                  </a:cxn>
                  <a:cxn ang="0">
                    <a:pos x="49" y="80"/>
                  </a:cxn>
                </a:cxnLst>
                <a:rect l="0" t="0" r="r" b="b"/>
                <a:pathLst>
                  <a:path w="178" h="255">
                    <a:moveTo>
                      <a:pt x="0" y="5"/>
                    </a:moveTo>
                    <a:lnTo>
                      <a:pt x="46" y="5"/>
                    </a:lnTo>
                    <a:lnTo>
                      <a:pt x="46" y="31"/>
                    </a:lnTo>
                    <a:lnTo>
                      <a:pt x="50" y="25"/>
                    </a:lnTo>
                    <a:lnTo>
                      <a:pt x="57" y="18"/>
                    </a:lnTo>
                    <a:lnTo>
                      <a:pt x="62" y="13"/>
                    </a:lnTo>
                    <a:lnTo>
                      <a:pt x="70" y="9"/>
                    </a:lnTo>
                    <a:lnTo>
                      <a:pt x="78" y="5"/>
                    </a:lnTo>
                    <a:lnTo>
                      <a:pt x="85" y="3"/>
                    </a:lnTo>
                    <a:lnTo>
                      <a:pt x="93" y="1"/>
                    </a:lnTo>
                    <a:lnTo>
                      <a:pt x="102" y="0"/>
                    </a:lnTo>
                    <a:lnTo>
                      <a:pt x="110" y="1"/>
                    </a:lnTo>
                    <a:lnTo>
                      <a:pt x="118" y="3"/>
                    </a:lnTo>
                    <a:lnTo>
                      <a:pt x="125" y="4"/>
                    </a:lnTo>
                    <a:lnTo>
                      <a:pt x="133" y="7"/>
                    </a:lnTo>
                    <a:lnTo>
                      <a:pt x="139" y="11"/>
                    </a:lnTo>
                    <a:lnTo>
                      <a:pt x="144" y="14"/>
                    </a:lnTo>
                    <a:lnTo>
                      <a:pt x="151" y="20"/>
                    </a:lnTo>
                    <a:lnTo>
                      <a:pt x="156" y="25"/>
                    </a:lnTo>
                    <a:lnTo>
                      <a:pt x="161" y="31"/>
                    </a:lnTo>
                    <a:lnTo>
                      <a:pt x="167" y="39"/>
                    </a:lnTo>
                    <a:lnTo>
                      <a:pt x="170" y="47"/>
                    </a:lnTo>
                    <a:lnTo>
                      <a:pt x="173" y="55"/>
                    </a:lnTo>
                    <a:lnTo>
                      <a:pt x="176" y="64"/>
                    </a:lnTo>
                    <a:lnTo>
                      <a:pt x="177" y="73"/>
                    </a:lnTo>
                    <a:lnTo>
                      <a:pt x="178" y="84"/>
                    </a:lnTo>
                    <a:lnTo>
                      <a:pt x="178" y="94"/>
                    </a:lnTo>
                    <a:lnTo>
                      <a:pt x="178" y="106"/>
                    </a:lnTo>
                    <a:lnTo>
                      <a:pt x="177" y="116"/>
                    </a:lnTo>
                    <a:lnTo>
                      <a:pt x="176" y="126"/>
                    </a:lnTo>
                    <a:lnTo>
                      <a:pt x="173" y="135"/>
                    </a:lnTo>
                    <a:lnTo>
                      <a:pt x="170" y="144"/>
                    </a:lnTo>
                    <a:lnTo>
                      <a:pt x="167" y="152"/>
                    </a:lnTo>
                    <a:lnTo>
                      <a:pt x="161" y="158"/>
                    </a:lnTo>
                    <a:lnTo>
                      <a:pt x="156" y="165"/>
                    </a:lnTo>
                    <a:lnTo>
                      <a:pt x="151" y="171"/>
                    </a:lnTo>
                    <a:lnTo>
                      <a:pt x="144" y="177"/>
                    </a:lnTo>
                    <a:lnTo>
                      <a:pt x="138" y="181"/>
                    </a:lnTo>
                    <a:lnTo>
                      <a:pt x="131" y="184"/>
                    </a:lnTo>
                    <a:lnTo>
                      <a:pt x="125" y="187"/>
                    </a:lnTo>
                    <a:lnTo>
                      <a:pt x="118" y="188"/>
                    </a:lnTo>
                    <a:lnTo>
                      <a:pt x="110" y="190"/>
                    </a:lnTo>
                    <a:lnTo>
                      <a:pt x="102" y="191"/>
                    </a:lnTo>
                    <a:lnTo>
                      <a:pt x="95" y="190"/>
                    </a:lnTo>
                    <a:lnTo>
                      <a:pt x="88" y="188"/>
                    </a:lnTo>
                    <a:lnTo>
                      <a:pt x="82" y="187"/>
                    </a:lnTo>
                    <a:lnTo>
                      <a:pt x="75" y="184"/>
                    </a:lnTo>
                    <a:lnTo>
                      <a:pt x="68" y="181"/>
                    </a:lnTo>
                    <a:lnTo>
                      <a:pt x="62" y="177"/>
                    </a:lnTo>
                    <a:lnTo>
                      <a:pt x="55" y="170"/>
                    </a:lnTo>
                    <a:lnTo>
                      <a:pt x="49" y="164"/>
                    </a:lnTo>
                    <a:lnTo>
                      <a:pt x="49" y="255"/>
                    </a:lnTo>
                    <a:lnTo>
                      <a:pt x="0" y="255"/>
                    </a:lnTo>
                    <a:lnTo>
                      <a:pt x="0" y="5"/>
                    </a:lnTo>
                    <a:close/>
                    <a:moveTo>
                      <a:pt x="49" y="93"/>
                    </a:moveTo>
                    <a:lnTo>
                      <a:pt x="49" y="107"/>
                    </a:lnTo>
                    <a:lnTo>
                      <a:pt x="51" y="119"/>
                    </a:lnTo>
                    <a:lnTo>
                      <a:pt x="55" y="130"/>
                    </a:lnTo>
                    <a:lnTo>
                      <a:pt x="61" y="137"/>
                    </a:lnTo>
                    <a:lnTo>
                      <a:pt x="67" y="144"/>
                    </a:lnTo>
                    <a:lnTo>
                      <a:pt x="74" y="149"/>
                    </a:lnTo>
                    <a:lnTo>
                      <a:pt x="82" y="152"/>
                    </a:lnTo>
                    <a:lnTo>
                      <a:pt x="91" y="152"/>
                    </a:lnTo>
                    <a:lnTo>
                      <a:pt x="99" y="152"/>
                    </a:lnTo>
                    <a:lnTo>
                      <a:pt x="106" y="149"/>
                    </a:lnTo>
                    <a:lnTo>
                      <a:pt x="113" y="145"/>
                    </a:lnTo>
                    <a:lnTo>
                      <a:pt x="118" y="139"/>
                    </a:lnTo>
                    <a:lnTo>
                      <a:pt x="123" y="131"/>
                    </a:lnTo>
                    <a:lnTo>
                      <a:pt x="127" y="122"/>
                    </a:lnTo>
                    <a:lnTo>
                      <a:pt x="129" y="109"/>
                    </a:lnTo>
                    <a:lnTo>
                      <a:pt x="130" y="94"/>
                    </a:lnTo>
                    <a:lnTo>
                      <a:pt x="129" y="81"/>
                    </a:lnTo>
                    <a:lnTo>
                      <a:pt x="127" y="69"/>
                    </a:lnTo>
                    <a:lnTo>
                      <a:pt x="123" y="60"/>
                    </a:lnTo>
                    <a:lnTo>
                      <a:pt x="118" y="52"/>
                    </a:lnTo>
                    <a:lnTo>
                      <a:pt x="112" y="46"/>
                    </a:lnTo>
                    <a:lnTo>
                      <a:pt x="105" y="42"/>
                    </a:lnTo>
                    <a:lnTo>
                      <a:pt x="97" y="39"/>
                    </a:lnTo>
                    <a:lnTo>
                      <a:pt x="89" y="38"/>
                    </a:lnTo>
                    <a:lnTo>
                      <a:pt x="82" y="39"/>
                    </a:lnTo>
                    <a:lnTo>
                      <a:pt x="74" y="42"/>
                    </a:lnTo>
                    <a:lnTo>
                      <a:pt x="66" y="46"/>
                    </a:lnTo>
                    <a:lnTo>
                      <a:pt x="61" y="52"/>
                    </a:lnTo>
                    <a:lnTo>
                      <a:pt x="55" y="60"/>
                    </a:lnTo>
                    <a:lnTo>
                      <a:pt x="51" y="69"/>
                    </a:lnTo>
                    <a:lnTo>
                      <a:pt x="49" y="80"/>
                    </a:lnTo>
                    <a:lnTo>
                      <a:pt x="49" y="93"/>
                    </a:lnTo>
                    <a:close/>
                  </a:path>
                </a:pathLst>
              </a:custGeom>
              <a:solidFill>
                <a:srgbClr val="C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42" name="Rectangle 200"/>
              <p:cNvSpPr>
                <a:spLocks noChangeArrowheads="1"/>
              </p:cNvSpPr>
              <p:nvPr/>
            </p:nvSpPr>
            <p:spPr bwMode="auto">
              <a:xfrm>
                <a:off x="3560" y="3384"/>
                <a:ext cx="12" cy="63"/>
              </a:xfrm>
              <a:prstGeom prst="rect">
                <a:avLst/>
              </a:prstGeom>
              <a:solidFill>
                <a:srgbClr val="C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43" name="Freeform 201"/>
              <p:cNvSpPr>
                <a:spLocks noEditPoints="1"/>
              </p:cNvSpPr>
              <p:nvPr/>
            </p:nvSpPr>
            <p:spPr bwMode="auto">
              <a:xfrm>
                <a:off x="3581" y="3401"/>
                <a:ext cx="42" cy="47"/>
              </a:xfrm>
              <a:custGeom>
                <a:avLst/>
                <a:gdLst/>
                <a:ahLst/>
                <a:cxnLst>
                  <a:cxn ang="0">
                    <a:pos x="168" y="136"/>
                  </a:cxn>
                  <a:cxn ang="0">
                    <a:pos x="156" y="160"/>
                  </a:cxn>
                  <a:cxn ang="0">
                    <a:pos x="139" y="177"/>
                  </a:cxn>
                  <a:cxn ang="0">
                    <a:pos x="117" y="187"/>
                  </a:cxn>
                  <a:cxn ang="0">
                    <a:pos x="88" y="191"/>
                  </a:cxn>
                  <a:cxn ang="0">
                    <a:pos x="66" y="188"/>
                  </a:cxn>
                  <a:cxn ang="0">
                    <a:pos x="47" y="183"/>
                  </a:cxn>
                  <a:cxn ang="0">
                    <a:pos x="30" y="173"/>
                  </a:cxn>
                  <a:cxn ang="0">
                    <a:pos x="19" y="160"/>
                  </a:cxn>
                  <a:cxn ang="0">
                    <a:pos x="9" y="147"/>
                  </a:cxn>
                  <a:cxn ang="0">
                    <a:pos x="4" y="131"/>
                  </a:cxn>
                  <a:cxn ang="0">
                    <a:pos x="0" y="97"/>
                  </a:cxn>
                  <a:cxn ang="0">
                    <a:pos x="2" y="76"/>
                  </a:cxn>
                  <a:cxn ang="0">
                    <a:pos x="5" y="56"/>
                  </a:cxn>
                  <a:cxn ang="0">
                    <a:pos x="13" y="41"/>
                  </a:cxn>
                  <a:cxn ang="0">
                    <a:pos x="24" y="26"/>
                  </a:cxn>
                  <a:cxn ang="0">
                    <a:pos x="37" y="14"/>
                  </a:cxn>
                  <a:cxn ang="0">
                    <a:pos x="50" y="7"/>
                  </a:cxn>
                  <a:cxn ang="0">
                    <a:pos x="66" y="3"/>
                  </a:cxn>
                  <a:cxn ang="0">
                    <a:pos x="84" y="0"/>
                  </a:cxn>
                  <a:cxn ang="0">
                    <a:pos x="102" y="3"/>
                  </a:cxn>
                  <a:cxn ang="0">
                    <a:pos x="121" y="7"/>
                  </a:cxn>
                  <a:cxn ang="0">
                    <a:pos x="135" y="16"/>
                  </a:cxn>
                  <a:cxn ang="0">
                    <a:pos x="148" y="28"/>
                  </a:cxn>
                  <a:cxn ang="0">
                    <a:pos x="159" y="42"/>
                  </a:cxn>
                  <a:cxn ang="0">
                    <a:pos x="165" y="62"/>
                  </a:cxn>
                  <a:cxn ang="0">
                    <a:pos x="169" y="84"/>
                  </a:cxn>
                  <a:cxn ang="0">
                    <a:pos x="170" y="110"/>
                  </a:cxn>
                  <a:cxn ang="0">
                    <a:pos x="50" y="119"/>
                  </a:cxn>
                  <a:cxn ang="0">
                    <a:pos x="56" y="136"/>
                  </a:cxn>
                  <a:cxn ang="0">
                    <a:pos x="67" y="148"/>
                  </a:cxn>
                  <a:cxn ang="0">
                    <a:pos x="81" y="154"/>
                  </a:cxn>
                  <a:cxn ang="0">
                    <a:pos x="94" y="154"/>
                  </a:cxn>
                  <a:cxn ang="0">
                    <a:pos x="104" y="150"/>
                  </a:cxn>
                  <a:cxn ang="0">
                    <a:pos x="111" y="145"/>
                  </a:cxn>
                  <a:cxn ang="0">
                    <a:pos x="118" y="135"/>
                  </a:cxn>
                  <a:cxn ang="0">
                    <a:pos x="122" y="80"/>
                  </a:cxn>
                  <a:cxn ang="0">
                    <a:pos x="119" y="62"/>
                  </a:cxn>
                  <a:cxn ang="0">
                    <a:pos x="111" y="48"/>
                  </a:cxn>
                  <a:cxn ang="0">
                    <a:pos x="100" y="41"/>
                  </a:cxn>
                  <a:cxn ang="0">
                    <a:pos x="87" y="37"/>
                  </a:cxn>
                  <a:cxn ang="0">
                    <a:pos x="72" y="41"/>
                  </a:cxn>
                  <a:cxn ang="0">
                    <a:pos x="60" y="48"/>
                  </a:cxn>
                  <a:cxn ang="0">
                    <a:pos x="53" y="63"/>
                  </a:cxn>
                  <a:cxn ang="0">
                    <a:pos x="50" y="80"/>
                  </a:cxn>
                </a:cxnLst>
                <a:rect l="0" t="0" r="r" b="b"/>
                <a:pathLst>
                  <a:path w="170" h="191">
                    <a:moveTo>
                      <a:pt x="119" y="128"/>
                    </a:moveTo>
                    <a:lnTo>
                      <a:pt x="168" y="136"/>
                    </a:lnTo>
                    <a:lnTo>
                      <a:pt x="162" y="149"/>
                    </a:lnTo>
                    <a:lnTo>
                      <a:pt x="156" y="160"/>
                    </a:lnTo>
                    <a:lnTo>
                      <a:pt x="148" y="169"/>
                    </a:lnTo>
                    <a:lnTo>
                      <a:pt x="139" y="177"/>
                    </a:lnTo>
                    <a:lnTo>
                      <a:pt x="128" y="183"/>
                    </a:lnTo>
                    <a:lnTo>
                      <a:pt x="117" y="187"/>
                    </a:lnTo>
                    <a:lnTo>
                      <a:pt x="102" y="190"/>
                    </a:lnTo>
                    <a:lnTo>
                      <a:pt x="88" y="191"/>
                    </a:lnTo>
                    <a:lnTo>
                      <a:pt x="77" y="190"/>
                    </a:lnTo>
                    <a:lnTo>
                      <a:pt x="66" y="188"/>
                    </a:lnTo>
                    <a:lnTo>
                      <a:pt x="56" y="186"/>
                    </a:lnTo>
                    <a:lnTo>
                      <a:pt x="47" y="183"/>
                    </a:lnTo>
                    <a:lnTo>
                      <a:pt x="38" y="178"/>
                    </a:lnTo>
                    <a:lnTo>
                      <a:pt x="30" y="173"/>
                    </a:lnTo>
                    <a:lnTo>
                      <a:pt x="24" y="166"/>
                    </a:lnTo>
                    <a:lnTo>
                      <a:pt x="19" y="160"/>
                    </a:lnTo>
                    <a:lnTo>
                      <a:pt x="13" y="153"/>
                    </a:lnTo>
                    <a:lnTo>
                      <a:pt x="9" y="147"/>
                    </a:lnTo>
                    <a:lnTo>
                      <a:pt x="7" y="139"/>
                    </a:lnTo>
                    <a:lnTo>
                      <a:pt x="4" y="131"/>
                    </a:lnTo>
                    <a:lnTo>
                      <a:pt x="2" y="115"/>
                    </a:lnTo>
                    <a:lnTo>
                      <a:pt x="0" y="97"/>
                    </a:lnTo>
                    <a:lnTo>
                      <a:pt x="0" y="86"/>
                    </a:lnTo>
                    <a:lnTo>
                      <a:pt x="2" y="76"/>
                    </a:lnTo>
                    <a:lnTo>
                      <a:pt x="3" y="65"/>
                    </a:lnTo>
                    <a:lnTo>
                      <a:pt x="5" y="56"/>
                    </a:lnTo>
                    <a:lnTo>
                      <a:pt x="9" y="48"/>
                    </a:lnTo>
                    <a:lnTo>
                      <a:pt x="13" y="41"/>
                    </a:lnTo>
                    <a:lnTo>
                      <a:pt x="19" y="33"/>
                    </a:lnTo>
                    <a:lnTo>
                      <a:pt x="24" y="26"/>
                    </a:lnTo>
                    <a:lnTo>
                      <a:pt x="30" y="20"/>
                    </a:lnTo>
                    <a:lnTo>
                      <a:pt x="37" y="14"/>
                    </a:lnTo>
                    <a:lnTo>
                      <a:pt x="43" y="11"/>
                    </a:lnTo>
                    <a:lnTo>
                      <a:pt x="50" y="7"/>
                    </a:lnTo>
                    <a:lnTo>
                      <a:pt x="58" y="4"/>
                    </a:lnTo>
                    <a:lnTo>
                      <a:pt x="66" y="3"/>
                    </a:lnTo>
                    <a:lnTo>
                      <a:pt x="75" y="1"/>
                    </a:lnTo>
                    <a:lnTo>
                      <a:pt x="84" y="0"/>
                    </a:lnTo>
                    <a:lnTo>
                      <a:pt x="93" y="1"/>
                    </a:lnTo>
                    <a:lnTo>
                      <a:pt x="102" y="3"/>
                    </a:lnTo>
                    <a:lnTo>
                      <a:pt x="111" y="4"/>
                    </a:lnTo>
                    <a:lnTo>
                      <a:pt x="121" y="7"/>
                    </a:lnTo>
                    <a:lnTo>
                      <a:pt x="128" y="11"/>
                    </a:lnTo>
                    <a:lnTo>
                      <a:pt x="135" y="16"/>
                    </a:lnTo>
                    <a:lnTo>
                      <a:pt x="142" y="21"/>
                    </a:lnTo>
                    <a:lnTo>
                      <a:pt x="148" y="28"/>
                    </a:lnTo>
                    <a:lnTo>
                      <a:pt x="153" y="34"/>
                    </a:lnTo>
                    <a:lnTo>
                      <a:pt x="159" y="42"/>
                    </a:lnTo>
                    <a:lnTo>
                      <a:pt x="162" y="51"/>
                    </a:lnTo>
                    <a:lnTo>
                      <a:pt x="165" y="62"/>
                    </a:lnTo>
                    <a:lnTo>
                      <a:pt x="168" y="72"/>
                    </a:lnTo>
                    <a:lnTo>
                      <a:pt x="169" y="84"/>
                    </a:lnTo>
                    <a:lnTo>
                      <a:pt x="170" y="96"/>
                    </a:lnTo>
                    <a:lnTo>
                      <a:pt x="170" y="110"/>
                    </a:lnTo>
                    <a:lnTo>
                      <a:pt x="50" y="110"/>
                    </a:lnTo>
                    <a:lnTo>
                      <a:pt x="50" y="119"/>
                    </a:lnTo>
                    <a:lnTo>
                      <a:pt x="53" y="128"/>
                    </a:lnTo>
                    <a:lnTo>
                      <a:pt x="56" y="136"/>
                    </a:lnTo>
                    <a:lnTo>
                      <a:pt x="62" y="143"/>
                    </a:lnTo>
                    <a:lnTo>
                      <a:pt x="67" y="148"/>
                    </a:lnTo>
                    <a:lnTo>
                      <a:pt x="74" y="152"/>
                    </a:lnTo>
                    <a:lnTo>
                      <a:pt x="81" y="154"/>
                    </a:lnTo>
                    <a:lnTo>
                      <a:pt x="89" y="154"/>
                    </a:lnTo>
                    <a:lnTo>
                      <a:pt x="94" y="154"/>
                    </a:lnTo>
                    <a:lnTo>
                      <a:pt x="100" y="153"/>
                    </a:lnTo>
                    <a:lnTo>
                      <a:pt x="104" y="150"/>
                    </a:lnTo>
                    <a:lnTo>
                      <a:pt x="108" y="148"/>
                    </a:lnTo>
                    <a:lnTo>
                      <a:pt x="111" y="145"/>
                    </a:lnTo>
                    <a:lnTo>
                      <a:pt x="115" y="140"/>
                    </a:lnTo>
                    <a:lnTo>
                      <a:pt x="118" y="135"/>
                    </a:lnTo>
                    <a:lnTo>
                      <a:pt x="119" y="128"/>
                    </a:lnTo>
                    <a:close/>
                    <a:moveTo>
                      <a:pt x="122" y="80"/>
                    </a:moveTo>
                    <a:lnTo>
                      <a:pt x="122" y="71"/>
                    </a:lnTo>
                    <a:lnTo>
                      <a:pt x="119" y="62"/>
                    </a:lnTo>
                    <a:lnTo>
                      <a:pt x="117" y="54"/>
                    </a:lnTo>
                    <a:lnTo>
                      <a:pt x="111" y="48"/>
                    </a:lnTo>
                    <a:lnTo>
                      <a:pt x="106" y="43"/>
                    </a:lnTo>
                    <a:lnTo>
                      <a:pt x="100" y="41"/>
                    </a:lnTo>
                    <a:lnTo>
                      <a:pt x="93" y="38"/>
                    </a:lnTo>
                    <a:lnTo>
                      <a:pt x="87" y="37"/>
                    </a:lnTo>
                    <a:lnTo>
                      <a:pt x="79" y="38"/>
                    </a:lnTo>
                    <a:lnTo>
                      <a:pt x="72" y="41"/>
                    </a:lnTo>
                    <a:lnTo>
                      <a:pt x="66" y="43"/>
                    </a:lnTo>
                    <a:lnTo>
                      <a:pt x="60" y="48"/>
                    </a:lnTo>
                    <a:lnTo>
                      <a:pt x="56" y="55"/>
                    </a:lnTo>
                    <a:lnTo>
                      <a:pt x="53" y="63"/>
                    </a:lnTo>
                    <a:lnTo>
                      <a:pt x="51" y="71"/>
                    </a:lnTo>
                    <a:lnTo>
                      <a:pt x="50" y="80"/>
                    </a:lnTo>
                    <a:lnTo>
                      <a:pt x="122" y="80"/>
                    </a:lnTo>
                    <a:close/>
                  </a:path>
                </a:pathLst>
              </a:custGeom>
              <a:solidFill>
                <a:srgbClr val="C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44" name="Freeform 202"/>
              <p:cNvSpPr>
                <a:spLocks/>
              </p:cNvSpPr>
              <p:nvPr/>
            </p:nvSpPr>
            <p:spPr bwMode="auto">
              <a:xfrm>
                <a:off x="3627" y="3402"/>
                <a:ext cx="48" cy="45"/>
              </a:xfrm>
              <a:custGeom>
                <a:avLst/>
                <a:gdLst/>
                <a:ahLst/>
                <a:cxnLst>
                  <a:cxn ang="0">
                    <a:pos x="0" y="181"/>
                  </a:cxn>
                  <a:cxn ang="0">
                    <a:pos x="67" y="88"/>
                  </a:cxn>
                  <a:cxn ang="0">
                    <a:pos x="4" y="0"/>
                  </a:cxn>
                  <a:cxn ang="0">
                    <a:pos x="63" y="0"/>
                  </a:cxn>
                  <a:cxn ang="0">
                    <a:pos x="94" y="50"/>
                  </a:cxn>
                  <a:cxn ang="0">
                    <a:pos x="128" y="0"/>
                  </a:cxn>
                  <a:cxn ang="0">
                    <a:pos x="186" y="0"/>
                  </a:cxn>
                  <a:cxn ang="0">
                    <a:pos x="124" y="85"/>
                  </a:cxn>
                  <a:cxn ang="0">
                    <a:pos x="191" y="181"/>
                  </a:cxn>
                  <a:cxn ang="0">
                    <a:pos x="132" y="181"/>
                  </a:cxn>
                  <a:cxn ang="0">
                    <a:pos x="94" y="125"/>
                  </a:cxn>
                  <a:cxn ang="0">
                    <a:pos x="58" y="181"/>
                  </a:cxn>
                  <a:cxn ang="0">
                    <a:pos x="0" y="181"/>
                  </a:cxn>
                </a:cxnLst>
                <a:rect l="0" t="0" r="r" b="b"/>
                <a:pathLst>
                  <a:path w="191" h="181">
                    <a:moveTo>
                      <a:pt x="0" y="181"/>
                    </a:moveTo>
                    <a:lnTo>
                      <a:pt x="67" y="88"/>
                    </a:lnTo>
                    <a:lnTo>
                      <a:pt x="4" y="0"/>
                    </a:lnTo>
                    <a:lnTo>
                      <a:pt x="63" y="0"/>
                    </a:lnTo>
                    <a:lnTo>
                      <a:pt x="94" y="50"/>
                    </a:lnTo>
                    <a:lnTo>
                      <a:pt x="128" y="0"/>
                    </a:lnTo>
                    <a:lnTo>
                      <a:pt x="186" y="0"/>
                    </a:lnTo>
                    <a:lnTo>
                      <a:pt x="124" y="85"/>
                    </a:lnTo>
                    <a:lnTo>
                      <a:pt x="191" y="181"/>
                    </a:lnTo>
                    <a:lnTo>
                      <a:pt x="132" y="181"/>
                    </a:lnTo>
                    <a:lnTo>
                      <a:pt x="94" y="125"/>
                    </a:lnTo>
                    <a:lnTo>
                      <a:pt x="58" y="181"/>
                    </a:lnTo>
                    <a:lnTo>
                      <a:pt x="0" y="181"/>
                    </a:lnTo>
                    <a:close/>
                  </a:path>
                </a:pathLst>
              </a:custGeom>
              <a:solidFill>
                <a:srgbClr val="C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45" name="Freeform 203"/>
              <p:cNvSpPr>
                <a:spLocks noEditPoints="1"/>
              </p:cNvSpPr>
              <p:nvPr/>
            </p:nvSpPr>
            <p:spPr bwMode="auto">
              <a:xfrm>
                <a:off x="3678" y="3401"/>
                <a:ext cx="43" cy="47"/>
              </a:xfrm>
              <a:custGeom>
                <a:avLst/>
                <a:gdLst/>
                <a:ahLst/>
                <a:cxnLst>
                  <a:cxn ang="0">
                    <a:pos x="169" y="136"/>
                  </a:cxn>
                  <a:cxn ang="0">
                    <a:pos x="157" y="160"/>
                  </a:cxn>
                  <a:cxn ang="0">
                    <a:pos x="139" y="177"/>
                  </a:cxn>
                  <a:cxn ang="0">
                    <a:pos x="117" y="187"/>
                  </a:cxn>
                  <a:cxn ang="0">
                    <a:pos x="89" y="191"/>
                  </a:cxn>
                  <a:cxn ang="0">
                    <a:pos x="67" y="188"/>
                  </a:cxn>
                  <a:cxn ang="0">
                    <a:pos x="47" y="183"/>
                  </a:cxn>
                  <a:cxn ang="0">
                    <a:pos x="32" y="173"/>
                  </a:cxn>
                  <a:cxn ang="0">
                    <a:pos x="19" y="160"/>
                  </a:cxn>
                  <a:cxn ang="0">
                    <a:pos x="11" y="147"/>
                  </a:cxn>
                  <a:cxn ang="0">
                    <a:pos x="6" y="131"/>
                  </a:cxn>
                  <a:cxn ang="0">
                    <a:pos x="0" y="97"/>
                  </a:cxn>
                  <a:cxn ang="0">
                    <a:pos x="2" y="76"/>
                  </a:cxn>
                  <a:cxn ang="0">
                    <a:pos x="7" y="56"/>
                  </a:cxn>
                  <a:cxn ang="0">
                    <a:pos x="13" y="41"/>
                  </a:cxn>
                  <a:cxn ang="0">
                    <a:pos x="24" y="26"/>
                  </a:cxn>
                  <a:cxn ang="0">
                    <a:pos x="37" y="14"/>
                  </a:cxn>
                  <a:cxn ang="0">
                    <a:pos x="51" y="7"/>
                  </a:cxn>
                  <a:cxn ang="0">
                    <a:pos x="67" y="3"/>
                  </a:cxn>
                  <a:cxn ang="0">
                    <a:pos x="84" y="0"/>
                  </a:cxn>
                  <a:cxn ang="0">
                    <a:pos x="104" y="3"/>
                  </a:cxn>
                  <a:cxn ang="0">
                    <a:pos x="121" y="7"/>
                  </a:cxn>
                  <a:cxn ang="0">
                    <a:pos x="136" y="16"/>
                  </a:cxn>
                  <a:cxn ang="0">
                    <a:pos x="148" y="28"/>
                  </a:cxn>
                  <a:cxn ang="0">
                    <a:pos x="159" y="42"/>
                  </a:cxn>
                  <a:cxn ang="0">
                    <a:pos x="166" y="62"/>
                  </a:cxn>
                  <a:cxn ang="0">
                    <a:pos x="170" y="84"/>
                  </a:cxn>
                  <a:cxn ang="0">
                    <a:pos x="172" y="110"/>
                  </a:cxn>
                  <a:cxn ang="0">
                    <a:pos x="51" y="119"/>
                  </a:cxn>
                  <a:cxn ang="0">
                    <a:pos x="57" y="136"/>
                  </a:cxn>
                  <a:cxn ang="0">
                    <a:pos x="68" y="148"/>
                  </a:cxn>
                  <a:cxn ang="0">
                    <a:pos x="81" y="154"/>
                  </a:cxn>
                  <a:cxn ang="0">
                    <a:pos x="95" y="154"/>
                  </a:cxn>
                  <a:cxn ang="0">
                    <a:pos x="105" y="150"/>
                  </a:cxn>
                  <a:cxn ang="0">
                    <a:pos x="113" y="145"/>
                  </a:cxn>
                  <a:cxn ang="0">
                    <a:pos x="118" y="135"/>
                  </a:cxn>
                  <a:cxn ang="0">
                    <a:pos x="123" y="80"/>
                  </a:cxn>
                  <a:cxn ang="0">
                    <a:pos x="121" y="62"/>
                  </a:cxn>
                  <a:cxn ang="0">
                    <a:pos x="113" y="48"/>
                  </a:cxn>
                  <a:cxn ang="0">
                    <a:pos x="101" y="41"/>
                  </a:cxn>
                  <a:cxn ang="0">
                    <a:pos x="87" y="37"/>
                  </a:cxn>
                  <a:cxn ang="0">
                    <a:pos x="72" y="41"/>
                  </a:cxn>
                  <a:cxn ang="0">
                    <a:pos x="62" y="48"/>
                  </a:cxn>
                  <a:cxn ang="0">
                    <a:pos x="54" y="63"/>
                  </a:cxn>
                  <a:cxn ang="0">
                    <a:pos x="51" y="80"/>
                  </a:cxn>
                </a:cxnLst>
                <a:rect l="0" t="0" r="r" b="b"/>
                <a:pathLst>
                  <a:path w="172" h="191">
                    <a:moveTo>
                      <a:pt x="121" y="128"/>
                    </a:moveTo>
                    <a:lnTo>
                      <a:pt x="169" y="136"/>
                    </a:lnTo>
                    <a:lnTo>
                      <a:pt x="164" y="149"/>
                    </a:lnTo>
                    <a:lnTo>
                      <a:pt x="157" y="160"/>
                    </a:lnTo>
                    <a:lnTo>
                      <a:pt x="148" y="169"/>
                    </a:lnTo>
                    <a:lnTo>
                      <a:pt x="139" y="177"/>
                    </a:lnTo>
                    <a:lnTo>
                      <a:pt x="129" y="183"/>
                    </a:lnTo>
                    <a:lnTo>
                      <a:pt x="117" y="187"/>
                    </a:lnTo>
                    <a:lnTo>
                      <a:pt x="104" y="190"/>
                    </a:lnTo>
                    <a:lnTo>
                      <a:pt x="89" y="191"/>
                    </a:lnTo>
                    <a:lnTo>
                      <a:pt x="78" y="190"/>
                    </a:lnTo>
                    <a:lnTo>
                      <a:pt x="67" y="188"/>
                    </a:lnTo>
                    <a:lnTo>
                      <a:pt x="57" y="186"/>
                    </a:lnTo>
                    <a:lnTo>
                      <a:pt x="47" y="183"/>
                    </a:lnTo>
                    <a:lnTo>
                      <a:pt x="40" y="178"/>
                    </a:lnTo>
                    <a:lnTo>
                      <a:pt x="32" y="173"/>
                    </a:lnTo>
                    <a:lnTo>
                      <a:pt x="25" y="166"/>
                    </a:lnTo>
                    <a:lnTo>
                      <a:pt x="19" y="160"/>
                    </a:lnTo>
                    <a:lnTo>
                      <a:pt x="15" y="153"/>
                    </a:lnTo>
                    <a:lnTo>
                      <a:pt x="11" y="147"/>
                    </a:lnTo>
                    <a:lnTo>
                      <a:pt x="8" y="139"/>
                    </a:lnTo>
                    <a:lnTo>
                      <a:pt x="6" y="131"/>
                    </a:lnTo>
                    <a:lnTo>
                      <a:pt x="2" y="115"/>
                    </a:lnTo>
                    <a:lnTo>
                      <a:pt x="0" y="97"/>
                    </a:lnTo>
                    <a:lnTo>
                      <a:pt x="0" y="86"/>
                    </a:lnTo>
                    <a:lnTo>
                      <a:pt x="2" y="76"/>
                    </a:lnTo>
                    <a:lnTo>
                      <a:pt x="4" y="65"/>
                    </a:lnTo>
                    <a:lnTo>
                      <a:pt x="7" y="56"/>
                    </a:lnTo>
                    <a:lnTo>
                      <a:pt x="10" y="48"/>
                    </a:lnTo>
                    <a:lnTo>
                      <a:pt x="13" y="41"/>
                    </a:lnTo>
                    <a:lnTo>
                      <a:pt x="19" y="33"/>
                    </a:lnTo>
                    <a:lnTo>
                      <a:pt x="24" y="26"/>
                    </a:lnTo>
                    <a:lnTo>
                      <a:pt x="30" y="20"/>
                    </a:lnTo>
                    <a:lnTo>
                      <a:pt x="37" y="14"/>
                    </a:lnTo>
                    <a:lnTo>
                      <a:pt x="44" y="11"/>
                    </a:lnTo>
                    <a:lnTo>
                      <a:pt x="51" y="7"/>
                    </a:lnTo>
                    <a:lnTo>
                      <a:pt x="59" y="4"/>
                    </a:lnTo>
                    <a:lnTo>
                      <a:pt x="67" y="3"/>
                    </a:lnTo>
                    <a:lnTo>
                      <a:pt x="75" y="1"/>
                    </a:lnTo>
                    <a:lnTo>
                      <a:pt x="84" y="0"/>
                    </a:lnTo>
                    <a:lnTo>
                      <a:pt x="95" y="1"/>
                    </a:lnTo>
                    <a:lnTo>
                      <a:pt x="104" y="3"/>
                    </a:lnTo>
                    <a:lnTo>
                      <a:pt x="113" y="4"/>
                    </a:lnTo>
                    <a:lnTo>
                      <a:pt x="121" y="7"/>
                    </a:lnTo>
                    <a:lnTo>
                      <a:pt x="129" y="11"/>
                    </a:lnTo>
                    <a:lnTo>
                      <a:pt x="136" y="16"/>
                    </a:lnTo>
                    <a:lnTo>
                      <a:pt x="143" y="21"/>
                    </a:lnTo>
                    <a:lnTo>
                      <a:pt x="148" y="28"/>
                    </a:lnTo>
                    <a:lnTo>
                      <a:pt x="155" y="34"/>
                    </a:lnTo>
                    <a:lnTo>
                      <a:pt x="159" y="42"/>
                    </a:lnTo>
                    <a:lnTo>
                      <a:pt x="163" y="51"/>
                    </a:lnTo>
                    <a:lnTo>
                      <a:pt x="166" y="62"/>
                    </a:lnTo>
                    <a:lnTo>
                      <a:pt x="169" y="72"/>
                    </a:lnTo>
                    <a:lnTo>
                      <a:pt x="170" y="84"/>
                    </a:lnTo>
                    <a:lnTo>
                      <a:pt x="172" y="96"/>
                    </a:lnTo>
                    <a:lnTo>
                      <a:pt x="172" y="110"/>
                    </a:lnTo>
                    <a:lnTo>
                      <a:pt x="50" y="110"/>
                    </a:lnTo>
                    <a:lnTo>
                      <a:pt x="51" y="119"/>
                    </a:lnTo>
                    <a:lnTo>
                      <a:pt x="54" y="128"/>
                    </a:lnTo>
                    <a:lnTo>
                      <a:pt x="57" y="136"/>
                    </a:lnTo>
                    <a:lnTo>
                      <a:pt x="62" y="143"/>
                    </a:lnTo>
                    <a:lnTo>
                      <a:pt x="68" y="148"/>
                    </a:lnTo>
                    <a:lnTo>
                      <a:pt x="75" y="152"/>
                    </a:lnTo>
                    <a:lnTo>
                      <a:pt x="81" y="154"/>
                    </a:lnTo>
                    <a:lnTo>
                      <a:pt x="89" y="154"/>
                    </a:lnTo>
                    <a:lnTo>
                      <a:pt x="95" y="154"/>
                    </a:lnTo>
                    <a:lnTo>
                      <a:pt x="100" y="153"/>
                    </a:lnTo>
                    <a:lnTo>
                      <a:pt x="105" y="150"/>
                    </a:lnTo>
                    <a:lnTo>
                      <a:pt x="109" y="148"/>
                    </a:lnTo>
                    <a:lnTo>
                      <a:pt x="113" y="145"/>
                    </a:lnTo>
                    <a:lnTo>
                      <a:pt x="115" y="140"/>
                    </a:lnTo>
                    <a:lnTo>
                      <a:pt x="118" y="135"/>
                    </a:lnTo>
                    <a:lnTo>
                      <a:pt x="121" y="128"/>
                    </a:lnTo>
                    <a:close/>
                    <a:moveTo>
                      <a:pt x="123" y="80"/>
                    </a:moveTo>
                    <a:lnTo>
                      <a:pt x="122" y="71"/>
                    </a:lnTo>
                    <a:lnTo>
                      <a:pt x="121" y="62"/>
                    </a:lnTo>
                    <a:lnTo>
                      <a:pt x="117" y="54"/>
                    </a:lnTo>
                    <a:lnTo>
                      <a:pt x="113" y="48"/>
                    </a:lnTo>
                    <a:lnTo>
                      <a:pt x="108" y="43"/>
                    </a:lnTo>
                    <a:lnTo>
                      <a:pt x="101" y="41"/>
                    </a:lnTo>
                    <a:lnTo>
                      <a:pt x="95" y="38"/>
                    </a:lnTo>
                    <a:lnTo>
                      <a:pt x="87" y="37"/>
                    </a:lnTo>
                    <a:lnTo>
                      <a:pt x="80" y="38"/>
                    </a:lnTo>
                    <a:lnTo>
                      <a:pt x="72" y="41"/>
                    </a:lnTo>
                    <a:lnTo>
                      <a:pt x="67" y="43"/>
                    </a:lnTo>
                    <a:lnTo>
                      <a:pt x="62" y="48"/>
                    </a:lnTo>
                    <a:lnTo>
                      <a:pt x="57" y="55"/>
                    </a:lnTo>
                    <a:lnTo>
                      <a:pt x="54" y="63"/>
                    </a:lnTo>
                    <a:lnTo>
                      <a:pt x="51" y="71"/>
                    </a:lnTo>
                    <a:lnTo>
                      <a:pt x="51" y="80"/>
                    </a:lnTo>
                    <a:lnTo>
                      <a:pt x="123" y="80"/>
                    </a:lnTo>
                    <a:close/>
                  </a:path>
                </a:pathLst>
              </a:custGeom>
              <a:solidFill>
                <a:srgbClr val="C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46" name="Freeform 204"/>
              <p:cNvSpPr>
                <a:spLocks/>
              </p:cNvSpPr>
              <p:nvPr/>
            </p:nvSpPr>
            <p:spPr bwMode="auto">
              <a:xfrm>
                <a:off x="3730" y="3401"/>
                <a:ext cx="30" cy="46"/>
              </a:xfrm>
              <a:custGeom>
                <a:avLst/>
                <a:gdLst/>
                <a:ahLst/>
                <a:cxnLst>
                  <a:cxn ang="0">
                    <a:pos x="49" y="186"/>
                  </a:cxn>
                  <a:cxn ang="0">
                    <a:pos x="0" y="186"/>
                  </a:cxn>
                  <a:cxn ang="0">
                    <a:pos x="0" y="5"/>
                  </a:cxn>
                  <a:cxn ang="0">
                    <a:pos x="45" y="5"/>
                  </a:cxn>
                  <a:cxn ang="0">
                    <a:pos x="45" y="30"/>
                  </a:cxn>
                  <a:cxn ang="0">
                    <a:pos x="51" y="22"/>
                  </a:cxn>
                  <a:cxn ang="0">
                    <a:pos x="57" y="16"/>
                  </a:cxn>
                  <a:cxn ang="0">
                    <a:pos x="62" y="11"/>
                  </a:cxn>
                  <a:cxn ang="0">
                    <a:pos x="66" y="7"/>
                  </a:cxn>
                  <a:cxn ang="0">
                    <a:pos x="71" y="4"/>
                  </a:cxn>
                  <a:cxn ang="0">
                    <a:pos x="76" y="1"/>
                  </a:cxn>
                  <a:cxn ang="0">
                    <a:pos x="81" y="1"/>
                  </a:cxn>
                  <a:cxn ang="0">
                    <a:pos x="87" y="0"/>
                  </a:cxn>
                  <a:cxn ang="0">
                    <a:pos x="96" y="1"/>
                  </a:cxn>
                  <a:cxn ang="0">
                    <a:pos x="104" y="3"/>
                  </a:cxn>
                  <a:cxn ang="0">
                    <a:pos x="111" y="5"/>
                  </a:cxn>
                  <a:cxn ang="0">
                    <a:pos x="119" y="9"/>
                  </a:cxn>
                  <a:cxn ang="0">
                    <a:pos x="104" y="51"/>
                  </a:cxn>
                  <a:cxn ang="0">
                    <a:pos x="98" y="48"/>
                  </a:cxn>
                  <a:cxn ang="0">
                    <a:pos x="92" y="46"/>
                  </a:cxn>
                  <a:cxn ang="0">
                    <a:pos x="87" y="45"/>
                  </a:cxn>
                  <a:cxn ang="0">
                    <a:pos x="81" y="43"/>
                  </a:cxn>
                  <a:cxn ang="0">
                    <a:pos x="76" y="45"/>
                  </a:cxn>
                  <a:cxn ang="0">
                    <a:pos x="72" y="45"/>
                  </a:cxn>
                  <a:cxn ang="0">
                    <a:pos x="68" y="47"/>
                  </a:cxn>
                  <a:cxn ang="0">
                    <a:pos x="64" y="50"/>
                  </a:cxn>
                  <a:cxn ang="0">
                    <a:pos x="60" y="52"/>
                  </a:cxn>
                  <a:cxn ang="0">
                    <a:pos x="58" y="58"/>
                  </a:cxn>
                  <a:cxn ang="0">
                    <a:pos x="55" y="63"/>
                  </a:cxn>
                  <a:cxn ang="0">
                    <a:pos x="53" y="69"/>
                  </a:cxn>
                  <a:cxn ang="0">
                    <a:pos x="51" y="79"/>
                  </a:cxn>
                  <a:cxn ang="0">
                    <a:pos x="50" y="92"/>
                  </a:cxn>
                  <a:cxn ang="0">
                    <a:pos x="49" y="109"/>
                  </a:cxn>
                  <a:cxn ang="0">
                    <a:pos x="49" y="131"/>
                  </a:cxn>
                  <a:cxn ang="0">
                    <a:pos x="49" y="186"/>
                  </a:cxn>
                </a:cxnLst>
                <a:rect l="0" t="0" r="r" b="b"/>
                <a:pathLst>
                  <a:path w="119" h="186">
                    <a:moveTo>
                      <a:pt x="49" y="186"/>
                    </a:moveTo>
                    <a:lnTo>
                      <a:pt x="0" y="186"/>
                    </a:lnTo>
                    <a:lnTo>
                      <a:pt x="0" y="5"/>
                    </a:lnTo>
                    <a:lnTo>
                      <a:pt x="45" y="5"/>
                    </a:lnTo>
                    <a:lnTo>
                      <a:pt x="45" y="30"/>
                    </a:lnTo>
                    <a:lnTo>
                      <a:pt x="51" y="22"/>
                    </a:lnTo>
                    <a:lnTo>
                      <a:pt x="57" y="16"/>
                    </a:lnTo>
                    <a:lnTo>
                      <a:pt x="62" y="11"/>
                    </a:lnTo>
                    <a:lnTo>
                      <a:pt x="66" y="7"/>
                    </a:lnTo>
                    <a:lnTo>
                      <a:pt x="71" y="4"/>
                    </a:lnTo>
                    <a:lnTo>
                      <a:pt x="76" y="1"/>
                    </a:lnTo>
                    <a:lnTo>
                      <a:pt x="81" y="1"/>
                    </a:lnTo>
                    <a:lnTo>
                      <a:pt x="87" y="0"/>
                    </a:lnTo>
                    <a:lnTo>
                      <a:pt x="96" y="1"/>
                    </a:lnTo>
                    <a:lnTo>
                      <a:pt x="104" y="3"/>
                    </a:lnTo>
                    <a:lnTo>
                      <a:pt x="111" y="5"/>
                    </a:lnTo>
                    <a:lnTo>
                      <a:pt x="119" y="9"/>
                    </a:lnTo>
                    <a:lnTo>
                      <a:pt x="104" y="51"/>
                    </a:lnTo>
                    <a:lnTo>
                      <a:pt x="98" y="48"/>
                    </a:lnTo>
                    <a:lnTo>
                      <a:pt x="92" y="46"/>
                    </a:lnTo>
                    <a:lnTo>
                      <a:pt x="87" y="45"/>
                    </a:lnTo>
                    <a:lnTo>
                      <a:pt x="81" y="43"/>
                    </a:lnTo>
                    <a:lnTo>
                      <a:pt x="76" y="45"/>
                    </a:lnTo>
                    <a:lnTo>
                      <a:pt x="72" y="45"/>
                    </a:lnTo>
                    <a:lnTo>
                      <a:pt x="68" y="47"/>
                    </a:lnTo>
                    <a:lnTo>
                      <a:pt x="64" y="50"/>
                    </a:lnTo>
                    <a:lnTo>
                      <a:pt x="60" y="52"/>
                    </a:lnTo>
                    <a:lnTo>
                      <a:pt x="58" y="58"/>
                    </a:lnTo>
                    <a:lnTo>
                      <a:pt x="55" y="63"/>
                    </a:lnTo>
                    <a:lnTo>
                      <a:pt x="53" y="69"/>
                    </a:lnTo>
                    <a:lnTo>
                      <a:pt x="51" y="79"/>
                    </a:lnTo>
                    <a:lnTo>
                      <a:pt x="50" y="92"/>
                    </a:lnTo>
                    <a:lnTo>
                      <a:pt x="49" y="109"/>
                    </a:lnTo>
                    <a:lnTo>
                      <a:pt x="49" y="131"/>
                    </a:lnTo>
                    <a:lnTo>
                      <a:pt x="49" y="186"/>
                    </a:lnTo>
                    <a:close/>
                  </a:path>
                </a:pathLst>
              </a:custGeom>
              <a:solidFill>
                <a:srgbClr val="C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8" name="Group 406"/>
            <p:cNvGrpSpPr>
              <a:grpSpLocks/>
            </p:cNvGrpSpPr>
            <p:nvPr/>
          </p:nvGrpSpPr>
          <p:grpSpPr bwMode="auto">
            <a:xfrm>
              <a:off x="570" y="1086"/>
              <a:ext cx="3635" cy="2460"/>
              <a:chOff x="570" y="1086"/>
              <a:chExt cx="3635" cy="2460"/>
            </a:xfrm>
          </p:grpSpPr>
          <p:sp>
            <p:nvSpPr>
              <p:cNvPr id="656" name="Freeform 206"/>
              <p:cNvSpPr>
                <a:spLocks/>
              </p:cNvSpPr>
              <p:nvPr/>
            </p:nvSpPr>
            <p:spPr bwMode="auto">
              <a:xfrm>
                <a:off x="3759" y="3383"/>
                <a:ext cx="24" cy="65"/>
              </a:xfrm>
              <a:custGeom>
                <a:avLst/>
                <a:gdLst/>
                <a:ahLst/>
                <a:cxnLst>
                  <a:cxn ang="0">
                    <a:pos x="0" y="260"/>
                  </a:cxn>
                  <a:cxn ang="0">
                    <a:pos x="63" y="0"/>
                  </a:cxn>
                  <a:cxn ang="0">
                    <a:pos x="98" y="0"/>
                  </a:cxn>
                  <a:cxn ang="0">
                    <a:pos x="35" y="260"/>
                  </a:cxn>
                  <a:cxn ang="0">
                    <a:pos x="0" y="260"/>
                  </a:cxn>
                </a:cxnLst>
                <a:rect l="0" t="0" r="r" b="b"/>
                <a:pathLst>
                  <a:path w="98" h="260">
                    <a:moveTo>
                      <a:pt x="0" y="260"/>
                    </a:moveTo>
                    <a:lnTo>
                      <a:pt x="63" y="0"/>
                    </a:lnTo>
                    <a:lnTo>
                      <a:pt x="98" y="0"/>
                    </a:lnTo>
                    <a:lnTo>
                      <a:pt x="35" y="260"/>
                    </a:lnTo>
                    <a:lnTo>
                      <a:pt x="0" y="260"/>
                    </a:lnTo>
                    <a:close/>
                  </a:path>
                </a:pathLst>
              </a:custGeom>
              <a:solidFill>
                <a:srgbClr val="C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57" name="Freeform 207"/>
              <p:cNvSpPr>
                <a:spLocks/>
              </p:cNvSpPr>
              <p:nvPr/>
            </p:nvSpPr>
            <p:spPr bwMode="auto">
              <a:xfrm>
                <a:off x="3788" y="3383"/>
                <a:ext cx="54" cy="65"/>
              </a:xfrm>
              <a:custGeom>
                <a:avLst/>
                <a:gdLst/>
                <a:ahLst/>
                <a:cxnLst>
                  <a:cxn ang="0">
                    <a:pos x="220" y="179"/>
                  </a:cxn>
                  <a:cxn ang="0">
                    <a:pos x="213" y="199"/>
                  </a:cxn>
                  <a:cxn ang="0">
                    <a:pos x="204" y="214"/>
                  </a:cxn>
                  <a:cxn ang="0">
                    <a:pos x="194" y="229"/>
                  </a:cxn>
                  <a:cxn ang="0">
                    <a:pos x="182" y="239"/>
                  </a:cxn>
                  <a:cxn ang="0">
                    <a:pos x="168" y="248"/>
                  </a:cxn>
                  <a:cxn ang="0">
                    <a:pos x="152" y="255"/>
                  </a:cxn>
                  <a:cxn ang="0">
                    <a:pos x="134" y="259"/>
                  </a:cxn>
                  <a:cxn ang="0">
                    <a:pos x="115" y="260"/>
                  </a:cxn>
                  <a:cxn ang="0">
                    <a:pos x="90" y="257"/>
                  </a:cxn>
                  <a:cxn ang="0">
                    <a:pos x="70" y="251"/>
                  </a:cxn>
                  <a:cxn ang="0">
                    <a:pos x="50" y="240"/>
                  </a:cxn>
                  <a:cxn ang="0">
                    <a:pos x="32" y="226"/>
                  </a:cxn>
                  <a:cxn ang="0">
                    <a:pos x="19" y="206"/>
                  </a:cxn>
                  <a:cxn ang="0">
                    <a:pos x="8" y="185"/>
                  </a:cxn>
                  <a:cxn ang="0">
                    <a:pos x="2" y="161"/>
                  </a:cxn>
                  <a:cxn ang="0">
                    <a:pos x="0" y="132"/>
                  </a:cxn>
                  <a:cxn ang="0">
                    <a:pos x="2" y="103"/>
                  </a:cxn>
                  <a:cxn ang="0">
                    <a:pos x="8" y="77"/>
                  </a:cxn>
                  <a:cxn ang="0">
                    <a:pos x="19" y="53"/>
                  </a:cxn>
                  <a:cxn ang="0">
                    <a:pos x="33" y="35"/>
                  </a:cxn>
                  <a:cxn ang="0">
                    <a:pos x="50" y="19"/>
                  </a:cxn>
                  <a:cxn ang="0">
                    <a:pos x="70" y="9"/>
                  </a:cxn>
                  <a:cxn ang="0">
                    <a:pos x="93" y="2"/>
                  </a:cxn>
                  <a:cxn ang="0">
                    <a:pos x="118" y="0"/>
                  </a:cxn>
                  <a:cxn ang="0">
                    <a:pos x="140" y="2"/>
                  </a:cxn>
                  <a:cxn ang="0">
                    <a:pos x="160" y="8"/>
                  </a:cxn>
                  <a:cxn ang="0">
                    <a:pos x="178" y="15"/>
                  </a:cxn>
                  <a:cxn ang="0">
                    <a:pos x="192" y="27"/>
                  </a:cxn>
                  <a:cxn ang="0">
                    <a:pos x="208" y="47"/>
                  </a:cxn>
                  <a:cxn ang="0">
                    <a:pos x="219" y="74"/>
                  </a:cxn>
                  <a:cxn ang="0">
                    <a:pos x="165" y="77"/>
                  </a:cxn>
                  <a:cxn ang="0">
                    <a:pos x="156" y="61"/>
                  </a:cxn>
                  <a:cxn ang="0">
                    <a:pos x="143" y="49"/>
                  </a:cxn>
                  <a:cxn ang="0">
                    <a:pos x="124" y="44"/>
                  </a:cxn>
                  <a:cxn ang="0">
                    <a:pos x="109" y="44"/>
                  </a:cxn>
                  <a:cxn ang="0">
                    <a:pos x="96" y="47"/>
                  </a:cxn>
                  <a:cxn ang="0">
                    <a:pos x="84" y="51"/>
                  </a:cxn>
                  <a:cxn ang="0">
                    <a:pos x="75" y="59"/>
                  </a:cxn>
                  <a:cxn ang="0">
                    <a:pos x="66" y="69"/>
                  </a:cxn>
                  <a:cxn ang="0">
                    <a:pos x="59" y="82"/>
                  </a:cxn>
                  <a:cxn ang="0">
                    <a:pos x="54" y="107"/>
                  </a:cxn>
                  <a:cxn ang="0">
                    <a:pos x="54" y="150"/>
                  </a:cxn>
                  <a:cxn ang="0">
                    <a:pos x="59" y="178"/>
                  </a:cxn>
                  <a:cxn ang="0">
                    <a:pos x="66" y="191"/>
                  </a:cxn>
                  <a:cxn ang="0">
                    <a:pos x="73" y="201"/>
                  </a:cxn>
                  <a:cxn ang="0">
                    <a:pos x="84" y="209"/>
                  </a:cxn>
                  <a:cxn ang="0">
                    <a:pos x="96" y="213"/>
                  </a:cxn>
                  <a:cxn ang="0">
                    <a:pos x="107" y="216"/>
                  </a:cxn>
                  <a:cxn ang="0">
                    <a:pos x="124" y="216"/>
                  </a:cxn>
                  <a:cxn ang="0">
                    <a:pos x="141" y="209"/>
                  </a:cxn>
                  <a:cxn ang="0">
                    <a:pos x="156" y="196"/>
                  </a:cxn>
                  <a:cxn ang="0">
                    <a:pos x="166" y="176"/>
                  </a:cxn>
                </a:cxnLst>
                <a:rect l="0" t="0" r="r" b="b"/>
                <a:pathLst>
                  <a:path w="220" h="260">
                    <a:moveTo>
                      <a:pt x="170" y="163"/>
                    </a:moveTo>
                    <a:lnTo>
                      <a:pt x="220" y="179"/>
                    </a:lnTo>
                    <a:lnTo>
                      <a:pt x="216" y="188"/>
                    </a:lnTo>
                    <a:lnTo>
                      <a:pt x="213" y="199"/>
                    </a:lnTo>
                    <a:lnTo>
                      <a:pt x="209" y="206"/>
                    </a:lnTo>
                    <a:lnTo>
                      <a:pt x="204" y="214"/>
                    </a:lnTo>
                    <a:lnTo>
                      <a:pt x="199" y="222"/>
                    </a:lnTo>
                    <a:lnTo>
                      <a:pt x="194" y="229"/>
                    </a:lnTo>
                    <a:lnTo>
                      <a:pt x="189" y="234"/>
                    </a:lnTo>
                    <a:lnTo>
                      <a:pt x="182" y="239"/>
                    </a:lnTo>
                    <a:lnTo>
                      <a:pt x="175" y="244"/>
                    </a:lnTo>
                    <a:lnTo>
                      <a:pt x="168" y="248"/>
                    </a:lnTo>
                    <a:lnTo>
                      <a:pt x="160" y="252"/>
                    </a:lnTo>
                    <a:lnTo>
                      <a:pt x="152" y="255"/>
                    </a:lnTo>
                    <a:lnTo>
                      <a:pt x="143" y="257"/>
                    </a:lnTo>
                    <a:lnTo>
                      <a:pt x="134" y="259"/>
                    </a:lnTo>
                    <a:lnTo>
                      <a:pt x="124" y="259"/>
                    </a:lnTo>
                    <a:lnTo>
                      <a:pt x="115" y="260"/>
                    </a:lnTo>
                    <a:lnTo>
                      <a:pt x="102" y="259"/>
                    </a:lnTo>
                    <a:lnTo>
                      <a:pt x="90" y="257"/>
                    </a:lnTo>
                    <a:lnTo>
                      <a:pt x="80" y="255"/>
                    </a:lnTo>
                    <a:lnTo>
                      <a:pt x="70" y="251"/>
                    </a:lnTo>
                    <a:lnTo>
                      <a:pt x="59" y="247"/>
                    </a:lnTo>
                    <a:lnTo>
                      <a:pt x="50" y="240"/>
                    </a:lnTo>
                    <a:lnTo>
                      <a:pt x="41" y="234"/>
                    </a:lnTo>
                    <a:lnTo>
                      <a:pt x="32" y="226"/>
                    </a:lnTo>
                    <a:lnTo>
                      <a:pt x="25" y="217"/>
                    </a:lnTo>
                    <a:lnTo>
                      <a:pt x="19" y="206"/>
                    </a:lnTo>
                    <a:lnTo>
                      <a:pt x="12" y="196"/>
                    </a:lnTo>
                    <a:lnTo>
                      <a:pt x="8" y="185"/>
                    </a:lnTo>
                    <a:lnTo>
                      <a:pt x="4" y="174"/>
                    </a:lnTo>
                    <a:lnTo>
                      <a:pt x="2" y="161"/>
                    </a:lnTo>
                    <a:lnTo>
                      <a:pt x="0" y="146"/>
                    </a:lnTo>
                    <a:lnTo>
                      <a:pt x="0" y="132"/>
                    </a:lnTo>
                    <a:lnTo>
                      <a:pt x="0" y="117"/>
                    </a:lnTo>
                    <a:lnTo>
                      <a:pt x="2" y="103"/>
                    </a:lnTo>
                    <a:lnTo>
                      <a:pt x="4" y="89"/>
                    </a:lnTo>
                    <a:lnTo>
                      <a:pt x="8" y="77"/>
                    </a:lnTo>
                    <a:lnTo>
                      <a:pt x="12" y="65"/>
                    </a:lnTo>
                    <a:lnTo>
                      <a:pt x="19" y="53"/>
                    </a:lnTo>
                    <a:lnTo>
                      <a:pt x="25" y="44"/>
                    </a:lnTo>
                    <a:lnTo>
                      <a:pt x="33" y="35"/>
                    </a:lnTo>
                    <a:lnTo>
                      <a:pt x="41" y="27"/>
                    </a:lnTo>
                    <a:lnTo>
                      <a:pt x="50" y="19"/>
                    </a:lnTo>
                    <a:lnTo>
                      <a:pt x="59" y="14"/>
                    </a:lnTo>
                    <a:lnTo>
                      <a:pt x="70" y="9"/>
                    </a:lnTo>
                    <a:lnTo>
                      <a:pt x="81" y="5"/>
                    </a:lnTo>
                    <a:lnTo>
                      <a:pt x="93" y="2"/>
                    </a:lnTo>
                    <a:lnTo>
                      <a:pt x="105" y="1"/>
                    </a:lnTo>
                    <a:lnTo>
                      <a:pt x="118" y="0"/>
                    </a:lnTo>
                    <a:lnTo>
                      <a:pt x="130" y="1"/>
                    </a:lnTo>
                    <a:lnTo>
                      <a:pt x="140" y="2"/>
                    </a:lnTo>
                    <a:lnTo>
                      <a:pt x="151" y="4"/>
                    </a:lnTo>
                    <a:lnTo>
                      <a:pt x="160" y="8"/>
                    </a:lnTo>
                    <a:lnTo>
                      <a:pt x="169" y="11"/>
                    </a:lnTo>
                    <a:lnTo>
                      <a:pt x="178" y="15"/>
                    </a:lnTo>
                    <a:lnTo>
                      <a:pt x="186" y="21"/>
                    </a:lnTo>
                    <a:lnTo>
                      <a:pt x="192" y="27"/>
                    </a:lnTo>
                    <a:lnTo>
                      <a:pt x="202" y="36"/>
                    </a:lnTo>
                    <a:lnTo>
                      <a:pt x="208" y="47"/>
                    </a:lnTo>
                    <a:lnTo>
                      <a:pt x="213" y="60"/>
                    </a:lnTo>
                    <a:lnTo>
                      <a:pt x="219" y="74"/>
                    </a:lnTo>
                    <a:lnTo>
                      <a:pt x="169" y="86"/>
                    </a:lnTo>
                    <a:lnTo>
                      <a:pt x="165" y="77"/>
                    </a:lnTo>
                    <a:lnTo>
                      <a:pt x="161" y="68"/>
                    </a:lnTo>
                    <a:lnTo>
                      <a:pt x="156" y="61"/>
                    </a:lnTo>
                    <a:lnTo>
                      <a:pt x="149" y="55"/>
                    </a:lnTo>
                    <a:lnTo>
                      <a:pt x="143" y="49"/>
                    </a:lnTo>
                    <a:lnTo>
                      <a:pt x="134" y="47"/>
                    </a:lnTo>
                    <a:lnTo>
                      <a:pt x="124" y="44"/>
                    </a:lnTo>
                    <a:lnTo>
                      <a:pt x="115" y="43"/>
                    </a:lnTo>
                    <a:lnTo>
                      <a:pt x="109" y="44"/>
                    </a:lnTo>
                    <a:lnTo>
                      <a:pt x="102" y="44"/>
                    </a:lnTo>
                    <a:lnTo>
                      <a:pt x="96" y="47"/>
                    </a:lnTo>
                    <a:lnTo>
                      <a:pt x="90" y="48"/>
                    </a:lnTo>
                    <a:lnTo>
                      <a:pt x="84" y="51"/>
                    </a:lnTo>
                    <a:lnTo>
                      <a:pt x="79" y="55"/>
                    </a:lnTo>
                    <a:lnTo>
                      <a:pt x="75" y="59"/>
                    </a:lnTo>
                    <a:lnTo>
                      <a:pt x="70" y="64"/>
                    </a:lnTo>
                    <a:lnTo>
                      <a:pt x="66" y="69"/>
                    </a:lnTo>
                    <a:lnTo>
                      <a:pt x="62" y="76"/>
                    </a:lnTo>
                    <a:lnTo>
                      <a:pt x="59" y="82"/>
                    </a:lnTo>
                    <a:lnTo>
                      <a:pt x="56" y="90"/>
                    </a:lnTo>
                    <a:lnTo>
                      <a:pt x="54" y="107"/>
                    </a:lnTo>
                    <a:lnTo>
                      <a:pt x="53" y="128"/>
                    </a:lnTo>
                    <a:lnTo>
                      <a:pt x="54" y="150"/>
                    </a:lnTo>
                    <a:lnTo>
                      <a:pt x="56" y="170"/>
                    </a:lnTo>
                    <a:lnTo>
                      <a:pt x="59" y="178"/>
                    </a:lnTo>
                    <a:lnTo>
                      <a:pt x="62" y="184"/>
                    </a:lnTo>
                    <a:lnTo>
                      <a:pt x="66" y="191"/>
                    </a:lnTo>
                    <a:lnTo>
                      <a:pt x="70" y="196"/>
                    </a:lnTo>
                    <a:lnTo>
                      <a:pt x="73" y="201"/>
                    </a:lnTo>
                    <a:lnTo>
                      <a:pt x="79" y="205"/>
                    </a:lnTo>
                    <a:lnTo>
                      <a:pt x="84" y="209"/>
                    </a:lnTo>
                    <a:lnTo>
                      <a:pt x="89" y="212"/>
                    </a:lnTo>
                    <a:lnTo>
                      <a:pt x="96" y="213"/>
                    </a:lnTo>
                    <a:lnTo>
                      <a:pt x="101" y="216"/>
                    </a:lnTo>
                    <a:lnTo>
                      <a:pt x="107" y="216"/>
                    </a:lnTo>
                    <a:lnTo>
                      <a:pt x="114" y="217"/>
                    </a:lnTo>
                    <a:lnTo>
                      <a:pt x="124" y="216"/>
                    </a:lnTo>
                    <a:lnTo>
                      <a:pt x="134" y="213"/>
                    </a:lnTo>
                    <a:lnTo>
                      <a:pt x="141" y="209"/>
                    </a:lnTo>
                    <a:lnTo>
                      <a:pt x="149" y="204"/>
                    </a:lnTo>
                    <a:lnTo>
                      <a:pt x="156" y="196"/>
                    </a:lnTo>
                    <a:lnTo>
                      <a:pt x="161" y="187"/>
                    </a:lnTo>
                    <a:lnTo>
                      <a:pt x="166" y="176"/>
                    </a:lnTo>
                    <a:lnTo>
                      <a:pt x="170" y="163"/>
                    </a:lnTo>
                    <a:close/>
                  </a:path>
                </a:pathLst>
              </a:custGeom>
              <a:solidFill>
                <a:srgbClr val="C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58" name="Freeform 208"/>
              <p:cNvSpPr>
                <a:spLocks noEditPoints="1"/>
              </p:cNvSpPr>
              <p:nvPr/>
            </p:nvSpPr>
            <p:spPr bwMode="auto">
              <a:xfrm>
                <a:off x="3850" y="3401"/>
                <a:ext cx="47" cy="47"/>
              </a:xfrm>
              <a:custGeom>
                <a:avLst/>
                <a:gdLst/>
                <a:ahLst/>
                <a:cxnLst>
                  <a:cxn ang="0">
                    <a:pos x="2" y="81"/>
                  </a:cxn>
                  <a:cxn ang="0">
                    <a:pos x="7" y="58"/>
                  </a:cxn>
                  <a:cxn ang="0">
                    <a:pos x="19" y="37"/>
                  </a:cxn>
                  <a:cxn ang="0">
                    <a:pos x="36" y="18"/>
                  </a:cxn>
                  <a:cxn ang="0">
                    <a:pos x="58" y="7"/>
                  </a:cxn>
                  <a:cxn ang="0">
                    <a:pos x="81" y="1"/>
                  </a:cxn>
                  <a:cxn ang="0">
                    <a:pos x="105" y="1"/>
                  </a:cxn>
                  <a:cxn ang="0">
                    <a:pos x="123" y="4"/>
                  </a:cxn>
                  <a:cxn ang="0">
                    <a:pos x="140" y="11"/>
                  </a:cxn>
                  <a:cxn ang="0">
                    <a:pos x="156" y="21"/>
                  </a:cxn>
                  <a:cxn ang="0">
                    <a:pos x="169" y="34"/>
                  </a:cxn>
                  <a:cxn ang="0">
                    <a:pos x="178" y="50"/>
                  </a:cxn>
                  <a:cxn ang="0">
                    <a:pos x="185" y="67"/>
                  </a:cxn>
                  <a:cxn ang="0">
                    <a:pos x="189" y="85"/>
                  </a:cxn>
                  <a:cxn ang="0">
                    <a:pos x="189" y="105"/>
                  </a:cxn>
                  <a:cxn ang="0">
                    <a:pos x="185" y="124"/>
                  </a:cxn>
                  <a:cxn ang="0">
                    <a:pos x="178" y="141"/>
                  </a:cxn>
                  <a:cxn ang="0">
                    <a:pos x="169" y="157"/>
                  </a:cxn>
                  <a:cxn ang="0">
                    <a:pos x="156" y="170"/>
                  </a:cxn>
                  <a:cxn ang="0">
                    <a:pos x="140" y="181"/>
                  </a:cxn>
                  <a:cxn ang="0">
                    <a:pos x="123" y="187"/>
                  </a:cxn>
                  <a:cxn ang="0">
                    <a:pos x="105" y="190"/>
                  </a:cxn>
                  <a:cxn ang="0">
                    <a:pos x="83" y="190"/>
                  </a:cxn>
                  <a:cxn ang="0">
                    <a:pos x="59" y="184"/>
                  </a:cxn>
                  <a:cxn ang="0">
                    <a:pos x="37" y="173"/>
                  </a:cxn>
                  <a:cxn ang="0">
                    <a:pos x="19" y="156"/>
                  </a:cxn>
                  <a:cxn ang="0">
                    <a:pos x="7" y="135"/>
                  </a:cxn>
                  <a:cxn ang="0">
                    <a:pos x="2" y="109"/>
                  </a:cxn>
                  <a:cxn ang="0">
                    <a:pos x="50" y="96"/>
                  </a:cxn>
                  <a:cxn ang="0">
                    <a:pos x="54" y="119"/>
                  </a:cxn>
                  <a:cxn ang="0">
                    <a:pos x="63" y="137"/>
                  </a:cxn>
                  <a:cxn ang="0">
                    <a:pos x="78" y="148"/>
                  </a:cxn>
                  <a:cxn ang="0">
                    <a:pos x="95" y="152"/>
                  </a:cxn>
                  <a:cxn ang="0">
                    <a:pos x="113" y="148"/>
                  </a:cxn>
                  <a:cxn ang="0">
                    <a:pos x="127" y="137"/>
                  </a:cxn>
                  <a:cxn ang="0">
                    <a:pos x="136" y="119"/>
                  </a:cxn>
                  <a:cxn ang="0">
                    <a:pos x="139" y="96"/>
                  </a:cxn>
                  <a:cxn ang="0">
                    <a:pos x="136" y="72"/>
                  </a:cxn>
                  <a:cxn ang="0">
                    <a:pos x="127" y="54"/>
                  </a:cxn>
                  <a:cxn ang="0">
                    <a:pos x="113" y="43"/>
                  </a:cxn>
                  <a:cxn ang="0">
                    <a:pos x="95" y="39"/>
                  </a:cxn>
                  <a:cxn ang="0">
                    <a:pos x="78" y="43"/>
                  </a:cxn>
                  <a:cxn ang="0">
                    <a:pos x="63" y="54"/>
                  </a:cxn>
                  <a:cxn ang="0">
                    <a:pos x="54" y="72"/>
                  </a:cxn>
                  <a:cxn ang="0">
                    <a:pos x="50" y="96"/>
                  </a:cxn>
                </a:cxnLst>
                <a:rect l="0" t="0" r="r" b="b"/>
                <a:pathLst>
                  <a:path w="189" h="191">
                    <a:moveTo>
                      <a:pt x="0" y="93"/>
                    </a:moveTo>
                    <a:lnTo>
                      <a:pt x="2" y="81"/>
                    </a:lnTo>
                    <a:lnTo>
                      <a:pt x="4" y="69"/>
                    </a:lnTo>
                    <a:lnTo>
                      <a:pt x="7" y="58"/>
                    </a:lnTo>
                    <a:lnTo>
                      <a:pt x="12" y="47"/>
                    </a:lnTo>
                    <a:lnTo>
                      <a:pt x="19" y="37"/>
                    </a:lnTo>
                    <a:lnTo>
                      <a:pt x="27" y="26"/>
                    </a:lnTo>
                    <a:lnTo>
                      <a:pt x="36" y="18"/>
                    </a:lnTo>
                    <a:lnTo>
                      <a:pt x="46" y="12"/>
                    </a:lnTo>
                    <a:lnTo>
                      <a:pt x="58" y="7"/>
                    </a:lnTo>
                    <a:lnTo>
                      <a:pt x="70" y="4"/>
                    </a:lnTo>
                    <a:lnTo>
                      <a:pt x="81" y="1"/>
                    </a:lnTo>
                    <a:lnTo>
                      <a:pt x="95" y="0"/>
                    </a:lnTo>
                    <a:lnTo>
                      <a:pt x="105" y="1"/>
                    </a:lnTo>
                    <a:lnTo>
                      <a:pt x="114" y="3"/>
                    </a:lnTo>
                    <a:lnTo>
                      <a:pt x="123" y="4"/>
                    </a:lnTo>
                    <a:lnTo>
                      <a:pt x="132" y="7"/>
                    </a:lnTo>
                    <a:lnTo>
                      <a:pt x="140" y="11"/>
                    </a:lnTo>
                    <a:lnTo>
                      <a:pt x="148" y="16"/>
                    </a:lnTo>
                    <a:lnTo>
                      <a:pt x="156" y="21"/>
                    </a:lnTo>
                    <a:lnTo>
                      <a:pt x="163" y="28"/>
                    </a:lnTo>
                    <a:lnTo>
                      <a:pt x="169" y="34"/>
                    </a:lnTo>
                    <a:lnTo>
                      <a:pt x="174" y="42"/>
                    </a:lnTo>
                    <a:lnTo>
                      <a:pt x="178" y="50"/>
                    </a:lnTo>
                    <a:lnTo>
                      <a:pt x="182" y="58"/>
                    </a:lnTo>
                    <a:lnTo>
                      <a:pt x="185" y="67"/>
                    </a:lnTo>
                    <a:lnTo>
                      <a:pt x="187" y="76"/>
                    </a:lnTo>
                    <a:lnTo>
                      <a:pt x="189" y="85"/>
                    </a:lnTo>
                    <a:lnTo>
                      <a:pt x="189" y="96"/>
                    </a:lnTo>
                    <a:lnTo>
                      <a:pt x="189" y="105"/>
                    </a:lnTo>
                    <a:lnTo>
                      <a:pt x="187" y="115"/>
                    </a:lnTo>
                    <a:lnTo>
                      <a:pt x="185" y="124"/>
                    </a:lnTo>
                    <a:lnTo>
                      <a:pt x="182" y="132"/>
                    </a:lnTo>
                    <a:lnTo>
                      <a:pt x="178" y="141"/>
                    </a:lnTo>
                    <a:lnTo>
                      <a:pt x="174" y="149"/>
                    </a:lnTo>
                    <a:lnTo>
                      <a:pt x="169" y="157"/>
                    </a:lnTo>
                    <a:lnTo>
                      <a:pt x="163" y="164"/>
                    </a:lnTo>
                    <a:lnTo>
                      <a:pt x="156" y="170"/>
                    </a:lnTo>
                    <a:lnTo>
                      <a:pt x="148" y="175"/>
                    </a:lnTo>
                    <a:lnTo>
                      <a:pt x="140" y="181"/>
                    </a:lnTo>
                    <a:lnTo>
                      <a:pt x="132" y="183"/>
                    </a:lnTo>
                    <a:lnTo>
                      <a:pt x="123" y="187"/>
                    </a:lnTo>
                    <a:lnTo>
                      <a:pt x="114" y="188"/>
                    </a:lnTo>
                    <a:lnTo>
                      <a:pt x="105" y="190"/>
                    </a:lnTo>
                    <a:lnTo>
                      <a:pt x="95" y="191"/>
                    </a:lnTo>
                    <a:lnTo>
                      <a:pt x="83" y="190"/>
                    </a:lnTo>
                    <a:lnTo>
                      <a:pt x="71" y="187"/>
                    </a:lnTo>
                    <a:lnTo>
                      <a:pt x="59" y="184"/>
                    </a:lnTo>
                    <a:lnTo>
                      <a:pt x="47" y="179"/>
                    </a:lnTo>
                    <a:lnTo>
                      <a:pt x="37" y="173"/>
                    </a:lnTo>
                    <a:lnTo>
                      <a:pt x="27" y="165"/>
                    </a:lnTo>
                    <a:lnTo>
                      <a:pt x="19" y="156"/>
                    </a:lnTo>
                    <a:lnTo>
                      <a:pt x="12" y="147"/>
                    </a:lnTo>
                    <a:lnTo>
                      <a:pt x="7" y="135"/>
                    </a:lnTo>
                    <a:lnTo>
                      <a:pt x="4" y="122"/>
                    </a:lnTo>
                    <a:lnTo>
                      <a:pt x="2" y="109"/>
                    </a:lnTo>
                    <a:lnTo>
                      <a:pt x="0" y="93"/>
                    </a:lnTo>
                    <a:close/>
                    <a:moveTo>
                      <a:pt x="50" y="96"/>
                    </a:moveTo>
                    <a:lnTo>
                      <a:pt x="51" y="109"/>
                    </a:lnTo>
                    <a:lnTo>
                      <a:pt x="54" y="119"/>
                    </a:lnTo>
                    <a:lnTo>
                      <a:pt x="58" y="130"/>
                    </a:lnTo>
                    <a:lnTo>
                      <a:pt x="63" y="137"/>
                    </a:lnTo>
                    <a:lnTo>
                      <a:pt x="70" y="143"/>
                    </a:lnTo>
                    <a:lnTo>
                      <a:pt x="78" y="148"/>
                    </a:lnTo>
                    <a:lnTo>
                      <a:pt x="85" y="150"/>
                    </a:lnTo>
                    <a:lnTo>
                      <a:pt x="95" y="152"/>
                    </a:lnTo>
                    <a:lnTo>
                      <a:pt x="104" y="150"/>
                    </a:lnTo>
                    <a:lnTo>
                      <a:pt x="113" y="148"/>
                    </a:lnTo>
                    <a:lnTo>
                      <a:pt x="119" y="143"/>
                    </a:lnTo>
                    <a:lnTo>
                      <a:pt x="127" y="137"/>
                    </a:lnTo>
                    <a:lnTo>
                      <a:pt x="132" y="130"/>
                    </a:lnTo>
                    <a:lnTo>
                      <a:pt x="136" y="119"/>
                    </a:lnTo>
                    <a:lnTo>
                      <a:pt x="139" y="109"/>
                    </a:lnTo>
                    <a:lnTo>
                      <a:pt x="139" y="96"/>
                    </a:lnTo>
                    <a:lnTo>
                      <a:pt x="139" y="82"/>
                    </a:lnTo>
                    <a:lnTo>
                      <a:pt x="136" y="72"/>
                    </a:lnTo>
                    <a:lnTo>
                      <a:pt x="132" y="62"/>
                    </a:lnTo>
                    <a:lnTo>
                      <a:pt x="127" y="54"/>
                    </a:lnTo>
                    <a:lnTo>
                      <a:pt x="119" y="48"/>
                    </a:lnTo>
                    <a:lnTo>
                      <a:pt x="113" y="43"/>
                    </a:lnTo>
                    <a:lnTo>
                      <a:pt x="104" y="41"/>
                    </a:lnTo>
                    <a:lnTo>
                      <a:pt x="95" y="39"/>
                    </a:lnTo>
                    <a:lnTo>
                      <a:pt x="85" y="41"/>
                    </a:lnTo>
                    <a:lnTo>
                      <a:pt x="78" y="43"/>
                    </a:lnTo>
                    <a:lnTo>
                      <a:pt x="70" y="48"/>
                    </a:lnTo>
                    <a:lnTo>
                      <a:pt x="63" y="54"/>
                    </a:lnTo>
                    <a:lnTo>
                      <a:pt x="58" y="62"/>
                    </a:lnTo>
                    <a:lnTo>
                      <a:pt x="54" y="72"/>
                    </a:lnTo>
                    <a:lnTo>
                      <a:pt x="51" y="82"/>
                    </a:lnTo>
                    <a:lnTo>
                      <a:pt x="50" y="96"/>
                    </a:lnTo>
                    <a:close/>
                  </a:path>
                </a:pathLst>
              </a:custGeom>
              <a:solidFill>
                <a:srgbClr val="C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59" name="Freeform 209"/>
              <p:cNvSpPr>
                <a:spLocks/>
              </p:cNvSpPr>
              <p:nvPr/>
            </p:nvSpPr>
            <p:spPr bwMode="auto">
              <a:xfrm>
                <a:off x="3907" y="3401"/>
                <a:ext cx="41" cy="46"/>
              </a:xfrm>
              <a:custGeom>
                <a:avLst/>
                <a:gdLst/>
                <a:ahLst/>
                <a:cxnLst>
                  <a:cxn ang="0">
                    <a:pos x="166" y="186"/>
                  </a:cxn>
                  <a:cxn ang="0">
                    <a:pos x="117" y="186"/>
                  </a:cxn>
                  <a:cxn ang="0">
                    <a:pos x="117" y="94"/>
                  </a:cxn>
                  <a:cxn ang="0">
                    <a:pos x="117" y="69"/>
                  </a:cxn>
                  <a:cxn ang="0">
                    <a:pos x="115" y="55"/>
                  </a:cxn>
                  <a:cxn ang="0">
                    <a:pos x="113" y="51"/>
                  </a:cxn>
                  <a:cxn ang="0">
                    <a:pos x="111" y="48"/>
                  </a:cxn>
                  <a:cxn ang="0">
                    <a:pos x="108" y="45"/>
                  </a:cxn>
                  <a:cxn ang="0">
                    <a:pos x="104" y="42"/>
                  </a:cxn>
                  <a:cxn ang="0">
                    <a:pos x="100" y="41"/>
                  </a:cxn>
                  <a:cxn ang="0">
                    <a:pos x="96" y="38"/>
                  </a:cxn>
                  <a:cxn ang="0">
                    <a:pos x="93" y="38"/>
                  </a:cxn>
                  <a:cxn ang="0">
                    <a:pos x="87" y="37"/>
                  </a:cxn>
                  <a:cxn ang="0">
                    <a:pos x="82" y="38"/>
                  </a:cxn>
                  <a:cxn ang="0">
                    <a:pos x="76" y="39"/>
                  </a:cxn>
                  <a:cxn ang="0">
                    <a:pos x="70" y="41"/>
                  </a:cxn>
                  <a:cxn ang="0">
                    <a:pos x="65" y="45"/>
                  </a:cxn>
                  <a:cxn ang="0">
                    <a:pos x="61" y="48"/>
                  </a:cxn>
                  <a:cxn ang="0">
                    <a:pos x="57" y="52"/>
                  </a:cxn>
                  <a:cxn ang="0">
                    <a:pos x="53" y="58"/>
                  </a:cxn>
                  <a:cxn ang="0">
                    <a:pos x="52" y="63"/>
                  </a:cxn>
                  <a:cxn ang="0">
                    <a:pos x="51" y="69"/>
                  </a:cxn>
                  <a:cxn ang="0">
                    <a:pos x="49" y="79"/>
                  </a:cxn>
                  <a:cxn ang="0">
                    <a:pos x="48" y="90"/>
                  </a:cxn>
                  <a:cxn ang="0">
                    <a:pos x="48" y="105"/>
                  </a:cxn>
                  <a:cxn ang="0">
                    <a:pos x="48" y="186"/>
                  </a:cxn>
                  <a:cxn ang="0">
                    <a:pos x="0" y="186"/>
                  </a:cxn>
                  <a:cxn ang="0">
                    <a:pos x="0" y="5"/>
                  </a:cxn>
                  <a:cxn ang="0">
                    <a:pos x="44" y="5"/>
                  </a:cxn>
                  <a:cxn ang="0">
                    <a:pos x="44" y="31"/>
                  </a:cxn>
                  <a:cxn ang="0">
                    <a:pos x="51" y="24"/>
                  </a:cxn>
                  <a:cxn ang="0">
                    <a:pos x="57" y="18"/>
                  </a:cxn>
                  <a:cxn ang="0">
                    <a:pos x="64" y="13"/>
                  </a:cxn>
                  <a:cxn ang="0">
                    <a:pos x="72" y="8"/>
                  </a:cxn>
                  <a:cxn ang="0">
                    <a:pos x="79" y="5"/>
                  </a:cxn>
                  <a:cxn ang="0">
                    <a:pos x="87" y="3"/>
                  </a:cxn>
                  <a:cxn ang="0">
                    <a:pos x="96" y="1"/>
                  </a:cxn>
                  <a:cxn ang="0">
                    <a:pos x="104" y="0"/>
                  </a:cxn>
                  <a:cxn ang="0">
                    <a:pos x="112" y="1"/>
                  </a:cxn>
                  <a:cxn ang="0">
                    <a:pos x="120" y="1"/>
                  </a:cxn>
                  <a:cxn ang="0">
                    <a:pos x="127" y="4"/>
                  </a:cxn>
                  <a:cxn ang="0">
                    <a:pos x="134" y="7"/>
                  </a:cxn>
                  <a:cxn ang="0">
                    <a:pos x="140" y="9"/>
                  </a:cxn>
                  <a:cxn ang="0">
                    <a:pos x="146" y="13"/>
                  </a:cxn>
                  <a:cxn ang="0">
                    <a:pos x="150" y="17"/>
                  </a:cxn>
                  <a:cxn ang="0">
                    <a:pos x="154" y="21"/>
                  </a:cxn>
                  <a:cxn ang="0">
                    <a:pos x="159" y="30"/>
                  </a:cxn>
                  <a:cxn ang="0">
                    <a:pos x="163" y="41"/>
                  </a:cxn>
                  <a:cxn ang="0">
                    <a:pos x="166" y="55"/>
                  </a:cxn>
                  <a:cxn ang="0">
                    <a:pos x="166" y="73"/>
                  </a:cxn>
                  <a:cxn ang="0">
                    <a:pos x="166" y="186"/>
                  </a:cxn>
                </a:cxnLst>
                <a:rect l="0" t="0" r="r" b="b"/>
                <a:pathLst>
                  <a:path w="166" h="186">
                    <a:moveTo>
                      <a:pt x="166" y="186"/>
                    </a:moveTo>
                    <a:lnTo>
                      <a:pt x="117" y="186"/>
                    </a:lnTo>
                    <a:lnTo>
                      <a:pt x="117" y="94"/>
                    </a:lnTo>
                    <a:lnTo>
                      <a:pt x="117" y="69"/>
                    </a:lnTo>
                    <a:lnTo>
                      <a:pt x="115" y="55"/>
                    </a:lnTo>
                    <a:lnTo>
                      <a:pt x="113" y="51"/>
                    </a:lnTo>
                    <a:lnTo>
                      <a:pt x="111" y="48"/>
                    </a:lnTo>
                    <a:lnTo>
                      <a:pt x="108" y="45"/>
                    </a:lnTo>
                    <a:lnTo>
                      <a:pt x="104" y="42"/>
                    </a:lnTo>
                    <a:lnTo>
                      <a:pt x="100" y="41"/>
                    </a:lnTo>
                    <a:lnTo>
                      <a:pt x="96" y="38"/>
                    </a:lnTo>
                    <a:lnTo>
                      <a:pt x="93" y="38"/>
                    </a:lnTo>
                    <a:lnTo>
                      <a:pt x="87" y="37"/>
                    </a:lnTo>
                    <a:lnTo>
                      <a:pt x="82" y="38"/>
                    </a:lnTo>
                    <a:lnTo>
                      <a:pt x="76" y="39"/>
                    </a:lnTo>
                    <a:lnTo>
                      <a:pt x="70" y="41"/>
                    </a:lnTo>
                    <a:lnTo>
                      <a:pt x="65" y="45"/>
                    </a:lnTo>
                    <a:lnTo>
                      <a:pt x="61" y="48"/>
                    </a:lnTo>
                    <a:lnTo>
                      <a:pt x="57" y="52"/>
                    </a:lnTo>
                    <a:lnTo>
                      <a:pt x="53" y="58"/>
                    </a:lnTo>
                    <a:lnTo>
                      <a:pt x="52" y="63"/>
                    </a:lnTo>
                    <a:lnTo>
                      <a:pt x="51" y="69"/>
                    </a:lnTo>
                    <a:lnTo>
                      <a:pt x="49" y="79"/>
                    </a:lnTo>
                    <a:lnTo>
                      <a:pt x="48" y="90"/>
                    </a:lnTo>
                    <a:lnTo>
                      <a:pt x="48" y="105"/>
                    </a:lnTo>
                    <a:lnTo>
                      <a:pt x="48" y="186"/>
                    </a:lnTo>
                    <a:lnTo>
                      <a:pt x="0" y="186"/>
                    </a:lnTo>
                    <a:lnTo>
                      <a:pt x="0" y="5"/>
                    </a:lnTo>
                    <a:lnTo>
                      <a:pt x="44" y="5"/>
                    </a:lnTo>
                    <a:lnTo>
                      <a:pt x="44" y="31"/>
                    </a:lnTo>
                    <a:lnTo>
                      <a:pt x="51" y="24"/>
                    </a:lnTo>
                    <a:lnTo>
                      <a:pt x="57" y="18"/>
                    </a:lnTo>
                    <a:lnTo>
                      <a:pt x="64" y="13"/>
                    </a:lnTo>
                    <a:lnTo>
                      <a:pt x="72" y="8"/>
                    </a:lnTo>
                    <a:lnTo>
                      <a:pt x="79" y="5"/>
                    </a:lnTo>
                    <a:lnTo>
                      <a:pt x="87" y="3"/>
                    </a:lnTo>
                    <a:lnTo>
                      <a:pt x="96" y="1"/>
                    </a:lnTo>
                    <a:lnTo>
                      <a:pt x="104" y="0"/>
                    </a:lnTo>
                    <a:lnTo>
                      <a:pt x="112" y="1"/>
                    </a:lnTo>
                    <a:lnTo>
                      <a:pt x="120" y="1"/>
                    </a:lnTo>
                    <a:lnTo>
                      <a:pt x="127" y="4"/>
                    </a:lnTo>
                    <a:lnTo>
                      <a:pt x="134" y="7"/>
                    </a:lnTo>
                    <a:lnTo>
                      <a:pt x="140" y="9"/>
                    </a:lnTo>
                    <a:lnTo>
                      <a:pt x="146" y="13"/>
                    </a:lnTo>
                    <a:lnTo>
                      <a:pt x="150" y="17"/>
                    </a:lnTo>
                    <a:lnTo>
                      <a:pt x="154" y="21"/>
                    </a:lnTo>
                    <a:lnTo>
                      <a:pt x="159" y="30"/>
                    </a:lnTo>
                    <a:lnTo>
                      <a:pt x="163" y="41"/>
                    </a:lnTo>
                    <a:lnTo>
                      <a:pt x="166" y="55"/>
                    </a:lnTo>
                    <a:lnTo>
                      <a:pt x="166" y="73"/>
                    </a:lnTo>
                    <a:lnTo>
                      <a:pt x="166" y="186"/>
                    </a:lnTo>
                    <a:close/>
                  </a:path>
                </a:pathLst>
              </a:custGeom>
              <a:solidFill>
                <a:srgbClr val="C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60" name="Freeform 210"/>
              <p:cNvSpPr>
                <a:spLocks/>
              </p:cNvSpPr>
              <p:nvPr/>
            </p:nvSpPr>
            <p:spPr bwMode="auto">
              <a:xfrm>
                <a:off x="3956" y="3385"/>
                <a:ext cx="27" cy="63"/>
              </a:xfrm>
              <a:custGeom>
                <a:avLst/>
                <a:gdLst/>
                <a:ahLst/>
                <a:cxnLst>
                  <a:cxn ang="0">
                    <a:pos x="104" y="65"/>
                  </a:cxn>
                  <a:cxn ang="0">
                    <a:pos x="104" y="103"/>
                  </a:cxn>
                  <a:cxn ang="0">
                    <a:pos x="71" y="103"/>
                  </a:cxn>
                  <a:cxn ang="0">
                    <a:pos x="71" y="176"/>
                  </a:cxn>
                  <a:cxn ang="0">
                    <a:pos x="71" y="193"/>
                  </a:cxn>
                  <a:cxn ang="0">
                    <a:pos x="71" y="203"/>
                  </a:cxn>
                  <a:cxn ang="0">
                    <a:pos x="73" y="205"/>
                  </a:cxn>
                  <a:cxn ang="0">
                    <a:pos x="75" y="208"/>
                  </a:cxn>
                  <a:cxn ang="0">
                    <a:pos x="79" y="210"/>
                  </a:cxn>
                  <a:cxn ang="0">
                    <a:pos x="85" y="210"/>
                  </a:cxn>
                  <a:cxn ang="0">
                    <a:pos x="92" y="209"/>
                  </a:cxn>
                  <a:cxn ang="0">
                    <a:pos x="104" y="207"/>
                  </a:cxn>
                  <a:cxn ang="0">
                    <a:pos x="108" y="243"/>
                  </a:cxn>
                  <a:cxn ang="0">
                    <a:pos x="99" y="247"/>
                  </a:cxn>
                  <a:cxn ang="0">
                    <a:pos x="90" y="248"/>
                  </a:cxn>
                  <a:cxn ang="0">
                    <a:pos x="81" y="250"/>
                  </a:cxn>
                  <a:cxn ang="0">
                    <a:pos x="70" y="251"/>
                  </a:cxn>
                  <a:cxn ang="0">
                    <a:pos x="57" y="250"/>
                  </a:cxn>
                  <a:cxn ang="0">
                    <a:pos x="47" y="246"/>
                  </a:cxn>
                  <a:cxn ang="0">
                    <a:pos x="41" y="243"/>
                  </a:cxn>
                  <a:cxn ang="0">
                    <a:pos x="37" y="241"/>
                  </a:cxn>
                  <a:cxn ang="0">
                    <a:pos x="34" y="238"/>
                  </a:cxn>
                  <a:cxn ang="0">
                    <a:pos x="31" y="235"/>
                  </a:cxn>
                  <a:cxn ang="0">
                    <a:pos x="27" y="226"/>
                  </a:cxn>
                  <a:cxn ang="0">
                    <a:pos x="24" y="216"/>
                  </a:cxn>
                  <a:cxn ang="0">
                    <a:pos x="23" y="204"/>
                  </a:cxn>
                  <a:cxn ang="0">
                    <a:pos x="22" y="182"/>
                  </a:cxn>
                  <a:cxn ang="0">
                    <a:pos x="22" y="103"/>
                  </a:cxn>
                  <a:cxn ang="0">
                    <a:pos x="0" y="103"/>
                  </a:cxn>
                  <a:cxn ang="0">
                    <a:pos x="0" y="65"/>
                  </a:cxn>
                  <a:cxn ang="0">
                    <a:pos x="22" y="65"/>
                  </a:cxn>
                  <a:cxn ang="0">
                    <a:pos x="22" y="29"/>
                  </a:cxn>
                  <a:cxn ang="0">
                    <a:pos x="71" y="0"/>
                  </a:cxn>
                  <a:cxn ang="0">
                    <a:pos x="71" y="65"/>
                  </a:cxn>
                  <a:cxn ang="0">
                    <a:pos x="104" y="65"/>
                  </a:cxn>
                </a:cxnLst>
                <a:rect l="0" t="0" r="r" b="b"/>
                <a:pathLst>
                  <a:path w="108" h="251">
                    <a:moveTo>
                      <a:pt x="104" y="65"/>
                    </a:moveTo>
                    <a:lnTo>
                      <a:pt x="104" y="103"/>
                    </a:lnTo>
                    <a:lnTo>
                      <a:pt x="71" y="103"/>
                    </a:lnTo>
                    <a:lnTo>
                      <a:pt x="71" y="176"/>
                    </a:lnTo>
                    <a:lnTo>
                      <a:pt x="71" y="193"/>
                    </a:lnTo>
                    <a:lnTo>
                      <a:pt x="71" y="203"/>
                    </a:lnTo>
                    <a:lnTo>
                      <a:pt x="73" y="205"/>
                    </a:lnTo>
                    <a:lnTo>
                      <a:pt x="75" y="208"/>
                    </a:lnTo>
                    <a:lnTo>
                      <a:pt x="79" y="210"/>
                    </a:lnTo>
                    <a:lnTo>
                      <a:pt x="85" y="210"/>
                    </a:lnTo>
                    <a:lnTo>
                      <a:pt x="92" y="209"/>
                    </a:lnTo>
                    <a:lnTo>
                      <a:pt x="104" y="207"/>
                    </a:lnTo>
                    <a:lnTo>
                      <a:pt x="108" y="243"/>
                    </a:lnTo>
                    <a:lnTo>
                      <a:pt x="99" y="247"/>
                    </a:lnTo>
                    <a:lnTo>
                      <a:pt x="90" y="248"/>
                    </a:lnTo>
                    <a:lnTo>
                      <a:pt x="81" y="250"/>
                    </a:lnTo>
                    <a:lnTo>
                      <a:pt x="70" y="251"/>
                    </a:lnTo>
                    <a:lnTo>
                      <a:pt x="57" y="250"/>
                    </a:lnTo>
                    <a:lnTo>
                      <a:pt x="47" y="246"/>
                    </a:lnTo>
                    <a:lnTo>
                      <a:pt x="41" y="243"/>
                    </a:lnTo>
                    <a:lnTo>
                      <a:pt x="37" y="241"/>
                    </a:lnTo>
                    <a:lnTo>
                      <a:pt x="34" y="238"/>
                    </a:lnTo>
                    <a:lnTo>
                      <a:pt x="31" y="235"/>
                    </a:lnTo>
                    <a:lnTo>
                      <a:pt x="27" y="226"/>
                    </a:lnTo>
                    <a:lnTo>
                      <a:pt x="24" y="216"/>
                    </a:lnTo>
                    <a:lnTo>
                      <a:pt x="23" y="204"/>
                    </a:lnTo>
                    <a:lnTo>
                      <a:pt x="22" y="182"/>
                    </a:lnTo>
                    <a:lnTo>
                      <a:pt x="22" y="103"/>
                    </a:lnTo>
                    <a:lnTo>
                      <a:pt x="0" y="103"/>
                    </a:lnTo>
                    <a:lnTo>
                      <a:pt x="0" y="65"/>
                    </a:lnTo>
                    <a:lnTo>
                      <a:pt x="22" y="65"/>
                    </a:lnTo>
                    <a:lnTo>
                      <a:pt x="22" y="29"/>
                    </a:lnTo>
                    <a:lnTo>
                      <a:pt x="71" y="0"/>
                    </a:lnTo>
                    <a:lnTo>
                      <a:pt x="71" y="65"/>
                    </a:lnTo>
                    <a:lnTo>
                      <a:pt x="104" y="65"/>
                    </a:lnTo>
                    <a:close/>
                  </a:path>
                </a:pathLst>
              </a:custGeom>
              <a:solidFill>
                <a:srgbClr val="C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61" name="Freeform 211"/>
              <p:cNvSpPr>
                <a:spLocks/>
              </p:cNvSpPr>
              <p:nvPr/>
            </p:nvSpPr>
            <p:spPr bwMode="auto">
              <a:xfrm>
                <a:off x="3990" y="3401"/>
                <a:ext cx="29" cy="46"/>
              </a:xfrm>
              <a:custGeom>
                <a:avLst/>
                <a:gdLst/>
                <a:ahLst/>
                <a:cxnLst>
                  <a:cxn ang="0">
                    <a:pos x="48" y="186"/>
                  </a:cxn>
                  <a:cxn ang="0">
                    <a:pos x="0" y="186"/>
                  </a:cxn>
                  <a:cxn ang="0">
                    <a:pos x="0" y="5"/>
                  </a:cxn>
                  <a:cxn ang="0">
                    <a:pos x="44" y="5"/>
                  </a:cxn>
                  <a:cxn ang="0">
                    <a:pos x="44" y="30"/>
                  </a:cxn>
                  <a:cxn ang="0">
                    <a:pos x="49" y="22"/>
                  </a:cxn>
                  <a:cxn ang="0">
                    <a:pos x="54" y="16"/>
                  </a:cxn>
                  <a:cxn ang="0">
                    <a:pos x="60" y="11"/>
                  </a:cxn>
                  <a:cxn ang="0">
                    <a:pos x="65" y="7"/>
                  </a:cxn>
                  <a:cxn ang="0">
                    <a:pos x="70" y="4"/>
                  </a:cxn>
                  <a:cxn ang="0">
                    <a:pos x="74" y="1"/>
                  </a:cxn>
                  <a:cxn ang="0">
                    <a:pos x="81" y="1"/>
                  </a:cxn>
                  <a:cxn ang="0">
                    <a:pos x="86" y="0"/>
                  </a:cxn>
                  <a:cxn ang="0">
                    <a:pos x="94" y="1"/>
                  </a:cxn>
                  <a:cxn ang="0">
                    <a:pos x="102" y="3"/>
                  </a:cxn>
                  <a:cxn ang="0">
                    <a:pos x="109" y="5"/>
                  </a:cxn>
                  <a:cxn ang="0">
                    <a:pos x="117" y="9"/>
                  </a:cxn>
                  <a:cxn ang="0">
                    <a:pos x="103" y="51"/>
                  </a:cxn>
                  <a:cxn ang="0">
                    <a:pos x="96" y="48"/>
                  </a:cxn>
                  <a:cxn ang="0">
                    <a:pos x="91" y="46"/>
                  </a:cxn>
                  <a:cxn ang="0">
                    <a:pos x="86" y="45"/>
                  </a:cxn>
                  <a:cxn ang="0">
                    <a:pos x="79" y="43"/>
                  </a:cxn>
                  <a:cxn ang="0">
                    <a:pos x="75" y="45"/>
                  </a:cxn>
                  <a:cxn ang="0">
                    <a:pos x="70" y="45"/>
                  </a:cxn>
                  <a:cxn ang="0">
                    <a:pos x="66" y="47"/>
                  </a:cxn>
                  <a:cxn ang="0">
                    <a:pos x="62" y="50"/>
                  </a:cxn>
                  <a:cxn ang="0">
                    <a:pos x="60" y="52"/>
                  </a:cxn>
                  <a:cxn ang="0">
                    <a:pos x="57" y="58"/>
                  </a:cxn>
                  <a:cxn ang="0">
                    <a:pos x="54" y="63"/>
                  </a:cxn>
                  <a:cxn ang="0">
                    <a:pos x="52" y="69"/>
                  </a:cxn>
                  <a:cxn ang="0">
                    <a:pos x="49" y="79"/>
                  </a:cxn>
                  <a:cxn ang="0">
                    <a:pos x="49" y="92"/>
                  </a:cxn>
                  <a:cxn ang="0">
                    <a:pos x="48" y="109"/>
                  </a:cxn>
                  <a:cxn ang="0">
                    <a:pos x="48" y="131"/>
                  </a:cxn>
                  <a:cxn ang="0">
                    <a:pos x="48" y="186"/>
                  </a:cxn>
                </a:cxnLst>
                <a:rect l="0" t="0" r="r" b="b"/>
                <a:pathLst>
                  <a:path w="117" h="186">
                    <a:moveTo>
                      <a:pt x="48" y="186"/>
                    </a:moveTo>
                    <a:lnTo>
                      <a:pt x="0" y="186"/>
                    </a:lnTo>
                    <a:lnTo>
                      <a:pt x="0" y="5"/>
                    </a:lnTo>
                    <a:lnTo>
                      <a:pt x="44" y="5"/>
                    </a:lnTo>
                    <a:lnTo>
                      <a:pt x="44" y="30"/>
                    </a:lnTo>
                    <a:lnTo>
                      <a:pt x="49" y="22"/>
                    </a:lnTo>
                    <a:lnTo>
                      <a:pt x="54" y="16"/>
                    </a:lnTo>
                    <a:lnTo>
                      <a:pt x="60" y="11"/>
                    </a:lnTo>
                    <a:lnTo>
                      <a:pt x="65" y="7"/>
                    </a:lnTo>
                    <a:lnTo>
                      <a:pt x="70" y="4"/>
                    </a:lnTo>
                    <a:lnTo>
                      <a:pt x="74" y="1"/>
                    </a:lnTo>
                    <a:lnTo>
                      <a:pt x="81" y="1"/>
                    </a:lnTo>
                    <a:lnTo>
                      <a:pt x="86" y="0"/>
                    </a:lnTo>
                    <a:lnTo>
                      <a:pt x="94" y="1"/>
                    </a:lnTo>
                    <a:lnTo>
                      <a:pt x="102" y="3"/>
                    </a:lnTo>
                    <a:lnTo>
                      <a:pt x="109" y="5"/>
                    </a:lnTo>
                    <a:lnTo>
                      <a:pt x="117" y="9"/>
                    </a:lnTo>
                    <a:lnTo>
                      <a:pt x="103" y="51"/>
                    </a:lnTo>
                    <a:lnTo>
                      <a:pt x="96" y="48"/>
                    </a:lnTo>
                    <a:lnTo>
                      <a:pt x="91" y="46"/>
                    </a:lnTo>
                    <a:lnTo>
                      <a:pt x="86" y="45"/>
                    </a:lnTo>
                    <a:lnTo>
                      <a:pt x="79" y="43"/>
                    </a:lnTo>
                    <a:lnTo>
                      <a:pt x="75" y="45"/>
                    </a:lnTo>
                    <a:lnTo>
                      <a:pt x="70" y="45"/>
                    </a:lnTo>
                    <a:lnTo>
                      <a:pt x="66" y="47"/>
                    </a:lnTo>
                    <a:lnTo>
                      <a:pt x="62" y="50"/>
                    </a:lnTo>
                    <a:lnTo>
                      <a:pt x="60" y="52"/>
                    </a:lnTo>
                    <a:lnTo>
                      <a:pt x="57" y="58"/>
                    </a:lnTo>
                    <a:lnTo>
                      <a:pt x="54" y="63"/>
                    </a:lnTo>
                    <a:lnTo>
                      <a:pt x="52" y="69"/>
                    </a:lnTo>
                    <a:lnTo>
                      <a:pt x="49" y="79"/>
                    </a:lnTo>
                    <a:lnTo>
                      <a:pt x="49" y="92"/>
                    </a:lnTo>
                    <a:lnTo>
                      <a:pt x="48" y="109"/>
                    </a:lnTo>
                    <a:lnTo>
                      <a:pt x="48" y="131"/>
                    </a:lnTo>
                    <a:lnTo>
                      <a:pt x="48" y="186"/>
                    </a:lnTo>
                    <a:close/>
                  </a:path>
                </a:pathLst>
              </a:custGeom>
              <a:solidFill>
                <a:srgbClr val="C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62" name="Freeform 212"/>
              <p:cNvSpPr>
                <a:spLocks noEditPoints="1"/>
              </p:cNvSpPr>
              <p:nvPr/>
            </p:nvSpPr>
            <p:spPr bwMode="auto">
              <a:xfrm>
                <a:off x="4022" y="3401"/>
                <a:ext cx="47" cy="47"/>
              </a:xfrm>
              <a:custGeom>
                <a:avLst/>
                <a:gdLst/>
                <a:ahLst/>
                <a:cxnLst>
                  <a:cxn ang="0">
                    <a:pos x="0" y="81"/>
                  </a:cxn>
                  <a:cxn ang="0">
                    <a:pos x="6" y="58"/>
                  </a:cxn>
                  <a:cxn ang="0">
                    <a:pos x="18" y="37"/>
                  </a:cxn>
                  <a:cxn ang="0">
                    <a:pos x="35" y="18"/>
                  </a:cxn>
                  <a:cxn ang="0">
                    <a:pos x="56" y="7"/>
                  </a:cxn>
                  <a:cxn ang="0">
                    <a:pos x="81" y="1"/>
                  </a:cxn>
                  <a:cxn ang="0">
                    <a:pos x="103" y="1"/>
                  </a:cxn>
                  <a:cxn ang="0">
                    <a:pos x="123" y="4"/>
                  </a:cxn>
                  <a:cxn ang="0">
                    <a:pos x="140" y="11"/>
                  </a:cxn>
                  <a:cxn ang="0">
                    <a:pos x="154" y="21"/>
                  </a:cxn>
                  <a:cxn ang="0">
                    <a:pos x="167" y="34"/>
                  </a:cxn>
                  <a:cxn ang="0">
                    <a:pos x="178" y="50"/>
                  </a:cxn>
                  <a:cxn ang="0">
                    <a:pos x="184" y="67"/>
                  </a:cxn>
                  <a:cxn ang="0">
                    <a:pos x="187" y="85"/>
                  </a:cxn>
                  <a:cxn ang="0">
                    <a:pos x="187" y="105"/>
                  </a:cxn>
                  <a:cxn ang="0">
                    <a:pos x="184" y="124"/>
                  </a:cxn>
                  <a:cxn ang="0">
                    <a:pos x="178" y="141"/>
                  </a:cxn>
                  <a:cxn ang="0">
                    <a:pos x="167" y="157"/>
                  </a:cxn>
                  <a:cxn ang="0">
                    <a:pos x="154" y="170"/>
                  </a:cxn>
                  <a:cxn ang="0">
                    <a:pos x="138" y="181"/>
                  </a:cxn>
                  <a:cxn ang="0">
                    <a:pos x="123" y="187"/>
                  </a:cxn>
                  <a:cxn ang="0">
                    <a:pos x="103" y="190"/>
                  </a:cxn>
                  <a:cxn ang="0">
                    <a:pos x="81" y="190"/>
                  </a:cxn>
                  <a:cxn ang="0">
                    <a:pos x="57" y="184"/>
                  </a:cxn>
                  <a:cxn ang="0">
                    <a:pos x="35" y="173"/>
                  </a:cxn>
                  <a:cxn ang="0">
                    <a:pos x="18" y="156"/>
                  </a:cxn>
                  <a:cxn ang="0">
                    <a:pos x="6" y="135"/>
                  </a:cxn>
                  <a:cxn ang="0">
                    <a:pos x="0" y="109"/>
                  </a:cxn>
                  <a:cxn ang="0">
                    <a:pos x="48" y="96"/>
                  </a:cxn>
                  <a:cxn ang="0">
                    <a:pos x="52" y="119"/>
                  </a:cxn>
                  <a:cxn ang="0">
                    <a:pos x="61" y="137"/>
                  </a:cxn>
                  <a:cxn ang="0">
                    <a:pos x="76" y="148"/>
                  </a:cxn>
                  <a:cxn ang="0">
                    <a:pos x="94" y="152"/>
                  </a:cxn>
                  <a:cxn ang="0">
                    <a:pos x="111" y="148"/>
                  </a:cxn>
                  <a:cxn ang="0">
                    <a:pos x="125" y="137"/>
                  </a:cxn>
                  <a:cxn ang="0">
                    <a:pos x="134" y="119"/>
                  </a:cxn>
                  <a:cxn ang="0">
                    <a:pos x="138" y="96"/>
                  </a:cxn>
                  <a:cxn ang="0">
                    <a:pos x="134" y="72"/>
                  </a:cxn>
                  <a:cxn ang="0">
                    <a:pos x="125" y="54"/>
                  </a:cxn>
                  <a:cxn ang="0">
                    <a:pos x="111" y="43"/>
                  </a:cxn>
                  <a:cxn ang="0">
                    <a:pos x="94" y="39"/>
                  </a:cxn>
                  <a:cxn ang="0">
                    <a:pos x="76" y="43"/>
                  </a:cxn>
                  <a:cxn ang="0">
                    <a:pos x="61" y="54"/>
                  </a:cxn>
                  <a:cxn ang="0">
                    <a:pos x="52" y="72"/>
                  </a:cxn>
                  <a:cxn ang="0">
                    <a:pos x="48" y="96"/>
                  </a:cxn>
                </a:cxnLst>
                <a:rect l="0" t="0" r="r" b="b"/>
                <a:pathLst>
                  <a:path w="188" h="191">
                    <a:moveTo>
                      <a:pt x="0" y="93"/>
                    </a:moveTo>
                    <a:lnTo>
                      <a:pt x="0" y="81"/>
                    </a:lnTo>
                    <a:lnTo>
                      <a:pt x="2" y="69"/>
                    </a:lnTo>
                    <a:lnTo>
                      <a:pt x="6" y="58"/>
                    </a:lnTo>
                    <a:lnTo>
                      <a:pt x="12" y="47"/>
                    </a:lnTo>
                    <a:lnTo>
                      <a:pt x="18" y="37"/>
                    </a:lnTo>
                    <a:lnTo>
                      <a:pt x="26" y="26"/>
                    </a:lnTo>
                    <a:lnTo>
                      <a:pt x="35" y="18"/>
                    </a:lnTo>
                    <a:lnTo>
                      <a:pt x="44" y="12"/>
                    </a:lnTo>
                    <a:lnTo>
                      <a:pt x="56" y="7"/>
                    </a:lnTo>
                    <a:lnTo>
                      <a:pt x="68" y="4"/>
                    </a:lnTo>
                    <a:lnTo>
                      <a:pt x="81" y="1"/>
                    </a:lnTo>
                    <a:lnTo>
                      <a:pt x="94" y="0"/>
                    </a:lnTo>
                    <a:lnTo>
                      <a:pt x="103" y="1"/>
                    </a:lnTo>
                    <a:lnTo>
                      <a:pt x="114" y="3"/>
                    </a:lnTo>
                    <a:lnTo>
                      <a:pt x="123" y="4"/>
                    </a:lnTo>
                    <a:lnTo>
                      <a:pt x="131" y="7"/>
                    </a:lnTo>
                    <a:lnTo>
                      <a:pt x="140" y="11"/>
                    </a:lnTo>
                    <a:lnTo>
                      <a:pt x="148" y="16"/>
                    </a:lnTo>
                    <a:lnTo>
                      <a:pt x="154" y="21"/>
                    </a:lnTo>
                    <a:lnTo>
                      <a:pt x="161" y="28"/>
                    </a:lnTo>
                    <a:lnTo>
                      <a:pt x="167" y="34"/>
                    </a:lnTo>
                    <a:lnTo>
                      <a:pt x="172" y="42"/>
                    </a:lnTo>
                    <a:lnTo>
                      <a:pt x="178" y="50"/>
                    </a:lnTo>
                    <a:lnTo>
                      <a:pt x="182" y="58"/>
                    </a:lnTo>
                    <a:lnTo>
                      <a:pt x="184" y="67"/>
                    </a:lnTo>
                    <a:lnTo>
                      <a:pt x="185" y="76"/>
                    </a:lnTo>
                    <a:lnTo>
                      <a:pt x="187" y="85"/>
                    </a:lnTo>
                    <a:lnTo>
                      <a:pt x="188" y="96"/>
                    </a:lnTo>
                    <a:lnTo>
                      <a:pt x="187" y="105"/>
                    </a:lnTo>
                    <a:lnTo>
                      <a:pt x="185" y="115"/>
                    </a:lnTo>
                    <a:lnTo>
                      <a:pt x="184" y="124"/>
                    </a:lnTo>
                    <a:lnTo>
                      <a:pt x="182" y="132"/>
                    </a:lnTo>
                    <a:lnTo>
                      <a:pt x="178" y="141"/>
                    </a:lnTo>
                    <a:lnTo>
                      <a:pt x="172" y="149"/>
                    </a:lnTo>
                    <a:lnTo>
                      <a:pt x="167" y="157"/>
                    </a:lnTo>
                    <a:lnTo>
                      <a:pt x="161" y="164"/>
                    </a:lnTo>
                    <a:lnTo>
                      <a:pt x="154" y="170"/>
                    </a:lnTo>
                    <a:lnTo>
                      <a:pt x="146" y="175"/>
                    </a:lnTo>
                    <a:lnTo>
                      <a:pt x="138" y="181"/>
                    </a:lnTo>
                    <a:lnTo>
                      <a:pt x="131" y="183"/>
                    </a:lnTo>
                    <a:lnTo>
                      <a:pt x="123" y="187"/>
                    </a:lnTo>
                    <a:lnTo>
                      <a:pt x="114" y="188"/>
                    </a:lnTo>
                    <a:lnTo>
                      <a:pt x="103" y="190"/>
                    </a:lnTo>
                    <a:lnTo>
                      <a:pt x="94" y="191"/>
                    </a:lnTo>
                    <a:lnTo>
                      <a:pt x="81" y="190"/>
                    </a:lnTo>
                    <a:lnTo>
                      <a:pt x="69" y="187"/>
                    </a:lnTo>
                    <a:lnTo>
                      <a:pt x="57" y="184"/>
                    </a:lnTo>
                    <a:lnTo>
                      <a:pt x="46" y="179"/>
                    </a:lnTo>
                    <a:lnTo>
                      <a:pt x="35" y="173"/>
                    </a:lnTo>
                    <a:lnTo>
                      <a:pt x="26" y="165"/>
                    </a:lnTo>
                    <a:lnTo>
                      <a:pt x="18" y="156"/>
                    </a:lnTo>
                    <a:lnTo>
                      <a:pt x="12" y="147"/>
                    </a:lnTo>
                    <a:lnTo>
                      <a:pt x="6" y="135"/>
                    </a:lnTo>
                    <a:lnTo>
                      <a:pt x="2" y="122"/>
                    </a:lnTo>
                    <a:lnTo>
                      <a:pt x="0" y="109"/>
                    </a:lnTo>
                    <a:lnTo>
                      <a:pt x="0" y="93"/>
                    </a:lnTo>
                    <a:close/>
                    <a:moveTo>
                      <a:pt x="48" y="96"/>
                    </a:moveTo>
                    <a:lnTo>
                      <a:pt x="49" y="109"/>
                    </a:lnTo>
                    <a:lnTo>
                      <a:pt x="52" y="119"/>
                    </a:lnTo>
                    <a:lnTo>
                      <a:pt x="56" y="130"/>
                    </a:lnTo>
                    <a:lnTo>
                      <a:pt x="61" y="137"/>
                    </a:lnTo>
                    <a:lnTo>
                      <a:pt x="69" y="143"/>
                    </a:lnTo>
                    <a:lnTo>
                      <a:pt x="76" y="148"/>
                    </a:lnTo>
                    <a:lnTo>
                      <a:pt x="85" y="150"/>
                    </a:lnTo>
                    <a:lnTo>
                      <a:pt x="94" y="152"/>
                    </a:lnTo>
                    <a:lnTo>
                      <a:pt x="103" y="150"/>
                    </a:lnTo>
                    <a:lnTo>
                      <a:pt x="111" y="148"/>
                    </a:lnTo>
                    <a:lnTo>
                      <a:pt x="119" y="143"/>
                    </a:lnTo>
                    <a:lnTo>
                      <a:pt x="125" y="137"/>
                    </a:lnTo>
                    <a:lnTo>
                      <a:pt x="131" y="130"/>
                    </a:lnTo>
                    <a:lnTo>
                      <a:pt x="134" y="119"/>
                    </a:lnTo>
                    <a:lnTo>
                      <a:pt x="137" y="109"/>
                    </a:lnTo>
                    <a:lnTo>
                      <a:pt x="138" y="96"/>
                    </a:lnTo>
                    <a:lnTo>
                      <a:pt x="137" y="82"/>
                    </a:lnTo>
                    <a:lnTo>
                      <a:pt x="134" y="72"/>
                    </a:lnTo>
                    <a:lnTo>
                      <a:pt x="131" y="62"/>
                    </a:lnTo>
                    <a:lnTo>
                      <a:pt x="125" y="54"/>
                    </a:lnTo>
                    <a:lnTo>
                      <a:pt x="119" y="48"/>
                    </a:lnTo>
                    <a:lnTo>
                      <a:pt x="111" y="43"/>
                    </a:lnTo>
                    <a:lnTo>
                      <a:pt x="103" y="41"/>
                    </a:lnTo>
                    <a:lnTo>
                      <a:pt x="94" y="39"/>
                    </a:lnTo>
                    <a:lnTo>
                      <a:pt x="85" y="41"/>
                    </a:lnTo>
                    <a:lnTo>
                      <a:pt x="76" y="43"/>
                    </a:lnTo>
                    <a:lnTo>
                      <a:pt x="69" y="48"/>
                    </a:lnTo>
                    <a:lnTo>
                      <a:pt x="61" y="54"/>
                    </a:lnTo>
                    <a:lnTo>
                      <a:pt x="56" y="62"/>
                    </a:lnTo>
                    <a:lnTo>
                      <a:pt x="52" y="72"/>
                    </a:lnTo>
                    <a:lnTo>
                      <a:pt x="49" y="82"/>
                    </a:lnTo>
                    <a:lnTo>
                      <a:pt x="48" y="96"/>
                    </a:lnTo>
                    <a:close/>
                  </a:path>
                </a:pathLst>
              </a:custGeom>
              <a:solidFill>
                <a:srgbClr val="C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63" name="Rectangle 213"/>
              <p:cNvSpPr>
                <a:spLocks noChangeArrowheads="1"/>
              </p:cNvSpPr>
              <p:nvPr/>
            </p:nvSpPr>
            <p:spPr bwMode="auto">
              <a:xfrm>
                <a:off x="4078" y="3384"/>
                <a:ext cx="12" cy="63"/>
              </a:xfrm>
              <a:prstGeom prst="rect">
                <a:avLst/>
              </a:prstGeom>
              <a:solidFill>
                <a:srgbClr val="C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64" name="Rectangle 214"/>
              <p:cNvSpPr>
                <a:spLocks noChangeArrowheads="1"/>
              </p:cNvSpPr>
              <p:nvPr/>
            </p:nvSpPr>
            <p:spPr bwMode="auto">
              <a:xfrm>
                <a:off x="4102" y="3384"/>
                <a:ext cx="13" cy="63"/>
              </a:xfrm>
              <a:prstGeom prst="rect">
                <a:avLst/>
              </a:prstGeom>
              <a:solidFill>
                <a:srgbClr val="C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65" name="Freeform 215"/>
              <p:cNvSpPr>
                <a:spLocks noEditPoints="1"/>
              </p:cNvSpPr>
              <p:nvPr/>
            </p:nvSpPr>
            <p:spPr bwMode="auto">
              <a:xfrm>
                <a:off x="4123" y="3401"/>
                <a:ext cx="43" cy="47"/>
              </a:xfrm>
              <a:custGeom>
                <a:avLst/>
                <a:gdLst/>
                <a:ahLst/>
                <a:cxnLst>
                  <a:cxn ang="0">
                    <a:pos x="168" y="136"/>
                  </a:cxn>
                  <a:cxn ang="0">
                    <a:pos x="156" y="160"/>
                  </a:cxn>
                  <a:cxn ang="0">
                    <a:pos x="138" y="177"/>
                  </a:cxn>
                  <a:cxn ang="0">
                    <a:pos x="116" y="187"/>
                  </a:cxn>
                  <a:cxn ang="0">
                    <a:pos x="88" y="191"/>
                  </a:cxn>
                  <a:cxn ang="0">
                    <a:pos x="66" y="188"/>
                  </a:cxn>
                  <a:cxn ang="0">
                    <a:pos x="47" y="183"/>
                  </a:cxn>
                  <a:cxn ang="0">
                    <a:pos x="31" y="173"/>
                  </a:cxn>
                  <a:cxn ang="0">
                    <a:pos x="18" y="160"/>
                  </a:cxn>
                  <a:cxn ang="0">
                    <a:pos x="10" y="147"/>
                  </a:cxn>
                  <a:cxn ang="0">
                    <a:pos x="5" y="131"/>
                  </a:cxn>
                  <a:cxn ang="0">
                    <a:pos x="0" y="97"/>
                  </a:cxn>
                  <a:cxn ang="0">
                    <a:pos x="2" y="76"/>
                  </a:cxn>
                  <a:cxn ang="0">
                    <a:pos x="6" y="56"/>
                  </a:cxn>
                  <a:cxn ang="0">
                    <a:pos x="14" y="41"/>
                  </a:cxn>
                  <a:cxn ang="0">
                    <a:pos x="24" y="26"/>
                  </a:cxn>
                  <a:cxn ang="0">
                    <a:pos x="36" y="14"/>
                  </a:cxn>
                  <a:cxn ang="0">
                    <a:pos x="51" y="7"/>
                  </a:cxn>
                  <a:cxn ang="0">
                    <a:pos x="66" y="3"/>
                  </a:cxn>
                  <a:cxn ang="0">
                    <a:pos x="83" y="0"/>
                  </a:cxn>
                  <a:cxn ang="0">
                    <a:pos x="103" y="3"/>
                  </a:cxn>
                  <a:cxn ang="0">
                    <a:pos x="120" y="7"/>
                  </a:cxn>
                  <a:cxn ang="0">
                    <a:pos x="136" y="16"/>
                  </a:cxn>
                  <a:cxn ang="0">
                    <a:pos x="149" y="28"/>
                  </a:cxn>
                  <a:cxn ang="0">
                    <a:pos x="158" y="42"/>
                  </a:cxn>
                  <a:cxn ang="0">
                    <a:pos x="166" y="62"/>
                  </a:cxn>
                  <a:cxn ang="0">
                    <a:pos x="170" y="84"/>
                  </a:cxn>
                  <a:cxn ang="0">
                    <a:pos x="171" y="110"/>
                  </a:cxn>
                  <a:cxn ang="0">
                    <a:pos x="51" y="119"/>
                  </a:cxn>
                  <a:cxn ang="0">
                    <a:pos x="56" y="136"/>
                  </a:cxn>
                  <a:cxn ang="0">
                    <a:pos x="68" y="148"/>
                  </a:cxn>
                  <a:cxn ang="0">
                    <a:pos x="81" y="154"/>
                  </a:cxn>
                  <a:cxn ang="0">
                    <a:pos x="95" y="154"/>
                  </a:cxn>
                  <a:cxn ang="0">
                    <a:pos x="104" y="150"/>
                  </a:cxn>
                  <a:cxn ang="0">
                    <a:pos x="112" y="145"/>
                  </a:cxn>
                  <a:cxn ang="0">
                    <a:pos x="117" y="135"/>
                  </a:cxn>
                  <a:cxn ang="0">
                    <a:pos x="122" y="80"/>
                  </a:cxn>
                  <a:cxn ang="0">
                    <a:pos x="120" y="62"/>
                  </a:cxn>
                  <a:cxn ang="0">
                    <a:pos x="112" y="48"/>
                  </a:cxn>
                  <a:cxn ang="0">
                    <a:pos x="100" y="41"/>
                  </a:cxn>
                  <a:cxn ang="0">
                    <a:pos x="87" y="37"/>
                  </a:cxn>
                  <a:cxn ang="0">
                    <a:pos x="73" y="41"/>
                  </a:cxn>
                  <a:cxn ang="0">
                    <a:pos x="61" y="48"/>
                  </a:cxn>
                  <a:cxn ang="0">
                    <a:pos x="53" y="63"/>
                  </a:cxn>
                  <a:cxn ang="0">
                    <a:pos x="51" y="80"/>
                  </a:cxn>
                </a:cxnLst>
                <a:rect l="0" t="0" r="r" b="b"/>
                <a:pathLst>
                  <a:path w="171" h="191">
                    <a:moveTo>
                      <a:pt x="120" y="128"/>
                    </a:moveTo>
                    <a:lnTo>
                      <a:pt x="168" y="136"/>
                    </a:lnTo>
                    <a:lnTo>
                      <a:pt x="163" y="149"/>
                    </a:lnTo>
                    <a:lnTo>
                      <a:pt x="156" y="160"/>
                    </a:lnTo>
                    <a:lnTo>
                      <a:pt x="149" y="169"/>
                    </a:lnTo>
                    <a:lnTo>
                      <a:pt x="138" y="177"/>
                    </a:lnTo>
                    <a:lnTo>
                      <a:pt x="128" y="183"/>
                    </a:lnTo>
                    <a:lnTo>
                      <a:pt x="116" y="187"/>
                    </a:lnTo>
                    <a:lnTo>
                      <a:pt x="103" y="190"/>
                    </a:lnTo>
                    <a:lnTo>
                      <a:pt x="88" y="191"/>
                    </a:lnTo>
                    <a:lnTo>
                      <a:pt x="77" y="190"/>
                    </a:lnTo>
                    <a:lnTo>
                      <a:pt x="66" y="188"/>
                    </a:lnTo>
                    <a:lnTo>
                      <a:pt x="56" y="186"/>
                    </a:lnTo>
                    <a:lnTo>
                      <a:pt x="47" y="183"/>
                    </a:lnTo>
                    <a:lnTo>
                      <a:pt x="39" y="178"/>
                    </a:lnTo>
                    <a:lnTo>
                      <a:pt x="31" y="173"/>
                    </a:lnTo>
                    <a:lnTo>
                      <a:pt x="24" y="166"/>
                    </a:lnTo>
                    <a:lnTo>
                      <a:pt x="18" y="160"/>
                    </a:lnTo>
                    <a:lnTo>
                      <a:pt x="14" y="153"/>
                    </a:lnTo>
                    <a:lnTo>
                      <a:pt x="10" y="147"/>
                    </a:lnTo>
                    <a:lnTo>
                      <a:pt x="7" y="139"/>
                    </a:lnTo>
                    <a:lnTo>
                      <a:pt x="5" y="131"/>
                    </a:lnTo>
                    <a:lnTo>
                      <a:pt x="1" y="115"/>
                    </a:lnTo>
                    <a:lnTo>
                      <a:pt x="0" y="97"/>
                    </a:lnTo>
                    <a:lnTo>
                      <a:pt x="1" y="86"/>
                    </a:lnTo>
                    <a:lnTo>
                      <a:pt x="2" y="76"/>
                    </a:lnTo>
                    <a:lnTo>
                      <a:pt x="3" y="65"/>
                    </a:lnTo>
                    <a:lnTo>
                      <a:pt x="6" y="56"/>
                    </a:lnTo>
                    <a:lnTo>
                      <a:pt x="10" y="48"/>
                    </a:lnTo>
                    <a:lnTo>
                      <a:pt x="14" y="41"/>
                    </a:lnTo>
                    <a:lnTo>
                      <a:pt x="18" y="33"/>
                    </a:lnTo>
                    <a:lnTo>
                      <a:pt x="24" y="26"/>
                    </a:lnTo>
                    <a:lnTo>
                      <a:pt x="30" y="20"/>
                    </a:lnTo>
                    <a:lnTo>
                      <a:pt x="36" y="14"/>
                    </a:lnTo>
                    <a:lnTo>
                      <a:pt x="44" y="11"/>
                    </a:lnTo>
                    <a:lnTo>
                      <a:pt x="51" y="7"/>
                    </a:lnTo>
                    <a:lnTo>
                      <a:pt x="58" y="4"/>
                    </a:lnTo>
                    <a:lnTo>
                      <a:pt x="66" y="3"/>
                    </a:lnTo>
                    <a:lnTo>
                      <a:pt x="75" y="1"/>
                    </a:lnTo>
                    <a:lnTo>
                      <a:pt x="83" y="0"/>
                    </a:lnTo>
                    <a:lnTo>
                      <a:pt x="94" y="1"/>
                    </a:lnTo>
                    <a:lnTo>
                      <a:pt x="103" y="3"/>
                    </a:lnTo>
                    <a:lnTo>
                      <a:pt x="112" y="4"/>
                    </a:lnTo>
                    <a:lnTo>
                      <a:pt x="120" y="7"/>
                    </a:lnTo>
                    <a:lnTo>
                      <a:pt x="128" y="11"/>
                    </a:lnTo>
                    <a:lnTo>
                      <a:pt x="136" y="16"/>
                    </a:lnTo>
                    <a:lnTo>
                      <a:pt x="142" y="21"/>
                    </a:lnTo>
                    <a:lnTo>
                      <a:pt x="149" y="28"/>
                    </a:lnTo>
                    <a:lnTo>
                      <a:pt x="154" y="34"/>
                    </a:lnTo>
                    <a:lnTo>
                      <a:pt x="158" y="42"/>
                    </a:lnTo>
                    <a:lnTo>
                      <a:pt x="162" y="51"/>
                    </a:lnTo>
                    <a:lnTo>
                      <a:pt x="166" y="62"/>
                    </a:lnTo>
                    <a:lnTo>
                      <a:pt x="168" y="72"/>
                    </a:lnTo>
                    <a:lnTo>
                      <a:pt x="170" y="84"/>
                    </a:lnTo>
                    <a:lnTo>
                      <a:pt x="171" y="96"/>
                    </a:lnTo>
                    <a:lnTo>
                      <a:pt x="171" y="110"/>
                    </a:lnTo>
                    <a:lnTo>
                      <a:pt x="49" y="110"/>
                    </a:lnTo>
                    <a:lnTo>
                      <a:pt x="51" y="119"/>
                    </a:lnTo>
                    <a:lnTo>
                      <a:pt x="53" y="128"/>
                    </a:lnTo>
                    <a:lnTo>
                      <a:pt x="56" y="136"/>
                    </a:lnTo>
                    <a:lnTo>
                      <a:pt x="61" y="143"/>
                    </a:lnTo>
                    <a:lnTo>
                      <a:pt x="68" y="148"/>
                    </a:lnTo>
                    <a:lnTo>
                      <a:pt x="74" y="152"/>
                    </a:lnTo>
                    <a:lnTo>
                      <a:pt x="81" y="154"/>
                    </a:lnTo>
                    <a:lnTo>
                      <a:pt x="90" y="154"/>
                    </a:lnTo>
                    <a:lnTo>
                      <a:pt x="95" y="154"/>
                    </a:lnTo>
                    <a:lnTo>
                      <a:pt x="100" y="153"/>
                    </a:lnTo>
                    <a:lnTo>
                      <a:pt x="104" y="150"/>
                    </a:lnTo>
                    <a:lnTo>
                      <a:pt x="108" y="148"/>
                    </a:lnTo>
                    <a:lnTo>
                      <a:pt x="112" y="145"/>
                    </a:lnTo>
                    <a:lnTo>
                      <a:pt x="115" y="140"/>
                    </a:lnTo>
                    <a:lnTo>
                      <a:pt x="117" y="135"/>
                    </a:lnTo>
                    <a:lnTo>
                      <a:pt x="120" y="128"/>
                    </a:lnTo>
                    <a:close/>
                    <a:moveTo>
                      <a:pt x="122" y="80"/>
                    </a:moveTo>
                    <a:lnTo>
                      <a:pt x="122" y="71"/>
                    </a:lnTo>
                    <a:lnTo>
                      <a:pt x="120" y="62"/>
                    </a:lnTo>
                    <a:lnTo>
                      <a:pt x="116" y="54"/>
                    </a:lnTo>
                    <a:lnTo>
                      <a:pt x="112" y="48"/>
                    </a:lnTo>
                    <a:lnTo>
                      <a:pt x="107" y="43"/>
                    </a:lnTo>
                    <a:lnTo>
                      <a:pt x="100" y="41"/>
                    </a:lnTo>
                    <a:lnTo>
                      <a:pt x="94" y="38"/>
                    </a:lnTo>
                    <a:lnTo>
                      <a:pt x="87" y="37"/>
                    </a:lnTo>
                    <a:lnTo>
                      <a:pt x="79" y="38"/>
                    </a:lnTo>
                    <a:lnTo>
                      <a:pt x="73" y="41"/>
                    </a:lnTo>
                    <a:lnTo>
                      <a:pt x="66" y="43"/>
                    </a:lnTo>
                    <a:lnTo>
                      <a:pt x="61" y="48"/>
                    </a:lnTo>
                    <a:lnTo>
                      <a:pt x="56" y="55"/>
                    </a:lnTo>
                    <a:lnTo>
                      <a:pt x="53" y="63"/>
                    </a:lnTo>
                    <a:lnTo>
                      <a:pt x="51" y="71"/>
                    </a:lnTo>
                    <a:lnTo>
                      <a:pt x="51" y="80"/>
                    </a:lnTo>
                    <a:lnTo>
                      <a:pt x="122" y="80"/>
                    </a:lnTo>
                    <a:close/>
                  </a:path>
                </a:pathLst>
              </a:custGeom>
              <a:solidFill>
                <a:srgbClr val="C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66" name="Freeform 216"/>
              <p:cNvSpPr>
                <a:spLocks/>
              </p:cNvSpPr>
              <p:nvPr/>
            </p:nvSpPr>
            <p:spPr bwMode="auto">
              <a:xfrm>
                <a:off x="4175" y="3401"/>
                <a:ext cx="30" cy="46"/>
              </a:xfrm>
              <a:custGeom>
                <a:avLst/>
                <a:gdLst/>
                <a:ahLst/>
                <a:cxnLst>
                  <a:cxn ang="0">
                    <a:pos x="48" y="186"/>
                  </a:cxn>
                  <a:cxn ang="0">
                    <a:pos x="0" y="186"/>
                  </a:cxn>
                  <a:cxn ang="0">
                    <a:pos x="0" y="5"/>
                  </a:cxn>
                  <a:cxn ang="0">
                    <a:pos x="45" y="5"/>
                  </a:cxn>
                  <a:cxn ang="0">
                    <a:pos x="45" y="30"/>
                  </a:cxn>
                  <a:cxn ang="0">
                    <a:pos x="51" y="22"/>
                  </a:cxn>
                  <a:cxn ang="0">
                    <a:pos x="56" y="16"/>
                  </a:cxn>
                  <a:cxn ang="0">
                    <a:pos x="61" y="11"/>
                  </a:cxn>
                  <a:cxn ang="0">
                    <a:pos x="66" y="7"/>
                  </a:cxn>
                  <a:cxn ang="0">
                    <a:pos x="70" y="4"/>
                  </a:cxn>
                  <a:cxn ang="0">
                    <a:pos x="75" y="1"/>
                  </a:cxn>
                  <a:cxn ang="0">
                    <a:pos x="81" y="1"/>
                  </a:cxn>
                  <a:cxn ang="0">
                    <a:pos x="87" y="0"/>
                  </a:cxn>
                  <a:cxn ang="0">
                    <a:pos x="95" y="1"/>
                  </a:cxn>
                  <a:cxn ang="0">
                    <a:pos x="103" y="3"/>
                  </a:cxn>
                  <a:cxn ang="0">
                    <a:pos x="111" y="5"/>
                  </a:cxn>
                  <a:cxn ang="0">
                    <a:pos x="119" y="9"/>
                  </a:cxn>
                  <a:cxn ang="0">
                    <a:pos x="103" y="51"/>
                  </a:cxn>
                  <a:cxn ang="0">
                    <a:pos x="98" y="48"/>
                  </a:cxn>
                  <a:cxn ang="0">
                    <a:pos x="91" y="46"/>
                  </a:cxn>
                  <a:cxn ang="0">
                    <a:pos x="86" y="45"/>
                  </a:cxn>
                  <a:cxn ang="0">
                    <a:pos x="81" y="43"/>
                  </a:cxn>
                  <a:cxn ang="0">
                    <a:pos x="75" y="45"/>
                  </a:cxn>
                  <a:cxn ang="0">
                    <a:pos x="71" y="45"/>
                  </a:cxn>
                  <a:cxn ang="0">
                    <a:pos x="68" y="47"/>
                  </a:cxn>
                  <a:cxn ang="0">
                    <a:pos x="64" y="50"/>
                  </a:cxn>
                  <a:cxn ang="0">
                    <a:pos x="60" y="52"/>
                  </a:cxn>
                  <a:cxn ang="0">
                    <a:pos x="57" y="58"/>
                  </a:cxn>
                  <a:cxn ang="0">
                    <a:pos x="54" y="63"/>
                  </a:cxn>
                  <a:cxn ang="0">
                    <a:pos x="52" y="69"/>
                  </a:cxn>
                  <a:cxn ang="0">
                    <a:pos x="51" y="79"/>
                  </a:cxn>
                  <a:cxn ang="0">
                    <a:pos x="49" y="92"/>
                  </a:cxn>
                  <a:cxn ang="0">
                    <a:pos x="49" y="109"/>
                  </a:cxn>
                  <a:cxn ang="0">
                    <a:pos x="48" y="131"/>
                  </a:cxn>
                  <a:cxn ang="0">
                    <a:pos x="48" y="186"/>
                  </a:cxn>
                </a:cxnLst>
                <a:rect l="0" t="0" r="r" b="b"/>
                <a:pathLst>
                  <a:path w="119" h="186">
                    <a:moveTo>
                      <a:pt x="48" y="186"/>
                    </a:moveTo>
                    <a:lnTo>
                      <a:pt x="0" y="186"/>
                    </a:lnTo>
                    <a:lnTo>
                      <a:pt x="0" y="5"/>
                    </a:lnTo>
                    <a:lnTo>
                      <a:pt x="45" y="5"/>
                    </a:lnTo>
                    <a:lnTo>
                      <a:pt x="45" y="30"/>
                    </a:lnTo>
                    <a:lnTo>
                      <a:pt x="51" y="22"/>
                    </a:lnTo>
                    <a:lnTo>
                      <a:pt x="56" y="16"/>
                    </a:lnTo>
                    <a:lnTo>
                      <a:pt x="61" y="11"/>
                    </a:lnTo>
                    <a:lnTo>
                      <a:pt x="66" y="7"/>
                    </a:lnTo>
                    <a:lnTo>
                      <a:pt x="70" y="4"/>
                    </a:lnTo>
                    <a:lnTo>
                      <a:pt x="75" y="1"/>
                    </a:lnTo>
                    <a:lnTo>
                      <a:pt x="81" y="1"/>
                    </a:lnTo>
                    <a:lnTo>
                      <a:pt x="87" y="0"/>
                    </a:lnTo>
                    <a:lnTo>
                      <a:pt x="95" y="1"/>
                    </a:lnTo>
                    <a:lnTo>
                      <a:pt x="103" y="3"/>
                    </a:lnTo>
                    <a:lnTo>
                      <a:pt x="111" y="5"/>
                    </a:lnTo>
                    <a:lnTo>
                      <a:pt x="119" y="9"/>
                    </a:lnTo>
                    <a:lnTo>
                      <a:pt x="103" y="51"/>
                    </a:lnTo>
                    <a:lnTo>
                      <a:pt x="98" y="48"/>
                    </a:lnTo>
                    <a:lnTo>
                      <a:pt x="91" y="46"/>
                    </a:lnTo>
                    <a:lnTo>
                      <a:pt x="86" y="45"/>
                    </a:lnTo>
                    <a:lnTo>
                      <a:pt x="81" y="43"/>
                    </a:lnTo>
                    <a:lnTo>
                      <a:pt x="75" y="45"/>
                    </a:lnTo>
                    <a:lnTo>
                      <a:pt x="71" y="45"/>
                    </a:lnTo>
                    <a:lnTo>
                      <a:pt x="68" y="47"/>
                    </a:lnTo>
                    <a:lnTo>
                      <a:pt x="64" y="50"/>
                    </a:lnTo>
                    <a:lnTo>
                      <a:pt x="60" y="52"/>
                    </a:lnTo>
                    <a:lnTo>
                      <a:pt x="57" y="58"/>
                    </a:lnTo>
                    <a:lnTo>
                      <a:pt x="54" y="63"/>
                    </a:lnTo>
                    <a:lnTo>
                      <a:pt x="52" y="69"/>
                    </a:lnTo>
                    <a:lnTo>
                      <a:pt x="51" y="79"/>
                    </a:lnTo>
                    <a:lnTo>
                      <a:pt x="49" y="92"/>
                    </a:lnTo>
                    <a:lnTo>
                      <a:pt x="49" y="109"/>
                    </a:lnTo>
                    <a:lnTo>
                      <a:pt x="48" y="131"/>
                    </a:lnTo>
                    <a:lnTo>
                      <a:pt x="48" y="186"/>
                    </a:lnTo>
                    <a:close/>
                  </a:path>
                </a:pathLst>
              </a:custGeom>
              <a:solidFill>
                <a:srgbClr val="C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67" name="Freeform 217"/>
              <p:cNvSpPr>
                <a:spLocks noEditPoints="1"/>
              </p:cNvSpPr>
              <p:nvPr/>
            </p:nvSpPr>
            <p:spPr bwMode="auto">
              <a:xfrm>
                <a:off x="3644" y="3482"/>
                <a:ext cx="63" cy="63"/>
              </a:xfrm>
              <a:custGeom>
                <a:avLst/>
                <a:gdLst/>
                <a:ahLst/>
                <a:cxnLst>
                  <a:cxn ang="0">
                    <a:pos x="252" y="251"/>
                  </a:cxn>
                  <a:cxn ang="0">
                    <a:pos x="198" y="251"/>
                  </a:cxn>
                  <a:cxn ang="0">
                    <a:pos x="175" y="194"/>
                  </a:cxn>
                  <a:cxn ang="0">
                    <a:pos x="75" y="194"/>
                  </a:cxn>
                  <a:cxn ang="0">
                    <a:pos x="54" y="251"/>
                  </a:cxn>
                  <a:cxn ang="0">
                    <a:pos x="0" y="251"/>
                  </a:cxn>
                  <a:cxn ang="0">
                    <a:pos x="98" y="0"/>
                  </a:cxn>
                  <a:cxn ang="0">
                    <a:pos x="152" y="0"/>
                  </a:cxn>
                  <a:cxn ang="0">
                    <a:pos x="252" y="251"/>
                  </a:cxn>
                  <a:cxn ang="0">
                    <a:pos x="158" y="152"/>
                  </a:cxn>
                  <a:cxn ang="0">
                    <a:pos x="124" y="59"/>
                  </a:cxn>
                  <a:cxn ang="0">
                    <a:pos x="90" y="152"/>
                  </a:cxn>
                  <a:cxn ang="0">
                    <a:pos x="158" y="152"/>
                  </a:cxn>
                </a:cxnLst>
                <a:rect l="0" t="0" r="r" b="b"/>
                <a:pathLst>
                  <a:path w="252" h="251">
                    <a:moveTo>
                      <a:pt x="252" y="251"/>
                    </a:moveTo>
                    <a:lnTo>
                      <a:pt x="198" y="251"/>
                    </a:lnTo>
                    <a:lnTo>
                      <a:pt x="175" y="194"/>
                    </a:lnTo>
                    <a:lnTo>
                      <a:pt x="75" y="194"/>
                    </a:lnTo>
                    <a:lnTo>
                      <a:pt x="54" y="251"/>
                    </a:lnTo>
                    <a:lnTo>
                      <a:pt x="0" y="251"/>
                    </a:lnTo>
                    <a:lnTo>
                      <a:pt x="98" y="0"/>
                    </a:lnTo>
                    <a:lnTo>
                      <a:pt x="152" y="0"/>
                    </a:lnTo>
                    <a:lnTo>
                      <a:pt x="252" y="251"/>
                    </a:lnTo>
                    <a:close/>
                    <a:moveTo>
                      <a:pt x="158" y="152"/>
                    </a:moveTo>
                    <a:lnTo>
                      <a:pt x="124" y="59"/>
                    </a:lnTo>
                    <a:lnTo>
                      <a:pt x="90" y="152"/>
                    </a:lnTo>
                    <a:lnTo>
                      <a:pt x="158" y="152"/>
                    </a:lnTo>
                    <a:close/>
                  </a:path>
                </a:pathLst>
              </a:custGeom>
              <a:solidFill>
                <a:srgbClr val="C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68" name="Freeform 218"/>
              <p:cNvSpPr>
                <a:spLocks/>
              </p:cNvSpPr>
              <p:nvPr/>
            </p:nvSpPr>
            <p:spPr bwMode="auto">
              <a:xfrm>
                <a:off x="3711" y="3481"/>
                <a:ext cx="51" cy="65"/>
              </a:xfrm>
              <a:custGeom>
                <a:avLst/>
                <a:gdLst/>
                <a:ahLst/>
                <a:cxnLst>
                  <a:cxn ang="0">
                    <a:pos x="52" y="181"/>
                  </a:cxn>
                  <a:cxn ang="0">
                    <a:pos x="67" y="205"/>
                  </a:cxn>
                  <a:cxn ang="0">
                    <a:pos x="93" y="216"/>
                  </a:cxn>
                  <a:cxn ang="0">
                    <a:pos x="125" y="215"/>
                  </a:cxn>
                  <a:cxn ang="0">
                    <a:pos x="146" y="200"/>
                  </a:cxn>
                  <a:cxn ang="0">
                    <a:pos x="154" y="182"/>
                  </a:cxn>
                  <a:cxn ang="0">
                    <a:pos x="150" y="170"/>
                  </a:cxn>
                  <a:cxn ang="0">
                    <a:pos x="141" y="161"/>
                  </a:cxn>
                  <a:cxn ang="0">
                    <a:pos x="124" y="154"/>
                  </a:cxn>
                  <a:cxn ang="0">
                    <a:pos x="89" y="145"/>
                  </a:cxn>
                  <a:cxn ang="0">
                    <a:pos x="42" y="127"/>
                  </a:cxn>
                  <a:cxn ang="0">
                    <a:pos x="22" y="109"/>
                  </a:cxn>
                  <a:cxn ang="0">
                    <a:pos x="12" y="90"/>
                  </a:cxn>
                  <a:cxn ang="0">
                    <a:pos x="9" y="69"/>
                  </a:cxn>
                  <a:cxn ang="0">
                    <a:pos x="14" y="42"/>
                  </a:cxn>
                  <a:cxn ang="0">
                    <a:pos x="33" y="20"/>
                  </a:cxn>
                  <a:cxn ang="0">
                    <a:pos x="61" y="4"/>
                  </a:cxn>
                  <a:cxn ang="0">
                    <a:pos x="101" y="0"/>
                  </a:cxn>
                  <a:cxn ang="0">
                    <a:pos x="133" y="3"/>
                  </a:cxn>
                  <a:cxn ang="0">
                    <a:pos x="158" y="12"/>
                  </a:cxn>
                  <a:cxn ang="0">
                    <a:pos x="178" y="26"/>
                  </a:cxn>
                  <a:cxn ang="0">
                    <a:pos x="191" y="45"/>
                  </a:cxn>
                  <a:cxn ang="0">
                    <a:pos x="196" y="67"/>
                  </a:cxn>
                  <a:cxn ang="0">
                    <a:pos x="144" y="69"/>
                  </a:cxn>
                  <a:cxn ang="0">
                    <a:pos x="132" y="50"/>
                  </a:cxn>
                  <a:cxn ang="0">
                    <a:pos x="110" y="42"/>
                  </a:cxn>
                  <a:cxn ang="0">
                    <a:pos x="80" y="45"/>
                  </a:cxn>
                  <a:cxn ang="0">
                    <a:pos x="61" y="54"/>
                  </a:cxn>
                  <a:cxn ang="0">
                    <a:pos x="57" y="67"/>
                  </a:cxn>
                  <a:cxn ang="0">
                    <a:pos x="61" y="79"/>
                  </a:cxn>
                  <a:cxn ang="0">
                    <a:pos x="81" y="90"/>
                  </a:cxn>
                  <a:cxn ang="0">
                    <a:pos x="129" y="102"/>
                  </a:cxn>
                  <a:cxn ang="0">
                    <a:pos x="166" y="116"/>
                  </a:cxn>
                  <a:cxn ang="0">
                    <a:pos x="189" y="135"/>
                  </a:cxn>
                  <a:cxn ang="0">
                    <a:pos x="201" y="160"/>
                  </a:cxn>
                  <a:cxn ang="0">
                    <a:pos x="204" y="192"/>
                  </a:cxn>
                  <a:cxn ang="0">
                    <a:pos x="192" y="222"/>
                  </a:cxn>
                  <a:cxn ang="0">
                    <a:pos x="169" y="245"/>
                  </a:cxn>
                  <a:cxn ang="0">
                    <a:pos x="133" y="256"/>
                  </a:cxn>
                  <a:cxn ang="0">
                    <a:pos x="91" y="259"/>
                  </a:cxn>
                  <a:cxn ang="0">
                    <a:pos x="61" y="254"/>
                  </a:cxn>
                  <a:cxn ang="0">
                    <a:pos x="36" y="242"/>
                  </a:cxn>
                  <a:cxn ang="0">
                    <a:pos x="18" y="225"/>
                  </a:cxn>
                  <a:cxn ang="0">
                    <a:pos x="6" y="201"/>
                  </a:cxn>
                  <a:cxn ang="0">
                    <a:pos x="0" y="173"/>
                  </a:cxn>
                </a:cxnLst>
                <a:rect l="0" t="0" r="r" b="b"/>
                <a:pathLst>
                  <a:path w="204" h="259">
                    <a:moveTo>
                      <a:pt x="0" y="173"/>
                    </a:moveTo>
                    <a:lnTo>
                      <a:pt x="50" y="169"/>
                    </a:lnTo>
                    <a:lnTo>
                      <a:pt x="52" y="181"/>
                    </a:lnTo>
                    <a:lnTo>
                      <a:pt x="56" y="190"/>
                    </a:lnTo>
                    <a:lnTo>
                      <a:pt x="61" y="199"/>
                    </a:lnTo>
                    <a:lnTo>
                      <a:pt x="67" y="205"/>
                    </a:lnTo>
                    <a:lnTo>
                      <a:pt x="74" y="211"/>
                    </a:lnTo>
                    <a:lnTo>
                      <a:pt x="84" y="213"/>
                    </a:lnTo>
                    <a:lnTo>
                      <a:pt x="93" y="216"/>
                    </a:lnTo>
                    <a:lnTo>
                      <a:pt x="104" y="217"/>
                    </a:lnTo>
                    <a:lnTo>
                      <a:pt x="115" y="216"/>
                    </a:lnTo>
                    <a:lnTo>
                      <a:pt x="125" y="215"/>
                    </a:lnTo>
                    <a:lnTo>
                      <a:pt x="135" y="211"/>
                    </a:lnTo>
                    <a:lnTo>
                      <a:pt x="141" y="207"/>
                    </a:lnTo>
                    <a:lnTo>
                      <a:pt x="146" y="200"/>
                    </a:lnTo>
                    <a:lnTo>
                      <a:pt x="150" y="195"/>
                    </a:lnTo>
                    <a:lnTo>
                      <a:pt x="153" y="188"/>
                    </a:lnTo>
                    <a:lnTo>
                      <a:pt x="154" y="182"/>
                    </a:lnTo>
                    <a:lnTo>
                      <a:pt x="153" y="178"/>
                    </a:lnTo>
                    <a:lnTo>
                      <a:pt x="152" y="174"/>
                    </a:lnTo>
                    <a:lnTo>
                      <a:pt x="150" y="170"/>
                    </a:lnTo>
                    <a:lnTo>
                      <a:pt x="148" y="167"/>
                    </a:lnTo>
                    <a:lnTo>
                      <a:pt x="145" y="164"/>
                    </a:lnTo>
                    <a:lnTo>
                      <a:pt x="141" y="161"/>
                    </a:lnTo>
                    <a:lnTo>
                      <a:pt x="136" y="158"/>
                    </a:lnTo>
                    <a:lnTo>
                      <a:pt x="129" y="156"/>
                    </a:lnTo>
                    <a:lnTo>
                      <a:pt x="124" y="154"/>
                    </a:lnTo>
                    <a:lnTo>
                      <a:pt x="115" y="152"/>
                    </a:lnTo>
                    <a:lnTo>
                      <a:pt x="103" y="149"/>
                    </a:lnTo>
                    <a:lnTo>
                      <a:pt x="89" y="145"/>
                    </a:lnTo>
                    <a:lnTo>
                      <a:pt x="70" y="140"/>
                    </a:lnTo>
                    <a:lnTo>
                      <a:pt x="55" y="133"/>
                    </a:lnTo>
                    <a:lnTo>
                      <a:pt x="42" y="127"/>
                    </a:lnTo>
                    <a:lnTo>
                      <a:pt x="31" y="120"/>
                    </a:lnTo>
                    <a:lnTo>
                      <a:pt x="26" y="115"/>
                    </a:lnTo>
                    <a:lnTo>
                      <a:pt x="22" y="109"/>
                    </a:lnTo>
                    <a:lnTo>
                      <a:pt x="18" y="103"/>
                    </a:lnTo>
                    <a:lnTo>
                      <a:pt x="14" y="97"/>
                    </a:lnTo>
                    <a:lnTo>
                      <a:pt x="12" y="90"/>
                    </a:lnTo>
                    <a:lnTo>
                      <a:pt x="10" y="84"/>
                    </a:lnTo>
                    <a:lnTo>
                      <a:pt x="9" y="77"/>
                    </a:lnTo>
                    <a:lnTo>
                      <a:pt x="9" y="69"/>
                    </a:lnTo>
                    <a:lnTo>
                      <a:pt x="9" y="60"/>
                    </a:lnTo>
                    <a:lnTo>
                      <a:pt x="12" y="51"/>
                    </a:lnTo>
                    <a:lnTo>
                      <a:pt x="14" y="42"/>
                    </a:lnTo>
                    <a:lnTo>
                      <a:pt x="19" y="34"/>
                    </a:lnTo>
                    <a:lnTo>
                      <a:pt x="26" y="26"/>
                    </a:lnTo>
                    <a:lnTo>
                      <a:pt x="33" y="20"/>
                    </a:lnTo>
                    <a:lnTo>
                      <a:pt x="42" y="13"/>
                    </a:lnTo>
                    <a:lnTo>
                      <a:pt x="51" y="8"/>
                    </a:lnTo>
                    <a:lnTo>
                      <a:pt x="61" y="4"/>
                    </a:lnTo>
                    <a:lnTo>
                      <a:pt x="73" y="1"/>
                    </a:lnTo>
                    <a:lnTo>
                      <a:pt x="86" y="0"/>
                    </a:lnTo>
                    <a:lnTo>
                      <a:pt x="101" y="0"/>
                    </a:lnTo>
                    <a:lnTo>
                      <a:pt x="112" y="0"/>
                    </a:lnTo>
                    <a:lnTo>
                      <a:pt x="123" y="1"/>
                    </a:lnTo>
                    <a:lnTo>
                      <a:pt x="133" y="3"/>
                    </a:lnTo>
                    <a:lnTo>
                      <a:pt x="142" y="5"/>
                    </a:lnTo>
                    <a:lnTo>
                      <a:pt x="150" y="8"/>
                    </a:lnTo>
                    <a:lnTo>
                      <a:pt x="158" y="12"/>
                    </a:lnTo>
                    <a:lnTo>
                      <a:pt x="166" y="16"/>
                    </a:lnTo>
                    <a:lnTo>
                      <a:pt x="172" y="21"/>
                    </a:lnTo>
                    <a:lnTo>
                      <a:pt x="178" y="26"/>
                    </a:lnTo>
                    <a:lnTo>
                      <a:pt x="183" y="31"/>
                    </a:lnTo>
                    <a:lnTo>
                      <a:pt x="187" y="38"/>
                    </a:lnTo>
                    <a:lnTo>
                      <a:pt x="191" y="45"/>
                    </a:lnTo>
                    <a:lnTo>
                      <a:pt x="193" y="52"/>
                    </a:lnTo>
                    <a:lnTo>
                      <a:pt x="195" y="59"/>
                    </a:lnTo>
                    <a:lnTo>
                      <a:pt x="196" y="67"/>
                    </a:lnTo>
                    <a:lnTo>
                      <a:pt x="197" y="76"/>
                    </a:lnTo>
                    <a:lnTo>
                      <a:pt x="146" y="79"/>
                    </a:lnTo>
                    <a:lnTo>
                      <a:pt x="144" y="69"/>
                    </a:lnTo>
                    <a:lnTo>
                      <a:pt x="141" y="62"/>
                    </a:lnTo>
                    <a:lnTo>
                      <a:pt x="137" y="55"/>
                    </a:lnTo>
                    <a:lnTo>
                      <a:pt x="132" y="50"/>
                    </a:lnTo>
                    <a:lnTo>
                      <a:pt x="127" y="46"/>
                    </a:lnTo>
                    <a:lnTo>
                      <a:pt x="119" y="43"/>
                    </a:lnTo>
                    <a:lnTo>
                      <a:pt x="110" y="42"/>
                    </a:lnTo>
                    <a:lnTo>
                      <a:pt x="101" y="42"/>
                    </a:lnTo>
                    <a:lnTo>
                      <a:pt x="90" y="42"/>
                    </a:lnTo>
                    <a:lnTo>
                      <a:pt x="80" y="45"/>
                    </a:lnTo>
                    <a:lnTo>
                      <a:pt x="72" y="47"/>
                    </a:lnTo>
                    <a:lnTo>
                      <a:pt x="65" y="51"/>
                    </a:lnTo>
                    <a:lnTo>
                      <a:pt x="61" y="54"/>
                    </a:lnTo>
                    <a:lnTo>
                      <a:pt x="59" y="58"/>
                    </a:lnTo>
                    <a:lnTo>
                      <a:pt x="57" y="62"/>
                    </a:lnTo>
                    <a:lnTo>
                      <a:pt x="57" y="67"/>
                    </a:lnTo>
                    <a:lnTo>
                      <a:pt x="57" y="71"/>
                    </a:lnTo>
                    <a:lnTo>
                      <a:pt x="59" y="75"/>
                    </a:lnTo>
                    <a:lnTo>
                      <a:pt x="61" y="79"/>
                    </a:lnTo>
                    <a:lnTo>
                      <a:pt x="65" y="81"/>
                    </a:lnTo>
                    <a:lnTo>
                      <a:pt x="72" y="85"/>
                    </a:lnTo>
                    <a:lnTo>
                      <a:pt x="81" y="90"/>
                    </a:lnTo>
                    <a:lnTo>
                      <a:pt x="95" y="94"/>
                    </a:lnTo>
                    <a:lnTo>
                      <a:pt x="111" y="98"/>
                    </a:lnTo>
                    <a:lnTo>
                      <a:pt x="129" y="102"/>
                    </a:lnTo>
                    <a:lnTo>
                      <a:pt x="144" y="107"/>
                    </a:lnTo>
                    <a:lnTo>
                      <a:pt x="157" y="111"/>
                    </a:lnTo>
                    <a:lnTo>
                      <a:pt x="166" y="116"/>
                    </a:lnTo>
                    <a:lnTo>
                      <a:pt x="175" y="122"/>
                    </a:lnTo>
                    <a:lnTo>
                      <a:pt x="183" y="127"/>
                    </a:lnTo>
                    <a:lnTo>
                      <a:pt x="189" y="135"/>
                    </a:lnTo>
                    <a:lnTo>
                      <a:pt x="195" y="141"/>
                    </a:lnTo>
                    <a:lnTo>
                      <a:pt x="199" y="150"/>
                    </a:lnTo>
                    <a:lnTo>
                      <a:pt x="201" y="160"/>
                    </a:lnTo>
                    <a:lnTo>
                      <a:pt x="204" y="170"/>
                    </a:lnTo>
                    <a:lnTo>
                      <a:pt x="204" y="182"/>
                    </a:lnTo>
                    <a:lnTo>
                      <a:pt x="204" y="192"/>
                    </a:lnTo>
                    <a:lnTo>
                      <a:pt x="201" y="203"/>
                    </a:lnTo>
                    <a:lnTo>
                      <a:pt x="197" y="212"/>
                    </a:lnTo>
                    <a:lnTo>
                      <a:pt x="192" y="222"/>
                    </a:lnTo>
                    <a:lnTo>
                      <a:pt x="186" y="232"/>
                    </a:lnTo>
                    <a:lnTo>
                      <a:pt x="178" y="238"/>
                    </a:lnTo>
                    <a:lnTo>
                      <a:pt x="169" y="245"/>
                    </a:lnTo>
                    <a:lnTo>
                      <a:pt x="158" y="250"/>
                    </a:lnTo>
                    <a:lnTo>
                      <a:pt x="146" y="254"/>
                    </a:lnTo>
                    <a:lnTo>
                      <a:pt x="133" y="256"/>
                    </a:lnTo>
                    <a:lnTo>
                      <a:pt x="119" y="259"/>
                    </a:lnTo>
                    <a:lnTo>
                      <a:pt x="103" y="259"/>
                    </a:lnTo>
                    <a:lnTo>
                      <a:pt x="91" y="259"/>
                    </a:lnTo>
                    <a:lnTo>
                      <a:pt x="81" y="258"/>
                    </a:lnTo>
                    <a:lnTo>
                      <a:pt x="70" y="256"/>
                    </a:lnTo>
                    <a:lnTo>
                      <a:pt x="61" y="254"/>
                    </a:lnTo>
                    <a:lnTo>
                      <a:pt x="52" y="251"/>
                    </a:lnTo>
                    <a:lnTo>
                      <a:pt x="44" y="247"/>
                    </a:lnTo>
                    <a:lnTo>
                      <a:pt x="36" y="242"/>
                    </a:lnTo>
                    <a:lnTo>
                      <a:pt x="30" y="237"/>
                    </a:lnTo>
                    <a:lnTo>
                      <a:pt x="23" y="232"/>
                    </a:lnTo>
                    <a:lnTo>
                      <a:pt x="18" y="225"/>
                    </a:lnTo>
                    <a:lnTo>
                      <a:pt x="14" y="218"/>
                    </a:lnTo>
                    <a:lnTo>
                      <a:pt x="9" y="211"/>
                    </a:lnTo>
                    <a:lnTo>
                      <a:pt x="6" y="201"/>
                    </a:lnTo>
                    <a:lnTo>
                      <a:pt x="4" y="194"/>
                    </a:lnTo>
                    <a:lnTo>
                      <a:pt x="1" y="183"/>
                    </a:lnTo>
                    <a:lnTo>
                      <a:pt x="0" y="173"/>
                    </a:lnTo>
                    <a:close/>
                  </a:path>
                </a:pathLst>
              </a:custGeom>
              <a:solidFill>
                <a:srgbClr val="C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69" name="Rectangle 219"/>
              <p:cNvSpPr>
                <a:spLocks noChangeArrowheads="1"/>
              </p:cNvSpPr>
              <p:nvPr/>
            </p:nvSpPr>
            <p:spPr bwMode="auto">
              <a:xfrm>
                <a:off x="3772" y="3482"/>
                <a:ext cx="13" cy="63"/>
              </a:xfrm>
              <a:prstGeom prst="rect">
                <a:avLst/>
              </a:prstGeom>
              <a:solidFill>
                <a:srgbClr val="C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70" name="Freeform 220"/>
              <p:cNvSpPr>
                <a:spLocks/>
              </p:cNvSpPr>
              <p:nvPr/>
            </p:nvSpPr>
            <p:spPr bwMode="auto">
              <a:xfrm>
                <a:off x="3795" y="3481"/>
                <a:ext cx="55" cy="65"/>
              </a:xfrm>
              <a:custGeom>
                <a:avLst/>
                <a:gdLst/>
                <a:ahLst/>
                <a:cxnLst>
                  <a:cxn ang="0">
                    <a:pos x="220" y="178"/>
                  </a:cxn>
                  <a:cxn ang="0">
                    <a:pos x="213" y="198"/>
                  </a:cxn>
                  <a:cxn ang="0">
                    <a:pos x="204" y="215"/>
                  </a:cxn>
                  <a:cxn ang="0">
                    <a:pos x="194" y="228"/>
                  </a:cxn>
                  <a:cxn ang="0">
                    <a:pos x="182" y="239"/>
                  </a:cxn>
                  <a:cxn ang="0">
                    <a:pos x="167" y="249"/>
                  </a:cxn>
                  <a:cxn ang="0">
                    <a:pos x="152" y="254"/>
                  </a:cxn>
                  <a:cxn ang="0">
                    <a:pos x="135" y="258"/>
                  </a:cxn>
                  <a:cxn ang="0">
                    <a:pos x="115" y="259"/>
                  </a:cxn>
                  <a:cxn ang="0">
                    <a:pos x="92" y="256"/>
                  </a:cxn>
                  <a:cxn ang="0">
                    <a:pos x="69" y="251"/>
                  </a:cxn>
                  <a:cxn ang="0">
                    <a:pos x="50" y="239"/>
                  </a:cxn>
                  <a:cxn ang="0">
                    <a:pos x="33" y="225"/>
                  </a:cxn>
                  <a:cxn ang="0">
                    <a:pos x="18" y="207"/>
                  </a:cxn>
                  <a:cxn ang="0">
                    <a:pos x="8" y="184"/>
                  </a:cxn>
                  <a:cxn ang="0">
                    <a:pos x="3" y="160"/>
                  </a:cxn>
                  <a:cxn ang="0">
                    <a:pos x="0" y="132"/>
                  </a:cxn>
                  <a:cxn ang="0">
                    <a:pos x="3" y="102"/>
                  </a:cxn>
                  <a:cxn ang="0">
                    <a:pos x="8" y="76"/>
                  </a:cxn>
                  <a:cxn ang="0">
                    <a:pos x="18" y="54"/>
                  </a:cxn>
                  <a:cxn ang="0">
                    <a:pos x="33" y="34"/>
                  </a:cxn>
                  <a:cxn ang="0">
                    <a:pos x="50" y="20"/>
                  </a:cxn>
                  <a:cxn ang="0">
                    <a:pos x="71" y="8"/>
                  </a:cxn>
                  <a:cxn ang="0">
                    <a:pos x="93" y="1"/>
                  </a:cxn>
                  <a:cxn ang="0">
                    <a:pos x="118" y="0"/>
                  </a:cxn>
                  <a:cxn ang="0">
                    <a:pos x="140" y="1"/>
                  </a:cxn>
                  <a:cxn ang="0">
                    <a:pos x="160" y="7"/>
                  </a:cxn>
                  <a:cxn ang="0">
                    <a:pos x="178" y="14"/>
                  </a:cxn>
                  <a:cxn ang="0">
                    <a:pos x="194" y="28"/>
                  </a:cxn>
                  <a:cxn ang="0">
                    <a:pos x="208" y="47"/>
                  </a:cxn>
                  <a:cxn ang="0">
                    <a:pos x="218" y="73"/>
                  </a:cxn>
                  <a:cxn ang="0">
                    <a:pos x="166" y="76"/>
                  </a:cxn>
                  <a:cxn ang="0">
                    <a:pos x="157" y="60"/>
                  </a:cxn>
                  <a:cxn ang="0">
                    <a:pos x="143" y="50"/>
                  </a:cxn>
                  <a:cxn ang="0">
                    <a:pos x="126" y="43"/>
                  </a:cxn>
                  <a:cxn ang="0">
                    <a:pos x="109" y="43"/>
                  </a:cxn>
                  <a:cxn ang="0">
                    <a:pos x="95" y="46"/>
                  </a:cxn>
                  <a:cxn ang="0">
                    <a:pos x="85" y="51"/>
                  </a:cxn>
                  <a:cxn ang="0">
                    <a:pos x="75" y="59"/>
                  </a:cxn>
                  <a:cxn ang="0">
                    <a:pos x="65" y="68"/>
                  </a:cxn>
                  <a:cxn ang="0">
                    <a:pos x="59" y="81"/>
                  </a:cxn>
                  <a:cxn ang="0">
                    <a:pos x="54" y="107"/>
                  </a:cxn>
                  <a:cxn ang="0">
                    <a:pos x="54" y="150"/>
                  </a:cxn>
                  <a:cxn ang="0">
                    <a:pos x="59" y="177"/>
                  </a:cxn>
                  <a:cxn ang="0">
                    <a:pos x="65" y="190"/>
                  </a:cxn>
                  <a:cxn ang="0">
                    <a:pos x="75" y="200"/>
                  </a:cxn>
                  <a:cxn ang="0">
                    <a:pos x="84" y="208"/>
                  </a:cxn>
                  <a:cxn ang="0">
                    <a:pos x="95" y="213"/>
                  </a:cxn>
                  <a:cxn ang="0">
                    <a:pos x="107" y="216"/>
                  </a:cxn>
                  <a:cxn ang="0">
                    <a:pos x="124" y="215"/>
                  </a:cxn>
                  <a:cxn ang="0">
                    <a:pos x="141" y="208"/>
                  </a:cxn>
                  <a:cxn ang="0">
                    <a:pos x="156" y="196"/>
                  </a:cxn>
                  <a:cxn ang="0">
                    <a:pos x="166" y="175"/>
                  </a:cxn>
                </a:cxnLst>
                <a:rect l="0" t="0" r="r" b="b"/>
                <a:pathLst>
                  <a:path w="220" h="259">
                    <a:moveTo>
                      <a:pt x="170" y="162"/>
                    </a:moveTo>
                    <a:lnTo>
                      <a:pt x="220" y="178"/>
                    </a:lnTo>
                    <a:lnTo>
                      <a:pt x="217" y="188"/>
                    </a:lnTo>
                    <a:lnTo>
                      <a:pt x="213" y="198"/>
                    </a:lnTo>
                    <a:lnTo>
                      <a:pt x="209" y="205"/>
                    </a:lnTo>
                    <a:lnTo>
                      <a:pt x="204" y="215"/>
                    </a:lnTo>
                    <a:lnTo>
                      <a:pt x="200" y="221"/>
                    </a:lnTo>
                    <a:lnTo>
                      <a:pt x="194" y="228"/>
                    </a:lnTo>
                    <a:lnTo>
                      <a:pt x="188" y="234"/>
                    </a:lnTo>
                    <a:lnTo>
                      <a:pt x="182" y="239"/>
                    </a:lnTo>
                    <a:lnTo>
                      <a:pt x="175" y="243"/>
                    </a:lnTo>
                    <a:lnTo>
                      <a:pt x="167" y="249"/>
                    </a:lnTo>
                    <a:lnTo>
                      <a:pt x="160" y="251"/>
                    </a:lnTo>
                    <a:lnTo>
                      <a:pt x="152" y="254"/>
                    </a:lnTo>
                    <a:lnTo>
                      <a:pt x="144" y="256"/>
                    </a:lnTo>
                    <a:lnTo>
                      <a:pt x="135" y="258"/>
                    </a:lnTo>
                    <a:lnTo>
                      <a:pt x="126" y="259"/>
                    </a:lnTo>
                    <a:lnTo>
                      <a:pt x="115" y="259"/>
                    </a:lnTo>
                    <a:lnTo>
                      <a:pt x="103" y="259"/>
                    </a:lnTo>
                    <a:lnTo>
                      <a:pt x="92" y="256"/>
                    </a:lnTo>
                    <a:lnTo>
                      <a:pt x="80" y="254"/>
                    </a:lnTo>
                    <a:lnTo>
                      <a:pt x="69" y="251"/>
                    </a:lnTo>
                    <a:lnTo>
                      <a:pt x="59" y="246"/>
                    </a:lnTo>
                    <a:lnTo>
                      <a:pt x="50" y="239"/>
                    </a:lnTo>
                    <a:lnTo>
                      <a:pt x="41" y="233"/>
                    </a:lnTo>
                    <a:lnTo>
                      <a:pt x="33" y="225"/>
                    </a:lnTo>
                    <a:lnTo>
                      <a:pt x="25" y="216"/>
                    </a:lnTo>
                    <a:lnTo>
                      <a:pt x="18" y="207"/>
                    </a:lnTo>
                    <a:lnTo>
                      <a:pt x="13" y="196"/>
                    </a:lnTo>
                    <a:lnTo>
                      <a:pt x="8" y="184"/>
                    </a:lnTo>
                    <a:lnTo>
                      <a:pt x="5" y="173"/>
                    </a:lnTo>
                    <a:lnTo>
                      <a:pt x="3" y="160"/>
                    </a:lnTo>
                    <a:lnTo>
                      <a:pt x="0" y="147"/>
                    </a:lnTo>
                    <a:lnTo>
                      <a:pt x="0" y="132"/>
                    </a:lnTo>
                    <a:lnTo>
                      <a:pt x="0" y="116"/>
                    </a:lnTo>
                    <a:lnTo>
                      <a:pt x="3" y="102"/>
                    </a:lnTo>
                    <a:lnTo>
                      <a:pt x="5" y="89"/>
                    </a:lnTo>
                    <a:lnTo>
                      <a:pt x="8" y="76"/>
                    </a:lnTo>
                    <a:lnTo>
                      <a:pt x="13" y="64"/>
                    </a:lnTo>
                    <a:lnTo>
                      <a:pt x="18" y="54"/>
                    </a:lnTo>
                    <a:lnTo>
                      <a:pt x="25" y="43"/>
                    </a:lnTo>
                    <a:lnTo>
                      <a:pt x="33" y="34"/>
                    </a:lnTo>
                    <a:lnTo>
                      <a:pt x="41" y="26"/>
                    </a:lnTo>
                    <a:lnTo>
                      <a:pt x="50" y="20"/>
                    </a:lnTo>
                    <a:lnTo>
                      <a:pt x="60" y="13"/>
                    </a:lnTo>
                    <a:lnTo>
                      <a:pt x="71" y="8"/>
                    </a:lnTo>
                    <a:lnTo>
                      <a:pt x="81" y="4"/>
                    </a:lnTo>
                    <a:lnTo>
                      <a:pt x="93" y="1"/>
                    </a:lnTo>
                    <a:lnTo>
                      <a:pt x="105" y="0"/>
                    </a:lnTo>
                    <a:lnTo>
                      <a:pt x="118" y="0"/>
                    </a:lnTo>
                    <a:lnTo>
                      <a:pt x="129" y="0"/>
                    </a:lnTo>
                    <a:lnTo>
                      <a:pt x="140" y="1"/>
                    </a:lnTo>
                    <a:lnTo>
                      <a:pt x="150" y="4"/>
                    </a:lnTo>
                    <a:lnTo>
                      <a:pt x="160" y="7"/>
                    </a:lnTo>
                    <a:lnTo>
                      <a:pt x="169" y="11"/>
                    </a:lnTo>
                    <a:lnTo>
                      <a:pt x="178" y="14"/>
                    </a:lnTo>
                    <a:lnTo>
                      <a:pt x="186" y="21"/>
                    </a:lnTo>
                    <a:lnTo>
                      <a:pt x="194" y="28"/>
                    </a:lnTo>
                    <a:lnTo>
                      <a:pt x="201" y="35"/>
                    </a:lnTo>
                    <a:lnTo>
                      <a:pt x="208" y="47"/>
                    </a:lnTo>
                    <a:lnTo>
                      <a:pt x="215" y="59"/>
                    </a:lnTo>
                    <a:lnTo>
                      <a:pt x="218" y="73"/>
                    </a:lnTo>
                    <a:lnTo>
                      <a:pt x="169" y="85"/>
                    </a:lnTo>
                    <a:lnTo>
                      <a:pt x="166" y="76"/>
                    </a:lnTo>
                    <a:lnTo>
                      <a:pt x="162" y="68"/>
                    </a:lnTo>
                    <a:lnTo>
                      <a:pt x="157" y="60"/>
                    </a:lnTo>
                    <a:lnTo>
                      <a:pt x="150" y="54"/>
                    </a:lnTo>
                    <a:lnTo>
                      <a:pt x="143" y="50"/>
                    </a:lnTo>
                    <a:lnTo>
                      <a:pt x="135" y="46"/>
                    </a:lnTo>
                    <a:lnTo>
                      <a:pt x="126" y="43"/>
                    </a:lnTo>
                    <a:lnTo>
                      <a:pt x="115" y="43"/>
                    </a:lnTo>
                    <a:lnTo>
                      <a:pt x="109" y="43"/>
                    </a:lnTo>
                    <a:lnTo>
                      <a:pt x="102" y="45"/>
                    </a:lnTo>
                    <a:lnTo>
                      <a:pt x="95" y="46"/>
                    </a:lnTo>
                    <a:lnTo>
                      <a:pt x="90" y="48"/>
                    </a:lnTo>
                    <a:lnTo>
                      <a:pt x="85" y="51"/>
                    </a:lnTo>
                    <a:lnTo>
                      <a:pt x="80" y="54"/>
                    </a:lnTo>
                    <a:lnTo>
                      <a:pt x="75" y="59"/>
                    </a:lnTo>
                    <a:lnTo>
                      <a:pt x="71" y="63"/>
                    </a:lnTo>
                    <a:lnTo>
                      <a:pt x="65" y="68"/>
                    </a:lnTo>
                    <a:lnTo>
                      <a:pt x="63" y="75"/>
                    </a:lnTo>
                    <a:lnTo>
                      <a:pt x="59" y="81"/>
                    </a:lnTo>
                    <a:lnTo>
                      <a:pt x="58" y="89"/>
                    </a:lnTo>
                    <a:lnTo>
                      <a:pt x="54" y="107"/>
                    </a:lnTo>
                    <a:lnTo>
                      <a:pt x="52" y="128"/>
                    </a:lnTo>
                    <a:lnTo>
                      <a:pt x="54" y="150"/>
                    </a:lnTo>
                    <a:lnTo>
                      <a:pt x="58" y="169"/>
                    </a:lnTo>
                    <a:lnTo>
                      <a:pt x="59" y="177"/>
                    </a:lnTo>
                    <a:lnTo>
                      <a:pt x="63" y="184"/>
                    </a:lnTo>
                    <a:lnTo>
                      <a:pt x="65" y="190"/>
                    </a:lnTo>
                    <a:lnTo>
                      <a:pt x="69" y="196"/>
                    </a:lnTo>
                    <a:lnTo>
                      <a:pt x="75" y="200"/>
                    </a:lnTo>
                    <a:lnTo>
                      <a:pt x="78" y="204"/>
                    </a:lnTo>
                    <a:lnTo>
                      <a:pt x="84" y="208"/>
                    </a:lnTo>
                    <a:lnTo>
                      <a:pt x="89" y="211"/>
                    </a:lnTo>
                    <a:lnTo>
                      <a:pt x="95" y="213"/>
                    </a:lnTo>
                    <a:lnTo>
                      <a:pt x="102" y="215"/>
                    </a:lnTo>
                    <a:lnTo>
                      <a:pt x="107" y="216"/>
                    </a:lnTo>
                    <a:lnTo>
                      <a:pt x="115" y="216"/>
                    </a:lnTo>
                    <a:lnTo>
                      <a:pt x="124" y="215"/>
                    </a:lnTo>
                    <a:lnTo>
                      <a:pt x="133" y="213"/>
                    </a:lnTo>
                    <a:lnTo>
                      <a:pt x="141" y="208"/>
                    </a:lnTo>
                    <a:lnTo>
                      <a:pt x="149" y="203"/>
                    </a:lnTo>
                    <a:lnTo>
                      <a:pt x="156" y="196"/>
                    </a:lnTo>
                    <a:lnTo>
                      <a:pt x="162" y="187"/>
                    </a:lnTo>
                    <a:lnTo>
                      <a:pt x="166" y="175"/>
                    </a:lnTo>
                    <a:lnTo>
                      <a:pt x="170" y="162"/>
                    </a:lnTo>
                    <a:close/>
                  </a:path>
                </a:pathLst>
              </a:custGeom>
              <a:solidFill>
                <a:srgbClr val="C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71" name="Rectangle 221"/>
              <p:cNvSpPr>
                <a:spLocks noChangeArrowheads="1"/>
              </p:cNvSpPr>
              <p:nvPr/>
            </p:nvSpPr>
            <p:spPr bwMode="auto">
              <a:xfrm>
                <a:off x="673" y="3026"/>
                <a:ext cx="1276" cy="180"/>
              </a:xfrm>
              <a:prstGeom prst="rect">
                <a:avLst/>
              </a:prstGeom>
              <a:solidFill>
                <a:srgbClr val="F5C491"/>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72" name="Rectangle 222"/>
              <p:cNvSpPr>
                <a:spLocks noChangeArrowheads="1"/>
              </p:cNvSpPr>
              <p:nvPr/>
            </p:nvSpPr>
            <p:spPr bwMode="auto">
              <a:xfrm>
                <a:off x="673" y="3026"/>
                <a:ext cx="1276" cy="180"/>
              </a:xfrm>
              <a:prstGeom prst="rect">
                <a:avLst/>
              </a:prstGeom>
              <a:noFill/>
              <a:ln w="1588">
                <a:solidFill>
                  <a:srgbClr val="1F1A17"/>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73" name="Line 223"/>
              <p:cNvSpPr>
                <a:spLocks noChangeShapeType="1"/>
              </p:cNvSpPr>
              <p:nvPr/>
            </p:nvSpPr>
            <p:spPr bwMode="auto">
              <a:xfrm flipH="1">
                <a:off x="570" y="3069"/>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74" name="Line 224"/>
              <p:cNvSpPr>
                <a:spLocks noChangeShapeType="1"/>
              </p:cNvSpPr>
              <p:nvPr/>
            </p:nvSpPr>
            <p:spPr bwMode="auto">
              <a:xfrm flipH="1">
                <a:off x="570" y="3059"/>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75" name="Line 225"/>
              <p:cNvSpPr>
                <a:spLocks noChangeShapeType="1"/>
              </p:cNvSpPr>
              <p:nvPr/>
            </p:nvSpPr>
            <p:spPr bwMode="auto">
              <a:xfrm flipH="1">
                <a:off x="570" y="3048"/>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76" name="Line 226"/>
              <p:cNvSpPr>
                <a:spLocks noChangeShapeType="1"/>
              </p:cNvSpPr>
              <p:nvPr/>
            </p:nvSpPr>
            <p:spPr bwMode="auto">
              <a:xfrm flipH="1">
                <a:off x="570" y="3038"/>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77" name="Line 227"/>
              <p:cNvSpPr>
                <a:spLocks noChangeShapeType="1"/>
              </p:cNvSpPr>
              <p:nvPr/>
            </p:nvSpPr>
            <p:spPr bwMode="auto">
              <a:xfrm flipH="1">
                <a:off x="570" y="3111"/>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78" name="Line 228"/>
              <p:cNvSpPr>
                <a:spLocks noChangeShapeType="1"/>
              </p:cNvSpPr>
              <p:nvPr/>
            </p:nvSpPr>
            <p:spPr bwMode="auto">
              <a:xfrm flipH="1">
                <a:off x="570" y="3100"/>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79" name="Line 229"/>
              <p:cNvSpPr>
                <a:spLocks noChangeShapeType="1"/>
              </p:cNvSpPr>
              <p:nvPr/>
            </p:nvSpPr>
            <p:spPr bwMode="auto">
              <a:xfrm flipH="1">
                <a:off x="570" y="3090"/>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80" name="Line 230"/>
              <p:cNvSpPr>
                <a:spLocks noChangeShapeType="1"/>
              </p:cNvSpPr>
              <p:nvPr/>
            </p:nvSpPr>
            <p:spPr bwMode="auto">
              <a:xfrm flipH="1">
                <a:off x="570" y="3079"/>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81" name="Line 231"/>
              <p:cNvSpPr>
                <a:spLocks noChangeShapeType="1"/>
              </p:cNvSpPr>
              <p:nvPr/>
            </p:nvSpPr>
            <p:spPr bwMode="auto">
              <a:xfrm flipH="1">
                <a:off x="570" y="3152"/>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82" name="Line 232"/>
              <p:cNvSpPr>
                <a:spLocks noChangeShapeType="1"/>
              </p:cNvSpPr>
              <p:nvPr/>
            </p:nvSpPr>
            <p:spPr bwMode="auto">
              <a:xfrm flipH="1">
                <a:off x="570" y="3142"/>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83" name="Line 233"/>
              <p:cNvSpPr>
                <a:spLocks noChangeShapeType="1"/>
              </p:cNvSpPr>
              <p:nvPr/>
            </p:nvSpPr>
            <p:spPr bwMode="auto">
              <a:xfrm flipH="1">
                <a:off x="570" y="3131"/>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84" name="Line 234"/>
              <p:cNvSpPr>
                <a:spLocks noChangeShapeType="1"/>
              </p:cNvSpPr>
              <p:nvPr/>
            </p:nvSpPr>
            <p:spPr bwMode="auto">
              <a:xfrm flipH="1">
                <a:off x="570" y="3121"/>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85" name="Line 235"/>
              <p:cNvSpPr>
                <a:spLocks noChangeShapeType="1"/>
              </p:cNvSpPr>
              <p:nvPr/>
            </p:nvSpPr>
            <p:spPr bwMode="auto">
              <a:xfrm flipH="1">
                <a:off x="570" y="3183"/>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86" name="Line 236"/>
              <p:cNvSpPr>
                <a:spLocks noChangeShapeType="1"/>
              </p:cNvSpPr>
              <p:nvPr/>
            </p:nvSpPr>
            <p:spPr bwMode="auto">
              <a:xfrm flipH="1">
                <a:off x="570" y="3173"/>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87" name="Line 237"/>
              <p:cNvSpPr>
                <a:spLocks noChangeShapeType="1"/>
              </p:cNvSpPr>
              <p:nvPr/>
            </p:nvSpPr>
            <p:spPr bwMode="auto">
              <a:xfrm flipH="1">
                <a:off x="570" y="3163"/>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88" name="Line 238"/>
              <p:cNvSpPr>
                <a:spLocks noChangeShapeType="1"/>
              </p:cNvSpPr>
              <p:nvPr/>
            </p:nvSpPr>
            <p:spPr bwMode="auto">
              <a:xfrm flipH="1">
                <a:off x="570" y="3194"/>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89" name="Rectangle 239"/>
              <p:cNvSpPr>
                <a:spLocks noChangeArrowheads="1"/>
              </p:cNvSpPr>
              <p:nvPr/>
            </p:nvSpPr>
            <p:spPr bwMode="auto">
              <a:xfrm>
                <a:off x="673" y="2811"/>
                <a:ext cx="1276" cy="179"/>
              </a:xfrm>
              <a:prstGeom prst="rect">
                <a:avLst/>
              </a:prstGeom>
              <a:solidFill>
                <a:srgbClr val="F5C491"/>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90" name="Rectangle 240"/>
              <p:cNvSpPr>
                <a:spLocks noChangeArrowheads="1"/>
              </p:cNvSpPr>
              <p:nvPr/>
            </p:nvSpPr>
            <p:spPr bwMode="auto">
              <a:xfrm>
                <a:off x="673" y="2811"/>
                <a:ext cx="1276" cy="179"/>
              </a:xfrm>
              <a:prstGeom prst="rect">
                <a:avLst/>
              </a:prstGeom>
              <a:noFill/>
              <a:ln w="1588">
                <a:solidFill>
                  <a:srgbClr val="1F1A17"/>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91" name="Line 241"/>
              <p:cNvSpPr>
                <a:spLocks noChangeShapeType="1"/>
              </p:cNvSpPr>
              <p:nvPr/>
            </p:nvSpPr>
            <p:spPr bwMode="auto">
              <a:xfrm flipH="1">
                <a:off x="570" y="2854"/>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92" name="Line 242"/>
              <p:cNvSpPr>
                <a:spLocks noChangeShapeType="1"/>
              </p:cNvSpPr>
              <p:nvPr/>
            </p:nvSpPr>
            <p:spPr bwMode="auto">
              <a:xfrm flipH="1">
                <a:off x="570" y="2843"/>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93" name="Line 243"/>
              <p:cNvSpPr>
                <a:spLocks noChangeShapeType="1"/>
              </p:cNvSpPr>
              <p:nvPr/>
            </p:nvSpPr>
            <p:spPr bwMode="auto">
              <a:xfrm flipH="1">
                <a:off x="570" y="2833"/>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94" name="Line 244"/>
              <p:cNvSpPr>
                <a:spLocks noChangeShapeType="1"/>
              </p:cNvSpPr>
              <p:nvPr/>
            </p:nvSpPr>
            <p:spPr bwMode="auto">
              <a:xfrm flipH="1">
                <a:off x="570" y="2823"/>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95" name="Line 245"/>
              <p:cNvSpPr>
                <a:spLocks noChangeShapeType="1"/>
              </p:cNvSpPr>
              <p:nvPr/>
            </p:nvSpPr>
            <p:spPr bwMode="auto">
              <a:xfrm flipH="1">
                <a:off x="570" y="2896"/>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96" name="Line 246"/>
              <p:cNvSpPr>
                <a:spLocks noChangeShapeType="1"/>
              </p:cNvSpPr>
              <p:nvPr/>
            </p:nvSpPr>
            <p:spPr bwMode="auto">
              <a:xfrm flipH="1">
                <a:off x="570" y="2885"/>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97" name="Line 247"/>
              <p:cNvSpPr>
                <a:spLocks noChangeShapeType="1"/>
              </p:cNvSpPr>
              <p:nvPr/>
            </p:nvSpPr>
            <p:spPr bwMode="auto">
              <a:xfrm flipH="1">
                <a:off x="570" y="2875"/>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98" name="Line 248"/>
              <p:cNvSpPr>
                <a:spLocks noChangeShapeType="1"/>
              </p:cNvSpPr>
              <p:nvPr/>
            </p:nvSpPr>
            <p:spPr bwMode="auto">
              <a:xfrm flipH="1">
                <a:off x="570" y="2864"/>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99" name="Line 249"/>
              <p:cNvSpPr>
                <a:spLocks noChangeShapeType="1"/>
              </p:cNvSpPr>
              <p:nvPr/>
            </p:nvSpPr>
            <p:spPr bwMode="auto">
              <a:xfrm flipH="1">
                <a:off x="570" y="2937"/>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00" name="Line 250"/>
              <p:cNvSpPr>
                <a:spLocks noChangeShapeType="1"/>
              </p:cNvSpPr>
              <p:nvPr/>
            </p:nvSpPr>
            <p:spPr bwMode="auto">
              <a:xfrm flipH="1">
                <a:off x="570" y="2927"/>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01" name="Line 251"/>
              <p:cNvSpPr>
                <a:spLocks noChangeShapeType="1"/>
              </p:cNvSpPr>
              <p:nvPr/>
            </p:nvSpPr>
            <p:spPr bwMode="auto">
              <a:xfrm flipH="1">
                <a:off x="570" y="2916"/>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02" name="Line 252"/>
              <p:cNvSpPr>
                <a:spLocks noChangeShapeType="1"/>
              </p:cNvSpPr>
              <p:nvPr/>
            </p:nvSpPr>
            <p:spPr bwMode="auto">
              <a:xfrm flipH="1">
                <a:off x="570" y="2906"/>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03" name="Line 253"/>
              <p:cNvSpPr>
                <a:spLocks noChangeShapeType="1"/>
              </p:cNvSpPr>
              <p:nvPr/>
            </p:nvSpPr>
            <p:spPr bwMode="auto">
              <a:xfrm flipH="1">
                <a:off x="570" y="2968"/>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04" name="Line 254"/>
              <p:cNvSpPr>
                <a:spLocks noChangeShapeType="1"/>
              </p:cNvSpPr>
              <p:nvPr/>
            </p:nvSpPr>
            <p:spPr bwMode="auto">
              <a:xfrm flipH="1">
                <a:off x="570" y="2958"/>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05" name="Line 255"/>
              <p:cNvSpPr>
                <a:spLocks noChangeShapeType="1"/>
              </p:cNvSpPr>
              <p:nvPr/>
            </p:nvSpPr>
            <p:spPr bwMode="auto">
              <a:xfrm flipH="1">
                <a:off x="570" y="2948"/>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06" name="Line 256"/>
              <p:cNvSpPr>
                <a:spLocks noChangeShapeType="1"/>
              </p:cNvSpPr>
              <p:nvPr/>
            </p:nvSpPr>
            <p:spPr bwMode="auto">
              <a:xfrm flipH="1">
                <a:off x="570" y="2979"/>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07" name="Rectangle 257"/>
              <p:cNvSpPr>
                <a:spLocks noChangeArrowheads="1"/>
              </p:cNvSpPr>
              <p:nvPr/>
            </p:nvSpPr>
            <p:spPr bwMode="auto">
              <a:xfrm>
                <a:off x="673" y="2596"/>
                <a:ext cx="1276" cy="179"/>
              </a:xfrm>
              <a:prstGeom prst="rect">
                <a:avLst/>
              </a:prstGeom>
              <a:solidFill>
                <a:srgbClr val="F5C491"/>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08" name="Rectangle 258"/>
              <p:cNvSpPr>
                <a:spLocks noChangeArrowheads="1"/>
              </p:cNvSpPr>
              <p:nvPr/>
            </p:nvSpPr>
            <p:spPr bwMode="auto">
              <a:xfrm>
                <a:off x="673" y="2596"/>
                <a:ext cx="1276" cy="179"/>
              </a:xfrm>
              <a:prstGeom prst="rect">
                <a:avLst/>
              </a:prstGeom>
              <a:noFill/>
              <a:ln w="1588">
                <a:solidFill>
                  <a:srgbClr val="1F1A17"/>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09" name="Line 259"/>
              <p:cNvSpPr>
                <a:spLocks noChangeShapeType="1"/>
              </p:cNvSpPr>
              <p:nvPr/>
            </p:nvSpPr>
            <p:spPr bwMode="auto">
              <a:xfrm flipH="1">
                <a:off x="570" y="2639"/>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10" name="Line 260"/>
              <p:cNvSpPr>
                <a:spLocks noChangeShapeType="1"/>
              </p:cNvSpPr>
              <p:nvPr/>
            </p:nvSpPr>
            <p:spPr bwMode="auto">
              <a:xfrm flipH="1">
                <a:off x="570" y="2628"/>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11" name="Line 261"/>
              <p:cNvSpPr>
                <a:spLocks noChangeShapeType="1"/>
              </p:cNvSpPr>
              <p:nvPr/>
            </p:nvSpPr>
            <p:spPr bwMode="auto">
              <a:xfrm flipH="1">
                <a:off x="570" y="2618"/>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12" name="Line 262"/>
              <p:cNvSpPr>
                <a:spLocks noChangeShapeType="1"/>
              </p:cNvSpPr>
              <p:nvPr/>
            </p:nvSpPr>
            <p:spPr bwMode="auto">
              <a:xfrm flipH="1">
                <a:off x="570" y="2608"/>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13" name="Line 263"/>
              <p:cNvSpPr>
                <a:spLocks noChangeShapeType="1"/>
              </p:cNvSpPr>
              <p:nvPr/>
            </p:nvSpPr>
            <p:spPr bwMode="auto">
              <a:xfrm flipH="1">
                <a:off x="570" y="2680"/>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14" name="Line 264"/>
              <p:cNvSpPr>
                <a:spLocks noChangeShapeType="1"/>
              </p:cNvSpPr>
              <p:nvPr/>
            </p:nvSpPr>
            <p:spPr bwMode="auto">
              <a:xfrm flipH="1">
                <a:off x="570" y="2670"/>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15" name="Line 265"/>
              <p:cNvSpPr>
                <a:spLocks noChangeShapeType="1"/>
              </p:cNvSpPr>
              <p:nvPr/>
            </p:nvSpPr>
            <p:spPr bwMode="auto">
              <a:xfrm flipH="1">
                <a:off x="570" y="2660"/>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16" name="Line 266"/>
              <p:cNvSpPr>
                <a:spLocks noChangeShapeType="1"/>
              </p:cNvSpPr>
              <p:nvPr/>
            </p:nvSpPr>
            <p:spPr bwMode="auto">
              <a:xfrm flipH="1">
                <a:off x="570" y="2649"/>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17" name="Line 267"/>
              <p:cNvSpPr>
                <a:spLocks noChangeShapeType="1"/>
              </p:cNvSpPr>
              <p:nvPr/>
            </p:nvSpPr>
            <p:spPr bwMode="auto">
              <a:xfrm flipH="1">
                <a:off x="570" y="2722"/>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18" name="Line 268"/>
              <p:cNvSpPr>
                <a:spLocks noChangeShapeType="1"/>
              </p:cNvSpPr>
              <p:nvPr/>
            </p:nvSpPr>
            <p:spPr bwMode="auto">
              <a:xfrm flipH="1">
                <a:off x="570" y="2712"/>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19" name="Line 269"/>
              <p:cNvSpPr>
                <a:spLocks noChangeShapeType="1"/>
              </p:cNvSpPr>
              <p:nvPr/>
            </p:nvSpPr>
            <p:spPr bwMode="auto">
              <a:xfrm flipH="1">
                <a:off x="570" y="2701"/>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20" name="Line 270"/>
              <p:cNvSpPr>
                <a:spLocks noChangeShapeType="1"/>
              </p:cNvSpPr>
              <p:nvPr/>
            </p:nvSpPr>
            <p:spPr bwMode="auto">
              <a:xfrm flipH="1">
                <a:off x="570" y="2691"/>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21" name="Line 271"/>
              <p:cNvSpPr>
                <a:spLocks noChangeShapeType="1"/>
              </p:cNvSpPr>
              <p:nvPr/>
            </p:nvSpPr>
            <p:spPr bwMode="auto">
              <a:xfrm flipH="1">
                <a:off x="570" y="2753"/>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22" name="Line 272"/>
              <p:cNvSpPr>
                <a:spLocks noChangeShapeType="1"/>
              </p:cNvSpPr>
              <p:nvPr/>
            </p:nvSpPr>
            <p:spPr bwMode="auto">
              <a:xfrm flipH="1">
                <a:off x="570" y="2743"/>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23" name="Line 273"/>
              <p:cNvSpPr>
                <a:spLocks noChangeShapeType="1"/>
              </p:cNvSpPr>
              <p:nvPr/>
            </p:nvSpPr>
            <p:spPr bwMode="auto">
              <a:xfrm flipH="1">
                <a:off x="570" y="2733"/>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24" name="Line 274"/>
              <p:cNvSpPr>
                <a:spLocks noChangeShapeType="1"/>
              </p:cNvSpPr>
              <p:nvPr/>
            </p:nvSpPr>
            <p:spPr bwMode="auto">
              <a:xfrm flipH="1">
                <a:off x="570" y="2764"/>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25" name="Rectangle 275"/>
              <p:cNvSpPr>
                <a:spLocks noChangeArrowheads="1"/>
              </p:cNvSpPr>
              <p:nvPr/>
            </p:nvSpPr>
            <p:spPr bwMode="auto">
              <a:xfrm>
                <a:off x="673" y="2381"/>
                <a:ext cx="1276" cy="179"/>
              </a:xfrm>
              <a:prstGeom prst="rect">
                <a:avLst/>
              </a:prstGeom>
              <a:solidFill>
                <a:srgbClr val="F5C491"/>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26" name="Rectangle 276"/>
              <p:cNvSpPr>
                <a:spLocks noChangeArrowheads="1"/>
              </p:cNvSpPr>
              <p:nvPr/>
            </p:nvSpPr>
            <p:spPr bwMode="auto">
              <a:xfrm>
                <a:off x="673" y="2381"/>
                <a:ext cx="1276" cy="179"/>
              </a:xfrm>
              <a:prstGeom prst="rect">
                <a:avLst/>
              </a:prstGeom>
              <a:noFill/>
              <a:ln w="1588">
                <a:solidFill>
                  <a:srgbClr val="1F1A17"/>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27" name="Line 277"/>
              <p:cNvSpPr>
                <a:spLocks noChangeShapeType="1"/>
              </p:cNvSpPr>
              <p:nvPr/>
            </p:nvSpPr>
            <p:spPr bwMode="auto">
              <a:xfrm flipH="1">
                <a:off x="570" y="2424"/>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28" name="Line 278"/>
              <p:cNvSpPr>
                <a:spLocks noChangeShapeType="1"/>
              </p:cNvSpPr>
              <p:nvPr/>
            </p:nvSpPr>
            <p:spPr bwMode="auto">
              <a:xfrm flipH="1">
                <a:off x="570" y="2413"/>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29" name="Line 279"/>
              <p:cNvSpPr>
                <a:spLocks noChangeShapeType="1"/>
              </p:cNvSpPr>
              <p:nvPr/>
            </p:nvSpPr>
            <p:spPr bwMode="auto">
              <a:xfrm flipH="1">
                <a:off x="570" y="2403"/>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30" name="Line 280"/>
              <p:cNvSpPr>
                <a:spLocks noChangeShapeType="1"/>
              </p:cNvSpPr>
              <p:nvPr/>
            </p:nvSpPr>
            <p:spPr bwMode="auto">
              <a:xfrm flipH="1">
                <a:off x="570" y="2392"/>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31" name="Line 281"/>
              <p:cNvSpPr>
                <a:spLocks noChangeShapeType="1"/>
              </p:cNvSpPr>
              <p:nvPr/>
            </p:nvSpPr>
            <p:spPr bwMode="auto">
              <a:xfrm flipH="1">
                <a:off x="570" y="2465"/>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32" name="Line 282"/>
              <p:cNvSpPr>
                <a:spLocks noChangeShapeType="1"/>
              </p:cNvSpPr>
              <p:nvPr/>
            </p:nvSpPr>
            <p:spPr bwMode="auto">
              <a:xfrm flipH="1">
                <a:off x="570" y="2455"/>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33" name="Line 283"/>
              <p:cNvSpPr>
                <a:spLocks noChangeShapeType="1"/>
              </p:cNvSpPr>
              <p:nvPr/>
            </p:nvSpPr>
            <p:spPr bwMode="auto">
              <a:xfrm flipH="1">
                <a:off x="570" y="2444"/>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34" name="Line 284"/>
              <p:cNvSpPr>
                <a:spLocks noChangeShapeType="1"/>
              </p:cNvSpPr>
              <p:nvPr/>
            </p:nvSpPr>
            <p:spPr bwMode="auto">
              <a:xfrm flipH="1">
                <a:off x="570" y="2434"/>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35" name="Line 285"/>
              <p:cNvSpPr>
                <a:spLocks noChangeShapeType="1"/>
              </p:cNvSpPr>
              <p:nvPr/>
            </p:nvSpPr>
            <p:spPr bwMode="auto">
              <a:xfrm flipH="1">
                <a:off x="570" y="2507"/>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36" name="Line 286"/>
              <p:cNvSpPr>
                <a:spLocks noChangeShapeType="1"/>
              </p:cNvSpPr>
              <p:nvPr/>
            </p:nvSpPr>
            <p:spPr bwMode="auto">
              <a:xfrm flipH="1">
                <a:off x="570" y="2496"/>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37" name="Line 287"/>
              <p:cNvSpPr>
                <a:spLocks noChangeShapeType="1"/>
              </p:cNvSpPr>
              <p:nvPr/>
            </p:nvSpPr>
            <p:spPr bwMode="auto">
              <a:xfrm flipH="1">
                <a:off x="570" y="2486"/>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38" name="Line 288"/>
              <p:cNvSpPr>
                <a:spLocks noChangeShapeType="1"/>
              </p:cNvSpPr>
              <p:nvPr/>
            </p:nvSpPr>
            <p:spPr bwMode="auto">
              <a:xfrm flipH="1">
                <a:off x="570" y="2476"/>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39" name="Line 289"/>
              <p:cNvSpPr>
                <a:spLocks noChangeShapeType="1"/>
              </p:cNvSpPr>
              <p:nvPr/>
            </p:nvSpPr>
            <p:spPr bwMode="auto">
              <a:xfrm flipH="1">
                <a:off x="570" y="2538"/>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40" name="Line 290"/>
              <p:cNvSpPr>
                <a:spLocks noChangeShapeType="1"/>
              </p:cNvSpPr>
              <p:nvPr/>
            </p:nvSpPr>
            <p:spPr bwMode="auto">
              <a:xfrm flipH="1">
                <a:off x="570" y="2528"/>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41" name="Line 291"/>
              <p:cNvSpPr>
                <a:spLocks noChangeShapeType="1"/>
              </p:cNvSpPr>
              <p:nvPr/>
            </p:nvSpPr>
            <p:spPr bwMode="auto">
              <a:xfrm flipH="1">
                <a:off x="570" y="2517"/>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42" name="Line 292"/>
              <p:cNvSpPr>
                <a:spLocks noChangeShapeType="1"/>
              </p:cNvSpPr>
              <p:nvPr/>
            </p:nvSpPr>
            <p:spPr bwMode="auto">
              <a:xfrm flipH="1">
                <a:off x="570" y="2548"/>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43" name="Rectangle 293"/>
              <p:cNvSpPr>
                <a:spLocks noChangeArrowheads="1"/>
              </p:cNvSpPr>
              <p:nvPr/>
            </p:nvSpPr>
            <p:spPr bwMode="auto">
              <a:xfrm>
                <a:off x="673" y="2166"/>
                <a:ext cx="1276" cy="179"/>
              </a:xfrm>
              <a:prstGeom prst="rect">
                <a:avLst/>
              </a:prstGeom>
              <a:solidFill>
                <a:srgbClr val="F5C491"/>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44" name="Rectangle 294"/>
              <p:cNvSpPr>
                <a:spLocks noChangeArrowheads="1"/>
              </p:cNvSpPr>
              <p:nvPr/>
            </p:nvSpPr>
            <p:spPr bwMode="auto">
              <a:xfrm>
                <a:off x="673" y="2166"/>
                <a:ext cx="1276" cy="179"/>
              </a:xfrm>
              <a:prstGeom prst="rect">
                <a:avLst/>
              </a:prstGeom>
              <a:noFill/>
              <a:ln w="1588">
                <a:solidFill>
                  <a:srgbClr val="1F1A17"/>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45" name="Line 295"/>
              <p:cNvSpPr>
                <a:spLocks noChangeShapeType="1"/>
              </p:cNvSpPr>
              <p:nvPr/>
            </p:nvSpPr>
            <p:spPr bwMode="auto">
              <a:xfrm flipH="1">
                <a:off x="570" y="2208"/>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46" name="Line 296"/>
              <p:cNvSpPr>
                <a:spLocks noChangeShapeType="1"/>
              </p:cNvSpPr>
              <p:nvPr/>
            </p:nvSpPr>
            <p:spPr bwMode="auto">
              <a:xfrm flipH="1">
                <a:off x="570" y="2198"/>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47" name="Line 297"/>
              <p:cNvSpPr>
                <a:spLocks noChangeShapeType="1"/>
              </p:cNvSpPr>
              <p:nvPr/>
            </p:nvSpPr>
            <p:spPr bwMode="auto">
              <a:xfrm flipH="1">
                <a:off x="570" y="2187"/>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48" name="Line 298"/>
              <p:cNvSpPr>
                <a:spLocks noChangeShapeType="1"/>
              </p:cNvSpPr>
              <p:nvPr/>
            </p:nvSpPr>
            <p:spPr bwMode="auto">
              <a:xfrm flipH="1">
                <a:off x="570" y="2177"/>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49" name="Line 299"/>
              <p:cNvSpPr>
                <a:spLocks noChangeShapeType="1"/>
              </p:cNvSpPr>
              <p:nvPr/>
            </p:nvSpPr>
            <p:spPr bwMode="auto">
              <a:xfrm flipH="1">
                <a:off x="570" y="2250"/>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50" name="Line 300"/>
              <p:cNvSpPr>
                <a:spLocks noChangeShapeType="1"/>
              </p:cNvSpPr>
              <p:nvPr/>
            </p:nvSpPr>
            <p:spPr bwMode="auto">
              <a:xfrm flipH="1">
                <a:off x="570" y="2239"/>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51" name="Line 301"/>
              <p:cNvSpPr>
                <a:spLocks noChangeShapeType="1"/>
              </p:cNvSpPr>
              <p:nvPr/>
            </p:nvSpPr>
            <p:spPr bwMode="auto">
              <a:xfrm flipH="1">
                <a:off x="570" y="2229"/>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52" name="Line 302"/>
              <p:cNvSpPr>
                <a:spLocks noChangeShapeType="1"/>
              </p:cNvSpPr>
              <p:nvPr/>
            </p:nvSpPr>
            <p:spPr bwMode="auto">
              <a:xfrm flipH="1">
                <a:off x="570" y="2219"/>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53" name="Line 303"/>
              <p:cNvSpPr>
                <a:spLocks noChangeShapeType="1"/>
              </p:cNvSpPr>
              <p:nvPr/>
            </p:nvSpPr>
            <p:spPr bwMode="auto">
              <a:xfrm flipH="1">
                <a:off x="570" y="2292"/>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54" name="Line 304"/>
              <p:cNvSpPr>
                <a:spLocks noChangeShapeType="1"/>
              </p:cNvSpPr>
              <p:nvPr/>
            </p:nvSpPr>
            <p:spPr bwMode="auto">
              <a:xfrm flipH="1">
                <a:off x="570" y="2281"/>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55" name="Line 305"/>
              <p:cNvSpPr>
                <a:spLocks noChangeShapeType="1"/>
              </p:cNvSpPr>
              <p:nvPr/>
            </p:nvSpPr>
            <p:spPr bwMode="auto">
              <a:xfrm flipH="1">
                <a:off x="570" y="2271"/>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56" name="Line 306"/>
              <p:cNvSpPr>
                <a:spLocks noChangeShapeType="1"/>
              </p:cNvSpPr>
              <p:nvPr/>
            </p:nvSpPr>
            <p:spPr bwMode="auto">
              <a:xfrm flipH="1">
                <a:off x="570" y="2260"/>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57" name="Line 307"/>
              <p:cNvSpPr>
                <a:spLocks noChangeShapeType="1"/>
              </p:cNvSpPr>
              <p:nvPr/>
            </p:nvSpPr>
            <p:spPr bwMode="auto">
              <a:xfrm flipH="1">
                <a:off x="570" y="2323"/>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58" name="Line 308"/>
              <p:cNvSpPr>
                <a:spLocks noChangeShapeType="1"/>
              </p:cNvSpPr>
              <p:nvPr/>
            </p:nvSpPr>
            <p:spPr bwMode="auto">
              <a:xfrm flipH="1">
                <a:off x="570" y="2312"/>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59" name="Line 309"/>
              <p:cNvSpPr>
                <a:spLocks noChangeShapeType="1"/>
              </p:cNvSpPr>
              <p:nvPr/>
            </p:nvSpPr>
            <p:spPr bwMode="auto">
              <a:xfrm flipH="1">
                <a:off x="570" y="2302"/>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60" name="Line 310"/>
              <p:cNvSpPr>
                <a:spLocks noChangeShapeType="1"/>
              </p:cNvSpPr>
              <p:nvPr/>
            </p:nvSpPr>
            <p:spPr bwMode="auto">
              <a:xfrm flipH="1">
                <a:off x="570" y="2333"/>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61" name="Rectangle 311"/>
              <p:cNvSpPr>
                <a:spLocks noChangeArrowheads="1"/>
              </p:cNvSpPr>
              <p:nvPr/>
            </p:nvSpPr>
            <p:spPr bwMode="auto">
              <a:xfrm>
                <a:off x="673" y="1950"/>
                <a:ext cx="1276" cy="180"/>
              </a:xfrm>
              <a:prstGeom prst="rect">
                <a:avLst/>
              </a:prstGeom>
              <a:solidFill>
                <a:srgbClr val="F5C491"/>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62" name="Rectangle 312"/>
              <p:cNvSpPr>
                <a:spLocks noChangeArrowheads="1"/>
              </p:cNvSpPr>
              <p:nvPr/>
            </p:nvSpPr>
            <p:spPr bwMode="auto">
              <a:xfrm>
                <a:off x="673" y="1950"/>
                <a:ext cx="1276" cy="180"/>
              </a:xfrm>
              <a:prstGeom prst="rect">
                <a:avLst/>
              </a:prstGeom>
              <a:noFill/>
              <a:ln w="1588">
                <a:solidFill>
                  <a:srgbClr val="1F1A17"/>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63" name="Line 313"/>
              <p:cNvSpPr>
                <a:spLocks noChangeShapeType="1"/>
              </p:cNvSpPr>
              <p:nvPr/>
            </p:nvSpPr>
            <p:spPr bwMode="auto">
              <a:xfrm flipH="1">
                <a:off x="570" y="1993"/>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64" name="Line 314"/>
              <p:cNvSpPr>
                <a:spLocks noChangeShapeType="1"/>
              </p:cNvSpPr>
              <p:nvPr/>
            </p:nvSpPr>
            <p:spPr bwMode="auto">
              <a:xfrm flipH="1">
                <a:off x="570" y="1983"/>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65" name="Line 315"/>
              <p:cNvSpPr>
                <a:spLocks noChangeShapeType="1"/>
              </p:cNvSpPr>
              <p:nvPr/>
            </p:nvSpPr>
            <p:spPr bwMode="auto">
              <a:xfrm flipH="1">
                <a:off x="570" y="1972"/>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66" name="Line 316"/>
              <p:cNvSpPr>
                <a:spLocks noChangeShapeType="1"/>
              </p:cNvSpPr>
              <p:nvPr/>
            </p:nvSpPr>
            <p:spPr bwMode="auto">
              <a:xfrm flipH="1">
                <a:off x="570" y="1962"/>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67" name="Line 317"/>
              <p:cNvSpPr>
                <a:spLocks noChangeShapeType="1"/>
              </p:cNvSpPr>
              <p:nvPr/>
            </p:nvSpPr>
            <p:spPr bwMode="auto">
              <a:xfrm flipH="1">
                <a:off x="570" y="2035"/>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68" name="Line 318"/>
              <p:cNvSpPr>
                <a:spLocks noChangeShapeType="1"/>
              </p:cNvSpPr>
              <p:nvPr/>
            </p:nvSpPr>
            <p:spPr bwMode="auto">
              <a:xfrm flipH="1">
                <a:off x="570" y="2024"/>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69" name="Line 319"/>
              <p:cNvSpPr>
                <a:spLocks noChangeShapeType="1"/>
              </p:cNvSpPr>
              <p:nvPr/>
            </p:nvSpPr>
            <p:spPr bwMode="auto">
              <a:xfrm flipH="1">
                <a:off x="570" y="2014"/>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70" name="Line 320"/>
              <p:cNvSpPr>
                <a:spLocks noChangeShapeType="1"/>
              </p:cNvSpPr>
              <p:nvPr/>
            </p:nvSpPr>
            <p:spPr bwMode="auto">
              <a:xfrm flipH="1">
                <a:off x="570" y="2004"/>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71" name="Line 321"/>
              <p:cNvSpPr>
                <a:spLocks noChangeShapeType="1"/>
              </p:cNvSpPr>
              <p:nvPr/>
            </p:nvSpPr>
            <p:spPr bwMode="auto">
              <a:xfrm flipH="1">
                <a:off x="570" y="2076"/>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72" name="Line 322"/>
              <p:cNvSpPr>
                <a:spLocks noChangeShapeType="1"/>
              </p:cNvSpPr>
              <p:nvPr/>
            </p:nvSpPr>
            <p:spPr bwMode="auto">
              <a:xfrm flipH="1">
                <a:off x="570" y="2066"/>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73" name="Line 323"/>
              <p:cNvSpPr>
                <a:spLocks noChangeShapeType="1"/>
              </p:cNvSpPr>
              <p:nvPr/>
            </p:nvSpPr>
            <p:spPr bwMode="auto">
              <a:xfrm flipH="1">
                <a:off x="570" y="2056"/>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74" name="Line 324"/>
              <p:cNvSpPr>
                <a:spLocks noChangeShapeType="1"/>
              </p:cNvSpPr>
              <p:nvPr/>
            </p:nvSpPr>
            <p:spPr bwMode="auto">
              <a:xfrm flipH="1">
                <a:off x="570" y="2045"/>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75" name="Line 325"/>
              <p:cNvSpPr>
                <a:spLocks noChangeShapeType="1"/>
              </p:cNvSpPr>
              <p:nvPr/>
            </p:nvSpPr>
            <p:spPr bwMode="auto">
              <a:xfrm flipH="1">
                <a:off x="570" y="2108"/>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76" name="Line 326"/>
              <p:cNvSpPr>
                <a:spLocks noChangeShapeType="1"/>
              </p:cNvSpPr>
              <p:nvPr/>
            </p:nvSpPr>
            <p:spPr bwMode="auto">
              <a:xfrm flipH="1">
                <a:off x="570" y="2097"/>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77" name="Line 327"/>
              <p:cNvSpPr>
                <a:spLocks noChangeShapeType="1"/>
              </p:cNvSpPr>
              <p:nvPr/>
            </p:nvSpPr>
            <p:spPr bwMode="auto">
              <a:xfrm flipH="1">
                <a:off x="570" y="2087"/>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78" name="Line 328"/>
              <p:cNvSpPr>
                <a:spLocks noChangeShapeType="1"/>
              </p:cNvSpPr>
              <p:nvPr/>
            </p:nvSpPr>
            <p:spPr bwMode="auto">
              <a:xfrm flipH="1">
                <a:off x="570" y="2118"/>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79" name="Rectangle 329"/>
              <p:cNvSpPr>
                <a:spLocks noChangeArrowheads="1"/>
              </p:cNvSpPr>
              <p:nvPr/>
            </p:nvSpPr>
            <p:spPr bwMode="auto">
              <a:xfrm>
                <a:off x="673" y="1735"/>
                <a:ext cx="1276" cy="179"/>
              </a:xfrm>
              <a:prstGeom prst="rect">
                <a:avLst/>
              </a:prstGeom>
              <a:solidFill>
                <a:srgbClr val="F5C491"/>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80" name="Rectangle 330"/>
              <p:cNvSpPr>
                <a:spLocks noChangeArrowheads="1"/>
              </p:cNvSpPr>
              <p:nvPr/>
            </p:nvSpPr>
            <p:spPr bwMode="auto">
              <a:xfrm>
                <a:off x="673" y="1735"/>
                <a:ext cx="1276" cy="179"/>
              </a:xfrm>
              <a:prstGeom prst="rect">
                <a:avLst/>
              </a:prstGeom>
              <a:noFill/>
              <a:ln w="1588">
                <a:solidFill>
                  <a:srgbClr val="1F1A17"/>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81" name="Line 331"/>
              <p:cNvSpPr>
                <a:spLocks noChangeShapeType="1"/>
              </p:cNvSpPr>
              <p:nvPr/>
            </p:nvSpPr>
            <p:spPr bwMode="auto">
              <a:xfrm flipH="1">
                <a:off x="570" y="1778"/>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82" name="Line 332"/>
              <p:cNvSpPr>
                <a:spLocks noChangeShapeType="1"/>
              </p:cNvSpPr>
              <p:nvPr/>
            </p:nvSpPr>
            <p:spPr bwMode="auto">
              <a:xfrm flipH="1">
                <a:off x="570" y="1768"/>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83" name="Line 333"/>
              <p:cNvSpPr>
                <a:spLocks noChangeShapeType="1"/>
              </p:cNvSpPr>
              <p:nvPr/>
            </p:nvSpPr>
            <p:spPr bwMode="auto">
              <a:xfrm flipH="1">
                <a:off x="570" y="1757"/>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84" name="Line 334"/>
              <p:cNvSpPr>
                <a:spLocks noChangeShapeType="1"/>
              </p:cNvSpPr>
              <p:nvPr/>
            </p:nvSpPr>
            <p:spPr bwMode="auto">
              <a:xfrm flipH="1">
                <a:off x="570" y="1747"/>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85" name="Line 335"/>
              <p:cNvSpPr>
                <a:spLocks noChangeShapeType="1"/>
              </p:cNvSpPr>
              <p:nvPr/>
            </p:nvSpPr>
            <p:spPr bwMode="auto">
              <a:xfrm flipH="1">
                <a:off x="570" y="1820"/>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86" name="Line 336"/>
              <p:cNvSpPr>
                <a:spLocks noChangeShapeType="1"/>
              </p:cNvSpPr>
              <p:nvPr/>
            </p:nvSpPr>
            <p:spPr bwMode="auto">
              <a:xfrm flipH="1">
                <a:off x="570" y="1809"/>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87" name="Line 337"/>
              <p:cNvSpPr>
                <a:spLocks noChangeShapeType="1"/>
              </p:cNvSpPr>
              <p:nvPr/>
            </p:nvSpPr>
            <p:spPr bwMode="auto">
              <a:xfrm flipH="1">
                <a:off x="570" y="1799"/>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88" name="Line 338"/>
              <p:cNvSpPr>
                <a:spLocks noChangeShapeType="1"/>
              </p:cNvSpPr>
              <p:nvPr/>
            </p:nvSpPr>
            <p:spPr bwMode="auto">
              <a:xfrm flipH="1">
                <a:off x="570" y="1788"/>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89" name="Line 339"/>
              <p:cNvSpPr>
                <a:spLocks noChangeShapeType="1"/>
              </p:cNvSpPr>
              <p:nvPr/>
            </p:nvSpPr>
            <p:spPr bwMode="auto">
              <a:xfrm flipH="1">
                <a:off x="570" y="1861"/>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90" name="Line 340"/>
              <p:cNvSpPr>
                <a:spLocks noChangeShapeType="1"/>
              </p:cNvSpPr>
              <p:nvPr/>
            </p:nvSpPr>
            <p:spPr bwMode="auto">
              <a:xfrm flipH="1">
                <a:off x="570" y="1851"/>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91" name="Line 341"/>
              <p:cNvSpPr>
                <a:spLocks noChangeShapeType="1"/>
              </p:cNvSpPr>
              <p:nvPr/>
            </p:nvSpPr>
            <p:spPr bwMode="auto">
              <a:xfrm flipH="1">
                <a:off x="570" y="1841"/>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92" name="Line 342"/>
              <p:cNvSpPr>
                <a:spLocks noChangeShapeType="1"/>
              </p:cNvSpPr>
              <p:nvPr/>
            </p:nvSpPr>
            <p:spPr bwMode="auto">
              <a:xfrm flipH="1">
                <a:off x="570" y="1830"/>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93" name="Line 343"/>
              <p:cNvSpPr>
                <a:spLocks noChangeShapeType="1"/>
              </p:cNvSpPr>
              <p:nvPr/>
            </p:nvSpPr>
            <p:spPr bwMode="auto">
              <a:xfrm flipH="1">
                <a:off x="570" y="1893"/>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94" name="Line 344"/>
              <p:cNvSpPr>
                <a:spLocks noChangeShapeType="1"/>
              </p:cNvSpPr>
              <p:nvPr/>
            </p:nvSpPr>
            <p:spPr bwMode="auto">
              <a:xfrm flipH="1">
                <a:off x="570" y="1882"/>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95" name="Line 345"/>
              <p:cNvSpPr>
                <a:spLocks noChangeShapeType="1"/>
              </p:cNvSpPr>
              <p:nvPr/>
            </p:nvSpPr>
            <p:spPr bwMode="auto">
              <a:xfrm flipH="1">
                <a:off x="570" y="1872"/>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96" name="Line 346"/>
              <p:cNvSpPr>
                <a:spLocks noChangeShapeType="1"/>
              </p:cNvSpPr>
              <p:nvPr/>
            </p:nvSpPr>
            <p:spPr bwMode="auto">
              <a:xfrm flipH="1">
                <a:off x="570" y="1903"/>
                <a:ext cx="1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97" name="Freeform 347"/>
              <p:cNvSpPr>
                <a:spLocks noEditPoints="1"/>
              </p:cNvSpPr>
              <p:nvPr/>
            </p:nvSpPr>
            <p:spPr bwMode="auto">
              <a:xfrm>
                <a:off x="2576" y="2035"/>
                <a:ext cx="434" cy="695"/>
              </a:xfrm>
              <a:custGeom>
                <a:avLst/>
                <a:gdLst/>
                <a:ahLst/>
                <a:cxnLst>
                  <a:cxn ang="0">
                    <a:pos x="0" y="0"/>
                  </a:cxn>
                  <a:cxn ang="0">
                    <a:pos x="1736" y="0"/>
                  </a:cxn>
                  <a:cxn ang="0">
                    <a:pos x="1736" y="55"/>
                  </a:cxn>
                  <a:cxn ang="0">
                    <a:pos x="0" y="55"/>
                  </a:cxn>
                  <a:cxn ang="0">
                    <a:pos x="0" y="0"/>
                  </a:cxn>
                  <a:cxn ang="0">
                    <a:pos x="1736" y="2779"/>
                  </a:cxn>
                  <a:cxn ang="0">
                    <a:pos x="0" y="2779"/>
                  </a:cxn>
                  <a:cxn ang="0">
                    <a:pos x="0" y="2723"/>
                  </a:cxn>
                  <a:cxn ang="0">
                    <a:pos x="1736" y="2723"/>
                  </a:cxn>
                  <a:cxn ang="0">
                    <a:pos x="1736" y="2779"/>
                  </a:cxn>
                </a:cxnLst>
                <a:rect l="0" t="0" r="r" b="b"/>
                <a:pathLst>
                  <a:path w="1736" h="2779">
                    <a:moveTo>
                      <a:pt x="0" y="0"/>
                    </a:moveTo>
                    <a:lnTo>
                      <a:pt x="1736" y="0"/>
                    </a:lnTo>
                    <a:lnTo>
                      <a:pt x="1736" y="55"/>
                    </a:lnTo>
                    <a:lnTo>
                      <a:pt x="0" y="55"/>
                    </a:lnTo>
                    <a:lnTo>
                      <a:pt x="0" y="0"/>
                    </a:lnTo>
                    <a:close/>
                    <a:moveTo>
                      <a:pt x="1736" y="2779"/>
                    </a:moveTo>
                    <a:lnTo>
                      <a:pt x="0" y="2779"/>
                    </a:lnTo>
                    <a:lnTo>
                      <a:pt x="0" y="2723"/>
                    </a:lnTo>
                    <a:lnTo>
                      <a:pt x="1736" y="2723"/>
                    </a:lnTo>
                    <a:lnTo>
                      <a:pt x="1736" y="2779"/>
                    </a:lnTo>
                    <a:close/>
                  </a:path>
                </a:pathLst>
              </a:custGeom>
              <a:solidFill>
                <a:srgbClr val="84C22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98" name="Freeform 348"/>
              <p:cNvSpPr>
                <a:spLocks noEditPoints="1"/>
              </p:cNvSpPr>
              <p:nvPr/>
            </p:nvSpPr>
            <p:spPr bwMode="auto">
              <a:xfrm>
                <a:off x="2576" y="2042"/>
                <a:ext cx="434" cy="681"/>
              </a:xfrm>
              <a:custGeom>
                <a:avLst/>
                <a:gdLst/>
                <a:ahLst/>
                <a:cxnLst>
                  <a:cxn ang="0">
                    <a:pos x="0" y="0"/>
                  </a:cxn>
                  <a:cxn ang="0">
                    <a:pos x="1736" y="0"/>
                  </a:cxn>
                  <a:cxn ang="0">
                    <a:pos x="1736" y="55"/>
                  </a:cxn>
                  <a:cxn ang="0">
                    <a:pos x="0" y="55"/>
                  </a:cxn>
                  <a:cxn ang="0">
                    <a:pos x="0" y="0"/>
                  </a:cxn>
                  <a:cxn ang="0">
                    <a:pos x="1736" y="2724"/>
                  </a:cxn>
                  <a:cxn ang="0">
                    <a:pos x="0" y="2724"/>
                  </a:cxn>
                  <a:cxn ang="0">
                    <a:pos x="0" y="2668"/>
                  </a:cxn>
                  <a:cxn ang="0">
                    <a:pos x="1736" y="2668"/>
                  </a:cxn>
                  <a:cxn ang="0">
                    <a:pos x="1736" y="2724"/>
                  </a:cxn>
                </a:cxnLst>
                <a:rect l="0" t="0" r="r" b="b"/>
                <a:pathLst>
                  <a:path w="1736" h="2724">
                    <a:moveTo>
                      <a:pt x="0" y="0"/>
                    </a:moveTo>
                    <a:lnTo>
                      <a:pt x="1736" y="0"/>
                    </a:lnTo>
                    <a:lnTo>
                      <a:pt x="1736" y="55"/>
                    </a:lnTo>
                    <a:lnTo>
                      <a:pt x="0" y="55"/>
                    </a:lnTo>
                    <a:lnTo>
                      <a:pt x="0" y="0"/>
                    </a:lnTo>
                    <a:close/>
                    <a:moveTo>
                      <a:pt x="1736" y="2724"/>
                    </a:moveTo>
                    <a:lnTo>
                      <a:pt x="0" y="2724"/>
                    </a:lnTo>
                    <a:lnTo>
                      <a:pt x="0" y="2668"/>
                    </a:lnTo>
                    <a:lnTo>
                      <a:pt x="1736" y="2668"/>
                    </a:lnTo>
                    <a:lnTo>
                      <a:pt x="1736" y="2724"/>
                    </a:lnTo>
                    <a:close/>
                  </a:path>
                </a:pathLst>
              </a:custGeom>
              <a:solidFill>
                <a:srgbClr val="81BE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99" name="Freeform 349"/>
              <p:cNvSpPr>
                <a:spLocks noEditPoints="1"/>
              </p:cNvSpPr>
              <p:nvPr/>
            </p:nvSpPr>
            <p:spPr bwMode="auto">
              <a:xfrm>
                <a:off x="2576" y="2049"/>
                <a:ext cx="434" cy="667"/>
              </a:xfrm>
              <a:custGeom>
                <a:avLst/>
                <a:gdLst/>
                <a:ahLst/>
                <a:cxnLst>
                  <a:cxn ang="0">
                    <a:pos x="0" y="0"/>
                  </a:cxn>
                  <a:cxn ang="0">
                    <a:pos x="1736" y="0"/>
                  </a:cxn>
                  <a:cxn ang="0">
                    <a:pos x="1736" y="56"/>
                  </a:cxn>
                  <a:cxn ang="0">
                    <a:pos x="0" y="56"/>
                  </a:cxn>
                  <a:cxn ang="0">
                    <a:pos x="0" y="0"/>
                  </a:cxn>
                  <a:cxn ang="0">
                    <a:pos x="1736" y="2668"/>
                  </a:cxn>
                  <a:cxn ang="0">
                    <a:pos x="0" y="2668"/>
                  </a:cxn>
                  <a:cxn ang="0">
                    <a:pos x="0" y="2613"/>
                  </a:cxn>
                  <a:cxn ang="0">
                    <a:pos x="1736" y="2613"/>
                  </a:cxn>
                  <a:cxn ang="0">
                    <a:pos x="1736" y="2668"/>
                  </a:cxn>
                </a:cxnLst>
                <a:rect l="0" t="0" r="r" b="b"/>
                <a:pathLst>
                  <a:path w="1736" h="2668">
                    <a:moveTo>
                      <a:pt x="0" y="0"/>
                    </a:moveTo>
                    <a:lnTo>
                      <a:pt x="1736" y="0"/>
                    </a:lnTo>
                    <a:lnTo>
                      <a:pt x="1736" y="56"/>
                    </a:lnTo>
                    <a:lnTo>
                      <a:pt x="0" y="56"/>
                    </a:lnTo>
                    <a:lnTo>
                      <a:pt x="0" y="0"/>
                    </a:lnTo>
                    <a:close/>
                    <a:moveTo>
                      <a:pt x="1736" y="2668"/>
                    </a:moveTo>
                    <a:lnTo>
                      <a:pt x="0" y="2668"/>
                    </a:lnTo>
                    <a:lnTo>
                      <a:pt x="0" y="2613"/>
                    </a:lnTo>
                    <a:lnTo>
                      <a:pt x="1736" y="2613"/>
                    </a:lnTo>
                    <a:lnTo>
                      <a:pt x="1736" y="2668"/>
                    </a:lnTo>
                    <a:close/>
                  </a:path>
                </a:pathLst>
              </a:custGeom>
              <a:solidFill>
                <a:srgbClr val="7FBA3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00" name="Freeform 350"/>
              <p:cNvSpPr>
                <a:spLocks noEditPoints="1"/>
              </p:cNvSpPr>
              <p:nvPr/>
            </p:nvSpPr>
            <p:spPr bwMode="auto">
              <a:xfrm>
                <a:off x="2576" y="2056"/>
                <a:ext cx="434" cy="653"/>
              </a:xfrm>
              <a:custGeom>
                <a:avLst/>
                <a:gdLst/>
                <a:ahLst/>
                <a:cxnLst>
                  <a:cxn ang="0">
                    <a:pos x="0" y="0"/>
                  </a:cxn>
                  <a:cxn ang="0">
                    <a:pos x="1736" y="0"/>
                  </a:cxn>
                  <a:cxn ang="0">
                    <a:pos x="1736" y="56"/>
                  </a:cxn>
                  <a:cxn ang="0">
                    <a:pos x="0" y="56"/>
                  </a:cxn>
                  <a:cxn ang="0">
                    <a:pos x="0" y="0"/>
                  </a:cxn>
                  <a:cxn ang="0">
                    <a:pos x="1736" y="2613"/>
                  </a:cxn>
                  <a:cxn ang="0">
                    <a:pos x="0" y="2613"/>
                  </a:cxn>
                  <a:cxn ang="0">
                    <a:pos x="0" y="2558"/>
                  </a:cxn>
                  <a:cxn ang="0">
                    <a:pos x="1736" y="2558"/>
                  </a:cxn>
                  <a:cxn ang="0">
                    <a:pos x="1736" y="2613"/>
                  </a:cxn>
                </a:cxnLst>
                <a:rect l="0" t="0" r="r" b="b"/>
                <a:pathLst>
                  <a:path w="1736" h="2613">
                    <a:moveTo>
                      <a:pt x="0" y="0"/>
                    </a:moveTo>
                    <a:lnTo>
                      <a:pt x="1736" y="0"/>
                    </a:lnTo>
                    <a:lnTo>
                      <a:pt x="1736" y="56"/>
                    </a:lnTo>
                    <a:lnTo>
                      <a:pt x="0" y="56"/>
                    </a:lnTo>
                    <a:lnTo>
                      <a:pt x="0" y="0"/>
                    </a:lnTo>
                    <a:close/>
                    <a:moveTo>
                      <a:pt x="1736" y="2613"/>
                    </a:moveTo>
                    <a:lnTo>
                      <a:pt x="0" y="2613"/>
                    </a:lnTo>
                    <a:lnTo>
                      <a:pt x="0" y="2558"/>
                    </a:lnTo>
                    <a:lnTo>
                      <a:pt x="1736" y="2558"/>
                    </a:lnTo>
                    <a:lnTo>
                      <a:pt x="1736" y="2613"/>
                    </a:lnTo>
                    <a:close/>
                  </a:path>
                </a:pathLst>
              </a:custGeom>
              <a:solidFill>
                <a:srgbClr val="7DB63C"/>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01" name="Freeform 351"/>
              <p:cNvSpPr>
                <a:spLocks noEditPoints="1"/>
              </p:cNvSpPr>
              <p:nvPr/>
            </p:nvSpPr>
            <p:spPr bwMode="auto">
              <a:xfrm>
                <a:off x="2576" y="2063"/>
                <a:ext cx="434" cy="639"/>
              </a:xfrm>
              <a:custGeom>
                <a:avLst/>
                <a:gdLst/>
                <a:ahLst/>
                <a:cxnLst>
                  <a:cxn ang="0">
                    <a:pos x="0" y="0"/>
                  </a:cxn>
                  <a:cxn ang="0">
                    <a:pos x="1736" y="0"/>
                  </a:cxn>
                  <a:cxn ang="0">
                    <a:pos x="1736" y="55"/>
                  </a:cxn>
                  <a:cxn ang="0">
                    <a:pos x="0" y="55"/>
                  </a:cxn>
                  <a:cxn ang="0">
                    <a:pos x="0" y="0"/>
                  </a:cxn>
                  <a:cxn ang="0">
                    <a:pos x="1736" y="2557"/>
                  </a:cxn>
                  <a:cxn ang="0">
                    <a:pos x="0" y="2557"/>
                  </a:cxn>
                  <a:cxn ang="0">
                    <a:pos x="0" y="2501"/>
                  </a:cxn>
                  <a:cxn ang="0">
                    <a:pos x="1736" y="2501"/>
                  </a:cxn>
                  <a:cxn ang="0">
                    <a:pos x="1736" y="2557"/>
                  </a:cxn>
                </a:cxnLst>
                <a:rect l="0" t="0" r="r" b="b"/>
                <a:pathLst>
                  <a:path w="1736" h="2557">
                    <a:moveTo>
                      <a:pt x="0" y="0"/>
                    </a:moveTo>
                    <a:lnTo>
                      <a:pt x="1736" y="0"/>
                    </a:lnTo>
                    <a:lnTo>
                      <a:pt x="1736" y="55"/>
                    </a:lnTo>
                    <a:lnTo>
                      <a:pt x="0" y="55"/>
                    </a:lnTo>
                    <a:lnTo>
                      <a:pt x="0" y="0"/>
                    </a:lnTo>
                    <a:close/>
                    <a:moveTo>
                      <a:pt x="1736" y="2557"/>
                    </a:moveTo>
                    <a:lnTo>
                      <a:pt x="0" y="2557"/>
                    </a:lnTo>
                    <a:lnTo>
                      <a:pt x="0" y="2501"/>
                    </a:lnTo>
                    <a:lnTo>
                      <a:pt x="1736" y="2501"/>
                    </a:lnTo>
                    <a:lnTo>
                      <a:pt x="1736" y="2557"/>
                    </a:lnTo>
                    <a:close/>
                  </a:path>
                </a:pathLst>
              </a:custGeom>
              <a:solidFill>
                <a:srgbClr val="7BB24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02" name="Freeform 352"/>
              <p:cNvSpPr>
                <a:spLocks noEditPoints="1"/>
              </p:cNvSpPr>
              <p:nvPr/>
            </p:nvSpPr>
            <p:spPr bwMode="auto">
              <a:xfrm>
                <a:off x="2576" y="2070"/>
                <a:ext cx="434" cy="626"/>
              </a:xfrm>
              <a:custGeom>
                <a:avLst/>
                <a:gdLst/>
                <a:ahLst/>
                <a:cxnLst>
                  <a:cxn ang="0">
                    <a:pos x="0" y="0"/>
                  </a:cxn>
                  <a:cxn ang="0">
                    <a:pos x="1736" y="0"/>
                  </a:cxn>
                  <a:cxn ang="0">
                    <a:pos x="1736" y="55"/>
                  </a:cxn>
                  <a:cxn ang="0">
                    <a:pos x="0" y="55"/>
                  </a:cxn>
                  <a:cxn ang="0">
                    <a:pos x="0" y="0"/>
                  </a:cxn>
                  <a:cxn ang="0">
                    <a:pos x="1736" y="2502"/>
                  </a:cxn>
                  <a:cxn ang="0">
                    <a:pos x="0" y="2502"/>
                  </a:cxn>
                  <a:cxn ang="0">
                    <a:pos x="0" y="2446"/>
                  </a:cxn>
                  <a:cxn ang="0">
                    <a:pos x="1736" y="2446"/>
                  </a:cxn>
                  <a:cxn ang="0">
                    <a:pos x="1736" y="2502"/>
                  </a:cxn>
                </a:cxnLst>
                <a:rect l="0" t="0" r="r" b="b"/>
                <a:pathLst>
                  <a:path w="1736" h="2502">
                    <a:moveTo>
                      <a:pt x="0" y="0"/>
                    </a:moveTo>
                    <a:lnTo>
                      <a:pt x="1736" y="0"/>
                    </a:lnTo>
                    <a:lnTo>
                      <a:pt x="1736" y="55"/>
                    </a:lnTo>
                    <a:lnTo>
                      <a:pt x="0" y="55"/>
                    </a:lnTo>
                    <a:lnTo>
                      <a:pt x="0" y="0"/>
                    </a:lnTo>
                    <a:close/>
                    <a:moveTo>
                      <a:pt x="1736" y="2502"/>
                    </a:moveTo>
                    <a:lnTo>
                      <a:pt x="0" y="2502"/>
                    </a:lnTo>
                    <a:lnTo>
                      <a:pt x="0" y="2446"/>
                    </a:lnTo>
                    <a:lnTo>
                      <a:pt x="1736" y="2446"/>
                    </a:lnTo>
                    <a:lnTo>
                      <a:pt x="1736" y="2502"/>
                    </a:lnTo>
                    <a:close/>
                  </a:path>
                </a:pathLst>
              </a:custGeom>
              <a:solidFill>
                <a:srgbClr val="79AD48"/>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03" name="Freeform 353"/>
              <p:cNvSpPr>
                <a:spLocks noEditPoints="1"/>
              </p:cNvSpPr>
              <p:nvPr/>
            </p:nvSpPr>
            <p:spPr bwMode="auto">
              <a:xfrm>
                <a:off x="2576" y="2077"/>
                <a:ext cx="434" cy="611"/>
              </a:xfrm>
              <a:custGeom>
                <a:avLst/>
                <a:gdLst/>
                <a:ahLst/>
                <a:cxnLst>
                  <a:cxn ang="0">
                    <a:pos x="0" y="0"/>
                  </a:cxn>
                  <a:cxn ang="0">
                    <a:pos x="1736" y="0"/>
                  </a:cxn>
                  <a:cxn ang="0">
                    <a:pos x="1736" y="56"/>
                  </a:cxn>
                  <a:cxn ang="0">
                    <a:pos x="0" y="56"/>
                  </a:cxn>
                  <a:cxn ang="0">
                    <a:pos x="0" y="0"/>
                  </a:cxn>
                  <a:cxn ang="0">
                    <a:pos x="1736" y="2446"/>
                  </a:cxn>
                  <a:cxn ang="0">
                    <a:pos x="0" y="2446"/>
                  </a:cxn>
                  <a:cxn ang="0">
                    <a:pos x="0" y="2391"/>
                  </a:cxn>
                  <a:cxn ang="0">
                    <a:pos x="1736" y="2391"/>
                  </a:cxn>
                  <a:cxn ang="0">
                    <a:pos x="1736" y="2446"/>
                  </a:cxn>
                </a:cxnLst>
                <a:rect l="0" t="0" r="r" b="b"/>
                <a:pathLst>
                  <a:path w="1736" h="2446">
                    <a:moveTo>
                      <a:pt x="0" y="0"/>
                    </a:moveTo>
                    <a:lnTo>
                      <a:pt x="1736" y="0"/>
                    </a:lnTo>
                    <a:lnTo>
                      <a:pt x="1736" y="56"/>
                    </a:lnTo>
                    <a:lnTo>
                      <a:pt x="0" y="56"/>
                    </a:lnTo>
                    <a:lnTo>
                      <a:pt x="0" y="0"/>
                    </a:lnTo>
                    <a:close/>
                    <a:moveTo>
                      <a:pt x="1736" y="2446"/>
                    </a:moveTo>
                    <a:lnTo>
                      <a:pt x="0" y="2446"/>
                    </a:lnTo>
                    <a:lnTo>
                      <a:pt x="0" y="2391"/>
                    </a:lnTo>
                    <a:lnTo>
                      <a:pt x="1736" y="2391"/>
                    </a:lnTo>
                    <a:lnTo>
                      <a:pt x="1736" y="2446"/>
                    </a:lnTo>
                    <a:close/>
                  </a:path>
                </a:pathLst>
              </a:custGeom>
              <a:solidFill>
                <a:srgbClr val="77A94D"/>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04" name="Freeform 354"/>
              <p:cNvSpPr>
                <a:spLocks noEditPoints="1"/>
              </p:cNvSpPr>
              <p:nvPr/>
            </p:nvSpPr>
            <p:spPr bwMode="auto">
              <a:xfrm>
                <a:off x="2576" y="2084"/>
                <a:ext cx="434" cy="598"/>
              </a:xfrm>
              <a:custGeom>
                <a:avLst/>
                <a:gdLst/>
                <a:ahLst/>
                <a:cxnLst>
                  <a:cxn ang="0">
                    <a:pos x="0" y="0"/>
                  </a:cxn>
                  <a:cxn ang="0">
                    <a:pos x="1736" y="0"/>
                  </a:cxn>
                  <a:cxn ang="0">
                    <a:pos x="1736" y="57"/>
                  </a:cxn>
                  <a:cxn ang="0">
                    <a:pos x="0" y="57"/>
                  </a:cxn>
                  <a:cxn ang="0">
                    <a:pos x="0" y="0"/>
                  </a:cxn>
                  <a:cxn ang="0">
                    <a:pos x="1736" y="2391"/>
                  </a:cxn>
                  <a:cxn ang="0">
                    <a:pos x="0" y="2391"/>
                  </a:cxn>
                  <a:cxn ang="0">
                    <a:pos x="0" y="2335"/>
                  </a:cxn>
                  <a:cxn ang="0">
                    <a:pos x="1736" y="2335"/>
                  </a:cxn>
                  <a:cxn ang="0">
                    <a:pos x="1736" y="2391"/>
                  </a:cxn>
                </a:cxnLst>
                <a:rect l="0" t="0" r="r" b="b"/>
                <a:pathLst>
                  <a:path w="1736" h="2391">
                    <a:moveTo>
                      <a:pt x="0" y="0"/>
                    </a:moveTo>
                    <a:lnTo>
                      <a:pt x="1736" y="0"/>
                    </a:lnTo>
                    <a:lnTo>
                      <a:pt x="1736" y="57"/>
                    </a:lnTo>
                    <a:lnTo>
                      <a:pt x="0" y="57"/>
                    </a:lnTo>
                    <a:lnTo>
                      <a:pt x="0" y="0"/>
                    </a:lnTo>
                    <a:close/>
                    <a:moveTo>
                      <a:pt x="1736" y="2391"/>
                    </a:moveTo>
                    <a:lnTo>
                      <a:pt x="0" y="2391"/>
                    </a:lnTo>
                    <a:lnTo>
                      <a:pt x="0" y="2335"/>
                    </a:lnTo>
                    <a:lnTo>
                      <a:pt x="1736" y="2335"/>
                    </a:lnTo>
                    <a:lnTo>
                      <a:pt x="1736" y="2391"/>
                    </a:lnTo>
                    <a:close/>
                  </a:path>
                </a:pathLst>
              </a:custGeom>
              <a:solidFill>
                <a:srgbClr val="75A55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05" name="Freeform 355"/>
              <p:cNvSpPr>
                <a:spLocks noEditPoints="1"/>
              </p:cNvSpPr>
              <p:nvPr/>
            </p:nvSpPr>
            <p:spPr bwMode="auto">
              <a:xfrm>
                <a:off x="2576" y="2091"/>
                <a:ext cx="434" cy="584"/>
              </a:xfrm>
              <a:custGeom>
                <a:avLst/>
                <a:gdLst/>
                <a:ahLst/>
                <a:cxnLst>
                  <a:cxn ang="0">
                    <a:pos x="0" y="0"/>
                  </a:cxn>
                  <a:cxn ang="0">
                    <a:pos x="1736" y="0"/>
                  </a:cxn>
                  <a:cxn ang="0">
                    <a:pos x="1736" y="55"/>
                  </a:cxn>
                  <a:cxn ang="0">
                    <a:pos x="0" y="55"/>
                  </a:cxn>
                  <a:cxn ang="0">
                    <a:pos x="0" y="0"/>
                  </a:cxn>
                  <a:cxn ang="0">
                    <a:pos x="1736" y="2335"/>
                  </a:cxn>
                  <a:cxn ang="0">
                    <a:pos x="0" y="2335"/>
                  </a:cxn>
                  <a:cxn ang="0">
                    <a:pos x="0" y="2278"/>
                  </a:cxn>
                  <a:cxn ang="0">
                    <a:pos x="1736" y="2278"/>
                  </a:cxn>
                  <a:cxn ang="0">
                    <a:pos x="1736" y="2335"/>
                  </a:cxn>
                </a:cxnLst>
                <a:rect l="0" t="0" r="r" b="b"/>
                <a:pathLst>
                  <a:path w="1736" h="2335">
                    <a:moveTo>
                      <a:pt x="0" y="0"/>
                    </a:moveTo>
                    <a:lnTo>
                      <a:pt x="1736" y="0"/>
                    </a:lnTo>
                    <a:lnTo>
                      <a:pt x="1736" y="55"/>
                    </a:lnTo>
                    <a:lnTo>
                      <a:pt x="0" y="55"/>
                    </a:lnTo>
                    <a:lnTo>
                      <a:pt x="0" y="0"/>
                    </a:lnTo>
                    <a:close/>
                    <a:moveTo>
                      <a:pt x="1736" y="2335"/>
                    </a:moveTo>
                    <a:lnTo>
                      <a:pt x="0" y="2335"/>
                    </a:lnTo>
                    <a:lnTo>
                      <a:pt x="0" y="2278"/>
                    </a:lnTo>
                    <a:lnTo>
                      <a:pt x="1736" y="2278"/>
                    </a:lnTo>
                    <a:lnTo>
                      <a:pt x="1736" y="2335"/>
                    </a:lnTo>
                    <a:close/>
                  </a:path>
                </a:pathLst>
              </a:custGeom>
              <a:solidFill>
                <a:srgbClr val="74A253"/>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06" name="Freeform 356"/>
              <p:cNvSpPr>
                <a:spLocks noEditPoints="1"/>
              </p:cNvSpPr>
              <p:nvPr/>
            </p:nvSpPr>
            <p:spPr bwMode="auto">
              <a:xfrm>
                <a:off x="2576" y="2098"/>
                <a:ext cx="434" cy="569"/>
              </a:xfrm>
              <a:custGeom>
                <a:avLst/>
                <a:gdLst/>
                <a:ahLst/>
                <a:cxnLst>
                  <a:cxn ang="0">
                    <a:pos x="0" y="0"/>
                  </a:cxn>
                  <a:cxn ang="0">
                    <a:pos x="1736" y="0"/>
                  </a:cxn>
                  <a:cxn ang="0">
                    <a:pos x="1736" y="54"/>
                  </a:cxn>
                  <a:cxn ang="0">
                    <a:pos x="0" y="54"/>
                  </a:cxn>
                  <a:cxn ang="0">
                    <a:pos x="0" y="0"/>
                  </a:cxn>
                  <a:cxn ang="0">
                    <a:pos x="1736" y="2278"/>
                  </a:cxn>
                  <a:cxn ang="0">
                    <a:pos x="0" y="2278"/>
                  </a:cxn>
                  <a:cxn ang="0">
                    <a:pos x="0" y="2223"/>
                  </a:cxn>
                  <a:cxn ang="0">
                    <a:pos x="1736" y="2223"/>
                  </a:cxn>
                  <a:cxn ang="0">
                    <a:pos x="1736" y="2278"/>
                  </a:cxn>
                </a:cxnLst>
                <a:rect l="0" t="0" r="r" b="b"/>
                <a:pathLst>
                  <a:path w="1736" h="2278">
                    <a:moveTo>
                      <a:pt x="0" y="0"/>
                    </a:moveTo>
                    <a:lnTo>
                      <a:pt x="1736" y="0"/>
                    </a:lnTo>
                    <a:lnTo>
                      <a:pt x="1736" y="54"/>
                    </a:lnTo>
                    <a:lnTo>
                      <a:pt x="0" y="54"/>
                    </a:lnTo>
                    <a:lnTo>
                      <a:pt x="0" y="0"/>
                    </a:lnTo>
                    <a:close/>
                    <a:moveTo>
                      <a:pt x="1736" y="2278"/>
                    </a:moveTo>
                    <a:lnTo>
                      <a:pt x="0" y="2278"/>
                    </a:lnTo>
                    <a:lnTo>
                      <a:pt x="0" y="2223"/>
                    </a:lnTo>
                    <a:lnTo>
                      <a:pt x="1736" y="2223"/>
                    </a:lnTo>
                    <a:lnTo>
                      <a:pt x="1736" y="2278"/>
                    </a:lnTo>
                    <a:close/>
                  </a:path>
                </a:pathLst>
              </a:custGeom>
              <a:solidFill>
                <a:srgbClr val="719E5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07" name="Freeform 357"/>
              <p:cNvSpPr>
                <a:spLocks noEditPoints="1"/>
              </p:cNvSpPr>
              <p:nvPr/>
            </p:nvSpPr>
            <p:spPr bwMode="auto">
              <a:xfrm>
                <a:off x="2576" y="2105"/>
                <a:ext cx="434" cy="556"/>
              </a:xfrm>
              <a:custGeom>
                <a:avLst/>
                <a:gdLst/>
                <a:ahLst/>
                <a:cxnLst>
                  <a:cxn ang="0">
                    <a:pos x="0" y="0"/>
                  </a:cxn>
                  <a:cxn ang="0">
                    <a:pos x="1736" y="0"/>
                  </a:cxn>
                  <a:cxn ang="0">
                    <a:pos x="1736" y="56"/>
                  </a:cxn>
                  <a:cxn ang="0">
                    <a:pos x="0" y="56"/>
                  </a:cxn>
                  <a:cxn ang="0">
                    <a:pos x="0" y="0"/>
                  </a:cxn>
                  <a:cxn ang="0">
                    <a:pos x="1736" y="2223"/>
                  </a:cxn>
                  <a:cxn ang="0">
                    <a:pos x="0" y="2223"/>
                  </a:cxn>
                  <a:cxn ang="0">
                    <a:pos x="0" y="2168"/>
                  </a:cxn>
                  <a:cxn ang="0">
                    <a:pos x="1736" y="2168"/>
                  </a:cxn>
                  <a:cxn ang="0">
                    <a:pos x="1736" y="2223"/>
                  </a:cxn>
                </a:cxnLst>
                <a:rect l="0" t="0" r="r" b="b"/>
                <a:pathLst>
                  <a:path w="1736" h="2223">
                    <a:moveTo>
                      <a:pt x="0" y="0"/>
                    </a:moveTo>
                    <a:lnTo>
                      <a:pt x="1736" y="0"/>
                    </a:lnTo>
                    <a:lnTo>
                      <a:pt x="1736" y="56"/>
                    </a:lnTo>
                    <a:lnTo>
                      <a:pt x="0" y="56"/>
                    </a:lnTo>
                    <a:lnTo>
                      <a:pt x="0" y="0"/>
                    </a:lnTo>
                    <a:close/>
                    <a:moveTo>
                      <a:pt x="1736" y="2223"/>
                    </a:moveTo>
                    <a:lnTo>
                      <a:pt x="0" y="2223"/>
                    </a:lnTo>
                    <a:lnTo>
                      <a:pt x="0" y="2168"/>
                    </a:lnTo>
                    <a:lnTo>
                      <a:pt x="1736" y="2168"/>
                    </a:lnTo>
                    <a:lnTo>
                      <a:pt x="1736" y="2223"/>
                    </a:lnTo>
                    <a:close/>
                  </a:path>
                </a:pathLst>
              </a:custGeom>
              <a:solidFill>
                <a:srgbClr val="6F9959"/>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08" name="Freeform 358"/>
              <p:cNvSpPr>
                <a:spLocks noEditPoints="1"/>
              </p:cNvSpPr>
              <p:nvPr/>
            </p:nvSpPr>
            <p:spPr bwMode="auto">
              <a:xfrm>
                <a:off x="2576" y="2112"/>
                <a:ext cx="434" cy="542"/>
              </a:xfrm>
              <a:custGeom>
                <a:avLst/>
                <a:gdLst/>
                <a:ahLst/>
                <a:cxnLst>
                  <a:cxn ang="0">
                    <a:pos x="0" y="0"/>
                  </a:cxn>
                  <a:cxn ang="0">
                    <a:pos x="1736" y="0"/>
                  </a:cxn>
                  <a:cxn ang="0">
                    <a:pos x="1736" y="57"/>
                  </a:cxn>
                  <a:cxn ang="0">
                    <a:pos x="0" y="57"/>
                  </a:cxn>
                  <a:cxn ang="0">
                    <a:pos x="0" y="0"/>
                  </a:cxn>
                  <a:cxn ang="0">
                    <a:pos x="1736" y="2169"/>
                  </a:cxn>
                  <a:cxn ang="0">
                    <a:pos x="0" y="2169"/>
                  </a:cxn>
                  <a:cxn ang="0">
                    <a:pos x="0" y="2113"/>
                  </a:cxn>
                  <a:cxn ang="0">
                    <a:pos x="1736" y="2113"/>
                  </a:cxn>
                  <a:cxn ang="0">
                    <a:pos x="1736" y="2169"/>
                  </a:cxn>
                </a:cxnLst>
                <a:rect l="0" t="0" r="r" b="b"/>
                <a:pathLst>
                  <a:path w="1736" h="2169">
                    <a:moveTo>
                      <a:pt x="0" y="0"/>
                    </a:moveTo>
                    <a:lnTo>
                      <a:pt x="1736" y="0"/>
                    </a:lnTo>
                    <a:lnTo>
                      <a:pt x="1736" y="57"/>
                    </a:lnTo>
                    <a:lnTo>
                      <a:pt x="0" y="57"/>
                    </a:lnTo>
                    <a:lnTo>
                      <a:pt x="0" y="0"/>
                    </a:lnTo>
                    <a:close/>
                    <a:moveTo>
                      <a:pt x="1736" y="2169"/>
                    </a:moveTo>
                    <a:lnTo>
                      <a:pt x="0" y="2169"/>
                    </a:lnTo>
                    <a:lnTo>
                      <a:pt x="0" y="2113"/>
                    </a:lnTo>
                    <a:lnTo>
                      <a:pt x="1736" y="2113"/>
                    </a:lnTo>
                    <a:lnTo>
                      <a:pt x="1736" y="2169"/>
                    </a:lnTo>
                    <a:close/>
                  </a:path>
                </a:pathLst>
              </a:custGeom>
              <a:solidFill>
                <a:srgbClr val="6D965C"/>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09" name="Freeform 359"/>
              <p:cNvSpPr>
                <a:spLocks noEditPoints="1"/>
              </p:cNvSpPr>
              <p:nvPr/>
            </p:nvSpPr>
            <p:spPr bwMode="auto">
              <a:xfrm>
                <a:off x="2576" y="2119"/>
                <a:ext cx="434" cy="528"/>
              </a:xfrm>
              <a:custGeom>
                <a:avLst/>
                <a:gdLst/>
                <a:ahLst/>
                <a:cxnLst>
                  <a:cxn ang="0">
                    <a:pos x="0" y="0"/>
                  </a:cxn>
                  <a:cxn ang="0">
                    <a:pos x="1736" y="0"/>
                  </a:cxn>
                  <a:cxn ang="0">
                    <a:pos x="1736" y="55"/>
                  </a:cxn>
                  <a:cxn ang="0">
                    <a:pos x="0" y="55"/>
                  </a:cxn>
                  <a:cxn ang="0">
                    <a:pos x="0" y="0"/>
                  </a:cxn>
                  <a:cxn ang="0">
                    <a:pos x="1736" y="2112"/>
                  </a:cxn>
                  <a:cxn ang="0">
                    <a:pos x="0" y="2112"/>
                  </a:cxn>
                  <a:cxn ang="0">
                    <a:pos x="0" y="2056"/>
                  </a:cxn>
                  <a:cxn ang="0">
                    <a:pos x="1736" y="2056"/>
                  </a:cxn>
                  <a:cxn ang="0">
                    <a:pos x="1736" y="2112"/>
                  </a:cxn>
                </a:cxnLst>
                <a:rect l="0" t="0" r="r" b="b"/>
                <a:pathLst>
                  <a:path w="1736" h="2112">
                    <a:moveTo>
                      <a:pt x="0" y="0"/>
                    </a:moveTo>
                    <a:lnTo>
                      <a:pt x="1736" y="0"/>
                    </a:lnTo>
                    <a:lnTo>
                      <a:pt x="1736" y="55"/>
                    </a:lnTo>
                    <a:lnTo>
                      <a:pt x="0" y="55"/>
                    </a:lnTo>
                    <a:lnTo>
                      <a:pt x="0" y="0"/>
                    </a:lnTo>
                    <a:close/>
                    <a:moveTo>
                      <a:pt x="1736" y="2112"/>
                    </a:moveTo>
                    <a:lnTo>
                      <a:pt x="0" y="2112"/>
                    </a:lnTo>
                    <a:lnTo>
                      <a:pt x="0" y="2056"/>
                    </a:lnTo>
                    <a:lnTo>
                      <a:pt x="1736" y="2056"/>
                    </a:lnTo>
                    <a:lnTo>
                      <a:pt x="1736" y="2112"/>
                    </a:lnTo>
                    <a:close/>
                  </a:path>
                </a:pathLst>
              </a:custGeom>
              <a:solidFill>
                <a:srgbClr val="6B925E"/>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10" name="Freeform 360"/>
              <p:cNvSpPr>
                <a:spLocks noEditPoints="1"/>
              </p:cNvSpPr>
              <p:nvPr/>
            </p:nvSpPr>
            <p:spPr bwMode="auto">
              <a:xfrm>
                <a:off x="2576" y="2126"/>
                <a:ext cx="434" cy="514"/>
              </a:xfrm>
              <a:custGeom>
                <a:avLst/>
                <a:gdLst/>
                <a:ahLst/>
                <a:cxnLst>
                  <a:cxn ang="0">
                    <a:pos x="0" y="0"/>
                  </a:cxn>
                  <a:cxn ang="0">
                    <a:pos x="1736" y="0"/>
                  </a:cxn>
                  <a:cxn ang="0">
                    <a:pos x="1736" y="55"/>
                  </a:cxn>
                  <a:cxn ang="0">
                    <a:pos x="0" y="55"/>
                  </a:cxn>
                  <a:cxn ang="0">
                    <a:pos x="0" y="0"/>
                  </a:cxn>
                  <a:cxn ang="0">
                    <a:pos x="1736" y="2056"/>
                  </a:cxn>
                  <a:cxn ang="0">
                    <a:pos x="0" y="2056"/>
                  </a:cxn>
                  <a:cxn ang="0">
                    <a:pos x="0" y="2001"/>
                  </a:cxn>
                  <a:cxn ang="0">
                    <a:pos x="1736" y="2001"/>
                  </a:cxn>
                  <a:cxn ang="0">
                    <a:pos x="1736" y="2056"/>
                  </a:cxn>
                </a:cxnLst>
                <a:rect l="0" t="0" r="r" b="b"/>
                <a:pathLst>
                  <a:path w="1736" h="2056">
                    <a:moveTo>
                      <a:pt x="0" y="0"/>
                    </a:moveTo>
                    <a:lnTo>
                      <a:pt x="1736" y="0"/>
                    </a:lnTo>
                    <a:lnTo>
                      <a:pt x="1736" y="55"/>
                    </a:lnTo>
                    <a:lnTo>
                      <a:pt x="0" y="55"/>
                    </a:lnTo>
                    <a:lnTo>
                      <a:pt x="0" y="0"/>
                    </a:lnTo>
                    <a:close/>
                    <a:moveTo>
                      <a:pt x="1736" y="2056"/>
                    </a:moveTo>
                    <a:lnTo>
                      <a:pt x="0" y="2056"/>
                    </a:lnTo>
                    <a:lnTo>
                      <a:pt x="0" y="2001"/>
                    </a:lnTo>
                    <a:lnTo>
                      <a:pt x="1736" y="2001"/>
                    </a:lnTo>
                    <a:lnTo>
                      <a:pt x="1736" y="2056"/>
                    </a:lnTo>
                    <a:close/>
                  </a:path>
                </a:pathLst>
              </a:custGeom>
              <a:solidFill>
                <a:srgbClr val="698F6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11" name="Freeform 361"/>
              <p:cNvSpPr>
                <a:spLocks noEditPoints="1"/>
              </p:cNvSpPr>
              <p:nvPr/>
            </p:nvSpPr>
            <p:spPr bwMode="auto">
              <a:xfrm>
                <a:off x="2576" y="2133"/>
                <a:ext cx="434" cy="500"/>
              </a:xfrm>
              <a:custGeom>
                <a:avLst/>
                <a:gdLst/>
                <a:ahLst/>
                <a:cxnLst>
                  <a:cxn ang="0">
                    <a:pos x="0" y="0"/>
                  </a:cxn>
                  <a:cxn ang="0">
                    <a:pos x="1736" y="0"/>
                  </a:cxn>
                  <a:cxn ang="0">
                    <a:pos x="1736" y="56"/>
                  </a:cxn>
                  <a:cxn ang="0">
                    <a:pos x="0" y="56"/>
                  </a:cxn>
                  <a:cxn ang="0">
                    <a:pos x="0" y="0"/>
                  </a:cxn>
                  <a:cxn ang="0">
                    <a:pos x="1736" y="2001"/>
                  </a:cxn>
                  <a:cxn ang="0">
                    <a:pos x="0" y="2001"/>
                  </a:cxn>
                  <a:cxn ang="0">
                    <a:pos x="0" y="1946"/>
                  </a:cxn>
                  <a:cxn ang="0">
                    <a:pos x="1736" y="1946"/>
                  </a:cxn>
                  <a:cxn ang="0">
                    <a:pos x="1736" y="2001"/>
                  </a:cxn>
                </a:cxnLst>
                <a:rect l="0" t="0" r="r" b="b"/>
                <a:pathLst>
                  <a:path w="1736" h="2001">
                    <a:moveTo>
                      <a:pt x="0" y="0"/>
                    </a:moveTo>
                    <a:lnTo>
                      <a:pt x="1736" y="0"/>
                    </a:lnTo>
                    <a:lnTo>
                      <a:pt x="1736" y="56"/>
                    </a:lnTo>
                    <a:lnTo>
                      <a:pt x="0" y="56"/>
                    </a:lnTo>
                    <a:lnTo>
                      <a:pt x="0" y="0"/>
                    </a:lnTo>
                    <a:close/>
                    <a:moveTo>
                      <a:pt x="1736" y="2001"/>
                    </a:moveTo>
                    <a:lnTo>
                      <a:pt x="0" y="2001"/>
                    </a:lnTo>
                    <a:lnTo>
                      <a:pt x="0" y="1946"/>
                    </a:lnTo>
                    <a:lnTo>
                      <a:pt x="1736" y="1946"/>
                    </a:lnTo>
                    <a:lnTo>
                      <a:pt x="1736" y="2001"/>
                    </a:lnTo>
                    <a:close/>
                  </a:path>
                </a:pathLst>
              </a:custGeom>
              <a:solidFill>
                <a:srgbClr val="678C6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12" name="Freeform 362"/>
              <p:cNvSpPr>
                <a:spLocks noEditPoints="1"/>
              </p:cNvSpPr>
              <p:nvPr/>
            </p:nvSpPr>
            <p:spPr bwMode="auto">
              <a:xfrm>
                <a:off x="2576" y="2139"/>
                <a:ext cx="434" cy="487"/>
              </a:xfrm>
              <a:custGeom>
                <a:avLst/>
                <a:gdLst/>
                <a:ahLst/>
                <a:cxnLst>
                  <a:cxn ang="0">
                    <a:pos x="0" y="0"/>
                  </a:cxn>
                  <a:cxn ang="0">
                    <a:pos x="1736" y="0"/>
                  </a:cxn>
                  <a:cxn ang="0">
                    <a:pos x="1736" y="56"/>
                  </a:cxn>
                  <a:cxn ang="0">
                    <a:pos x="0" y="56"/>
                  </a:cxn>
                  <a:cxn ang="0">
                    <a:pos x="0" y="0"/>
                  </a:cxn>
                  <a:cxn ang="0">
                    <a:pos x="1736" y="1946"/>
                  </a:cxn>
                  <a:cxn ang="0">
                    <a:pos x="0" y="1946"/>
                  </a:cxn>
                  <a:cxn ang="0">
                    <a:pos x="0" y="1889"/>
                  </a:cxn>
                  <a:cxn ang="0">
                    <a:pos x="1736" y="1889"/>
                  </a:cxn>
                  <a:cxn ang="0">
                    <a:pos x="1736" y="1946"/>
                  </a:cxn>
                </a:cxnLst>
                <a:rect l="0" t="0" r="r" b="b"/>
                <a:pathLst>
                  <a:path w="1736" h="1946">
                    <a:moveTo>
                      <a:pt x="0" y="0"/>
                    </a:moveTo>
                    <a:lnTo>
                      <a:pt x="1736" y="0"/>
                    </a:lnTo>
                    <a:lnTo>
                      <a:pt x="1736" y="56"/>
                    </a:lnTo>
                    <a:lnTo>
                      <a:pt x="0" y="56"/>
                    </a:lnTo>
                    <a:lnTo>
                      <a:pt x="0" y="0"/>
                    </a:lnTo>
                    <a:close/>
                    <a:moveTo>
                      <a:pt x="1736" y="1946"/>
                    </a:moveTo>
                    <a:lnTo>
                      <a:pt x="0" y="1946"/>
                    </a:lnTo>
                    <a:lnTo>
                      <a:pt x="0" y="1889"/>
                    </a:lnTo>
                    <a:lnTo>
                      <a:pt x="1736" y="1889"/>
                    </a:lnTo>
                    <a:lnTo>
                      <a:pt x="1736" y="1946"/>
                    </a:lnTo>
                    <a:close/>
                  </a:path>
                </a:pathLst>
              </a:custGeom>
              <a:solidFill>
                <a:srgbClr val="668864"/>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13" name="Freeform 363"/>
              <p:cNvSpPr>
                <a:spLocks noEditPoints="1"/>
              </p:cNvSpPr>
              <p:nvPr/>
            </p:nvSpPr>
            <p:spPr bwMode="auto">
              <a:xfrm>
                <a:off x="2576" y="2147"/>
                <a:ext cx="434" cy="472"/>
              </a:xfrm>
              <a:custGeom>
                <a:avLst/>
                <a:gdLst/>
                <a:ahLst/>
                <a:cxnLst>
                  <a:cxn ang="0">
                    <a:pos x="0" y="0"/>
                  </a:cxn>
                  <a:cxn ang="0">
                    <a:pos x="1736" y="0"/>
                  </a:cxn>
                  <a:cxn ang="0">
                    <a:pos x="1736" y="55"/>
                  </a:cxn>
                  <a:cxn ang="0">
                    <a:pos x="0" y="55"/>
                  </a:cxn>
                  <a:cxn ang="0">
                    <a:pos x="0" y="0"/>
                  </a:cxn>
                  <a:cxn ang="0">
                    <a:pos x="1736" y="1890"/>
                  </a:cxn>
                  <a:cxn ang="0">
                    <a:pos x="0" y="1890"/>
                  </a:cxn>
                  <a:cxn ang="0">
                    <a:pos x="0" y="1834"/>
                  </a:cxn>
                  <a:cxn ang="0">
                    <a:pos x="1736" y="1834"/>
                  </a:cxn>
                  <a:cxn ang="0">
                    <a:pos x="1736" y="1890"/>
                  </a:cxn>
                </a:cxnLst>
                <a:rect l="0" t="0" r="r" b="b"/>
                <a:pathLst>
                  <a:path w="1736" h="1890">
                    <a:moveTo>
                      <a:pt x="0" y="0"/>
                    </a:moveTo>
                    <a:lnTo>
                      <a:pt x="1736" y="0"/>
                    </a:lnTo>
                    <a:lnTo>
                      <a:pt x="1736" y="55"/>
                    </a:lnTo>
                    <a:lnTo>
                      <a:pt x="0" y="55"/>
                    </a:lnTo>
                    <a:lnTo>
                      <a:pt x="0" y="0"/>
                    </a:lnTo>
                    <a:close/>
                    <a:moveTo>
                      <a:pt x="1736" y="1890"/>
                    </a:moveTo>
                    <a:lnTo>
                      <a:pt x="0" y="1890"/>
                    </a:lnTo>
                    <a:lnTo>
                      <a:pt x="0" y="1834"/>
                    </a:lnTo>
                    <a:lnTo>
                      <a:pt x="1736" y="1834"/>
                    </a:lnTo>
                    <a:lnTo>
                      <a:pt x="1736" y="1890"/>
                    </a:lnTo>
                    <a:close/>
                  </a:path>
                </a:pathLst>
              </a:custGeom>
              <a:solidFill>
                <a:srgbClr val="64846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14" name="Freeform 364"/>
              <p:cNvSpPr>
                <a:spLocks/>
              </p:cNvSpPr>
              <p:nvPr/>
            </p:nvSpPr>
            <p:spPr bwMode="auto">
              <a:xfrm>
                <a:off x="2576" y="2153"/>
                <a:ext cx="434" cy="459"/>
              </a:xfrm>
              <a:custGeom>
                <a:avLst/>
                <a:gdLst/>
                <a:ahLst/>
                <a:cxnLst>
                  <a:cxn ang="0">
                    <a:pos x="0" y="0"/>
                  </a:cxn>
                  <a:cxn ang="0">
                    <a:pos x="1736" y="0"/>
                  </a:cxn>
                  <a:cxn ang="0">
                    <a:pos x="1736" y="1833"/>
                  </a:cxn>
                  <a:cxn ang="0">
                    <a:pos x="0" y="1833"/>
                  </a:cxn>
                  <a:cxn ang="0">
                    <a:pos x="0" y="48"/>
                  </a:cxn>
                  <a:cxn ang="0">
                    <a:pos x="7" y="55"/>
                  </a:cxn>
                  <a:cxn ang="0">
                    <a:pos x="1730" y="55"/>
                  </a:cxn>
                  <a:cxn ang="0">
                    <a:pos x="1730" y="1779"/>
                  </a:cxn>
                  <a:cxn ang="0">
                    <a:pos x="7" y="1779"/>
                  </a:cxn>
                  <a:cxn ang="0">
                    <a:pos x="7" y="55"/>
                  </a:cxn>
                  <a:cxn ang="0">
                    <a:pos x="0" y="48"/>
                  </a:cxn>
                  <a:cxn ang="0">
                    <a:pos x="0" y="0"/>
                  </a:cxn>
                </a:cxnLst>
                <a:rect l="0" t="0" r="r" b="b"/>
                <a:pathLst>
                  <a:path w="1736" h="1833">
                    <a:moveTo>
                      <a:pt x="0" y="0"/>
                    </a:moveTo>
                    <a:lnTo>
                      <a:pt x="1736" y="0"/>
                    </a:lnTo>
                    <a:lnTo>
                      <a:pt x="1736" y="1833"/>
                    </a:lnTo>
                    <a:lnTo>
                      <a:pt x="0" y="1833"/>
                    </a:lnTo>
                    <a:lnTo>
                      <a:pt x="0" y="48"/>
                    </a:lnTo>
                    <a:lnTo>
                      <a:pt x="7" y="55"/>
                    </a:lnTo>
                    <a:lnTo>
                      <a:pt x="1730" y="55"/>
                    </a:lnTo>
                    <a:lnTo>
                      <a:pt x="1730" y="1779"/>
                    </a:lnTo>
                    <a:lnTo>
                      <a:pt x="7" y="1779"/>
                    </a:lnTo>
                    <a:lnTo>
                      <a:pt x="7" y="55"/>
                    </a:lnTo>
                    <a:lnTo>
                      <a:pt x="0" y="48"/>
                    </a:lnTo>
                    <a:lnTo>
                      <a:pt x="0" y="0"/>
                    </a:lnTo>
                    <a:close/>
                  </a:path>
                </a:pathLst>
              </a:custGeom>
              <a:solidFill>
                <a:srgbClr val="62816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15" name="Freeform 365"/>
              <p:cNvSpPr>
                <a:spLocks/>
              </p:cNvSpPr>
              <p:nvPr/>
            </p:nvSpPr>
            <p:spPr bwMode="auto">
              <a:xfrm>
                <a:off x="2576" y="2160"/>
                <a:ext cx="434" cy="445"/>
              </a:xfrm>
              <a:custGeom>
                <a:avLst/>
                <a:gdLst/>
                <a:ahLst/>
                <a:cxnLst>
                  <a:cxn ang="0">
                    <a:pos x="0" y="0"/>
                  </a:cxn>
                  <a:cxn ang="0">
                    <a:pos x="1736" y="0"/>
                  </a:cxn>
                  <a:cxn ang="0">
                    <a:pos x="1736" y="1779"/>
                  </a:cxn>
                  <a:cxn ang="0">
                    <a:pos x="0" y="1779"/>
                  </a:cxn>
                  <a:cxn ang="0">
                    <a:pos x="0" y="21"/>
                  </a:cxn>
                  <a:cxn ang="0">
                    <a:pos x="34" y="57"/>
                  </a:cxn>
                  <a:cxn ang="0">
                    <a:pos x="1702" y="57"/>
                  </a:cxn>
                  <a:cxn ang="0">
                    <a:pos x="1702" y="1724"/>
                  </a:cxn>
                  <a:cxn ang="0">
                    <a:pos x="34" y="1724"/>
                  </a:cxn>
                  <a:cxn ang="0">
                    <a:pos x="34" y="57"/>
                  </a:cxn>
                  <a:cxn ang="0">
                    <a:pos x="0" y="21"/>
                  </a:cxn>
                  <a:cxn ang="0">
                    <a:pos x="0" y="0"/>
                  </a:cxn>
                </a:cxnLst>
                <a:rect l="0" t="0" r="r" b="b"/>
                <a:pathLst>
                  <a:path w="1736" h="1779">
                    <a:moveTo>
                      <a:pt x="0" y="0"/>
                    </a:moveTo>
                    <a:lnTo>
                      <a:pt x="1736" y="0"/>
                    </a:lnTo>
                    <a:lnTo>
                      <a:pt x="1736" y="1779"/>
                    </a:lnTo>
                    <a:lnTo>
                      <a:pt x="0" y="1779"/>
                    </a:lnTo>
                    <a:lnTo>
                      <a:pt x="0" y="21"/>
                    </a:lnTo>
                    <a:lnTo>
                      <a:pt x="34" y="57"/>
                    </a:lnTo>
                    <a:lnTo>
                      <a:pt x="1702" y="57"/>
                    </a:lnTo>
                    <a:lnTo>
                      <a:pt x="1702" y="1724"/>
                    </a:lnTo>
                    <a:lnTo>
                      <a:pt x="34" y="1724"/>
                    </a:lnTo>
                    <a:lnTo>
                      <a:pt x="34" y="57"/>
                    </a:lnTo>
                    <a:lnTo>
                      <a:pt x="0" y="21"/>
                    </a:lnTo>
                    <a:lnTo>
                      <a:pt x="0" y="0"/>
                    </a:lnTo>
                    <a:close/>
                  </a:path>
                </a:pathLst>
              </a:custGeom>
              <a:solidFill>
                <a:srgbClr val="607E69"/>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16" name="Freeform 366"/>
              <p:cNvSpPr>
                <a:spLocks/>
              </p:cNvSpPr>
              <p:nvPr/>
            </p:nvSpPr>
            <p:spPr bwMode="auto">
              <a:xfrm>
                <a:off x="2578" y="2167"/>
                <a:ext cx="431" cy="431"/>
              </a:xfrm>
              <a:custGeom>
                <a:avLst/>
                <a:gdLst/>
                <a:ahLst/>
                <a:cxnLst>
                  <a:cxn ang="0">
                    <a:pos x="0" y="0"/>
                  </a:cxn>
                  <a:cxn ang="0">
                    <a:pos x="1723" y="0"/>
                  </a:cxn>
                  <a:cxn ang="0">
                    <a:pos x="1723" y="1724"/>
                  </a:cxn>
                  <a:cxn ang="0">
                    <a:pos x="0" y="1724"/>
                  </a:cxn>
                  <a:cxn ang="0">
                    <a:pos x="0" y="0"/>
                  </a:cxn>
                  <a:cxn ang="0">
                    <a:pos x="55" y="56"/>
                  </a:cxn>
                  <a:cxn ang="0">
                    <a:pos x="1668" y="56"/>
                  </a:cxn>
                  <a:cxn ang="0">
                    <a:pos x="1668" y="1667"/>
                  </a:cxn>
                  <a:cxn ang="0">
                    <a:pos x="55" y="1667"/>
                  </a:cxn>
                  <a:cxn ang="0">
                    <a:pos x="55" y="56"/>
                  </a:cxn>
                  <a:cxn ang="0">
                    <a:pos x="0" y="0"/>
                  </a:cxn>
                </a:cxnLst>
                <a:rect l="0" t="0" r="r" b="b"/>
                <a:pathLst>
                  <a:path w="1723" h="1724">
                    <a:moveTo>
                      <a:pt x="0" y="0"/>
                    </a:moveTo>
                    <a:lnTo>
                      <a:pt x="1723" y="0"/>
                    </a:lnTo>
                    <a:lnTo>
                      <a:pt x="1723" y="1724"/>
                    </a:lnTo>
                    <a:lnTo>
                      <a:pt x="0" y="1724"/>
                    </a:lnTo>
                    <a:lnTo>
                      <a:pt x="0" y="0"/>
                    </a:lnTo>
                    <a:lnTo>
                      <a:pt x="55" y="56"/>
                    </a:lnTo>
                    <a:lnTo>
                      <a:pt x="1668" y="56"/>
                    </a:lnTo>
                    <a:lnTo>
                      <a:pt x="1668" y="1667"/>
                    </a:lnTo>
                    <a:lnTo>
                      <a:pt x="55" y="1667"/>
                    </a:lnTo>
                    <a:lnTo>
                      <a:pt x="55" y="56"/>
                    </a:lnTo>
                    <a:lnTo>
                      <a:pt x="0" y="0"/>
                    </a:lnTo>
                    <a:close/>
                  </a:path>
                </a:pathLst>
              </a:custGeom>
              <a:solidFill>
                <a:srgbClr val="5E7B6A"/>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17" name="Freeform 367"/>
              <p:cNvSpPr>
                <a:spLocks/>
              </p:cNvSpPr>
              <p:nvPr/>
            </p:nvSpPr>
            <p:spPr bwMode="auto">
              <a:xfrm>
                <a:off x="2585" y="2174"/>
                <a:ext cx="417" cy="417"/>
              </a:xfrm>
              <a:custGeom>
                <a:avLst/>
                <a:gdLst/>
                <a:ahLst/>
                <a:cxnLst>
                  <a:cxn ang="0">
                    <a:pos x="0" y="0"/>
                  </a:cxn>
                  <a:cxn ang="0">
                    <a:pos x="1668" y="0"/>
                  </a:cxn>
                  <a:cxn ang="0">
                    <a:pos x="1668" y="1667"/>
                  </a:cxn>
                  <a:cxn ang="0">
                    <a:pos x="0" y="1667"/>
                  </a:cxn>
                  <a:cxn ang="0">
                    <a:pos x="0" y="0"/>
                  </a:cxn>
                  <a:cxn ang="0">
                    <a:pos x="55" y="54"/>
                  </a:cxn>
                  <a:cxn ang="0">
                    <a:pos x="1613" y="54"/>
                  </a:cxn>
                  <a:cxn ang="0">
                    <a:pos x="1613" y="1611"/>
                  </a:cxn>
                  <a:cxn ang="0">
                    <a:pos x="55" y="1611"/>
                  </a:cxn>
                  <a:cxn ang="0">
                    <a:pos x="55" y="54"/>
                  </a:cxn>
                  <a:cxn ang="0">
                    <a:pos x="0" y="0"/>
                  </a:cxn>
                </a:cxnLst>
                <a:rect l="0" t="0" r="r" b="b"/>
                <a:pathLst>
                  <a:path w="1668" h="1667">
                    <a:moveTo>
                      <a:pt x="0" y="0"/>
                    </a:moveTo>
                    <a:lnTo>
                      <a:pt x="1668" y="0"/>
                    </a:lnTo>
                    <a:lnTo>
                      <a:pt x="1668" y="1667"/>
                    </a:lnTo>
                    <a:lnTo>
                      <a:pt x="0" y="1667"/>
                    </a:lnTo>
                    <a:lnTo>
                      <a:pt x="0" y="0"/>
                    </a:lnTo>
                    <a:lnTo>
                      <a:pt x="55" y="54"/>
                    </a:lnTo>
                    <a:lnTo>
                      <a:pt x="1613" y="54"/>
                    </a:lnTo>
                    <a:lnTo>
                      <a:pt x="1613" y="1611"/>
                    </a:lnTo>
                    <a:lnTo>
                      <a:pt x="55" y="1611"/>
                    </a:lnTo>
                    <a:lnTo>
                      <a:pt x="55" y="54"/>
                    </a:lnTo>
                    <a:lnTo>
                      <a:pt x="0" y="0"/>
                    </a:lnTo>
                    <a:close/>
                  </a:path>
                </a:pathLst>
              </a:custGeom>
              <a:solidFill>
                <a:srgbClr val="5C776C"/>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18" name="Freeform 368"/>
              <p:cNvSpPr>
                <a:spLocks/>
              </p:cNvSpPr>
              <p:nvPr/>
            </p:nvSpPr>
            <p:spPr bwMode="auto">
              <a:xfrm>
                <a:off x="2592" y="2181"/>
                <a:ext cx="403" cy="403"/>
              </a:xfrm>
              <a:custGeom>
                <a:avLst/>
                <a:gdLst/>
                <a:ahLst/>
                <a:cxnLst>
                  <a:cxn ang="0">
                    <a:pos x="0" y="0"/>
                  </a:cxn>
                  <a:cxn ang="0">
                    <a:pos x="1613" y="0"/>
                  </a:cxn>
                  <a:cxn ang="0">
                    <a:pos x="1613" y="1611"/>
                  </a:cxn>
                  <a:cxn ang="0">
                    <a:pos x="0" y="1611"/>
                  </a:cxn>
                  <a:cxn ang="0">
                    <a:pos x="0" y="0"/>
                  </a:cxn>
                  <a:cxn ang="0">
                    <a:pos x="56" y="55"/>
                  </a:cxn>
                  <a:cxn ang="0">
                    <a:pos x="1556" y="55"/>
                  </a:cxn>
                  <a:cxn ang="0">
                    <a:pos x="1556" y="1556"/>
                  </a:cxn>
                  <a:cxn ang="0">
                    <a:pos x="56" y="1556"/>
                  </a:cxn>
                  <a:cxn ang="0">
                    <a:pos x="56" y="55"/>
                  </a:cxn>
                  <a:cxn ang="0">
                    <a:pos x="0" y="0"/>
                  </a:cxn>
                </a:cxnLst>
                <a:rect l="0" t="0" r="r" b="b"/>
                <a:pathLst>
                  <a:path w="1613" h="1611">
                    <a:moveTo>
                      <a:pt x="0" y="0"/>
                    </a:moveTo>
                    <a:lnTo>
                      <a:pt x="1613" y="0"/>
                    </a:lnTo>
                    <a:lnTo>
                      <a:pt x="1613" y="1611"/>
                    </a:lnTo>
                    <a:lnTo>
                      <a:pt x="0" y="1611"/>
                    </a:lnTo>
                    <a:lnTo>
                      <a:pt x="0" y="0"/>
                    </a:lnTo>
                    <a:lnTo>
                      <a:pt x="56" y="55"/>
                    </a:lnTo>
                    <a:lnTo>
                      <a:pt x="1556" y="55"/>
                    </a:lnTo>
                    <a:lnTo>
                      <a:pt x="1556" y="1556"/>
                    </a:lnTo>
                    <a:lnTo>
                      <a:pt x="56" y="1556"/>
                    </a:lnTo>
                    <a:lnTo>
                      <a:pt x="56" y="55"/>
                    </a:lnTo>
                    <a:lnTo>
                      <a:pt x="0" y="0"/>
                    </a:lnTo>
                    <a:close/>
                  </a:path>
                </a:pathLst>
              </a:custGeom>
              <a:solidFill>
                <a:srgbClr val="5B746D"/>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19" name="Freeform 369"/>
              <p:cNvSpPr>
                <a:spLocks/>
              </p:cNvSpPr>
              <p:nvPr/>
            </p:nvSpPr>
            <p:spPr bwMode="auto">
              <a:xfrm>
                <a:off x="2599" y="2188"/>
                <a:ext cx="389" cy="389"/>
              </a:xfrm>
              <a:custGeom>
                <a:avLst/>
                <a:gdLst/>
                <a:ahLst/>
                <a:cxnLst>
                  <a:cxn ang="0">
                    <a:pos x="0" y="0"/>
                  </a:cxn>
                  <a:cxn ang="0">
                    <a:pos x="1558" y="0"/>
                  </a:cxn>
                  <a:cxn ang="0">
                    <a:pos x="1558" y="1557"/>
                  </a:cxn>
                  <a:cxn ang="0">
                    <a:pos x="0" y="1557"/>
                  </a:cxn>
                  <a:cxn ang="0">
                    <a:pos x="0" y="0"/>
                  </a:cxn>
                  <a:cxn ang="0">
                    <a:pos x="57" y="57"/>
                  </a:cxn>
                  <a:cxn ang="0">
                    <a:pos x="1502" y="57"/>
                  </a:cxn>
                  <a:cxn ang="0">
                    <a:pos x="1502" y="1502"/>
                  </a:cxn>
                  <a:cxn ang="0">
                    <a:pos x="57" y="1502"/>
                  </a:cxn>
                  <a:cxn ang="0">
                    <a:pos x="57" y="57"/>
                  </a:cxn>
                  <a:cxn ang="0">
                    <a:pos x="0" y="0"/>
                  </a:cxn>
                </a:cxnLst>
                <a:rect l="0" t="0" r="r" b="b"/>
                <a:pathLst>
                  <a:path w="1558" h="1557">
                    <a:moveTo>
                      <a:pt x="0" y="0"/>
                    </a:moveTo>
                    <a:lnTo>
                      <a:pt x="1558" y="0"/>
                    </a:lnTo>
                    <a:lnTo>
                      <a:pt x="1558" y="1557"/>
                    </a:lnTo>
                    <a:lnTo>
                      <a:pt x="0" y="1557"/>
                    </a:lnTo>
                    <a:lnTo>
                      <a:pt x="0" y="0"/>
                    </a:lnTo>
                    <a:lnTo>
                      <a:pt x="57" y="57"/>
                    </a:lnTo>
                    <a:lnTo>
                      <a:pt x="1502" y="57"/>
                    </a:lnTo>
                    <a:lnTo>
                      <a:pt x="1502" y="1502"/>
                    </a:lnTo>
                    <a:lnTo>
                      <a:pt x="57" y="1502"/>
                    </a:lnTo>
                    <a:lnTo>
                      <a:pt x="57" y="57"/>
                    </a:lnTo>
                    <a:lnTo>
                      <a:pt x="0" y="0"/>
                    </a:lnTo>
                    <a:close/>
                  </a:path>
                </a:pathLst>
              </a:custGeom>
              <a:solidFill>
                <a:srgbClr val="59716E"/>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20" name="Freeform 370"/>
              <p:cNvSpPr>
                <a:spLocks/>
              </p:cNvSpPr>
              <p:nvPr/>
            </p:nvSpPr>
            <p:spPr bwMode="auto">
              <a:xfrm>
                <a:off x="2606" y="2195"/>
                <a:ext cx="375" cy="375"/>
              </a:xfrm>
              <a:custGeom>
                <a:avLst/>
                <a:gdLst/>
                <a:ahLst/>
                <a:cxnLst>
                  <a:cxn ang="0">
                    <a:pos x="0" y="0"/>
                  </a:cxn>
                  <a:cxn ang="0">
                    <a:pos x="1500" y="0"/>
                  </a:cxn>
                  <a:cxn ang="0">
                    <a:pos x="1500" y="1501"/>
                  </a:cxn>
                  <a:cxn ang="0">
                    <a:pos x="0" y="1501"/>
                  </a:cxn>
                  <a:cxn ang="0">
                    <a:pos x="0" y="0"/>
                  </a:cxn>
                  <a:cxn ang="0">
                    <a:pos x="55" y="56"/>
                  </a:cxn>
                  <a:cxn ang="0">
                    <a:pos x="1445" y="56"/>
                  </a:cxn>
                  <a:cxn ang="0">
                    <a:pos x="1445" y="1445"/>
                  </a:cxn>
                  <a:cxn ang="0">
                    <a:pos x="55" y="1445"/>
                  </a:cxn>
                  <a:cxn ang="0">
                    <a:pos x="55" y="56"/>
                  </a:cxn>
                  <a:cxn ang="0">
                    <a:pos x="0" y="0"/>
                  </a:cxn>
                </a:cxnLst>
                <a:rect l="0" t="0" r="r" b="b"/>
                <a:pathLst>
                  <a:path w="1500" h="1501">
                    <a:moveTo>
                      <a:pt x="0" y="0"/>
                    </a:moveTo>
                    <a:lnTo>
                      <a:pt x="1500" y="0"/>
                    </a:lnTo>
                    <a:lnTo>
                      <a:pt x="1500" y="1501"/>
                    </a:lnTo>
                    <a:lnTo>
                      <a:pt x="0" y="1501"/>
                    </a:lnTo>
                    <a:lnTo>
                      <a:pt x="0" y="0"/>
                    </a:lnTo>
                    <a:lnTo>
                      <a:pt x="55" y="56"/>
                    </a:lnTo>
                    <a:lnTo>
                      <a:pt x="1445" y="56"/>
                    </a:lnTo>
                    <a:lnTo>
                      <a:pt x="1445" y="1445"/>
                    </a:lnTo>
                    <a:lnTo>
                      <a:pt x="55" y="1445"/>
                    </a:lnTo>
                    <a:lnTo>
                      <a:pt x="55" y="56"/>
                    </a:lnTo>
                    <a:lnTo>
                      <a:pt x="0" y="0"/>
                    </a:lnTo>
                    <a:close/>
                  </a:path>
                </a:pathLst>
              </a:custGeom>
              <a:solidFill>
                <a:srgbClr val="576E6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21" name="Freeform 371"/>
              <p:cNvSpPr>
                <a:spLocks/>
              </p:cNvSpPr>
              <p:nvPr/>
            </p:nvSpPr>
            <p:spPr bwMode="auto">
              <a:xfrm>
                <a:off x="2613" y="2202"/>
                <a:ext cx="361" cy="361"/>
              </a:xfrm>
              <a:custGeom>
                <a:avLst/>
                <a:gdLst/>
                <a:ahLst/>
                <a:cxnLst>
                  <a:cxn ang="0">
                    <a:pos x="0" y="0"/>
                  </a:cxn>
                  <a:cxn ang="0">
                    <a:pos x="1445" y="0"/>
                  </a:cxn>
                  <a:cxn ang="0">
                    <a:pos x="1445" y="1445"/>
                  </a:cxn>
                  <a:cxn ang="0">
                    <a:pos x="0" y="1445"/>
                  </a:cxn>
                  <a:cxn ang="0">
                    <a:pos x="0" y="0"/>
                  </a:cxn>
                  <a:cxn ang="0">
                    <a:pos x="55" y="55"/>
                  </a:cxn>
                  <a:cxn ang="0">
                    <a:pos x="1390" y="55"/>
                  </a:cxn>
                  <a:cxn ang="0">
                    <a:pos x="1390" y="1389"/>
                  </a:cxn>
                  <a:cxn ang="0">
                    <a:pos x="55" y="1389"/>
                  </a:cxn>
                  <a:cxn ang="0">
                    <a:pos x="55" y="55"/>
                  </a:cxn>
                  <a:cxn ang="0">
                    <a:pos x="0" y="0"/>
                  </a:cxn>
                </a:cxnLst>
                <a:rect l="0" t="0" r="r" b="b"/>
                <a:pathLst>
                  <a:path w="1445" h="1445">
                    <a:moveTo>
                      <a:pt x="0" y="0"/>
                    </a:moveTo>
                    <a:lnTo>
                      <a:pt x="1445" y="0"/>
                    </a:lnTo>
                    <a:lnTo>
                      <a:pt x="1445" y="1445"/>
                    </a:lnTo>
                    <a:lnTo>
                      <a:pt x="0" y="1445"/>
                    </a:lnTo>
                    <a:lnTo>
                      <a:pt x="0" y="0"/>
                    </a:lnTo>
                    <a:lnTo>
                      <a:pt x="55" y="55"/>
                    </a:lnTo>
                    <a:lnTo>
                      <a:pt x="1390" y="55"/>
                    </a:lnTo>
                    <a:lnTo>
                      <a:pt x="1390" y="1389"/>
                    </a:lnTo>
                    <a:lnTo>
                      <a:pt x="55" y="1389"/>
                    </a:lnTo>
                    <a:lnTo>
                      <a:pt x="55" y="55"/>
                    </a:lnTo>
                    <a:lnTo>
                      <a:pt x="0" y="0"/>
                    </a:lnTo>
                    <a:close/>
                  </a:path>
                </a:pathLst>
              </a:custGeom>
              <a:solidFill>
                <a:srgbClr val="566B7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22" name="Freeform 372"/>
              <p:cNvSpPr>
                <a:spLocks/>
              </p:cNvSpPr>
              <p:nvPr/>
            </p:nvSpPr>
            <p:spPr bwMode="auto">
              <a:xfrm>
                <a:off x="2620" y="2209"/>
                <a:ext cx="347" cy="347"/>
              </a:xfrm>
              <a:custGeom>
                <a:avLst/>
                <a:gdLst/>
                <a:ahLst/>
                <a:cxnLst>
                  <a:cxn ang="0">
                    <a:pos x="0" y="0"/>
                  </a:cxn>
                  <a:cxn ang="0">
                    <a:pos x="1390" y="0"/>
                  </a:cxn>
                  <a:cxn ang="0">
                    <a:pos x="1390" y="1389"/>
                  </a:cxn>
                  <a:cxn ang="0">
                    <a:pos x="0" y="1389"/>
                  </a:cxn>
                  <a:cxn ang="0">
                    <a:pos x="0" y="0"/>
                  </a:cxn>
                  <a:cxn ang="0">
                    <a:pos x="56" y="55"/>
                  </a:cxn>
                  <a:cxn ang="0">
                    <a:pos x="1334" y="55"/>
                  </a:cxn>
                  <a:cxn ang="0">
                    <a:pos x="1334" y="1334"/>
                  </a:cxn>
                  <a:cxn ang="0">
                    <a:pos x="56" y="1334"/>
                  </a:cxn>
                  <a:cxn ang="0">
                    <a:pos x="56" y="55"/>
                  </a:cxn>
                  <a:cxn ang="0">
                    <a:pos x="0" y="0"/>
                  </a:cxn>
                </a:cxnLst>
                <a:rect l="0" t="0" r="r" b="b"/>
                <a:pathLst>
                  <a:path w="1390" h="1389">
                    <a:moveTo>
                      <a:pt x="0" y="0"/>
                    </a:moveTo>
                    <a:lnTo>
                      <a:pt x="1390" y="0"/>
                    </a:lnTo>
                    <a:lnTo>
                      <a:pt x="1390" y="1389"/>
                    </a:lnTo>
                    <a:lnTo>
                      <a:pt x="0" y="1389"/>
                    </a:lnTo>
                    <a:lnTo>
                      <a:pt x="0" y="0"/>
                    </a:lnTo>
                    <a:lnTo>
                      <a:pt x="56" y="55"/>
                    </a:lnTo>
                    <a:lnTo>
                      <a:pt x="1334" y="55"/>
                    </a:lnTo>
                    <a:lnTo>
                      <a:pt x="1334" y="1334"/>
                    </a:lnTo>
                    <a:lnTo>
                      <a:pt x="56" y="1334"/>
                    </a:lnTo>
                    <a:lnTo>
                      <a:pt x="56" y="55"/>
                    </a:lnTo>
                    <a:lnTo>
                      <a:pt x="0" y="0"/>
                    </a:lnTo>
                    <a:close/>
                  </a:path>
                </a:pathLst>
              </a:custGeom>
              <a:solidFill>
                <a:srgbClr val="54687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23" name="Freeform 373"/>
              <p:cNvSpPr>
                <a:spLocks/>
              </p:cNvSpPr>
              <p:nvPr/>
            </p:nvSpPr>
            <p:spPr bwMode="auto">
              <a:xfrm>
                <a:off x="2626" y="2216"/>
                <a:ext cx="334" cy="333"/>
              </a:xfrm>
              <a:custGeom>
                <a:avLst/>
                <a:gdLst/>
                <a:ahLst/>
                <a:cxnLst>
                  <a:cxn ang="0">
                    <a:pos x="0" y="0"/>
                  </a:cxn>
                  <a:cxn ang="0">
                    <a:pos x="1335" y="0"/>
                  </a:cxn>
                  <a:cxn ang="0">
                    <a:pos x="1335" y="1334"/>
                  </a:cxn>
                  <a:cxn ang="0">
                    <a:pos x="0" y="1334"/>
                  </a:cxn>
                  <a:cxn ang="0">
                    <a:pos x="0" y="0"/>
                  </a:cxn>
                  <a:cxn ang="0">
                    <a:pos x="56" y="56"/>
                  </a:cxn>
                  <a:cxn ang="0">
                    <a:pos x="1279" y="56"/>
                  </a:cxn>
                  <a:cxn ang="0">
                    <a:pos x="1279" y="1279"/>
                  </a:cxn>
                  <a:cxn ang="0">
                    <a:pos x="56" y="1279"/>
                  </a:cxn>
                  <a:cxn ang="0">
                    <a:pos x="56" y="56"/>
                  </a:cxn>
                  <a:cxn ang="0">
                    <a:pos x="0" y="0"/>
                  </a:cxn>
                </a:cxnLst>
                <a:rect l="0" t="0" r="r" b="b"/>
                <a:pathLst>
                  <a:path w="1335" h="1334">
                    <a:moveTo>
                      <a:pt x="0" y="0"/>
                    </a:moveTo>
                    <a:lnTo>
                      <a:pt x="1335" y="0"/>
                    </a:lnTo>
                    <a:lnTo>
                      <a:pt x="1335" y="1334"/>
                    </a:lnTo>
                    <a:lnTo>
                      <a:pt x="0" y="1334"/>
                    </a:lnTo>
                    <a:lnTo>
                      <a:pt x="0" y="0"/>
                    </a:lnTo>
                    <a:lnTo>
                      <a:pt x="56" y="56"/>
                    </a:lnTo>
                    <a:lnTo>
                      <a:pt x="1279" y="56"/>
                    </a:lnTo>
                    <a:lnTo>
                      <a:pt x="1279" y="1279"/>
                    </a:lnTo>
                    <a:lnTo>
                      <a:pt x="56" y="1279"/>
                    </a:lnTo>
                    <a:lnTo>
                      <a:pt x="56" y="56"/>
                    </a:lnTo>
                    <a:lnTo>
                      <a:pt x="0" y="0"/>
                    </a:lnTo>
                    <a:close/>
                  </a:path>
                </a:pathLst>
              </a:custGeom>
              <a:solidFill>
                <a:srgbClr val="52657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24" name="Freeform 374"/>
              <p:cNvSpPr>
                <a:spLocks/>
              </p:cNvSpPr>
              <p:nvPr/>
            </p:nvSpPr>
            <p:spPr bwMode="auto">
              <a:xfrm>
                <a:off x="2634" y="2223"/>
                <a:ext cx="319" cy="320"/>
              </a:xfrm>
              <a:custGeom>
                <a:avLst/>
                <a:gdLst/>
                <a:ahLst/>
                <a:cxnLst>
                  <a:cxn ang="0">
                    <a:pos x="0" y="0"/>
                  </a:cxn>
                  <a:cxn ang="0">
                    <a:pos x="1278" y="0"/>
                  </a:cxn>
                  <a:cxn ang="0">
                    <a:pos x="1278" y="1279"/>
                  </a:cxn>
                  <a:cxn ang="0">
                    <a:pos x="0" y="1279"/>
                  </a:cxn>
                  <a:cxn ang="0">
                    <a:pos x="0" y="0"/>
                  </a:cxn>
                  <a:cxn ang="0">
                    <a:pos x="55" y="56"/>
                  </a:cxn>
                  <a:cxn ang="0">
                    <a:pos x="1223" y="56"/>
                  </a:cxn>
                  <a:cxn ang="0">
                    <a:pos x="1223" y="1223"/>
                  </a:cxn>
                  <a:cxn ang="0">
                    <a:pos x="55" y="1223"/>
                  </a:cxn>
                  <a:cxn ang="0">
                    <a:pos x="55" y="56"/>
                  </a:cxn>
                  <a:cxn ang="0">
                    <a:pos x="0" y="0"/>
                  </a:cxn>
                </a:cxnLst>
                <a:rect l="0" t="0" r="r" b="b"/>
                <a:pathLst>
                  <a:path w="1278" h="1279">
                    <a:moveTo>
                      <a:pt x="0" y="0"/>
                    </a:moveTo>
                    <a:lnTo>
                      <a:pt x="1278" y="0"/>
                    </a:lnTo>
                    <a:lnTo>
                      <a:pt x="1278" y="1279"/>
                    </a:lnTo>
                    <a:lnTo>
                      <a:pt x="0" y="1279"/>
                    </a:lnTo>
                    <a:lnTo>
                      <a:pt x="0" y="0"/>
                    </a:lnTo>
                    <a:lnTo>
                      <a:pt x="55" y="56"/>
                    </a:lnTo>
                    <a:lnTo>
                      <a:pt x="1223" y="56"/>
                    </a:lnTo>
                    <a:lnTo>
                      <a:pt x="1223" y="1223"/>
                    </a:lnTo>
                    <a:lnTo>
                      <a:pt x="55" y="1223"/>
                    </a:lnTo>
                    <a:lnTo>
                      <a:pt x="55" y="56"/>
                    </a:lnTo>
                    <a:lnTo>
                      <a:pt x="0" y="0"/>
                    </a:lnTo>
                    <a:close/>
                  </a:path>
                </a:pathLst>
              </a:custGeom>
              <a:solidFill>
                <a:srgbClr val="50627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25" name="Freeform 375"/>
              <p:cNvSpPr>
                <a:spLocks/>
              </p:cNvSpPr>
              <p:nvPr/>
            </p:nvSpPr>
            <p:spPr bwMode="auto">
              <a:xfrm>
                <a:off x="2640" y="2230"/>
                <a:ext cx="306" cy="306"/>
              </a:xfrm>
              <a:custGeom>
                <a:avLst/>
                <a:gdLst/>
                <a:ahLst/>
                <a:cxnLst>
                  <a:cxn ang="0">
                    <a:pos x="0" y="0"/>
                  </a:cxn>
                  <a:cxn ang="0">
                    <a:pos x="1223" y="0"/>
                  </a:cxn>
                  <a:cxn ang="0">
                    <a:pos x="1223" y="1223"/>
                  </a:cxn>
                  <a:cxn ang="0">
                    <a:pos x="0" y="1223"/>
                  </a:cxn>
                  <a:cxn ang="0">
                    <a:pos x="0" y="0"/>
                  </a:cxn>
                  <a:cxn ang="0">
                    <a:pos x="55" y="55"/>
                  </a:cxn>
                  <a:cxn ang="0">
                    <a:pos x="1168" y="55"/>
                  </a:cxn>
                  <a:cxn ang="0">
                    <a:pos x="1168" y="1167"/>
                  </a:cxn>
                  <a:cxn ang="0">
                    <a:pos x="55" y="1167"/>
                  </a:cxn>
                  <a:cxn ang="0">
                    <a:pos x="55" y="55"/>
                  </a:cxn>
                  <a:cxn ang="0">
                    <a:pos x="0" y="0"/>
                  </a:cxn>
                </a:cxnLst>
                <a:rect l="0" t="0" r="r" b="b"/>
                <a:pathLst>
                  <a:path w="1223" h="1223">
                    <a:moveTo>
                      <a:pt x="0" y="0"/>
                    </a:moveTo>
                    <a:lnTo>
                      <a:pt x="1223" y="0"/>
                    </a:lnTo>
                    <a:lnTo>
                      <a:pt x="1223" y="1223"/>
                    </a:lnTo>
                    <a:lnTo>
                      <a:pt x="0" y="1223"/>
                    </a:lnTo>
                    <a:lnTo>
                      <a:pt x="0" y="0"/>
                    </a:lnTo>
                    <a:lnTo>
                      <a:pt x="55" y="55"/>
                    </a:lnTo>
                    <a:lnTo>
                      <a:pt x="1168" y="55"/>
                    </a:lnTo>
                    <a:lnTo>
                      <a:pt x="1168" y="1167"/>
                    </a:lnTo>
                    <a:lnTo>
                      <a:pt x="55" y="1167"/>
                    </a:lnTo>
                    <a:lnTo>
                      <a:pt x="55" y="55"/>
                    </a:lnTo>
                    <a:lnTo>
                      <a:pt x="0" y="0"/>
                    </a:lnTo>
                    <a:close/>
                  </a:path>
                </a:pathLst>
              </a:custGeom>
              <a:solidFill>
                <a:srgbClr val="4F6073"/>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26" name="Freeform 376"/>
              <p:cNvSpPr>
                <a:spLocks/>
              </p:cNvSpPr>
              <p:nvPr/>
            </p:nvSpPr>
            <p:spPr bwMode="auto">
              <a:xfrm>
                <a:off x="2647" y="2237"/>
                <a:ext cx="292" cy="291"/>
              </a:xfrm>
              <a:custGeom>
                <a:avLst/>
                <a:gdLst/>
                <a:ahLst/>
                <a:cxnLst>
                  <a:cxn ang="0">
                    <a:pos x="0" y="0"/>
                  </a:cxn>
                  <a:cxn ang="0">
                    <a:pos x="1168" y="0"/>
                  </a:cxn>
                  <a:cxn ang="0">
                    <a:pos x="1168" y="1167"/>
                  </a:cxn>
                  <a:cxn ang="0">
                    <a:pos x="0" y="1167"/>
                  </a:cxn>
                  <a:cxn ang="0">
                    <a:pos x="0" y="0"/>
                  </a:cxn>
                  <a:cxn ang="0">
                    <a:pos x="56" y="55"/>
                  </a:cxn>
                  <a:cxn ang="0">
                    <a:pos x="1112" y="55"/>
                  </a:cxn>
                  <a:cxn ang="0">
                    <a:pos x="1112" y="1112"/>
                  </a:cxn>
                  <a:cxn ang="0">
                    <a:pos x="56" y="1112"/>
                  </a:cxn>
                  <a:cxn ang="0">
                    <a:pos x="56" y="55"/>
                  </a:cxn>
                  <a:cxn ang="0">
                    <a:pos x="0" y="0"/>
                  </a:cxn>
                </a:cxnLst>
                <a:rect l="0" t="0" r="r" b="b"/>
                <a:pathLst>
                  <a:path w="1168" h="1167">
                    <a:moveTo>
                      <a:pt x="0" y="0"/>
                    </a:moveTo>
                    <a:lnTo>
                      <a:pt x="1168" y="0"/>
                    </a:lnTo>
                    <a:lnTo>
                      <a:pt x="1168" y="1167"/>
                    </a:lnTo>
                    <a:lnTo>
                      <a:pt x="0" y="1167"/>
                    </a:lnTo>
                    <a:lnTo>
                      <a:pt x="0" y="0"/>
                    </a:lnTo>
                    <a:lnTo>
                      <a:pt x="56" y="55"/>
                    </a:lnTo>
                    <a:lnTo>
                      <a:pt x="1112" y="55"/>
                    </a:lnTo>
                    <a:lnTo>
                      <a:pt x="1112" y="1112"/>
                    </a:lnTo>
                    <a:lnTo>
                      <a:pt x="56" y="1112"/>
                    </a:lnTo>
                    <a:lnTo>
                      <a:pt x="56" y="55"/>
                    </a:lnTo>
                    <a:lnTo>
                      <a:pt x="0" y="0"/>
                    </a:lnTo>
                    <a:close/>
                  </a:path>
                </a:pathLst>
              </a:custGeom>
              <a:solidFill>
                <a:srgbClr val="4D5D73"/>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27" name="Freeform 377"/>
              <p:cNvSpPr>
                <a:spLocks/>
              </p:cNvSpPr>
              <p:nvPr/>
            </p:nvSpPr>
            <p:spPr bwMode="auto">
              <a:xfrm>
                <a:off x="2654" y="2244"/>
                <a:ext cx="278" cy="278"/>
              </a:xfrm>
              <a:custGeom>
                <a:avLst/>
                <a:gdLst/>
                <a:ahLst/>
                <a:cxnLst>
                  <a:cxn ang="0">
                    <a:pos x="0" y="0"/>
                  </a:cxn>
                  <a:cxn ang="0">
                    <a:pos x="1113" y="0"/>
                  </a:cxn>
                  <a:cxn ang="0">
                    <a:pos x="1113" y="1112"/>
                  </a:cxn>
                  <a:cxn ang="0">
                    <a:pos x="0" y="1112"/>
                  </a:cxn>
                  <a:cxn ang="0">
                    <a:pos x="0" y="0"/>
                  </a:cxn>
                  <a:cxn ang="0">
                    <a:pos x="56" y="56"/>
                  </a:cxn>
                  <a:cxn ang="0">
                    <a:pos x="1057" y="56"/>
                  </a:cxn>
                  <a:cxn ang="0">
                    <a:pos x="1057" y="1057"/>
                  </a:cxn>
                  <a:cxn ang="0">
                    <a:pos x="56" y="1057"/>
                  </a:cxn>
                  <a:cxn ang="0">
                    <a:pos x="56" y="56"/>
                  </a:cxn>
                  <a:cxn ang="0">
                    <a:pos x="0" y="0"/>
                  </a:cxn>
                </a:cxnLst>
                <a:rect l="0" t="0" r="r" b="b"/>
                <a:pathLst>
                  <a:path w="1113" h="1112">
                    <a:moveTo>
                      <a:pt x="0" y="0"/>
                    </a:moveTo>
                    <a:lnTo>
                      <a:pt x="1113" y="0"/>
                    </a:lnTo>
                    <a:lnTo>
                      <a:pt x="1113" y="1112"/>
                    </a:lnTo>
                    <a:lnTo>
                      <a:pt x="0" y="1112"/>
                    </a:lnTo>
                    <a:lnTo>
                      <a:pt x="0" y="0"/>
                    </a:lnTo>
                    <a:lnTo>
                      <a:pt x="56" y="56"/>
                    </a:lnTo>
                    <a:lnTo>
                      <a:pt x="1057" y="56"/>
                    </a:lnTo>
                    <a:lnTo>
                      <a:pt x="1057" y="1057"/>
                    </a:lnTo>
                    <a:lnTo>
                      <a:pt x="56" y="1057"/>
                    </a:lnTo>
                    <a:lnTo>
                      <a:pt x="56" y="56"/>
                    </a:lnTo>
                    <a:lnTo>
                      <a:pt x="0" y="0"/>
                    </a:lnTo>
                    <a:close/>
                  </a:path>
                </a:pathLst>
              </a:custGeom>
              <a:solidFill>
                <a:srgbClr val="4C5A74"/>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28" name="Freeform 378"/>
              <p:cNvSpPr>
                <a:spLocks/>
              </p:cNvSpPr>
              <p:nvPr/>
            </p:nvSpPr>
            <p:spPr bwMode="auto">
              <a:xfrm>
                <a:off x="2661" y="2251"/>
                <a:ext cx="264" cy="264"/>
              </a:xfrm>
              <a:custGeom>
                <a:avLst/>
                <a:gdLst/>
                <a:ahLst/>
                <a:cxnLst>
                  <a:cxn ang="0">
                    <a:pos x="0" y="0"/>
                  </a:cxn>
                  <a:cxn ang="0">
                    <a:pos x="1056" y="0"/>
                  </a:cxn>
                  <a:cxn ang="0">
                    <a:pos x="1056" y="1057"/>
                  </a:cxn>
                  <a:cxn ang="0">
                    <a:pos x="0" y="1057"/>
                  </a:cxn>
                  <a:cxn ang="0">
                    <a:pos x="0" y="0"/>
                  </a:cxn>
                  <a:cxn ang="0">
                    <a:pos x="55" y="57"/>
                  </a:cxn>
                  <a:cxn ang="0">
                    <a:pos x="1001" y="57"/>
                  </a:cxn>
                  <a:cxn ang="0">
                    <a:pos x="1001" y="1001"/>
                  </a:cxn>
                  <a:cxn ang="0">
                    <a:pos x="55" y="1001"/>
                  </a:cxn>
                  <a:cxn ang="0">
                    <a:pos x="55" y="57"/>
                  </a:cxn>
                  <a:cxn ang="0">
                    <a:pos x="0" y="0"/>
                  </a:cxn>
                </a:cxnLst>
                <a:rect l="0" t="0" r="r" b="b"/>
                <a:pathLst>
                  <a:path w="1056" h="1057">
                    <a:moveTo>
                      <a:pt x="0" y="0"/>
                    </a:moveTo>
                    <a:lnTo>
                      <a:pt x="1056" y="0"/>
                    </a:lnTo>
                    <a:lnTo>
                      <a:pt x="1056" y="1057"/>
                    </a:lnTo>
                    <a:lnTo>
                      <a:pt x="0" y="1057"/>
                    </a:lnTo>
                    <a:lnTo>
                      <a:pt x="0" y="0"/>
                    </a:lnTo>
                    <a:lnTo>
                      <a:pt x="55" y="57"/>
                    </a:lnTo>
                    <a:lnTo>
                      <a:pt x="1001" y="57"/>
                    </a:lnTo>
                    <a:lnTo>
                      <a:pt x="1001" y="1001"/>
                    </a:lnTo>
                    <a:lnTo>
                      <a:pt x="55" y="1001"/>
                    </a:lnTo>
                    <a:lnTo>
                      <a:pt x="55" y="57"/>
                    </a:lnTo>
                    <a:lnTo>
                      <a:pt x="0" y="0"/>
                    </a:lnTo>
                    <a:close/>
                  </a:path>
                </a:pathLst>
              </a:custGeom>
              <a:solidFill>
                <a:srgbClr val="4A57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29" name="Freeform 379"/>
              <p:cNvSpPr>
                <a:spLocks/>
              </p:cNvSpPr>
              <p:nvPr/>
            </p:nvSpPr>
            <p:spPr bwMode="auto">
              <a:xfrm>
                <a:off x="2668" y="2258"/>
                <a:ext cx="250" cy="250"/>
              </a:xfrm>
              <a:custGeom>
                <a:avLst/>
                <a:gdLst/>
                <a:ahLst/>
                <a:cxnLst>
                  <a:cxn ang="0">
                    <a:pos x="0" y="0"/>
                  </a:cxn>
                  <a:cxn ang="0">
                    <a:pos x="1001" y="0"/>
                  </a:cxn>
                  <a:cxn ang="0">
                    <a:pos x="1001" y="1001"/>
                  </a:cxn>
                  <a:cxn ang="0">
                    <a:pos x="0" y="1001"/>
                  </a:cxn>
                  <a:cxn ang="0">
                    <a:pos x="0" y="0"/>
                  </a:cxn>
                  <a:cxn ang="0">
                    <a:pos x="55" y="55"/>
                  </a:cxn>
                  <a:cxn ang="0">
                    <a:pos x="946" y="55"/>
                  </a:cxn>
                  <a:cxn ang="0">
                    <a:pos x="946" y="944"/>
                  </a:cxn>
                  <a:cxn ang="0">
                    <a:pos x="55" y="944"/>
                  </a:cxn>
                  <a:cxn ang="0">
                    <a:pos x="55" y="55"/>
                  </a:cxn>
                  <a:cxn ang="0">
                    <a:pos x="0" y="0"/>
                  </a:cxn>
                </a:cxnLst>
                <a:rect l="0" t="0" r="r" b="b"/>
                <a:pathLst>
                  <a:path w="1001" h="1001">
                    <a:moveTo>
                      <a:pt x="0" y="0"/>
                    </a:moveTo>
                    <a:lnTo>
                      <a:pt x="1001" y="0"/>
                    </a:lnTo>
                    <a:lnTo>
                      <a:pt x="1001" y="1001"/>
                    </a:lnTo>
                    <a:lnTo>
                      <a:pt x="0" y="1001"/>
                    </a:lnTo>
                    <a:lnTo>
                      <a:pt x="0" y="0"/>
                    </a:lnTo>
                    <a:lnTo>
                      <a:pt x="55" y="55"/>
                    </a:lnTo>
                    <a:lnTo>
                      <a:pt x="946" y="55"/>
                    </a:lnTo>
                    <a:lnTo>
                      <a:pt x="946" y="944"/>
                    </a:lnTo>
                    <a:lnTo>
                      <a:pt x="55" y="944"/>
                    </a:lnTo>
                    <a:lnTo>
                      <a:pt x="55" y="55"/>
                    </a:lnTo>
                    <a:lnTo>
                      <a:pt x="0" y="0"/>
                    </a:lnTo>
                    <a:close/>
                  </a:path>
                </a:pathLst>
              </a:custGeom>
              <a:solidFill>
                <a:srgbClr val="4854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30" name="Freeform 380"/>
              <p:cNvSpPr>
                <a:spLocks/>
              </p:cNvSpPr>
              <p:nvPr/>
            </p:nvSpPr>
            <p:spPr bwMode="auto">
              <a:xfrm>
                <a:off x="2675" y="2265"/>
                <a:ext cx="237" cy="236"/>
              </a:xfrm>
              <a:custGeom>
                <a:avLst/>
                <a:gdLst/>
                <a:ahLst/>
                <a:cxnLst>
                  <a:cxn ang="0">
                    <a:pos x="0" y="0"/>
                  </a:cxn>
                  <a:cxn ang="0">
                    <a:pos x="946" y="0"/>
                  </a:cxn>
                  <a:cxn ang="0">
                    <a:pos x="946" y="944"/>
                  </a:cxn>
                  <a:cxn ang="0">
                    <a:pos x="0" y="944"/>
                  </a:cxn>
                  <a:cxn ang="0">
                    <a:pos x="0" y="0"/>
                  </a:cxn>
                  <a:cxn ang="0">
                    <a:pos x="57" y="54"/>
                  </a:cxn>
                  <a:cxn ang="0">
                    <a:pos x="890" y="54"/>
                  </a:cxn>
                  <a:cxn ang="0">
                    <a:pos x="890" y="889"/>
                  </a:cxn>
                  <a:cxn ang="0">
                    <a:pos x="57" y="889"/>
                  </a:cxn>
                  <a:cxn ang="0">
                    <a:pos x="57" y="54"/>
                  </a:cxn>
                  <a:cxn ang="0">
                    <a:pos x="0" y="0"/>
                  </a:cxn>
                </a:cxnLst>
                <a:rect l="0" t="0" r="r" b="b"/>
                <a:pathLst>
                  <a:path w="946" h="944">
                    <a:moveTo>
                      <a:pt x="0" y="0"/>
                    </a:moveTo>
                    <a:lnTo>
                      <a:pt x="946" y="0"/>
                    </a:lnTo>
                    <a:lnTo>
                      <a:pt x="946" y="944"/>
                    </a:lnTo>
                    <a:lnTo>
                      <a:pt x="0" y="944"/>
                    </a:lnTo>
                    <a:lnTo>
                      <a:pt x="0" y="0"/>
                    </a:lnTo>
                    <a:lnTo>
                      <a:pt x="57" y="54"/>
                    </a:lnTo>
                    <a:lnTo>
                      <a:pt x="890" y="54"/>
                    </a:lnTo>
                    <a:lnTo>
                      <a:pt x="890" y="889"/>
                    </a:lnTo>
                    <a:lnTo>
                      <a:pt x="57" y="889"/>
                    </a:lnTo>
                    <a:lnTo>
                      <a:pt x="57" y="54"/>
                    </a:lnTo>
                    <a:lnTo>
                      <a:pt x="0" y="0"/>
                    </a:lnTo>
                    <a:close/>
                  </a:path>
                </a:pathLst>
              </a:custGeom>
              <a:solidFill>
                <a:srgbClr val="4651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31" name="Freeform 381"/>
              <p:cNvSpPr>
                <a:spLocks/>
              </p:cNvSpPr>
              <p:nvPr/>
            </p:nvSpPr>
            <p:spPr bwMode="auto">
              <a:xfrm>
                <a:off x="2682" y="2272"/>
                <a:ext cx="223" cy="222"/>
              </a:xfrm>
              <a:custGeom>
                <a:avLst/>
                <a:gdLst/>
                <a:ahLst/>
                <a:cxnLst>
                  <a:cxn ang="0">
                    <a:pos x="0" y="0"/>
                  </a:cxn>
                  <a:cxn ang="0">
                    <a:pos x="891" y="0"/>
                  </a:cxn>
                  <a:cxn ang="0">
                    <a:pos x="891" y="889"/>
                  </a:cxn>
                  <a:cxn ang="0">
                    <a:pos x="0" y="889"/>
                  </a:cxn>
                  <a:cxn ang="0">
                    <a:pos x="0" y="0"/>
                  </a:cxn>
                  <a:cxn ang="0">
                    <a:pos x="56" y="56"/>
                  </a:cxn>
                  <a:cxn ang="0">
                    <a:pos x="834" y="56"/>
                  </a:cxn>
                  <a:cxn ang="0">
                    <a:pos x="834" y="834"/>
                  </a:cxn>
                  <a:cxn ang="0">
                    <a:pos x="56" y="834"/>
                  </a:cxn>
                  <a:cxn ang="0">
                    <a:pos x="56" y="56"/>
                  </a:cxn>
                  <a:cxn ang="0">
                    <a:pos x="0" y="0"/>
                  </a:cxn>
                </a:cxnLst>
                <a:rect l="0" t="0" r="r" b="b"/>
                <a:pathLst>
                  <a:path w="891" h="889">
                    <a:moveTo>
                      <a:pt x="0" y="0"/>
                    </a:moveTo>
                    <a:lnTo>
                      <a:pt x="891" y="0"/>
                    </a:lnTo>
                    <a:lnTo>
                      <a:pt x="891" y="889"/>
                    </a:lnTo>
                    <a:lnTo>
                      <a:pt x="0" y="889"/>
                    </a:lnTo>
                    <a:lnTo>
                      <a:pt x="0" y="0"/>
                    </a:lnTo>
                    <a:lnTo>
                      <a:pt x="56" y="56"/>
                    </a:lnTo>
                    <a:lnTo>
                      <a:pt x="834" y="56"/>
                    </a:lnTo>
                    <a:lnTo>
                      <a:pt x="834" y="834"/>
                    </a:lnTo>
                    <a:lnTo>
                      <a:pt x="56" y="834"/>
                    </a:lnTo>
                    <a:lnTo>
                      <a:pt x="56" y="56"/>
                    </a:lnTo>
                    <a:lnTo>
                      <a:pt x="0" y="0"/>
                    </a:lnTo>
                    <a:close/>
                  </a:path>
                </a:pathLst>
              </a:custGeom>
              <a:solidFill>
                <a:srgbClr val="454F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32" name="Freeform 382"/>
              <p:cNvSpPr>
                <a:spLocks/>
              </p:cNvSpPr>
              <p:nvPr/>
            </p:nvSpPr>
            <p:spPr bwMode="auto">
              <a:xfrm>
                <a:off x="2689" y="2278"/>
                <a:ext cx="208" cy="209"/>
              </a:xfrm>
              <a:custGeom>
                <a:avLst/>
                <a:gdLst/>
                <a:ahLst/>
                <a:cxnLst>
                  <a:cxn ang="0">
                    <a:pos x="0" y="0"/>
                  </a:cxn>
                  <a:cxn ang="0">
                    <a:pos x="833" y="0"/>
                  </a:cxn>
                  <a:cxn ang="0">
                    <a:pos x="833" y="835"/>
                  </a:cxn>
                  <a:cxn ang="0">
                    <a:pos x="0" y="835"/>
                  </a:cxn>
                  <a:cxn ang="0">
                    <a:pos x="0" y="0"/>
                  </a:cxn>
                  <a:cxn ang="0">
                    <a:pos x="55" y="57"/>
                  </a:cxn>
                  <a:cxn ang="0">
                    <a:pos x="778" y="57"/>
                  </a:cxn>
                  <a:cxn ang="0">
                    <a:pos x="778" y="779"/>
                  </a:cxn>
                  <a:cxn ang="0">
                    <a:pos x="55" y="779"/>
                  </a:cxn>
                  <a:cxn ang="0">
                    <a:pos x="55" y="57"/>
                  </a:cxn>
                  <a:cxn ang="0">
                    <a:pos x="0" y="0"/>
                  </a:cxn>
                </a:cxnLst>
                <a:rect l="0" t="0" r="r" b="b"/>
                <a:pathLst>
                  <a:path w="833" h="835">
                    <a:moveTo>
                      <a:pt x="0" y="0"/>
                    </a:moveTo>
                    <a:lnTo>
                      <a:pt x="833" y="0"/>
                    </a:lnTo>
                    <a:lnTo>
                      <a:pt x="833" y="835"/>
                    </a:lnTo>
                    <a:lnTo>
                      <a:pt x="0" y="835"/>
                    </a:lnTo>
                    <a:lnTo>
                      <a:pt x="0" y="0"/>
                    </a:lnTo>
                    <a:lnTo>
                      <a:pt x="55" y="57"/>
                    </a:lnTo>
                    <a:lnTo>
                      <a:pt x="778" y="57"/>
                    </a:lnTo>
                    <a:lnTo>
                      <a:pt x="778" y="779"/>
                    </a:lnTo>
                    <a:lnTo>
                      <a:pt x="55" y="779"/>
                    </a:lnTo>
                    <a:lnTo>
                      <a:pt x="55" y="57"/>
                    </a:lnTo>
                    <a:lnTo>
                      <a:pt x="0" y="0"/>
                    </a:lnTo>
                    <a:close/>
                  </a:path>
                </a:pathLst>
              </a:custGeom>
              <a:solidFill>
                <a:srgbClr val="444B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33" name="Freeform 383"/>
              <p:cNvSpPr>
                <a:spLocks/>
              </p:cNvSpPr>
              <p:nvPr/>
            </p:nvSpPr>
            <p:spPr bwMode="auto">
              <a:xfrm>
                <a:off x="2696" y="2286"/>
                <a:ext cx="195" cy="194"/>
              </a:xfrm>
              <a:custGeom>
                <a:avLst/>
                <a:gdLst/>
                <a:ahLst/>
                <a:cxnLst>
                  <a:cxn ang="0">
                    <a:pos x="0" y="0"/>
                  </a:cxn>
                  <a:cxn ang="0">
                    <a:pos x="778" y="0"/>
                  </a:cxn>
                  <a:cxn ang="0">
                    <a:pos x="778" y="778"/>
                  </a:cxn>
                  <a:cxn ang="0">
                    <a:pos x="0" y="778"/>
                  </a:cxn>
                  <a:cxn ang="0">
                    <a:pos x="0" y="0"/>
                  </a:cxn>
                  <a:cxn ang="0">
                    <a:pos x="55" y="55"/>
                  </a:cxn>
                  <a:cxn ang="0">
                    <a:pos x="723" y="55"/>
                  </a:cxn>
                  <a:cxn ang="0">
                    <a:pos x="723" y="722"/>
                  </a:cxn>
                  <a:cxn ang="0">
                    <a:pos x="55" y="722"/>
                  </a:cxn>
                  <a:cxn ang="0">
                    <a:pos x="55" y="55"/>
                  </a:cxn>
                  <a:cxn ang="0">
                    <a:pos x="0" y="0"/>
                  </a:cxn>
                </a:cxnLst>
                <a:rect l="0" t="0" r="r" b="b"/>
                <a:pathLst>
                  <a:path w="778" h="778">
                    <a:moveTo>
                      <a:pt x="0" y="0"/>
                    </a:moveTo>
                    <a:lnTo>
                      <a:pt x="778" y="0"/>
                    </a:lnTo>
                    <a:lnTo>
                      <a:pt x="778" y="778"/>
                    </a:lnTo>
                    <a:lnTo>
                      <a:pt x="0" y="778"/>
                    </a:lnTo>
                    <a:lnTo>
                      <a:pt x="0" y="0"/>
                    </a:lnTo>
                    <a:lnTo>
                      <a:pt x="55" y="55"/>
                    </a:lnTo>
                    <a:lnTo>
                      <a:pt x="723" y="55"/>
                    </a:lnTo>
                    <a:lnTo>
                      <a:pt x="723" y="722"/>
                    </a:lnTo>
                    <a:lnTo>
                      <a:pt x="55" y="722"/>
                    </a:lnTo>
                    <a:lnTo>
                      <a:pt x="55" y="55"/>
                    </a:lnTo>
                    <a:lnTo>
                      <a:pt x="0" y="0"/>
                    </a:lnTo>
                    <a:close/>
                  </a:path>
                </a:pathLst>
              </a:custGeom>
              <a:solidFill>
                <a:srgbClr val="4248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34" name="Freeform 384"/>
              <p:cNvSpPr>
                <a:spLocks/>
              </p:cNvSpPr>
              <p:nvPr/>
            </p:nvSpPr>
            <p:spPr bwMode="auto">
              <a:xfrm>
                <a:off x="2703" y="2292"/>
                <a:ext cx="181" cy="181"/>
              </a:xfrm>
              <a:custGeom>
                <a:avLst/>
                <a:gdLst/>
                <a:ahLst/>
                <a:cxnLst>
                  <a:cxn ang="0">
                    <a:pos x="0" y="0"/>
                  </a:cxn>
                  <a:cxn ang="0">
                    <a:pos x="723" y="0"/>
                  </a:cxn>
                  <a:cxn ang="0">
                    <a:pos x="723" y="722"/>
                  </a:cxn>
                  <a:cxn ang="0">
                    <a:pos x="0" y="722"/>
                  </a:cxn>
                  <a:cxn ang="0">
                    <a:pos x="0" y="0"/>
                  </a:cxn>
                  <a:cxn ang="0">
                    <a:pos x="56" y="55"/>
                  </a:cxn>
                  <a:cxn ang="0">
                    <a:pos x="667" y="55"/>
                  </a:cxn>
                  <a:cxn ang="0">
                    <a:pos x="667" y="667"/>
                  </a:cxn>
                  <a:cxn ang="0">
                    <a:pos x="56" y="667"/>
                  </a:cxn>
                  <a:cxn ang="0">
                    <a:pos x="56" y="55"/>
                  </a:cxn>
                  <a:cxn ang="0">
                    <a:pos x="0" y="0"/>
                  </a:cxn>
                </a:cxnLst>
                <a:rect l="0" t="0" r="r" b="b"/>
                <a:pathLst>
                  <a:path w="723" h="722">
                    <a:moveTo>
                      <a:pt x="0" y="0"/>
                    </a:moveTo>
                    <a:lnTo>
                      <a:pt x="723" y="0"/>
                    </a:lnTo>
                    <a:lnTo>
                      <a:pt x="723" y="722"/>
                    </a:lnTo>
                    <a:lnTo>
                      <a:pt x="0" y="722"/>
                    </a:lnTo>
                    <a:lnTo>
                      <a:pt x="0" y="0"/>
                    </a:lnTo>
                    <a:lnTo>
                      <a:pt x="56" y="55"/>
                    </a:lnTo>
                    <a:lnTo>
                      <a:pt x="667" y="55"/>
                    </a:lnTo>
                    <a:lnTo>
                      <a:pt x="667" y="667"/>
                    </a:lnTo>
                    <a:lnTo>
                      <a:pt x="56" y="667"/>
                    </a:lnTo>
                    <a:lnTo>
                      <a:pt x="56" y="55"/>
                    </a:lnTo>
                    <a:lnTo>
                      <a:pt x="0" y="0"/>
                    </a:lnTo>
                    <a:close/>
                  </a:path>
                </a:pathLst>
              </a:custGeom>
              <a:solidFill>
                <a:srgbClr val="4145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35" name="Freeform 385"/>
              <p:cNvSpPr>
                <a:spLocks/>
              </p:cNvSpPr>
              <p:nvPr/>
            </p:nvSpPr>
            <p:spPr bwMode="auto">
              <a:xfrm>
                <a:off x="2710" y="2299"/>
                <a:ext cx="167" cy="167"/>
              </a:xfrm>
              <a:custGeom>
                <a:avLst/>
                <a:gdLst/>
                <a:ahLst/>
                <a:cxnLst>
                  <a:cxn ang="0">
                    <a:pos x="0" y="0"/>
                  </a:cxn>
                  <a:cxn ang="0">
                    <a:pos x="668" y="0"/>
                  </a:cxn>
                  <a:cxn ang="0">
                    <a:pos x="668" y="667"/>
                  </a:cxn>
                  <a:cxn ang="0">
                    <a:pos x="0" y="667"/>
                  </a:cxn>
                  <a:cxn ang="0">
                    <a:pos x="0" y="0"/>
                  </a:cxn>
                  <a:cxn ang="0">
                    <a:pos x="56" y="56"/>
                  </a:cxn>
                  <a:cxn ang="0">
                    <a:pos x="612" y="56"/>
                  </a:cxn>
                  <a:cxn ang="0">
                    <a:pos x="612" y="612"/>
                  </a:cxn>
                  <a:cxn ang="0">
                    <a:pos x="56" y="612"/>
                  </a:cxn>
                  <a:cxn ang="0">
                    <a:pos x="56" y="56"/>
                  </a:cxn>
                  <a:cxn ang="0">
                    <a:pos x="0" y="0"/>
                  </a:cxn>
                </a:cxnLst>
                <a:rect l="0" t="0" r="r" b="b"/>
                <a:pathLst>
                  <a:path w="668" h="667">
                    <a:moveTo>
                      <a:pt x="0" y="0"/>
                    </a:moveTo>
                    <a:lnTo>
                      <a:pt x="668" y="0"/>
                    </a:lnTo>
                    <a:lnTo>
                      <a:pt x="668" y="667"/>
                    </a:lnTo>
                    <a:lnTo>
                      <a:pt x="0" y="667"/>
                    </a:lnTo>
                    <a:lnTo>
                      <a:pt x="0" y="0"/>
                    </a:lnTo>
                    <a:lnTo>
                      <a:pt x="56" y="56"/>
                    </a:lnTo>
                    <a:lnTo>
                      <a:pt x="612" y="56"/>
                    </a:lnTo>
                    <a:lnTo>
                      <a:pt x="612" y="612"/>
                    </a:lnTo>
                    <a:lnTo>
                      <a:pt x="56" y="612"/>
                    </a:lnTo>
                    <a:lnTo>
                      <a:pt x="56" y="56"/>
                    </a:lnTo>
                    <a:lnTo>
                      <a:pt x="0" y="0"/>
                    </a:lnTo>
                    <a:close/>
                  </a:path>
                </a:pathLst>
              </a:custGeom>
              <a:solidFill>
                <a:srgbClr val="3F42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36" name="Freeform 386"/>
              <p:cNvSpPr>
                <a:spLocks/>
              </p:cNvSpPr>
              <p:nvPr/>
            </p:nvSpPr>
            <p:spPr bwMode="auto">
              <a:xfrm>
                <a:off x="2717" y="2306"/>
                <a:ext cx="153" cy="153"/>
              </a:xfrm>
              <a:custGeom>
                <a:avLst/>
                <a:gdLst/>
                <a:ahLst/>
                <a:cxnLst>
                  <a:cxn ang="0">
                    <a:pos x="0" y="0"/>
                  </a:cxn>
                  <a:cxn ang="0">
                    <a:pos x="611" y="0"/>
                  </a:cxn>
                  <a:cxn ang="0">
                    <a:pos x="611" y="612"/>
                  </a:cxn>
                  <a:cxn ang="0">
                    <a:pos x="0" y="612"/>
                  </a:cxn>
                  <a:cxn ang="0">
                    <a:pos x="0" y="0"/>
                  </a:cxn>
                  <a:cxn ang="0">
                    <a:pos x="55" y="56"/>
                  </a:cxn>
                  <a:cxn ang="0">
                    <a:pos x="556" y="56"/>
                  </a:cxn>
                  <a:cxn ang="0">
                    <a:pos x="556" y="555"/>
                  </a:cxn>
                  <a:cxn ang="0">
                    <a:pos x="55" y="555"/>
                  </a:cxn>
                  <a:cxn ang="0">
                    <a:pos x="55" y="56"/>
                  </a:cxn>
                  <a:cxn ang="0">
                    <a:pos x="0" y="0"/>
                  </a:cxn>
                </a:cxnLst>
                <a:rect l="0" t="0" r="r" b="b"/>
                <a:pathLst>
                  <a:path w="611" h="612">
                    <a:moveTo>
                      <a:pt x="0" y="0"/>
                    </a:moveTo>
                    <a:lnTo>
                      <a:pt x="611" y="0"/>
                    </a:lnTo>
                    <a:lnTo>
                      <a:pt x="611" y="612"/>
                    </a:lnTo>
                    <a:lnTo>
                      <a:pt x="0" y="612"/>
                    </a:lnTo>
                    <a:lnTo>
                      <a:pt x="0" y="0"/>
                    </a:lnTo>
                    <a:lnTo>
                      <a:pt x="55" y="56"/>
                    </a:lnTo>
                    <a:lnTo>
                      <a:pt x="556" y="56"/>
                    </a:lnTo>
                    <a:lnTo>
                      <a:pt x="556" y="555"/>
                    </a:lnTo>
                    <a:lnTo>
                      <a:pt x="55" y="555"/>
                    </a:lnTo>
                    <a:lnTo>
                      <a:pt x="55" y="56"/>
                    </a:lnTo>
                    <a:lnTo>
                      <a:pt x="0" y="0"/>
                    </a:lnTo>
                    <a:close/>
                  </a:path>
                </a:pathLst>
              </a:custGeom>
              <a:solidFill>
                <a:srgbClr val="3E3F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37" name="Freeform 387"/>
              <p:cNvSpPr>
                <a:spLocks/>
              </p:cNvSpPr>
              <p:nvPr/>
            </p:nvSpPr>
            <p:spPr bwMode="auto">
              <a:xfrm>
                <a:off x="2724" y="2313"/>
                <a:ext cx="139" cy="139"/>
              </a:xfrm>
              <a:custGeom>
                <a:avLst/>
                <a:gdLst/>
                <a:ahLst/>
                <a:cxnLst>
                  <a:cxn ang="0">
                    <a:pos x="0" y="0"/>
                  </a:cxn>
                  <a:cxn ang="0">
                    <a:pos x="556" y="0"/>
                  </a:cxn>
                  <a:cxn ang="0">
                    <a:pos x="556" y="556"/>
                  </a:cxn>
                  <a:cxn ang="0">
                    <a:pos x="0" y="556"/>
                  </a:cxn>
                  <a:cxn ang="0">
                    <a:pos x="0" y="0"/>
                  </a:cxn>
                  <a:cxn ang="0">
                    <a:pos x="55" y="55"/>
                  </a:cxn>
                  <a:cxn ang="0">
                    <a:pos x="501" y="55"/>
                  </a:cxn>
                  <a:cxn ang="0">
                    <a:pos x="501" y="500"/>
                  </a:cxn>
                  <a:cxn ang="0">
                    <a:pos x="55" y="500"/>
                  </a:cxn>
                  <a:cxn ang="0">
                    <a:pos x="55" y="55"/>
                  </a:cxn>
                  <a:cxn ang="0">
                    <a:pos x="0" y="0"/>
                  </a:cxn>
                </a:cxnLst>
                <a:rect l="0" t="0" r="r" b="b"/>
                <a:pathLst>
                  <a:path w="556" h="556">
                    <a:moveTo>
                      <a:pt x="0" y="0"/>
                    </a:moveTo>
                    <a:lnTo>
                      <a:pt x="556" y="0"/>
                    </a:lnTo>
                    <a:lnTo>
                      <a:pt x="556" y="556"/>
                    </a:lnTo>
                    <a:lnTo>
                      <a:pt x="0" y="556"/>
                    </a:lnTo>
                    <a:lnTo>
                      <a:pt x="0" y="0"/>
                    </a:lnTo>
                    <a:lnTo>
                      <a:pt x="55" y="55"/>
                    </a:lnTo>
                    <a:lnTo>
                      <a:pt x="501" y="55"/>
                    </a:lnTo>
                    <a:lnTo>
                      <a:pt x="501" y="500"/>
                    </a:lnTo>
                    <a:lnTo>
                      <a:pt x="55" y="500"/>
                    </a:lnTo>
                    <a:lnTo>
                      <a:pt x="55" y="55"/>
                    </a:lnTo>
                    <a:lnTo>
                      <a:pt x="0" y="0"/>
                    </a:lnTo>
                    <a:close/>
                  </a:path>
                </a:pathLst>
              </a:custGeom>
              <a:solidFill>
                <a:srgbClr val="3C3B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38" name="Freeform 388"/>
              <p:cNvSpPr>
                <a:spLocks/>
              </p:cNvSpPr>
              <p:nvPr/>
            </p:nvSpPr>
            <p:spPr bwMode="auto">
              <a:xfrm>
                <a:off x="2731" y="2320"/>
                <a:ext cx="125" cy="125"/>
              </a:xfrm>
              <a:custGeom>
                <a:avLst/>
                <a:gdLst/>
                <a:ahLst/>
                <a:cxnLst>
                  <a:cxn ang="0">
                    <a:pos x="0" y="0"/>
                  </a:cxn>
                  <a:cxn ang="0">
                    <a:pos x="501" y="0"/>
                  </a:cxn>
                  <a:cxn ang="0">
                    <a:pos x="501" y="499"/>
                  </a:cxn>
                  <a:cxn ang="0">
                    <a:pos x="0" y="499"/>
                  </a:cxn>
                  <a:cxn ang="0">
                    <a:pos x="0" y="0"/>
                  </a:cxn>
                  <a:cxn ang="0">
                    <a:pos x="56" y="55"/>
                  </a:cxn>
                  <a:cxn ang="0">
                    <a:pos x="444" y="55"/>
                  </a:cxn>
                  <a:cxn ang="0">
                    <a:pos x="444" y="445"/>
                  </a:cxn>
                  <a:cxn ang="0">
                    <a:pos x="56" y="445"/>
                  </a:cxn>
                  <a:cxn ang="0">
                    <a:pos x="56" y="55"/>
                  </a:cxn>
                  <a:cxn ang="0">
                    <a:pos x="0" y="0"/>
                  </a:cxn>
                </a:cxnLst>
                <a:rect l="0" t="0" r="r" b="b"/>
                <a:pathLst>
                  <a:path w="501" h="499">
                    <a:moveTo>
                      <a:pt x="0" y="0"/>
                    </a:moveTo>
                    <a:lnTo>
                      <a:pt x="501" y="0"/>
                    </a:lnTo>
                    <a:lnTo>
                      <a:pt x="501" y="499"/>
                    </a:lnTo>
                    <a:lnTo>
                      <a:pt x="0" y="499"/>
                    </a:lnTo>
                    <a:lnTo>
                      <a:pt x="0" y="0"/>
                    </a:lnTo>
                    <a:lnTo>
                      <a:pt x="56" y="55"/>
                    </a:lnTo>
                    <a:lnTo>
                      <a:pt x="444" y="55"/>
                    </a:lnTo>
                    <a:lnTo>
                      <a:pt x="444" y="445"/>
                    </a:lnTo>
                    <a:lnTo>
                      <a:pt x="56" y="445"/>
                    </a:lnTo>
                    <a:lnTo>
                      <a:pt x="56" y="55"/>
                    </a:lnTo>
                    <a:lnTo>
                      <a:pt x="0" y="0"/>
                    </a:lnTo>
                    <a:close/>
                  </a:path>
                </a:pathLst>
              </a:custGeom>
              <a:solidFill>
                <a:srgbClr val="3938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39" name="Freeform 389"/>
              <p:cNvSpPr>
                <a:spLocks/>
              </p:cNvSpPr>
              <p:nvPr/>
            </p:nvSpPr>
            <p:spPr bwMode="auto">
              <a:xfrm>
                <a:off x="2738" y="2327"/>
                <a:ext cx="111" cy="111"/>
              </a:xfrm>
              <a:custGeom>
                <a:avLst/>
                <a:gdLst/>
                <a:ahLst/>
                <a:cxnLst>
                  <a:cxn ang="0">
                    <a:pos x="0" y="0"/>
                  </a:cxn>
                  <a:cxn ang="0">
                    <a:pos x="446" y="0"/>
                  </a:cxn>
                  <a:cxn ang="0">
                    <a:pos x="446" y="445"/>
                  </a:cxn>
                  <a:cxn ang="0">
                    <a:pos x="0" y="445"/>
                  </a:cxn>
                  <a:cxn ang="0">
                    <a:pos x="0" y="0"/>
                  </a:cxn>
                  <a:cxn ang="0">
                    <a:pos x="56" y="57"/>
                  </a:cxn>
                  <a:cxn ang="0">
                    <a:pos x="390" y="57"/>
                  </a:cxn>
                  <a:cxn ang="0">
                    <a:pos x="390" y="390"/>
                  </a:cxn>
                  <a:cxn ang="0">
                    <a:pos x="56" y="390"/>
                  </a:cxn>
                  <a:cxn ang="0">
                    <a:pos x="56" y="57"/>
                  </a:cxn>
                  <a:cxn ang="0">
                    <a:pos x="0" y="0"/>
                  </a:cxn>
                </a:cxnLst>
                <a:rect l="0" t="0" r="r" b="b"/>
                <a:pathLst>
                  <a:path w="446" h="445">
                    <a:moveTo>
                      <a:pt x="0" y="0"/>
                    </a:moveTo>
                    <a:lnTo>
                      <a:pt x="446" y="0"/>
                    </a:lnTo>
                    <a:lnTo>
                      <a:pt x="446" y="445"/>
                    </a:lnTo>
                    <a:lnTo>
                      <a:pt x="0" y="445"/>
                    </a:lnTo>
                    <a:lnTo>
                      <a:pt x="0" y="0"/>
                    </a:lnTo>
                    <a:lnTo>
                      <a:pt x="56" y="57"/>
                    </a:lnTo>
                    <a:lnTo>
                      <a:pt x="390" y="57"/>
                    </a:lnTo>
                    <a:lnTo>
                      <a:pt x="390" y="390"/>
                    </a:lnTo>
                    <a:lnTo>
                      <a:pt x="56" y="390"/>
                    </a:lnTo>
                    <a:lnTo>
                      <a:pt x="56" y="57"/>
                    </a:lnTo>
                    <a:lnTo>
                      <a:pt x="0" y="0"/>
                    </a:lnTo>
                    <a:close/>
                  </a:path>
                </a:pathLst>
              </a:custGeom>
              <a:solidFill>
                <a:srgbClr val="3734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40" name="Freeform 390"/>
              <p:cNvSpPr>
                <a:spLocks/>
              </p:cNvSpPr>
              <p:nvPr/>
            </p:nvSpPr>
            <p:spPr bwMode="auto">
              <a:xfrm>
                <a:off x="2745" y="2334"/>
                <a:ext cx="97" cy="97"/>
              </a:xfrm>
              <a:custGeom>
                <a:avLst/>
                <a:gdLst/>
                <a:ahLst/>
                <a:cxnLst>
                  <a:cxn ang="0">
                    <a:pos x="0" y="0"/>
                  </a:cxn>
                  <a:cxn ang="0">
                    <a:pos x="388" y="0"/>
                  </a:cxn>
                  <a:cxn ang="0">
                    <a:pos x="388" y="390"/>
                  </a:cxn>
                  <a:cxn ang="0">
                    <a:pos x="0" y="390"/>
                  </a:cxn>
                  <a:cxn ang="0">
                    <a:pos x="0" y="0"/>
                  </a:cxn>
                  <a:cxn ang="0">
                    <a:pos x="55" y="56"/>
                  </a:cxn>
                  <a:cxn ang="0">
                    <a:pos x="334" y="56"/>
                  </a:cxn>
                  <a:cxn ang="0">
                    <a:pos x="334" y="333"/>
                  </a:cxn>
                  <a:cxn ang="0">
                    <a:pos x="55" y="333"/>
                  </a:cxn>
                  <a:cxn ang="0">
                    <a:pos x="55" y="56"/>
                  </a:cxn>
                  <a:cxn ang="0">
                    <a:pos x="0" y="0"/>
                  </a:cxn>
                </a:cxnLst>
                <a:rect l="0" t="0" r="r" b="b"/>
                <a:pathLst>
                  <a:path w="388" h="390">
                    <a:moveTo>
                      <a:pt x="0" y="0"/>
                    </a:moveTo>
                    <a:lnTo>
                      <a:pt x="388" y="0"/>
                    </a:lnTo>
                    <a:lnTo>
                      <a:pt x="388" y="390"/>
                    </a:lnTo>
                    <a:lnTo>
                      <a:pt x="0" y="390"/>
                    </a:lnTo>
                    <a:lnTo>
                      <a:pt x="0" y="0"/>
                    </a:lnTo>
                    <a:lnTo>
                      <a:pt x="55" y="56"/>
                    </a:lnTo>
                    <a:lnTo>
                      <a:pt x="334" y="56"/>
                    </a:lnTo>
                    <a:lnTo>
                      <a:pt x="334" y="333"/>
                    </a:lnTo>
                    <a:lnTo>
                      <a:pt x="55" y="333"/>
                    </a:lnTo>
                    <a:lnTo>
                      <a:pt x="55" y="56"/>
                    </a:lnTo>
                    <a:lnTo>
                      <a:pt x="0" y="0"/>
                    </a:lnTo>
                    <a:close/>
                  </a:path>
                </a:pathLst>
              </a:custGeom>
              <a:solidFill>
                <a:srgbClr val="3631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41" name="Freeform 391"/>
              <p:cNvSpPr>
                <a:spLocks/>
              </p:cNvSpPr>
              <p:nvPr/>
            </p:nvSpPr>
            <p:spPr bwMode="auto">
              <a:xfrm>
                <a:off x="2752" y="2341"/>
                <a:ext cx="83" cy="84"/>
              </a:xfrm>
              <a:custGeom>
                <a:avLst/>
                <a:gdLst/>
                <a:ahLst/>
                <a:cxnLst>
                  <a:cxn ang="0">
                    <a:pos x="0" y="0"/>
                  </a:cxn>
                  <a:cxn ang="0">
                    <a:pos x="334" y="0"/>
                  </a:cxn>
                  <a:cxn ang="0">
                    <a:pos x="334" y="333"/>
                  </a:cxn>
                  <a:cxn ang="0">
                    <a:pos x="0" y="333"/>
                  </a:cxn>
                  <a:cxn ang="0">
                    <a:pos x="0" y="0"/>
                  </a:cxn>
                  <a:cxn ang="0">
                    <a:pos x="55" y="55"/>
                  </a:cxn>
                  <a:cxn ang="0">
                    <a:pos x="279" y="55"/>
                  </a:cxn>
                  <a:cxn ang="0">
                    <a:pos x="279" y="277"/>
                  </a:cxn>
                  <a:cxn ang="0">
                    <a:pos x="55" y="277"/>
                  </a:cxn>
                  <a:cxn ang="0">
                    <a:pos x="55" y="55"/>
                  </a:cxn>
                  <a:cxn ang="0">
                    <a:pos x="0" y="0"/>
                  </a:cxn>
                </a:cxnLst>
                <a:rect l="0" t="0" r="r" b="b"/>
                <a:pathLst>
                  <a:path w="334" h="333">
                    <a:moveTo>
                      <a:pt x="0" y="0"/>
                    </a:moveTo>
                    <a:lnTo>
                      <a:pt x="334" y="0"/>
                    </a:lnTo>
                    <a:lnTo>
                      <a:pt x="334" y="333"/>
                    </a:lnTo>
                    <a:lnTo>
                      <a:pt x="0" y="333"/>
                    </a:lnTo>
                    <a:lnTo>
                      <a:pt x="0" y="0"/>
                    </a:lnTo>
                    <a:lnTo>
                      <a:pt x="55" y="55"/>
                    </a:lnTo>
                    <a:lnTo>
                      <a:pt x="279" y="55"/>
                    </a:lnTo>
                    <a:lnTo>
                      <a:pt x="279" y="277"/>
                    </a:lnTo>
                    <a:lnTo>
                      <a:pt x="55" y="277"/>
                    </a:lnTo>
                    <a:lnTo>
                      <a:pt x="55" y="55"/>
                    </a:lnTo>
                    <a:lnTo>
                      <a:pt x="0" y="0"/>
                    </a:lnTo>
                    <a:close/>
                  </a:path>
                </a:pathLst>
              </a:custGeom>
              <a:solidFill>
                <a:srgbClr val="342D74"/>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42" name="Freeform 392"/>
              <p:cNvSpPr>
                <a:spLocks/>
              </p:cNvSpPr>
              <p:nvPr/>
            </p:nvSpPr>
            <p:spPr bwMode="auto">
              <a:xfrm>
                <a:off x="2758" y="2348"/>
                <a:ext cx="70" cy="69"/>
              </a:xfrm>
              <a:custGeom>
                <a:avLst/>
                <a:gdLst/>
                <a:ahLst/>
                <a:cxnLst>
                  <a:cxn ang="0">
                    <a:pos x="0" y="0"/>
                  </a:cxn>
                  <a:cxn ang="0">
                    <a:pos x="279" y="0"/>
                  </a:cxn>
                  <a:cxn ang="0">
                    <a:pos x="279" y="277"/>
                  </a:cxn>
                  <a:cxn ang="0">
                    <a:pos x="0" y="277"/>
                  </a:cxn>
                  <a:cxn ang="0">
                    <a:pos x="0" y="0"/>
                  </a:cxn>
                  <a:cxn ang="0">
                    <a:pos x="56" y="55"/>
                  </a:cxn>
                  <a:cxn ang="0">
                    <a:pos x="222" y="55"/>
                  </a:cxn>
                  <a:cxn ang="0">
                    <a:pos x="222" y="222"/>
                  </a:cxn>
                  <a:cxn ang="0">
                    <a:pos x="56" y="222"/>
                  </a:cxn>
                  <a:cxn ang="0">
                    <a:pos x="56" y="55"/>
                  </a:cxn>
                  <a:cxn ang="0">
                    <a:pos x="0" y="0"/>
                  </a:cxn>
                </a:cxnLst>
                <a:rect l="0" t="0" r="r" b="b"/>
                <a:pathLst>
                  <a:path w="279" h="277">
                    <a:moveTo>
                      <a:pt x="0" y="0"/>
                    </a:moveTo>
                    <a:lnTo>
                      <a:pt x="279" y="0"/>
                    </a:lnTo>
                    <a:lnTo>
                      <a:pt x="279" y="277"/>
                    </a:lnTo>
                    <a:lnTo>
                      <a:pt x="0" y="277"/>
                    </a:lnTo>
                    <a:lnTo>
                      <a:pt x="0" y="0"/>
                    </a:lnTo>
                    <a:lnTo>
                      <a:pt x="56" y="55"/>
                    </a:lnTo>
                    <a:lnTo>
                      <a:pt x="222" y="55"/>
                    </a:lnTo>
                    <a:lnTo>
                      <a:pt x="222" y="222"/>
                    </a:lnTo>
                    <a:lnTo>
                      <a:pt x="56" y="222"/>
                    </a:lnTo>
                    <a:lnTo>
                      <a:pt x="56" y="55"/>
                    </a:lnTo>
                    <a:lnTo>
                      <a:pt x="0" y="0"/>
                    </a:lnTo>
                    <a:close/>
                  </a:path>
                </a:pathLst>
              </a:custGeom>
              <a:solidFill>
                <a:srgbClr val="332874"/>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43" name="Freeform 393"/>
              <p:cNvSpPr>
                <a:spLocks/>
              </p:cNvSpPr>
              <p:nvPr/>
            </p:nvSpPr>
            <p:spPr bwMode="auto">
              <a:xfrm>
                <a:off x="2765" y="2355"/>
                <a:ext cx="56" cy="55"/>
              </a:xfrm>
              <a:custGeom>
                <a:avLst/>
                <a:gdLst/>
                <a:ahLst/>
                <a:cxnLst>
                  <a:cxn ang="0">
                    <a:pos x="0" y="0"/>
                  </a:cxn>
                  <a:cxn ang="0">
                    <a:pos x="224" y="0"/>
                  </a:cxn>
                  <a:cxn ang="0">
                    <a:pos x="224" y="222"/>
                  </a:cxn>
                  <a:cxn ang="0">
                    <a:pos x="0" y="222"/>
                  </a:cxn>
                  <a:cxn ang="0">
                    <a:pos x="0" y="0"/>
                  </a:cxn>
                  <a:cxn ang="0">
                    <a:pos x="57" y="56"/>
                  </a:cxn>
                  <a:cxn ang="0">
                    <a:pos x="168" y="56"/>
                  </a:cxn>
                  <a:cxn ang="0">
                    <a:pos x="168" y="167"/>
                  </a:cxn>
                  <a:cxn ang="0">
                    <a:pos x="57" y="167"/>
                  </a:cxn>
                  <a:cxn ang="0">
                    <a:pos x="57" y="56"/>
                  </a:cxn>
                  <a:cxn ang="0">
                    <a:pos x="0" y="0"/>
                  </a:cxn>
                </a:cxnLst>
                <a:rect l="0" t="0" r="r" b="b"/>
                <a:pathLst>
                  <a:path w="224" h="222">
                    <a:moveTo>
                      <a:pt x="0" y="0"/>
                    </a:moveTo>
                    <a:lnTo>
                      <a:pt x="224" y="0"/>
                    </a:lnTo>
                    <a:lnTo>
                      <a:pt x="224" y="222"/>
                    </a:lnTo>
                    <a:lnTo>
                      <a:pt x="0" y="222"/>
                    </a:lnTo>
                    <a:lnTo>
                      <a:pt x="0" y="0"/>
                    </a:lnTo>
                    <a:lnTo>
                      <a:pt x="57" y="56"/>
                    </a:lnTo>
                    <a:lnTo>
                      <a:pt x="168" y="56"/>
                    </a:lnTo>
                    <a:lnTo>
                      <a:pt x="168" y="167"/>
                    </a:lnTo>
                    <a:lnTo>
                      <a:pt x="57" y="167"/>
                    </a:lnTo>
                    <a:lnTo>
                      <a:pt x="57" y="56"/>
                    </a:lnTo>
                    <a:lnTo>
                      <a:pt x="0" y="0"/>
                    </a:lnTo>
                    <a:close/>
                  </a:path>
                </a:pathLst>
              </a:custGeom>
              <a:solidFill>
                <a:srgbClr val="312473"/>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44" name="Freeform 394"/>
              <p:cNvSpPr>
                <a:spLocks/>
              </p:cNvSpPr>
              <p:nvPr/>
            </p:nvSpPr>
            <p:spPr bwMode="auto">
              <a:xfrm>
                <a:off x="2773" y="2362"/>
                <a:ext cx="41" cy="42"/>
              </a:xfrm>
              <a:custGeom>
                <a:avLst/>
                <a:gdLst/>
                <a:ahLst/>
                <a:cxnLst>
                  <a:cxn ang="0">
                    <a:pos x="0" y="0"/>
                  </a:cxn>
                  <a:cxn ang="0">
                    <a:pos x="166" y="0"/>
                  </a:cxn>
                  <a:cxn ang="0">
                    <a:pos x="166" y="167"/>
                  </a:cxn>
                  <a:cxn ang="0">
                    <a:pos x="0" y="167"/>
                  </a:cxn>
                  <a:cxn ang="0">
                    <a:pos x="0" y="0"/>
                  </a:cxn>
                  <a:cxn ang="0">
                    <a:pos x="55" y="56"/>
                  </a:cxn>
                  <a:cxn ang="0">
                    <a:pos x="111" y="56"/>
                  </a:cxn>
                  <a:cxn ang="0">
                    <a:pos x="111" y="111"/>
                  </a:cxn>
                  <a:cxn ang="0">
                    <a:pos x="55" y="111"/>
                  </a:cxn>
                  <a:cxn ang="0">
                    <a:pos x="55" y="56"/>
                  </a:cxn>
                  <a:cxn ang="0">
                    <a:pos x="0" y="0"/>
                  </a:cxn>
                </a:cxnLst>
                <a:rect l="0" t="0" r="r" b="b"/>
                <a:pathLst>
                  <a:path w="166" h="167">
                    <a:moveTo>
                      <a:pt x="0" y="0"/>
                    </a:moveTo>
                    <a:lnTo>
                      <a:pt x="166" y="0"/>
                    </a:lnTo>
                    <a:lnTo>
                      <a:pt x="166" y="167"/>
                    </a:lnTo>
                    <a:lnTo>
                      <a:pt x="0" y="167"/>
                    </a:lnTo>
                    <a:lnTo>
                      <a:pt x="0" y="0"/>
                    </a:lnTo>
                    <a:lnTo>
                      <a:pt x="55" y="56"/>
                    </a:lnTo>
                    <a:lnTo>
                      <a:pt x="111" y="56"/>
                    </a:lnTo>
                    <a:lnTo>
                      <a:pt x="111" y="111"/>
                    </a:lnTo>
                    <a:lnTo>
                      <a:pt x="55" y="111"/>
                    </a:lnTo>
                    <a:lnTo>
                      <a:pt x="55" y="56"/>
                    </a:lnTo>
                    <a:lnTo>
                      <a:pt x="0" y="0"/>
                    </a:lnTo>
                    <a:close/>
                  </a:path>
                </a:pathLst>
              </a:custGeom>
              <a:solidFill>
                <a:srgbClr val="2F207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45" name="Freeform 395"/>
              <p:cNvSpPr>
                <a:spLocks/>
              </p:cNvSpPr>
              <p:nvPr/>
            </p:nvSpPr>
            <p:spPr bwMode="auto">
              <a:xfrm>
                <a:off x="2779" y="2369"/>
                <a:ext cx="28" cy="28"/>
              </a:xfrm>
              <a:custGeom>
                <a:avLst/>
                <a:gdLst/>
                <a:ahLst/>
                <a:cxnLst>
                  <a:cxn ang="0">
                    <a:pos x="0" y="0"/>
                  </a:cxn>
                  <a:cxn ang="0">
                    <a:pos x="111" y="0"/>
                  </a:cxn>
                  <a:cxn ang="0">
                    <a:pos x="111" y="111"/>
                  </a:cxn>
                  <a:cxn ang="0">
                    <a:pos x="0" y="111"/>
                  </a:cxn>
                  <a:cxn ang="0">
                    <a:pos x="0" y="0"/>
                  </a:cxn>
                  <a:cxn ang="0">
                    <a:pos x="55" y="55"/>
                  </a:cxn>
                  <a:cxn ang="0">
                    <a:pos x="55" y="55"/>
                  </a:cxn>
                  <a:cxn ang="0">
                    <a:pos x="55" y="55"/>
                  </a:cxn>
                  <a:cxn ang="0">
                    <a:pos x="55" y="55"/>
                  </a:cxn>
                  <a:cxn ang="0">
                    <a:pos x="55" y="55"/>
                  </a:cxn>
                  <a:cxn ang="0">
                    <a:pos x="0" y="0"/>
                  </a:cxn>
                </a:cxnLst>
                <a:rect l="0" t="0" r="r" b="b"/>
                <a:pathLst>
                  <a:path w="111" h="111">
                    <a:moveTo>
                      <a:pt x="0" y="0"/>
                    </a:moveTo>
                    <a:lnTo>
                      <a:pt x="111" y="0"/>
                    </a:lnTo>
                    <a:lnTo>
                      <a:pt x="111" y="111"/>
                    </a:lnTo>
                    <a:lnTo>
                      <a:pt x="0" y="111"/>
                    </a:lnTo>
                    <a:lnTo>
                      <a:pt x="0" y="0"/>
                    </a:lnTo>
                    <a:lnTo>
                      <a:pt x="55" y="55"/>
                    </a:lnTo>
                    <a:lnTo>
                      <a:pt x="55" y="55"/>
                    </a:lnTo>
                    <a:lnTo>
                      <a:pt x="55" y="55"/>
                    </a:lnTo>
                    <a:lnTo>
                      <a:pt x="55" y="55"/>
                    </a:lnTo>
                    <a:lnTo>
                      <a:pt x="55" y="55"/>
                    </a:lnTo>
                    <a:lnTo>
                      <a:pt x="0" y="0"/>
                    </a:lnTo>
                    <a:close/>
                  </a:path>
                </a:pathLst>
              </a:custGeom>
              <a:solidFill>
                <a:srgbClr val="2C1C7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46" name="Rectangle 396"/>
              <p:cNvSpPr>
                <a:spLocks noChangeArrowheads="1"/>
              </p:cNvSpPr>
              <p:nvPr/>
            </p:nvSpPr>
            <p:spPr bwMode="auto">
              <a:xfrm>
                <a:off x="2786" y="2376"/>
                <a:ext cx="14" cy="14"/>
              </a:xfrm>
              <a:prstGeom prst="rect">
                <a:avLst/>
              </a:prstGeom>
              <a:solidFill>
                <a:srgbClr val="28166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47" name="Rectangle 397"/>
              <p:cNvSpPr>
                <a:spLocks noChangeArrowheads="1"/>
              </p:cNvSpPr>
              <p:nvPr/>
            </p:nvSpPr>
            <p:spPr bwMode="auto">
              <a:xfrm>
                <a:off x="2576" y="2035"/>
                <a:ext cx="434" cy="695"/>
              </a:xfrm>
              <a:prstGeom prst="rect">
                <a:avLst/>
              </a:prstGeom>
              <a:noFill/>
              <a:ln w="1588">
                <a:solidFill>
                  <a:srgbClr val="1F1A17"/>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48" name="Rectangle 398"/>
              <p:cNvSpPr>
                <a:spLocks noChangeArrowheads="1"/>
              </p:cNvSpPr>
              <p:nvPr/>
            </p:nvSpPr>
            <p:spPr bwMode="auto">
              <a:xfrm>
                <a:off x="2718" y="2318"/>
                <a:ext cx="225" cy="1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500" b="1" dirty="0">
                    <a:solidFill>
                      <a:srgbClr val="FFFFFF"/>
                    </a:solidFill>
                    <a:latin typeface="Arial" pitchFamily="34" charset="0"/>
                  </a:rPr>
                  <a:t>8:1</a:t>
                </a:r>
                <a:endParaRPr lang="en-US" dirty="0">
                  <a:solidFill>
                    <a:prstClr val="black"/>
                  </a:solidFill>
                  <a:latin typeface="Arial" pitchFamily="34" charset="0"/>
                </a:endParaRPr>
              </a:p>
            </p:txBody>
          </p:sp>
          <p:sp>
            <p:nvSpPr>
              <p:cNvPr id="849" name="Rectangle 399"/>
              <p:cNvSpPr>
                <a:spLocks noChangeArrowheads="1"/>
              </p:cNvSpPr>
              <p:nvPr/>
            </p:nvSpPr>
            <p:spPr bwMode="auto">
              <a:xfrm>
                <a:off x="673" y="1086"/>
                <a:ext cx="1276" cy="618"/>
              </a:xfrm>
              <a:prstGeom prst="rect">
                <a:avLst/>
              </a:prstGeom>
              <a:solidFill>
                <a:srgbClr val="F5C491"/>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50" name="Rectangle 400"/>
              <p:cNvSpPr>
                <a:spLocks noChangeArrowheads="1"/>
              </p:cNvSpPr>
              <p:nvPr/>
            </p:nvSpPr>
            <p:spPr bwMode="auto">
              <a:xfrm>
                <a:off x="673" y="1086"/>
                <a:ext cx="1276" cy="618"/>
              </a:xfrm>
              <a:prstGeom prst="rect">
                <a:avLst/>
              </a:prstGeom>
              <a:noFill/>
              <a:ln w="1588">
                <a:solidFill>
                  <a:srgbClr val="1F1A17"/>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51" name="Rectangle 401"/>
              <p:cNvSpPr>
                <a:spLocks noChangeArrowheads="1"/>
              </p:cNvSpPr>
              <p:nvPr/>
            </p:nvSpPr>
            <p:spPr bwMode="auto">
              <a:xfrm>
                <a:off x="851" y="1121"/>
                <a:ext cx="13" cy="72"/>
              </a:xfrm>
              <a:prstGeom prst="rect">
                <a:avLst/>
              </a:prstGeom>
              <a:solidFill>
                <a:srgbClr val="1F1A1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52" name="Rectangle 402"/>
              <p:cNvSpPr>
                <a:spLocks noChangeArrowheads="1"/>
              </p:cNvSpPr>
              <p:nvPr/>
            </p:nvSpPr>
            <p:spPr bwMode="auto">
              <a:xfrm>
                <a:off x="821" y="1121"/>
                <a:ext cx="13" cy="72"/>
              </a:xfrm>
              <a:prstGeom prst="rect">
                <a:avLst/>
              </a:prstGeom>
              <a:solidFill>
                <a:srgbClr val="1F1A1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53" name="Rectangle 403"/>
              <p:cNvSpPr>
                <a:spLocks noChangeArrowheads="1"/>
              </p:cNvSpPr>
              <p:nvPr/>
            </p:nvSpPr>
            <p:spPr bwMode="auto">
              <a:xfrm>
                <a:off x="713" y="1150"/>
                <a:ext cx="115" cy="13"/>
              </a:xfrm>
              <a:prstGeom prst="rect">
                <a:avLst/>
              </a:prstGeom>
              <a:solidFill>
                <a:srgbClr val="1F1A1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54" name="Rectangle 404"/>
              <p:cNvSpPr>
                <a:spLocks noChangeArrowheads="1"/>
              </p:cNvSpPr>
              <p:nvPr/>
            </p:nvSpPr>
            <p:spPr bwMode="auto">
              <a:xfrm>
                <a:off x="857" y="1150"/>
                <a:ext cx="125" cy="13"/>
              </a:xfrm>
              <a:prstGeom prst="rect">
                <a:avLst/>
              </a:prstGeom>
              <a:solidFill>
                <a:srgbClr val="1F1A1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55" name="Rectangle 405"/>
              <p:cNvSpPr>
                <a:spLocks noChangeArrowheads="1"/>
              </p:cNvSpPr>
              <p:nvPr/>
            </p:nvSpPr>
            <p:spPr bwMode="auto">
              <a:xfrm>
                <a:off x="571" y="1263"/>
                <a:ext cx="13" cy="72"/>
              </a:xfrm>
              <a:prstGeom prst="rect">
                <a:avLst/>
              </a:prstGeom>
              <a:solidFill>
                <a:srgbClr val="1F1A1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9" name="Group 607"/>
            <p:cNvGrpSpPr>
              <a:grpSpLocks/>
            </p:cNvGrpSpPr>
            <p:nvPr/>
          </p:nvGrpSpPr>
          <p:grpSpPr bwMode="auto">
            <a:xfrm>
              <a:off x="541" y="1086"/>
              <a:ext cx="1350" cy="603"/>
              <a:chOff x="541" y="1086"/>
              <a:chExt cx="1350" cy="603"/>
            </a:xfrm>
          </p:grpSpPr>
          <p:sp>
            <p:nvSpPr>
              <p:cNvPr id="456" name="Rectangle 407"/>
              <p:cNvSpPr>
                <a:spLocks noChangeArrowheads="1"/>
              </p:cNvSpPr>
              <p:nvPr/>
            </p:nvSpPr>
            <p:spPr bwMode="auto">
              <a:xfrm>
                <a:off x="541" y="1263"/>
                <a:ext cx="13" cy="72"/>
              </a:xfrm>
              <a:prstGeom prst="rect">
                <a:avLst/>
              </a:prstGeom>
              <a:solidFill>
                <a:srgbClr val="1F1A1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57" name="Rectangle 408"/>
              <p:cNvSpPr>
                <a:spLocks noChangeArrowheads="1"/>
              </p:cNvSpPr>
              <p:nvPr/>
            </p:nvSpPr>
            <p:spPr bwMode="auto">
              <a:xfrm>
                <a:off x="578" y="1293"/>
                <a:ext cx="203" cy="13"/>
              </a:xfrm>
              <a:prstGeom prst="rect">
                <a:avLst/>
              </a:prstGeom>
              <a:solidFill>
                <a:srgbClr val="1F1A1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58" name="Rectangle 409"/>
              <p:cNvSpPr>
                <a:spLocks noChangeArrowheads="1"/>
              </p:cNvSpPr>
              <p:nvPr/>
            </p:nvSpPr>
            <p:spPr bwMode="auto">
              <a:xfrm>
                <a:off x="707" y="1157"/>
                <a:ext cx="13" cy="142"/>
              </a:xfrm>
              <a:prstGeom prst="rect">
                <a:avLst/>
              </a:prstGeom>
              <a:solidFill>
                <a:srgbClr val="1F1A1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59" name="Freeform 410"/>
              <p:cNvSpPr>
                <a:spLocks noEditPoints="1"/>
              </p:cNvSpPr>
              <p:nvPr/>
            </p:nvSpPr>
            <p:spPr bwMode="auto">
              <a:xfrm>
                <a:off x="829" y="1157"/>
                <a:ext cx="160" cy="152"/>
              </a:xfrm>
              <a:custGeom>
                <a:avLst/>
                <a:gdLst/>
                <a:ahLst/>
                <a:cxnLst>
                  <a:cxn ang="0">
                    <a:pos x="0" y="557"/>
                  </a:cxn>
                  <a:cxn ang="0">
                    <a:pos x="614" y="557"/>
                  </a:cxn>
                  <a:cxn ang="0">
                    <a:pos x="614" y="610"/>
                  </a:cxn>
                  <a:cxn ang="0">
                    <a:pos x="0" y="610"/>
                  </a:cxn>
                  <a:cxn ang="0">
                    <a:pos x="0" y="557"/>
                  </a:cxn>
                  <a:cxn ang="0">
                    <a:pos x="640" y="584"/>
                  </a:cxn>
                  <a:cxn ang="0">
                    <a:pos x="640" y="610"/>
                  </a:cxn>
                  <a:cxn ang="0">
                    <a:pos x="614" y="610"/>
                  </a:cxn>
                  <a:cxn ang="0">
                    <a:pos x="614" y="584"/>
                  </a:cxn>
                  <a:cxn ang="0">
                    <a:pos x="640" y="584"/>
                  </a:cxn>
                  <a:cxn ang="0">
                    <a:pos x="588" y="584"/>
                  </a:cxn>
                  <a:cxn ang="0">
                    <a:pos x="588" y="0"/>
                  </a:cxn>
                  <a:cxn ang="0">
                    <a:pos x="640" y="0"/>
                  </a:cxn>
                  <a:cxn ang="0">
                    <a:pos x="640" y="584"/>
                  </a:cxn>
                  <a:cxn ang="0">
                    <a:pos x="588" y="584"/>
                  </a:cxn>
                </a:cxnLst>
                <a:rect l="0" t="0" r="r" b="b"/>
                <a:pathLst>
                  <a:path w="640" h="610">
                    <a:moveTo>
                      <a:pt x="0" y="557"/>
                    </a:moveTo>
                    <a:lnTo>
                      <a:pt x="614" y="557"/>
                    </a:lnTo>
                    <a:lnTo>
                      <a:pt x="614" y="610"/>
                    </a:lnTo>
                    <a:lnTo>
                      <a:pt x="0" y="610"/>
                    </a:lnTo>
                    <a:lnTo>
                      <a:pt x="0" y="557"/>
                    </a:lnTo>
                    <a:close/>
                    <a:moveTo>
                      <a:pt x="640" y="584"/>
                    </a:moveTo>
                    <a:lnTo>
                      <a:pt x="640" y="610"/>
                    </a:lnTo>
                    <a:lnTo>
                      <a:pt x="614" y="610"/>
                    </a:lnTo>
                    <a:lnTo>
                      <a:pt x="614" y="584"/>
                    </a:lnTo>
                    <a:lnTo>
                      <a:pt x="640" y="584"/>
                    </a:lnTo>
                    <a:close/>
                    <a:moveTo>
                      <a:pt x="588" y="584"/>
                    </a:moveTo>
                    <a:lnTo>
                      <a:pt x="588" y="0"/>
                    </a:lnTo>
                    <a:lnTo>
                      <a:pt x="640" y="0"/>
                    </a:lnTo>
                    <a:lnTo>
                      <a:pt x="640" y="584"/>
                    </a:lnTo>
                    <a:lnTo>
                      <a:pt x="588" y="584"/>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60" name="Rectangle 411"/>
              <p:cNvSpPr>
                <a:spLocks noChangeArrowheads="1"/>
              </p:cNvSpPr>
              <p:nvPr/>
            </p:nvSpPr>
            <p:spPr bwMode="auto">
              <a:xfrm>
                <a:off x="982" y="1296"/>
                <a:ext cx="55" cy="13"/>
              </a:xfrm>
              <a:prstGeom prst="rect">
                <a:avLst/>
              </a:prstGeom>
              <a:solidFill>
                <a:srgbClr val="1F1A1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61" name="Rectangle 412"/>
              <p:cNvSpPr>
                <a:spLocks noChangeArrowheads="1"/>
              </p:cNvSpPr>
              <p:nvPr/>
            </p:nvSpPr>
            <p:spPr bwMode="auto">
              <a:xfrm>
                <a:off x="1105" y="1296"/>
                <a:ext cx="638" cy="13"/>
              </a:xfrm>
              <a:prstGeom prst="rect">
                <a:avLst/>
              </a:prstGeom>
              <a:solidFill>
                <a:srgbClr val="1F1A1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62" name="Line 413"/>
              <p:cNvSpPr>
                <a:spLocks noChangeShapeType="1"/>
              </p:cNvSpPr>
              <p:nvPr/>
            </p:nvSpPr>
            <p:spPr bwMode="auto">
              <a:xfrm>
                <a:off x="1178" y="1453"/>
                <a:ext cx="74"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63" name="Line 414"/>
              <p:cNvSpPr>
                <a:spLocks noChangeShapeType="1"/>
              </p:cNvSpPr>
              <p:nvPr/>
            </p:nvSpPr>
            <p:spPr bwMode="auto">
              <a:xfrm flipH="1">
                <a:off x="570" y="1453"/>
                <a:ext cx="2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64" name="Rectangle 415"/>
              <p:cNvSpPr>
                <a:spLocks noChangeArrowheads="1"/>
              </p:cNvSpPr>
              <p:nvPr/>
            </p:nvSpPr>
            <p:spPr bwMode="auto">
              <a:xfrm>
                <a:off x="887" y="1386"/>
                <a:ext cx="171"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000" dirty="0">
                    <a:solidFill>
                      <a:srgbClr val="1F1A17"/>
                    </a:solidFill>
                    <a:latin typeface="Arial" pitchFamily="34" charset="0"/>
                  </a:rPr>
                  <a:t>. . . </a:t>
                </a:r>
                <a:endParaRPr lang="en-US" dirty="0">
                  <a:solidFill>
                    <a:prstClr val="black"/>
                  </a:solidFill>
                  <a:latin typeface="Arial" pitchFamily="34" charset="0"/>
                </a:endParaRPr>
              </a:p>
            </p:txBody>
          </p:sp>
          <p:sp>
            <p:nvSpPr>
              <p:cNvPr id="465" name="Line 416"/>
              <p:cNvSpPr>
                <a:spLocks noChangeShapeType="1"/>
              </p:cNvSpPr>
              <p:nvPr/>
            </p:nvSpPr>
            <p:spPr bwMode="auto">
              <a:xfrm>
                <a:off x="1178" y="1436"/>
                <a:ext cx="74"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66" name="Line 417"/>
              <p:cNvSpPr>
                <a:spLocks noChangeShapeType="1"/>
              </p:cNvSpPr>
              <p:nvPr/>
            </p:nvSpPr>
            <p:spPr bwMode="auto">
              <a:xfrm flipH="1">
                <a:off x="570" y="1436"/>
                <a:ext cx="2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67" name="Rectangle 418"/>
              <p:cNvSpPr>
                <a:spLocks noChangeArrowheads="1"/>
              </p:cNvSpPr>
              <p:nvPr/>
            </p:nvSpPr>
            <p:spPr bwMode="auto">
              <a:xfrm>
                <a:off x="887" y="1369"/>
                <a:ext cx="171"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000" dirty="0">
                    <a:solidFill>
                      <a:srgbClr val="1F1A17"/>
                    </a:solidFill>
                    <a:latin typeface="Arial" pitchFamily="34" charset="0"/>
                  </a:rPr>
                  <a:t>. . . </a:t>
                </a:r>
                <a:endParaRPr lang="en-US" dirty="0">
                  <a:solidFill>
                    <a:prstClr val="black"/>
                  </a:solidFill>
                  <a:latin typeface="Arial" pitchFamily="34" charset="0"/>
                </a:endParaRPr>
              </a:p>
            </p:txBody>
          </p:sp>
          <p:sp>
            <p:nvSpPr>
              <p:cNvPr id="468" name="Line 419"/>
              <p:cNvSpPr>
                <a:spLocks noChangeShapeType="1"/>
              </p:cNvSpPr>
              <p:nvPr/>
            </p:nvSpPr>
            <p:spPr bwMode="auto">
              <a:xfrm>
                <a:off x="1178" y="1419"/>
                <a:ext cx="74"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69" name="Line 420"/>
              <p:cNvSpPr>
                <a:spLocks noChangeShapeType="1"/>
              </p:cNvSpPr>
              <p:nvPr/>
            </p:nvSpPr>
            <p:spPr bwMode="auto">
              <a:xfrm flipH="1">
                <a:off x="570" y="1419"/>
                <a:ext cx="2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70" name="Rectangle 421"/>
              <p:cNvSpPr>
                <a:spLocks noChangeArrowheads="1"/>
              </p:cNvSpPr>
              <p:nvPr/>
            </p:nvSpPr>
            <p:spPr bwMode="auto">
              <a:xfrm>
                <a:off x="887" y="1352"/>
                <a:ext cx="171"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000" dirty="0">
                    <a:solidFill>
                      <a:srgbClr val="1F1A17"/>
                    </a:solidFill>
                    <a:latin typeface="Arial" pitchFamily="34" charset="0"/>
                  </a:rPr>
                  <a:t>. . . </a:t>
                </a:r>
                <a:endParaRPr lang="en-US" dirty="0">
                  <a:solidFill>
                    <a:prstClr val="black"/>
                  </a:solidFill>
                  <a:latin typeface="Arial" pitchFamily="34" charset="0"/>
                </a:endParaRPr>
              </a:p>
            </p:txBody>
          </p:sp>
          <p:sp>
            <p:nvSpPr>
              <p:cNvPr id="471" name="Line 422"/>
              <p:cNvSpPr>
                <a:spLocks noChangeShapeType="1"/>
              </p:cNvSpPr>
              <p:nvPr/>
            </p:nvSpPr>
            <p:spPr bwMode="auto">
              <a:xfrm>
                <a:off x="1178" y="1402"/>
                <a:ext cx="74"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72" name="Line 423"/>
              <p:cNvSpPr>
                <a:spLocks noChangeShapeType="1"/>
              </p:cNvSpPr>
              <p:nvPr/>
            </p:nvSpPr>
            <p:spPr bwMode="auto">
              <a:xfrm flipH="1">
                <a:off x="570" y="1402"/>
                <a:ext cx="2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73" name="Rectangle 424"/>
              <p:cNvSpPr>
                <a:spLocks noChangeArrowheads="1"/>
              </p:cNvSpPr>
              <p:nvPr/>
            </p:nvSpPr>
            <p:spPr bwMode="auto">
              <a:xfrm>
                <a:off x="887" y="1336"/>
                <a:ext cx="171"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000" dirty="0">
                    <a:solidFill>
                      <a:srgbClr val="1F1A17"/>
                    </a:solidFill>
                    <a:latin typeface="Arial" pitchFamily="34" charset="0"/>
                  </a:rPr>
                  <a:t>. . . </a:t>
                </a:r>
                <a:endParaRPr lang="en-US" dirty="0">
                  <a:solidFill>
                    <a:prstClr val="black"/>
                  </a:solidFill>
                  <a:latin typeface="Arial" pitchFamily="34" charset="0"/>
                </a:endParaRPr>
              </a:p>
            </p:txBody>
          </p:sp>
          <p:sp>
            <p:nvSpPr>
              <p:cNvPr id="474" name="Line 425"/>
              <p:cNvSpPr>
                <a:spLocks noChangeShapeType="1"/>
              </p:cNvSpPr>
              <p:nvPr/>
            </p:nvSpPr>
            <p:spPr bwMode="auto">
              <a:xfrm>
                <a:off x="1178" y="1520"/>
                <a:ext cx="74"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75" name="Line 426"/>
              <p:cNvSpPr>
                <a:spLocks noChangeShapeType="1"/>
              </p:cNvSpPr>
              <p:nvPr/>
            </p:nvSpPr>
            <p:spPr bwMode="auto">
              <a:xfrm flipH="1">
                <a:off x="570" y="1520"/>
                <a:ext cx="2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76" name="Rectangle 427"/>
              <p:cNvSpPr>
                <a:spLocks noChangeArrowheads="1"/>
              </p:cNvSpPr>
              <p:nvPr/>
            </p:nvSpPr>
            <p:spPr bwMode="auto">
              <a:xfrm>
                <a:off x="887" y="1454"/>
                <a:ext cx="171"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000" dirty="0">
                    <a:solidFill>
                      <a:srgbClr val="1F1A17"/>
                    </a:solidFill>
                    <a:latin typeface="Arial" pitchFamily="34" charset="0"/>
                  </a:rPr>
                  <a:t>. . . </a:t>
                </a:r>
                <a:endParaRPr lang="en-US" dirty="0">
                  <a:solidFill>
                    <a:prstClr val="black"/>
                  </a:solidFill>
                  <a:latin typeface="Arial" pitchFamily="34" charset="0"/>
                </a:endParaRPr>
              </a:p>
            </p:txBody>
          </p:sp>
          <p:sp>
            <p:nvSpPr>
              <p:cNvPr id="477" name="Line 428"/>
              <p:cNvSpPr>
                <a:spLocks noChangeShapeType="1"/>
              </p:cNvSpPr>
              <p:nvPr/>
            </p:nvSpPr>
            <p:spPr bwMode="auto">
              <a:xfrm>
                <a:off x="1178" y="1503"/>
                <a:ext cx="74"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78" name="Line 429"/>
              <p:cNvSpPr>
                <a:spLocks noChangeShapeType="1"/>
              </p:cNvSpPr>
              <p:nvPr/>
            </p:nvSpPr>
            <p:spPr bwMode="auto">
              <a:xfrm flipH="1">
                <a:off x="570" y="1503"/>
                <a:ext cx="2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79" name="Rectangle 430"/>
              <p:cNvSpPr>
                <a:spLocks noChangeArrowheads="1"/>
              </p:cNvSpPr>
              <p:nvPr/>
            </p:nvSpPr>
            <p:spPr bwMode="auto">
              <a:xfrm>
                <a:off x="887" y="1437"/>
                <a:ext cx="171"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000" dirty="0">
                    <a:solidFill>
                      <a:srgbClr val="1F1A17"/>
                    </a:solidFill>
                    <a:latin typeface="Arial" pitchFamily="34" charset="0"/>
                  </a:rPr>
                  <a:t>. . . </a:t>
                </a:r>
                <a:endParaRPr lang="en-US" dirty="0">
                  <a:solidFill>
                    <a:prstClr val="black"/>
                  </a:solidFill>
                  <a:latin typeface="Arial" pitchFamily="34" charset="0"/>
                </a:endParaRPr>
              </a:p>
            </p:txBody>
          </p:sp>
          <p:sp>
            <p:nvSpPr>
              <p:cNvPr id="480" name="Line 431"/>
              <p:cNvSpPr>
                <a:spLocks noChangeShapeType="1"/>
              </p:cNvSpPr>
              <p:nvPr/>
            </p:nvSpPr>
            <p:spPr bwMode="auto">
              <a:xfrm>
                <a:off x="1178" y="1486"/>
                <a:ext cx="74"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81" name="Line 432"/>
              <p:cNvSpPr>
                <a:spLocks noChangeShapeType="1"/>
              </p:cNvSpPr>
              <p:nvPr/>
            </p:nvSpPr>
            <p:spPr bwMode="auto">
              <a:xfrm flipH="1">
                <a:off x="570" y="1486"/>
                <a:ext cx="2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82" name="Rectangle 433"/>
              <p:cNvSpPr>
                <a:spLocks noChangeArrowheads="1"/>
              </p:cNvSpPr>
              <p:nvPr/>
            </p:nvSpPr>
            <p:spPr bwMode="auto">
              <a:xfrm>
                <a:off x="887" y="1420"/>
                <a:ext cx="171"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000" dirty="0">
                    <a:solidFill>
                      <a:srgbClr val="1F1A17"/>
                    </a:solidFill>
                    <a:latin typeface="Arial" pitchFamily="34" charset="0"/>
                  </a:rPr>
                  <a:t>. . . </a:t>
                </a:r>
                <a:endParaRPr lang="en-US" dirty="0">
                  <a:solidFill>
                    <a:prstClr val="black"/>
                  </a:solidFill>
                  <a:latin typeface="Arial" pitchFamily="34" charset="0"/>
                </a:endParaRPr>
              </a:p>
            </p:txBody>
          </p:sp>
          <p:sp>
            <p:nvSpPr>
              <p:cNvPr id="483" name="Line 434"/>
              <p:cNvSpPr>
                <a:spLocks noChangeShapeType="1"/>
              </p:cNvSpPr>
              <p:nvPr/>
            </p:nvSpPr>
            <p:spPr bwMode="auto">
              <a:xfrm>
                <a:off x="1178" y="1469"/>
                <a:ext cx="74"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84" name="Line 435"/>
              <p:cNvSpPr>
                <a:spLocks noChangeShapeType="1"/>
              </p:cNvSpPr>
              <p:nvPr/>
            </p:nvSpPr>
            <p:spPr bwMode="auto">
              <a:xfrm flipH="1">
                <a:off x="570" y="1469"/>
                <a:ext cx="2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85" name="Rectangle 436"/>
              <p:cNvSpPr>
                <a:spLocks noChangeArrowheads="1"/>
              </p:cNvSpPr>
              <p:nvPr/>
            </p:nvSpPr>
            <p:spPr bwMode="auto">
              <a:xfrm>
                <a:off x="887" y="1403"/>
                <a:ext cx="171"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000" dirty="0">
                    <a:solidFill>
                      <a:srgbClr val="1F1A17"/>
                    </a:solidFill>
                    <a:latin typeface="Arial" pitchFamily="34" charset="0"/>
                  </a:rPr>
                  <a:t>. . . </a:t>
                </a:r>
                <a:endParaRPr lang="en-US" dirty="0">
                  <a:solidFill>
                    <a:prstClr val="black"/>
                  </a:solidFill>
                  <a:latin typeface="Arial" pitchFamily="34" charset="0"/>
                </a:endParaRPr>
              </a:p>
            </p:txBody>
          </p:sp>
          <p:sp>
            <p:nvSpPr>
              <p:cNvPr id="486" name="Line 437"/>
              <p:cNvSpPr>
                <a:spLocks noChangeShapeType="1"/>
              </p:cNvSpPr>
              <p:nvPr/>
            </p:nvSpPr>
            <p:spPr bwMode="auto">
              <a:xfrm>
                <a:off x="1178" y="1587"/>
                <a:ext cx="74"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87" name="Line 438"/>
              <p:cNvSpPr>
                <a:spLocks noChangeShapeType="1"/>
              </p:cNvSpPr>
              <p:nvPr/>
            </p:nvSpPr>
            <p:spPr bwMode="auto">
              <a:xfrm flipH="1">
                <a:off x="570" y="1587"/>
                <a:ext cx="2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88" name="Rectangle 439"/>
              <p:cNvSpPr>
                <a:spLocks noChangeArrowheads="1"/>
              </p:cNvSpPr>
              <p:nvPr/>
            </p:nvSpPr>
            <p:spPr bwMode="auto">
              <a:xfrm>
                <a:off x="887" y="1521"/>
                <a:ext cx="171"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000" dirty="0">
                    <a:solidFill>
                      <a:srgbClr val="1F1A17"/>
                    </a:solidFill>
                    <a:latin typeface="Arial" pitchFamily="34" charset="0"/>
                  </a:rPr>
                  <a:t>. . . </a:t>
                </a:r>
                <a:endParaRPr lang="en-US" dirty="0">
                  <a:solidFill>
                    <a:prstClr val="black"/>
                  </a:solidFill>
                  <a:latin typeface="Arial" pitchFamily="34" charset="0"/>
                </a:endParaRPr>
              </a:p>
            </p:txBody>
          </p:sp>
          <p:sp>
            <p:nvSpPr>
              <p:cNvPr id="489" name="Line 440"/>
              <p:cNvSpPr>
                <a:spLocks noChangeShapeType="1"/>
              </p:cNvSpPr>
              <p:nvPr/>
            </p:nvSpPr>
            <p:spPr bwMode="auto">
              <a:xfrm>
                <a:off x="1178" y="1571"/>
                <a:ext cx="74"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90" name="Line 441"/>
              <p:cNvSpPr>
                <a:spLocks noChangeShapeType="1"/>
              </p:cNvSpPr>
              <p:nvPr/>
            </p:nvSpPr>
            <p:spPr bwMode="auto">
              <a:xfrm flipH="1">
                <a:off x="570" y="1571"/>
                <a:ext cx="2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91" name="Rectangle 442"/>
              <p:cNvSpPr>
                <a:spLocks noChangeArrowheads="1"/>
              </p:cNvSpPr>
              <p:nvPr/>
            </p:nvSpPr>
            <p:spPr bwMode="auto">
              <a:xfrm>
                <a:off x="887" y="1504"/>
                <a:ext cx="171"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000" dirty="0">
                    <a:solidFill>
                      <a:srgbClr val="1F1A17"/>
                    </a:solidFill>
                    <a:latin typeface="Arial" pitchFamily="34" charset="0"/>
                  </a:rPr>
                  <a:t>. . . </a:t>
                </a:r>
                <a:endParaRPr lang="en-US" dirty="0">
                  <a:solidFill>
                    <a:prstClr val="black"/>
                  </a:solidFill>
                  <a:latin typeface="Arial" pitchFamily="34" charset="0"/>
                </a:endParaRPr>
              </a:p>
            </p:txBody>
          </p:sp>
          <p:sp>
            <p:nvSpPr>
              <p:cNvPr id="492" name="Line 443"/>
              <p:cNvSpPr>
                <a:spLocks noChangeShapeType="1"/>
              </p:cNvSpPr>
              <p:nvPr/>
            </p:nvSpPr>
            <p:spPr bwMode="auto">
              <a:xfrm>
                <a:off x="1178" y="1554"/>
                <a:ext cx="74"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93" name="Line 444"/>
              <p:cNvSpPr>
                <a:spLocks noChangeShapeType="1"/>
              </p:cNvSpPr>
              <p:nvPr/>
            </p:nvSpPr>
            <p:spPr bwMode="auto">
              <a:xfrm flipH="1">
                <a:off x="570" y="1554"/>
                <a:ext cx="2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94" name="Rectangle 445"/>
              <p:cNvSpPr>
                <a:spLocks noChangeArrowheads="1"/>
              </p:cNvSpPr>
              <p:nvPr/>
            </p:nvSpPr>
            <p:spPr bwMode="auto">
              <a:xfrm>
                <a:off x="887" y="1487"/>
                <a:ext cx="171"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000" dirty="0">
                    <a:solidFill>
                      <a:srgbClr val="1F1A17"/>
                    </a:solidFill>
                    <a:latin typeface="Arial" pitchFamily="34" charset="0"/>
                  </a:rPr>
                  <a:t>. . . </a:t>
                </a:r>
                <a:endParaRPr lang="en-US" dirty="0">
                  <a:solidFill>
                    <a:prstClr val="black"/>
                  </a:solidFill>
                  <a:latin typeface="Arial" pitchFamily="34" charset="0"/>
                </a:endParaRPr>
              </a:p>
            </p:txBody>
          </p:sp>
          <p:sp>
            <p:nvSpPr>
              <p:cNvPr id="495" name="Line 446"/>
              <p:cNvSpPr>
                <a:spLocks noChangeShapeType="1"/>
              </p:cNvSpPr>
              <p:nvPr/>
            </p:nvSpPr>
            <p:spPr bwMode="auto">
              <a:xfrm>
                <a:off x="1178" y="1537"/>
                <a:ext cx="74"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96" name="Line 447"/>
              <p:cNvSpPr>
                <a:spLocks noChangeShapeType="1"/>
              </p:cNvSpPr>
              <p:nvPr/>
            </p:nvSpPr>
            <p:spPr bwMode="auto">
              <a:xfrm flipH="1">
                <a:off x="570" y="1537"/>
                <a:ext cx="2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97" name="Rectangle 448"/>
              <p:cNvSpPr>
                <a:spLocks noChangeArrowheads="1"/>
              </p:cNvSpPr>
              <p:nvPr/>
            </p:nvSpPr>
            <p:spPr bwMode="auto">
              <a:xfrm>
                <a:off x="887" y="1470"/>
                <a:ext cx="171"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000" dirty="0">
                    <a:solidFill>
                      <a:srgbClr val="1F1A17"/>
                    </a:solidFill>
                    <a:latin typeface="Arial" pitchFamily="34" charset="0"/>
                  </a:rPr>
                  <a:t>. . . </a:t>
                </a:r>
                <a:endParaRPr lang="en-US" dirty="0">
                  <a:solidFill>
                    <a:prstClr val="black"/>
                  </a:solidFill>
                  <a:latin typeface="Arial" pitchFamily="34" charset="0"/>
                </a:endParaRPr>
              </a:p>
            </p:txBody>
          </p:sp>
          <p:sp>
            <p:nvSpPr>
              <p:cNvPr id="498" name="Line 449"/>
              <p:cNvSpPr>
                <a:spLocks noChangeShapeType="1"/>
              </p:cNvSpPr>
              <p:nvPr/>
            </p:nvSpPr>
            <p:spPr bwMode="auto">
              <a:xfrm>
                <a:off x="1178" y="1638"/>
                <a:ext cx="74"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99" name="Line 450"/>
              <p:cNvSpPr>
                <a:spLocks noChangeShapeType="1"/>
              </p:cNvSpPr>
              <p:nvPr/>
            </p:nvSpPr>
            <p:spPr bwMode="auto">
              <a:xfrm flipH="1">
                <a:off x="570" y="1638"/>
                <a:ext cx="2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00" name="Rectangle 451"/>
              <p:cNvSpPr>
                <a:spLocks noChangeArrowheads="1"/>
              </p:cNvSpPr>
              <p:nvPr/>
            </p:nvSpPr>
            <p:spPr bwMode="auto">
              <a:xfrm>
                <a:off x="887" y="1572"/>
                <a:ext cx="171"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000" dirty="0">
                    <a:solidFill>
                      <a:srgbClr val="1F1A17"/>
                    </a:solidFill>
                    <a:latin typeface="Arial" pitchFamily="34" charset="0"/>
                  </a:rPr>
                  <a:t>. . . </a:t>
                </a:r>
                <a:endParaRPr lang="en-US" dirty="0">
                  <a:solidFill>
                    <a:prstClr val="black"/>
                  </a:solidFill>
                  <a:latin typeface="Arial" pitchFamily="34" charset="0"/>
                </a:endParaRPr>
              </a:p>
            </p:txBody>
          </p:sp>
          <p:sp>
            <p:nvSpPr>
              <p:cNvPr id="501" name="Line 452"/>
              <p:cNvSpPr>
                <a:spLocks noChangeShapeType="1"/>
              </p:cNvSpPr>
              <p:nvPr/>
            </p:nvSpPr>
            <p:spPr bwMode="auto">
              <a:xfrm>
                <a:off x="1178" y="1621"/>
                <a:ext cx="74"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02" name="Line 453"/>
              <p:cNvSpPr>
                <a:spLocks noChangeShapeType="1"/>
              </p:cNvSpPr>
              <p:nvPr/>
            </p:nvSpPr>
            <p:spPr bwMode="auto">
              <a:xfrm flipH="1">
                <a:off x="570" y="1621"/>
                <a:ext cx="2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03" name="Rectangle 454"/>
              <p:cNvSpPr>
                <a:spLocks noChangeArrowheads="1"/>
              </p:cNvSpPr>
              <p:nvPr/>
            </p:nvSpPr>
            <p:spPr bwMode="auto">
              <a:xfrm>
                <a:off x="887" y="1555"/>
                <a:ext cx="171"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000" dirty="0">
                    <a:solidFill>
                      <a:srgbClr val="1F1A17"/>
                    </a:solidFill>
                    <a:latin typeface="Arial" pitchFamily="34" charset="0"/>
                  </a:rPr>
                  <a:t>. . . </a:t>
                </a:r>
                <a:endParaRPr lang="en-US" dirty="0">
                  <a:solidFill>
                    <a:prstClr val="black"/>
                  </a:solidFill>
                  <a:latin typeface="Arial" pitchFamily="34" charset="0"/>
                </a:endParaRPr>
              </a:p>
            </p:txBody>
          </p:sp>
          <p:sp>
            <p:nvSpPr>
              <p:cNvPr id="504" name="Line 455"/>
              <p:cNvSpPr>
                <a:spLocks noChangeShapeType="1"/>
              </p:cNvSpPr>
              <p:nvPr/>
            </p:nvSpPr>
            <p:spPr bwMode="auto">
              <a:xfrm>
                <a:off x="1178" y="1604"/>
                <a:ext cx="74"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05" name="Line 456"/>
              <p:cNvSpPr>
                <a:spLocks noChangeShapeType="1"/>
              </p:cNvSpPr>
              <p:nvPr/>
            </p:nvSpPr>
            <p:spPr bwMode="auto">
              <a:xfrm flipH="1">
                <a:off x="570" y="1604"/>
                <a:ext cx="20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06" name="Rectangle 457"/>
              <p:cNvSpPr>
                <a:spLocks noChangeArrowheads="1"/>
              </p:cNvSpPr>
              <p:nvPr/>
            </p:nvSpPr>
            <p:spPr bwMode="auto">
              <a:xfrm>
                <a:off x="887" y="1538"/>
                <a:ext cx="171"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000" dirty="0">
                    <a:solidFill>
                      <a:srgbClr val="1F1A17"/>
                    </a:solidFill>
                    <a:latin typeface="Arial" pitchFamily="34" charset="0"/>
                  </a:rPr>
                  <a:t>. . . </a:t>
                </a:r>
                <a:endParaRPr lang="en-US" dirty="0">
                  <a:solidFill>
                    <a:prstClr val="black"/>
                  </a:solidFill>
                  <a:latin typeface="Arial" pitchFamily="34" charset="0"/>
                </a:endParaRPr>
              </a:p>
            </p:txBody>
          </p:sp>
          <p:sp>
            <p:nvSpPr>
              <p:cNvPr id="507" name="Freeform 458"/>
              <p:cNvSpPr>
                <a:spLocks/>
              </p:cNvSpPr>
              <p:nvPr/>
            </p:nvSpPr>
            <p:spPr bwMode="auto">
              <a:xfrm>
                <a:off x="781" y="1219"/>
                <a:ext cx="3" cy="166"/>
              </a:xfrm>
              <a:custGeom>
                <a:avLst/>
                <a:gdLst/>
                <a:ahLst/>
                <a:cxnLst>
                  <a:cxn ang="0">
                    <a:pos x="12" y="7"/>
                  </a:cxn>
                  <a:cxn ang="0">
                    <a:pos x="12" y="658"/>
                  </a:cxn>
                  <a:cxn ang="0">
                    <a:pos x="0" y="665"/>
                  </a:cxn>
                  <a:cxn ang="0">
                    <a:pos x="0" y="333"/>
                  </a:cxn>
                  <a:cxn ang="0">
                    <a:pos x="0" y="0"/>
                  </a:cxn>
                  <a:cxn ang="0">
                    <a:pos x="12" y="7"/>
                  </a:cxn>
                </a:cxnLst>
                <a:rect l="0" t="0" r="r" b="b"/>
                <a:pathLst>
                  <a:path w="12" h="665">
                    <a:moveTo>
                      <a:pt x="12" y="7"/>
                    </a:moveTo>
                    <a:lnTo>
                      <a:pt x="12" y="658"/>
                    </a:lnTo>
                    <a:lnTo>
                      <a:pt x="0" y="665"/>
                    </a:lnTo>
                    <a:lnTo>
                      <a:pt x="0" y="333"/>
                    </a:lnTo>
                    <a:lnTo>
                      <a:pt x="0" y="0"/>
                    </a:lnTo>
                    <a:lnTo>
                      <a:pt x="12" y="7"/>
                    </a:lnTo>
                    <a:close/>
                  </a:path>
                </a:pathLst>
              </a:custGeom>
              <a:solidFill>
                <a:srgbClr val="84C22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08" name="Freeform 459"/>
              <p:cNvSpPr>
                <a:spLocks/>
              </p:cNvSpPr>
              <p:nvPr/>
            </p:nvSpPr>
            <p:spPr bwMode="auto">
              <a:xfrm>
                <a:off x="781" y="1219"/>
                <a:ext cx="6" cy="166"/>
              </a:xfrm>
              <a:custGeom>
                <a:avLst/>
                <a:gdLst/>
                <a:ahLst/>
                <a:cxnLst>
                  <a:cxn ang="0">
                    <a:pos x="23" y="13"/>
                  </a:cxn>
                  <a:cxn ang="0">
                    <a:pos x="23" y="652"/>
                  </a:cxn>
                  <a:cxn ang="0">
                    <a:pos x="0" y="665"/>
                  </a:cxn>
                  <a:cxn ang="0">
                    <a:pos x="0" y="333"/>
                  </a:cxn>
                  <a:cxn ang="0">
                    <a:pos x="0" y="0"/>
                  </a:cxn>
                  <a:cxn ang="0">
                    <a:pos x="23" y="13"/>
                  </a:cxn>
                </a:cxnLst>
                <a:rect l="0" t="0" r="r" b="b"/>
                <a:pathLst>
                  <a:path w="23" h="665">
                    <a:moveTo>
                      <a:pt x="23" y="13"/>
                    </a:moveTo>
                    <a:lnTo>
                      <a:pt x="23" y="652"/>
                    </a:lnTo>
                    <a:lnTo>
                      <a:pt x="0" y="665"/>
                    </a:lnTo>
                    <a:lnTo>
                      <a:pt x="0" y="333"/>
                    </a:lnTo>
                    <a:lnTo>
                      <a:pt x="0" y="0"/>
                    </a:lnTo>
                    <a:lnTo>
                      <a:pt x="23" y="13"/>
                    </a:lnTo>
                    <a:close/>
                  </a:path>
                </a:pathLst>
              </a:custGeom>
              <a:solidFill>
                <a:srgbClr val="84C22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09" name="Freeform 460"/>
              <p:cNvSpPr>
                <a:spLocks/>
              </p:cNvSpPr>
              <p:nvPr/>
            </p:nvSpPr>
            <p:spPr bwMode="auto">
              <a:xfrm>
                <a:off x="784" y="1221"/>
                <a:ext cx="6" cy="163"/>
              </a:xfrm>
              <a:custGeom>
                <a:avLst/>
                <a:gdLst/>
                <a:ahLst/>
                <a:cxnLst>
                  <a:cxn ang="0">
                    <a:pos x="0" y="651"/>
                  </a:cxn>
                  <a:cxn ang="0">
                    <a:pos x="0" y="0"/>
                  </a:cxn>
                  <a:cxn ang="0">
                    <a:pos x="22" y="13"/>
                  </a:cxn>
                  <a:cxn ang="0">
                    <a:pos x="22" y="638"/>
                  </a:cxn>
                  <a:cxn ang="0">
                    <a:pos x="0" y="651"/>
                  </a:cxn>
                </a:cxnLst>
                <a:rect l="0" t="0" r="r" b="b"/>
                <a:pathLst>
                  <a:path w="22" h="651">
                    <a:moveTo>
                      <a:pt x="0" y="651"/>
                    </a:moveTo>
                    <a:lnTo>
                      <a:pt x="0" y="0"/>
                    </a:lnTo>
                    <a:lnTo>
                      <a:pt x="22" y="13"/>
                    </a:lnTo>
                    <a:lnTo>
                      <a:pt x="22" y="638"/>
                    </a:lnTo>
                    <a:lnTo>
                      <a:pt x="0" y="651"/>
                    </a:lnTo>
                    <a:close/>
                  </a:path>
                </a:pathLst>
              </a:custGeom>
              <a:solidFill>
                <a:srgbClr val="81BE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10" name="Freeform 461"/>
              <p:cNvSpPr>
                <a:spLocks/>
              </p:cNvSpPr>
              <p:nvPr/>
            </p:nvSpPr>
            <p:spPr bwMode="auto">
              <a:xfrm>
                <a:off x="787" y="1223"/>
                <a:ext cx="6" cy="159"/>
              </a:xfrm>
              <a:custGeom>
                <a:avLst/>
                <a:gdLst/>
                <a:ahLst/>
                <a:cxnLst>
                  <a:cxn ang="0">
                    <a:pos x="0" y="639"/>
                  </a:cxn>
                  <a:cxn ang="0">
                    <a:pos x="0" y="0"/>
                  </a:cxn>
                  <a:cxn ang="0">
                    <a:pos x="23" y="13"/>
                  </a:cxn>
                  <a:cxn ang="0">
                    <a:pos x="23" y="626"/>
                  </a:cxn>
                  <a:cxn ang="0">
                    <a:pos x="0" y="639"/>
                  </a:cxn>
                </a:cxnLst>
                <a:rect l="0" t="0" r="r" b="b"/>
                <a:pathLst>
                  <a:path w="23" h="639">
                    <a:moveTo>
                      <a:pt x="0" y="639"/>
                    </a:moveTo>
                    <a:lnTo>
                      <a:pt x="0" y="0"/>
                    </a:lnTo>
                    <a:lnTo>
                      <a:pt x="23" y="13"/>
                    </a:lnTo>
                    <a:lnTo>
                      <a:pt x="23" y="626"/>
                    </a:lnTo>
                    <a:lnTo>
                      <a:pt x="0" y="639"/>
                    </a:lnTo>
                    <a:close/>
                  </a:path>
                </a:pathLst>
              </a:custGeom>
              <a:solidFill>
                <a:srgbClr val="7FBA3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11" name="Freeform 462"/>
              <p:cNvSpPr>
                <a:spLocks/>
              </p:cNvSpPr>
              <p:nvPr/>
            </p:nvSpPr>
            <p:spPr bwMode="auto">
              <a:xfrm>
                <a:off x="790" y="1224"/>
                <a:ext cx="6" cy="157"/>
              </a:xfrm>
              <a:custGeom>
                <a:avLst/>
                <a:gdLst/>
                <a:ahLst/>
                <a:cxnLst>
                  <a:cxn ang="0">
                    <a:pos x="0" y="625"/>
                  </a:cxn>
                  <a:cxn ang="0">
                    <a:pos x="0" y="0"/>
                  </a:cxn>
                  <a:cxn ang="0">
                    <a:pos x="23" y="14"/>
                  </a:cxn>
                  <a:cxn ang="0">
                    <a:pos x="23" y="612"/>
                  </a:cxn>
                  <a:cxn ang="0">
                    <a:pos x="0" y="625"/>
                  </a:cxn>
                </a:cxnLst>
                <a:rect l="0" t="0" r="r" b="b"/>
                <a:pathLst>
                  <a:path w="23" h="625">
                    <a:moveTo>
                      <a:pt x="0" y="625"/>
                    </a:moveTo>
                    <a:lnTo>
                      <a:pt x="0" y="0"/>
                    </a:lnTo>
                    <a:lnTo>
                      <a:pt x="23" y="14"/>
                    </a:lnTo>
                    <a:lnTo>
                      <a:pt x="23" y="612"/>
                    </a:lnTo>
                    <a:lnTo>
                      <a:pt x="0" y="625"/>
                    </a:lnTo>
                    <a:close/>
                  </a:path>
                </a:pathLst>
              </a:custGeom>
              <a:solidFill>
                <a:srgbClr val="7DB63C"/>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12" name="Freeform 463"/>
              <p:cNvSpPr>
                <a:spLocks/>
              </p:cNvSpPr>
              <p:nvPr/>
            </p:nvSpPr>
            <p:spPr bwMode="auto">
              <a:xfrm>
                <a:off x="793" y="1226"/>
                <a:ext cx="5" cy="153"/>
              </a:xfrm>
              <a:custGeom>
                <a:avLst/>
                <a:gdLst/>
                <a:ahLst/>
                <a:cxnLst>
                  <a:cxn ang="0">
                    <a:pos x="0" y="613"/>
                  </a:cxn>
                  <a:cxn ang="0">
                    <a:pos x="0" y="0"/>
                  </a:cxn>
                  <a:cxn ang="0">
                    <a:pos x="22" y="15"/>
                  </a:cxn>
                  <a:cxn ang="0">
                    <a:pos x="22" y="599"/>
                  </a:cxn>
                  <a:cxn ang="0">
                    <a:pos x="0" y="613"/>
                  </a:cxn>
                </a:cxnLst>
                <a:rect l="0" t="0" r="r" b="b"/>
                <a:pathLst>
                  <a:path w="22" h="613">
                    <a:moveTo>
                      <a:pt x="0" y="613"/>
                    </a:moveTo>
                    <a:lnTo>
                      <a:pt x="0" y="0"/>
                    </a:lnTo>
                    <a:lnTo>
                      <a:pt x="22" y="15"/>
                    </a:lnTo>
                    <a:lnTo>
                      <a:pt x="22" y="599"/>
                    </a:lnTo>
                    <a:lnTo>
                      <a:pt x="0" y="613"/>
                    </a:lnTo>
                    <a:close/>
                  </a:path>
                </a:pathLst>
              </a:custGeom>
              <a:solidFill>
                <a:srgbClr val="7BB24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13" name="Freeform 464"/>
              <p:cNvSpPr>
                <a:spLocks/>
              </p:cNvSpPr>
              <p:nvPr/>
            </p:nvSpPr>
            <p:spPr bwMode="auto">
              <a:xfrm>
                <a:off x="796" y="1228"/>
                <a:ext cx="5" cy="149"/>
              </a:xfrm>
              <a:custGeom>
                <a:avLst/>
                <a:gdLst/>
                <a:ahLst/>
                <a:cxnLst>
                  <a:cxn ang="0">
                    <a:pos x="0" y="598"/>
                  </a:cxn>
                  <a:cxn ang="0">
                    <a:pos x="0" y="0"/>
                  </a:cxn>
                  <a:cxn ang="0">
                    <a:pos x="23" y="13"/>
                  </a:cxn>
                  <a:cxn ang="0">
                    <a:pos x="23" y="585"/>
                  </a:cxn>
                  <a:cxn ang="0">
                    <a:pos x="0" y="598"/>
                  </a:cxn>
                </a:cxnLst>
                <a:rect l="0" t="0" r="r" b="b"/>
                <a:pathLst>
                  <a:path w="23" h="598">
                    <a:moveTo>
                      <a:pt x="0" y="598"/>
                    </a:moveTo>
                    <a:lnTo>
                      <a:pt x="0" y="0"/>
                    </a:lnTo>
                    <a:lnTo>
                      <a:pt x="23" y="13"/>
                    </a:lnTo>
                    <a:lnTo>
                      <a:pt x="23" y="585"/>
                    </a:lnTo>
                    <a:lnTo>
                      <a:pt x="0" y="598"/>
                    </a:lnTo>
                    <a:close/>
                  </a:path>
                </a:pathLst>
              </a:custGeom>
              <a:solidFill>
                <a:srgbClr val="79AD48"/>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14" name="Freeform 465"/>
              <p:cNvSpPr>
                <a:spLocks/>
              </p:cNvSpPr>
              <p:nvPr/>
            </p:nvSpPr>
            <p:spPr bwMode="auto">
              <a:xfrm>
                <a:off x="798" y="1229"/>
                <a:ext cx="6" cy="147"/>
              </a:xfrm>
              <a:custGeom>
                <a:avLst/>
                <a:gdLst/>
                <a:ahLst/>
                <a:cxnLst>
                  <a:cxn ang="0">
                    <a:pos x="0" y="584"/>
                  </a:cxn>
                  <a:cxn ang="0">
                    <a:pos x="0" y="0"/>
                  </a:cxn>
                  <a:cxn ang="0">
                    <a:pos x="23" y="13"/>
                  </a:cxn>
                  <a:cxn ang="0">
                    <a:pos x="23" y="571"/>
                  </a:cxn>
                  <a:cxn ang="0">
                    <a:pos x="0" y="584"/>
                  </a:cxn>
                </a:cxnLst>
                <a:rect l="0" t="0" r="r" b="b"/>
                <a:pathLst>
                  <a:path w="23" h="584">
                    <a:moveTo>
                      <a:pt x="0" y="584"/>
                    </a:moveTo>
                    <a:lnTo>
                      <a:pt x="0" y="0"/>
                    </a:lnTo>
                    <a:lnTo>
                      <a:pt x="23" y="13"/>
                    </a:lnTo>
                    <a:lnTo>
                      <a:pt x="23" y="571"/>
                    </a:lnTo>
                    <a:lnTo>
                      <a:pt x="0" y="584"/>
                    </a:lnTo>
                    <a:close/>
                  </a:path>
                </a:pathLst>
              </a:custGeom>
              <a:solidFill>
                <a:srgbClr val="77A94D"/>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15" name="Freeform 466"/>
              <p:cNvSpPr>
                <a:spLocks/>
              </p:cNvSpPr>
              <p:nvPr/>
            </p:nvSpPr>
            <p:spPr bwMode="auto">
              <a:xfrm>
                <a:off x="801" y="1231"/>
                <a:ext cx="6" cy="143"/>
              </a:xfrm>
              <a:custGeom>
                <a:avLst/>
                <a:gdLst/>
                <a:ahLst/>
                <a:cxnLst>
                  <a:cxn ang="0">
                    <a:pos x="0" y="572"/>
                  </a:cxn>
                  <a:cxn ang="0">
                    <a:pos x="0" y="0"/>
                  </a:cxn>
                  <a:cxn ang="0">
                    <a:pos x="22" y="13"/>
                  </a:cxn>
                  <a:cxn ang="0">
                    <a:pos x="22" y="558"/>
                  </a:cxn>
                  <a:cxn ang="0">
                    <a:pos x="0" y="572"/>
                  </a:cxn>
                </a:cxnLst>
                <a:rect l="0" t="0" r="r" b="b"/>
                <a:pathLst>
                  <a:path w="22" h="572">
                    <a:moveTo>
                      <a:pt x="0" y="572"/>
                    </a:moveTo>
                    <a:lnTo>
                      <a:pt x="0" y="0"/>
                    </a:lnTo>
                    <a:lnTo>
                      <a:pt x="22" y="13"/>
                    </a:lnTo>
                    <a:lnTo>
                      <a:pt x="22" y="558"/>
                    </a:lnTo>
                    <a:lnTo>
                      <a:pt x="0" y="572"/>
                    </a:lnTo>
                    <a:close/>
                  </a:path>
                </a:pathLst>
              </a:custGeom>
              <a:solidFill>
                <a:srgbClr val="75A55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16" name="Freeform 467"/>
              <p:cNvSpPr>
                <a:spLocks/>
              </p:cNvSpPr>
              <p:nvPr/>
            </p:nvSpPr>
            <p:spPr bwMode="auto">
              <a:xfrm>
                <a:off x="804" y="1233"/>
                <a:ext cx="6" cy="139"/>
              </a:xfrm>
              <a:custGeom>
                <a:avLst/>
                <a:gdLst/>
                <a:ahLst/>
                <a:cxnLst>
                  <a:cxn ang="0">
                    <a:pos x="0" y="558"/>
                  </a:cxn>
                  <a:cxn ang="0">
                    <a:pos x="0" y="0"/>
                  </a:cxn>
                  <a:cxn ang="0">
                    <a:pos x="23" y="13"/>
                  </a:cxn>
                  <a:cxn ang="0">
                    <a:pos x="23" y="544"/>
                  </a:cxn>
                  <a:cxn ang="0">
                    <a:pos x="0" y="558"/>
                  </a:cxn>
                </a:cxnLst>
                <a:rect l="0" t="0" r="r" b="b"/>
                <a:pathLst>
                  <a:path w="23" h="558">
                    <a:moveTo>
                      <a:pt x="0" y="558"/>
                    </a:moveTo>
                    <a:lnTo>
                      <a:pt x="0" y="0"/>
                    </a:lnTo>
                    <a:lnTo>
                      <a:pt x="23" y="13"/>
                    </a:lnTo>
                    <a:lnTo>
                      <a:pt x="23" y="544"/>
                    </a:lnTo>
                    <a:lnTo>
                      <a:pt x="0" y="558"/>
                    </a:lnTo>
                    <a:close/>
                  </a:path>
                </a:pathLst>
              </a:custGeom>
              <a:solidFill>
                <a:srgbClr val="74A253"/>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17" name="Freeform 468"/>
              <p:cNvSpPr>
                <a:spLocks/>
              </p:cNvSpPr>
              <p:nvPr/>
            </p:nvSpPr>
            <p:spPr bwMode="auto">
              <a:xfrm>
                <a:off x="807" y="1234"/>
                <a:ext cx="6" cy="136"/>
              </a:xfrm>
              <a:custGeom>
                <a:avLst/>
                <a:gdLst/>
                <a:ahLst/>
                <a:cxnLst>
                  <a:cxn ang="0">
                    <a:pos x="0" y="545"/>
                  </a:cxn>
                  <a:cxn ang="0">
                    <a:pos x="0" y="0"/>
                  </a:cxn>
                  <a:cxn ang="0">
                    <a:pos x="23" y="14"/>
                  </a:cxn>
                  <a:cxn ang="0">
                    <a:pos x="23" y="531"/>
                  </a:cxn>
                  <a:cxn ang="0">
                    <a:pos x="0" y="545"/>
                  </a:cxn>
                </a:cxnLst>
                <a:rect l="0" t="0" r="r" b="b"/>
                <a:pathLst>
                  <a:path w="23" h="545">
                    <a:moveTo>
                      <a:pt x="0" y="545"/>
                    </a:moveTo>
                    <a:lnTo>
                      <a:pt x="0" y="0"/>
                    </a:lnTo>
                    <a:lnTo>
                      <a:pt x="23" y="14"/>
                    </a:lnTo>
                    <a:lnTo>
                      <a:pt x="23" y="531"/>
                    </a:lnTo>
                    <a:lnTo>
                      <a:pt x="0" y="545"/>
                    </a:lnTo>
                    <a:close/>
                  </a:path>
                </a:pathLst>
              </a:custGeom>
              <a:solidFill>
                <a:srgbClr val="719E5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18" name="Freeform 469"/>
              <p:cNvSpPr>
                <a:spLocks/>
              </p:cNvSpPr>
              <p:nvPr/>
            </p:nvSpPr>
            <p:spPr bwMode="auto">
              <a:xfrm>
                <a:off x="810" y="1236"/>
                <a:ext cx="5" cy="133"/>
              </a:xfrm>
              <a:custGeom>
                <a:avLst/>
                <a:gdLst/>
                <a:ahLst/>
                <a:cxnLst>
                  <a:cxn ang="0">
                    <a:pos x="0" y="531"/>
                  </a:cxn>
                  <a:cxn ang="0">
                    <a:pos x="0" y="0"/>
                  </a:cxn>
                  <a:cxn ang="0">
                    <a:pos x="22" y="13"/>
                  </a:cxn>
                  <a:cxn ang="0">
                    <a:pos x="22" y="518"/>
                  </a:cxn>
                  <a:cxn ang="0">
                    <a:pos x="0" y="531"/>
                  </a:cxn>
                </a:cxnLst>
                <a:rect l="0" t="0" r="r" b="b"/>
                <a:pathLst>
                  <a:path w="22" h="531">
                    <a:moveTo>
                      <a:pt x="0" y="531"/>
                    </a:moveTo>
                    <a:lnTo>
                      <a:pt x="0" y="0"/>
                    </a:lnTo>
                    <a:lnTo>
                      <a:pt x="22" y="13"/>
                    </a:lnTo>
                    <a:lnTo>
                      <a:pt x="22" y="518"/>
                    </a:lnTo>
                    <a:lnTo>
                      <a:pt x="0" y="531"/>
                    </a:lnTo>
                    <a:close/>
                  </a:path>
                </a:pathLst>
              </a:custGeom>
              <a:solidFill>
                <a:srgbClr val="6F9959"/>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19" name="Freeform 470"/>
              <p:cNvSpPr>
                <a:spLocks/>
              </p:cNvSpPr>
              <p:nvPr/>
            </p:nvSpPr>
            <p:spPr bwMode="auto">
              <a:xfrm>
                <a:off x="813" y="1238"/>
                <a:ext cx="5" cy="129"/>
              </a:xfrm>
              <a:custGeom>
                <a:avLst/>
                <a:gdLst/>
                <a:ahLst/>
                <a:cxnLst>
                  <a:cxn ang="0">
                    <a:pos x="0" y="517"/>
                  </a:cxn>
                  <a:cxn ang="0">
                    <a:pos x="0" y="0"/>
                  </a:cxn>
                  <a:cxn ang="0">
                    <a:pos x="23" y="13"/>
                  </a:cxn>
                  <a:cxn ang="0">
                    <a:pos x="23" y="504"/>
                  </a:cxn>
                  <a:cxn ang="0">
                    <a:pos x="0" y="517"/>
                  </a:cxn>
                </a:cxnLst>
                <a:rect l="0" t="0" r="r" b="b"/>
                <a:pathLst>
                  <a:path w="23" h="517">
                    <a:moveTo>
                      <a:pt x="0" y="517"/>
                    </a:moveTo>
                    <a:lnTo>
                      <a:pt x="0" y="0"/>
                    </a:lnTo>
                    <a:lnTo>
                      <a:pt x="23" y="13"/>
                    </a:lnTo>
                    <a:lnTo>
                      <a:pt x="23" y="504"/>
                    </a:lnTo>
                    <a:lnTo>
                      <a:pt x="0" y="517"/>
                    </a:lnTo>
                    <a:close/>
                  </a:path>
                </a:pathLst>
              </a:custGeom>
              <a:solidFill>
                <a:srgbClr val="6D965C"/>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20" name="Freeform 471"/>
              <p:cNvSpPr>
                <a:spLocks/>
              </p:cNvSpPr>
              <p:nvPr/>
            </p:nvSpPr>
            <p:spPr bwMode="auto">
              <a:xfrm>
                <a:off x="815" y="1239"/>
                <a:ext cx="6" cy="126"/>
              </a:xfrm>
              <a:custGeom>
                <a:avLst/>
                <a:gdLst/>
                <a:ahLst/>
                <a:cxnLst>
                  <a:cxn ang="0">
                    <a:pos x="0" y="505"/>
                  </a:cxn>
                  <a:cxn ang="0">
                    <a:pos x="0" y="0"/>
                  </a:cxn>
                  <a:cxn ang="0">
                    <a:pos x="23" y="13"/>
                  </a:cxn>
                  <a:cxn ang="0">
                    <a:pos x="23" y="492"/>
                  </a:cxn>
                  <a:cxn ang="0">
                    <a:pos x="0" y="505"/>
                  </a:cxn>
                </a:cxnLst>
                <a:rect l="0" t="0" r="r" b="b"/>
                <a:pathLst>
                  <a:path w="23" h="505">
                    <a:moveTo>
                      <a:pt x="0" y="505"/>
                    </a:moveTo>
                    <a:lnTo>
                      <a:pt x="0" y="0"/>
                    </a:lnTo>
                    <a:lnTo>
                      <a:pt x="23" y="13"/>
                    </a:lnTo>
                    <a:lnTo>
                      <a:pt x="23" y="492"/>
                    </a:lnTo>
                    <a:lnTo>
                      <a:pt x="0" y="505"/>
                    </a:lnTo>
                    <a:close/>
                  </a:path>
                </a:pathLst>
              </a:custGeom>
              <a:solidFill>
                <a:srgbClr val="6B925E"/>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21" name="Freeform 472"/>
              <p:cNvSpPr>
                <a:spLocks/>
              </p:cNvSpPr>
              <p:nvPr/>
            </p:nvSpPr>
            <p:spPr bwMode="auto">
              <a:xfrm>
                <a:off x="818" y="1241"/>
                <a:ext cx="6" cy="123"/>
              </a:xfrm>
              <a:custGeom>
                <a:avLst/>
                <a:gdLst/>
                <a:ahLst/>
                <a:cxnLst>
                  <a:cxn ang="0">
                    <a:pos x="0" y="491"/>
                  </a:cxn>
                  <a:cxn ang="0">
                    <a:pos x="0" y="0"/>
                  </a:cxn>
                  <a:cxn ang="0">
                    <a:pos x="22" y="13"/>
                  </a:cxn>
                  <a:cxn ang="0">
                    <a:pos x="22" y="478"/>
                  </a:cxn>
                  <a:cxn ang="0">
                    <a:pos x="0" y="491"/>
                  </a:cxn>
                </a:cxnLst>
                <a:rect l="0" t="0" r="r" b="b"/>
                <a:pathLst>
                  <a:path w="22" h="491">
                    <a:moveTo>
                      <a:pt x="0" y="491"/>
                    </a:moveTo>
                    <a:lnTo>
                      <a:pt x="0" y="0"/>
                    </a:lnTo>
                    <a:lnTo>
                      <a:pt x="22" y="13"/>
                    </a:lnTo>
                    <a:lnTo>
                      <a:pt x="22" y="478"/>
                    </a:lnTo>
                    <a:lnTo>
                      <a:pt x="0" y="491"/>
                    </a:lnTo>
                    <a:close/>
                  </a:path>
                </a:pathLst>
              </a:custGeom>
              <a:solidFill>
                <a:srgbClr val="698F6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22" name="Freeform 473"/>
              <p:cNvSpPr>
                <a:spLocks/>
              </p:cNvSpPr>
              <p:nvPr/>
            </p:nvSpPr>
            <p:spPr bwMode="auto">
              <a:xfrm>
                <a:off x="821" y="1243"/>
                <a:ext cx="6" cy="119"/>
              </a:xfrm>
              <a:custGeom>
                <a:avLst/>
                <a:gdLst/>
                <a:ahLst/>
                <a:cxnLst>
                  <a:cxn ang="0">
                    <a:pos x="0" y="479"/>
                  </a:cxn>
                  <a:cxn ang="0">
                    <a:pos x="0" y="0"/>
                  </a:cxn>
                  <a:cxn ang="0">
                    <a:pos x="23" y="13"/>
                  </a:cxn>
                  <a:cxn ang="0">
                    <a:pos x="23" y="466"/>
                  </a:cxn>
                  <a:cxn ang="0">
                    <a:pos x="0" y="479"/>
                  </a:cxn>
                </a:cxnLst>
                <a:rect l="0" t="0" r="r" b="b"/>
                <a:pathLst>
                  <a:path w="23" h="479">
                    <a:moveTo>
                      <a:pt x="0" y="479"/>
                    </a:moveTo>
                    <a:lnTo>
                      <a:pt x="0" y="0"/>
                    </a:lnTo>
                    <a:lnTo>
                      <a:pt x="23" y="13"/>
                    </a:lnTo>
                    <a:lnTo>
                      <a:pt x="23" y="466"/>
                    </a:lnTo>
                    <a:lnTo>
                      <a:pt x="0" y="479"/>
                    </a:lnTo>
                    <a:close/>
                  </a:path>
                </a:pathLst>
              </a:custGeom>
              <a:solidFill>
                <a:srgbClr val="678C6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23" name="Freeform 474"/>
              <p:cNvSpPr>
                <a:spLocks/>
              </p:cNvSpPr>
              <p:nvPr/>
            </p:nvSpPr>
            <p:spPr bwMode="auto">
              <a:xfrm>
                <a:off x="824" y="1244"/>
                <a:ext cx="6" cy="117"/>
              </a:xfrm>
              <a:custGeom>
                <a:avLst/>
                <a:gdLst/>
                <a:ahLst/>
                <a:cxnLst>
                  <a:cxn ang="0">
                    <a:pos x="0" y="465"/>
                  </a:cxn>
                  <a:cxn ang="0">
                    <a:pos x="0" y="0"/>
                  </a:cxn>
                  <a:cxn ang="0">
                    <a:pos x="23" y="14"/>
                  </a:cxn>
                  <a:cxn ang="0">
                    <a:pos x="23" y="452"/>
                  </a:cxn>
                  <a:cxn ang="0">
                    <a:pos x="0" y="465"/>
                  </a:cxn>
                </a:cxnLst>
                <a:rect l="0" t="0" r="r" b="b"/>
                <a:pathLst>
                  <a:path w="23" h="465">
                    <a:moveTo>
                      <a:pt x="0" y="465"/>
                    </a:moveTo>
                    <a:lnTo>
                      <a:pt x="0" y="0"/>
                    </a:lnTo>
                    <a:lnTo>
                      <a:pt x="23" y="14"/>
                    </a:lnTo>
                    <a:lnTo>
                      <a:pt x="23" y="452"/>
                    </a:lnTo>
                    <a:lnTo>
                      <a:pt x="0" y="465"/>
                    </a:lnTo>
                    <a:close/>
                  </a:path>
                </a:pathLst>
              </a:custGeom>
              <a:solidFill>
                <a:srgbClr val="668864"/>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24" name="Freeform 475"/>
              <p:cNvSpPr>
                <a:spLocks/>
              </p:cNvSpPr>
              <p:nvPr/>
            </p:nvSpPr>
            <p:spPr bwMode="auto">
              <a:xfrm>
                <a:off x="827" y="1246"/>
                <a:ext cx="5" cy="113"/>
              </a:xfrm>
              <a:custGeom>
                <a:avLst/>
                <a:gdLst/>
                <a:ahLst/>
                <a:cxnLst>
                  <a:cxn ang="0">
                    <a:pos x="0" y="453"/>
                  </a:cxn>
                  <a:cxn ang="0">
                    <a:pos x="0" y="0"/>
                  </a:cxn>
                  <a:cxn ang="0">
                    <a:pos x="22" y="15"/>
                  </a:cxn>
                  <a:cxn ang="0">
                    <a:pos x="22" y="440"/>
                  </a:cxn>
                  <a:cxn ang="0">
                    <a:pos x="0" y="453"/>
                  </a:cxn>
                </a:cxnLst>
                <a:rect l="0" t="0" r="r" b="b"/>
                <a:pathLst>
                  <a:path w="22" h="453">
                    <a:moveTo>
                      <a:pt x="0" y="453"/>
                    </a:moveTo>
                    <a:lnTo>
                      <a:pt x="0" y="0"/>
                    </a:lnTo>
                    <a:lnTo>
                      <a:pt x="22" y="15"/>
                    </a:lnTo>
                    <a:lnTo>
                      <a:pt x="22" y="440"/>
                    </a:lnTo>
                    <a:lnTo>
                      <a:pt x="0" y="453"/>
                    </a:lnTo>
                    <a:close/>
                  </a:path>
                </a:pathLst>
              </a:custGeom>
              <a:solidFill>
                <a:srgbClr val="64846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25" name="Freeform 476"/>
              <p:cNvSpPr>
                <a:spLocks/>
              </p:cNvSpPr>
              <p:nvPr/>
            </p:nvSpPr>
            <p:spPr bwMode="auto">
              <a:xfrm>
                <a:off x="830" y="1248"/>
                <a:ext cx="5" cy="109"/>
              </a:xfrm>
              <a:custGeom>
                <a:avLst/>
                <a:gdLst/>
                <a:ahLst/>
                <a:cxnLst>
                  <a:cxn ang="0">
                    <a:pos x="0" y="438"/>
                  </a:cxn>
                  <a:cxn ang="0">
                    <a:pos x="0" y="0"/>
                  </a:cxn>
                  <a:cxn ang="0">
                    <a:pos x="23" y="13"/>
                  </a:cxn>
                  <a:cxn ang="0">
                    <a:pos x="23" y="425"/>
                  </a:cxn>
                  <a:cxn ang="0">
                    <a:pos x="0" y="438"/>
                  </a:cxn>
                </a:cxnLst>
                <a:rect l="0" t="0" r="r" b="b"/>
                <a:pathLst>
                  <a:path w="23" h="438">
                    <a:moveTo>
                      <a:pt x="0" y="438"/>
                    </a:moveTo>
                    <a:lnTo>
                      <a:pt x="0" y="0"/>
                    </a:lnTo>
                    <a:lnTo>
                      <a:pt x="23" y="13"/>
                    </a:lnTo>
                    <a:lnTo>
                      <a:pt x="23" y="425"/>
                    </a:lnTo>
                    <a:lnTo>
                      <a:pt x="0" y="438"/>
                    </a:lnTo>
                    <a:close/>
                  </a:path>
                </a:pathLst>
              </a:custGeom>
              <a:solidFill>
                <a:srgbClr val="62816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26" name="Freeform 477"/>
              <p:cNvSpPr>
                <a:spLocks/>
              </p:cNvSpPr>
              <p:nvPr/>
            </p:nvSpPr>
            <p:spPr bwMode="auto">
              <a:xfrm>
                <a:off x="832" y="1249"/>
                <a:ext cx="6" cy="107"/>
              </a:xfrm>
              <a:custGeom>
                <a:avLst/>
                <a:gdLst/>
                <a:ahLst/>
                <a:cxnLst>
                  <a:cxn ang="0">
                    <a:pos x="0" y="425"/>
                  </a:cxn>
                  <a:cxn ang="0">
                    <a:pos x="0" y="0"/>
                  </a:cxn>
                  <a:cxn ang="0">
                    <a:pos x="23" y="13"/>
                  </a:cxn>
                  <a:cxn ang="0">
                    <a:pos x="23" y="412"/>
                  </a:cxn>
                  <a:cxn ang="0">
                    <a:pos x="0" y="425"/>
                  </a:cxn>
                </a:cxnLst>
                <a:rect l="0" t="0" r="r" b="b"/>
                <a:pathLst>
                  <a:path w="23" h="425">
                    <a:moveTo>
                      <a:pt x="0" y="425"/>
                    </a:moveTo>
                    <a:lnTo>
                      <a:pt x="0" y="0"/>
                    </a:lnTo>
                    <a:lnTo>
                      <a:pt x="23" y="13"/>
                    </a:lnTo>
                    <a:lnTo>
                      <a:pt x="23" y="412"/>
                    </a:lnTo>
                    <a:lnTo>
                      <a:pt x="0" y="425"/>
                    </a:lnTo>
                    <a:close/>
                  </a:path>
                </a:pathLst>
              </a:custGeom>
              <a:solidFill>
                <a:srgbClr val="607E69"/>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27" name="Freeform 478"/>
              <p:cNvSpPr>
                <a:spLocks/>
              </p:cNvSpPr>
              <p:nvPr/>
            </p:nvSpPr>
            <p:spPr bwMode="auto">
              <a:xfrm>
                <a:off x="835" y="1251"/>
                <a:ext cx="6" cy="103"/>
              </a:xfrm>
              <a:custGeom>
                <a:avLst/>
                <a:gdLst/>
                <a:ahLst/>
                <a:cxnLst>
                  <a:cxn ang="0">
                    <a:pos x="0" y="412"/>
                  </a:cxn>
                  <a:cxn ang="0">
                    <a:pos x="0" y="0"/>
                  </a:cxn>
                  <a:cxn ang="0">
                    <a:pos x="22" y="13"/>
                  </a:cxn>
                  <a:cxn ang="0">
                    <a:pos x="22" y="398"/>
                  </a:cxn>
                  <a:cxn ang="0">
                    <a:pos x="0" y="412"/>
                  </a:cxn>
                </a:cxnLst>
                <a:rect l="0" t="0" r="r" b="b"/>
                <a:pathLst>
                  <a:path w="22" h="412">
                    <a:moveTo>
                      <a:pt x="0" y="412"/>
                    </a:moveTo>
                    <a:lnTo>
                      <a:pt x="0" y="0"/>
                    </a:lnTo>
                    <a:lnTo>
                      <a:pt x="22" y="13"/>
                    </a:lnTo>
                    <a:lnTo>
                      <a:pt x="22" y="398"/>
                    </a:lnTo>
                    <a:lnTo>
                      <a:pt x="0" y="412"/>
                    </a:lnTo>
                    <a:close/>
                  </a:path>
                </a:pathLst>
              </a:custGeom>
              <a:solidFill>
                <a:srgbClr val="5E7B6A"/>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28" name="Freeform 479"/>
              <p:cNvSpPr>
                <a:spLocks/>
              </p:cNvSpPr>
              <p:nvPr/>
            </p:nvSpPr>
            <p:spPr bwMode="auto">
              <a:xfrm>
                <a:off x="838" y="1253"/>
                <a:ext cx="6" cy="99"/>
              </a:xfrm>
              <a:custGeom>
                <a:avLst/>
                <a:gdLst/>
                <a:ahLst/>
                <a:cxnLst>
                  <a:cxn ang="0">
                    <a:pos x="0" y="399"/>
                  </a:cxn>
                  <a:cxn ang="0">
                    <a:pos x="0" y="0"/>
                  </a:cxn>
                  <a:cxn ang="0">
                    <a:pos x="23" y="13"/>
                  </a:cxn>
                  <a:cxn ang="0">
                    <a:pos x="23" y="384"/>
                  </a:cxn>
                  <a:cxn ang="0">
                    <a:pos x="0" y="399"/>
                  </a:cxn>
                </a:cxnLst>
                <a:rect l="0" t="0" r="r" b="b"/>
                <a:pathLst>
                  <a:path w="23" h="399">
                    <a:moveTo>
                      <a:pt x="0" y="399"/>
                    </a:moveTo>
                    <a:lnTo>
                      <a:pt x="0" y="0"/>
                    </a:lnTo>
                    <a:lnTo>
                      <a:pt x="23" y="13"/>
                    </a:lnTo>
                    <a:lnTo>
                      <a:pt x="23" y="384"/>
                    </a:lnTo>
                    <a:lnTo>
                      <a:pt x="0" y="399"/>
                    </a:lnTo>
                    <a:close/>
                  </a:path>
                </a:pathLst>
              </a:custGeom>
              <a:solidFill>
                <a:srgbClr val="5C776C"/>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29" name="Freeform 480"/>
              <p:cNvSpPr>
                <a:spLocks/>
              </p:cNvSpPr>
              <p:nvPr/>
            </p:nvSpPr>
            <p:spPr bwMode="auto">
              <a:xfrm>
                <a:off x="841" y="1254"/>
                <a:ext cx="6" cy="96"/>
              </a:xfrm>
              <a:custGeom>
                <a:avLst/>
                <a:gdLst/>
                <a:ahLst/>
                <a:cxnLst>
                  <a:cxn ang="0">
                    <a:pos x="0" y="385"/>
                  </a:cxn>
                  <a:cxn ang="0">
                    <a:pos x="0" y="0"/>
                  </a:cxn>
                  <a:cxn ang="0">
                    <a:pos x="23" y="13"/>
                  </a:cxn>
                  <a:cxn ang="0">
                    <a:pos x="23" y="372"/>
                  </a:cxn>
                  <a:cxn ang="0">
                    <a:pos x="0" y="385"/>
                  </a:cxn>
                </a:cxnLst>
                <a:rect l="0" t="0" r="r" b="b"/>
                <a:pathLst>
                  <a:path w="23" h="385">
                    <a:moveTo>
                      <a:pt x="0" y="385"/>
                    </a:moveTo>
                    <a:lnTo>
                      <a:pt x="0" y="0"/>
                    </a:lnTo>
                    <a:lnTo>
                      <a:pt x="23" y="13"/>
                    </a:lnTo>
                    <a:lnTo>
                      <a:pt x="23" y="372"/>
                    </a:lnTo>
                    <a:lnTo>
                      <a:pt x="0" y="385"/>
                    </a:lnTo>
                    <a:close/>
                  </a:path>
                </a:pathLst>
              </a:custGeom>
              <a:solidFill>
                <a:srgbClr val="5B746D"/>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30" name="Freeform 481"/>
              <p:cNvSpPr>
                <a:spLocks/>
              </p:cNvSpPr>
              <p:nvPr/>
            </p:nvSpPr>
            <p:spPr bwMode="auto">
              <a:xfrm>
                <a:off x="844" y="1256"/>
                <a:ext cx="5" cy="93"/>
              </a:xfrm>
              <a:custGeom>
                <a:avLst/>
                <a:gdLst/>
                <a:ahLst/>
                <a:cxnLst>
                  <a:cxn ang="0">
                    <a:pos x="0" y="371"/>
                  </a:cxn>
                  <a:cxn ang="0">
                    <a:pos x="0" y="0"/>
                  </a:cxn>
                  <a:cxn ang="0">
                    <a:pos x="22" y="13"/>
                  </a:cxn>
                  <a:cxn ang="0">
                    <a:pos x="22" y="358"/>
                  </a:cxn>
                  <a:cxn ang="0">
                    <a:pos x="0" y="371"/>
                  </a:cxn>
                </a:cxnLst>
                <a:rect l="0" t="0" r="r" b="b"/>
                <a:pathLst>
                  <a:path w="22" h="371">
                    <a:moveTo>
                      <a:pt x="0" y="371"/>
                    </a:moveTo>
                    <a:lnTo>
                      <a:pt x="0" y="0"/>
                    </a:lnTo>
                    <a:lnTo>
                      <a:pt x="22" y="13"/>
                    </a:lnTo>
                    <a:lnTo>
                      <a:pt x="22" y="358"/>
                    </a:lnTo>
                    <a:lnTo>
                      <a:pt x="0" y="371"/>
                    </a:lnTo>
                    <a:close/>
                  </a:path>
                </a:pathLst>
              </a:custGeom>
              <a:solidFill>
                <a:srgbClr val="59716E"/>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31" name="Freeform 482"/>
              <p:cNvSpPr>
                <a:spLocks/>
              </p:cNvSpPr>
              <p:nvPr/>
            </p:nvSpPr>
            <p:spPr bwMode="auto">
              <a:xfrm>
                <a:off x="847" y="1258"/>
                <a:ext cx="5" cy="89"/>
              </a:xfrm>
              <a:custGeom>
                <a:avLst/>
                <a:gdLst/>
                <a:ahLst/>
                <a:cxnLst>
                  <a:cxn ang="0">
                    <a:pos x="0" y="359"/>
                  </a:cxn>
                  <a:cxn ang="0">
                    <a:pos x="0" y="0"/>
                  </a:cxn>
                  <a:cxn ang="0">
                    <a:pos x="23" y="13"/>
                  </a:cxn>
                  <a:cxn ang="0">
                    <a:pos x="23" y="346"/>
                  </a:cxn>
                  <a:cxn ang="0">
                    <a:pos x="0" y="359"/>
                  </a:cxn>
                </a:cxnLst>
                <a:rect l="0" t="0" r="r" b="b"/>
                <a:pathLst>
                  <a:path w="23" h="359">
                    <a:moveTo>
                      <a:pt x="0" y="359"/>
                    </a:moveTo>
                    <a:lnTo>
                      <a:pt x="0" y="0"/>
                    </a:lnTo>
                    <a:lnTo>
                      <a:pt x="23" y="13"/>
                    </a:lnTo>
                    <a:lnTo>
                      <a:pt x="23" y="346"/>
                    </a:lnTo>
                    <a:lnTo>
                      <a:pt x="0" y="359"/>
                    </a:lnTo>
                    <a:close/>
                  </a:path>
                </a:pathLst>
              </a:custGeom>
              <a:solidFill>
                <a:srgbClr val="576E6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32" name="Freeform 483"/>
              <p:cNvSpPr>
                <a:spLocks/>
              </p:cNvSpPr>
              <p:nvPr/>
            </p:nvSpPr>
            <p:spPr bwMode="auto">
              <a:xfrm>
                <a:off x="849" y="1259"/>
                <a:ext cx="6" cy="87"/>
              </a:xfrm>
              <a:custGeom>
                <a:avLst/>
                <a:gdLst/>
                <a:ahLst/>
                <a:cxnLst>
                  <a:cxn ang="0">
                    <a:pos x="0" y="345"/>
                  </a:cxn>
                  <a:cxn ang="0">
                    <a:pos x="0" y="0"/>
                  </a:cxn>
                  <a:cxn ang="0">
                    <a:pos x="12" y="6"/>
                  </a:cxn>
                  <a:cxn ang="0">
                    <a:pos x="23" y="13"/>
                  </a:cxn>
                  <a:cxn ang="0">
                    <a:pos x="23" y="332"/>
                  </a:cxn>
                  <a:cxn ang="0">
                    <a:pos x="12" y="339"/>
                  </a:cxn>
                  <a:cxn ang="0">
                    <a:pos x="0" y="345"/>
                  </a:cxn>
                </a:cxnLst>
                <a:rect l="0" t="0" r="r" b="b"/>
                <a:pathLst>
                  <a:path w="23" h="345">
                    <a:moveTo>
                      <a:pt x="0" y="345"/>
                    </a:moveTo>
                    <a:lnTo>
                      <a:pt x="0" y="0"/>
                    </a:lnTo>
                    <a:lnTo>
                      <a:pt x="12" y="6"/>
                    </a:lnTo>
                    <a:lnTo>
                      <a:pt x="23" y="13"/>
                    </a:lnTo>
                    <a:lnTo>
                      <a:pt x="23" y="332"/>
                    </a:lnTo>
                    <a:lnTo>
                      <a:pt x="12" y="339"/>
                    </a:lnTo>
                    <a:lnTo>
                      <a:pt x="0" y="345"/>
                    </a:lnTo>
                    <a:close/>
                  </a:path>
                </a:pathLst>
              </a:custGeom>
              <a:solidFill>
                <a:srgbClr val="566B7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33" name="Freeform 484"/>
              <p:cNvSpPr>
                <a:spLocks/>
              </p:cNvSpPr>
              <p:nvPr/>
            </p:nvSpPr>
            <p:spPr bwMode="auto">
              <a:xfrm>
                <a:off x="852" y="1261"/>
                <a:ext cx="6" cy="83"/>
              </a:xfrm>
              <a:custGeom>
                <a:avLst/>
                <a:gdLst/>
                <a:ahLst/>
                <a:cxnLst>
                  <a:cxn ang="0">
                    <a:pos x="0" y="333"/>
                  </a:cxn>
                  <a:cxn ang="0">
                    <a:pos x="0" y="0"/>
                  </a:cxn>
                  <a:cxn ang="0">
                    <a:pos x="22" y="13"/>
                  </a:cxn>
                  <a:cxn ang="0">
                    <a:pos x="22" y="320"/>
                  </a:cxn>
                  <a:cxn ang="0">
                    <a:pos x="0" y="333"/>
                  </a:cxn>
                </a:cxnLst>
                <a:rect l="0" t="0" r="r" b="b"/>
                <a:pathLst>
                  <a:path w="22" h="333">
                    <a:moveTo>
                      <a:pt x="0" y="333"/>
                    </a:moveTo>
                    <a:lnTo>
                      <a:pt x="0" y="0"/>
                    </a:lnTo>
                    <a:lnTo>
                      <a:pt x="22" y="13"/>
                    </a:lnTo>
                    <a:lnTo>
                      <a:pt x="22" y="320"/>
                    </a:lnTo>
                    <a:lnTo>
                      <a:pt x="0" y="333"/>
                    </a:lnTo>
                    <a:close/>
                  </a:path>
                </a:pathLst>
              </a:custGeom>
              <a:solidFill>
                <a:srgbClr val="54687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34" name="Freeform 485"/>
              <p:cNvSpPr>
                <a:spLocks/>
              </p:cNvSpPr>
              <p:nvPr/>
            </p:nvSpPr>
            <p:spPr bwMode="auto">
              <a:xfrm>
                <a:off x="855" y="1262"/>
                <a:ext cx="6" cy="80"/>
              </a:xfrm>
              <a:custGeom>
                <a:avLst/>
                <a:gdLst/>
                <a:ahLst/>
                <a:cxnLst>
                  <a:cxn ang="0">
                    <a:pos x="0" y="319"/>
                  </a:cxn>
                  <a:cxn ang="0">
                    <a:pos x="0" y="0"/>
                  </a:cxn>
                  <a:cxn ang="0">
                    <a:pos x="23" y="13"/>
                  </a:cxn>
                  <a:cxn ang="0">
                    <a:pos x="23" y="306"/>
                  </a:cxn>
                  <a:cxn ang="0">
                    <a:pos x="0" y="319"/>
                  </a:cxn>
                </a:cxnLst>
                <a:rect l="0" t="0" r="r" b="b"/>
                <a:pathLst>
                  <a:path w="23" h="319">
                    <a:moveTo>
                      <a:pt x="0" y="319"/>
                    </a:moveTo>
                    <a:lnTo>
                      <a:pt x="0" y="0"/>
                    </a:lnTo>
                    <a:lnTo>
                      <a:pt x="23" y="13"/>
                    </a:lnTo>
                    <a:lnTo>
                      <a:pt x="23" y="306"/>
                    </a:lnTo>
                    <a:lnTo>
                      <a:pt x="0" y="319"/>
                    </a:lnTo>
                    <a:close/>
                  </a:path>
                </a:pathLst>
              </a:custGeom>
              <a:solidFill>
                <a:srgbClr val="52657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35" name="Freeform 486"/>
              <p:cNvSpPr>
                <a:spLocks/>
              </p:cNvSpPr>
              <p:nvPr/>
            </p:nvSpPr>
            <p:spPr bwMode="auto">
              <a:xfrm>
                <a:off x="858" y="1264"/>
                <a:ext cx="6" cy="77"/>
              </a:xfrm>
              <a:custGeom>
                <a:avLst/>
                <a:gdLst/>
                <a:ahLst/>
                <a:cxnLst>
                  <a:cxn ang="0">
                    <a:pos x="0" y="307"/>
                  </a:cxn>
                  <a:cxn ang="0">
                    <a:pos x="0" y="0"/>
                  </a:cxn>
                  <a:cxn ang="0">
                    <a:pos x="23" y="14"/>
                  </a:cxn>
                  <a:cxn ang="0">
                    <a:pos x="23" y="293"/>
                  </a:cxn>
                  <a:cxn ang="0">
                    <a:pos x="0" y="307"/>
                  </a:cxn>
                </a:cxnLst>
                <a:rect l="0" t="0" r="r" b="b"/>
                <a:pathLst>
                  <a:path w="23" h="307">
                    <a:moveTo>
                      <a:pt x="0" y="307"/>
                    </a:moveTo>
                    <a:lnTo>
                      <a:pt x="0" y="0"/>
                    </a:lnTo>
                    <a:lnTo>
                      <a:pt x="23" y="14"/>
                    </a:lnTo>
                    <a:lnTo>
                      <a:pt x="23" y="293"/>
                    </a:lnTo>
                    <a:lnTo>
                      <a:pt x="0" y="307"/>
                    </a:lnTo>
                    <a:close/>
                  </a:path>
                </a:pathLst>
              </a:custGeom>
              <a:solidFill>
                <a:srgbClr val="50627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36" name="Freeform 487"/>
              <p:cNvSpPr>
                <a:spLocks/>
              </p:cNvSpPr>
              <p:nvPr/>
            </p:nvSpPr>
            <p:spPr bwMode="auto">
              <a:xfrm>
                <a:off x="861" y="1266"/>
                <a:ext cx="5" cy="73"/>
              </a:xfrm>
              <a:custGeom>
                <a:avLst/>
                <a:gdLst/>
                <a:ahLst/>
                <a:cxnLst>
                  <a:cxn ang="0">
                    <a:pos x="0" y="293"/>
                  </a:cxn>
                  <a:cxn ang="0">
                    <a:pos x="0" y="0"/>
                  </a:cxn>
                  <a:cxn ang="0">
                    <a:pos x="22" y="14"/>
                  </a:cxn>
                  <a:cxn ang="0">
                    <a:pos x="22" y="280"/>
                  </a:cxn>
                  <a:cxn ang="0">
                    <a:pos x="0" y="293"/>
                  </a:cxn>
                </a:cxnLst>
                <a:rect l="0" t="0" r="r" b="b"/>
                <a:pathLst>
                  <a:path w="22" h="293">
                    <a:moveTo>
                      <a:pt x="0" y="293"/>
                    </a:moveTo>
                    <a:lnTo>
                      <a:pt x="0" y="0"/>
                    </a:lnTo>
                    <a:lnTo>
                      <a:pt x="22" y="14"/>
                    </a:lnTo>
                    <a:lnTo>
                      <a:pt x="22" y="280"/>
                    </a:lnTo>
                    <a:lnTo>
                      <a:pt x="0" y="293"/>
                    </a:lnTo>
                    <a:close/>
                  </a:path>
                </a:pathLst>
              </a:custGeom>
              <a:solidFill>
                <a:srgbClr val="4F6073"/>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37" name="Freeform 488"/>
              <p:cNvSpPr>
                <a:spLocks/>
              </p:cNvSpPr>
              <p:nvPr/>
            </p:nvSpPr>
            <p:spPr bwMode="auto">
              <a:xfrm>
                <a:off x="864" y="1267"/>
                <a:ext cx="5" cy="70"/>
              </a:xfrm>
              <a:custGeom>
                <a:avLst/>
                <a:gdLst/>
                <a:ahLst/>
                <a:cxnLst>
                  <a:cxn ang="0">
                    <a:pos x="0" y="279"/>
                  </a:cxn>
                  <a:cxn ang="0">
                    <a:pos x="0" y="0"/>
                  </a:cxn>
                  <a:cxn ang="0">
                    <a:pos x="23" y="14"/>
                  </a:cxn>
                  <a:cxn ang="0">
                    <a:pos x="23" y="266"/>
                  </a:cxn>
                  <a:cxn ang="0">
                    <a:pos x="0" y="279"/>
                  </a:cxn>
                </a:cxnLst>
                <a:rect l="0" t="0" r="r" b="b"/>
                <a:pathLst>
                  <a:path w="23" h="279">
                    <a:moveTo>
                      <a:pt x="0" y="279"/>
                    </a:moveTo>
                    <a:lnTo>
                      <a:pt x="0" y="0"/>
                    </a:lnTo>
                    <a:lnTo>
                      <a:pt x="23" y="14"/>
                    </a:lnTo>
                    <a:lnTo>
                      <a:pt x="23" y="266"/>
                    </a:lnTo>
                    <a:lnTo>
                      <a:pt x="0" y="279"/>
                    </a:lnTo>
                    <a:close/>
                  </a:path>
                </a:pathLst>
              </a:custGeom>
              <a:solidFill>
                <a:srgbClr val="4D5D73"/>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38" name="Freeform 489"/>
              <p:cNvSpPr>
                <a:spLocks/>
              </p:cNvSpPr>
              <p:nvPr/>
            </p:nvSpPr>
            <p:spPr bwMode="auto">
              <a:xfrm>
                <a:off x="866" y="1269"/>
                <a:ext cx="6" cy="67"/>
              </a:xfrm>
              <a:custGeom>
                <a:avLst/>
                <a:gdLst/>
                <a:ahLst/>
                <a:cxnLst>
                  <a:cxn ang="0">
                    <a:pos x="0" y="266"/>
                  </a:cxn>
                  <a:cxn ang="0">
                    <a:pos x="0" y="0"/>
                  </a:cxn>
                  <a:cxn ang="0">
                    <a:pos x="23" y="13"/>
                  </a:cxn>
                  <a:cxn ang="0">
                    <a:pos x="23" y="253"/>
                  </a:cxn>
                  <a:cxn ang="0">
                    <a:pos x="0" y="266"/>
                  </a:cxn>
                </a:cxnLst>
                <a:rect l="0" t="0" r="r" b="b"/>
                <a:pathLst>
                  <a:path w="23" h="266">
                    <a:moveTo>
                      <a:pt x="0" y="266"/>
                    </a:moveTo>
                    <a:lnTo>
                      <a:pt x="0" y="0"/>
                    </a:lnTo>
                    <a:lnTo>
                      <a:pt x="23" y="13"/>
                    </a:lnTo>
                    <a:lnTo>
                      <a:pt x="23" y="253"/>
                    </a:lnTo>
                    <a:lnTo>
                      <a:pt x="0" y="266"/>
                    </a:lnTo>
                    <a:close/>
                  </a:path>
                </a:pathLst>
              </a:custGeom>
              <a:solidFill>
                <a:srgbClr val="4C5A74"/>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39" name="Freeform 490"/>
              <p:cNvSpPr>
                <a:spLocks/>
              </p:cNvSpPr>
              <p:nvPr/>
            </p:nvSpPr>
            <p:spPr bwMode="auto">
              <a:xfrm>
                <a:off x="869" y="1271"/>
                <a:ext cx="6" cy="63"/>
              </a:xfrm>
              <a:custGeom>
                <a:avLst/>
                <a:gdLst/>
                <a:ahLst/>
                <a:cxnLst>
                  <a:cxn ang="0">
                    <a:pos x="0" y="252"/>
                  </a:cxn>
                  <a:cxn ang="0">
                    <a:pos x="0" y="0"/>
                  </a:cxn>
                  <a:cxn ang="0">
                    <a:pos x="22" y="13"/>
                  </a:cxn>
                  <a:cxn ang="0">
                    <a:pos x="22" y="239"/>
                  </a:cxn>
                  <a:cxn ang="0">
                    <a:pos x="0" y="252"/>
                  </a:cxn>
                </a:cxnLst>
                <a:rect l="0" t="0" r="r" b="b"/>
                <a:pathLst>
                  <a:path w="22" h="252">
                    <a:moveTo>
                      <a:pt x="0" y="252"/>
                    </a:moveTo>
                    <a:lnTo>
                      <a:pt x="0" y="0"/>
                    </a:lnTo>
                    <a:lnTo>
                      <a:pt x="22" y="13"/>
                    </a:lnTo>
                    <a:lnTo>
                      <a:pt x="22" y="239"/>
                    </a:lnTo>
                    <a:lnTo>
                      <a:pt x="0" y="252"/>
                    </a:lnTo>
                    <a:close/>
                  </a:path>
                </a:pathLst>
              </a:custGeom>
              <a:solidFill>
                <a:srgbClr val="4A57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40" name="Freeform 491"/>
              <p:cNvSpPr>
                <a:spLocks/>
              </p:cNvSpPr>
              <p:nvPr/>
            </p:nvSpPr>
            <p:spPr bwMode="auto">
              <a:xfrm>
                <a:off x="872" y="1273"/>
                <a:ext cx="6" cy="59"/>
              </a:xfrm>
              <a:custGeom>
                <a:avLst/>
                <a:gdLst/>
                <a:ahLst/>
                <a:cxnLst>
                  <a:cxn ang="0">
                    <a:pos x="0" y="240"/>
                  </a:cxn>
                  <a:cxn ang="0">
                    <a:pos x="0" y="0"/>
                  </a:cxn>
                  <a:cxn ang="0">
                    <a:pos x="23" y="14"/>
                  </a:cxn>
                  <a:cxn ang="0">
                    <a:pos x="23" y="225"/>
                  </a:cxn>
                  <a:cxn ang="0">
                    <a:pos x="0" y="240"/>
                  </a:cxn>
                </a:cxnLst>
                <a:rect l="0" t="0" r="r" b="b"/>
                <a:pathLst>
                  <a:path w="23" h="240">
                    <a:moveTo>
                      <a:pt x="0" y="240"/>
                    </a:moveTo>
                    <a:lnTo>
                      <a:pt x="0" y="0"/>
                    </a:lnTo>
                    <a:lnTo>
                      <a:pt x="23" y="14"/>
                    </a:lnTo>
                    <a:lnTo>
                      <a:pt x="23" y="225"/>
                    </a:lnTo>
                    <a:lnTo>
                      <a:pt x="0" y="240"/>
                    </a:lnTo>
                    <a:close/>
                  </a:path>
                </a:pathLst>
              </a:custGeom>
              <a:solidFill>
                <a:srgbClr val="4854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41" name="Freeform 492"/>
              <p:cNvSpPr>
                <a:spLocks/>
              </p:cNvSpPr>
              <p:nvPr/>
            </p:nvSpPr>
            <p:spPr bwMode="auto">
              <a:xfrm>
                <a:off x="875" y="1274"/>
                <a:ext cx="6" cy="57"/>
              </a:xfrm>
              <a:custGeom>
                <a:avLst/>
                <a:gdLst/>
                <a:ahLst/>
                <a:cxnLst>
                  <a:cxn ang="0">
                    <a:pos x="0" y="226"/>
                  </a:cxn>
                  <a:cxn ang="0">
                    <a:pos x="0" y="0"/>
                  </a:cxn>
                  <a:cxn ang="0">
                    <a:pos x="23" y="13"/>
                  </a:cxn>
                  <a:cxn ang="0">
                    <a:pos x="23" y="212"/>
                  </a:cxn>
                  <a:cxn ang="0">
                    <a:pos x="0" y="226"/>
                  </a:cxn>
                </a:cxnLst>
                <a:rect l="0" t="0" r="r" b="b"/>
                <a:pathLst>
                  <a:path w="23" h="226">
                    <a:moveTo>
                      <a:pt x="0" y="226"/>
                    </a:moveTo>
                    <a:lnTo>
                      <a:pt x="0" y="0"/>
                    </a:lnTo>
                    <a:lnTo>
                      <a:pt x="23" y="13"/>
                    </a:lnTo>
                    <a:lnTo>
                      <a:pt x="23" y="212"/>
                    </a:lnTo>
                    <a:lnTo>
                      <a:pt x="0" y="226"/>
                    </a:lnTo>
                    <a:close/>
                  </a:path>
                </a:pathLst>
              </a:custGeom>
              <a:solidFill>
                <a:srgbClr val="4651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42" name="Freeform 493"/>
              <p:cNvSpPr>
                <a:spLocks/>
              </p:cNvSpPr>
              <p:nvPr/>
            </p:nvSpPr>
            <p:spPr bwMode="auto">
              <a:xfrm>
                <a:off x="878" y="1276"/>
                <a:ext cx="5" cy="53"/>
              </a:xfrm>
              <a:custGeom>
                <a:avLst/>
                <a:gdLst/>
                <a:ahLst/>
                <a:cxnLst>
                  <a:cxn ang="0">
                    <a:pos x="0" y="211"/>
                  </a:cxn>
                  <a:cxn ang="0">
                    <a:pos x="0" y="0"/>
                  </a:cxn>
                  <a:cxn ang="0">
                    <a:pos x="22" y="13"/>
                  </a:cxn>
                  <a:cxn ang="0">
                    <a:pos x="22" y="198"/>
                  </a:cxn>
                  <a:cxn ang="0">
                    <a:pos x="0" y="211"/>
                  </a:cxn>
                </a:cxnLst>
                <a:rect l="0" t="0" r="r" b="b"/>
                <a:pathLst>
                  <a:path w="22" h="211">
                    <a:moveTo>
                      <a:pt x="0" y="211"/>
                    </a:moveTo>
                    <a:lnTo>
                      <a:pt x="0" y="0"/>
                    </a:lnTo>
                    <a:lnTo>
                      <a:pt x="22" y="13"/>
                    </a:lnTo>
                    <a:lnTo>
                      <a:pt x="22" y="198"/>
                    </a:lnTo>
                    <a:lnTo>
                      <a:pt x="0" y="211"/>
                    </a:lnTo>
                    <a:close/>
                  </a:path>
                </a:pathLst>
              </a:custGeom>
              <a:solidFill>
                <a:srgbClr val="454F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43" name="Freeform 494"/>
              <p:cNvSpPr>
                <a:spLocks/>
              </p:cNvSpPr>
              <p:nvPr/>
            </p:nvSpPr>
            <p:spPr bwMode="auto">
              <a:xfrm>
                <a:off x="881" y="1278"/>
                <a:ext cx="5" cy="49"/>
              </a:xfrm>
              <a:custGeom>
                <a:avLst/>
                <a:gdLst/>
                <a:ahLst/>
                <a:cxnLst>
                  <a:cxn ang="0">
                    <a:pos x="0" y="199"/>
                  </a:cxn>
                  <a:cxn ang="0">
                    <a:pos x="0" y="0"/>
                  </a:cxn>
                  <a:cxn ang="0">
                    <a:pos x="23" y="13"/>
                  </a:cxn>
                  <a:cxn ang="0">
                    <a:pos x="23" y="186"/>
                  </a:cxn>
                  <a:cxn ang="0">
                    <a:pos x="0" y="199"/>
                  </a:cxn>
                </a:cxnLst>
                <a:rect l="0" t="0" r="r" b="b"/>
                <a:pathLst>
                  <a:path w="23" h="199">
                    <a:moveTo>
                      <a:pt x="0" y="199"/>
                    </a:moveTo>
                    <a:lnTo>
                      <a:pt x="0" y="0"/>
                    </a:lnTo>
                    <a:lnTo>
                      <a:pt x="23" y="13"/>
                    </a:lnTo>
                    <a:lnTo>
                      <a:pt x="23" y="186"/>
                    </a:lnTo>
                    <a:lnTo>
                      <a:pt x="0" y="199"/>
                    </a:lnTo>
                    <a:close/>
                  </a:path>
                </a:pathLst>
              </a:custGeom>
              <a:solidFill>
                <a:srgbClr val="444B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44" name="Freeform 495"/>
              <p:cNvSpPr>
                <a:spLocks/>
              </p:cNvSpPr>
              <p:nvPr/>
            </p:nvSpPr>
            <p:spPr bwMode="auto">
              <a:xfrm>
                <a:off x="883" y="1279"/>
                <a:ext cx="6" cy="47"/>
              </a:xfrm>
              <a:custGeom>
                <a:avLst/>
                <a:gdLst/>
                <a:ahLst/>
                <a:cxnLst>
                  <a:cxn ang="0">
                    <a:pos x="0" y="185"/>
                  </a:cxn>
                  <a:cxn ang="0">
                    <a:pos x="0" y="0"/>
                  </a:cxn>
                  <a:cxn ang="0">
                    <a:pos x="23" y="13"/>
                  </a:cxn>
                  <a:cxn ang="0">
                    <a:pos x="23" y="172"/>
                  </a:cxn>
                  <a:cxn ang="0">
                    <a:pos x="0" y="185"/>
                  </a:cxn>
                </a:cxnLst>
                <a:rect l="0" t="0" r="r" b="b"/>
                <a:pathLst>
                  <a:path w="23" h="185">
                    <a:moveTo>
                      <a:pt x="0" y="185"/>
                    </a:moveTo>
                    <a:lnTo>
                      <a:pt x="0" y="0"/>
                    </a:lnTo>
                    <a:lnTo>
                      <a:pt x="23" y="13"/>
                    </a:lnTo>
                    <a:lnTo>
                      <a:pt x="23" y="172"/>
                    </a:lnTo>
                    <a:lnTo>
                      <a:pt x="0" y="185"/>
                    </a:lnTo>
                    <a:close/>
                  </a:path>
                </a:pathLst>
              </a:custGeom>
              <a:solidFill>
                <a:srgbClr val="4248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45" name="Freeform 496"/>
              <p:cNvSpPr>
                <a:spLocks/>
              </p:cNvSpPr>
              <p:nvPr/>
            </p:nvSpPr>
            <p:spPr bwMode="auto">
              <a:xfrm>
                <a:off x="886" y="1281"/>
                <a:ext cx="6" cy="43"/>
              </a:xfrm>
              <a:custGeom>
                <a:avLst/>
                <a:gdLst/>
                <a:ahLst/>
                <a:cxnLst>
                  <a:cxn ang="0">
                    <a:pos x="0" y="173"/>
                  </a:cxn>
                  <a:cxn ang="0">
                    <a:pos x="0" y="0"/>
                  </a:cxn>
                  <a:cxn ang="0">
                    <a:pos x="22" y="13"/>
                  </a:cxn>
                  <a:cxn ang="0">
                    <a:pos x="22" y="160"/>
                  </a:cxn>
                  <a:cxn ang="0">
                    <a:pos x="0" y="173"/>
                  </a:cxn>
                </a:cxnLst>
                <a:rect l="0" t="0" r="r" b="b"/>
                <a:pathLst>
                  <a:path w="22" h="173">
                    <a:moveTo>
                      <a:pt x="0" y="173"/>
                    </a:moveTo>
                    <a:lnTo>
                      <a:pt x="0" y="0"/>
                    </a:lnTo>
                    <a:lnTo>
                      <a:pt x="22" y="13"/>
                    </a:lnTo>
                    <a:lnTo>
                      <a:pt x="22" y="160"/>
                    </a:lnTo>
                    <a:lnTo>
                      <a:pt x="0" y="173"/>
                    </a:lnTo>
                    <a:close/>
                  </a:path>
                </a:pathLst>
              </a:custGeom>
              <a:solidFill>
                <a:srgbClr val="4145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46" name="Freeform 497"/>
              <p:cNvSpPr>
                <a:spLocks/>
              </p:cNvSpPr>
              <p:nvPr/>
            </p:nvSpPr>
            <p:spPr bwMode="auto">
              <a:xfrm>
                <a:off x="889" y="1282"/>
                <a:ext cx="6" cy="40"/>
              </a:xfrm>
              <a:custGeom>
                <a:avLst/>
                <a:gdLst/>
                <a:ahLst/>
                <a:cxnLst>
                  <a:cxn ang="0">
                    <a:pos x="0" y="159"/>
                  </a:cxn>
                  <a:cxn ang="0">
                    <a:pos x="0" y="0"/>
                  </a:cxn>
                  <a:cxn ang="0">
                    <a:pos x="23" y="13"/>
                  </a:cxn>
                  <a:cxn ang="0">
                    <a:pos x="23" y="146"/>
                  </a:cxn>
                  <a:cxn ang="0">
                    <a:pos x="0" y="159"/>
                  </a:cxn>
                </a:cxnLst>
                <a:rect l="0" t="0" r="r" b="b"/>
                <a:pathLst>
                  <a:path w="23" h="159">
                    <a:moveTo>
                      <a:pt x="0" y="159"/>
                    </a:moveTo>
                    <a:lnTo>
                      <a:pt x="0" y="0"/>
                    </a:lnTo>
                    <a:lnTo>
                      <a:pt x="23" y="13"/>
                    </a:lnTo>
                    <a:lnTo>
                      <a:pt x="23" y="146"/>
                    </a:lnTo>
                    <a:lnTo>
                      <a:pt x="0" y="159"/>
                    </a:lnTo>
                    <a:close/>
                  </a:path>
                </a:pathLst>
              </a:custGeom>
              <a:solidFill>
                <a:srgbClr val="3F42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47" name="Freeform 498"/>
              <p:cNvSpPr>
                <a:spLocks/>
              </p:cNvSpPr>
              <p:nvPr/>
            </p:nvSpPr>
            <p:spPr bwMode="auto">
              <a:xfrm>
                <a:off x="892" y="1284"/>
                <a:ext cx="6" cy="37"/>
              </a:xfrm>
              <a:custGeom>
                <a:avLst/>
                <a:gdLst/>
                <a:ahLst/>
                <a:cxnLst>
                  <a:cxn ang="0">
                    <a:pos x="0" y="147"/>
                  </a:cxn>
                  <a:cxn ang="0">
                    <a:pos x="0" y="0"/>
                  </a:cxn>
                  <a:cxn ang="0">
                    <a:pos x="23" y="13"/>
                  </a:cxn>
                  <a:cxn ang="0">
                    <a:pos x="23" y="134"/>
                  </a:cxn>
                  <a:cxn ang="0">
                    <a:pos x="0" y="147"/>
                  </a:cxn>
                </a:cxnLst>
                <a:rect l="0" t="0" r="r" b="b"/>
                <a:pathLst>
                  <a:path w="23" h="147">
                    <a:moveTo>
                      <a:pt x="0" y="147"/>
                    </a:moveTo>
                    <a:lnTo>
                      <a:pt x="0" y="0"/>
                    </a:lnTo>
                    <a:lnTo>
                      <a:pt x="23" y="13"/>
                    </a:lnTo>
                    <a:lnTo>
                      <a:pt x="23" y="134"/>
                    </a:lnTo>
                    <a:lnTo>
                      <a:pt x="0" y="147"/>
                    </a:lnTo>
                    <a:close/>
                  </a:path>
                </a:pathLst>
              </a:custGeom>
              <a:solidFill>
                <a:srgbClr val="3E3F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48" name="Freeform 499"/>
              <p:cNvSpPr>
                <a:spLocks/>
              </p:cNvSpPr>
              <p:nvPr/>
            </p:nvSpPr>
            <p:spPr bwMode="auto">
              <a:xfrm>
                <a:off x="895" y="1286"/>
                <a:ext cx="5" cy="33"/>
              </a:xfrm>
              <a:custGeom>
                <a:avLst/>
                <a:gdLst/>
                <a:ahLst/>
                <a:cxnLst>
                  <a:cxn ang="0">
                    <a:pos x="0" y="133"/>
                  </a:cxn>
                  <a:cxn ang="0">
                    <a:pos x="0" y="0"/>
                  </a:cxn>
                  <a:cxn ang="0">
                    <a:pos x="22" y="14"/>
                  </a:cxn>
                  <a:cxn ang="0">
                    <a:pos x="22" y="120"/>
                  </a:cxn>
                  <a:cxn ang="0">
                    <a:pos x="0" y="133"/>
                  </a:cxn>
                </a:cxnLst>
                <a:rect l="0" t="0" r="r" b="b"/>
                <a:pathLst>
                  <a:path w="22" h="133">
                    <a:moveTo>
                      <a:pt x="0" y="133"/>
                    </a:moveTo>
                    <a:lnTo>
                      <a:pt x="0" y="0"/>
                    </a:lnTo>
                    <a:lnTo>
                      <a:pt x="22" y="14"/>
                    </a:lnTo>
                    <a:lnTo>
                      <a:pt x="22" y="120"/>
                    </a:lnTo>
                    <a:lnTo>
                      <a:pt x="0" y="133"/>
                    </a:lnTo>
                    <a:close/>
                  </a:path>
                </a:pathLst>
              </a:custGeom>
              <a:solidFill>
                <a:srgbClr val="3C3B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49" name="Freeform 500"/>
              <p:cNvSpPr>
                <a:spLocks/>
              </p:cNvSpPr>
              <p:nvPr/>
            </p:nvSpPr>
            <p:spPr bwMode="auto">
              <a:xfrm>
                <a:off x="898" y="1287"/>
                <a:ext cx="5" cy="30"/>
              </a:xfrm>
              <a:custGeom>
                <a:avLst/>
                <a:gdLst/>
                <a:ahLst/>
                <a:cxnLst>
                  <a:cxn ang="0">
                    <a:pos x="0" y="121"/>
                  </a:cxn>
                  <a:cxn ang="0">
                    <a:pos x="0" y="0"/>
                  </a:cxn>
                  <a:cxn ang="0">
                    <a:pos x="23" y="15"/>
                  </a:cxn>
                  <a:cxn ang="0">
                    <a:pos x="23" y="108"/>
                  </a:cxn>
                  <a:cxn ang="0">
                    <a:pos x="0" y="121"/>
                  </a:cxn>
                </a:cxnLst>
                <a:rect l="0" t="0" r="r" b="b"/>
                <a:pathLst>
                  <a:path w="23" h="121">
                    <a:moveTo>
                      <a:pt x="0" y="121"/>
                    </a:moveTo>
                    <a:lnTo>
                      <a:pt x="0" y="0"/>
                    </a:lnTo>
                    <a:lnTo>
                      <a:pt x="23" y="15"/>
                    </a:lnTo>
                    <a:lnTo>
                      <a:pt x="23" y="108"/>
                    </a:lnTo>
                    <a:lnTo>
                      <a:pt x="0" y="121"/>
                    </a:lnTo>
                    <a:close/>
                  </a:path>
                </a:pathLst>
              </a:custGeom>
              <a:solidFill>
                <a:srgbClr val="3938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0" name="Freeform 501"/>
              <p:cNvSpPr>
                <a:spLocks/>
              </p:cNvSpPr>
              <p:nvPr/>
            </p:nvSpPr>
            <p:spPr bwMode="auto">
              <a:xfrm>
                <a:off x="900" y="1289"/>
                <a:ext cx="6" cy="27"/>
              </a:xfrm>
              <a:custGeom>
                <a:avLst/>
                <a:gdLst/>
                <a:ahLst/>
                <a:cxnLst>
                  <a:cxn ang="0">
                    <a:pos x="0" y="106"/>
                  </a:cxn>
                  <a:cxn ang="0">
                    <a:pos x="0" y="0"/>
                  </a:cxn>
                  <a:cxn ang="0">
                    <a:pos x="22" y="13"/>
                  </a:cxn>
                  <a:cxn ang="0">
                    <a:pos x="22" y="93"/>
                  </a:cxn>
                  <a:cxn ang="0">
                    <a:pos x="0" y="106"/>
                  </a:cxn>
                </a:cxnLst>
                <a:rect l="0" t="0" r="r" b="b"/>
                <a:pathLst>
                  <a:path w="22" h="106">
                    <a:moveTo>
                      <a:pt x="0" y="106"/>
                    </a:moveTo>
                    <a:lnTo>
                      <a:pt x="0" y="0"/>
                    </a:lnTo>
                    <a:lnTo>
                      <a:pt x="22" y="13"/>
                    </a:lnTo>
                    <a:lnTo>
                      <a:pt x="22" y="93"/>
                    </a:lnTo>
                    <a:lnTo>
                      <a:pt x="0" y="106"/>
                    </a:lnTo>
                    <a:close/>
                  </a:path>
                </a:pathLst>
              </a:custGeom>
              <a:solidFill>
                <a:srgbClr val="3734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1" name="Freeform 502"/>
              <p:cNvSpPr>
                <a:spLocks/>
              </p:cNvSpPr>
              <p:nvPr/>
            </p:nvSpPr>
            <p:spPr bwMode="auto">
              <a:xfrm>
                <a:off x="903" y="1291"/>
                <a:ext cx="6" cy="23"/>
              </a:xfrm>
              <a:custGeom>
                <a:avLst/>
                <a:gdLst/>
                <a:ahLst/>
                <a:cxnLst>
                  <a:cxn ang="0">
                    <a:pos x="0" y="93"/>
                  </a:cxn>
                  <a:cxn ang="0">
                    <a:pos x="0" y="0"/>
                  </a:cxn>
                  <a:cxn ang="0">
                    <a:pos x="22" y="13"/>
                  </a:cxn>
                  <a:cxn ang="0">
                    <a:pos x="22" y="80"/>
                  </a:cxn>
                  <a:cxn ang="0">
                    <a:pos x="0" y="93"/>
                  </a:cxn>
                </a:cxnLst>
                <a:rect l="0" t="0" r="r" b="b"/>
                <a:pathLst>
                  <a:path w="22" h="93">
                    <a:moveTo>
                      <a:pt x="0" y="93"/>
                    </a:moveTo>
                    <a:lnTo>
                      <a:pt x="0" y="0"/>
                    </a:lnTo>
                    <a:lnTo>
                      <a:pt x="22" y="13"/>
                    </a:lnTo>
                    <a:lnTo>
                      <a:pt x="22" y="80"/>
                    </a:lnTo>
                    <a:lnTo>
                      <a:pt x="0" y="93"/>
                    </a:lnTo>
                    <a:close/>
                  </a:path>
                </a:pathLst>
              </a:custGeom>
              <a:solidFill>
                <a:srgbClr val="3631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2" name="Freeform 503"/>
              <p:cNvSpPr>
                <a:spLocks/>
              </p:cNvSpPr>
              <p:nvPr/>
            </p:nvSpPr>
            <p:spPr bwMode="auto">
              <a:xfrm>
                <a:off x="906" y="1293"/>
                <a:ext cx="6" cy="20"/>
              </a:xfrm>
              <a:custGeom>
                <a:avLst/>
                <a:gdLst/>
                <a:ahLst/>
                <a:cxnLst>
                  <a:cxn ang="0">
                    <a:pos x="0" y="80"/>
                  </a:cxn>
                  <a:cxn ang="0">
                    <a:pos x="0" y="0"/>
                  </a:cxn>
                  <a:cxn ang="0">
                    <a:pos x="24" y="13"/>
                  </a:cxn>
                  <a:cxn ang="0">
                    <a:pos x="24" y="66"/>
                  </a:cxn>
                  <a:cxn ang="0">
                    <a:pos x="0" y="80"/>
                  </a:cxn>
                </a:cxnLst>
                <a:rect l="0" t="0" r="r" b="b"/>
                <a:pathLst>
                  <a:path w="24" h="80">
                    <a:moveTo>
                      <a:pt x="0" y="80"/>
                    </a:moveTo>
                    <a:lnTo>
                      <a:pt x="0" y="0"/>
                    </a:lnTo>
                    <a:lnTo>
                      <a:pt x="24" y="13"/>
                    </a:lnTo>
                    <a:lnTo>
                      <a:pt x="24" y="66"/>
                    </a:lnTo>
                    <a:lnTo>
                      <a:pt x="0" y="80"/>
                    </a:lnTo>
                    <a:close/>
                  </a:path>
                </a:pathLst>
              </a:custGeom>
              <a:solidFill>
                <a:srgbClr val="342D74"/>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3" name="Freeform 504"/>
              <p:cNvSpPr>
                <a:spLocks/>
              </p:cNvSpPr>
              <p:nvPr/>
            </p:nvSpPr>
            <p:spPr bwMode="auto">
              <a:xfrm>
                <a:off x="909" y="1294"/>
                <a:ext cx="6" cy="17"/>
              </a:xfrm>
              <a:custGeom>
                <a:avLst/>
                <a:gdLst/>
                <a:ahLst/>
                <a:cxnLst>
                  <a:cxn ang="0">
                    <a:pos x="0" y="67"/>
                  </a:cxn>
                  <a:cxn ang="0">
                    <a:pos x="0" y="0"/>
                  </a:cxn>
                  <a:cxn ang="0">
                    <a:pos x="22" y="13"/>
                  </a:cxn>
                  <a:cxn ang="0">
                    <a:pos x="22" y="52"/>
                  </a:cxn>
                  <a:cxn ang="0">
                    <a:pos x="0" y="67"/>
                  </a:cxn>
                </a:cxnLst>
                <a:rect l="0" t="0" r="r" b="b"/>
                <a:pathLst>
                  <a:path w="22" h="67">
                    <a:moveTo>
                      <a:pt x="0" y="67"/>
                    </a:moveTo>
                    <a:lnTo>
                      <a:pt x="0" y="0"/>
                    </a:lnTo>
                    <a:lnTo>
                      <a:pt x="22" y="13"/>
                    </a:lnTo>
                    <a:lnTo>
                      <a:pt x="22" y="52"/>
                    </a:lnTo>
                    <a:lnTo>
                      <a:pt x="0" y="67"/>
                    </a:lnTo>
                    <a:close/>
                  </a:path>
                </a:pathLst>
              </a:custGeom>
              <a:solidFill>
                <a:srgbClr val="332874"/>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4" name="Freeform 505"/>
              <p:cNvSpPr>
                <a:spLocks/>
              </p:cNvSpPr>
              <p:nvPr/>
            </p:nvSpPr>
            <p:spPr bwMode="auto">
              <a:xfrm>
                <a:off x="912" y="1296"/>
                <a:ext cx="5" cy="13"/>
              </a:xfrm>
              <a:custGeom>
                <a:avLst/>
                <a:gdLst/>
                <a:ahLst/>
                <a:cxnLst>
                  <a:cxn ang="0">
                    <a:pos x="0" y="53"/>
                  </a:cxn>
                  <a:cxn ang="0">
                    <a:pos x="0" y="0"/>
                  </a:cxn>
                  <a:cxn ang="0">
                    <a:pos x="22" y="13"/>
                  </a:cxn>
                  <a:cxn ang="0">
                    <a:pos x="22" y="40"/>
                  </a:cxn>
                  <a:cxn ang="0">
                    <a:pos x="0" y="53"/>
                  </a:cxn>
                </a:cxnLst>
                <a:rect l="0" t="0" r="r" b="b"/>
                <a:pathLst>
                  <a:path w="22" h="53">
                    <a:moveTo>
                      <a:pt x="0" y="53"/>
                    </a:moveTo>
                    <a:lnTo>
                      <a:pt x="0" y="0"/>
                    </a:lnTo>
                    <a:lnTo>
                      <a:pt x="22" y="13"/>
                    </a:lnTo>
                    <a:lnTo>
                      <a:pt x="22" y="40"/>
                    </a:lnTo>
                    <a:lnTo>
                      <a:pt x="0" y="53"/>
                    </a:lnTo>
                    <a:close/>
                  </a:path>
                </a:pathLst>
              </a:custGeom>
              <a:solidFill>
                <a:srgbClr val="312473"/>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5" name="Freeform 506"/>
              <p:cNvSpPr>
                <a:spLocks/>
              </p:cNvSpPr>
              <p:nvPr/>
            </p:nvSpPr>
            <p:spPr bwMode="auto">
              <a:xfrm>
                <a:off x="915" y="1297"/>
                <a:ext cx="5" cy="10"/>
              </a:xfrm>
              <a:custGeom>
                <a:avLst/>
                <a:gdLst/>
                <a:ahLst/>
                <a:cxnLst>
                  <a:cxn ang="0">
                    <a:pos x="0" y="39"/>
                  </a:cxn>
                  <a:cxn ang="0">
                    <a:pos x="0" y="0"/>
                  </a:cxn>
                  <a:cxn ang="0">
                    <a:pos x="24" y="13"/>
                  </a:cxn>
                  <a:cxn ang="0">
                    <a:pos x="24" y="26"/>
                  </a:cxn>
                  <a:cxn ang="0">
                    <a:pos x="0" y="39"/>
                  </a:cxn>
                </a:cxnLst>
                <a:rect l="0" t="0" r="r" b="b"/>
                <a:pathLst>
                  <a:path w="24" h="39">
                    <a:moveTo>
                      <a:pt x="0" y="39"/>
                    </a:moveTo>
                    <a:lnTo>
                      <a:pt x="0" y="0"/>
                    </a:lnTo>
                    <a:lnTo>
                      <a:pt x="24" y="13"/>
                    </a:lnTo>
                    <a:lnTo>
                      <a:pt x="24" y="26"/>
                    </a:lnTo>
                    <a:lnTo>
                      <a:pt x="0" y="39"/>
                    </a:lnTo>
                    <a:close/>
                  </a:path>
                </a:pathLst>
              </a:custGeom>
              <a:solidFill>
                <a:srgbClr val="2F207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6" name="Freeform 507"/>
              <p:cNvSpPr>
                <a:spLocks/>
              </p:cNvSpPr>
              <p:nvPr/>
            </p:nvSpPr>
            <p:spPr bwMode="auto">
              <a:xfrm>
                <a:off x="917" y="1299"/>
                <a:ext cx="6" cy="7"/>
              </a:xfrm>
              <a:custGeom>
                <a:avLst/>
                <a:gdLst/>
                <a:ahLst/>
                <a:cxnLst>
                  <a:cxn ang="0">
                    <a:pos x="0" y="27"/>
                  </a:cxn>
                  <a:cxn ang="0">
                    <a:pos x="0" y="0"/>
                  </a:cxn>
                  <a:cxn ang="0">
                    <a:pos x="22" y="14"/>
                  </a:cxn>
                  <a:cxn ang="0">
                    <a:pos x="0" y="27"/>
                  </a:cxn>
                </a:cxnLst>
                <a:rect l="0" t="0" r="r" b="b"/>
                <a:pathLst>
                  <a:path w="22" h="27">
                    <a:moveTo>
                      <a:pt x="0" y="27"/>
                    </a:moveTo>
                    <a:lnTo>
                      <a:pt x="0" y="0"/>
                    </a:lnTo>
                    <a:lnTo>
                      <a:pt x="22" y="14"/>
                    </a:lnTo>
                    <a:lnTo>
                      <a:pt x="0" y="27"/>
                    </a:lnTo>
                    <a:close/>
                  </a:path>
                </a:pathLst>
              </a:custGeom>
              <a:solidFill>
                <a:srgbClr val="2C1C7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7" name="Freeform 508"/>
              <p:cNvSpPr>
                <a:spLocks/>
              </p:cNvSpPr>
              <p:nvPr/>
            </p:nvSpPr>
            <p:spPr bwMode="auto">
              <a:xfrm>
                <a:off x="920" y="1301"/>
                <a:ext cx="3" cy="3"/>
              </a:xfrm>
              <a:custGeom>
                <a:avLst/>
                <a:gdLst/>
                <a:ahLst/>
                <a:cxnLst>
                  <a:cxn ang="0">
                    <a:pos x="0" y="13"/>
                  </a:cxn>
                  <a:cxn ang="0">
                    <a:pos x="0" y="0"/>
                  </a:cxn>
                  <a:cxn ang="0">
                    <a:pos x="10" y="7"/>
                  </a:cxn>
                  <a:cxn ang="0">
                    <a:pos x="0" y="13"/>
                  </a:cxn>
                </a:cxnLst>
                <a:rect l="0" t="0" r="r" b="b"/>
                <a:pathLst>
                  <a:path w="10" h="13">
                    <a:moveTo>
                      <a:pt x="0" y="13"/>
                    </a:moveTo>
                    <a:lnTo>
                      <a:pt x="0" y="0"/>
                    </a:lnTo>
                    <a:lnTo>
                      <a:pt x="10" y="7"/>
                    </a:lnTo>
                    <a:lnTo>
                      <a:pt x="0" y="13"/>
                    </a:lnTo>
                    <a:close/>
                  </a:path>
                </a:pathLst>
              </a:custGeom>
              <a:solidFill>
                <a:srgbClr val="28166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8" name="Freeform 509"/>
              <p:cNvSpPr>
                <a:spLocks/>
              </p:cNvSpPr>
              <p:nvPr/>
            </p:nvSpPr>
            <p:spPr bwMode="auto">
              <a:xfrm>
                <a:off x="781" y="1219"/>
                <a:ext cx="142" cy="166"/>
              </a:xfrm>
              <a:custGeom>
                <a:avLst/>
                <a:gdLst/>
                <a:ahLst/>
                <a:cxnLst>
                  <a:cxn ang="0">
                    <a:pos x="566" y="333"/>
                  </a:cxn>
                  <a:cxn ang="0">
                    <a:pos x="284" y="499"/>
                  </a:cxn>
                  <a:cxn ang="0">
                    <a:pos x="0" y="665"/>
                  </a:cxn>
                  <a:cxn ang="0">
                    <a:pos x="0" y="333"/>
                  </a:cxn>
                  <a:cxn ang="0">
                    <a:pos x="0" y="0"/>
                  </a:cxn>
                  <a:cxn ang="0">
                    <a:pos x="284" y="166"/>
                  </a:cxn>
                  <a:cxn ang="0">
                    <a:pos x="566" y="333"/>
                  </a:cxn>
                </a:cxnLst>
                <a:rect l="0" t="0" r="r" b="b"/>
                <a:pathLst>
                  <a:path w="566" h="665">
                    <a:moveTo>
                      <a:pt x="566" y="333"/>
                    </a:moveTo>
                    <a:lnTo>
                      <a:pt x="284" y="499"/>
                    </a:lnTo>
                    <a:lnTo>
                      <a:pt x="0" y="665"/>
                    </a:lnTo>
                    <a:lnTo>
                      <a:pt x="0" y="333"/>
                    </a:lnTo>
                    <a:lnTo>
                      <a:pt x="0" y="0"/>
                    </a:lnTo>
                    <a:lnTo>
                      <a:pt x="284" y="166"/>
                    </a:lnTo>
                    <a:lnTo>
                      <a:pt x="566" y="333"/>
                    </a:lnTo>
                    <a:close/>
                  </a:path>
                </a:pathLst>
              </a:cu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9" name="Freeform 510"/>
              <p:cNvSpPr>
                <a:spLocks/>
              </p:cNvSpPr>
              <p:nvPr/>
            </p:nvSpPr>
            <p:spPr bwMode="auto">
              <a:xfrm>
                <a:off x="1149" y="1219"/>
                <a:ext cx="3" cy="166"/>
              </a:xfrm>
              <a:custGeom>
                <a:avLst/>
                <a:gdLst/>
                <a:ahLst/>
                <a:cxnLst>
                  <a:cxn ang="0">
                    <a:pos x="0" y="658"/>
                  </a:cxn>
                  <a:cxn ang="0">
                    <a:pos x="0" y="7"/>
                  </a:cxn>
                  <a:cxn ang="0">
                    <a:pos x="12" y="0"/>
                  </a:cxn>
                  <a:cxn ang="0">
                    <a:pos x="12" y="333"/>
                  </a:cxn>
                  <a:cxn ang="0">
                    <a:pos x="12" y="665"/>
                  </a:cxn>
                  <a:cxn ang="0">
                    <a:pos x="0" y="658"/>
                  </a:cxn>
                </a:cxnLst>
                <a:rect l="0" t="0" r="r" b="b"/>
                <a:pathLst>
                  <a:path w="12" h="665">
                    <a:moveTo>
                      <a:pt x="0" y="658"/>
                    </a:moveTo>
                    <a:lnTo>
                      <a:pt x="0" y="7"/>
                    </a:lnTo>
                    <a:lnTo>
                      <a:pt x="12" y="0"/>
                    </a:lnTo>
                    <a:lnTo>
                      <a:pt x="12" y="333"/>
                    </a:lnTo>
                    <a:lnTo>
                      <a:pt x="12" y="665"/>
                    </a:lnTo>
                    <a:lnTo>
                      <a:pt x="0" y="658"/>
                    </a:lnTo>
                    <a:close/>
                  </a:path>
                </a:pathLst>
              </a:custGeom>
              <a:solidFill>
                <a:srgbClr val="84C22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60" name="Freeform 511"/>
              <p:cNvSpPr>
                <a:spLocks/>
              </p:cNvSpPr>
              <p:nvPr/>
            </p:nvSpPr>
            <p:spPr bwMode="auto">
              <a:xfrm>
                <a:off x="1147" y="1219"/>
                <a:ext cx="5" cy="166"/>
              </a:xfrm>
              <a:custGeom>
                <a:avLst/>
                <a:gdLst/>
                <a:ahLst/>
                <a:cxnLst>
                  <a:cxn ang="0">
                    <a:pos x="0" y="652"/>
                  </a:cxn>
                  <a:cxn ang="0">
                    <a:pos x="0" y="13"/>
                  </a:cxn>
                  <a:cxn ang="0">
                    <a:pos x="22" y="0"/>
                  </a:cxn>
                  <a:cxn ang="0">
                    <a:pos x="22" y="333"/>
                  </a:cxn>
                  <a:cxn ang="0">
                    <a:pos x="22" y="665"/>
                  </a:cxn>
                  <a:cxn ang="0">
                    <a:pos x="0" y="652"/>
                  </a:cxn>
                </a:cxnLst>
                <a:rect l="0" t="0" r="r" b="b"/>
                <a:pathLst>
                  <a:path w="22" h="665">
                    <a:moveTo>
                      <a:pt x="0" y="652"/>
                    </a:moveTo>
                    <a:lnTo>
                      <a:pt x="0" y="13"/>
                    </a:lnTo>
                    <a:lnTo>
                      <a:pt x="22" y="0"/>
                    </a:lnTo>
                    <a:lnTo>
                      <a:pt x="22" y="333"/>
                    </a:lnTo>
                    <a:lnTo>
                      <a:pt x="22" y="665"/>
                    </a:lnTo>
                    <a:lnTo>
                      <a:pt x="0" y="652"/>
                    </a:lnTo>
                    <a:close/>
                  </a:path>
                </a:pathLst>
              </a:custGeom>
              <a:solidFill>
                <a:srgbClr val="84C22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61" name="Freeform 512"/>
              <p:cNvSpPr>
                <a:spLocks/>
              </p:cNvSpPr>
              <p:nvPr/>
            </p:nvSpPr>
            <p:spPr bwMode="auto">
              <a:xfrm>
                <a:off x="1144" y="1221"/>
                <a:ext cx="5" cy="163"/>
              </a:xfrm>
              <a:custGeom>
                <a:avLst/>
                <a:gdLst/>
                <a:ahLst/>
                <a:cxnLst>
                  <a:cxn ang="0">
                    <a:pos x="22" y="0"/>
                  </a:cxn>
                  <a:cxn ang="0">
                    <a:pos x="22" y="651"/>
                  </a:cxn>
                  <a:cxn ang="0">
                    <a:pos x="0" y="638"/>
                  </a:cxn>
                  <a:cxn ang="0">
                    <a:pos x="0" y="13"/>
                  </a:cxn>
                  <a:cxn ang="0">
                    <a:pos x="22" y="0"/>
                  </a:cxn>
                </a:cxnLst>
                <a:rect l="0" t="0" r="r" b="b"/>
                <a:pathLst>
                  <a:path w="22" h="651">
                    <a:moveTo>
                      <a:pt x="22" y="0"/>
                    </a:moveTo>
                    <a:lnTo>
                      <a:pt x="22" y="651"/>
                    </a:lnTo>
                    <a:lnTo>
                      <a:pt x="0" y="638"/>
                    </a:lnTo>
                    <a:lnTo>
                      <a:pt x="0" y="13"/>
                    </a:lnTo>
                    <a:lnTo>
                      <a:pt x="22" y="0"/>
                    </a:lnTo>
                    <a:close/>
                  </a:path>
                </a:pathLst>
              </a:custGeom>
              <a:solidFill>
                <a:srgbClr val="81BE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62" name="Freeform 513"/>
              <p:cNvSpPr>
                <a:spLocks/>
              </p:cNvSpPr>
              <p:nvPr/>
            </p:nvSpPr>
            <p:spPr bwMode="auto">
              <a:xfrm>
                <a:off x="1141" y="1223"/>
                <a:ext cx="6" cy="159"/>
              </a:xfrm>
              <a:custGeom>
                <a:avLst/>
                <a:gdLst/>
                <a:ahLst/>
                <a:cxnLst>
                  <a:cxn ang="0">
                    <a:pos x="24" y="0"/>
                  </a:cxn>
                  <a:cxn ang="0">
                    <a:pos x="24" y="639"/>
                  </a:cxn>
                  <a:cxn ang="0">
                    <a:pos x="0" y="626"/>
                  </a:cxn>
                  <a:cxn ang="0">
                    <a:pos x="0" y="13"/>
                  </a:cxn>
                  <a:cxn ang="0">
                    <a:pos x="24" y="0"/>
                  </a:cxn>
                </a:cxnLst>
                <a:rect l="0" t="0" r="r" b="b"/>
                <a:pathLst>
                  <a:path w="24" h="639">
                    <a:moveTo>
                      <a:pt x="24" y="0"/>
                    </a:moveTo>
                    <a:lnTo>
                      <a:pt x="24" y="639"/>
                    </a:lnTo>
                    <a:lnTo>
                      <a:pt x="0" y="626"/>
                    </a:lnTo>
                    <a:lnTo>
                      <a:pt x="0" y="13"/>
                    </a:lnTo>
                    <a:lnTo>
                      <a:pt x="24" y="0"/>
                    </a:lnTo>
                    <a:close/>
                  </a:path>
                </a:pathLst>
              </a:custGeom>
              <a:solidFill>
                <a:srgbClr val="7FBA3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63" name="Freeform 514"/>
              <p:cNvSpPr>
                <a:spLocks/>
              </p:cNvSpPr>
              <p:nvPr/>
            </p:nvSpPr>
            <p:spPr bwMode="auto">
              <a:xfrm>
                <a:off x="1138" y="1224"/>
                <a:ext cx="6" cy="157"/>
              </a:xfrm>
              <a:custGeom>
                <a:avLst/>
                <a:gdLst/>
                <a:ahLst/>
                <a:cxnLst>
                  <a:cxn ang="0">
                    <a:pos x="22" y="0"/>
                  </a:cxn>
                  <a:cxn ang="0">
                    <a:pos x="22" y="625"/>
                  </a:cxn>
                  <a:cxn ang="0">
                    <a:pos x="0" y="612"/>
                  </a:cxn>
                  <a:cxn ang="0">
                    <a:pos x="0" y="14"/>
                  </a:cxn>
                  <a:cxn ang="0">
                    <a:pos x="22" y="0"/>
                  </a:cxn>
                </a:cxnLst>
                <a:rect l="0" t="0" r="r" b="b"/>
                <a:pathLst>
                  <a:path w="22" h="625">
                    <a:moveTo>
                      <a:pt x="22" y="0"/>
                    </a:moveTo>
                    <a:lnTo>
                      <a:pt x="22" y="625"/>
                    </a:lnTo>
                    <a:lnTo>
                      <a:pt x="0" y="612"/>
                    </a:lnTo>
                    <a:lnTo>
                      <a:pt x="0" y="14"/>
                    </a:lnTo>
                    <a:lnTo>
                      <a:pt x="22" y="0"/>
                    </a:lnTo>
                    <a:close/>
                  </a:path>
                </a:pathLst>
              </a:custGeom>
              <a:solidFill>
                <a:srgbClr val="7DB63C"/>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64" name="Freeform 515"/>
              <p:cNvSpPr>
                <a:spLocks/>
              </p:cNvSpPr>
              <p:nvPr/>
            </p:nvSpPr>
            <p:spPr bwMode="auto">
              <a:xfrm>
                <a:off x="1135" y="1226"/>
                <a:ext cx="6" cy="153"/>
              </a:xfrm>
              <a:custGeom>
                <a:avLst/>
                <a:gdLst/>
                <a:ahLst/>
                <a:cxnLst>
                  <a:cxn ang="0">
                    <a:pos x="22" y="0"/>
                  </a:cxn>
                  <a:cxn ang="0">
                    <a:pos x="22" y="613"/>
                  </a:cxn>
                  <a:cxn ang="0">
                    <a:pos x="0" y="599"/>
                  </a:cxn>
                  <a:cxn ang="0">
                    <a:pos x="0" y="15"/>
                  </a:cxn>
                  <a:cxn ang="0">
                    <a:pos x="22" y="0"/>
                  </a:cxn>
                </a:cxnLst>
                <a:rect l="0" t="0" r="r" b="b"/>
                <a:pathLst>
                  <a:path w="22" h="613">
                    <a:moveTo>
                      <a:pt x="22" y="0"/>
                    </a:moveTo>
                    <a:lnTo>
                      <a:pt x="22" y="613"/>
                    </a:lnTo>
                    <a:lnTo>
                      <a:pt x="0" y="599"/>
                    </a:lnTo>
                    <a:lnTo>
                      <a:pt x="0" y="15"/>
                    </a:lnTo>
                    <a:lnTo>
                      <a:pt x="22" y="0"/>
                    </a:lnTo>
                    <a:close/>
                  </a:path>
                </a:pathLst>
              </a:custGeom>
              <a:solidFill>
                <a:srgbClr val="7BB24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65" name="Freeform 516"/>
              <p:cNvSpPr>
                <a:spLocks/>
              </p:cNvSpPr>
              <p:nvPr/>
            </p:nvSpPr>
            <p:spPr bwMode="auto">
              <a:xfrm>
                <a:off x="1132" y="1228"/>
                <a:ext cx="6" cy="149"/>
              </a:xfrm>
              <a:custGeom>
                <a:avLst/>
                <a:gdLst/>
                <a:ahLst/>
                <a:cxnLst>
                  <a:cxn ang="0">
                    <a:pos x="24" y="0"/>
                  </a:cxn>
                  <a:cxn ang="0">
                    <a:pos x="24" y="598"/>
                  </a:cxn>
                  <a:cxn ang="0">
                    <a:pos x="0" y="585"/>
                  </a:cxn>
                  <a:cxn ang="0">
                    <a:pos x="0" y="13"/>
                  </a:cxn>
                  <a:cxn ang="0">
                    <a:pos x="24" y="0"/>
                  </a:cxn>
                </a:cxnLst>
                <a:rect l="0" t="0" r="r" b="b"/>
                <a:pathLst>
                  <a:path w="24" h="598">
                    <a:moveTo>
                      <a:pt x="24" y="0"/>
                    </a:moveTo>
                    <a:lnTo>
                      <a:pt x="24" y="598"/>
                    </a:lnTo>
                    <a:lnTo>
                      <a:pt x="0" y="585"/>
                    </a:lnTo>
                    <a:lnTo>
                      <a:pt x="0" y="13"/>
                    </a:lnTo>
                    <a:lnTo>
                      <a:pt x="24" y="0"/>
                    </a:lnTo>
                    <a:close/>
                  </a:path>
                </a:pathLst>
              </a:custGeom>
              <a:solidFill>
                <a:srgbClr val="79AD48"/>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66" name="Freeform 517"/>
              <p:cNvSpPr>
                <a:spLocks/>
              </p:cNvSpPr>
              <p:nvPr/>
            </p:nvSpPr>
            <p:spPr bwMode="auto">
              <a:xfrm>
                <a:off x="1130" y="1229"/>
                <a:ext cx="5" cy="147"/>
              </a:xfrm>
              <a:custGeom>
                <a:avLst/>
                <a:gdLst/>
                <a:ahLst/>
                <a:cxnLst>
                  <a:cxn ang="0">
                    <a:pos x="22" y="0"/>
                  </a:cxn>
                  <a:cxn ang="0">
                    <a:pos x="22" y="584"/>
                  </a:cxn>
                  <a:cxn ang="0">
                    <a:pos x="0" y="571"/>
                  </a:cxn>
                  <a:cxn ang="0">
                    <a:pos x="0" y="13"/>
                  </a:cxn>
                  <a:cxn ang="0">
                    <a:pos x="22" y="0"/>
                  </a:cxn>
                </a:cxnLst>
                <a:rect l="0" t="0" r="r" b="b"/>
                <a:pathLst>
                  <a:path w="22" h="584">
                    <a:moveTo>
                      <a:pt x="22" y="0"/>
                    </a:moveTo>
                    <a:lnTo>
                      <a:pt x="22" y="584"/>
                    </a:lnTo>
                    <a:lnTo>
                      <a:pt x="0" y="571"/>
                    </a:lnTo>
                    <a:lnTo>
                      <a:pt x="0" y="13"/>
                    </a:lnTo>
                    <a:lnTo>
                      <a:pt x="22" y="0"/>
                    </a:lnTo>
                    <a:close/>
                  </a:path>
                </a:pathLst>
              </a:custGeom>
              <a:solidFill>
                <a:srgbClr val="77A94D"/>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67" name="Freeform 518"/>
              <p:cNvSpPr>
                <a:spLocks/>
              </p:cNvSpPr>
              <p:nvPr/>
            </p:nvSpPr>
            <p:spPr bwMode="auto">
              <a:xfrm>
                <a:off x="1127" y="1231"/>
                <a:ext cx="5" cy="143"/>
              </a:xfrm>
              <a:custGeom>
                <a:avLst/>
                <a:gdLst/>
                <a:ahLst/>
                <a:cxnLst>
                  <a:cxn ang="0">
                    <a:pos x="22" y="0"/>
                  </a:cxn>
                  <a:cxn ang="0">
                    <a:pos x="22" y="572"/>
                  </a:cxn>
                  <a:cxn ang="0">
                    <a:pos x="0" y="558"/>
                  </a:cxn>
                  <a:cxn ang="0">
                    <a:pos x="0" y="13"/>
                  </a:cxn>
                  <a:cxn ang="0">
                    <a:pos x="22" y="0"/>
                  </a:cxn>
                </a:cxnLst>
                <a:rect l="0" t="0" r="r" b="b"/>
                <a:pathLst>
                  <a:path w="22" h="572">
                    <a:moveTo>
                      <a:pt x="22" y="0"/>
                    </a:moveTo>
                    <a:lnTo>
                      <a:pt x="22" y="572"/>
                    </a:lnTo>
                    <a:lnTo>
                      <a:pt x="0" y="558"/>
                    </a:lnTo>
                    <a:lnTo>
                      <a:pt x="0" y="13"/>
                    </a:lnTo>
                    <a:lnTo>
                      <a:pt x="22" y="0"/>
                    </a:lnTo>
                    <a:close/>
                  </a:path>
                </a:pathLst>
              </a:custGeom>
              <a:solidFill>
                <a:srgbClr val="75A55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68" name="Freeform 519"/>
              <p:cNvSpPr>
                <a:spLocks/>
              </p:cNvSpPr>
              <p:nvPr/>
            </p:nvSpPr>
            <p:spPr bwMode="auto">
              <a:xfrm>
                <a:off x="1124" y="1233"/>
                <a:ext cx="6" cy="139"/>
              </a:xfrm>
              <a:custGeom>
                <a:avLst/>
                <a:gdLst/>
                <a:ahLst/>
                <a:cxnLst>
                  <a:cxn ang="0">
                    <a:pos x="24" y="0"/>
                  </a:cxn>
                  <a:cxn ang="0">
                    <a:pos x="24" y="558"/>
                  </a:cxn>
                  <a:cxn ang="0">
                    <a:pos x="0" y="544"/>
                  </a:cxn>
                  <a:cxn ang="0">
                    <a:pos x="0" y="13"/>
                  </a:cxn>
                  <a:cxn ang="0">
                    <a:pos x="24" y="0"/>
                  </a:cxn>
                </a:cxnLst>
                <a:rect l="0" t="0" r="r" b="b"/>
                <a:pathLst>
                  <a:path w="24" h="558">
                    <a:moveTo>
                      <a:pt x="24" y="0"/>
                    </a:moveTo>
                    <a:lnTo>
                      <a:pt x="24" y="558"/>
                    </a:lnTo>
                    <a:lnTo>
                      <a:pt x="0" y="544"/>
                    </a:lnTo>
                    <a:lnTo>
                      <a:pt x="0" y="13"/>
                    </a:lnTo>
                    <a:lnTo>
                      <a:pt x="24" y="0"/>
                    </a:lnTo>
                    <a:close/>
                  </a:path>
                </a:pathLst>
              </a:custGeom>
              <a:solidFill>
                <a:srgbClr val="74A253"/>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69" name="Freeform 520"/>
              <p:cNvSpPr>
                <a:spLocks/>
              </p:cNvSpPr>
              <p:nvPr/>
            </p:nvSpPr>
            <p:spPr bwMode="auto">
              <a:xfrm>
                <a:off x="1121" y="1234"/>
                <a:ext cx="6" cy="136"/>
              </a:xfrm>
              <a:custGeom>
                <a:avLst/>
                <a:gdLst/>
                <a:ahLst/>
                <a:cxnLst>
                  <a:cxn ang="0">
                    <a:pos x="22" y="0"/>
                  </a:cxn>
                  <a:cxn ang="0">
                    <a:pos x="22" y="545"/>
                  </a:cxn>
                  <a:cxn ang="0">
                    <a:pos x="0" y="531"/>
                  </a:cxn>
                  <a:cxn ang="0">
                    <a:pos x="0" y="14"/>
                  </a:cxn>
                  <a:cxn ang="0">
                    <a:pos x="22" y="0"/>
                  </a:cxn>
                </a:cxnLst>
                <a:rect l="0" t="0" r="r" b="b"/>
                <a:pathLst>
                  <a:path w="22" h="545">
                    <a:moveTo>
                      <a:pt x="22" y="0"/>
                    </a:moveTo>
                    <a:lnTo>
                      <a:pt x="22" y="545"/>
                    </a:lnTo>
                    <a:lnTo>
                      <a:pt x="0" y="531"/>
                    </a:lnTo>
                    <a:lnTo>
                      <a:pt x="0" y="14"/>
                    </a:lnTo>
                    <a:lnTo>
                      <a:pt x="22" y="0"/>
                    </a:lnTo>
                    <a:close/>
                  </a:path>
                </a:pathLst>
              </a:custGeom>
              <a:solidFill>
                <a:srgbClr val="719E5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70" name="Freeform 521"/>
              <p:cNvSpPr>
                <a:spLocks/>
              </p:cNvSpPr>
              <p:nvPr/>
            </p:nvSpPr>
            <p:spPr bwMode="auto">
              <a:xfrm>
                <a:off x="1118" y="1236"/>
                <a:ext cx="6" cy="133"/>
              </a:xfrm>
              <a:custGeom>
                <a:avLst/>
                <a:gdLst/>
                <a:ahLst/>
                <a:cxnLst>
                  <a:cxn ang="0">
                    <a:pos x="22" y="0"/>
                  </a:cxn>
                  <a:cxn ang="0">
                    <a:pos x="22" y="531"/>
                  </a:cxn>
                  <a:cxn ang="0">
                    <a:pos x="0" y="518"/>
                  </a:cxn>
                  <a:cxn ang="0">
                    <a:pos x="0" y="13"/>
                  </a:cxn>
                  <a:cxn ang="0">
                    <a:pos x="22" y="0"/>
                  </a:cxn>
                </a:cxnLst>
                <a:rect l="0" t="0" r="r" b="b"/>
                <a:pathLst>
                  <a:path w="22" h="531">
                    <a:moveTo>
                      <a:pt x="22" y="0"/>
                    </a:moveTo>
                    <a:lnTo>
                      <a:pt x="22" y="531"/>
                    </a:lnTo>
                    <a:lnTo>
                      <a:pt x="0" y="518"/>
                    </a:lnTo>
                    <a:lnTo>
                      <a:pt x="0" y="13"/>
                    </a:lnTo>
                    <a:lnTo>
                      <a:pt x="22" y="0"/>
                    </a:lnTo>
                    <a:close/>
                  </a:path>
                </a:pathLst>
              </a:custGeom>
              <a:solidFill>
                <a:srgbClr val="6F9959"/>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71" name="Freeform 522"/>
              <p:cNvSpPr>
                <a:spLocks/>
              </p:cNvSpPr>
              <p:nvPr/>
            </p:nvSpPr>
            <p:spPr bwMode="auto">
              <a:xfrm>
                <a:off x="1115" y="1238"/>
                <a:ext cx="6" cy="129"/>
              </a:xfrm>
              <a:custGeom>
                <a:avLst/>
                <a:gdLst/>
                <a:ahLst/>
                <a:cxnLst>
                  <a:cxn ang="0">
                    <a:pos x="24" y="0"/>
                  </a:cxn>
                  <a:cxn ang="0">
                    <a:pos x="24" y="517"/>
                  </a:cxn>
                  <a:cxn ang="0">
                    <a:pos x="0" y="504"/>
                  </a:cxn>
                  <a:cxn ang="0">
                    <a:pos x="0" y="13"/>
                  </a:cxn>
                  <a:cxn ang="0">
                    <a:pos x="24" y="0"/>
                  </a:cxn>
                </a:cxnLst>
                <a:rect l="0" t="0" r="r" b="b"/>
                <a:pathLst>
                  <a:path w="24" h="517">
                    <a:moveTo>
                      <a:pt x="24" y="0"/>
                    </a:moveTo>
                    <a:lnTo>
                      <a:pt x="24" y="517"/>
                    </a:lnTo>
                    <a:lnTo>
                      <a:pt x="0" y="504"/>
                    </a:lnTo>
                    <a:lnTo>
                      <a:pt x="0" y="13"/>
                    </a:lnTo>
                    <a:lnTo>
                      <a:pt x="24" y="0"/>
                    </a:lnTo>
                    <a:close/>
                  </a:path>
                </a:pathLst>
              </a:custGeom>
              <a:solidFill>
                <a:srgbClr val="6D965C"/>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72" name="Freeform 523"/>
              <p:cNvSpPr>
                <a:spLocks/>
              </p:cNvSpPr>
              <p:nvPr/>
            </p:nvSpPr>
            <p:spPr bwMode="auto">
              <a:xfrm>
                <a:off x="1113" y="1239"/>
                <a:ext cx="5" cy="126"/>
              </a:xfrm>
              <a:custGeom>
                <a:avLst/>
                <a:gdLst/>
                <a:ahLst/>
                <a:cxnLst>
                  <a:cxn ang="0">
                    <a:pos x="22" y="0"/>
                  </a:cxn>
                  <a:cxn ang="0">
                    <a:pos x="22" y="505"/>
                  </a:cxn>
                  <a:cxn ang="0">
                    <a:pos x="0" y="492"/>
                  </a:cxn>
                  <a:cxn ang="0">
                    <a:pos x="0" y="13"/>
                  </a:cxn>
                  <a:cxn ang="0">
                    <a:pos x="22" y="0"/>
                  </a:cxn>
                </a:cxnLst>
                <a:rect l="0" t="0" r="r" b="b"/>
                <a:pathLst>
                  <a:path w="22" h="505">
                    <a:moveTo>
                      <a:pt x="22" y="0"/>
                    </a:moveTo>
                    <a:lnTo>
                      <a:pt x="22" y="505"/>
                    </a:lnTo>
                    <a:lnTo>
                      <a:pt x="0" y="492"/>
                    </a:lnTo>
                    <a:lnTo>
                      <a:pt x="0" y="13"/>
                    </a:lnTo>
                    <a:lnTo>
                      <a:pt x="22" y="0"/>
                    </a:lnTo>
                    <a:close/>
                  </a:path>
                </a:pathLst>
              </a:custGeom>
              <a:solidFill>
                <a:srgbClr val="6B925E"/>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73" name="Freeform 524"/>
              <p:cNvSpPr>
                <a:spLocks/>
              </p:cNvSpPr>
              <p:nvPr/>
            </p:nvSpPr>
            <p:spPr bwMode="auto">
              <a:xfrm>
                <a:off x="1110" y="1241"/>
                <a:ext cx="5" cy="123"/>
              </a:xfrm>
              <a:custGeom>
                <a:avLst/>
                <a:gdLst/>
                <a:ahLst/>
                <a:cxnLst>
                  <a:cxn ang="0">
                    <a:pos x="22" y="0"/>
                  </a:cxn>
                  <a:cxn ang="0">
                    <a:pos x="22" y="491"/>
                  </a:cxn>
                  <a:cxn ang="0">
                    <a:pos x="0" y="478"/>
                  </a:cxn>
                  <a:cxn ang="0">
                    <a:pos x="0" y="13"/>
                  </a:cxn>
                  <a:cxn ang="0">
                    <a:pos x="22" y="0"/>
                  </a:cxn>
                </a:cxnLst>
                <a:rect l="0" t="0" r="r" b="b"/>
                <a:pathLst>
                  <a:path w="22" h="491">
                    <a:moveTo>
                      <a:pt x="22" y="0"/>
                    </a:moveTo>
                    <a:lnTo>
                      <a:pt x="22" y="491"/>
                    </a:lnTo>
                    <a:lnTo>
                      <a:pt x="0" y="478"/>
                    </a:lnTo>
                    <a:lnTo>
                      <a:pt x="0" y="13"/>
                    </a:lnTo>
                    <a:lnTo>
                      <a:pt x="22" y="0"/>
                    </a:lnTo>
                    <a:close/>
                  </a:path>
                </a:pathLst>
              </a:custGeom>
              <a:solidFill>
                <a:srgbClr val="698F6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74" name="Freeform 525"/>
              <p:cNvSpPr>
                <a:spLocks/>
              </p:cNvSpPr>
              <p:nvPr/>
            </p:nvSpPr>
            <p:spPr bwMode="auto">
              <a:xfrm>
                <a:off x="1107" y="1243"/>
                <a:ext cx="6" cy="119"/>
              </a:xfrm>
              <a:custGeom>
                <a:avLst/>
                <a:gdLst/>
                <a:ahLst/>
                <a:cxnLst>
                  <a:cxn ang="0">
                    <a:pos x="24" y="0"/>
                  </a:cxn>
                  <a:cxn ang="0">
                    <a:pos x="24" y="479"/>
                  </a:cxn>
                  <a:cxn ang="0">
                    <a:pos x="0" y="466"/>
                  </a:cxn>
                  <a:cxn ang="0">
                    <a:pos x="0" y="13"/>
                  </a:cxn>
                  <a:cxn ang="0">
                    <a:pos x="24" y="0"/>
                  </a:cxn>
                </a:cxnLst>
                <a:rect l="0" t="0" r="r" b="b"/>
                <a:pathLst>
                  <a:path w="24" h="479">
                    <a:moveTo>
                      <a:pt x="24" y="0"/>
                    </a:moveTo>
                    <a:lnTo>
                      <a:pt x="24" y="479"/>
                    </a:lnTo>
                    <a:lnTo>
                      <a:pt x="0" y="466"/>
                    </a:lnTo>
                    <a:lnTo>
                      <a:pt x="0" y="13"/>
                    </a:lnTo>
                    <a:lnTo>
                      <a:pt x="24" y="0"/>
                    </a:lnTo>
                    <a:close/>
                  </a:path>
                </a:pathLst>
              </a:custGeom>
              <a:solidFill>
                <a:srgbClr val="678C6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75" name="Freeform 526"/>
              <p:cNvSpPr>
                <a:spLocks/>
              </p:cNvSpPr>
              <p:nvPr/>
            </p:nvSpPr>
            <p:spPr bwMode="auto">
              <a:xfrm>
                <a:off x="1104" y="1244"/>
                <a:ext cx="6" cy="117"/>
              </a:xfrm>
              <a:custGeom>
                <a:avLst/>
                <a:gdLst/>
                <a:ahLst/>
                <a:cxnLst>
                  <a:cxn ang="0">
                    <a:pos x="22" y="0"/>
                  </a:cxn>
                  <a:cxn ang="0">
                    <a:pos x="22" y="465"/>
                  </a:cxn>
                  <a:cxn ang="0">
                    <a:pos x="0" y="452"/>
                  </a:cxn>
                  <a:cxn ang="0">
                    <a:pos x="0" y="13"/>
                  </a:cxn>
                  <a:cxn ang="0">
                    <a:pos x="22" y="0"/>
                  </a:cxn>
                </a:cxnLst>
                <a:rect l="0" t="0" r="r" b="b"/>
                <a:pathLst>
                  <a:path w="22" h="465">
                    <a:moveTo>
                      <a:pt x="22" y="0"/>
                    </a:moveTo>
                    <a:lnTo>
                      <a:pt x="22" y="465"/>
                    </a:lnTo>
                    <a:lnTo>
                      <a:pt x="0" y="452"/>
                    </a:lnTo>
                    <a:lnTo>
                      <a:pt x="0" y="13"/>
                    </a:lnTo>
                    <a:lnTo>
                      <a:pt x="22" y="0"/>
                    </a:lnTo>
                    <a:close/>
                  </a:path>
                </a:pathLst>
              </a:custGeom>
              <a:solidFill>
                <a:srgbClr val="668864"/>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76" name="Freeform 527"/>
              <p:cNvSpPr>
                <a:spLocks/>
              </p:cNvSpPr>
              <p:nvPr/>
            </p:nvSpPr>
            <p:spPr bwMode="auto">
              <a:xfrm>
                <a:off x="1101" y="1246"/>
                <a:ext cx="6" cy="113"/>
              </a:xfrm>
              <a:custGeom>
                <a:avLst/>
                <a:gdLst/>
                <a:ahLst/>
                <a:cxnLst>
                  <a:cxn ang="0">
                    <a:pos x="22" y="0"/>
                  </a:cxn>
                  <a:cxn ang="0">
                    <a:pos x="22" y="453"/>
                  </a:cxn>
                  <a:cxn ang="0">
                    <a:pos x="0" y="440"/>
                  </a:cxn>
                  <a:cxn ang="0">
                    <a:pos x="0" y="15"/>
                  </a:cxn>
                  <a:cxn ang="0">
                    <a:pos x="22" y="0"/>
                  </a:cxn>
                </a:cxnLst>
                <a:rect l="0" t="0" r="r" b="b"/>
                <a:pathLst>
                  <a:path w="22" h="453">
                    <a:moveTo>
                      <a:pt x="22" y="0"/>
                    </a:moveTo>
                    <a:lnTo>
                      <a:pt x="22" y="453"/>
                    </a:lnTo>
                    <a:lnTo>
                      <a:pt x="0" y="440"/>
                    </a:lnTo>
                    <a:lnTo>
                      <a:pt x="0" y="15"/>
                    </a:lnTo>
                    <a:lnTo>
                      <a:pt x="22" y="0"/>
                    </a:lnTo>
                    <a:close/>
                  </a:path>
                </a:pathLst>
              </a:custGeom>
              <a:solidFill>
                <a:srgbClr val="64846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77" name="Freeform 528"/>
              <p:cNvSpPr>
                <a:spLocks/>
              </p:cNvSpPr>
              <p:nvPr/>
            </p:nvSpPr>
            <p:spPr bwMode="auto">
              <a:xfrm>
                <a:off x="1098" y="1247"/>
                <a:ext cx="6" cy="110"/>
              </a:xfrm>
              <a:custGeom>
                <a:avLst/>
                <a:gdLst/>
                <a:ahLst/>
                <a:cxnLst>
                  <a:cxn ang="0">
                    <a:pos x="24" y="0"/>
                  </a:cxn>
                  <a:cxn ang="0">
                    <a:pos x="24" y="439"/>
                  </a:cxn>
                  <a:cxn ang="0">
                    <a:pos x="0" y="426"/>
                  </a:cxn>
                  <a:cxn ang="0">
                    <a:pos x="0" y="14"/>
                  </a:cxn>
                  <a:cxn ang="0">
                    <a:pos x="24" y="0"/>
                  </a:cxn>
                </a:cxnLst>
                <a:rect l="0" t="0" r="r" b="b"/>
                <a:pathLst>
                  <a:path w="24" h="439">
                    <a:moveTo>
                      <a:pt x="24" y="0"/>
                    </a:moveTo>
                    <a:lnTo>
                      <a:pt x="24" y="439"/>
                    </a:lnTo>
                    <a:lnTo>
                      <a:pt x="0" y="426"/>
                    </a:lnTo>
                    <a:lnTo>
                      <a:pt x="0" y="14"/>
                    </a:lnTo>
                    <a:lnTo>
                      <a:pt x="24" y="0"/>
                    </a:lnTo>
                    <a:close/>
                  </a:path>
                </a:pathLst>
              </a:custGeom>
              <a:solidFill>
                <a:srgbClr val="62816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78" name="Freeform 529"/>
              <p:cNvSpPr>
                <a:spLocks/>
              </p:cNvSpPr>
              <p:nvPr/>
            </p:nvSpPr>
            <p:spPr bwMode="auto">
              <a:xfrm>
                <a:off x="1096" y="1249"/>
                <a:ext cx="5" cy="107"/>
              </a:xfrm>
              <a:custGeom>
                <a:avLst/>
                <a:gdLst/>
                <a:ahLst/>
                <a:cxnLst>
                  <a:cxn ang="0">
                    <a:pos x="22" y="0"/>
                  </a:cxn>
                  <a:cxn ang="0">
                    <a:pos x="22" y="425"/>
                  </a:cxn>
                  <a:cxn ang="0">
                    <a:pos x="0" y="412"/>
                  </a:cxn>
                  <a:cxn ang="0">
                    <a:pos x="0" y="13"/>
                  </a:cxn>
                  <a:cxn ang="0">
                    <a:pos x="22" y="0"/>
                  </a:cxn>
                </a:cxnLst>
                <a:rect l="0" t="0" r="r" b="b"/>
                <a:pathLst>
                  <a:path w="22" h="425">
                    <a:moveTo>
                      <a:pt x="22" y="0"/>
                    </a:moveTo>
                    <a:lnTo>
                      <a:pt x="22" y="425"/>
                    </a:lnTo>
                    <a:lnTo>
                      <a:pt x="0" y="412"/>
                    </a:lnTo>
                    <a:lnTo>
                      <a:pt x="0" y="13"/>
                    </a:lnTo>
                    <a:lnTo>
                      <a:pt x="22" y="0"/>
                    </a:lnTo>
                    <a:close/>
                  </a:path>
                </a:pathLst>
              </a:custGeom>
              <a:solidFill>
                <a:srgbClr val="607E69"/>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79" name="Freeform 530"/>
              <p:cNvSpPr>
                <a:spLocks/>
              </p:cNvSpPr>
              <p:nvPr/>
            </p:nvSpPr>
            <p:spPr bwMode="auto">
              <a:xfrm>
                <a:off x="1093" y="1251"/>
                <a:ext cx="5" cy="103"/>
              </a:xfrm>
              <a:custGeom>
                <a:avLst/>
                <a:gdLst/>
                <a:ahLst/>
                <a:cxnLst>
                  <a:cxn ang="0">
                    <a:pos x="22" y="0"/>
                  </a:cxn>
                  <a:cxn ang="0">
                    <a:pos x="22" y="412"/>
                  </a:cxn>
                  <a:cxn ang="0">
                    <a:pos x="0" y="398"/>
                  </a:cxn>
                  <a:cxn ang="0">
                    <a:pos x="0" y="13"/>
                  </a:cxn>
                  <a:cxn ang="0">
                    <a:pos x="22" y="0"/>
                  </a:cxn>
                </a:cxnLst>
                <a:rect l="0" t="0" r="r" b="b"/>
                <a:pathLst>
                  <a:path w="22" h="412">
                    <a:moveTo>
                      <a:pt x="22" y="0"/>
                    </a:moveTo>
                    <a:lnTo>
                      <a:pt x="22" y="412"/>
                    </a:lnTo>
                    <a:lnTo>
                      <a:pt x="0" y="398"/>
                    </a:lnTo>
                    <a:lnTo>
                      <a:pt x="0" y="13"/>
                    </a:lnTo>
                    <a:lnTo>
                      <a:pt x="22" y="0"/>
                    </a:lnTo>
                    <a:close/>
                  </a:path>
                </a:pathLst>
              </a:custGeom>
              <a:solidFill>
                <a:srgbClr val="5E7B6A"/>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0" name="Freeform 531"/>
              <p:cNvSpPr>
                <a:spLocks/>
              </p:cNvSpPr>
              <p:nvPr/>
            </p:nvSpPr>
            <p:spPr bwMode="auto">
              <a:xfrm>
                <a:off x="1090" y="1253"/>
                <a:ext cx="6" cy="99"/>
              </a:xfrm>
              <a:custGeom>
                <a:avLst/>
                <a:gdLst/>
                <a:ahLst/>
                <a:cxnLst>
                  <a:cxn ang="0">
                    <a:pos x="24" y="0"/>
                  </a:cxn>
                  <a:cxn ang="0">
                    <a:pos x="24" y="399"/>
                  </a:cxn>
                  <a:cxn ang="0">
                    <a:pos x="0" y="384"/>
                  </a:cxn>
                  <a:cxn ang="0">
                    <a:pos x="0" y="13"/>
                  </a:cxn>
                  <a:cxn ang="0">
                    <a:pos x="24" y="0"/>
                  </a:cxn>
                </a:cxnLst>
                <a:rect l="0" t="0" r="r" b="b"/>
                <a:pathLst>
                  <a:path w="24" h="399">
                    <a:moveTo>
                      <a:pt x="24" y="0"/>
                    </a:moveTo>
                    <a:lnTo>
                      <a:pt x="24" y="399"/>
                    </a:lnTo>
                    <a:lnTo>
                      <a:pt x="0" y="384"/>
                    </a:lnTo>
                    <a:lnTo>
                      <a:pt x="0" y="13"/>
                    </a:lnTo>
                    <a:lnTo>
                      <a:pt x="24" y="0"/>
                    </a:lnTo>
                    <a:close/>
                  </a:path>
                </a:pathLst>
              </a:custGeom>
              <a:solidFill>
                <a:srgbClr val="5C776C"/>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1" name="Freeform 532"/>
              <p:cNvSpPr>
                <a:spLocks/>
              </p:cNvSpPr>
              <p:nvPr/>
            </p:nvSpPr>
            <p:spPr bwMode="auto">
              <a:xfrm>
                <a:off x="1087" y="1254"/>
                <a:ext cx="6" cy="96"/>
              </a:xfrm>
              <a:custGeom>
                <a:avLst/>
                <a:gdLst/>
                <a:ahLst/>
                <a:cxnLst>
                  <a:cxn ang="0">
                    <a:pos x="22" y="0"/>
                  </a:cxn>
                  <a:cxn ang="0">
                    <a:pos x="22" y="385"/>
                  </a:cxn>
                  <a:cxn ang="0">
                    <a:pos x="0" y="372"/>
                  </a:cxn>
                  <a:cxn ang="0">
                    <a:pos x="0" y="13"/>
                  </a:cxn>
                  <a:cxn ang="0">
                    <a:pos x="22" y="0"/>
                  </a:cxn>
                </a:cxnLst>
                <a:rect l="0" t="0" r="r" b="b"/>
                <a:pathLst>
                  <a:path w="22" h="385">
                    <a:moveTo>
                      <a:pt x="22" y="0"/>
                    </a:moveTo>
                    <a:lnTo>
                      <a:pt x="22" y="385"/>
                    </a:lnTo>
                    <a:lnTo>
                      <a:pt x="0" y="372"/>
                    </a:lnTo>
                    <a:lnTo>
                      <a:pt x="0" y="13"/>
                    </a:lnTo>
                    <a:lnTo>
                      <a:pt x="22" y="0"/>
                    </a:lnTo>
                    <a:close/>
                  </a:path>
                </a:pathLst>
              </a:custGeom>
              <a:solidFill>
                <a:srgbClr val="5B746D"/>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2" name="Freeform 533"/>
              <p:cNvSpPr>
                <a:spLocks/>
              </p:cNvSpPr>
              <p:nvPr/>
            </p:nvSpPr>
            <p:spPr bwMode="auto">
              <a:xfrm>
                <a:off x="1084" y="1256"/>
                <a:ext cx="6" cy="93"/>
              </a:xfrm>
              <a:custGeom>
                <a:avLst/>
                <a:gdLst/>
                <a:ahLst/>
                <a:cxnLst>
                  <a:cxn ang="0">
                    <a:pos x="22" y="0"/>
                  </a:cxn>
                  <a:cxn ang="0">
                    <a:pos x="22" y="371"/>
                  </a:cxn>
                  <a:cxn ang="0">
                    <a:pos x="0" y="358"/>
                  </a:cxn>
                  <a:cxn ang="0">
                    <a:pos x="0" y="13"/>
                  </a:cxn>
                  <a:cxn ang="0">
                    <a:pos x="22" y="0"/>
                  </a:cxn>
                </a:cxnLst>
                <a:rect l="0" t="0" r="r" b="b"/>
                <a:pathLst>
                  <a:path w="22" h="371">
                    <a:moveTo>
                      <a:pt x="22" y="0"/>
                    </a:moveTo>
                    <a:lnTo>
                      <a:pt x="22" y="371"/>
                    </a:lnTo>
                    <a:lnTo>
                      <a:pt x="0" y="358"/>
                    </a:lnTo>
                    <a:lnTo>
                      <a:pt x="0" y="13"/>
                    </a:lnTo>
                    <a:lnTo>
                      <a:pt x="22" y="0"/>
                    </a:lnTo>
                    <a:close/>
                  </a:path>
                </a:pathLst>
              </a:custGeom>
              <a:solidFill>
                <a:srgbClr val="59716E"/>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3" name="Freeform 534"/>
              <p:cNvSpPr>
                <a:spLocks/>
              </p:cNvSpPr>
              <p:nvPr/>
            </p:nvSpPr>
            <p:spPr bwMode="auto">
              <a:xfrm>
                <a:off x="1081" y="1258"/>
                <a:ext cx="6" cy="89"/>
              </a:xfrm>
              <a:custGeom>
                <a:avLst/>
                <a:gdLst/>
                <a:ahLst/>
                <a:cxnLst>
                  <a:cxn ang="0">
                    <a:pos x="24" y="0"/>
                  </a:cxn>
                  <a:cxn ang="0">
                    <a:pos x="24" y="359"/>
                  </a:cxn>
                  <a:cxn ang="0">
                    <a:pos x="0" y="346"/>
                  </a:cxn>
                  <a:cxn ang="0">
                    <a:pos x="0" y="13"/>
                  </a:cxn>
                  <a:cxn ang="0">
                    <a:pos x="24" y="0"/>
                  </a:cxn>
                </a:cxnLst>
                <a:rect l="0" t="0" r="r" b="b"/>
                <a:pathLst>
                  <a:path w="24" h="359">
                    <a:moveTo>
                      <a:pt x="24" y="0"/>
                    </a:moveTo>
                    <a:lnTo>
                      <a:pt x="24" y="359"/>
                    </a:lnTo>
                    <a:lnTo>
                      <a:pt x="0" y="346"/>
                    </a:lnTo>
                    <a:lnTo>
                      <a:pt x="0" y="13"/>
                    </a:lnTo>
                    <a:lnTo>
                      <a:pt x="24" y="0"/>
                    </a:lnTo>
                    <a:close/>
                  </a:path>
                </a:pathLst>
              </a:custGeom>
              <a:solidFill>
                <a:srgbClr val="576E6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4" name="Freeform 535"/>
              <p:cNvSpPr>
                <a:spLocks/>
              </p:cNvSpPr>
              <p:nvPr/>
            </p:nvSpPr>
            <p:spPr bwMode="auto">
              <a:xfrm>
                <a:off x="1079" y="1259"/>
                <a:ext cx="5" cy="87"/>
              </a:xfrm>
              <a:custGeom>
                <a:avLst/>
                <a:gdLst/>
                <a:ahLst/>
                <a:cxnLst>
                  <a:cxn ang="0">
                    <a:pos x="22" y="0"/>
                  </a:cxn>
                  <a:cxn ang="0">
                    <a:pos x="22" y="345"/>
                  </a:cxn>
                  <a:cxn ang="0">
                    <a:pos x="10" y="339"/>
                  </a:cxn>
                  <a:cxn ang="0">
                    <a:pos x="0" y="332"/>
                  </a:cxn>
                  <a:cxn ang="0">
                    <a:pos x="0" y="13"/>
                  </a:cxn>
                  <a:cxn ang="0">
                    <a:pos x="10" y="6"/>
                  </a:cxn>
                  <a:cxn ang="0">
                    <a:pos x="22" y="0"/>
                  </a:cxn>
                </a:cxnLst>
                <a:rect l="0" t="0" r="r" b="b"/>
                <a:pathLst>
                  <a:path w="22" h="345">
                    <a:moveTo>
                      <a:pt x="22" y="0"/>
                    </a:moveTo>
                    <a:lnTo>
                      <a:pt x="22" y="345"/>
                    </a:lnTo>
                    <a:lnTo>
                      <a:pt x="10" y="339"/>
                    </a:lnTo>
                    <a:lnTo>
                      <a:pt x="0" y="332"/>
                    </a:lnTo>
                    <a:lnTo>
                      <a:pt x="0" y="13"/>
                    </a:lnTo>
                    <a:lnTo>
                      <a:pt x="10" y="6"/>
                    </a:lnTo>
                    <a:lnTo>
                      <a:pt x="22" y="0"/>
                    </a:lnTo>
                    <a:close/>
                  </a:path>
                </a:pathLst>
              </a:custGeom>
              <a:solidFill>
                <a:srgbClr val="566B7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5" name="Freeform 536"/>
              <p:cNvSpPr>
                <a:spLocks/>
              </p:cNvSpPr>
              <p:nvPr/>
            </p:nvSpPr>
            <p:spPr bwMode="auto">
              <a:xfrm>
                <a:off x="1076" y="1261"/>
                <a:ext cx="5" cy="83"/>
              </a:xfrm>
              <a:custGeom>
                <a:avLst/>
                <a:gdLst/>
                <a:ahLst/>
                <a:cxnLst>
                  <a:cxn ang="0">
                    <a:pos x="22" y="0"/>
                  </a:cxn>
                  <a:cxn ang="0">
                    <a:pos x="22" y="333"/>
                  </a:cxn>
                  <a:cxn ang="0">
                    <a:pos x="22" y="333"/>
                  </a:cxn>
                  <a:cxn ang="0">
                    <a:pos x="0" y="320"/>
                  </a:cxn>
                  <a:cxn ang="0">
                    <a:pos x="0" y="13"/>
                  </a:cxn>
                  <a:cxn ang="0">
                    <a:pos x="22" y="0"/>
                  </a:cxn>
                  <a:cxn ang="0">
                    <a:pos x="22" y="0"/>
                  </a:cxn>
                </a:cxnLst>
                <a:rect l="0" t="0" r="r" b="b"/>
                <a:pathLst>
                  <a:path w="22" h="333">
                    <a:moveTo>
                      <a:pt x="22" y="0"/>
                    </a:moveTo>
                    <a:lnTo>
                      <a:pt x="22" y="333"/>
                    </a:lnTo>
                    <a:lnTo>
                      <a:pt x="22" y="333"/>
                    </a:lnTo>
                    <a:lnTo>
                      <a:pt x="0" y="320"/>
                    </a:lnTo>
                    <a:lnTo>
                      <a:pt x="0" y="13"/>
                    </a:lnTo>
                    <a:lnTo>
                      <a:pt x="22" y="0"/>
                    </a:lnTo>
                    <a:lnTo>
                      <a:pt x="22" y="0"/>
                    </a:lnTo>
                    <a:close/>
                  </a:path>
                </a:pathLst>
              </a:custGeom>
              <a:solidFill>
                <a:srgbClr val="54687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6" name="Freeform 537"/>
              <p:cNvSpPr>
                <a:spLocks/>
              </p:cNvSpPr>
              <p:nvPr/>
            </p:nvSpPr>
            <p:spPr bwMode="auto">
              <a:xfrm>
                <a:off x="1073" y="1262"/>
                <a:ext cx="6" cy="80"/>
              </a:xfrm>
              <a:custGeom>
                <a:avLst/>
                <a:gdLst/>
                <a:ahLst/>
                <a:cxnLst>
                  <a:cxn ang="0">
                    <a:pos x="24" y="0"/>
                  </a:cxn>
                  <a:cxn ang="0">
                    <a:pos x="24" y="319"/>
                  </a:cxn>
                  <a:cxn ang="0">
                    <a:pos x="0" y="306"/>
                  </a:cxn>
                  <a:cxn ang="0">
                    <a:pos x="0" y="13"/>
                  </a:cxn>
                  <a:cxn ang="0">
                    <a:pos x="24" y="0"/>
                  </a:cxn>
                </a:cxnLst>
                <a:rect l="0" t="0" r="r" b="b"/>
                <a:pathLst>
                  <a:path w="24" h="319">
                    <a:moveTo>
                      <a:pt x="24" y="0"/>
                    </a:moveTo>
                    <a:lnTo>
                      <a:pt x="24" y="319"/>
                    </a:lnTo>
                    <a:lnTo>
                      <a:pt x="0" y="306"/>
                    </a:lnTo>
                    <a:lnTo>
                      <a:pt x="0" y="13"/>
                    </a:lnTo>
                    <a:lnTo>
                      <a:pt x="24" y="0"/>
                    </a:lnTo>
                    <a:close/>
                  </a:path>
                </a:pathLst>
              </a:custGeom>
              <a:solidFill>
                <a:srgbClr val="52657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7" name="Freeform 538"/>
              <p:cNvSpPr>
                <a:spLocks/>
              </p:cNvSpPr>
              <p:nvPr/>
            </p:nvSpPr>
            <p:spPr bwMode="auto">
              <a:xfrm>
                <a:off x="1070" y="1264"/>
                <a:ext cx="6" cy="77"/>
              </a:xfrm>
              <a:custGeom>
                <a:avLst/>
                <a:gdLst/>
                <a:ahLst/>
                <a:cxnLst>
                  <a:cxn ang="0">
                    <a:pos x="22" y="0"/>
                  </a:cxn>
                  <a:cxn ang="0">
                    <a:pos x="22" y="307"/>
                  </a:cxn>
                  <a:cxn ang="0">
                    <a:pos x="0" y="293"/>
                  </a:cxn>
                  <a:cxn ang="0">
                    <a:pos x="0" y="14"/>
                  </a:cxn>
                  <a:cxn ang="0">
                    <a:pos x="22" y="0"/>
                  </a:cxn>
                </a:cxnLst>
                <a:rect l="0" t="0" r="r" b="b"/>
                <a:pathLst>
                  <a:path w="22" h="307">
                    <a:moveTo>
                      <a:pt x="22" y="0"/>
                    </a:moveTo>
                    <a:lnTo>
                      <a:pt x="22" y="307"/>
                    </a:lnTo>
                    <a:lnTo>
                      <a:pt x="0" y="293"/>
                    </a:lnTo>
                    <a:lnTo>
                      <a:pt x="0" y="14"/>
                    </a:lnTo>
                    <a:lnTo>
                      <a:pt x="22" y="0"/>
                    </a:lnTo>
                    <a:close/>
                  </a:path>
                </a:pathLst>
              </a:custGeom>
              <a:solidFill>
                <a:srgbClr val="50627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8" name="Freeform 539"/>
              <p:cNvSpPr>
                <a:spLocks/>
              </p:cNvSpPr>
              <p:nvPr/>
            </p:nvSpPr>
            <p:spPr bwMode="auto">
              <a:xfrm>
                <a:off x="1067" y="1266"/>
                <a:ext cx="6" cy="73"/>
              </a:xfrm>
              <a:custGeom>
                <a:avLst/>
                <a:gdLst/>
                <a:ahLst/>
                <a:cxnLst>
                  <a:cxn ang="0">
                    <a:pos x="22" y="0"/>
                  </a:cxn>
                  <a:cxn ang="0">
                    <a:pos x="22" y="293"/>
                  </a:cxn>
                  <a:cxn ang="0">
                    <a:pos x="0" y="280"/>
                  </a:cxn>
                  <a:cxn ang="0">
                    <a:pos x="0" y="14"/>
                  </a:cxn>
                  <a:cxn ang="0">
                    <a:pos x="22" y="0"/>
                  </a:cxn>
                </a:cxnLst>
                <a:rect l="0" t="0" r="r" b="b"/>
                <a:pathLst>
                  <a:path w="22" h="293">
                    <a:moveTo>
                      <a:pt x="22" y="0"/>
                    </a:moveTo>
                    <a:lnTo>
                      <a:pt x="22" y="293"/>
                    </a:lnTo>
                    <a:lnTo>
                      <a:pt x="0" y="280"/>
                    </a:lnTo>
                    <a:lnTo>
                      <a:pt x="0" y="14"/>
                    </a:lnTo>
                    <a:lnTo>
                      <a:pt x="22" y="0"/>
                    </a:lnTo>
                    <a:close/>
                  </a:path>
                </a:pathLst>
              </a:custGeom>
              <a:solidFill>
                <a:srgbClr val="4F6073"/>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9" name="Freeform 540"/>
              <p:cNvSpPr>
                <a:spLocks/>
              </p:cNvSpPr>
              <p:nvPr/>
            </p:nvSpPr>
            <p:spPr bwMode="auto">
              <a:xfrm>
                <a:off x="1064" y="1267"/>
                <a:ext cx="6" cy="70"/>
              </a:xfrm>
              <a:custGeom>
                <a:avLst/>
                <a:gdLst/>
                <a:ahLst/>
                <a:cxnLst>
                  <a:cxn ang="0">
                    <a:pos x="24" y="0"/>
                  </a:cxn>
                  <a:cxn ang="0">
                    <a:pos x="24" y="279"/>
                  </a:cxn>
                  <a:cxn ang="0">
                    <a:pos x="0" y="266"/>
                  </a:cxn>
                  <a:cxn ang="0">
                    <a:pos x="0" y="14"/>
                  </a:cxn>
                  <a:cxn ang="0">
                    <a:pos x="24" y="0"/>
                  </a:cxn>
                </a:cxnLst>
                <a:rect l="0" t="0" r="r" b="b"/>
                <a:pathLst>
                  <a:path w="24" h="279">
                    <a:moveTo>
                      <a:pt x="24" y="0"/>
                    </a:moveTo>
                    <a:lnTo>
                      <a:pt x="24" y="279"/>
                    </a:lnTo>
                    <a:lnTo>
                      <a:pt x="0" y="266"/>
                    </a:lnTo>
                    <a:lnTo>
                      <a:pt x="0" y="14"/>
                    </a:lnTo>
                    <a:lnTo>
                      <a:pt x="24" y="0"/>
                    </a:lnTo>
                    <a:close/>
                  </a:path>
                </a:pathLst>
              </a:custGeom>
              <a:solidFill>
                <a:srgbClr val="4D5D73"/>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0" name="Freeform 541"/>
              <p:cNvSpPr>
                <a:spLocks/>
              </p:cNvSpPr>
              <p:nvPr/>
            </p:nvSpPr>
            <p:spPr bwMode="auto">
              <a:xfrm>
                <a:off x="1062" y="1269"/>
                <a:ext cx="5" cy="67"/>
              </a:xfrm>
              <a:custGeom>
                <a:avLst/>
                <a:gdLst/>
                <a:ahLst/>
                <a:cxnLst>
                  <a:cxn ang="0">
                    <a:pos x="22" y="0"/>
                  </a:cxn>
                  <a:cxn ang="0">
                    <a:pos x="22" y="266"/>
                  </a:cxn>
                  <a:cxn ang="0">
                    <a:pos x="0" y="253"/>
                  </a:cxn>
                  <a:cxn ang="0">
                    <a:pos x="0" y="13"/>
                  </a:cxn>
                  <a:cxn ang="0">
                    <a:pos x="22" y="0"/>
                  </a:cxn>
                </a:cxnLst>
                <a:rect l="0" t="0" r="r" b="b"/>
                <a:pathLst>
                  <a:path w="22" h="266">
                    <a:moveTo>
                      <a:pt x="22" y="0"/>
                    </a:moveTo>
                    <a:lnTo>
                      <a:pt x="22" y="266"/>
                    </a:lnTo>
                    <a:lnTo>
                      <a:pt x="0" y="253"/>
                    </a:lnTo>
                    <a:lnTo>
                      <a:pt x="0" y="13"/>
                    </a:lnTo>
                    <a:lnTo>
                      <a:pt x="22" y="0"/>
                    </a:lnTo>
                    <a:close/>
                  </a:path>
                </a:pathLst>
              </a:custGeom>
              <a:solidFill>
                <a:srgbClr val="4C5A74"/>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1" name="Freeform 542"/>
              <p:cNvSpPr>
                <a:spLocks/>
              </p:cNvSpPr>
              <p:nvPr/>
            </p:nvSpPr>
            <p:spPr bwMode="auto">
              <a:xfrm>
                <a:off x="1059" y="1271"/>
                <a:ext cx="5" cy="63"/>
              </a:xfrm>
              <a:custGeom>
                <a:avLst/>
                <a:gdLst/>
                <a:ahLst/>
                <a:cxnLst>
                  <a:cxn ang="0">
                    <a:pos x="22" y="0"/>
                  </a:cxn>
                  <a:cxn ang="0">
                    <a:pos x="22" y="252"/>
                  </a:cxn>
                  <a:cxn ang="0">
                    <a:pos x="0" y="239"/>
                  </a:cxn>
                  <a:cxn ang="0">
                    <a:pos x="0" y="13"/>
                  </a:cxn>
                  <a:cxn ang="0">
                    <a:pos x="22" y="0"/>
                  </a:cxn>
                </a:cxnLst>
                <a:rect l="0" t="0" r="r" b="b"/>
                <a:pathLst>
                  <a:path w="22" h="252">
                    <a:moveTo>
                      <a:pt x="22" y="0"/>
                    </a:moveTo>
                    <a:lnTo>
                      <a:pt x="22" y="252"/>
                    </a:lnTo>
                    <a:lnTo>
                      <a:pt x="0" y="239"/>
                    </a:lnTo>
                    <a:lnTo>
                      <a:pt x="0" y="13"/>
                    </a:lnTo>
                    <a:lnTo>
                      <a:pt x="22" y="0"/>
                    </a:lnTo>
                    <a:close/>
                  </a:path>
                </a:pathLst>
              </a:custGeom>
              <a:solidFill>
                <a:srgbClr val="4A57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2" name="Freeform 543"/>
              <p:cNvSpPr>
                <a:spLocks/>
              </p:cNvSpPr>
              <p:nvPr/>
            </p:nvSpPr>
            <p:spPr bwMode="auto">
              <a:xfrm>
                <a:off x="1056" y="1273"/>
                <a:ext cx="6" cy="59"/>
              </a:xfrm>
              <a:custGeom>
                <a:avLst/>
                <a:gdLst/>
                <a:ahLst/>
                <a:cxnLst>
                  <a:cxn ang="0">
                    <a:pos x="24" y="0"/>
                  </a:cxn>
                  <a:cxn ang="0">
                    <a:pos x="24" y="240"/>
                  </a:cxn>
                  <a:cxn ang="0">
                    <a:pos x="0" y="225"/>
                  </a:cxn>
                  <a:cxn ang="0">
                    <a:pos x="0" y="14"/>
                  </a:cxn>
                  <a:cxn ang="0">
                    <a:pos x="24" y="0"/>
                  </a:cxn>
                </a:cxnLst>
                <a:rect l="0" t="0" r="r" b="b"/>
                <a:pathLst>
                  <a:path w="24" h="240">
                    <a:moveTo>
                      <a:pt x="24" y="0"/>
                    </a:moveTo>
                    <a:lnTo>
                      <a:pt x="24" y="240"/>
                    </a:lnTo>
                    <a:lnTo>
                      <a:pt x="0" y="225"/>
                    </a:lnTo>
                    <a:lnTo>
                      <a:pt x="0" y="14"/>
                    </a:lnTo>
                    <a:lnTo>
                      <a:pt x="24" y="0"/>
                    </a:lnTo>
                    <a:close/>
                  </a:path>
                </a:pathLst>
              </a:custGeom>
              <a:solidFill>
                <a:srgbClr val="4854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3" name="Freeform 544"/>
              <p:cNvSpPr>
                <a:spLocks/>
              </p:cNvSpPr>
              <p:nvPr/>
            </p:nvSpPr>
            <p:spPr bwMode="auto">
              <a:xfrm>
                <a:off x="1053" y="1274"/>
                <a:ext cx="6" cy="57"/>
              </a:xfrm>
              <a:custGeom>
                <a:avLst/>
                <a:gdLst/>
                <a:ahLst/>
                <a:cxnLst>
                  <a:cxn ang="0">
                    <a:pos x="22" y="0"/>
                  </a:cxn>
                  <a:cxn ang="0">
                    <a:pos x="22" y="226"/>
                  </a:cxn>
                  <a:cxn ang="0">
                    <a:pos x="0" y="212"/>
                  </a:cxn>
                  <a:cxn ang="0">
                    <a:pos x="0" y="13"/>
                  </a:cxn>
                  <a:cxn ang="0">
                    <a:pos x="22" y="0"/>
                  </a:cxn>
                </a:cxnLst>
                <a:rect l="0" t="0" r="r" b="b"/>
                <a:pathLst>
                  <a:path w="22" h="226">
                    <a:moveTo>
                      <a:pt x="22" y="0"/>
                    </a:moveTo>
                    <a:lnTo>
                      <a:pt x="22" y="226"/>
                    </a:lnTo>
                    <a:lnTo>
                      <a:pt x="0" y="212"/>
                    </a:lnTo>
                    <a:lnTo>
                      <a:pt x="0" y="13"/>
                    </a:lnTo>
                    <a:lnTo>
                      <a:pt x="22" y="0"/>
                    </a:lnTo>
                    <a:close/>
                  </a:path>
                </a:pathLst>
              </a:custGeom>
              <a:solidFill>
                <a:srgbClr val="4651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4" name="Freeform 545"/>
              <p:cNvSpPr>
                <a:spLocks/>
              </p:cNvSpPr>
              <p:nvPr/>
            </p:nvSpPr>
            <p:spPr bwMode="auto">
              <a:xfrm>
                <a:off x="1050" y="1276"/>
                <a:ext cx="6" cy="53"/>
              </a:xfrm>
              <a:custGeom>
                <a:avLst/>
                <a:gdLst/>
                <a:ahLst/>
                <a:cxnLst>
                  <a:cxn ang="0">
                    <a:pos x="22" y="0"/>
                  </a:cxn>
                  <a:cxn ang="0">
                    <a:pos x="22" y="211"/>
                  </a:cxn>
                  <a:cxn ang="0">
                    <a:pos x="0" y="198"/>
                  </a:cxn>
                  <a:cxn ang="0">
                    <a:pos x="0" y="13"/>
                  </a:cxn>
                  <a:cxn ang="0">
                    <a:pos x="22" y="0"/>
                  </a:cxn>
                </a:cxnLst>
                <a:rect l="0" t="0" r="r" b="b"/>
                <a:pathLst>
                  <a:path w="22" h="211">
                    <a:moveTo>
                      <a:pt x="22" y="0"/>
                    </a:moveTo>
                    <a:lnTo>
                      <a:pt x="22" y="211"/>
                    </a:lnTo>
                    <a:lnTo>
                      <a:pt x="0" y="198"/>
                    </a:lnTo>
                    <a:lnTo>
                      <a:pt x="0" y="13"/>
                    </a:lnTo>
                    <a:lnTo>
                      <a:pt x="22" y="0"/>
                    </a:lnTo>
                    <a:close/>
                  </a:path>
                </a:pathLst>
              </a:custGeom>
              <a:solidFill>
                <a:srgbClr val="454F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5" name="Freeform 546"/>
              <p:cNvSpPr>
                <a:spLocks/>
              </p:cNvSpPr>
              <p:nvPr/>
            </p:nvSpPr>
            <p:spPr bwMode="auto">
              <a:xfrm>
                <a:off x="1047" y="1278"/>
                <a:ext cx="6" cy="49"/>
              </a:xfrm>
              <a:custGeom>
                <a:avLst/>
                <a:gdLst/>
                <a:ahLst/>
                <a:cxnLst>
                  <a:cxn ang="0">
                    <a:pos x="24" y="0"/>
                  </a:cxn>
                  <a:cxn ang="0">
                    <a:pos x="24" y="199"/>
                  </a:cxn>
                  <a:cxn ang="0">
                    <a:pos x="0" y="186"/>
                  </a:cxn>
                  <a:cxn ang="0">
                    <a:pos x="0" y="13"/>
                  </a:cxn>
                  <a:cxn ang="0">
                    <a:pos x="24" y="0"/>
                  </a:cxn>
                </a:cxnLst>
                <a:rect l="0" t="0" r="r" b="b"/>
                <a:pathLst>
                  <a:path w="24" h="199">
                    <a:moveTo>
                      <a:pt x="24" y="0"/>
                    </a:moveTo>
                    <a:lnTo>
                      <a:pt x="24" y="199"/>
                    </a:lnTo>
                    <a:lnTo>
                      <a:pt x="0" y="186"/>
                    </a:lnTo>
                    <a:lnTo>
                      <a:pt x="0" y="13"/>
                    </a:lnTo>
                    <a:lnTo>
                      <a:pt x="24" y="0"/>
                    </a:lnTo>
                    <a:close/>
                  </a:path>
                </a:pathLst>
              </a:custGeom>
              <a:solidFill>
                <a:srgbClr val="444B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6" name="Freeform 547"/>
              <p:cNvSpPr>
                <a:spLocks/>
              </p:cNvSpPr>
              <p:nvPr/>
            </p:nvSpPr>
            <p:spPr bwMode="auto">
              <a:xfrm>
                <a:off x="1045" y="1279"/>
                <a:ext cx="5" cy="47"/>
              </a:xfrm>
              <a:custGeom>
                <a:avLst/>
                <a:gdLst/>
                <a:ahLst/>
                <a:cxnLst>
                  <a:cxn ang="0">
                    <a:pos x="22" y="0"/>
                  </a:cxn>
                  <a:cxn ang="0">
                    <a:pos x="22" y="185"/>
                  </a:cxn>
                  <a:cxn ang="0">
                    <a:pos x="0" y="172"/>
                  </a:cxn>
                  <a:cxn ang="0">
                    <a:pos x="0" y="13"/>
                  </a:cxn>
                  <a:cxn ang="0">
                    <a:pos x="22" y="0"/>
                  </a:cxn>
                </a:cxnLst>
                <a:rect l="0" t="0" r="r" b="b"/>
                <a:pathLst>
                  <a:path w="22" h="185">
                    <a:moveTo>
                      <a:pt x="22" y="0"/>
                    </a:moveTo>
                    <a:lnTo>
                      <a:pt x="22" y="185"/>
                    </a:lnTo>
                    <a:lnTo>
                      <a:pt x="0" y="172"/>
                    </a:lnTo>
                    <a:lnTo>
                      <a:pt x="0" y="13"/>
                    </a:lnTo>
                    <a:lnTo>
                      <a:pt x="22" y="0"/>
                    </a:lnTo>
                    <a:close/>
                  </a:path>
                </a:pathLst>
              </a:custGeom>
              <a:solidFill>
                <a:srgbClr val="4248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7" name="Freeform 548"/>
              <p:cNvSpPr>
                <a:spLocks/>
              </p:cNvSpPr>
              <p:nvPr/>
            </p:nvSpPr>
            <p:spPr bwMode="auto">
              <a:xfrm>
                <a:off x="1042" y="1281"/>
                <a:ext cx="5" cy="43"/>
              </a:xfrm>
              <a:custGeom>
                <a:avLst/>
                <a:gdLst/>
                <a:ahLst/>
                <a:cxnLst>
                  <a:cxn ang="0">
                    <a:pos x="22" y="0"/>
                  </a:cxn>
                  <a:cxn ang="0">
                    <a:pos x="22" y="173"/>
                  </a:cxn>
                  <a:cxn ang="0">
                    <a:pos x="0" y="160"/>
                  </a:cxn>
                  <a:cxn ang="0">
                    <a:pos x="0" y="13"/>
                  </a:cxn>
                  <a:cxn ang="0">
                    <a:pos x="22" y="0"/>
                  </a:cxn>
                </a:cxnLst>
                <a:rect l="0" t="0" r="r" b="b"/>
                <a:pathLst>
                  <a:path w="22" h="173">
                    <a:moveTo>
                      <a:pt x="22" y="0"/>
                    </a:moveTo>
                    <a:lnTo>
                      <a:pt x="22" y="173"/>
                    </a:lnTo>
                    <a:lnTo>
                      <a:pt x="0" y="160"/>
                    </a:lnTo>
                    <a:lnTo>
                      <a:pt x="0" y="13"/>
                    </a:lnTo>
                    <a:lnTo>
                      <a:pt x="22" y="0"/>
                    </a:lnTo>
                    <a:close/>
                  </a:path>
                </a:pathLst>
              </a:custGeom>
              <a:solidFill>
                <a:srgbClr val="4145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8" name="Freeform 549"/>
              <p:cNvSpPr>
                <a:spLocks/>
              </p:cNvSpPr>
              <p:nvPr/>
            </p:nvSpPr>
            <p:spPr bwMode="auto">
              <a:xfrm>
                <a:off x="1039" y="1282"/>
                <a:ext cx="6" cy="40"/>
              </a:xfrm>
              <a:custGeom>
                <a:avLst/>
                <a:gdLst/>
                <a:ahLst/>
                <a:cxnLst>
                  <a:cxn ang="0">
                    <a:pos x="24" y="0"/>
                  </a:cxn>
                  <a:cxn ang="0">
                    <a:pos x="24" y="159"/>
                  </a:cxn>
                  <a:cxn ang="0">
                    <a:pos x="0" y="146"/>
                  </a:cxn>
                  <a:cxn ang="0">
                    <a:pos x="0" y="13"/>
                  </a:cxn>
                  <a:cxn ang="0">
                    <a:pos x="24" y="0"/>
                  </a:cxn>
                </a:cxnLst>
                <a:rect l="0" t="0" r="r" b="b"/>
                <a:pathLst>
                  <a:path w="24" h="159">
                    <a:moveTo>
                      <a:pt x="24" y="0"/>
                    </a:moveTo>
                    <a:lnTo>
                      <a:pt x="24" y="159"/>
                    </a:lnTo>
                    <a:lnTo>
                      <a:pt x="0" y="146"/>
                    </a:lnTo>
                    <a:lnTo>
                      <a:pt x="0" y="13"/>
                    </a:lnTo>
                    <a:lnTo>
                      <a:pt x="24" y="0"/>
                    </a:lnTo>
                    <a:close/>
                  </a:path>
                </a:pathLst>
              </a:custGeom>
              <a:solidFill>
                <a:srgbClr val="3F42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9" name="Freeform 550"/>
              <p:cNvSpPr>
                <a:spLocks/>
              </p:cNvSpPr>
              <p:nvPr/>
            </p:nvSpPr>
            <p:spPr bwMode="auto">
              <a:xfrm>
                <a:off x="1036" y="1284"/>
                <a:ext cx="6" cy="37"/>
              </a:xfrm>
              <a:custGeom>
                <a:avLst/>
                <a:gdLst/>
                <a:ahLst/>
                <a:cxnLst>
                  <a:cxn ang="0">
                    <a:pos x="22" y="0"/>
                  </a:cxn>
                  <a:cxn ang="0">
                    <a:pos x="22" y="147"/>
                  </a:cxn>
                  <a:cxn ang="0">
                    <a:pos x="0" y="134"/>
                  </a:cxn>
                  <a:cxn ang="0">
                    <a:pos x="0" y="13"/>
                  </a:cxn>
                  <a:cxn ang="0">
                    <a:pos x="22" y="0"/>
                  </a:cxn>
                </a:cxnLst>
                <a:rect l="0" t="0" r="r" b="b"/>
                <a:pathLst>
                  <a:path w="22" h="147">
                    <a:moveTo>
                      <a:pt x="22" y="0"/>
                    </a:moveTo>
                    <a:lnTo>
                      <a:pt x="22" y="147"/>
                    </a:lnTo>
                    <a:lnTo>
                      <a:pt x="0" y="134"/>
                    </a:lnTo>
                    <a:lnTo>
                      <a:pt x="0" y="13"/>
                    </a:lnTo>
                    <a:lnTo>
                      <a:pt x="22" y="0"/>
                    </a:lnTo>
                    <a:close/>
                  </a:path>
                </a:pathLst>
              </a:custGeom>
              <a:solidFill>
                <a:srgbClr val="3E3F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00" name="Freeform 551"/>
              <p:cNvSpPr>
                <a:spLocks/>
              </p:cNvSpPr>
              <p:nvPr/>
            </p:nvSpPr>
            <p:spPr bwMode="auto">
              <a:xfrm>
                <a:off x="1033" y="1286"/>
                <a:ext cx="6" cy="33"/>
              </a:xfrm>
              <a:custGeom>
                <a:avLst/>
                <a:gdLst/>
                <a:ahLst/>
                <a:cxnLst>
                  <a:cxn ang="0">
                    <a:pos x="22" y="0"/>
                  </a:cxn>
                  <a:cxn ang="0">
                    <a:pos x="22" y="133"/>
                  </a:cxn>
                  <a:cxn ang="0">
                    <a:pos x="0" y="120"/>
                  </a:cxn>
                  <a:cxn ang="0">
                    <a:pos x="0" y="14"/>
                  </a:cxn>
                  <a:cxn ang="0">
                    <a:pos x="22" y="0"/>
                  </a:cxn>
                </a:cxnLst>
                <a:rect l="0" t="0" r="r" b="b"/>
                <a:pathLst>
                  <a:path w="22" h="133">
                    <a:moveTo>
                      <a:pt x="22" y="0"/>
                    </a:moveTo>
                    <a:lnTo>
                      <a:pt x="22" y="133"/>
                    </a:lnTo>
                    <a:lnTo>
                      <a:pt x="0" y="120"/>
                    </a:lnTo>
                    <a:lnTo>
                      <a:pt x="0" y="14"/>
                    </a:lnTo>
                    <a:lnTo>
                      <a:pt x="22" y="0"/>
                    </a:lnTo>
                    <a:close/>
                  </a:path>
                </a:pathLst>
              </a:custGeom>
              <a:solidFill>
                <a:srgbClr val="3C3B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01" name="Freeform 552"/>
              <p:cNvSpPr>
                <a:spLocks/>
              </p:cNvSpPr>
              <p:nvPr/>
            </p:nvSpPr>
            <p:spPr bwMode="auto">
              <a:xfrm>
                <a:off x="1030" y="1287"/>
                <a:ext cx="6" cy="30"/>
              </a:xfrm>
              <a:custGeom>
                <a:avLst/>
                <a:gdLst/>
                <a:ahLst/>
                <a:cxnLst>
                  <a:cxn ang="0">
                    <a:pos x="24" y="0"/>
                  </a:cxn>
                  <a:cxn ang="0">
                    <a:pos x="24" y="121"/>
                  </a:cxn>
                  <a:cxn ang="0">
                    <a:pos x="0" y="108"/>
                  </a:cxn>
                  <a:cxn ang="0">
                    <a:pos x="0" y="15"/>
                  </a:cxn>
                  <a:cxn ang="0">
                    <a:pos x="24" y="0"/>
                  </a:cxn>
                </a:cxnLst>
                <a:rect l="0" t="0" r="r" b="b"/>
                <a:pathLst>
                  <a:path w="24" h="121">
                    <a:moveTo>
                      <a:pt x="24" y="0"/>
                    </a:moveTo>
                    <a:lnTo>
                      <a:pt x="24" y="121"/>
                    </a:lnTo>
                    <a:lnTo>
                      <a:pt x="0" y="108"/>
                    </a:lnTo>
                    <a:lnTo>
                      <a:pt x="0" y="15"/>
                    </a:lnTo>
                    <a:lnTo>
                      <a:pt x="24" y="0"/>
                    </a:lnTo>
                    <a:close/>
                  </a:path>
                </a:pathLst>
              </a:custGeom>
              <a:solidFill>
                <a:srgbClr val="3938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02" name="Freeform 553"/>
              <p:cNvSpPr>
                <a:spLocks/>
              </p:cNvSpPr>
              <p:nvPr/>
            </p:nvSpPr>
            <p:spPr bwMode="auto">
              <a:xfrm>
                <a:off x="1028" y="1289"/>
                <a:ext cx="5" cy="27"/>
              </a:xfrm>
              <a:custGeom>
                <a:avLst/>
                <a:gdLst/>
                <a:ahLst/>
                <a:cxnLst>
                  <a:cxn ang="0">
                    <a:pos x="22" y="0"/>
                  </a:cxn>
                  <a:cxn ang="0">
                    <a:pos x="22" y="106"/>
                  </a:cxn>
                  <a:cxn ang="0">
                    <a:pos x="0" y="93"/>
                  </a:cxn>
                  <a:cxn ang="0">
                    <a:pos x="0" y="13"/>
                  </a:cxn>
                  <a:cxn ang="0">
                    <a:pos x="22" y="0"/>
                  </a:cxn>
                </a:cxnLst>
                <a:rect l="0" t="0" r="r" b="b"/>
                <a:pathLst>
                  <a:path w="22" h="106">
                    <a:moveTo>
                      <a:pt x="22" y="0"/>
                    </a:moveTo>
                    <a:lnTo>
                      <a:pt x="22" y="106"/>
                    </a:lnTo>
                    <a:lnTo>
                      <a:pt x="0" y="93"/>
                    </a:lnTo>
                    <a:lnTo>
                      <a:pt x="0" y="13"/>
                    </a:lnTo>
                    <a:lnTo>
                      <a:pt x="22" y="0"/>
                    </a:lnTo>
                    <a:close/>
                  </a:path>
                </a:pathLst>
              </a:custGeom>
              <a:solidFill>
                <a:srgbClr val="3734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03" name="Freeform 554"/>
              <p:cNvSpPr>
                <a:spLocks/>
              </p:cNvSpPr>
              <p:nvPr/>
            </p:nvSpPr>
            <p:spPr bwMode="auto">
              <a:xfrm>
                <a:off x="1025" y="1291"/>
                <a:ext cx="5" cy="23"/>
              </a:xfrm>
              <a:custGeom>
                <a:avLst/>
                <a:gdLst/>
                <a:ahLst/>
                <a:cxnLst>
                  <a:cxn ang="0">
                    <a:pos x="22" y="0"/>
                  </a:cxn>
                  <a:cxn ang="0">
                    <a:pos x="22" y="93"/>
                  </a:cxn>
                  <a:cxn ang="0">
                    <a:pos x="0" y="80"/>
                  </a:cxn>
                  <a:cxn ang="0">
                    <a:pos x="0" y="13"/>
                  </a:cxn>
                  <a:cxn ang="0">
                    <a:pos x="22" y="0"/>
                  </a:cxn>
                </a:cxnLst>
                <a:rect l="0" t="0" r="r" b="b"/>
                <a:pathLst>
                  <a:path w="22" h="93">
                    <a:moveTo>
                      <a:pt x="22" y="0"/>
                    </a:moveTo>
                    <a:lnTo>
                      <a:pt x="22" y="93"/>
                    </a:lnTo>
                    <a:lnTo>
                      <a:pt x="0" y="80"/>
                    </a:lnTo>
                    <a:lnTo>
                      <a:pt x="0" y="13"/>
                    </a:lnTo>
                    <a:lnTo>
                      <a:pt x="22" y="0"/>
                    </a:lnTo>
                    <a:close/>
                  </a:path>
                </a:pathLst>
              </a:custGeom>
              <a:solidFill>
                <a:srgbClr val="3631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04" name="Freeform 555"/>
              <p:cNvSpPr>
                <a:spLocks/>
              </p:cNvSpPr>
              <p:nvPr/>
            </p:nvSpPr>
            <p:spPr bwMode="auto">
              <a:xfrm>
                <a:off x="1022" y="1293"/>
                <a:ext cx="6" cy="20"/>
              </a:xfrm>
              <a:custGeom>
                <a:avLst/>
                <a:gdLst/>
                <a:ahLst/>
                <a:cxnLst>
                  <a:cxn ang="0">
                    <a:pos x="24" y="0"/>
                  </a:cxn>
                  <a:cxn ang="0">
                    <a:pos x="24" y="80"/>
                  </a:cxn>
                  <a:cxn ang="0">
                    <a:pos x="0" y="66"/>
                  </a:cxn>
                  <a:cxn ang="0">
                    <a:pos x="0" y="13"/>
                  </a:cxn>
                  <a:cxn ang="0">
                    <a:pos x="24" y="0"/>
                  </a:cxn>
                </a:cxnLst>
                <a:rect l="0" t="0" r="r" b="b"/>
                <a:pathLst>
                  <a:path w="24" h="80">
                    <a:moveTo>
                      <a:pt x="24" y="0"/>
                    </a:moveTo>
                    <a:lnTo>
                      <a:pt x="24" y="80"/>
                    </a:lnTo>
                    <a:lnTo>
                      <a:pt x="0" y="66"/>
                    </a:lnTo>
                    <a:lnTo>
                      <a:pt x="0" y="13"/>
                    </a:lnTo>
                    <a:lnTo>
                      <a:pt x="24" y="0"/>
                    </a:lnTo>
                    <a:close/>
                  </a:path>
                </a:pathLst>
              </a:custGeom>
              <a:solidFill>
                <a:srgbClr val="342D74"/>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05" name="Freeform 556"/>
              <p:cNvSpPr>
                <a:spLocks/>
              </p:cNvSpPr>
              <p:nvPr/>
            </p:nvSpPr>
            <p:spPr bwMode="auto">
              <a:xfrm>
                <a:off x="1019" y="1294"/>
                <a:ext cx="6" cy="17"/>
              </a:xfrm>
              <a:custGeom>
                <a:avLst/>
                <a:gdLst/>
                <a:ahLst/>
                <a:cxnLst>
                  <a:cxn ang="0">
                    <a:pos x="22" y="0"/>
                  </a:cxn>
                  <a:cxn ang="0">
                    <a:pos x="22" y="67"/>
                  </a:cxn>
                  <a:cxn ang="0">
                    <a:pos x="0" y="52"/>
                  </a:cxn>
                  <a:cxn ang="0">
                    <a:pos x="0" y="13"/>
                  </a:cxn>
                  <a:cxn ang="0">
                    <a:pos x="22" y="0"/>
                  </a:cxn>
                </a:cxnLst>
                <a:rect l="0" t="0" r="r" b="b"/>
                <a:pathLst>
                  <a:path w="22" h="67">
                    <a:moveTo>
                      <a:pt x="22" y="0"/>
                    </a:moveTo>
                    <a:lnTo>
                      <a:pt x="22" y="67"/>
                    </a:lnTo>
                    <a:lnTo>
                      <a:pt x="0" y="52"/>
                    </a:lnTo>
                    <a:lnTo>
                      <a:pt x="0" y="13"/>
                    </a:lnTo>
                    <a:lnTo>
                      <a:pt x="22" y="0"/>
                    </a:lnTo>
                    <a:close/>
                  </a:path>
                </a:pathLst>
              </a:custGeom>
              <a:solidFill>
                <a:srgbClr val="332874"/>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06" name="Freeform 557"/>
              <p:cNvSpPr>
                <a:spLocks/>
              </p:cNvSpPr>
              <p:nvPr/>
            </p:nvSpPr>
            <p:spPr bwMode="auto">
              <a:xfrm>
                <a:off x="1016" y="1296"/>
                <a:ext cx="6" cy="13"/>
              </a:xfrm>
              <a:custGeom>
                <a:avLst/>
                <a:gdLst/>
                <a:ahLst/>
                <a:cxnLst>
                  <a:cxn ang="0">
                    <a:pos x="22" y="0"/>
                  </a:cxn>
                  <a:cxn ang="0">
                    <a:pos x="22" y="53"/>
                  </a:cxn>
                  <a:cxn ang="0">
                    <a:pos x="0" y="40"/>
                  </a:cxn>
                  <a:cxn ang="0">
                    <a:pos x="0" y="13"/>
                  </a:cxn>
                  <a:cxn ang="0">
                    <a:pos x="22" y="0"/>
                  </a:cxn>
                </a:cxnLst>
                <a:rect l="0" t="0" r="r" b="b"/>
                <a:pathLst>
                  <a:path w="22" h="53">
                    <a:moveTo>
                      <a:pt x="22" y="0"/>
                    </a:moveTo>
                    <a:lnTo>
                      <a:pt x="22" y="53"/>
                    </a:lnTo>
                    <a:lnTo>
                      <a:pt x="0" y="40"/>
                    </a:lnTo>
                    <a:lnTo>
                      <a:pt x="0" y="13"/>
                    </a:lnTo>
                    <a:lnTo>
                      <a:pt x="22" y="0"/>
                    </a:lnTo>
                    <a:close/>
                  </a:path>
                </a:pathLst>
              </a:custGeom>
              <a:solidFill>
                <a:srgbClr val="312473"/>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07" name="Freeform 558"/>
              <p:cNvSpPr>
                <a:spLocks/>
              </p:cNvSpPr>
              <p:nvPr/>
            </p:nvSpPr>
            <p:spPr bwMode="auto">
              <a:xfrm>
                <a:off x="1013" y="1297"/>
                <a:ext cx="6" cy="10"/>
              </a:xfrm>
              <a:custGeom>
                <a:avLst/>
                <a:gdLst/>
                <a:ahLst/>
                <a:cxnLst>
                  <a:cxn ang="0">
                    <a:pos x="24" y="0"/>
                  </a:cxn>
                  <a:cxn ang="0">
                    <a:pos x="24" y="39"/>
                  </a:cxn>
                  <a:cxn ang="0">
                    <a:pos x="0" y="26"/>
                  </a:cxn>
                  <a:cxn ang="0">
                    <a:pos x="0" y="13"/>
                  </a:cxn>
                  <a:cxn ang="0">
                    <a:pos x="24" y="0"/>
                  </a:cxn>
                </a:cxnLst>
                <a:rect l="0" t="0" r="r" b="b"/>
                <a:pathLst>
                  <a:path w="24" h="39">
                    <a:moveTo>
                      <a:pt x="24" y="0"/>
                    </a:moveTo>
                    <a:lnTo>
                      <a:pt x="24" y="39"/>
                    </a:lnTo>
                    <a:lnTo>
                      <a:pt x="0" y="26"/>
                    </a:lnTo>
                    <a:lnTo>
                      <a:pt x="0" y="13"/>
                    </a:lnTo>
                    <a:lnTo>
                      <a:pt x="24" y="0"/>
                    </a:lnTo>
                    <a:close/>
                  </a:path>
                </a:pathLst>
              </a:custGeom>
              <a:solidFill>
                <a:srgbClr val="2F207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08" name="Freeform 559"/>
              <p:cNvSpPr>
                <a:spLocks/>
              </p:cNvSpPr>
              <p:nvPr/>
            </p:nvSpPr>
            <p:spPr bwMode="auto">
              <a:xfrm>
                <a:off x="1011" y="1299"/>
                <a:ext cx="5" cy="7"/>
              </a:xfrm>
              <a:custGeom>
                <a:avLst/>
                <a:gdLst/>
                <a:ahLst/>
                <a:cxnLst>
                  <a:cxn ang="0">
                    <a:pos x="22" y="0"/>
                  </a:cxn>
                  <a:cxn ang="0">
                    <a:pos x="22" y="27"/>
                  </a:cxn>
                  <a:cxn ang="0">
                    <a:pos x="0" y="14"/>
                  </a:cxn>
                  <a:cxn ang="0">
                    <a:pos x="0" y="14"/>
                  </a:cxn>
                  <a:cxn ang="0">
                    <a:pos x="22" y="0"/>
                  </a:cxn>
                </a:cxnLst>
                <a:rect l="0" t="0" r="r" b="b"/>
                <a:pathLst>
                  <a:path w="22" h="27">
                    <a:moveTo>
                      <a:pt x="22" y="0"/>
                    </a:moveTo>
                    <a:lnTo>
                      <a:pt x="22" y="27"/>
                    </a:lnTo>
                    <a:lnTo>
                      <a:pt x="0" y="14"/>
                    </a:lnTo>
                    <a:lnTo>
                      <a:pt x="0" y="14"/>
                    </a:lnTo>
                    <a:lnTo>
                      <a:pt x="22" y="0"/>
                    </a:lnTo>
                    <a:close/>
                  </a:path>
                </a:pathLst>
              </a:custGeom>
              <a:solidFill>
                <a:srgbClr val="2C1C7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09" name="Freeform 560"/>
              <p:cNvSpPr>
                <a:spLocks/>
              </p:cNvSpPr>
              <p:nvPr/>
            </p:nvSpPr>
            <p:spPr bwMode="auto">
              <a:xfrm>
                <a:off x="1011" y="1301"/>
                <a:ext cx="2" cy="3"/>
              </a:xfrm>
              <a:custGeom>
                <a:avLst/>
                <a:gdLst/>
                <a:ahLst/>
                <a:cxnLst>
                  <a:cxn ang="0">
                    <a:pos x="10" y="0"/>
                  </a:cxn>
                  <a:cxn ang="0">
                    <a:pos x="10" y="13"/>
                  </a:cxn>
                  <a:cxn ang="0">
                    <a:pos x="0" y="7"/>
                  </a:cxn>
                  <a:cxn ang="0">
                    <a:pos x="10" y="0"/>
                  </a:cxn>
                </a:cxnLst>
                <a:rect l="0" t="0" r="r" b="b"/>
                <a:pathLst>
                  <a:path w="10" h="13">
                    <a:moveTo>
                      <a:pt x="10" y="0"/>
                    </a:moveTo>
                    <a:lnTo>
                      <a:pt x="10" y="13"/>
                    </a:lnTo>
                    <a:lnTo>
                      <a:pt x="0" y="7"/>
                    </a:lnTo>
                    <a:lnTo>
                      <a:pt x="10" y="0"/>
                    </a:lnTo>
                    <a:close/>
                  </a:path>
                </a:pathLst>
              </a:custGeom>
              <a:solidFill>
                <a:srgbClr val="28166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10" name="Rectangle 561"/>
              <p:cNvSpPr>
                <a:spLocks noChangeArrowheads="1"/>
              </p:cNvSpPr>
              <p:nvPr/>
            </p:nvSpPr>
            <p:spPr bwMode="auto">
              <a:xfrm>
                <a:off x="1011" y="1302"/>
                <a:ext cx="1" cy="1"/>
              </a:xfrm>
              <a:prstGeom prst="rect">
                <a:avLst/>
              </a:prstGeom>
              <a:solidFill>
                <a:srgbClr val="28166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11" name="Freeform 562"/>
              <p:cNvSpPr>
                <a:spLocks/>
              </p:cNvSpPr>
              <p:nvPr/>
            </p:nvSpPr>
            <p:spPr bwMode="auto">
              <a:xfrm>
                <a:off x="1011" y="1219"/>
                <a:ext cx="141" cy="166"/>
              </a:xfrm>
              <a:custGeom>
                <a:avLst/>
                <a:gdLst/>
                <a:ahLst/>
                <a:cxnLst>
                  <a:cxn ang="0">
                    <a:pos x="0" y="333"/>
                  </a:cxn>
                  <a:cxn ang="0">
                    <a:pos x="282" y="499"/>
                  </a:cxn>
                  <a:cxn ang="0">
                    <a:pos x="566" y="665"/>
                  </a:cxn>
                  <a:cxn ang="0">
                    <a:pos x="566" y="333"/>
                  </a:cxn>
                  <a:cxn ang="0">
                    <a:pos x="566" y="0"/>
                  </a:cxn>
                  <a:cxn ang="0">
                    <a:pos x="282" y="166"/>
                  </a:cxn>
                  <a:cxn ang="0">
                    <a:pos x="0" y="333"/>
                  </a:cxn>
                </a:cxnLst>
                <a:rect l="0" t="0" r="r" b="b"/>
                <a:pathLst>
                  <a:path w="566" h="665">
                    <a:moveTo>
                      <a:pt x="0" y="333"/>
                    </a:moveTo>
                    <a:lnTo>
                      <a:pt x="282" y="499"/>
                    </a:lnTo>
                    <a:lnTo>
                      <a:pt x="566" y="665"/>
                    </a:lnTo>
                    <a:lnTo>
                      <a:pt x="566" y="333"/>
                    </a:lnTo>
                    <a:lnTo>
                      <a:pt x="566" y="0"/>
                    </a:lnTo>
                    <a:lnTo>
                      <a:pt x="282" y="166"/>
                    </a:lnTo>
                    <a:lnTo>
                      <a:pt x="0" y="333"/>
                    </a:lnTo>
                    <a:close/>
                  </a:path>
                </a:pathLst>
              </a:cu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12" name="Rectangle 563"/>
              <p:cNvSpPr>
                <a:spLocks noChangeArrowheads="1"/>
              </p:cNvSpPr>
              <p:nvPr/>
            </p:nvSpPr>
            <p:spPr bwMode="auto">
              <a:xfrm>
                <a:off x="1367" y="1086"/>
                <a:ext cx="377" cy="8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800" dirty="0">
                    <a:solidFill>
                      <a:srgbClr val="1F1A17"/>
                    </a:solidFill>
                    <a:latin typeface="Arial" pitchFamily="34" charset="0"/>
                  </a:rPr>
                  <a:t>3000 x12 bit</a:t>
                </a:r>
                <a:endParaRPr lang="en-US" dirty="0">
                  <a:solidFill>
                    <a:prstClr val="black"/>
                  </a:solidFill>
                  <a:latin typeface="Arial" pitchFamily="34" charset="0"/>
                </a:endParaRPr>
              </a:p>
            </p:txBody>
          </p:sp>
          <p:sp>
            <p:nvSpPr>
              <p:cNvPr id="613" name="Rectangle 564"/>
              <p:cNvSpPr>
                <a:spLocks noChangeArrowheads="1"/>
              </p:cNvSpPr>
              <p:nvPr/>
            </p:nvSpPr>
            <p:spPr bwMode="auto">
              <a:xfrm>
                <a:off x="1374" y="1158"/>
                <a:ext cx="363" cy="8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800" dirty="0">
                    <a:solidFill>
                      <a:srgbClr val="1F1A17"/>
                    </a:solidFill>
                    <a:latin typeface="Arial" pitchFamily="34" charset="0"/>
                  </a:rPr>
                  <a:t>per channel</a:t>
                </a:r>
                <a:endParaRPr lang="en-US" dirty="0">
                  <a:solidFill>
                    <a:prstClr val="black"/>
                  </a:solidFill>
                  <a:latin typeface="Arial" pitchFamily="34" charset="0"/>
                </a:endParaRPr>
              </a:p>
            </p:txBody>
          </p:sp>
          <p:sp>
            <p:nvSpPr>
              <p:cNvPr id="614" name="Line 565"/>
              <p:cNvSpPr>
                <a:spLocks noChangeShapeType="1"/>
              </p:cNvSpPr>
              <p:nvPr/>
            </p:nvSpPr>
            <p:spPr bwMode="auto">
              <a:xfrm flipH="1">
                <a:off x="1252" y="1449"/>
                <a:ext cx="639"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15" name="Line 566"/>
              <p:cNvSpPr>
                <a:spLocks noChangeShapeType="1"/>
              </p:cNvSpPr>
              <p:nvPr/>
            </p:nvSpPr>
            <p:spPr bwMode="auto">
              <a:xfrm flipH="1">
                <a:off x="1252" y="1432"/>
                <a:ext cx="639"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16" name="Line 567"/>
              <p:cNvSpPr>
                <a:spLocks noChangeShapeType="1"/>
              </p:cNvSpPr>
              <p:nvPr/>
            </p:nvSpPr>
            <p:spPr bwMode="auto">
              <a:xfrm flipH="1">
                <a:off x="1252" y="1415"/>
                <a:ext cx="639"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17" name="Line 568"/>
              <p:cNvSpPr>
                <a:spLocks noChangeShapeType="1"/>
              </p:cNvSpPr>
              <p:nvPr/>
            </p:nvSpPr>
            <p:spPr bwMode="auto">
              <a:xfrm flipH="1">
                <a:off x="1252" y="1399"/>
                <a:ext cx="639"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18" name="Line 569"/>
              <p:cNvSpPr>
                <a:spLocks noChangeShapeType="1"/>
              </p:cNvSpPr>
              <p:nvPr/>
            </p:nvSpPr>
            <p:spPr bwMode="auto">
              <a:xfrm flipH="1">
                <a:off x="1252" y="1517"/>
                <a:ext cx="639"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19" name="Line 570"/>
              <p:cNvSpPr>
                <a:spLocks noChangeShapeType="1"/>
              </p:cNvSpPr>
              <p:nvPr/>
            </p:nvSpPr>
            <p:spPr bwMode="auto">
              <a:xfrm flipH="1">
                <a:off x="1252" y="1500"/>
                <a:ext cx="639"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20" name="Line 571"/>
              <p:cNvSpPr>
                <a:spLocks noChangeShapeType="1"/>
              </p:cNvSpPr>
              <p:nvPr/>
            </p:nvSpPr>
            <p:spPr bwMode="auto">
              <a:xfrm flipH="1">
                <a:off x="1252" y="1483"/>
                <a:ext cx="639"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21" name="Line 572"/>
              <p:cNvSpPr>
                <a:spLocks noChangeShapeType="1"/>
              </p:cNvSpPr>
              <p:nvPr/>
            </p:nvSpPr>
            <p:spPr bwMode="auto">
              <a:xfrm flipH="1">
                <a:off x="1252" y="1466"/>
                <a:ext cx="639"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22" name="Line 573"/>
              <p:cNvSpPr>
                <a:spLocks noChangeShapeType="1"/>
              </p:cNvSpPr>
              <p:nvPr/>
            </p:nvSpPr>
            <p:spPr bwMode="auto">
              <a:xfrm flipH="1">
                <a:off x="1252" y="1584"/>
                <a:ext cx="639"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23" name="Line 574"/>
              <p:cNvSpPr>
                <a:spLocks noChangeShapeType="1"/>
              </p:cNvSpPr>
              <p:nvPr/>
            </p:nvSpPr>
            <p:spPr bwMode="auto">
              <a:xfrm flipH="1">
                <a:off x="1252" y="1567"/>
                <a:ext cx="639"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24" name="Line 575"/>
              <p:cNvSpPr>
                <a:spLocks noChangeShapeType="1"/>
              </p:cNvSpPr>
              <p:nvPr/>
            </p:nvSpPr>
            <p:spPr bwMode="auto">
              <a:xfrm flipH="1">
                <a:off x="1252" y="1550"/>
                <a:ext cx="639"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25" name="Line 576"/>
              <p:cNvSpPr>
                <a:spLocks noChangeShapeType="1"/>
              </p:cNvSpPr>
              <p:nvPr/>
            </p:nvSpPr>
            <p:spPr bwMode="auto">
              <a:xfrm flipH="1">
                <a:off x="1252" y="1533"/>
                <a:ext cx="639"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26" name="Line 577"/>
              <p:cNvSpPr>
                <a:spLocks noChangeShapeType="1"/>
              </p:cNvSpPr>
              <p:nvPr/>
            </p:nvSpPr>
            <p:spPr bwMode="auto">
              <a:xfrm flipH="1">
                <a:off x="1252" y="1635"/>
                <a:ext cx="639"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27" name="Line 578"/>
              <p:cNvSpPr>
                <a:spLocks noChangeShapeType="1"/>
              </p:cNvSpPr>
              <p:nvPr/>
            </p:nvSpPr>
            <p:spPr bwMode="auto">
              <a:xfrm flipH="1">
                <a:off x="1252" y="1618"/>
                <a:ext cx="639"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28" name="Line 579"/>
              <p:cNvSpPr>
                <a:spLocks noChangeShapeType="1"/>
              </p:cNvSpPr>
              <p:nvPr/>
            </p:nvSpPr>
            <p:spPr bwMode="auto">
              <a:xfrm flipH="1">
                <a:off x="1252" y="1601"/>
                <a:ext cx="639"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29" name="Freeform 580"/>
              <p:cNvSpPr>
                <a:spLocks noEditPoints="1"/>
              </p:cNvSpPr>
              <p:nvPr/>
            </p:nvSpPr>
            <p:spPr bwMode="auto">
              <a:xfrm>
                <a:off x="1233" y="1243"/>
                <a:ext cx="140" cy="426"/>
              </a:xfrm>
              <a:custGeom>
                <a:avLst/>
                <a:gdLst/>
                <a:ahLst/>
                <a:cxnLst>
                  <a:cxn ang="0">
                    <a:pos x="0" y="0"/>
                  </a:cxn>
                  <a:cxn ang="0">
                    <a:pos x="559" y="0"/>
                  </a:cxn>
                  <a:cxn ang="0">
                    <a:pos x="559" y="34"/>
                  </a:cxn>
                  <a:cxn ang="0">
                    <a:pos x="0" y="34"/>
                  </a:cxn>
                  <a:cxn ang="0">
                    <a:pos x="0" y="0"/>
                  </a:cxn>
                  <a:cxn ang="0">
                    <a:pos x="559" y="1701"/>
                  </a:cxn>
                  <a:cxn ang="0">
                    <a:pos x="0" y="1701"/>
                  </a:cxn>
                  <a:cxn ang="0">
                    <a:pos x="0" y="1667"/>
                  </a:cxn>
                  <a:cxn ang="0">
                    <a:pos x="559" y="1667"/>
                  </a:cxn>
                  <a:cxn ang="0">
                    <a:pos x="559" y="1701"/>
                  </a:cxn>
                </a:cxnLst>
                <a:rect l="0" t="0" r="r" b="b"/>
                <a:pathLst>
                  <a:path w="559" h="1701">
                    <a:moveTo>
                      <a:pt x="0" y="0"/>
                    </a:moveTo>
                    <a:lnTo>
                      <a:pt x="559" y="0"/>
                    </a:lnTo>
                    <a:lnTo>
                      <a:pt x="559" y="34"/>
                    </a:lnTo>
                    <a:lnTo>
                      <a:pt x="0" y="34"/>
                    </a:lnTo>
                    <a:lnTo>
                      <a:pt x="0" y="0"/>
                    </a:lnTo>
                    <a:close/>
                    <a:moveTo>
                      <a:pt x="559" y="1701"/>
                    </a:moveTo>
                    <a:lnTo>
                      <a:pt x="0" y="1701"/>
                    </a:lnTo>
                    <a:lnTo>
                      <a:pt x="0" y="1667"/>
                    </a:lnTo>
                    <a:lnTo>
                      <a:pt x="559" y="1667"/>
                    </a:lnTo>
                    <a:lnTo>
                      <a:pt x="559" y="1701"/>
                    </a:lnTo>
                    <a:close/>
                  </a:path>
                </a:pathLst>
              </a:custGeom>
              <a:solidFill>
                <a:srgbClr val="84C22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30" name="Freeform 581"/>
              <p:cNvSpPr>
                <a:spLocks noEditPoints="1"/>
              </p:cNvSpPr>
              <p:nvPr/>
            </p:nvSpPr>
            <p:spPr bwMode="auto">
              <a:xfrm>
                <a:off x="1233" y="1247"/>
                <a:ext cx="140" cy="417"/>
              </a:xfrm>
              <a:custGeom>
                <a:avLst/>
                <a:gdLst/>
                <a:ahLst/>
                <a:cxnLst>
                  <a:cxn ang="0">
                    <a:pos x="0" y="0"/>
                  </a:cxn>
                  <a:cxn ang="0">
                    <a:pos x="559" y="0"/>
                  </a:cxn>
                  <a:cxn ang="0">
                    <a:pos x="559" y="34"/>
                  </a:cxn>
                  <a:cxn ang="0">
                    <a:pos x="0" y="34"/>
                  </a:cxn>
                  <a:cxn ang="0">
                    <a:pos x="0" y="0"/>
                  </a:cxn>
                  <a:cxn ang="0">
                    <a:pos x="559" y="1667"/>
                  </a:cxn>
                  <a:cxn ang="0">
                    <a:pos x="0" y="1667"/>
                  </a:cxn>
                  <a:cxn ang="0">
                    <a:pos x="0" y="1633"/>
                  </a:cxn>
                  <a:cxn ang="0">
                    <a:pos x="559" y="1633"/>
                  </a:cxn>
                  <a:cxn ang="0">
                    <a:pos x="559" y="1667"/>
                  </a:cxn>
                </a:cxnLst>
                <a:rect l="0" t="0" r="r" b="b"/>
                <a:pathLst>
                  <a:path w="559" h="1667">
                    <a:moveTo>
                      <a:pt x="0" y="0"/>
                    </a:moveTo>
                    <a:lnTo>
                      <a:pt x="559" y="0"/>
                    </a:lnTo>
                    <a:lnTo>
                      <a:pt x="559" y="34"/>
                    </a:lnTo>
                    <a:lnTo>
                      <a:pt x="0" y="34"/>
                    </a:lnTo>
                    <a:lnTo>
                      <a:pt x="0" y="0"/>
                    </a:lnTo>
                    <a:close/>
                    <a:moveTo>
                      <a:pt x="559" y="1667"/>
                    </a:moveTo>
                    <a:lnTo>
                      <a:pt x="0" y="1667"/>
                    </a:lnTo>
                    <a:lnTo>
                      <a:pt x="0" y="1633"/>
                    </a:lnTo>
                    <a:lnTo>
                      <a:pt x="559" y="1633"/>
                    </a:lnTo>
                    <a:lnTo>
                      <a:pt x="559" y="1667"/>
                    </a:lnTo>
                    <a:close/>
                  </a:path>
                </a:pathLst>
              </a:custGeom>
              <a:solidFill>
                <a:srgbClr val="81BE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31" name="Freeform 582"/>
              <p:cNvSpPr>
                <a:spLocks noEditPoints="1"/>
              </p:cNvSpPr>
              <p:nvPr/>
            </p:nvSpPr>
            <p:spPr bwMode="auto">
              <a:xfrm>
                <a:off x="1233" y="1252"/>
                <a:ext cx="140" cy="408"/>
              </a:xfrm>
              <a:custGeom>
                <a:avLst/>
                <a:gdLst/>
                <a:ahLst/>
                <a:cxnLst>
                  <a:cxn ang="0">
                    <a:pos x="0" y="0"/>
                  </a:cxn>
                  <a:cxn ang="0">
                    <a:pos x="559" y="0"/>
                  </a:cxn>
                  <a:cxn ang="0">
                    <a:pos x="559" y="34"/>
                  </a:cxn>
                  <a:cxn ang="0">
                    <a:pos x="0" y="34"/>
                  </a:cxn>
                  <a:cxn ang="0">
                    <a:pos x="0" y="0"/>
                  </a:cxn>
                  <a:cxn ang="0">
                    <a:pos x="559" y="1633"/>
                  </a:cxn>
                  <a:cxn ang="0">
                    <a:pos x="0" y="1633"/>
                  </a:cxn>
                  <a:cxn ang="0">
                    <a:pos x="0" y="1599"/>
                  </a:cxn>
                  <a:cxn ang="0">
                    <a:pos x="559" y="1599"/>
                  </a:cxn>
                  <a:cxn ang="0">
                    <a:pos x="559" y="1633"/>
                  </a:cxn>
                </a:cxnLst>
                <a:rect l="0" t="0" r="r" b="b"/>
                <a:pathLst>
                  <a:path w="559" h="1633">
                    <a:moveTo>
                      <a:pt x="0" y="0"/>
                    </a:moveTo>
                    <a:lnTo>
                      <a:pt x="559" y="0"/>
                    </a:lnTo>
                    <a:lnTo>
                      <a:pt x="559" y="34"/>
                    </a:lnTo>
                    <a:lnTo>
                      <a:pt x="0" y="34"/>
                    </a:lnTo>
                    <a:lnTo>
                      <a:pt x="0" y="0"/>
                    </a:lnTo>
                    <a:close/>
                    <a:moveTo>
                      <a:pt x="559" y="1633"/>
                    </a:moveTo>
                    <a:lnTo>
                      <a:pt x="0" y="1633"/>
                    </a:lnTo>
                    <a:lnTo>
                      <a:pt x="0" y="1599"/>
                    </a:lnTo>
                    <a:lnTo>
                      <a:pt x="559" y="1599"/>
                    </a:lnTo>
                    <a:lnTo>
                      <a:pt x="559" y="1633"/>
                    </a:lnTo>
                    <a:close/>
                  </a:path>
                </a:pathLst>
              </a:custGeom>
              <a:solidFill>
                <a:srgbClr val="7FBA3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32" name="Freeform 583"/>
              <p:cNvSpPr>
                <a:spLocks noEditPoints="1"/>
              </p:cNvSpPr>
              <p:nvPr/>
            </p:nvSpPr>
            <p:spPr bwMode="auto">
              <a:xfrm>
                <a:off x="1233" y="1256"/>
                <a:ext cx="140" cy="400"/>
              </a:xfrm>
              <a:custGeom>
                <a:avLst/>
                <a:gdLst/>
                <a:ahLst/>
                <a:cxnLst>
                  <a:cxn ang="0">
                    <a:pos x="0" y="0"/>
                  </a:cxn>
                  <a:cxn ang="0">
                    <a:pos x="559" y="0"/>
                  </a:cxn>
                  <a:cxn ang="0">
                    <a:pos x="559" y="34"/>
                  </a:cxn>
                  <a:cxn ang="0">
                    <a:pos x="0" y="34"/>
                  </a:cxn>
                  <a:cxn ang="0">
                    <a:pos x="0" y="0"/>
                  </a:cxn>
                  <a:cxn ang="0">
                    <a:pos x="559" y="1599"/>
                  </a:cxn>
                  <a:cxn ang="0">
                    <a:pos x="0" y="1599"/>
                  </a:cxn>
                  <a:cxn ang="0">
                    <a:pos x="0" y="1565"/>
                  </a:cxn>
                  <a:cxn ang="0">
                    <a:pos x="559" y="1565"/>
                  </a:cxn>
                  <a:cxn ang="0">
                    <a:pos x="559" y="1599"/>
                  </a:cxn>
                </a:cxnLst>
                <a:rect l="0" t="0" r="r" b="b"/>
                <a:pathLst>
                  <a:path w="559" h="1599">
                    <a:moveTo>
                      <a:pt x="0" y="0"/>
                    </a:moveTo>
                    <a:lnTo>
                      <a:pt x="559" y="0"/>
                    </a:lnTo>
                    <a:lnTo>
                      <a:pt x="559" y="34"/>
                    </a:lnTo>
                    <a:lnTo>
                      <a:pt x="0" y="34"/>
                    </a:lnTo>
                    <a:lnTo>
                      <a:pt x="0" y="0"/>
                    </a:lnTo>
                    <a:close/>
                    <a:moveTo>
                      <a:pt x="559" y="1599"/>
                    </a:moveTo>
                    <a:lnTo>
                      <a:pt x="0" y="1599"/>
                    </a:lnTo>
                    <a:lnTo>
                      <a:pt x="0" y="1565"/>
                    </a:lnTo>
                    <a:lnTo>
                      <a:pt x="559" y="1565"/>
                    </a:lnTo>
                    <a:lnTo>
                      <a:pt x="559" y="1599"/>
                    </a:lnTo>
                    <a:close/>
                  </a:path>
                </a:pathLst>
              </a:custGeom>
              <a:solidFill>
                <a:srgbClr val="7DB63C"/>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33" name="Freeform 584"/>
              <p:cNvSpPr>
                <a:spLocks noEditPoints="1"/>
              </p:cNvSpPr>
              <p:nvPr/>
            </p:nvSpPr>
            <p:spPr bwMode="auto">
              <a:xfrm>
                <a:off x="1233" y="1260"/>
                <a:ext cx="140" cy="392"/>
              </a:xfrm>
              <a:custGeom>
                <a:avLst/>
                <a:gdLst/>
                <a:ahLst/>
                <a:cxnLst>
                  <a:cxn ang="0">
                    <a:pos x="0" y="0"/>
                  </a:cxn>
                  <a:cxn ang="0">
                    <a:pos x="559" y="0"/>
                  </a:cxn>
                  <a:cxn ang="0">
                    <a:pos x="559" y="34"/>
                  </a:cxn>
                  <a:cxn ang="0">
                    <a:pos x="0" y="34"/>
                  </a:cxn>
                  <a:cxn ang="0">
                    <a:pos x="0" y="0"/>
                  </a:cxn>
                  <a:cxn ang="0">
                    <a:pos x="559" y="1565"/>
                  </a:cxn>
                  <a:cxn ang="0">
                    <a:pos x="0" y="1565"/>
                  </a:cxn>
                  <a:cxn ang="0">
                    <a:pos x="0" y="1531"/>
                  </a:cxn>
                  <a:cxn ang="0">
                    <a:pos x="559" y="1531"/>
                  </a:cxn>
                  <a:cxn ang="0">
                    <a:pos x="559" y="1565"/>
                  </a:cxn>
                </a:cxnLst>
                <a:rect l="0" t="0" r="r" b="b"/>
                <a:pathLst>
                  <a:path w="559" h="1565">
                    <a:moveTo>
                      <a:pt x="0" y="0"/>
                    </a:moveTo>
                    <a:lnTo>
                      <a:pt x="559" y="0"/>
                    </a:lnTo>
                    <a:lnTo>
                      <a:pt x="559" y="34"/>
                    </a:lnTo>
                    <a:lnTo>
                      <a:pt x="0" y="34"/>
                    </a:lnTo>
                    <a:lnTo>
                      <a:pt x="0" y="0"/>
                    </a:lnTo>
                    <a:close/>
                    <a:moveTo>
                      <a:pt x="559" y="1565"/>
                    </a:moveTo>
                    <a:lnTo>
                      <a:pt x="0" y="1565"/>
                    </a:lnTo>
                    <a:lnTo>
                      <a:pt x="0" y="1531"/>
                    </a:lnTo>
                    <a:lnTo>
                      <a:pt x="559" y="1531"/>
                    </a:lnTo>
                    <a:lnTo>
                      <a:pt x="559" y="1565"/>
                    </a:lnTo>
                    <a:close/>
                  </a:path>
                </a:pathLst>
              </a:custGeom>
              <a:solidFill>
                <a:srgbClr val="7BB24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34" name="Freeform 585"/>
              <p:cNvSpPr>
                <a:spLocks noEditPoints="1"/>
              </p:cNvSpPr>
              <p:nvPr/>
            </p:nvSpPr>
            <p:spPr bwMode="auto">
              <a:xfrm>
                <a:off x="1233" y="1264"/>
                <a:ext cx="140" cy="383"/>
              </a:xfrm>
              <a:custGeom>
                <a:avLst/>
                <a:gdLst/>
                <a:ahLst/>
                <a:cxnLst>
                  <a:cxn ang="0">
                    <a:pos x="0" y="0"/>
                  </a:cxn>
                  <a:cxn ang="0">
                    <a:pos x="559" y="0"/>
                  </a:cxn>
                  <a:cxn ang="0">
                    <a:pos x="559" y="34"/>
                  </a:cxn>
                  <a:cxn ang="0">
                    <a:pos x="0" y="34"/>
                  </a:cxn>
                  <a:cxn ang="0">
                    <a:pos x="0" y="0"/>
                  </a:cxn>
                  <a:cxn ang="0">
                    <a:pos x="559" y="1531"/>
                  </a:cxn>
                  <a:cxn ang="0">
                    <a:pos x="0" y="1531"/>
                  </a:cxn>
                  <a:cxn ang="0">
                    <a:pos x="0" y="1497"/>
                  </a:cxn>
                  <a:cxn ang="0">
                    <a:pos x="559" y="1497"/>
                  </a:cxn>
                  <a:cxn ang="0">
                    <a:pos x="559" y="1531"/>
                  </a:cxn>
                </a:cxnLst>
                <a:rect l="0" t="0" r="r" b="b"/>
                <a:pathLst>
                  <a:path w="559" h="1531">
                    <a:moveTo>
                      <a:pt x="0" y="0"/>
                    </a:moveTo>
                    <a:lnTo>
                      <a:pt x="559" y="0"/>
                    </a:lnTo>
                    <a:lnTo>
                      <a:pt x="559" y="34"/>
                    </a:lnTo>
                    <a:lnTo>
                      <a:pt x="0" y="34"/>
                    </a:lnTo>
                    <a:lnTo>
                      <a:pt x="0" y="0"/>
                    </a:lnTo>
                    <a:close/>
                    <a:moveTo>
                      <a:pt x="559" y="1531"/>
                    </a:moveTo>
                    <a:lnTo>
                      <a:pt x="0" y="1531"/>
                    </a:lnTo>
                    <a:lnTo>
                      <a:pt x="0" y="1497"/>
                    </a:lnTo>
                    <a:lnTo>
                      <a:pt x="559" y="1497"/>
                    </a:lnTo>
                    <a:lnTo>
                      <a:pt x="559" y="1531"/>
                    </a:lnTo>
                    <a:close/>
                  </a:path>
                </a:pathLst>
              </a:custGeom>
              <a:solidFill>
                <a:srgbClr val="79AD48"/>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35" name="Freeform 586"/>
              <p:cNvSpPr>
                <a:spLocks noEditPoints="1"/>
              </p:cNvSpPr>
              <p:nvPr/>
            </p:nvSpPr>
            <p:spPr bwMode="auto">
              <a:xfrm>
                <a:off x="1233" y="1269"/>
                <a:ext cx="140" cy="374"/>
              </a:xfrm>
              <a:custGeom>
                <a:avLst/>
                <a:gdLst/>
                <a:ahLst/>
                <a:cxnLst>
                  <a:cxn ang="0">
                    <a:pos x="0" y="0"/>
                  </a:cxn>
                  <a:cxn ang="0">
                    <a:pos x="559" y="0"/>
                  </a:cxn>
                  <a:cxn ang="0">
                    <a:pos x="559" y="34"/>
                  </a:cxn>
                  <a:cxn ang="0">
                    <a:pos x="0" y="34"/>
                  </a:cxn>
                  <a:cxn ang="0">
                    <a:pos x="0" y="0"/>
                  </a:cxn>
                  <a:cxn ang="0">
                    <a:pos x="559" y="1497"/>
                  </a:cxn>
                  <a:cxn ang="0">
                    <a:pos x="0" y="1497"/>
                  </a:cxn>
                  <a:cxn ang="0">
                    <a:pos x="0" y="1463"/>
                  </a:cxn>
                  <a:cxn ang="0">
                    <a:pos x="559" y="1463"/>
                  </a:cxn>
                  <a:cxn ang="0">
                    <a:pos x="559" y="1497"/>
                  </a:cxn>
                </a:cxnLst>
                <a:rect l="0" t="0" r="r" b="b"/>
                <a:pathLst>
                  <a:path w="559" h="1497">
                    <a:moveTo>
                      <a:pt x="0" y="0"/>
                    </a:moveTo>
                    <a:lnTo>
                      <a:pt x="559" y="0"/>
                    </a:lnTo>
                    <a:lnTo>
                      <a:pt x="559" y="34"/>
                    </a:lnTo>
                    <a:lnTo>
                      <a:pt x="0" y="34"/>
                    </a:lnTo>
                    <a:lnTo>
                      <a:pt x="0" y="0"/>
                    </a:lnTo>
                    <a:close/>
                    <a:moveTo>
                      <a:pt x="559" y="1497"/>
                    </a:moveTo>
                    <a:lnTo>
                      <a:pt x="0" y="1497"/>
                    </a:lnTo>
                    <a:lnTo>
                      <a:pt x="0" y="1463"/>
                    </a:lnTo>
                    <a:lnTo>
                      <a:pt x="559" y="1463"/>
                    </a:lnTo>
                    <a:lnTo>
                      <a:pt x="559" y="1497"/>
                    </a:lnTo>
                    <a:close/>
                  </a:path>
                </a:pathLst>
              </a:custGeom>
              <a:solidFill>
                <a:srgbClr val="77A94D"/>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36" name="Freeform 587"/>
              <p:cNvSpPr>
                <a:spLocks noEditPoints="1"/>
              </p:cNvSpPr>
              <p:nvPr/>
            </p:nvSpPr>
            <p:spPr bwMode="auto">
              <a:xfrm>
                <a:off x="1233" y="1273"/>
                <a:ext cx="140" cy="366"/>
              </a:xfrm>
              <a:custGeom>
                <a:avLst/>
                <a:gdLst/>
                <a:ahLst/>
                <a:cxnLst>
                  <a:cxn ang="0">
                    <a:pos x="0" y="0"/>
                  </a:cxn>
                  <a:cxn ang="0">
                    <a:pos x="559" y="0"/>
                  </a:cxn>
                  <a:cxn ang="0">
                    <a:pos x="559" y="34"/>
                  </a:cxn>
                  <a:cxn ang="0">
                    <a:pos x="0" y="34"/>
                  </a:cxn>
                  <a:cxn ang="0">
                    <a:pos x="0" y="0"/>
                  </a:cxn>
                  <a:cxn ang="0">
                    <a:pos x="559" y="1463"/>
                  </a:cxn>
                  <a:cxn ang="0">
                    <a:pos x="0" y="1463"/>
                  </a:cxn>
                  <a:cxn ang="0">
                    <a:pos x="0" y="1429"/>
                  </a:cxn>
                  <a:cxn ang="0">
                    <a:pos x="559" y="1429"/>
                  </a:cxn>
                  <a:cxn ang="0">
                    <a:pos x="559" y="1463"/>
                  </a:cxn>
                </a:cxnLst>
                <a:rect l="0" t="0" r="r" b="b"/>
                <a:pathLst>
                  <a:path w="559" h="1463">
                    <a:moveTo>
                      <a:pt x="0" y="0"/>
                    </a:moveTo>
                    <a:lnTo>
                      <a:pt x="559" y="0"/>
                    </a:lnTo>
                    <a:lnTo>
                      <a:pt x="559" y="34"/>
                    </a:lnTo>
                    <a:lnTo>
                      <a:pt x="0" y="34"/>
                    </a:lnTo>
                    <a:lnTo>
                      <a:pt x="0" y="0"/>
                    </a:lnTo>
                    <a:close/>
                    <a:moveTo>
                      <a:pt x="559" y="1463"/>
                    </a:moveTo>
                    <a:lnTo>
                      <a:pt x="0" y="1463"/>
                    </a:lnTo>
                    <a:lnTo>
                      <a:pt x="0" y="1429"/>
                    </a:lnTo>
                    <a:lnTo>
                      <a:pt x="559" y="1429"/>
                    </a:lnTo>
                    <a:lnTo>
                      <a:pt x="559" y="1463"/>
                    </a:lnTo>
                    <a:close/>
                  </a:path>
                </a:pathLst>
              </a:custGeom>
              <a:solidFill>
                <a:srgbClr val="75A55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37" name="Freeform 588"/>
              <p:cNvSpPr>
                <a:spLocks noEditPoints="1"/>
              </p:cNvSpPr>
              <p:nvPr/>
            </p:nvSpPr>
            <p:spPr bwMode="auto">
              <a:xfrm>
                <a:off x="1233" y="1277"/>
                <a:ext cx="140" cy="358"/>
              </a:xfrm>
              <a:custGeom>
                <a:avLst/>
                <a:gdLst/>
                <a:ahLst/>
                <a:cxnLst>
                  <a:cxn ang="0">
                    <a:pos x="0" y="0"/>
                  </a:cxn>
                  <a:cxn ang="0">
                    <a:pos x="559" y="0"/>
                  </a:cxn>
                  <a:cxn ang="0">
                    <a:pos x="559" y="34"/>
                  </a:cxn>
                  <a:cxn ang="0">
                    <a:pos x="0" y="34"/>
                  </a:cxn>
                  <a:cxn ang="0">
                    <a:pos x="0" y="0"/>
                  </a:cxn>
                  <a:cxn ang="0">
                    <a:pos x="559" y="1429"/>
                  </a:cxn>
                  <a:cxn ang="0">
                    <a:pos x="0" y="1429"/>
                  </a:cxn>
                  <a:cxn ang="0">
                    <a:pos x="0" y="1395"/>
                  </a:cxn>
                  <a:cxn ang="0">
                    <a:pos x="559" y="1395"/>
                  </a:cxn>
                  <a:cxn ang="0">
                    <a:pos x="559" y="1429"/>
                  </a:cxn>
                </a:cxnLst>
                <a:rect l="0" t="0" r="r" b="b"/>
                <a:pathLst>
                  <a:path w="559" h="1429">
                    <a:moveTo>
                      <a:pt x="0" y="0"/>
                    </a:moveTo>
                    <a:lnTo>
                      <a:pt x="559" y="0"/>
                    </a:lnTo>
                    <a:lnTo>
                      <a:pt x="559" y="34"/>
                    </a:lnTo>
                    <a:lnTo>
                      <a:pt x="0" y="34"/>
                    </a:lnTo>
                    <a:lnTo>
                      <a:pt x="0" y="0"/>
                    </a:lnTo>
                    <a:close/>
                    <a:moveTo>
                      <a:pt x="559" y="1429"/>
                    </a:moveTo>
                    <a:lnTo>
                      <a:pt x="0" y="1429"/>
                    </a:lnTo>
                    <a:lnTo>
                      <a:pt x="0" y="1395"/>
                    </a:lnTo>
                    <a:lnTo>
                      <a:pt x="559" y="1395"/>
                    </a:lnTo>
                    <a:lnTo>
                      <a:pt x="559" y="1429"/>
                    </a:lnTo>
                    <a:close/>
                  </a:path>
                </a:pathLst>
              </a:custGeom>
              <a:solidFill>
                <a:srgbClr val="74A253"/>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38" name="Freeform 589"/>
              <p:cNvSpPr>
                <a:spLocks noEditPoints="1"/>
              </p:cNvSpPr>
              <p:nvPr/>
            </p:nvSpPr>
            <p:spPr bwMode="auto">
              <a:xfrm>
                <a:off x="1233" y="1281"/>
                <a:ext cx="140" cy="349"/>
              </a:xfrm>
              <a:custGeom>
                <a:avLst/>
                <a:gdLst/>
                <a:ahLst/>
                <a:cxnLst>
                  <a:cxn ang="0">
                    <a:pos x="0" y="0"/>
                  </a:cxn>
                  <a:cxn ang="0">
                    <a:pos x="559" y="0"/>
                  </a:cxn>
                  <a:cxn ang="0">
                    <a:pos x="559" y="34"/>
                  </a:cxn>
                  <a:cxn ang="0">
                    <a:pos x="0" y="34"/>
                  </a:cxn>
                  <a:cxn ang="0">
                    <a:pos x="0" y="0"/>
                  </a:cxn>
                  <a:cxn ang="0">
                    <a:pos x="559" y="1395"/>
                  </a:cxn>
                  <a:cxn ang="0">
                    <a:pos x="0" y="1395"/>
                  </a:cxn>
                  <a:cxn ang="0">
                    <a:pos x="0" y="1361"/>
                  </a:cxn>
                  <a:cxn ang="0">
                    <a:pos x="559" y="1361"/>
                  </a:cxn>
                  <a:cxn ang="0">
                    <a:pos x="559" y="1395"/>
                  </a:cxn>
                </a:cxnLst>
                <a:rect l="0" t="0" r="r" b="b"/>
                <a:pathLst>
                  <a:path w="559" h="1395">
                    <a:moveTo>
                      <a:pt x="0" y="0"/>
                    </a:moveTo>
                    <a:lnTo>
                      <a:pt x="559" y="0"/>
                    </a:lnTo>
                    <a:lnTo>
                      <a:pt x="559" y="34"/>
                    </a:lnTo>
                    <a:lnTo>
                      <a:pt x="0" y="34"/>
                    </a:lnTo>
                    <a:lnTo>
                      <a:pt x="0" y="0"/>
                    </a:lnTo>
                    <a:close/>
                    <a:moveTo>
                      <a:pt x="559" y="1395"/>
                    </a:moveTo>
                    <a:lnTo>
                      <a:pt x="0" y="1395"/>
                    </a:lnTo>
                    <a:lnTo>
                      <a:pt x="0" y="1361"/>
                    </a:lnTo>
                    <a:lnTo>
                      <a:pt x="559" y="1361"/>
                    </a:lnTo>
                    <a:lnTo>
                      <a:pt x="559" y="1395"/>
                    </a:lnTo>
                    <a:close/>
                  </a:path>
                </a:pathLst>
              </a:custGeom>
              <a:solidFill>
                <a:srgbClr val="719E5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39" name="Freeform 590"/>
              <p:cNvSpPr>
                <a:spLocks noEditPoints="1"/>
              </p:cNvSpPr>
              <p:nvPr/>
            </p:nvSpPr>
            <p:spPr bwMode="auto">
              <a:xfrm>
                <a:off x="1233" y="1286"/>
                <a:ext cx="140" cy="340"/>
              </a:xfrm>
              <a:custGeom>
                <a:avLst/>
                <a:gdLst/>
                <a:ahLst/>
                <a:cxnLst>
                  <a:cxn ang="0">
                    <a:pos x="0" y="0"/>
                  </a:cxn>
                  <a:cxn ang="0">
                    <a:pos x="559" y="0"/>
                  </a:cxn>
                  <a:cxn ang="0">
                    <a:pos x="559" y="34"/>
                  </a:cxn>
                  <a:cxn ang="0">
                    <a:pos x="0" y="34"/>
                  </a:cxn>
                  <a:cxn ang="0">
                    <a:pos x="0" y="0"/>
                  </a:cxn>
                  <a:cxn ang="0">
                    <a:pos x="559" y="1361"/>
                  </a:cxn>
                  <a:cxn ang="0">
                    <a:pos x="0" y="1361"/>
                  </a:cxn>
                  <a:cxn ang="0">
                    <a:pos x="0" y="1327"/>
                  </a:cxn>
                  <a:cxn ang="0">
                    <a:pos x="559" y="1327"/>
                  </a:cxn>
                  <a:cxn ang="0">
                    <a:pos x="559" y="1361"/>
                  </a:cxn>
                </a:cxnLst>
                <a:rect l="0" t="0" r="r" b="b"/>
                <a:pathLst>
                  <a:path w="559" h="1361">
                    <a:moveTo>
                      <a:pt x="0" y="0"/>
                    </a:moveTo>
                    <a:lnTo>
                      <a:pt x="559" y="0"/>
                    </a:lnTo>
                    <a:lnTo>
                      <a:pt x="559" y="34"/>
                    </a:lnTo>
                    <a:lnTo>
                      <a:pt x="0" y="34"/>
                    </a:lnTo>
                    <a:lnTo>
                      <a:pt x="0" y="0"/>
                    </a:lnTo>
                    <a:close/>
                    <a:moveTo>
                      <a:pt x="559" y="1361"/>
                    </a:moveTo>
                    <a:lnTo>
                      <a:pt x="0" y="1361"/>
                    </a:lnTo>
                    <a:lnTo>
                      <a:pt x="0" y="1327"/>
                    </a:lnTo>
                    <a:lnTo>
                      <a:pt x="559" y="1327"/>
                    </a:lnTo>
                    <a:lnTo>
                      <a:pt x="559" y="1361"/>
                    </a:lnTo>
                    <a:close/>
                  </a:path>
                </a:pathLst>
              </a:custGeom>
              <a:solidFill>
                <a:srgbClr val="6F9959"/>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40" name="Freeform 591"/>
              <p:cNvSpPr>
                <a:spLocks noEditPoints="1"/>
              </p:cNvSpPr>
              <p:nvPr/>
            </p:nvSpPr>
            <p:spPr bwMode="auto">
              <a:xfrm>
                <a:off x="1233" y="1290"/>
                <a:ext cx="140" cy="332"/>
              </a:xfrm>
              <a:custGeom>
                <a:avLst/>
                <a:gdLst/>
                <a:ahLst/>
                <a:cxnLst>
                  <a:cxn ang="0">
                    <a:pos x="0" y="0"/>
                  </a:cxn>
                  <a:cxn ang="0">
                    <a:pos x="559" y="0"/>
                  </a:cxn>
                  <a:cxn ang="0">
                    <a:pos x="559" y="34"/>
                  </a:cxn>
                  <a:cxn ang="0">
                    <a:pos x="0" y="34"/>
                  </a:cxn>
                  <a:cxn ang="0">
                    <a:pos x="0" y="0"/>
                  </a:cxn>
                  <a:cxn ang="0">
                    <a:pos x="559" y="1327"/>
                  </a:cxn>
                  <a:cxn ang="0">
                    <a:pos x="0" y="1327"/>
                  </a:cxn>
                  <a:cxn ang="0">
                    <a:pos x="0" y="1293"/>
                  </a:cxn>
                  <a:cxn ang="0">
                    <a:pos x="559" y="1293"/>
                  </a:cxn>
                  <a:cxn ang="0">
                    <a:pos x="559" y="1327"/>
                  </a:cxn>
                </a:cxnLst>
                <a:rect l="0" t="0" r="r" b="b"/>
                <a:pathLst>
                  <a:path w="559" h="1327">
                    <a:moveTo>
                      <a:pt x="0" y="0"/>
                    </a:moveTo>
                    <a:lnTo>
                      <a:pt x="559" y="0"/>
                    </a:lnTo>
                    <a:lnTo>
                      <a:pt x="559" y="34"/>
                    </a:lnTo>
                    <a:lnTo>
                      <a:pt x="0" y="34"/>
                    </a:lnTo>
                    <a:lnTo>
                      <a:pt x="0" y="0"/>
                    </a:lnTo>
                    <a:close/>
                    <a:moveTo>
                      <a:pt x="559" y="1327"/>
                    </a:moveTo>
                    <a:lnTo>
                      <a:pt x="0" y="1327"/>
                    </a:lnTo>
                    <a:lnTo>
                      <a:pt x="0" y="1293"/>
                    </a:lnTo>
                    <a:lnTo>
                      <a:pt x="559" y="1293"/>
                    </a:lnTo>
                    <a:lnTo>
                      <a:pt x="559" y="1327"/>
                    </a:lnTo>
                    <a:close/>
                  </a:path>
                </a:pathLst>
              </a:custGeom>
              <a:solidFill>
                <a:srgbClr val="6D965C"/>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41" name="Freeform 592"/>
              <p:cNvSpPr>
                <a:spLocks noEditPoints="1"/>
              </p:cNvSpPr>
              <p:nvPr/>
            </p:nvSpPr>
            <p:spPr bwMode="auto">
              <a:xfrm>
                <a:off x="1233" y="1294"/>
                <a:ext cx="140" cy="324"/>
              </a:xfrm>
              <a:custGeom>
                <a:avLst/>
                <a:gdLst/>
                <a:ahLst/>
                <a:cxnLst>
                  <a:cxn ang="0">
                    <a:pos x="0" y="0"/>
                  </a:cxn>
                  <a:cxn ang="0">
                    <a:pos x="559" y="0"/>
                  </a:cxn>
                  <a:cxn ang="0">
                    <a:pos x="559" y="34"/>
                  </a:cxn>
                  <a:cxn ang="0">
                    <a:pos x="0" y="34"/>
                  </a:cxn>
                  <a:cxn ang="0">
                    <a:pos x="0" y="0"/>
                  </a:cxn>
                  <a:cxn ang="0">
                    <a:pos x="559" y="1293"/>
                  </a:cxn>
                  <a:cxn ang="0">
                    <a:pos x="0" y="1293"/>
                  </a:cxn>
                  <a:cxn ang="0">
                    <a:pos x="0" y="1259"/>
                  </a:cxn>
                  <a:cxn ang="0">
                    <a:pos x="559" y="1259"/>
                  </a:cxn>
                  <a:cxn ang="0">
                    <a:pos x="559" y="1293"/>
                  </a:cxn>
                </a:cxnLst>
                <a:rect l="0" t="0" r="r" b="b"/>
                <a:pathLst>
                  <a:path w="559" h="1293">
                    <a:moveTo>
                      <a:pt x="0" y="0"/>
                    </a:moveTo>
                    <a:lnTo>
                      <a:pt x="559" y="0"/>
                    </a:lnTo>
                    <a:lnTo>
                      <a:pt x="559" y="34"/>
                    </a:lnTo>
                    <a:lnTo>
                      <a:pt x="0" y="34"/>
                    </a:lnTo>
                    <a:lnTo>
                      <a:pt x="0" y="0"/>
                    </a:lnTo>
                    <a:close/>
                    <a:moveTo>
                      <a:pt x="559" y="1293"/>
                    </a:moveTo>
                    <a:lnTo>
                      <a:pt x="0" y="1293"/>
                    </a:lnTo>
                    <a:lnTo>
                      <a:pt x="0" y="1259"/>
                    </a:lnTo>
                    <a:lnTo>
                      <a:pt x="559" y="1259"/>
                    </a:lnTo>
                    <a:lnTo>
                      <a:pt x="559" y="1293"/>
                    </a:lnTo>
                    <a:close/>
                  </a:path>
                </a:pathLst>
              </a:custGeom>
              <a:solidFill>
                <a:srgbClr val="6B925E"/>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42" name="Freeform 593"/>
              <p:cNvSpPr>
                <a:spLocks noEditPoints="1"/>
              </p:cNvSpPr>
              <p:nvPr/>
            </p:nvSpPr>
            <p:spPr bwMode="auto">
              <a:xfrm>
                <a:off x="1233" y="1298"/>
                <a:ext cx="140" cy="315"/>
              </a:xfrm>
              <a:custGeom>
                <a:avLst/>
                <a:gdLst/>
                <a:ahLst/>
                <a:cxnLst>
                  <a:cxn ang="0">
                    <a:pos x="0" y="0"/>
                  </a:cxn>
                  <a:cxn ang="0">
                    <a:pos x="559" y="0"/>
                  </a:cxn>
                  <a:cxn ang="0">
                    <a:pos x="559" y="34"/>
                  </a:cxn>
                  <a:cxn ang="0">
                    <a:pos x="0" y="34"/>
                  </a:cxn>
                  <a:cxn ang="0">
                    <a:pos x="0" y="0"/>
                  </a:cxn>
                  <a:cxn ang="0">
                    <a:pos x="559" y="1259"/>
                  </a:cxn>
                  <a:cxn ang="0">
                    <a:pos x="0" y="1259"/>
                  </a:cxn>
                  <a:cxn ang="0">
                    <a:pos x="0" y="1225"/>
                  </a:cxn>
                  <a:cxn ang="0">
                    <a:pos x="559" y="1225"/>
                  </a:cxn>
                  <a:cxn ang="0">
                    <a:pos x="559" y="1259"/>
                  </a:cxn>
                </a:cxnLst>
                <a:rect l="0" t="0" r="r" b="b"/>
                <a:pathLst>
                  <a:path w="559" h="1259">
                    <a:moveTo>
                      <a:pt x="0" y="0"/>
                    </a:moveTo>
                    <a:lnTo>
                      <a:pt x="559" y="0"/>
                    </a:lnTo>
                    <a:lnTo>
                      <a:pt x="559" y="34"/>
                    </a:lnTo>
                    <a:lnTo>
                      <a:pt x="0" y="34"/>
                    </a:lnTo>
                    <a:lnTo>
                      <a:pt x="0" y="0"/>
                    </a:lnTo>
                    <a:close/>
                    <a:moveTo>
                      <a:pt x="559" y="1259"/>
                    </a:moveTo>
                    <a:lnTo>
                      <a:pt x="0" y="1259"/>
                    </a:lnTo>
                    <a:lnTo>
                      <a:pt x="0" y="1225"/>
                    </a:lnTo>
                    <a:lnTo>
                      <a:pt x="559" y="1225"/>
                    </a:lnTo>
                    <a:lnTo>
                      <a:pt x="559" y="1259"/>
                    </a:lnTo>
                    <a:close/>
                  </a:path>
                </a:pathLst>
              </a:custGeom>
              <a:solidFill>
                <a:srgbClr val="698F6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43" name="Freeform 594"/>
              <p:cNvSpPr>
                <a:spLocks noEditPoints="1"/>
              </p:cNvSpPr>
              <p:nvPr/>
            </p:nvSpPr>
            <p:spPr bwMode="auto">
              <a:xfrm>
                <a:off x="1233" y="1303"/>
                <a:ext cx="140" cy="306"/>
              </a:xfrm>
              <a:custGeom>
                <a:avLst/>
                <a:gdLst/>
                <a:ahLst/>
                <a:cxnLst>
                  <a:cxn ang="0">
                    <a:pos x="0" y="0"/>
                  </a:cxn>
                  <a:cxn ang="0">
                    <a:pos x="559" y="0"/>
                  </a:cxn>
                  <a:cxn ang="0">
                    <a:pos x="559" y="34"/>
                  </a:cxn>
                  <a:cxn ang="0">
                    <a:pos x="0" y="34"/>
                  </a:cxn>
                  <a:cxn ang="0">
                    <a:pos x="0" y="0"/>
                  </a:cxn>
                  <a:cxn ang="0">
                    <a:pos x="559" y="1225"/>
                  </a:cxn>
                  <a:cxn ang="0">
                    <a:pos x="0" y="1225"/>
                  </a:cxn>
                  <a:cxn ang="0">
                    <a:pos x="0" y="1191"/>
                  </a:cxn>
                  <a:cxn ang="0">
                    <a:pos x="559" y="1191"/>
                  </a:cxn>
                  <a:cxn ang="0">
                    <a:pos x="559" y="1225"/>
                  </a:cxn>
                </a:cxnLst>
                <a:rect l="0" t="0" r="r" b="b"/>
                <a:pathLst>
                  <a:path w="559" h="1225">
                    <a:moveTo>
                      <a:pt x="0" y="0"/>
                    </a:moveTo>
                    <a:lnTo>
                      <a:pt x="559" y="0"/>
                    </a:lnTo>
                    <a:lnTo>
                      <a:pt x="559" y="34"/>
                    </a:lnTo>
                    <a:lnTo>
                      <a:pt x="0" y="34"/>
                    </a:lnTo>
                    <a:lnTo>
                      <a:pt x="0" y="0"/>
                    </a:lnTo>
                    <a:close/>
                    <a:moveTo>
                      <a:pt x="559" y="1225"/>
                    </a:moveTo>
                    <a:lnTo>
                      <a:pt x="0" y="1225"/>
                    </a:lnTo>
                    <a:lnTo>
                      <a:pt x="0" y="1191"/>
                    </a:lnTo>
                    <a:lnTo>
                      <a:pt x="559" y="1191"/>
                    </a:lnTo>
                    <a:lnTo>
                      <a:pt x="559" y="1225"/>
                    </a:lnTo>
                    <a:close/>
                  </a:path>
                </a:pathLst>
              </a:custGeom>
              <a:solidFill>
                <a:srgbClr val="678C6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44" name="Freeform 595"/>
              <p:cNvSpPr>
                <a:spLocks noEditPoints="1"/>
              </p:cNvSpPr>
              <p:nvPr/>
            </p:nvSpPr>
            <p:spPr bwMode="auto">
              <a:xfrm>
                <a:off x="1233" y="1307"/>
                <a:ext cx="140" cy="298"/>
              </a:xfrm>
              <a:custGeom>
                <a:avLst/>
                <a:gdLst/>
                <a:ahLst/>
                <a:cxnLst>
                  <a:cxn ang="0">
                    <a:pos x="0" y="0"/>
                  </a:cxn>
                  <a:cxn ang="0">
                    <a:pos x="559" y="0"/>
                  </a:cxn>
                  <a:cxn ang="0">
                    <a:pos x="559" y="34"/>
                  </a:cxn>
                  <a:cxn ang="0">
                    <a:pos x="0" y="34"/>
                  </a:cxn>
                  <a:cxn ang="0">
                    <a:pos x="0" y="0"/>
                  </a:cxn>
                  <a:cxn ang="0">
                    <a:pos x="559" y="1191"/>
                  </a:cxn>
                  <a:cxn ang="0">
                    <a:pos x="0" y="1191"/>
                  </a:cxn>
                  <a:cxn ang="0">
                    <a:pos x="0" y="1157"/>
                  </a:cxn>
                  <a:cxn ang="0">
                    <a:pos x="559" y="1157"/>
                  </a:cxn>
                  <a:cxn ang="0">
                    <a:pos x="559" y="1191"/>
                  </a:cxn>
                </a:cxnLst>
                <a:rect l="0" t="0" r="r" b="b"/>
                <a:pathLst>
                  <a:path w="559" h="1191">
                    <a:moveTo>
                      <a:pt x="0" y="0"/>
                    </a:moveTo>
                    <a:lnTo>
                      <a:pt x="559" y="0"/>
                    </a:lnTo>
                    <a:lnTo>
                      <a:pt x="559" y="34"/>
                    </a:lnTo>
                    <a:lnTo>
                      <a:pt x="0" y="34"/>
                    </a:lnTo>
                    <a:lnTo>
                      <a:pt x="0" y="0"/>
                    </a:lnTo>
                    <a:close/>
                    <a:moveTo>
                      <a:pt x="559" y="1191"/>
                    </a:moveTo>
                    <a:lnTo>
                      <a:pt x="0" y="1191"/>
                    </a:lnTo>
                    <a:lnTo>
                      <a:pt x="0" y="1157"/>
                    </a:lnTo>
                    <a:lnTo>
                      <a:pt x="559" y="1157"/>
                    </a:lnTo>
                    <a:lnTo>
                      <a:pt x="559" y="1191"/>
                    </a:lnTo>
                    <a:close/>
                  </a:path>
                </a:pathLst>
              </a:custGeom>
              <a:solidFill>
                <a:srgbClr val="668864"/>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45" name="Freeform 596"/>
              <p:cNvSpPr>
                <a:spLocks noEditPoints="1"/>
              </p:cNvSpPr>
              <p:nvPr/>
            </p:nvSpPr>
            <p:spPr bwMode="auto">
              <a:xfrm>
                <a:off x="1233" y="1311"/>
                <a:ext cx="140" cy="290"/>
              </a:xfrm>
              <a:custGeom>
                <a:avLst/>
                <a:gdLst/>
                <a:ahLst/>
                <a:cxnLst>
                  <a:cxn ang="0">
                    <a:pos x="0" y="0"/>
                  </a:cxn>
                  <a:cxn ang="0">
                    <a:pos x="559" y="0"/>
                  </a:cxn>
                  <a:cxn ang="0">
                    <a:pos x="559" y="34"/>
                  </a:cxn>
                  <a:cxn ang="0">
                    <a:pos x="0" y="34"/>
                  </a:cxn>
                  <a:cxn ang="0">
                    <a:pos x="0" y="0"/>
                  </a:cxn>
                  <a:cxn ang="0">
                    <a:pos x="559" y="1157"/>
                  </a:cxn>
                  <a:cxn ang="0">
                    <a:pos x="0" y="1157"/>
                  </a:cxn>
                  <a:cxn ang="0">
                    <a:pos x="0" y="1123"/>
                  </a:cxn>
                  <a:cxn ang="0">
                    <a:pos x="559" y="1123"/>
                  </a:cxn>
                  <a:cxn ang="0">
                    <a:pos x="559" y="1157"/>
                  </a:cxn>
                </a:cxnLst>
                <a:rect l="0" t="0" r="r" b="b"/>
                <a:pathLst>
                  <a:path w="559" h="1157">
                    <a:moveTo>
                      <a:pt x="0" y="0"/>
                    </a:moveTo>
                    <a:lnTo>
                      <a:pt x="559" y="0"/>
                    </a:lnTo>
                    <a:lnTo>
                      <a:pt x="559" y="34"/>
                    </a:lnTo>
                    <a:lnTo>
                      <a:pt x="0" y="34"/>
                    </a:lnTo>
                    <a:lnTo>
                      <a:pt x="0" y="0"/>
                    </a:lnTo>
                    <a:close/>
                    <a:moveTo>
                      <a:pt x="559" y="1157"/>
                    </a:moveTo>
                    <a:lnTo>
                      <a:pt x="0" y="1157"/>
                    </a:lnTo>
                    <a:lnTo>
                      <a:pt x="0" y="1123"/>
                    </a:lnTo>
                    <a:lnTo>
                      <a:pt x="559" y="1123"/>
                    </a:lnTo>
                    <a:lnTo>
                      <a:pt x="559" y="1157"/>
                    </a:lnTo>
                    <a:close/>
                  </a:path>
                </a:pathLst>
              </a:custGeom>
              <a:solidFill>
                <a:srgbClr val="64846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46" name="Freeform 597"/>
              <p:cNvSpPr>
                <a:spLocks noEditPoints="1"/>
              </p:cNvSpPr>
              <p:nvPr/>
            </p:nvSpPr>
            <p:spPr bwMode="auto">
              <a:xfrm>
                <a:off x="1233" y="1315"/>
                <a:ext cx="140" cy="281"/>
              </a:xfrm>
              <a:custGeom>
                <a:avLst/>
                <a:gdLst/>
                <a:ahLst/>
                <a:cxnLst>
                  <a:cxn ang="0">
                    <a:pos x="0" y="0"/>
                  </a:cxn>
                  <a:cxn ang="0">
                    <a:pos x="559" y="0"/>
                  </a:cxn>
                  <a:cxn ang="0">
                    <a:pos x="559" y="34"/>
                  </a:cxn>
                  <a:cxn ang="0">
                    <a:pos x="0" y="34"/>
                  </a:cxn>
                  <a:cxn ang="0">
                    <a:pos x="0" y="0"/>
                  </a:cxn>
                  <a:cxn ang="0">
                    <a:pos x="559" y="1123"/>
                  </a:cxn>
                  <a:cxn ang="0">
                    <a:pos x="0" y="1123"/>
                  </a:cxn>
                  <a:cxn ang="0">
                    <a:pos x="0" y="1089"/>
                  </a:cxn>
                  <a:cxn ang="0">
                    <a:pos x="559" y="1089"/>
                  </a:cxn>
                  <a:cxn ang="0">
                    <a:pos x="559" y="1123"/>
                  </a:cxn>
                </a:cxnLst>
                <a:rect l="0" t="0" r="r" b="b"/>
                <a:pathLst>
                  <a:path w="559" h="1123">
                    <a:moveTo>
                      <a:pt x="0" y="0"/>
                    </a:moveTo>
                    <a:lnTo>
                      <a:pt x="559" y="0"/>
                    </a:lnTo>
                    <a:lnTo>
                      <a:pt x="559" y="34"/>
                    </a:lnTo>
                    <a:lnTo>
                      <a:pt x="0" y="34"/>
                    </a:lnTo>
                    <a:lnTo>
                      <a:pt x="0" y="0"/>
                    </a:lnTo>
                    <a:close/>
                    <a:moveTo>
                      <a:pt x="559" y="1123"/>
                    </a:moveTo>
                    <a:lnTo>
                      <a:pt x="0" y="1123"/>
                    </a:lnTo>
                    <a:lnTo>
                      <a:pt x="0" y="1089"/>
                    </a:lnTo>
                    <a:lnTo>
                      <a:pt x="559" y="1089"/>
                    </a:lnTo>
                    <a:lnTo>
                      <a:pt x="559" y="1123"/>
                    </a:lnTo>
                    <a:close/>
                  </a:path>
                </a:pathLst>
              </a:custGeom>
              <a:solidFill>
                <a:srgbClr val="62816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47" name="Freeform 598"/>
              <p:cNvSpPr>
                <a:spLocks noEditPoints="1"/>
              </p:cNvSpPr>
              <p:nvPr/>
            </p:nvSpPr>
            <p:spPr bwMode="auto">
              <a:xfrm>
                <a:off x="1233" y="1320"/>
                <a:ext cx="140" cy="272"/>
              </a:xfrm>
              <a:custGeom>
                <a:avLst/>
                <a:gdLst/>
                <a:ahLst/>
                <a:cxnLst>
                  <a:cxn ang="0">
                    <a:pos x="0" y="0"/>
                  </a:cxn>
                  <a:cxn ang="0">
                    <a:pos x="559" y="0"/>
                  </a:cxn>
                  <a:cxn ang="0">
                    <a:pos x="559" y="34"/>
                  </a:cxn>
                  <a:cxn ang="0">
                    <a:pos x="0" y="34"/>
                  </a:cxn>
                  <a:cxn ang="0">
                    <a:pos x="0" y="0"/>
                  </a:cxn>
                  <a:cxn ang="0">
                    <a:pos x="559" y="1089"/>
                  </a:cxn>
                  <a:cxn ang="0">
                    <a:pos x="0" y="1089"/>
                  </a:cxn>
                  <a:cxn ang="0">
                    <a:pos x="0" y="1055"/>
                  </a:cxn>
                  <a:cxn ang="0">
                    <a:pos x="559" y="1055"/>
                  </a:cxn>
                  <a:cxn ang="0">
                    <a:pos x="559" y="1089"/>
                  </a:cxn>
                </a:cxnLst>
                <a:rect l="0" t="0" r="r" b="b"/>
                <a:pathLst>
                  <a:path w="559" h="1089">
                    <a:moveTo>
                      <a:pt x="0" y="0"/>
                    </a:moveTo>
                    <a:lnTo>
                      <a:pt x="559" y="0"/>
                    </a:lnTo>
                    <a:lnTo>
                      <a:pt x="559" y="34"/>
                    </a:lnTo>
                    <a:lnTo>
                      <a:pt x="0" y="34"/>
                    </a:lnTo>
                    <a:lnTo>
                      <a:pt x="0" y="0"/>
                    </a:lnTo>
                    <a:close/>
                    <a:moveTo>
                      <a:pt x="559" y="1089"/>
                    </a:moveTo>
                    <a:lnTo>
                      <a:pt x="0" y="1089"/>
                    </a:lnTo>
                    <a:lnTo>
                      <a:pt x="0" y="1055"/>
                    </a:lnTo>
                    <a:lnTo>
                      <a:pt x="559" y="1055"/>
                    </a:lnTo>
                    <a:lnTo>
                      <a:pt x="559" y="1089"/>
                    </a:lnTo>
                    <a:close/>
                  </a:path>
                </a:pathLst>
              </a:custGeom>
              <a:solidFill>
                <a:srgbClr val="607E69"/>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48" name="Freeform 599"/>
              <p:cNvSpPr>
                <a:spLocks noEditPoints="1"/>
              </p:cNvSpPr>
              <p:nvPr/>
            </p:nvSpPr>
            <p:spPr bwMode="auto">
              <a:xfrm>
                <a:off x="1233" y="1324"/>
                <a:ext cx="140" cy="264"/>
              </a:xfrm>
              <a:custGeom>
                <a:avLst/>
                <a:gdLst/>
                <a:ahLst/>
                <a:cxnLst>
                  <a:cxn ang="0">
                    <a:pos x="0" y="0"/>
                  </a:cxn>
                  <a:cxn ang="0">
                    <a:pos x="559" y="0"/>
                  </a:cxn>
                  <a:cxn ang="0">
                    <a:pos x="559" y="34"/>
                  </a:cxn>
                  <a:cxn ang="0">
                    <a:pos x="0" y="34"/>
                  </a:cxn>
                  <a:cxn ang="0">
                    <a:pos x="0" y="0"/>
                  </a:cxn>
                  <a:cxn ang="0">
                    <a:pos x="559" y="1055"/>
                  </a:cxn>
                  <a:cxn ang="0">
                    <a:pos x="0" y="1055"/>
                  </a:cxn>
                  <a:cxn ang="0">
                    <a:pos x="0" y="1021"/>
                  </a:cxn>
                  <a:cxn ang="0">
                    <a:pos x="559" y="1021"/>
                  </a:cxn>
                  <a:cxn ang="0">
                    <a:pos x="559" y="1055"/>
                  </a:cxn>
                </a:cxnLst>
                <a:rect l="0" t="0" r="r" b="b"/>
                <a:pathLst>
                  <a:path w="559" h="1055">
                    <a:moveTo>
                      <a:pt x="0" y="0"/>
                    </a:moveTo>
                    <a:lnTo>
                      <a:pt x="559" y="0"/>
                    </a:lnTo>
                    <a:lnTo>
                      <a:pt x="559" y="34"/>
                    </a:lnTo>
                    <a:lnTo>
                      <a:pt x="0" y="34"/>
                    </a:lnTo>
                    <a:lnTo>
                      <a:pt x="0" y="0"/>
                    </a:lnTo>
                    <a:close/>
                    <a:moveTo>
                      <a:pt x="559" y="1055"/>
                    </a:moveTo>
                    <a:lnTo>
                      <a:pt x="0" y="1055"/>
                    </a:lnTo>
                    <a:lnTo>
                      <a:pt x="0" y="1021"/>
                    </a:lnTo>
                    <a:lnTo>
                      <a:pt x="559" y="1021"/>
                    </a:lnTo>
                    <a:lnTo>
                      <a:pt x="559" y="1055"/>
                    </a:lnTo>
                    <a:close/>
                  </a:path>
                </a:pathLst>
              </a:custGeom>
              <a:solidFill>
                <a:srgbClr val="5E7B6A"/>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49" name="Freeform 600"/>
              <p:cNvSpPr>
                <a:spLocks noEditPoints="1"/>
              </p:cNvSpPr>
              <p:nvPr/>
            </p:nvSpPr>
            <p:spPr bwMode="auto">
              <a:xfrm>
                <a:off x="1233" y="1328"/>
                <a:ext cx="140" cy="256"/>
              </a:xfrm>
              <a:custGeom>
                <a:avLst/>
                <a:gdLst/>
                <a:ahLst/>
                <a:cxnLst>
                  <a:cxn ang="0">
                    <a:pos x="0" y="0"/>
                  </a:cxn>
                  <a:cxn ang="0">
                    <a:pos x="559" y="0"/>
                  </a:cxn>
                  <a:cxn ang="0">
                    <a:pos x="559" y="34"/>
                  </a:cxn>
                  <a:cxn ang="0">
                    <a:pos x="0" y="34"/>
                  </a:cxn>
                  <a:cxn ang="0">
                    <a:pos x="0" y="0"/>
                  </a:cxn>
                  <a:cxn ang="0">
                    <a:pos x="559" y="1021"/>
                  </a:cxn>
                  <a:cxn ang="0">
                    <a:pos x="0" y="1021"/>
                  </a:cxn>
                  <a:cxn ang="0">
                    <a:pos x="0" y="987"/>
                  </a:cxn>
                  <a:cxn ang="0">
                    <a:pos x="559" y="987"/>
                  </a:cxn>
                  <a:cxn ang="0">
                    <a:pos x="559" y="1021"/>
                  </a:cxn>
                </a:cxnLst>
                <a:rect l="0" t="0" r="r" b="b"/>
                <a:pathLst>
                  <a:path w="559" h="1021">
                    <a:moveTo>
                      <a:pt x="0" y="0"/>
                    </a:moveTo>
                    <a:lnTo>
                      <a:pt x="559" y="0"/>
                    </a:lnTo>
                    <a:lnTo>
                      <a:pt x="559" y="34"/>
                    </a:lnTo>
                    <a:lnTo>
                      <a:pt x="0" y="34"/>
                    </a:lnTo>
                    <a:lnTo>
                      <a:pt x="0" y="0"/>
                    </a:lnTo>
                    <a:close/>
                    <a:moveTo>
                      <a:pt x="559" y="1021"/>
                    </a:moveTo>
                    <a:lnTo>
                      <a:pt x="0" y="1021"/>
                    </a:lnTo>
                    <a:lnTo>
                      <a:pt x="0" y="987"/>
                    </a:lnTo>
                    <a:lnTo>
                      <a:pt x="559" y="987"/>
                    </a:lnTo>
                    <a:lnTo>
                      <a:pt x="559" y="1021"/>
                    </a:lnTo>
                    <a:close/>
                  </a:path>
                </a:pathLst>
              </a:custGeom>
              <a:solidFill>
                <a:srgbClr val="5C776C"/>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50" name="Freeform 601"/>
              <p:cNvSpPr>
                <a:spLocks noEditPoints="1"/>
              </p:cNvSpPr>
              <p:nvPr/>
            </p:nvSpPr>
            <p:spPr bwMode="auto">
              <a:xfrm>
                <a:off x="1233" y="1332"/>
                <a:ext cx="140" cy="247"/>
              </a:xfrm>
              <a:custGeom>
                <a:avLst/>
                <a:gdLst/>
                <a:ahLst/>
                <a:cxnLst>
                  <a:cxn ang="0">
                    <a:pos x="0" y="0"/>
                  </a:cxn>
                  <a:cxn ang="0">
                    <a:pos x="559" y="0"/>
                  </a:cxn>
                  <a:cxn ang="0">
                    <a:pos x="559" y="34"/>
                  </a:cxn>
                  <a:cxn ang="0">
                    <a:pos x="0" y="34"/>
                  </a:cxn>
                  <a:cxn ang="0">
                    <a:pos x="0" y="0"/>
                  </a:cxn>
                  <a:cxn ang="0">
                    <a:pos x="559" y="987"/>
                  </a:cxn>
                  <a:cxn ang="0">
                    <a:pos x="0" y="987"/>
                  </a:cxn>
                  <a:cxn ang="0">
                    <a:pos x="0" y="953"/>
                  </a:cxn>
                  <a:cxn ang="0">
                    <a:pos x="559" y="953"/>
                  </a:cxn>
                  <a:cxn ang="0">
                    <a:pos x="559" y="987"/>
                  </a:cxn>
                </a:cxnLst>
                <a:rect l="0" t="0" r="r" b="b"/>
                <a:pathLst>
                  <a:path w="559" h="987">
                    <a:moveTo>
                      <a:pt x="0" y="0"/>
                    </a:moveTo>
                    <a:lnTo>
                      <a:pt x="559" y="0"/>
                    </a:lnTo>
                    <a:lnTo>
                      <a:pt x="559" y="34"/>
                    </a:lnTo>
                    <a:lnTo>
                      <a:pt x="0" y="34"/>
                    </a:lnTo>
                    <a:lnTo>
                      <a:pt x="0" y="0"/>
                    </a:lnTo>
                    <a:close/>
                    <a:moveTo>
                      <a:pt x="559" y="987"/>
                    </a:moveTo>
                    <a:lnTo>
                      <a:pt x="0" y="987"/>
                    </a:lnTo>
                    <a:lnTo>
                      <a:pt x="0" y="953"/>
                    </a:lnTo>
                    <a:lnTo>
                      <a:pt x="559" y="953"/>
                    </a:lnTo>
                    <a:lnTo>
                      <a:pt x="559" y="987"/>
                    </a:lnTo>
                    <a:close/>
                  </a:path>
                </a:pathLst>
              </a:custGeom>
              <a:solidFill>
                <a:srgbClr val="5B746D"/>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51" name="Freeform 602"/>
              <p:cNvSpPr>
                <a:spLocks noEditPoints="1"/>
              </p:cNvSpPr>
              <p:nvPr/>
            </p:nvSpPr>
            <p:spPr bwMode="auto">
              <a:xfrm>
                <a:off x="1233" y="1337"/>
                <a:ext cx="140" cy="238"/>
              </a:xfrm>
              <a:custGeom>
                <a:avLst/>
                <a:gdLst/>
                <a:ahLst/>
                <a:cxnLst>
                  <a:cxn ang="0">
                    <a:pos x="0" y="0"/>
                  </a:cxn>
                  <a:cxn ang="0">
                    <a:pos x="559" y="0"/>
                  </a:cxn>
                  <a:cxn ang="0">
                    <a:pos x="559" y="34"/>
                  </a:cxn>
                  <a:cxn ang="0">
                    <a:pos x="0" y="34"/>
                  </a:cxn>
                  <a:cxn ang="0">
                    <a:pos x="0" y="0"/>
                  </a:cxn>
                  <a:cxn ang="0">
                    <a:pos x="559" y="953"/>
                  </a:cxn>
                  <a:cxn ang="0">
                    <a:pos x="0" y="953"/>
                  </a:cxn>
                  <a:cxn ang="0">
                    <a:pos x="0" y="919"/>
                  </a:cxn>
                  <a:cxn ang="0">
                    <a:pos x="559" y="919"/>
                  </a:cxn>
                  <a:cxn ang="0">
                    <a:pos x="559" y="953"/>
                  </a:cxn>
                </a:cxnLst>
                <a:rect l="0" t="0" r="r" b="b"/>
                <a:pathLst>
                  <a:path w="559" h="953">
                    <a:moveTo>
                      <a:pt x="0" y="0"/>
                    </a:moveTo>
                    <a:lnTo>
                      <a:pt x="559" y="0"/>
                    </a:lnTo>
                    <a:lnTo>
                      <a:pt x="559" y="34"/>
                    </a:lnTo>
                    <a:lnTo>
                      <a:pt x="0" y="34"/>
                    </a:lnTo>
                    <a:lnTo>
                      <a:pt x="0" y="0"/>
                    </a:lnTo>
                    <a:close/>
                    <a:moveTo>
                      <a:pt x="559" y="953"/>
                    </a:moveTo>
                    <a:lnTo>
                      <a:pt x="0" y="953"/>
                    </a:lnTo>
                    <a:lnTo>
                      <a:pt x="0" y="919"/>
                    </a:lnTo>
                    <a:lnTo>
                      <a:pt x="559" y="919"/>
                    </a:lnTo>
                    <a:lnTo>
                      <a:pt x="559" y="953"/>
                    </a:lnTo>
                    <a:close/>
                  </a:path>
                </a:pathLst>
              </a:custGeom>
              <a:solidFill>
                <a:srgbClr val="59716E"/>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52" name="Freeform 603"/>
              <p:cNvSpPr>
                <a:spLocks noEditPoints="1"/>
              </p:cNvSpPr>
              <p:nvPr/>
            </p:nvSpPr>
            <p:spPr bwMode="auto">
              <a:xfrm>
                <a:off x="1233" y="1341"/>
                <a:ext cx="140" cy="230"/>
              </a:xfrm>
              <a:custGeom>
                <a:avLst/>
                <a:gdLst/>
                <a:ahLst/>
                <a:cxnLst>
                  <a:cxn ang="0">
                    <a:pos x="0" y="0"/>
                  </a:cxn>
                  <a:cxn ang="0">
                    <a:pos x="559" y="0"/>
                  </a:cxn>
                  <a:cxn ang="0">
                    <a:pos x="559" y="34"/>
                  </a:cxn>
                  <a:cxn ang="0">
                    <a:pos x="0" y="34"/>
                  </a:cxn>
                  <a:cxn ang="0">
                    <a:pos x="0" y="0"/>
                  </a:cxn>
                  <a:cxn ang="0">
                    <a:pos x="559" y="919"/>
                  </a:cxn>
                  <a:cxn ang="0">
                    <a:pos x="0" y="919"/>
                  </a:cxn>
                  <a:cxn ang="0">
                    <a:pos x="0" y="885"/>
                  </a:cxn>
                  <a:cxn ang="0">
                    <a:pos x="559" y="885"/>
                  </a:cxn>
                  <a:cxn ang="0">
                    <a:pos x="559" y="919"/>
                  </a:cxn>
                </a:cxnLst>
                <a:rect l="0" t="0" r="r" b="b"/>
                <a:pathLst>
                  <a:path w="559" h="919">
                    <a:moveTo>
                      <a:pt x="0" y="0"/>
                    </a:moveTo>
                    <a:lnTo>
                      <a:pt x="559" y="0"/>
                    </a:lnTo>
                    <a:lnTo>
                      <a:pt x="559" y="34"/>
                    </a:lnTo>
                    <a:lnTo>
                      <a:pt x="0" y="34"/>
                    </a:lnTo>
                    <a:lnTo>
                      <a:pt x="0" y="0"/>
                    </a:lnTo>
                    <a:close/>
                    <a:moveTo>
                      <a:pt x="559" y="919"/>
                    </a:moveTo>
                    <a:lnTo>
                      <a:pt x="0" y="919"/>
                    </a:lnTo>
                    <a:lnTo>
                      <a:pt x="0" y="885"/>
                    </a:lnTo>
                    <a:lnTo>
                      <a:pt x="559" y="885"/>
                    </a:lnTo>
                    <a:lnTo>
                      <a:pt x="559" y="919"/>
                    </a:lnTo>
                    <a:close/>
                  </a:path>
                </a:pathLst>
              </a:custGeom>
              <a:solidFill>
                <a:srgbClr val="576E6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53" name="Freeform 604"/>
              <p:cNvSpPr>
                <a:spLocks noEditPoints="1"/>
              </p:cNvSpPr>
              <p:nvPr/>
            </p:nvSpPr>
            <p:spPr bwMode="auto">
              <a:xfrm>
                <a:off x="1233" y="1345"/>
                <a:ext cx="140" cy="222"/>
              </a:xfrm>
              <a:custGeom>
                <a:avLst/>
                <a:gdLst/>
                <a:ahLst/>
                <a:cxnLst>
                  <a:cxn ang="0">
                    <a:pos x="0" y="0"/>
                  </a:cxn>
                  <a:cxn ang="0">
                    <a:pos x="559" y="0"/>
                  </a:cxn>
                  <a:cxn ang="0">
                    <a:pos x="559" y="34"/>
                  </a:cxn>
                  <a:cxn ang="0">
                    <a:pos x="0" y="34"/>
                  </a:cxn>
                  <a:cxn ang="0">
                    <a:pos x="0" y="0"/>
                  </a:cxn>
                  <a:cxn ang="0">
                    <a:pos x="559" y="885"/>
                  </a:cxn>
                  <a:cxn ang="0">
                    <a:pos x="0" y="885"/>
                  </a:cxn>
                  <a:cxn ang="0">
                    <a:pos x="0" y="851"/>
                  </a:cxn>
                  <a:cxn ang="0">
                    <a:pos x="559" y="851"/>
                  </a:cxn>
                  <a:cxn ang="0">
                    <a:pos x="559" y="885"/>
                  </a:cxn>
                </a:cxnLst>
                <a:rect l="0" t="0" r="r" b="b"/>
                <a:pathLst>
                  <a:path w="559" h="885">
                    <a:moveTo>
                      <a:pt x="0" y="0"/>
                    </a:moveTo>
                    <a:lnTo>
                      <a:pt x="559" y="0"/>
                    </a:lnTo>
                    <a:lnTo>
                      <a:pt x="559" y="34"/>
                    </a:lnTo>
                    <a:lnTo>
                      <a:pt x="0" y="34"/>
                    </a:lnTo>
                    <a:lnTo>
                      <a:pt x="0" y="0"/>
                    </a:lnTo>
                    <a:close/>
                    <a:moveTo>
                      <a:pt x="559" y="885"/>
                    </a:moveTo>
                    <a:lnTo>
                      <a:pt x="0" y="885"/>
                    </a:lnTo>
                    <a:lnTo>
                      <a:pt x="0" y="851"/>
                    </a:lnTo>
                    <a:lnTo>
                      <a:pt x="559" y="851"/>
                    </a:lnTo>
                    <a:lnTo>
                      <a:pt x="559" y="885"/>
                    </a:lnTo>
                    <a:close/>
                  </a:path>
                </a:pathLst>
              </a:custGeom>
              <a:solidFill>
                <a:srgbClr val="566B7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54" name="Freeform 605"/>
              <p:cNvSpPr>
                <a:spLocks noEditPoints="1"/>
              </p:cNvSpPr>
              <p:nvPr/>
            </p:nvSpPr>
            <p:spPr bwMode="auto">
              <a:xfrm>
                <a:off x="1233" y="1349"/>
                <a:ext cx="140" cy="213"/>
              </a:xfrm>
              <a:custGeom>
                <a:avLst/>
                <a:gdLst/>
                <a:ahLst/>
                <a:cxnLst>
                  <a:cxn ang="0">
                    <a:pos x="0" y="0"/>
                  </a:cxn>
                  <a:cxn ang="0">
                    <a:pos x="559" y="0"/>
                  </a:cxn>
                  <a:cxn ang="0">
                    <a:pos x="559" y="34"/>
                  </a:cxn>
                  <a:cxn ang="0">
                    <a:pos x="0" y="34"/>
                  </a:cxn>
                  <a:cxn ang="0">
                    <a:pos x="0" y="0"/>
                  </a:cxn>
                  <a:cxn ang="0">
                    <a:pos x="559" y="851"/>
                  </a:cxn>
                  <a:cxn ang="0">
                    <a:pos x="0" y="851"/>
                  </a:cxn>
                  <a:cxn ang="0">
                    <a:pos x="0" y="817"/>
                  </a:cxn>
                  <a:cxn ang="0">
                    <a:pos x="559" y="817"/>
                  </a:cxn>
                  <a:cxn ang="0">
                    <a:pos x="559" y="851"/>
                  </a:cxn>
                </a:cxnLst>
                <a:rect l="0" t="0" r="r" b="b"/>
                <a:pathLst>
                  <a:path w="559" h="851">
                    <a:moveTo>
                      <a:pt x="0" y="0"/>
                    </a:moveTo>
                    <a:lnTo>
                      <a:pt x="559" y="0"/>
                    </a:lnTo>
                    <a:lnTo>
                      <a:pt x="559" y="34"/>
                    </a:lnTo>
                    <a:lnTo>
                      <a:pt x="0" y="34"/>
                    </a:lnTo>
                    <a:lnTo>
                      <a:pt x="0" y="0"/>
                    </a:lnTo>
                    <a:close/>
                    <a:moveTo>
                      <a:pt x="559" y="851"/>
                    </a:moveTo>
                    <a:lnTo>
                      <a:pt x="0" y="851"/>
                    </a:lnTo>
                    <a:lnTo>
                      <a:pt x="0" y="817"/>
                    </a:lnTo>
                    <a:lnTo>
                      <a:pt x="559" y="817"/>
                    </a:lnTo>
                    <a:lnTo>
                      <a:pt x="559" y="851"/>
                    </a:lnTo>
                    <a:close/>
                  </a:path>
                </a:pathLst>
              </a:custGeom>
              <a:solidFill>
                <a:srgbClr val="54687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55" name="Freeform 606"/>
              <p:cNvSpPr>
                <a:spLocks noEditPoints="1"/>
              </p:cNvSpPr>
              <p:nvPr/>
            </p:nvSpPr>
            <p:spPr bwMode="auto">
              <a:xfrm>
                <a:off x="1233" y="1354"/>
                <a:ext cx="140" cy="204"/>
              </a:xfrm>
              <a:custGeom>
                <a:avLst/>
                <a:gdLst/>
                <a:ahLst/>
                <a:cxnLst>
                  <a:cxn ang="0">
                    <a:pos x="0" y="0"/>
                  </a:cxn>
                  <a:cxn ang="0">
                    <a:pos x="559" y="0"/>
                  </a:cxn>
                  <a:cxn ang="0">
                    <a:pos x="559" y="34"/>
                  </a:cxn>
                  <a:cxn ang="0">
                    <a:pos x="0" y="34"/>
                  </a:cxn>
                  <a:cxn ang="0">
                    <a:pos x="0" y="0"/>
                  </a:cxn>
                  <a:cxn ang="0">
                    <a:pos x="559" y="817"/>
                  </a:cxn>
                  <a:cxn ang="0">
                    <a:pos x="0" y="817"/>
                  </a:cxn>
                  <a:cxn ang="0">
                    <a:pos x="0" y="783"/>
                  </a:cxn>
                  <a:cxn ang="0">
                    <a:pos x="559" y="783"/>
                  </a:cxn>
                  <a:cxn ang="0">
                    <a:pos x="559" y="817"/>
                  </a:cxn>
                </a:cxnLst>
                <a:rect l="0" t="0" r="r" b="b"/>
                <a:pathLst>
                  <a:path w="559" h="817">
                    <a:moveTo>
                      <a:pt x="0" y="0"/>
                    </a:moveTo>
                    <a:lnTo>
                      <a:pt x="559" y="0"/>
                    </a:lnTo>
                    <a:lnTo>
                      <a:pt x="559" y="34"/>
                    </a:lnTo>
                    <a:lnTo>
                      <a:pt x="0" y="34"/>
                    </a:lnTo>
                    <a:lnTo>
                      <a:pt x="0" y="0"/>
                    </a:lnTo>
                    <a:close/>
                    <a:moveTo>
                      <a:pt x="559" y="817"/>
                    </a:moveTo>
                    <a:lnTo>
                      <a:pt x="0" y="817"/>
                    </a:lnTo>
                    <a:lnTo>
                      <a:pt x="0" y="783"/>
                    </a:lnTo>
                    <a:lnTo>
                      <a:pt x="559" y="783"/>
                    </a:lnTo>
                    <a:lnTo>
                      <a:pt x="559" y="817"/>
                    </a:lnTo>
                    <a:close/>
                  </a:path>
                </a:pathLst>
              </a:custGeom>
              <a:solidFill>
                <a:srgbClr val="52657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10" name="Group 808"/>
            <p:cNvGrpSpPr>
              <a:grpSpLocks/>
            </p:cNvGrpSpPr>
            <p:nvPr/>
          </p:nvGrpSpPr>
          <p:grpSpPr bwMode="auto">
            <a:xfrm>
              <a:off x="341" y="645"/>
              <a:ext cx="4543" cy="2848"/>
              <a:chOff x="341" y="645"/>
              <a:chExt cx="4543" cy="2848"/>
            </a:xfrm>
          </p:grpSpPr>
          <p:sp>
            <p:nvSpPr>
              <p:cNvPr id="256" name="Freeform 608"/>
              <p:cNvSpPr>
                <a:spLocks noEditPoints="1"/>
              </p:cNvSpPr>
              <p:nvPr/>
            </p:nvSpPr>
            <p:spPr bwMode="auto">
              <a:xfrm>
                <a:off x="1233" y="1358"/>
                <a:ext cx="140" cy="196"/>
              </a:xfrm>
              <a:custGeom>
                <a:avLst/>
                <a:gdLst/>
                <a:ahLst/>
                <a:cxnLst>
                  <a:cxn ang="0">
                    <a:pos x="0" y="0"/>
                  </a:cxn>
                  <a:cxn ang="0">
                    <a:pos x="559" y="0"/>
                  </a:cxn>
                  <a:cxn ang="0">
                    <a:pos x="559" y="34"/>
                  </a:cxn>
                  <a:cxn ang="0">
                    <a:pos x="0" y="34"/>
                  </a:cxn>
                  <a:cxn ang="0">
                    <a:pos x="0" y="0"/>
                  </a:cxn>
                  <a:cxn ang="0">
                    <a:pos x="559" y="783"/>
                  </a:cxn>
                  <a:cxn ang="0">
                    <a:pos x="0" y="783"/>
                  </a:cxn>
                  <a:cxn ang="0">
                    <a:pos x="0" y="749"/>
                  </a:cxn>
                  <a:cxn ang="0">
                    <a:pos x="559" y="749"/>
                  </a:cxn>
                  <a:cxn ang="0">
                    <a:pos x="559" y="783"/>
                  </a:cxn>
                </a:cxnLst>
                <a:rect l="0" t="0" r="r" b="b"/>
                <a:pathLst>
                  <a:path w="559" h="783">
                    <a:moveTo>
                      <a:pt x="0" y="0"/>
                    </a:moveTo>
                    <a:lnTo>
                      <a:pt x="559" y="0"/>
                    </a:lnTo>
                    <a:lnTo>
                      <a:pt x="559" y="34"/>
                    </a:lnTo>
                    <a:lnTo>
                      <a:pt x="0" y="34"/>
                    </a:lnTo>
                    <a:lnTo>
                      <a:pt x="0" y="0"/>
                    </a:lnTo>
                    <a:close/>
                    <a:moveTo>
                      <a:pt x="559" y="783"/>
                    </a:moveTo>
                    <a:lnTo>
                      <a:pt x="0" y="783"/>
                    </a:lnTo>
                    <a:lnTo>
                      <a:pt x="0" y="749"/>
                    </a:lnTo>
                    <a:lnTo>
                      <a:pt x="559" y="749"/>
                    </a:lnTo>
                    <a:lnTo>
                      <a:pt x="559" y="783"/>
                    </a:lnTo>
                    <a:close/>
                  </a:path>
                </a:pathLst>
              </a:custGeom>
              <a:solidFill>
                <a:srgbClr val="50627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57" name="Freeform 609"/>
              <p:cNvSpPr>
                <a:spLocks noEditPoints="1"/>
              </p:cNvSpPr>
              <p:nvPr/>
            </p:nvSpPr>
            <p:spPr bwMode="auto">
              <a:xfrm>
                <a:off x="1233" y="1362"/>
                <a:ext cx="140" cy="188"/>
              </a:xfrm>
              <a:custGeom>
                <a:avLst/>
                <a:gdLst/>
                <a:ahLst/>
                <a:cxnLst>
                  <a:cxn ang="0">
                    <a:pos x="0" y="0"/>
                  </a:cxn>
                  <a:cxn ang="0">
                    <a:pos x="559" y="0"/>
                  </a:cxn>
                  <a:cxn ang="0">
                    <a:pos x="559" y="34"/>
                  </a:cxn>
                  <a:cxn ang="0">
                    <a:pos x="0" y="34"/>
                  </a:cxn>
                  <a:cxn ang="0">
                    <a:pos x="0" y="0"/>
                  </a:cxn>
                  <a:cxn ang="0">
                    <a:pos x="559" y="749"/>
                  </a:cxn>
                  <a:cxn ang="0">
                    <a:pos x="0" y="749"/>
                  </a:cxn>
                  <a:cxn ang="0">
                    <a:pos x="0" y="715"/>
                  </a:cxn>
                  <a:cxn ang="0">
                    <a:pos x="559" y="715"/>
                  </a:cxn>
                  <a:cxn ang="0">
                    <a:pos x="559" y="749"/>
                  </a:cxn>
                </a:cxnLst>
                <a:rect l="0" t="0" r="r" b="b"/>
                <a:pathLst>
                  <a:path w="559" h="749">
                    <a:moveTo>
                      <a:pt x="0" y="0"/>
                    </a:moveTo>
                    <a:lnTo>
                      <a:pt x="559" y="0"/>
                    </a:lnTo>
                    <a:lnTo>
                      <a:pt x="559" y="34"/>
                    </a:lnTo>
                    <a:lnTo>
                      <a:pt x="0" y="34"/>
                    </a:lnTo>
                    <a:lnTo>
                      <a:pt x="0" y="0"/>
                    </a:lnTo>
                    <a:close/>
                    <a:moveTo>
                      <a:pt x="559" y="749"/>
                    </a:moveTo>
                    <a:lnTo>
                      <a:pt x="0" y="749"/>
                    </a:lnTo>
                    <a:lnTo>
                      <a:pt x="0" y="715"/>
                    </a:lnTo>
                    <a:lnTo>
                      <a:pt x="559" y="715"/>
                    </a:lnTo>
                    <a:lnTo>
                      <a:pt x="559" y="749"/>
                    </a:lnTo>
                    <a:close/>
                  </a:path>
                </a:pathLst>
              </a:custGeom>
              <a:solidFill>
                <a:srgbClr val="4F6073"/>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58" name="Freeform 610"/>
              <p:cNvSpPr>
                <a:spLocks noEditPoints="1"/>
              </p:cNvSpPr>
              <p:nvPr/>
            </p:nvSpPr>
            <p:spPr bwMode="auto">
              <a:xfrm>
                <a:off x="1233" y="1366"/>
                <a:ext cx="140" cy="179"/>
              </a:xfrm>
              <a:custGeom>
                <a:avLst/>
                <a:gdLst/>
                <a:ahLst/>
                <a:cxnLst>
                  <a:cxn ang="0">
                    <a:pos x="0" y="0"/>
                  </a:cxn>
                  <a:cxn ang="0">
                    <a:pos x="559" y="0"/>
                  </a:cxn>
                  <a:cxn ang="0">
                    <a:pos x="559" y="34"/>
                  </a:cxn>
                  <a:cxn ang="0">
                    <a:pos x="0" y="34"/>
                  </a:cxn>
                  <a:cxn ang="0">
                    <a:pos x="0" y="0"/>
                  </a:cxn>
                  <a:cxn ang="0">
                    <a:pos x="559" y="715"/>
                  </a:cxn>
                  <a:cxn ang="0">
                    <a:pos x="0" y="715"/>
                  </a:cxn>
                  <a:cxn ang="0">
                    <a:pos x="0" y="681"/>
                  </a:cxn>
                  <a:cxn ang="0">
                    <a:pos x="559" y="681"/>
                  </a:cxn>
                  <a:cxn ang="0">
                    <a:pos x="559" y="715"/>
                  </a:cxn>
                </a:cxnLst>
                <a:rect l="0" t="0" r="r" b="b"/>
                <a:pathLst>
                  <a:path w="559" h="715">
                    <a:moveTo>
                      <a:pt x="0" y="0"/>
                    </a:moveTo>
                    <a:lnTo>
                      <a:pt x="559" y="0"/>
                    </a:lnTo>
                    <a:lnTo>
                      <a:pt x="559" y="34"/>
                    </a:lnTo>
                    <a:lnTo>
                      <a:pt x="0" y="34"/>
                    </a:lnTo>
                    <a:lnTo>
                      <a:pt x="0" y="0"/>
                    </a:lnTo>
                    <a:close/>
                    <a:moveTo>
                      <a:pt x="559" y="715"/>
                    </a:moveTo>
                    <a:lnTo>
                      <a:pt x="0" y="715"/>
                    </a:lnTo>
                    <a:lnTo>
                      <a:pt x="0" y="681"/>
                    </a:lnTo>
                    <a:lnTo>
                      <a:pt x="559" y="681"/>
                    </a:lnTo>
                    <a:lnTo>
                      <a:pt x="559" y="715"/>
                    </a:lnTo>
                    <a:close/>
                  </a:path>
                </a:pathLst>
              </a:custGeom>
              <a:solidFill>
                <a:srgbClr val="4D5D73"/>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59" name="Freeform 611"/>
              <p:cNvSpPr>
                <a:spLocks noEditPoints="1"/>
              </p:cNvSpPr>
              <p:nvPr/>
            </p:nvSpPr>
            <p:spPr bwMode="auto">
              <a:xfrm>
                <a:off x="1233" y="1371"/>
                <a:ext cx="140" cy="170"/>
              </a:xfrm>
              <a:custGeom>
                <a:avLst/>
                <a:gdLst/>
                <a:ahLst/>
                <a:cxnLst>
                  <a:cxn ang="0">
                    <a:pos x="0" y="0"/>
                  </a:cxn>
                  <a:cxn ang="0">
                    <a:pos x="559" y="0"/>
                  </a:cxn>
                  <a:cxn ang="0">
                    <a:pos x="559" y="34"/>
                  </a:cxn>
                  <a:cxn ang="0">
                    <a:pos x="0" y="34"/>
                  </a:cxn>
                  <a:cxn ang="0">
                    <a:pos x="0" y="0"/>
                  </a:cxn>
                  <a:cxn ang="0">
                    <a:pos x="559" y="681"/>
                  </a:cxn>
                  <a:cxn ang="0">
                    <a:pos x="0" y="681"/>
                  </a:cxn>
                  <a:cxn ang="0">
                    <a:pos x="0" y="647"/>
                  </a:cxn>
                  <a:cxn ang="0">
                    <a:pos x="559" y="647"/>
                  </a:cxn>
                  <a:cxn ang="0">
                    <a:pos x="559" y="681"/>
                  </a:cxn>
                </a:cxnLst>
                <a:rect l="0" t="0" r="r" b="b"/>
                <a:pathLst>
                  <a:path w="559" h="681">
                    <a:moveTo>
                      <a:pt x="0" y="0"/>
                    </a:moveTo>
                    <a:lnTo>
                      <a:pt x="559" y="0"/>
                    </a:lnTo>
                    <a:lnTo>
                      <a:pt x="559" y="34"/>
                    </a:lnTo>
                    <a:lnTo>
                      <a:pt x="0" y="34"/>
                    </a:lnTo>
                    <a:lnTo>
                      <a:pt x="0" y="0"/>
                    </a:lnTo>
                    <a:close/>
                    <a:moveTo>
                      <a:pt x="559" y="681"/>
                    </a:moveTo>
                    <a:lnTo>
                      <a:pt x="0" y="681"/>
                    </a:lnTo>
                    <a:lnTo>
                      <a:pt x="0" y="647"/>
                    </a:lnTo>
                    <a:lnTo>
                      <a:pt x="559" y="647"/>
                    </a:lnTo>
                    <a:lnTo>
                      <a:pt x="559" y="681"/>
                    </a:lnTo>
                    <a:close/>
                  </a:path>
                </a:pathLst>
              </a:custGeom>
              <a:solidFill>
                <a:srgbClr val="4C5A74"/>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60" name="Freeform 612"/>
              <p:cNvSpPr>
                <a:spLocks noEditPoints="1"/>
              </p:cNvSpPr>
              <p:nvPr/>
            </p:nvSpPr>
            <p:spPr bwMode="auto">
              <a:xfrm>
                <a:off x="1233" y="1375"/>
                <a:ext cx="140" cy="162"/>
              </a:xfrm>
              <a:custGeom>
                <a:avLst/>
                <a:gdLst/>
                <a:ahLst/>
                <a:cxnLst>
                  <a:cxn ang="0">
                    <a:pos x="0" y="0"/>
                  </a:cxn>
                  <a:cxn ang="0">
                    <a:pos x="559" y="0"/>
                  </a:cxn>
                  <a:cxn ang="0">
                    <a:pos x="559" y="34"/>
                  </a:cxn>
                  <a:cxn ang="0">
                    <a:pos x="0" y="34"/>
                  </a:cxn>
                  <a:cxn ang="0">
                    <a:pos x="0" y="0"/>
                  </a:cxn>
                  <a:cxn ang="0">
                    <a:pos x="559" y="647"/>
                  </a:cxn>
                  <a:cxn ang="0">
                    <a:pos x="0" y="647"/>
                  </a:cxn>
                  <a:cxn ang="0">
                    <a:pos x="0" y="613"/>
                  </a:cxn>
                  <a:cxn ang="0">
                    <a:pos x="559" y="613"/>
                  </a:cxn>
                  <a:cxn ang="0">
                    <a:pos x="559" y="647"/>
                  </a:cxn>
                </a:cxnLst>
                <a:rect l="0" t="0" r="r" b="b"/>
                <a:pathLst>
                  <a:path w="559" h="647">
                    <a:moveTo>
                      <a:pt x="0" y="0"/>
                    </a:moveTo>
                    <a:lnTo>
                      <a:pt x="559" y="0"/>
                    </a:lnTo>
                    <a:lnTo>
                      <a:pt x="559" y="34"/>
                    </a:lnTo>
                    <a:lnTo>
                      <a:pt x="0" y="34"/>
                    </a:lnTo>
                    <a:lnTo>
                      <a:pt x="0" y="0"/>
                    </a:lnTo>
                    <a:close/>
                    <a:moveTo>
                      <a:pt x="559" y="647"/>
                    </a:moveTo>
                    <a:lnTo>
                      <a:pt x="0" y="647"/>
                    </a:lnTo>
                    <a:lnTo>
                      <a:pt x="0" y="613"/>
                    </a:lnTo>
                    <a:lnTo>
                      <a:pt x="559" y="613"/>
                    </a:lnTo>
                    <a:lnTo>
                      <a:pt x="559" y="647"/>
                    </a:lnTo>
                    <a:close/>
                  </a:path>
                </a:pathLst>
              </a:custGeom>
              <a:solidFill>
                <a:srgbClr val="4A57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61" name="Freeform 613"/>
              <p:cNvSpPr>
                <a:spLocks/>
              </p:cNvSpPr>
              <p:nvPr/>
            </p:nvSpPr>
            <p:spPr bwMode="auto">
              <a:xfrm>
                <a:off x="1233" y="1379"/>
                <a:ext cx="140" cy="154"/>
              </a:xfrm>
              <a:custGeom>
                <a:avLst/>
                <a:gdLst/>
                <a:ahLst/>
                <a:cxnLst>
                  <a:cxn ang="0">
                    <a:pos x="0" y="0"/>
                  </a:cxn>
                  <a:cxn ang="0">
                    <a:pos x="559" y="0"/>
                  </a:cxn>
                  <a:cxn ang="0">
                    <a:pos x="559" y="613"/>
                  </a:cxn>
                  <a:cxn ang="0">
                    <a:pos x="0" y="613"/>
                  </a:cxn>
                  <a:cxn ang="0">
                    <a:pos x="0" y="27"/>
                  </a:cxn>
                  <a:cxn ang="0">
                    <a:pos x="7" y="34"/>
                  </a:cxn>
                  <a:cxn ang="0">
                    <a:pos x="552" y="34"/>
                  </a:cxn>
                  <a:cxn ang="0">
                    <a:pos x="552" y="579"/>
                  </a:cxn>
                  <a:cxn ang="0">
                    <a:pos x="7" y="579"/>
                  </a:cxn>
                  <a:cxn ang="0">
                    <a:pos x="7" y="34"/>
                  </a:cxn>
                  <a:cxn ang="0">
                    <a:pos x="0" y="27"/>
                  </a:cxn>
                  <a:cxn ang="0">
                    <a:pos x="0" y="0"/>
                  </a:cxn>
                </a:cxnLst>
                <a:rect l="0" t="0" r="r" b="b"/>
                <a:pathLst>
                  <a:path w="559" h="613">
                    <a:moveTo>
                      <a:pt x="0" y="0"/>
                    </a:moveTo>
                    <a:lnTo>
                      <a:pt x="559" y="0"/>
                    </a:lnTo>
                    <a:lnTo>
                      <a:pt x="559" y="613"/>
                    </a:lnTo>
                    <a:lnTo>
                      <a:pt x="0" y="613"/>
                    </a:lnTo>
                    <a:lnTo>
                      <a:pt x="0" y="27"/>
                    </a:lnTo>
                    <a:lnTo>
                      <a:pt x="7" y="34"/>
                    </a:lnTo>
                    <a:lnTo>
                      <a:pt x="552" y="34"/>
                    </a:lnTo>
                    <a:lnTo>
                      <a:pt x="552" y="579"/>
                    </a:lnTo>
                    <a:lnTo>
                      <a:pt x="7" y="579"/>
                    </a:lnTo>
                    <a:lnTo>
                      <a:pt x="7" y="34"/>
                    </a:lnTo>
                    <a:lnTo>
                      <a:pt x="0" y="27"/>
                    </a:lnTo>
                    <a:lnTo>
                      <a:pt x="0" y="0"/>
                    </a:lnTo>
                    <a:close/>
                  </a:path>
                </a:pathLst>
              </a:custGeom>
              <a:solidFill>
                <a:srgbClr val="4854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62" name="Freeform 614"/>
              <p:cNvSpPr>
                <a:spLocks/>
              </p:cNvSpPr>
              <p:nvPr/>
            </p:nvSpPr>
            <p:spPr bwMode="auto">
              <a:xfrm>
                <a:off x="1233" y="1383"/>
                <a:ext cx="140" cy="145"/>
              </a:xfrm>
              <a:custGeom>
                <a:avLst/>
                <a:gdLst/>
                <a:ahLst/>
                <a:cxnLst>
                  <a:cxn ang="0">
                    <a:pos x="0" y="0"/>
                  </a:cxn>
                  <a:cxn ang="0">
                    <a:pos x="559" y="0"/>
                  </a:cxn>
                  <a:cxn ang="0">
                    <a:pos x="559" y="579"/>
                  </a:cxn>
                  <a:cxn ang="0">
                    <a:pos x="0" y="579"/>
                  </a:cxn>
                  <a:cxn ang="0">
                    <a:pos x="0" y="10"/>
                  </a:cxn>
                  <a:cxn ang="0">
                    <a:pos x="24" y="34"/>
                  </a:cxn>
                  <a:cxn ang="0">
                    <a:pos x="535" y="34"/>
                  </a:cxn>
                  <a:cxn ang="0">
                    <a:pos x="535" y="545"/>
                  </a:cxn>
                  <a:cxn ang="0">
                    <a:pos x="24" y="545"/>
                  </a:cxn>
                  <a:cxn ang="0">
                    <a:pos x="24" y="34"/>
                  </a:cxn>
                  <a:cxn ang="0">
                    <a:pos x="0" y="10"/>
                  </a:cxn>
                  <a:cxn ang="0">
                    <a:pos x="0" y="0"/>
                  </a:cxn>
                </a:cxnLst>
                <a:rect l="0" t="0" r="r" b="b"/>
                <a:pathLst>
                  <a:path w="559" h="579">
                    <a:moveTo>
                      <a:pt x="0" y="0"/>
                    </a:moveTo>
                    <a:lnTo>
                      <a:pt x="559" y="0"/>
                    </a:lnTo>
                    <a:lnTo>
                      <a:pt x="559" y="579"/>
                    </a:lnTo>
                    <a:lnTo>
                      <a:pt x="0" y="579"/>
                    </a:lnTo>
                    <a:lnTo>
                      <a:pt x="0" y="10"/>
                    </a:lnTo>
                    <a:lnTo>
                      <a:pt x="24" y="34"/>
                    </a:lnTo>
                    <a:lnTo>
                      <a:pt x="535" y="34"/>
                    </a:lnTo>
                    <a:lnTo>
                      <a:pt x="535" y="545"/>
                    </a:lnTo>
                    <a:lnTo>
                      <a:pt x="24" y="545"/>
                    </a:lnTo>
                    <a:lnTo>
                      <a:pt x="24" y="34"/>
                    </a:lnTo>
                    <a:lnTo>
                      <a:pt x="0" y="10"/>
                    </a:lnTo>
                    <a:lnTo>
                      <a:pt x="0" y="0"/>
                    </a:lnTo>
                    <a:close/>
                  </a:path>
                </a:pathLst>
              </a:custGeom>
              <a:solidFill>
                <a:srgbClr val="4651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63" name="Freeform 615"/>
              <p:cNvSpPr>
                <a:spLocks/>
              </p:cNvSpPr>
              <p:nvPr/>
            </p:nvSpPr>
            <p:spPr bwMode="auto">
              <a:xfrm>
                <a:off x="1235" y="1388"/>
                <a:ext cx="136" cy="136"/>
              </a:xfrm>
              <a:custGeom>
                <a:avLst/>
                <a:gdLst/>
                <a:ahLst/>
                <a:cxnLst>
                  <a:cxn ang="0">
                    <a:pos x="0" y="0"/>
                  </a:cxn>
                  <a:cxn ang="0">
                    <a:pos x="545" y="0"/>
                  </a:cxn>
                  <a:cxn ang="0">
                    <a:pos x="545" y="545"/>
                  </a:cxn>
                  <a:cxn ang="0">
                    <a:pos x="0" y="545"/>
                  </a:cxn>
                  <a:cxn ang="0">
                    <a:pos x="0" y="0"/>
                  </a:cxn>
                  <a:cxn ang="0">
                    <a:pos x="34" y="34"/>
                  </a:cxn>
                  <a:cxn ang="0">
                    <a:pos x="511" y="34"/>
                  </a:cxn>
                  <a:cxn ang="0">
                    <a:pos x="511" y="511"/>
                  </a:cxn>
                  <a:cxn ang="0">
                    <a:pos x="34" y="511"/>
                  </a:cxn>
                  <a:cxn ang="0">
                    <a:pos x="34" y="34"/>
                  </a:cxn>
                  <a:cxn ang="0">
                    <a:pos x="0" y="0"/>
                  </a:cxn>
                </a:cxnLst>
                <a:rect l="0" t="0" r="r" b="b"/>
                <a:pathLst>
                  <a:path w="545" h="545">
                    <a:moveTo>
                      <a:pt x="0" y="0"/>
                    </a:moveTo>
                    <a:lnTo>
                      <a:pt x="545" y="0"/>
                    </a:lnTo>
                    <a:lnTo>
                      <a:pt x="545" y="545"/>
                    </a:lnTo>
                    <a:lnTo>
                      <a:pt x="0" y="545"/>
                    </a:lnTo>
                    <a:lnTo>
                      <a:pt x="0" y="0"/>
                    </a:lnTo>
                    <a:lnTo>
                      <a:pt x="34" y="34"/>
                    </a:lnTo>
                    <a:lnTo>
                      <a:pt x="511" y="34"/>
                    </a:lnTo>
                    <a:lnTo>
                      <a:pt x="511" y="511"/>
                    </a:lnTo>
                    <a:lnTo>
                      <a:pt x="34" y="511"/>
                    </a:lnTo>
                    <a:lnTo>
                      <a:pt x="34" y="34"/>
                    </a:lnTo>
                    <a:lnTo>
                      <a:pt x="0" y="0"/>
                    </a:lnTo>
                    <a:close/>
                  </a:path>
                </a:pathLst>
              </a:custGeom>
              <a:solidFill>
                <a:srgbClr val="454F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64" name="Freeform 616"/>
              <p:cNvSpPr>
                <a:spLocks/>
              </p:cNvSpPr>
              <p:nvPr/>
            </p:nvSpPr>
            <p:spPr bwMode="auto">
              <a:xfrm>
                <a:off x="1239" y="1392"/>
                <a:ext cx="128" cy="128"/>
              </a:xfrm>
              <a:custGeom>
                <a:avLst/>
                <a:gdLst/>
                <a:ahLst/>
                <a:cxnLst>
                  <a:cxn ang="0">
                    <a:pos x="0" y="0"/>
                  </a:cxn>
                  <a:cxn ang="0">
                    <a:pos x="511" y="0"/>
                  </a:cxn>
                  <a:cxn ang="0">
                    <a:pos x="511" y="511"/>
                  </a:cxn>
                  <a:cxn ang="0">
                    <a:pos x="0" y="511"/>
                  </a:cxn>
                  <a:cxn ang="0">
                    <a:pos x="0" y="0"/>
                  </a:cxn>
                  <a:cxn ang="0">
                    <a:pos x="34" y="34"/>
                  </a:cxn>
                  <a:cxn ang="0">
                    <a:pos x="477" y="34"/>
                  </a:cxn>
                  <a:cxn ang="0">
                    <a:pos x="477" y="477"/>
                  </a:cxn>
                  <a:cxn ang="0">
                    <a:pos x="34" y="477"/>
                  </a:cxn>
                  <a:cxn ang="0">
                    <a:pos x="34" y="34"/>
                  </a:cxn>
                  <a:cxn ang="0">
                    <a:pos x="0" y="0"/>
                  </a:cxn>
                </a:cxnLst>
                <a:rect l="0" t="0" r="r" b="b"/>
                <a:pathLst>
                  <a:path w="511" h="511">
                    <a:moveTo>
                      <a:pt x="0" y="0"/>
                    </a:moveTo>
                    <a:lnTo>
                      <a:pt x="511" y="0"/>
                    </a:lnTo>
                    <a:lnTo>
                      <a:pt x="511" y="511"/>
                    </a:lnTo>
                    <a:lnTo>
                      <a:pt x="0" y="511"/>
                    </a:lnTo>
                    <a:lnTo>
                      <a:pt x="0" y="0"/>
                    </a:lnTo>
                    <a:lnTo>
                      <a:pt x="34" y="34"/>
                    </a:lnTo>
                    <a:lnTo>
                      <a:pt x="477" y="34"/>
                    </a:lnTo>
                    <a:lnTo>
                      <a:pt x="477" y="477"/>
                    </a:lnTo>
                    <a:lnTo>
                      <a:pt x="34" y="477"/>
                    </a:lnTo>
                    <a:lnTo>
                      <a:pt x="34" y="34"/>
                    </a:lnTo>
                    <a:lnTo>
                      <a:pt x="0" y="0"/>
                    </a:lnTo>
                    <a:close/>
                  </a:path>
                </a:pathLst>
              </a:custGeom>
              <a:solidFill>
                <a:srgbClr val="444B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65" name="Freeform 617"/>
              <p:cNvSpPr>
                <a:spLocks/>
              </p:cNvSpPr>
              <p:nvPr/>
            </p:nvSpPr>
            <p:spPr bwMode="auto">
              <a:xfrm>
                <a:off x="1243" y="1396"/>
                <a:ext cx="120" cy="120"/>
              </a:xfrm>
              <a:custGeom>
                <a:avLst/>
                <a:gdLst/>
                <a:ahLst/>
                <a:cxnLst>
                  <a:cxn ang="0">
                    <a:pos x="0" y="0"/>
                  </a:cxn>
                  <a:cxn ang="0">
                    <a:pos x="477" y="0"/>
                  </a:cxn>
                  <a:cxn ang="0">
                    <a:pos x="477" y="477"/>
                  </a:cxn>
                  <a:cxn ang="0">
                    <a:pos x="0" y="477"/>
                  </a:cxn>
                  <a:cxn ang="0">
                    <a:pos x="0" y="0"/>
                  </a:cxn>
                  <a:cxn ang="0">
                    <a:pos x="34" y="34"/>
                  </a:cxn>
                  <a:cxn ang="0">
                    <a:pos x="443" y="34"/>
                  </a:cxn>
                  <a:cxn ang="0">
                    <a:pos x="443" y="443"/>
                  </a:cxn>
                  <a:cxn ang="0">
                    <a:pos x="34" y="443"/>
                  </a:cxn>
                  <a:cxn ang="0">
                    <a:pos x="34" y="34"/>
                  </a:cxn>
                  <a:cxn ang="0">
                    <a:pos x="0" y="0"/>
                  </a:cxn>
                </a:cxnLst>
                <a:rect l="0" t="0" r="r" b="b"/>
                <a:pathLst>
                  <a:path w="477" h="477">
                    <a:moveTo>
                      <a:pt x="0" y="0"/>
                    </a:moveTo>
                    <a:lnTo>
                      <a:pt x="477" y="0"/>
                    </a:lnTo>
                    <a:lnTo>
                      <a:pt x="477" y="477"/>
                    </a:lnTo>
                    <a:lnTo>
                      <a:pt x="0" y="477"/>
                    </a:lnTo>
                    <a:lnTo>
                      <a:pt x="0" y="0"/>
                    </a:lnTo>
                    <a:lnTo>
                      <a:pt x="34" y="34"/>
                    </a:lnTo>
                    <a:lnTo>
                      <a:pt x="443" y="34"/>
                    </a:lnTo>
                    <a:lnTo>
                      <a:pt x="443" y="443"/>
                    </a:lnTo>
                    <a:lnTo>
                      <a:pt x="34" y="443"/>
                    </a:lnTo>
                    <a:lnTo>
                      <a:pt x="34" y="34"/>
                    </a:lnTo>
                    <a:lnTo>
                      <a:pt x="0" y="0"/>
                    </a:lnTo>
                    <a:close/>
                  </a:path>
                </a:pathLst>
              </a:custGeom>
              <a:solidFill>
                <a:srgbClr val="4248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66" name="Freeform 618"/>
              <p:cNvSpPr>
                <a:spLocks/>
              </p:cNvSpPr>
              <p:nvPr/>
            </p:nvSpPr>
            <p:spPr bwMode="auto">
              <a:xfrm>
                <a:off x="1247" y="1400"/>
                <a:ext cx="111" cy="111"/>
              </a:xfrm>
              <a:custGeom>
                <a:avLst/>
                <a:gdLst/>
                <a:ahLst/>
                <a:cxnLst>
                  <a:cxn ang="0">
                    <a:pos x="0" y="0"/>
                  </a:cxn>
                  <a:cxn ang="0">
                    <a:pos x="443" y="0"/>
                  </a:cxn>
                  <a:cxn ang="0">
                    <a:pos x="443" y="443"/>
                  </a:cxn>
                  <a:cxn ang="0">
                    <a:pos x="0" y="443"/>
                  </a:cxn>
                  <a:cxn ang="0">
                    <a:pos x="0" y="0"/>
                  </a:cxn>
                  <a:cxn ang="0">
                    <a:pos x="34" y="34"/>
                  </a:cxn>
                  <a:cxn ang="0">
                    <a:pos x="409" y="34"/>
                  </a:cxn>
                  <a:cxn ang="0">
                    <a:pos x="409" y="409"/>
                  </a:cxn>
                  <a:cxn ang="0">
                    <a:pos x="34" y="409"/>
                  </a:cxn>
                  <a:cxn ang="0">
                    <a:pos x="34" y="34"/>
                  </a:cxn>
                  <a:cxn ang="0">
                    <a:pos x="0" y="0"/>
                  </a:cxn>
                </a:cxnLst>
                <a:rect l="0" t="0" r="r" b="b"/>
                <a:pathLst>
                  <a:path w="443" h="443">
                    <a:moveTo>
                      <a:pt x="0" y="0"/>
                    </a:moveTo>
                    <a:lnTo>
                      <a:pt x="443" y="0"/>
                    </a:lnTo>
                    <a:lnTo>
                      <a:pt x="443" y="443"/>
                    </a:lnTo>
                    <a:lnTo>
                      <a:pt x="0" y="443"/>
                    </a:lnTo>
                    <a:lnTo>
                      <a:pt x="0" y="0"/>
                    </a:lnTo>
                    <a:lnTo>
                      <a:pt x="34" y="34"/>
                    </a:lnTo>
                    <a:lnTo>
                      <a:pt x="409" y="34"/>
                    </a:lnTo>
                    <a:lnTo>
                      <a:pt x="409" y="409"/>
                    </a:lnTo>
                    <a:lnTo>
                      <a:pt x="34" y="409"/>
                    </a:lnTo>
                    <a:lnTo>
                      <a:pt x="34" y="34"/>
                    </a:lnTo>
                    <a:lnTo>
                      <a:pt x="0" y="0"/>
                    </a:lnTo>
                    <a:close/>
                  </a:path>
                </a:pathLst>
              </a:custGeom>
              <a:solidFill>
                <a:srgbClr val="4145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67" name="Freeform 619"/>
              <p:cNvSpPr>
                <a:spLocks/>
              </p:cNvSpPr>
              <p:nvPr/>
            </p:nvSpPr>
            <p:spPr bwMode="auto">
              <a:xfrm>
                <a:off x="1252" y="1405"/>
                <a:ext cx="102" cy="102"/>
              </a:xfrm>
              <a:custGeom>
                <a:avLst/>
                <a:gdLst/>
                <a:ahLst/>
                <a:cxnLst>
                  <a:cxn ang="0">
                    <a:pos x="0" y="0"/>
                  </a:cxn>
                  <a:cxn ang="0">
                    <a:pos x="409" y="0"/>
                  </a:cxn>
                  <a:cxn ang="0">
                    <a:pos x="409" y="409"/>
                  </a:cxn>
                  <a:cxn ang="0">
                    <a:pos x="0" y="409"/>
                  </a:cxn>
                  <a:cxn ang="0">
                    <a:pos x="0" y="0"/>
                  </a:cxn>
                  <a:cxn ang="0">
                    <a:pos x="34" y="34"/>
                  </a:cxn>
                  <a:cxn ang="0">
                    <a:pos x="375" y="34"/>
                  </a:cxn>
                  <a:cxn ang="0">
                    <a:pos x="375" y="375"/>
                  </a:cxn>
                  <a:cxn ang="0">
                    <a:pos x="34" y="375"/>
                  </a:cxn>
                  <a:cxn ang="0">
                    <a:pos x="34" y="34"/>
                  </a:cxn>
                  <a:cxn ang="0">
                    <a:pos x="0" y="0"/>
                  </a:cxn>
                </a:cxnLst>
                <a:rect l="0" t="0" r="r" b="b"/>
                <a:pathLst>
                  <a:path w="409" h="409">
                    <a:moveTo>
                      <a:pt x="0" y="0"/>
                    </a:moveTo>
                    <a:lnTo>
                      <a:pt x="409" y="0"/>
                    </a:lnTo>
                    <a:lnTo>
                      <a:pt x="409" y="409"/>
                    </a:lnTo>
                    <a:lnTo>
                      <a:pt x="0" y="409"/>
                    </a:lnTo>
                    <a:lnTo>
                      <a:pt x="0" y="0"/>
                    </a:lnTo>
                    <a:lnTo>
                      <a:pt x="34" y="34"/>
                    </a:lnTo>
                    <a:lnTo>
                      <a:pt x="375" y="34"/>
                    </a:lnTo>
                    <a:lnTo>
                      <a:pt x="375" y="375"/>
                    </a:lnTo>
                    <a:lnTo>
                      <a:pt x="34" y="375"/>
                    </a:lnTo>
                    <a:lnTo>
                      <a:pt x="34" y="34"/>
                    </a:lnTo>
                    <a:lnTo>
                      <a:pt x="0" y="0"/>
                    </a:lnTo>
                    <a:close/>
                  </a:path>
                </a:pathLst>
              </a:custGeom>
              <a:solidFill>
                <a:srgbClr val="3F42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68" name="Freeform 620"/>
              <p:cNvSpPr>
                <a:spLocks/>
              </p:cNvSpPr>
              <p:nvPr/>
            </p:nvSpPr>
            <p:spPr bwMode="auto">
              <a:xfrm>
                <a:off x="1256" y="1409"/>
                <a:ext cx="94" cy="94"/>
              </a:xfrm>
              <a:custGeom>
                <a:avLst/>
                <a:gdLst/>
                <a:ahLst/>
                <a:cxnLst>
                  <a:cxn ang="0">
                    <a:pos x="0" y="0"/>
                  </a:cxn>
                  <a:cxn ang="0">
                    <a:pos x="375" y="0"/>
                  </a:cxn>
                  <a:cxn ang="0">
                    <a:pos x="375" y="375"/>
                  </a:cxn>
                  <a:cxn ang="0">
                    <a:pos x="0" y="375"/>
                  </a:cxn>
                  <a:cxn ang="0">
                    <a:pos x="0" y="0"/>
                  </a:cxn>
                  <a:cxn ang="0">
                    <a:pos x="34" y="34"/>
                  </a:cxn>
                  <a:cxn ang="0">
                    <a:pos x="341" y="34"/>
                  </a:cxn>
                  <a:cxn ang="0">
                    <a:pos x="341" y="341"/>
                  </a:cxn>
                  <a:cxn ang="0">
                    <a:pos x="34" y="341"/>
                  </a:cxn>
                  <a:cxn ang="0">
                    <a:pos x="34" y="34"/>
                  </a:cxn>
                  <a:cxn ang="0">
                    <a:pos x="0" y="0"/>
                  </a:cxn>
                </a:cxnLst>
                <a:rect l="0" t="0" r="r" b="b"/>
                <a:pathLst>
                  <a:path w="375" h="375">
                    <a:moveTo>
                      <a:pt x="0" y="0"/>
                    </a:moveTo>
                    <a:lnTo>
                      <a:pt x="375" y="0"/>
                    </a:lnTo>
                    <a:lnTo>
                      <a:pt x="375" y="375"/>
                    </a:lnTo>
                    <a:lnTo>
                      <a:pt x="0" y="375"/>
                    </a:lnTo>
                    <a:lnTo>
                      <a:pt x="0" y="0"/>
                    </a:lnTo>
                    <a:lnTo>
                      <a:pt x="34" y="34"/>
                    </a:lnTo>
                    <a:lnTo>
                      <a:pt x="341" y="34"/>
                    </a:lnTo>
                    <a:lnTo>
                      <a:pt x="341" y="341"/>
                    </a:lnTo>
                    <a:lnTo>
                      <a:pt x="34" y="341"/>
                    </a:lnTo>
                    <a:lnTo>
                      <a:pt x="34" y="34"/>
                    </a:lnTo>
                    <a:lnTo>
                      <a:pt x="0" y="0"/>
                    </a:lnTo>
                    <a:close/>
                  </a:path>
                </a:pathLst>
              </a:custGeom>
              <a:solidFill>
                <a:srgbClr val="3E3F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69" name="Freeform 621"/>
              <p:cNvSpPr>
                <a:spLocks/>
              </p:cNvSpPr>
              <p:nvPr/>
            </p:nvSpPr>
            <p:spPr bwMode="auto">
              <a:xfrm>
                <a:off x="1260" y="1413"/>
                <a:ext cx="86" cy="86"/>
              </a:xfrm>
              <a:custGeom>
                <a:avLst/>
                <a:gdLst/>
                <a:ahLst/>
                <a:cxnLst>
                  <a:cxn ang="0">
                    <a:pos x="0" y="0"/>
                  </a:cxn>
                  <a:cxn ang="0">
                    <a:pos x="341" y="0"/>
                  </a:cxn>
                  <a:cxn ang="0">
                    <a:pos x="341" y="341"/>
                  </a:cxn>
                  <a:cxn ang="0">
                    <a:pos x="0" y="341"/>
                  </a:cxn>
                  <a:cxn ang="0">
                    <a:pos x="0" y="0"/>
                  </a:cxn>
                  <a:cxn ang="0">
                    <a:pos x="34" y="34"/>
                  </a:cxn>
                  <a:cxn ang="0">
                    <a:pos x="307" y="34"/>
                  </a:cxn>
                  <a:cxn ang="0">
                    <a:pos x="307" y="307"/>
                  </a:cxn>
                  <a:cxn ang="0">
                    <a:pos x="34" y="307"/>
                  </a:cxn>
                  <a:cxn ang="0">
                    <a:pos x="34" y="34"/>
                  </a:cxn>
                  <a:cxn ang="0">
                    <a:pos x="0" y="0"/>
                  </a:cxn>
                </a:cxnLst>
                <a:rect l="0" t="0" r="r" b="b"/>
                <a:pathLst>
                  <a:path w="341" h="341">
                    <a:moveTo>
                      <a:pt x="0" y="0"/>
                    </a:moveTo>
                    <a:lnTo>
                      <a:pt x="341" y="0"/>
                    </a:lnTo>
                    <a:lnTo>
                      <a:pt x="341" y="341"/>
                    </a:lnTo>
                    <a:lnTo>
                      <a:pt x="0" y="341"/>
                    </a:lnTo>
                    <a:lnTo>
                      <a:pt x="0" y="0"/>
                    </a:lnTo>
                    <a:lnTo>
                      <a:pt x="34" y="34"/>
                    </a:lnTo>
                    <a:lnTo>
                      <a:pt x="307" y="34"/>
                    </a:lnTo>
                    <a:lnTo>
                      <a:pt x="307" y="307"/>
                    </a:lnTo>
                    <a:lnTo>
                      <a:pt x="34" y="307"/>
                    </a:lnTo>
                    <a:lnTo>
                      <a:pt x="34" y="34"/>
                    </a:lnTo>
                    <a:lnTo>
                      <a:pt x="0" y="0"/>
                    </a:lnTo>
                    <a:close/>
                  </a:path>
                </a:pathLst>
              </a:custGeom>
              <a:solidFill>
                <a:srgbClr val="3C3B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70" name="Freeform 622"/>
              <p:cNvSpPr>
                <a:spLocks/>
              </p:cNvSpPr>
              <p:nvPr/>
            </p:nvSpPr>
            <p:spPr bwMode="auto">
              <a:xfrm>
                <a:off x="1264" y="1417"/>
                <a:ext cx="77" cy="77"/>
              </a:xfrm>
              <a:custGeom>
                <a:avLst/>
                <a:gdLst/>
                <a:ahLst/>
                <a:cxnLst>
                  <a:cxn ang="0">
                    <a:pos x="0" y="0"/>
                  </a:cxn>
                  <a:cxn ang="0">
                    <a:pos x="307" y="0"/>
                  </a:cxn>
                  <a:cxn ang="0">
                    <a:pos x="307" y="307"/>
                  </a:cxn>
                  <a:cxn ang="0">
                    <a:pos x="0" y="307"/>
                  </a:cxn>
                  <a:cxn ang="0">
                    <a:pos x="0" y="0"/>
                  </a:cxn>
                  <a:cxn ang="0">
                    <a:pos x="34" y="34"/>
                  </a:cxn>
                  <a:cxn ang="0">
                    <a:pos x="273" y="34"/>
                  </a:cxn>
                  <a:cxn ang="0">
                    <a:pos x="273" y="272"/>
                  </a:cxn>
                  <a:cxn ang="0">
                    <a:pos x="34" y="272"/>
                  </a:cxn>
                  <a:cxn ang="0">
                    <a:pos x="34" y="34"/>
                  </a:cxn>
                  <a:cxn ang="0">
                    <a:pos x="0" y="0"/>
                  </a:cxn>
                </a:cxnLst>
                <a:rect l="0" t="0" r="r" b="b"/>
                <a:pathLst>
                  <a:path w="307" h="307">
                    <a:moveTo>
                      <a:pt x="0" y="0"/>
                    </a:moveTo>
                    <a:lnTo>
                      <a:pt x="307" y="0"/>
                    </a:lnTo>
                    <a:lnTo>
                      <a:pt x="307" y="307"/>
                    </a:lnTo>
                    <a:lnTo>
                      <a:pt x="0" y="307"/>
                    </a:lnTo>
                    <a:lnTo>
                      <a:pt x="0" y="0"/>
                    </a:lnTo>
                    <a:lnTo>
                      <a:pt x="34" y="34"/>
                    </a:lnTo>
                    <a:lnTo>
                      <a:pt x="273" y="34"/>
                    </a:lnTo>
                    <a:lnTo>
                      <a:pt x="273" y="272"/>
                    </a:lnTo>
                    <a:lnTo>
                      <a:pt x="34" y="272"/>
                    </a:lnTo>
                    <a:lnTo>
                      <a:pt x="34" y="34"/>
                    </a:lnTo>
                    <a:lnTo>
                      <a:pt x="0" y="0"/>
                    </a:lnTo>
                    <a:close/>
                  </a:path>
                </a:pathLst>
              </a:custGeom>
              <a:solidFill>
                <a:srgbClr val="3938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71" name="Freeform 623"/>
              <p:cNvSpPr>
                <a:spLocks/>
              </p:cNvSpPr>
              <p:nvPr/>
            </p:nvSpPr>
            <p:spPr bwMode="auto">
              <a:xfrm>
                <a:off x="1269" y="1422"/>
                <a:ext cx="68" cy="68"/>
              </a:xfrm>
              <a:custGeom>
                <a:avLst/>
                <a:gdLst/>
                <a:ahLst/>
                <a:cxnLst>
                  <a:cxn ang="0">
                    <a:pos x="0" y="0"/>
                  </a:cxn>
                  <a:cxn ang="0">
                    <a:pos x="273" y="0"/>
                  </a:cxn>
                  <a:cxn ang="0">
                    <a:pos x="273" y="272"/>
                  </a:cxn>
                  <a:cxn ang="0">
                    <a:pos x="0" y="272"/>
                  </a:cxn>
                  <a:cxn ang="0">
                    <a:pos x="0" y="0"/>
                  </a:cxn>
                  <a:cxn ang="0">
                    <a:pos x="34" y="34"/>
                  </a:cxn>
                  <a:cxn ang="0">
                    <a:pos x="239" y="34"/>
                  </a:cxn>
                  <a:cxn ang="0">
                    <a:pos x="239" y="238"/>
                  </a:cxn>
                  <a:cxn ang="0">
                    <a:pos x="34" y="238"/>
                  </a:cxn>
                  <a:cxn ang="0">
                    <a:pos x="34" y="34"/>
                  </a:cxn>
                  <a:cxn ang="0">
                    <a:pos x="0" y="0"/>
                  </a:cxn>
                </a:cxnLst>
                <a:rect l="0" t="0" r="r" b="b"/>
                <a:pathLst>
                  <a:path w="273" h="272">
                    <a:moveTo>
                      <a:pt x="0" y="0"/>
                    </a:moveTo>
                    <a:lnTo>
                      <a:pt x="273" y="0"/>
                    </a:lnTo>
                    <a:lnTo>
                      <a:pt x="273" y="272"/>
                    </a:lnTo>
                    <a:lnTo>
                      <a:pt x="0" y="272"/>
                    </a:lnTo>
                    <a:lnTo>
                      <a:pt x="0" y="0"/>
                    </a:lnTo>
                    <a:lnTo>
                      <a:pt x="34" y="34"/>
                    </a:lnTo>
                    <a:lnTo>
                      <a:pt x="239" y="34"/>
                    </a:lnTo>
                    <a:lnTo>
                      <a:pt x="239" y="238"/>
                    </a:lnTo>
                    <a:lnTo>
                      <a:pt x="34" y="238"/>
                    </a:lnTo>
                    <a:lnTo>
                      <a:pt x="34" y="34"/>
                    </a:lnTo>
                    <a:lnTo>
                      <a:pt x="0" y="0"/>
                    </a:lnTo>
                    <a:close/>
                  </a:path>
                </a:pathLst>
              </a:custGeom>
              <a:solidFill>
                <a:srgbClr val="3734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72" name="Freeform 624"/>
              <p:cNvSpPr>
                <a:spLocks/>
              </p:cNvSpPr>
              <p:nvPr/>
            </p:nvSpPr>
            <p:spPr bwMode="auto">
              <a:xfrm>
                <a:off x="1273" y="1426"/>
                <a:ext cx="60" cy="59"/>
              </a:xfrm>
              <a:custGeom>
                <a:avLst/>
                <a:gdLst/>
                <a:ahLst/>
                <a:cxnLst>
                  <a:cxn ang="0">
                    <a:pos x="0" y="0"/>
                  </a:cxn>
                  <a:cxn ang="0">
                    <a:pos x="239" y="0"/>
                  </a:cxn>
                  <a:cxn ang="0">
                    <a:pos x="239" y="238"/>
                  </a:cxn>
                  <a:cxn ang="0">
                    <a:pos x="0" y="238"/>
                  </a:cxn>
                  <a:cxn ang="0">
                    <a:pos x="0" y="0"/>
                  </a:cxn>
                  <a:cxn ang="0">
                    <a:pos x="34" y="34"/>
                  </a:cxn>
                  <a:cxn ang="0">
                    <a:pos x="205" y="34"/>
                  </a:cxn>
                  <a:cxn ang="0">
                    <a:pos x="205" y="204"/>
                  </a:cxn>
                  <a:cxn ang="0">
                    <a:pos x="34" y="204"/>
                  </a:cxn>
                  <a:cxn ang="0">
                    <a:pos x="34" y="34"/>
                  </a:cxn>
                  <a:cxn ang="0">
                    <a:pos x="0" y="0"/>
                  </a:cxn>
                </a:cxnLst>
                <a:rect l="0" t="0" r="r" b="b"/>
                <a:pathLst>
                  <a:path w="239" h="238">
                    <a:moveTo>
                      <a:pt x="0" y="0"/>
                    </a:moveTo>
                    <a:lnTo>
                      <a:pt x="239" y="0"/>
                    </a:lnTo>
                    <a:lnTo>
                      <a:pt x="239" y="238"/>
                    </a:lnTo>
                    <a:lnTo>
                      <a:pt x="0" y="238"/>
                    </a:lnTo>
                    <a:lnTo>
                      <a:pt x="0" y="0"/>
                    </a:lnTo>
                    <a:lnTo>
                      <a:pt x="34" y="34"/>
                    </a:lnTo>
                    <a:lnTo>
                      <a:pt x="205" y="34"/>
                    </a:lnTo>
                    <a:lnTo>
                      <a:pt x="205" y="204"/>
                    </a:lnTo>
                    <a:lnTo>
                      <a:pt x="34" y="204"/>
                    </a:lnTo>
                    <a:lnTo>
                      <a:pt x="34" y="34"/>
                    </a:lnTo>
                    <a:lnTo>
                      <a:pt x="0" y="0"/>
                    </a:lnTo>
                    <a:close/>
                  </a:path>
                </a:pathLst>
              </a:custGeom>
              <a:solidFill>
                <a:srgbClr val="3631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73" name="Freeform 625"/>
              <p:cNvSpPr>
                <a:spLocks/>
              </p:cNvSpPr>
              <p:nvPr/>
            </p:nvSpPr>
            <p:spPr bwMode="auto">
              <a:xfrm>
                <a:off x="1277" y="1430"/>
                <a:ext cx="52" cy="51"/>
              </a:xfrm>
              <a:custGeom>
                <a:avLst/>
                <a:gdLst/>
                <a:ahLst/>
                <a:cxnLst>
                  <a:cxn ang="0">
                    <a:pos x="0" y="0"/>
                  </a:cxn>
                  <a:cxn ang="0">
                    <a:pos x="205" y="0"/>
                  </a:cxn>
                  <a:cxn ang="0">
                    <a:pos x="205" y="204"/>
                  </a:cxn>
                  <a:cxn ang="0">
                    <a:pos x="0" y="204"/>
                  </a:cxn>
                  <a:cxn ang="0">
                    <a:pos x="0" y="0"/>
                  </a:cxn>
                  <a:cxn ang="0">
                    <a:pos x="34" y="34"/>
                  </a:cxn>
                  <a:cxn ang="0">
                    <a:pos x="171" y="34"/>
                  </a:cxn>
                  <a:cxn ang="0">
                    <a:pos x="171" y="170"/>
                  </a:cxn>
                  <a:cxn ang="0">
                    <a:pos x="34" y="170"/>
                  </a:cxn>
                  <a:cxn ang="0">
                    <a:pos x="34" y="34"/>
                  </a:cxn>
                  <a:cxn ang="0">
                    <a:pos x="0" y="0"/>
                  </a:cxn>
                </a:cxnLst>
                <a:rect l="0" t="0" r="r" b="b"/>
                <a:pathLst>
                  <a:path w="205" h="204">
                    <a:moveTo>
                      <a:pt x="0" y="0"/>
                    </a:moveTo>
                    <a:lnTo>
                      <a:pt x="205" y="0"/>
                    </a:lnTo>
                    <a:lnTo>
                      <a:pt x="205" y="204"/>
                    </a:lnTo>
                    <a:lnTo>
                      <a:pt x="0" y="204"/>
                    </a:lnTo>
                    <a:lnTo>
                      <a:pt x="0" y="0"/>
                    </a:lnTo>
                    <a:lnTo>
                      <a:pt x="34" y="34"/>
                    </a:lnTo>
                    <a:lnTo>
                      <a:pt x="171" y="34"/>
                    </a:lnTo>
                    <a:lnTo>
                      <a:pt x="171" y="170"/>
                    </a:lnTo>
                    <a:lnTo>
                      <a:pt x="34" y="170"/>
                    </a:lnTo>
                    <a:lnTo>
                      <a:pt x="34" y="34"/>
                    </a:lnTo>
                    <a:lnTo>
                      <a:pt x="0" y="0"/>
                    </a:lnTo>
                    <a:close/>
                  </a:path>
                </a:pathLst>
              </a:custGeom>
              <a:solidFill>
                <a:srgbClr val="342D74"/>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74" name="Freeform 626"/>
              <p:cNvSpPr>
                <a:spLocks/>
              </p:cNvSpPr>
              <p:nvPr/>
            </p:nvSpPr>
            <p:spPr bwMode="auto">
              <a:xfrm>
                <a:off x="1281" y="1434"/>
                <a:ext cx="43" cy="43"/>
              </a:xfrm>
              <a:custGeom>
                <a:avLst/>
                <a:gdLst/>
                <a:ahLst/>
                <a:cxnLst>
                  <a:cxn ang="0">
                    <a:pos x="0" y="0"/>
                  </a:cxn>
                  <a:cxn ang="0">
                    <a:pos x="171" y="0"/>
                  </a:cxn>
                  <a:cxn ang="0">
                    <a:pos x="171" y="170"/>
                  </a:cxn>
                  <a:cxn ang="0">
                    <a:pos x="0" y="170"/>
                  </a:cxn>
                  <a:cxn ang="0">
                    <a:pos x="0" y="0"/>
                  </a:cxn>
                  <a:cxn ang="0">
                    <a:pos x="34" y="34"/>
                  </a:cxn>
                  <a:cxn ang="0">
                    <a:pos x="136" y="34"/>
                  </a:cxn>
                  <a:cxn ang="0">
                    <a:pos x="136" y="136"/>
                  </a:cxn>
                  <a:cxn ang="0">
                    <a:pos x="34" y="136"/>
                  </a:cxn>
                  <a:cxn ang="0">
                    <a:pos x="34" y="34"/>
                  </a:cxn>
                  <a:cxn ang="0">
                    <a:pos x="0" y="0"/>
                  </a:cxn>
                </a:cxnLst>
                <a:rect l="0" t="0" r="r" b="b"/>
                <a:pathLst>
                  <a:path w="171" h="170">
                    <a:moveTo>
                      <a:pt x="0" y="0"/>
                    </a:moveTo>
                    <a:lnTo>
                      <a:pt x="171" y="0"/>
                    </a:lnTo>
                    <a:lnTo>
                      <a:pt x="171" y="170"/>
                    </a:lnTo>
                    <a:lnTo>
                      <a:pt x="0" y="170"/>
                    </a:lnTo>
                    <a:lnTo>
                      <a:pt x="0" y="0"/>
                    </a:lnTo>
                    <a:lnTo>
                      <a:pt x="34" y="34"/>
                    </a:lnTo>
                    <a:lnTo>
                      <a:pt x="136" y="34"/>
                    </a:lnTo>
                    <a:lnTo>
                      <a:pt x="136" y="136"/>
                    </a:lnTo>
                    <a:lnTo>
                      <a:pt x="34" y="136"/>
                    </a:lnTo>
                    <a:lnTo>
                      <a:pt x="34" y="34"/>
                    </a:lnTo>
                    <a:lnTo>
                      <a:pt x="0" y="0"/>
                    </a:lnTo>
                    <a:close/>
                  </a:path>
                </a:pathLst>
              </a:custGeom>
              <a:solidFill>
                <a:srgbClr val="332874"/>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75" name="Freeform 627"/>
              <p:cNvSpPr>
                <a:spLocks/>
              </p:cNvSpPr>
              <p:nvPr/>
            </p:nvSpPr>
            <p:spPr bwMode="auto">
              <a:xfrm>
                <a:off x="1286" y="1439"/>
                <a:ext cx="34" cy="34"/>
              </a:xfrm>
              <a:custGeom>
                <a:avLst/>
                <a:gdLst/>
                <a:ahLst/>
                <a:cxnLst>
                  <a:cxn ang="0">
                    <a:pos x="0" y="0"/>
                  </a:cxn>
                  <a:cxn ang="0">
                    <a:pos x="137" y="0"/>
                  </a:cxn>
                  <a:cxn ang="0">
                    <a:pos x="137" y="136"/>
                  </a:cxn>
                  <a:cxn ang="0">
                    <a:pos x="0" y="136"/>
                  </a:cxn>
                  <a:cxn ang="0">
                    <a:pos x="0" y="0"/>
                  </a:cxn>
                  <a:cxn ang="0">
                    <a:pos x="34" y="34"/>
                  </a:cxn>
                  <a:cxn ang="0">
                    <a:pos x="102" y="34"/>
                  </a:cxn>
                  <a:cxn ang="0">
                    <a:pos x="102" y="102"/>
                  </a:cxn>
                  <a:cxn ang="0">
                    <a:pos x="34" y="102"/>
                  </a:cxn>
                  <a:cxn ang="0">
                    <a:pos x="34" y="34"/>
                  </a:cxn>
                  <a:cxn ang="0">
                    <a:pos x="0" y="0"/>
                  </a:cxn>
                </a:cxnLst>
                <a:rect l="0" t="0" r="r" b="b"/>
                <a:pathLst>
                  <a:path w="137" h="136">
                    <a:moveTo>
                      <a:pt x="0" y="0"/>
                    </a:moveTo>
                    <a:lnTo>
                      <a:pt x="137" y="0"/>
                    </a:lnTo>
                    <a:lnTo>
                      <a:pt x="137" y="136"/>
                    </a:lnTo>
                    <a:lnTo>
                      <a:pt x="0" y="136"/>
                    </a:lnTo>
                    <a:lnTo>
                      <a:pt x="0" y="0"/>
                    </a:lnTo>
                    <a:lnTo>
                      <a:pt x="34" y="34"/>
                    </a:lnTo>
                    <a:lnTo>
                      <a:pt x="102" y="34"/>
                    </a:lnTo>
                    <a:lnTo>
                      <a:pt x="102" y="102"/>
                    </a:lnTo>
                    <a:lnTo>
                      <a:pt x="34" y="102"/>
                    </a:lnTo>
                    <a:lnTo>
                      <a:pt x="34" y="34"/>
                    </a:lnTo>
                    <a:lnTo>
                      <a:pt x="0" y="0"/>
                    </a:lnTo>
                    <a:close/>
                  </a:path>
                </a:pathLst>
              </a:custGeom>
              <a:solidFill>
                <a:srgbClr val="312473"/>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76" name="Freeform 628"/>
              <p:cNvSpPr>
                <a:spLocks/>
              </p:cNvSpPr>
              <p:nvPr/>
            </p:nvSpPr>
            <p:spPr bwMode="auto">
              <a:xfrm>
                <a:off x="1290" y="1443"/>
                <a:ext cx="25" cy="25"/>
              </a:xfrm>
              <a:custGeom>
                <a:avLst/>
                <a:gdLst/>
                <a:ahLst/>
                <a:cxnLst>
                  <a:cxn ang="0">
                    <a:pos x="0" y="0"/>
                  </a:cxn>
                  <a:cxn ang="0">
                    <a:pos x="102" y="0"/>
                  </a:cxn>
                  <a:cxn ang="0">
                    <a:pos x="102" y="102"/>
                  </a:cxn>
                  <a:cxn ang="0">
                    <a:pos x="0" y="102"/>
                  </a:cxn>
                  <a:cxn ang="0">
                    <a:pos x="0" y="0"/>
                  </a:cxn>
                  <a:cxn ang="0">
                    <a:pos x="34" y="34"/>
                  </a:cxn>
                  <a:cxn ang="0">
                    <a:pos x="68" y="34"/>
                  </a:cxn>
                  <a:cxn ang="0">
                    <a:pos x="68" y="68"/>
                  </a:cxn>
                  <a:cxn ang="0">
                    <a:pos x="34" y="68"/>
                  </a:cxn>
                  <a:cxn ang="0">
                    <a:pos x="34" y="34"/>
                  </a:cxn>
                  <a:cxn ang="0">
                    <a:pos x="0" y="0"/>
                  </a:cxn>
                </a:cxnLst>
                <a:rect l="0" t="0" r="r" b="b"/>
                <a:pathLst>
                  <a:path w="102" h="102">
                    <a:moveTo>
                      <a:pt x="0" y="0"/>
                    </a:moveTo>
                    <a:lnTo>
                      <a:pt x="102" y="0"/>
                    </a:lnTo>
                    <a:lnTo>
                      <a:pt x="102" y="102"/>
                    </a:lnTo>
                    <a:lnTo>
                      <a:pt x="0" y="102"/>
                    </a:lnTo>
                    <a:lnTo>
                      <a:pt x="0" y="0"/>
                    </a:lnTo>
                    <a:lnTo>
                      <a:pt x="34" y="34"/>
                    </a:lnTo>
                    <a:lnTo>
                      <a:pt x="68" y="34"/>
                    </a:lnTo>
                    <a:lnTo>
                      <a:pt x="68" y="68"/>
                    </a:lnTo>
                    <a:lnTo>
                      <a:pt x="34" y="68"/>
                    </a:lnTo>
                    <a:lnTo>
                      <a:pt x="34" y="34"/>
                    </a:lnTo>
                    <a:lnTo>
                      <a:pt x="0" y="0"/>
                    </a:lnTo>
                    <a:close/>
                  </a:path>
                </a:pathLst>
              </a:custGeom>
              <a:solidFill>
                <a:srgbClr val="2F207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77" name="Freeform 629"/>
              <p:cNvSpPr>
                <a:spLocks/>
              </p:cNvSpPr>
              <p:nvPr/>
            </p:nvSpPr>
            <p:spPr bwMode="auto">
              <a:xfrm>
                <a:off x="1294" y="1447"/>
                <a:ext cx="17" cy="17"/>
              </a:xfrm>
              <a:custGeom>
                <a:avLst/>
                <a:gdLst/>
                <a:ahLst/>
                <a:cxnLst>
                  <a:cxn ang="0">
                    <a:pos x="0" y="0"/>
                  </a:cxn>
                  <a:cxn ang="0">
                    <a:pos x="68" y="0"/>
                  </a:cxn>
                  <a:cxn ang="0">
                    <a:pos x="68" y="68"/>
                  </a:cxn>
                  <a:cxn ang="0">
                    <a:pos x="0" y="68"/>
                  </a:cxn>
                  <a:cxn ang="0">
                    <a:pos x="0" y="0"/>
                  </a:cxn>
                  <a:cxn ang="0">
                    <a:pos x="34" y="34"/>
                  </a:cxn>
                  <a:cxn ang="0">
                    <a:pos x="34" y="34"/>
                  </a:cxn>
                  <a:cxn ang="0">
                    <a:pos x="34" y="34"/>
                  </a:cxn>
                  <a:cxn ang="0">
                    <a:pos x="34" y="34"/>
                  </a:cxn>
                  <a:cxn ang="0">
                    <a:pos x="34" y="34"/>
                  </a:cxn>
                  <a:cxn ang="0">
                    <a:pos x="0" y="0"/>
                  </a:cxn>
                </a:cxnLst>
                <a:rect l="0" t="0" r="r" b="b"/>
                <a:pathLst>
                  <a:path w="68" h="68">
                    <a:moveTo>
                      <a:pt x="0" y="0"/>
                    </a:moveTo>
                    <a:lnTo>
                      <a:pt x="68" y="0"/>
                    </a:lnTo>
                    <a:lnTo>
                      <a:pt x="68" y="68"/>
                    </a:lnTo>
                    <a:lnTo>
                      <a:pt x="0" y="68"/>
                    </a:lnTo>
                    <a:lnTo>
                      <a:pt x="0" y="0"/>
                    </a:lnTo>
                    <a:lnTo>
                      <a:pt x="34" y="34"/>
                    </a:lnTo>
                    <a:lnTo>
                      <a:pt x="34" y="34"/>
                    </a:lnTo>
                    <a:lnTo>
                      <a:pt x="34" y="34"/>
                    </a:lnTo>
                    <a:lnTo>
                      <a:pt x="34" y="34"/>
                    </a:lnTo>
                    <a:lnTo>
                      <a:pt x="34" y="34"/>
                    </a:lnTo>
                    <a:lnTo>
                      <a:pt x="0" y="0"/>
                    </a:lnTo>
                    <a:close/>
                  </a:path>
                </a:pathLst>
              </a:custGeom>
              <a:solidFill>
                <a:srgbClr val="2C1C7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78" name="Rectangle 630"/>
              <p:cNvSpPr>
                <a:spLocks noChangeArrowheads="1"/>
              </p:cNvSpPr>
              <p:nvPr/>
            </p:nvSpPr>
            <p:spPr bwMode="auto">
              <a:xfrm>
                <a:off x="1298" y="1451"/>
                <a:ext cx="9" cy="9"/>
              </a:xfrm>
              <a:prstGeom prst="rect">
                <a:avLst/>
              </a:prstGeom>
              <a:solidFill>
                <a:srgbClr val="28166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79" name="Rectangle 631"/>
              <p:cNvSpPr>
                <a:spLocks noChangeArrowheads="1"/>
              </p:cNvSpPr>
              <p:nvPr/>
            </p:nvSpPr>
            <p:spPr bwMode="auto">
              <a:xfrm>
                <a:off x="1233" y="1243"/>
                <a:ext cx="140" cy="426"/>
              </a:xfrm>
              <a:prstGeom prst="rect">
                <a:avLst/>
              </a:prstGeom>
              <a:noFill/>
              <a:ln w="1588">
                <a:solidFill>
                  <a:srgbClr val="1F1A17"/>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80" name="Rectangle 632"/>
              <p:cNvSpPr>
                <a:spLocks noChangeArrowheads="1"/>
              </p:cNvSpPr>
              <p:nvPr/>
            </p:nvSpPr>
            <p:spPr bwMode="auto">
              <a:xfrm rot="16200000">
                <a:off x="1284" y="1579"/>
                <a:ext cx="63"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700" b="1" dirty="0">
                    <a:solidFill>
                      <a:srgbClr val="FFFFFF"/>
                    </a:solidFill>
                    <a:latin typeface="Arial" pitchFamily="34" charset="0"/>
                  </a:rPr>
                  <a:t>Z</a:t>
                </a:r>
                <a:endParaRPr lang="en-US" dirty="0">
                  <a:solidFill>
                    <a:prstClr val="black"/>
                  </a:solidFill>
                  <a:latin typeface="Arial" pitchFamily="34" charset="0"/>
                </a:endParaRPr>
              </a:p>
            </p:txBody>
          </p:sp>
          <p:sp>
            <p:nvSpPr>
              <p:cNvPr id="281" name="Rectangle 633"/>
              <p:cNvSpPr>
                <a:spLocks noChangeArrowheads="1"/>
              </p:cNvSpPr>
              <p:nvPr/>
            </p:nvSpPr>
            <p:spPr bwMode="auto">
              <a:xfrm rot="16200000">
                <a:off x="1286" y="1545"/>
                <a:ext cx="60"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700" b="1" dirty="0">
                    <a:solidFill>
                      <a:srgbClr val="FFFFFF"/>
                    </a:solidFill>
                    <a:latin typeface="Arial" pitchFamily="34" charset="0"/>
                  </a:rPr>
                  <a:t>e</a:t>
                </a:r>
                <a:endParaRPr lang="en-US" dirty="0">
                  <a:solidFill>
                    <a:prstClr val="black"/>
                  </a:solidFill>
                  <a:latin typeface="Arial" pitchFamily="34" charset="0"/>
                </a:endParaRPr>
              </a:p>
            </p:txBody>
          </p:sp>
          <p:sp>
            <p:nvSpPr>
              <p:cNvPr id="282" name="Rectangle 634"/>
              <p:cNvSpPr>
                <a:spLocks noChangeArrowheads="1"/>
              </p:cNvSpPr>
              <p:nvPr/>
            </p:nvSpPr>
            <p:spPr bwMode="auto">
              <a:xfrm rot="16200000">
                <a:off x="1291" y="1518"/>
                <a:ext cx="50"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700" b="1" dirty="0">
                    <a:solidFill>
                      <a:srgbClr val="FFFFFF"/>
                    </a:solidFill>
                    <a:latin typeface="Arial" pitchFamily="34" charset="0"/>
                  </a:rPr>
                  <a:t>r</a:t>
                </a:r>
                <a:endParaRPr lang="en-US" dirty="0">
                  <a:solidFill>
                    <a:prstClr val="black"/>
                  </a:solidFill>
                  <a:latin typeface="Arial" pitchFamily="34" charset="0"/>
                </a:endParaRPr>
              </a:p>
            </p:txBody>
          </p:sp>
          <p:sp>
            <p:nvSpPr>
              <p:cNvPr id="283" name="Rectangle 635"/>
              <p:cNvSpPr>
                <a:spLocks noChangeArrowheads="1"/>
              </p:cNvSpPr>
              <p:nvPr/>
            </p:nvSpPr>
            <p:spPr bwMode="auto">
              <a:xfrm rot="16200000">
                <a:off x="1284" y="1488"/>
                <a:ext cx="63"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700" b="1" dirty="0">
                    <a:solidFill>
                      <a:srgbClr val="FFFFFF"/>
                    </a:solidFill>
                    <a:latin typeface="Arial" pitchFamily="34" charset="0"/>
                  </a:rPr>
                  <a:t>o</a:t>
                </a:r>
                <a:endParaRPr lang="en-US" dirty="0">
                  <a:solidFill>
                    <a:prstClr val="black"/>
                  </a:solidFill>
                  <a:latin typeface="Arial" pitchFamily="34" charset="0"/>
                </a:endParaRPr>
              </a:p>
            </p:txBody>
          </p:sp>
          <p:sp>
            <p:nvSpPr>
              <p:cNvPr id="284" name="Rectangle 636"/>
              <p:cNvSpPr>
                <a:spLocks noChangeArrowheads="1"/>
              </p:cNvSpPr>
              <p:nvPr/>
            </p:nvSpPr>
            <p:spPr bwMode="auto">
              <a:xfrm rot="16200000">
                <a:off x="1294" y="1463"/>
                <a:ext cx="44"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700" b="1" dirty="0">
                    <a:solidFill>
                      <a:srgbClr val="FFFFFF"/>
                    </a:solidFill>
                    <a:latin typeface="Arial" pitchFamily="34" charset="0"/>
                  </a:rPr>
                  <a:t> </a:t>
                </a:r>
                <a:endParaRPr lang="en-US" dirty="0">
                  <a:solidFill>
                    <a:prstClr val="black"/>
                  </a:solidFill>
                  <a:latin typeface="Arial" pitchFamily="34" charset="0"/>
                </a:endParaRPr>
              </a:p>
            </p:txBody>
          </p:sp>
          <p:sp>
            <p:nvSpPr>
              <p:cNvPr id="285" name="Rectangle 637"/>
              <p:cNvSpPr>
                <a:spLocks noChangeArrowheads="1"/>
              </p:cNvSpPr>
              <p:nvPr/>
            </p:nvSpPr>
            <p:spPr bwMode="auto">
              <a:xfrm rot="16200000">
                <a:off x="1283" y="1436"/>
                <a:ext cx="66"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700" b="1" dirty="0">
                    <a:solidFill>
                      <a:srgbClr val="FFFFFF"/>
                    </a:solidFill>
                    <a:latin typeface="Arial" pitchFamily="34" charset="0"/>
                  </a:rPr>
                  <a:t>S</a:t>
                </a:r>
                <a:endParaRPr lang="en-US" dirty="0">
                  <a:solidFill>
                    <a:prstClr val="black"/>
                  </a:solidFill>
                  <a:latin typeface="Arial" pitchFamily="34" charset="0"/>
                </a:endParaRPr>
              </a:p>
            </p:txBody>
          </p:sp>
          <p:sp>
            <p:nvSpPr>
              <p:cNvPr id="286" name="Rectangle 638"/>
              <p:cNvSpPr>
                <a:spLocks noChangeArrowheads="1"/>
              </p:cNvSpPr>
              <p:nvPr/>
            </p:nvSpPr>
            <p:spPr bwMode="auto">
              <a:xfrm rot="16200000">
                <a:off x="1284" y="1398"/>
                <a:ext cx="63"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700" b="1" dirty="0">
                    <a:solidFill>
                      <a:srgbClr val="FFFFFF"/>
                    </a:solidFill>
                    <a:latin typeface="Arial" pitchFamily="34" charset="0"/>
                  </a:rPr>
                  <a:t>u</a:t>
                </a:r>
                <a:endParaRPr lang="en-US" dirty="0">
                  <a:solidFill>
                    <a:prstClr val="black"/>
                  </a:solidFill>
                  <a:latin typeface="Arial" pitchFamily="34" charset="0"/>
                </a:endParaRPr>
              </a:p>
            </p:txBody>
          </p:sp>
          <p:sp>
            <p:nvSpPr>
              <p:cNvPr id="287" name="Rectangle 639"/>
              <p:cNvSpPr>
                <a:spLocks noChangeArrowheads="1"/>
              </p:cNvSpPr>
              <p:nvPr/>
            </p:nvSpPr>
            <p:spPr bwMode="auto">
              <a:xfrm rot="16200000">
                <a:off x="1284" y="1363"/>
                <a:ext cx="63"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700" b="1" dirty="0">
                    <a:solidFill>
                      <a:srgbClr val="FFFFFF"/>
                    </a:solidFill>
                    <a:latin typeface="Arial" pitchFamily="34" charset="0"/>
                  </a:rPr>
                  <a:t>p</a:t>
                </a:r>
                <a:endParaRPr lang="en-US" dirty="0">
                  <a:solidFill>
                    <a:prstClr val="black"/>
                  </a:solidFill>
                  <a:latin typeface="Arial" pitchFamily="34" charset="0"/>
                </a:endParaRPr>
              </a:p>
            </p:txBody>
          </p:sp>
          <p:sp>
            <p:nvSpPr>
              <p:cNvPr id="288" name="Rectangle 640"/>
              <p:cNvSpPr>
                <a:spLocks noChangeArrowheads="1"/>
              </p:cNvSpPr>
              <p:nvPr/>
            </p:nvSpPr>
            <p:spPr bwMode="auto">
              <a:xfrm rot="16200000">
                <a:off x="1284" y="1327"/>
                <a:ext cx="63"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700" b="1" dirty="0">
                    <a:solidFill>
                      <a:srgbClr val="FFFFFF"/>
                    </a:solidFill>
                    <a:latin typeface="Arial" pitchFamily="34" charset="0"/>
                  </a:rPr>
                  <a:t>p</a:t>
                </a:r>
                <a:endParaRPr lang="en-US" dirty="0">
                  <a:solidFill>
                    <a:prstClr val="black"/>
                  </a:solidFill>
                  <a:latin typeface="Arial" pitchFamily="34" charset="0"/>
                </a:endParaRPr>
              </a:p>
            </p:txBody>
          </p:sp>
          <p:sp>
            <p:nvSpPr>
              <p:cNvPr id="289" name="Rectangle 641"/>
              <p:cNvSpPr>
                <a:spLocks noChangeArrowheads="1"/>
              </p:cNvSpPr>
              <p:nvPr/>
            </p:nvSpPr>
            <p:spPr bwMode="auto">
              <a:xfrm rot="16200000">
                <a:off x="1291" y="1299"/>
                <a:ext cx="50"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700" b="1" dirty="0">
                    <a:solidFill>
                      <a:srgbClr val="FFFFFF"/>
                    </a:solidFill>
                    <a:latin typeface="Arial" pitchFamily="34" charset="0"/>
                  </a:rPr>
                  <a:t>r</a:t>
                </a:r>
                <a:endParaRPr lang="en-US" dirty="0">
                  <a:solidFill>
                    <a:prstClr val="black"/>
                  </a:solidFill>
                  <a:latin typeface="Arial" pitchFamily="34" charset="0"/>
                </a:endParaRPr>
              </a:p>
            </p:txBody>
          </p:sp>
          <p:sp>
            <p:nvSpPr>
              <p:cNvPr id="290" name="Rectangle 642"/>
              <p:cNvSpPr>
                <a:spLocks noChangeArrowheads="1"/>
              </p:cNvSpPr>
              <p:nvPr/>
            </p:nvSpPr>
            <p:spPr bwMode="auto">
              <a:xfrm rot="16200000">
                <a:off x="1286" y="1271"/>
                <a:ext cx="60"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700" b="1" dirty="0">
                    <a:solidFill>
                      <a:srgbClr val="FFFFFF"/>
                    </a:solidFill>
                    <a:latin typeface="Arial" pitchFamily="34" charset="0"/>
                  </a:rPr>
                  <a:t>e</a:t>
                </a:r>
                <a:endParaRPr lang="en-US" dirty="0">
                  <a:solidFill>
                    <a:prstClr val="black"/>
                  </a:solidFill>
                  <a:latin typeface="Arial" pitchFamily="34" charset="0"/>
                </a:endParaRPr>
              </a:p>
            </p:txBody>
          </p:sp>
          <p:sp>
            <p:nvSpPr>
              <p:cNvPr id="291" name="Rectangle 643"/>
              <p:cNvSpPr>
                <a:spLocks noChangeArrowheads="1"/>
              </p:cNvSpPr>
              <p:nvPr/>
            </p:nvSpPr>
            <p:spPr bwMode="auto">
              <a:xfrm rot="16200000">
                <a:off x="1286" y="1239"/>
                <a:ext cx="60"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700" b="1" dirty="0">
                    <a:solidFill>
                      <a:srgbClr val="FFFFFF"/>
                    </a:solidFill>
                    <a:latin typeface="Arial" pitchFamily="34" charset="0"/>
                  </a:rPr>
                  <a:t>s</a:t>
                </a:r>
                <a:endParaRPr lang="en-US" dirty="0">
                  <a:solidFill>
                    <a:prstClr val="black"/>
                  </a:solidFill>
                  <a:latin typeface="Arial" pitchFamily="34" charset="0"/>
                </a:endParaRPr>
              </a:p>
            </p:txBody>
          </p:sp>
          <p:sp>
            <p:nvSpPr>
              <p:cNvPr id="292" name="Rectangle 644"/>
              <p:cNvSpPr>
                <a:spLocks noChangeArrowheads="1"/>
              </p:cNvSpPr>
              <p:nvPr/>
            </p:nvSpPr>
            <p:spPr bwMode="auto">
              <a:xfrm rot="16200000">
                <a:off x="1286" y="1206"/>
                <a:ext cx="60"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700" b="1" dirty="0">
                    <a:solidFill>
                      <a:srgbClr val="FFFFFF"/>
                    </a:solidFill>
                    <a:latin typeface="Arial" pitchFamily="34" charset="0"/>
                  </a:rPr>
                  <a:t>s</a:t>
                </a:r>
                <a:endParaRPr lang="en-US" dirty="0">
                  <a:solidFill>
                    <a:prstClr val="black"/>
                  </a:solidFill>
                  <a:latin typeface="Arial" pitchFamily="34" charset="0"/>
                </a:endParaRPr>
              </a:p>
            </p:txBody>
          </p:sp>
          <p:sp>
            <p:nvSpPr>
              <p:cNvPr id="293" name="Freeform 645"/>
              <p:cNvSpPr>
                <a:spLocks/>
              </p:cNvSpPr>
              <p:nvPr/>
            </p:nvSpPr>
            <p:spPr bwMode="auto">
              <a:xfrm>
                <a:off x="1444" y="1535"/>
                <a:ext cx="179" cy="134"/>
              </a:xfrm>
              <a:custGeom>
                <a:avLst/>
                <a:gdLst/>
                <a:ahLst/>
                <a:cxnLst>
                  <a:cxn ang="0">
                    <a:pos x="0" y="0"/>
                  </a:cxn>
                  <a:cxn ang="0">
                    <a:pos x="717" y="298"/>
                  </a:cxn>
                  <a:cxn ang="0">
                    <a:pos x="717" y="536"/>
                  </a:cxn>
                  <a:cxn ang="0">
                    <a:pos x="360" y="530"/>
                  </a:cxn>
                  <a:cxn ang="0">
                    <a:pos x="1" y="523"/>
                  </a:cxn>
                  <a:cxn ang="0">
                    <a:pos x="0" y="0"/>
                  </a:cxn>
                </a:cxnLst>
                <a:rect l="0" t="0" r="r" b="b"/>
                <a:pathLst>
                  <a:path w="717" h="536">
                    <a:moveTo>
                      <a:pt x="0" y="0"/>
                    </a:moveTo>
                    <a:lnTo>
                      <a:pt x="717" y="298"/>
                    </a:lnTo>
                    <a:lnTo>
                      <a:pt x="717" y="536"/>
                    </a:lnTo>
                    <a:lnTo>
                      <a:pt x="360" y="530"/>
                    </a:lnTo>
                    <a:lnTo>
                      <a:pt x="1" y="523"/>
                    </a:lnTo>
                    <a:lnTo>
                      <a:pt x="0" y="0"/>
                    </a:lnTo>
                    <a:close/>
                  </a:path>
                </a:pathLst>
              </a:custGeom>
              <a:solidFill>
                <a:srgbClr val="84C22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94" name="Freeform 646"/>
              <p:cNvSpPr>
                <a:spLocks/>
              </p:cNvSpPr>
              <p:nvPr/>
            </p:nvSpPr>
            <p:spPr bwMode="auto">
              <a:xfrm>
                <a:off x="1444" y="1527"/>
                <a:ext cx="179" cy="90"/>
              </a:xfrm>
              <a:custGeom>
                <a:avLst/>
                <a:gdLst/>
                <a:ahLst/>
                <a:cxnLst>
                  <a:cxn ang="0">
                    <a:pos x="717" y="358"/>
                  </a:cxn>
                  <a:cxn ang="0">
                    <a:pos x="0" y="60"/>
                  </a:cxn>
                  <a:cxn ang="0">
                    <a:pos x="0" y="0"/>
                  </a:cxn>
                  <a:cxn ang="0">
                    <a:pos x="717" y="297"/>
                  </a:cxn>
                  <a:cxn ang="0">
                    <a:pos x="717" y="358"/>
                  </a:cxn>
                </a:cxnLst>
                <a:rect l="0" t="0" r="r" b="b"/>
                <a:pathLst>
                  <a:path w="717" h="358">
                    <a:moveTo>
                      <a:pt x="717" y="358"/>
                    </a:moveTo>
                    <a:lnTo>
                      <a:pt x="0" y="60"/>
                    </a:lnTo>
                    <a:lnTo>
                      <a:pt x="0" y="0"/>
                    </a:lnTo>
                    <a:lnTo>
                      <a:pt x="717" y="297"/>
                    </a:lnTo>
                    <a:lnTo>
                      <a:pt x="717" y="358"/>
                    </a:lnTo>
                    <a:close/>
                  </a:path>
                </a:pathLst>
              </a:custGeom>
              <a:solidFill>
                <a:srgbClr val="84C22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95" name="Freeform 647"/>
              <p:cNvSpPr>
                <a:spLocks/>
              </p:cNvSpPr>
              <p:nvPr/>
            </p:nvSpPr>
            <p:spPr bwMode="auto">
              <a:xfrm>
                <a:off x="1444" y="1519"/>
                <a:ext cx="179" cy="90"/>
              </a:xfrm>
              <a:custGeom>
                <a:avLst/>
                <a:gdLst/>
                <a:ahLst/>
                <a:cxnLst>
                  <a:cxn ang="0">
                    <a:pos x="717" y="359"/>
                  </a:cxn>
                  <a:cxn ang="0">
                    <a:pos x="0" y="61"/>
                  </a:cxn>
                  <a:cxn ang="0">
                    <a:pos x="0" y="0"/>
                  </a:cxn>
                  <a:cxn ang="0">
                    <a:pos x="717" y="298"/>
                  </a:cxn>
                  <a:cxn ang="0">
                    <a:pos x="717" y="359"/>
                  </a:cxn>
                </a:cxnLst>
                <a:rect l="0" t="0" r="r" b="b"/>
                <a:pathLst>
                  <a:path w="717" h="359">
                    <a:moveTo>
                      <a:pt x="717" y="359"/>
                    </a:moveTo>
                    <a:lnTo>
                      <a:pt x="0" y="61"/>
                    </a:lnTo>
                    <a:lnTo>
                      <a:pt x="0" y="0"/>
                    </a:lnTo>
                    <a:lnTo>
                      <a:pt x="717" y="298"/>
                    </a:lnTo>
                    <a:lnTo>
                      <a:pt x="717" y="359"/>
                    </a:lnTo>
                    <a:close/>
                  </a:path>
                </a:pathLst>
              </a:custGeom>
              <a:solidFill>
                <a:srgbClr val="81BE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96" name="Freeform 648"/>
              <p:cNvSpPr>
                <a:spLocks/>
              </p:cNvSpPr>
              <p:nvPr/>
            </p:nvSpPr>
            <p:spPr bwMode="auto">
              <a:xfrm>
                <a:off x="1444" y="1512"/>
                <a:ext cx="179" cy="89"/>
              </a:xfrm>
              <a:custGeom>
                <a:avLst/>
                <a:gdLst/>
                <a:ahLst/>
                <a:cxnLst>
                  <a:cxn ang="0">
                    <a:pos x="717" y="358"/>
                  </a:cxn>
                  <a:cxn ang="0">
                    <a:pos x="0" y="61"/>
                  </a:cxn>
                  <a:cxn ang="0">
                    <a:pos x="0" y="0"/>
                  </a:cxn>
                  <a:cxn ang="0">
                    <a:pos x="716" y="298"/>
                  </a:cxn>
                  <a:cxn ang="0">
                    <a:pos x="717" y="358"/>
                  </a:cxn>
                </a:cxnLst>
                <a:rect l="0" t="0" r="r" b="b"/>
                <a:pathLst>
                  <a:path w="717" h="358">
                    <a:moveTo>
                      <a:pt x="717" y="358"/>
                    </a:moveTo>
                    <a:lnTo>
                      <a:pt x="0" y="61"/>
                    </a:lnTo>
                    <a:lnTo>
                      <a:pt x="0" y="0"/>
                    </a:lnTo>
                    <a:lnTo>
                      <a:pt x="716" y="298"/>
                    </a:lnTo>
                    <a:lnTo>
                      <a:pt x="717" y="358"/>
                    </a:lnTo>
                    <a:close/>
                  </a:path>
                </a:pathLst>
              </a:custGeom>
              <a:solidFill>
                <a:srgbClr val="7FBA3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97" name="Freeform 649"/>
              <p:cNvSpPr>
                <a:spLocks/>
              </p:cNvSpPr>
              <p:nvPr/>
            </p:nvSpPr>
            <p:spPr bwMode="auto">
              <a:xfrm>
                <a:off x="1444" y="1504"/>
                <a:ext cx="179" cy="90"/>
              </a:xfrm>
              <a:custGeom>
                <a:avLst/>
                <a:gdLst/>
                <a:ahLst/>
                <a:cxnLst>
                  <a:cxn ang="0">
                    <a:pos x="718" y="359"/>
                  </a:cxn>
                  <a:cxn ang="0">
                    <a:pos x="1" y="61"/>
                  </a:cxn>
                  <a:cxn ang="0">
                    <a:pos x="0" y="0"/>
                  </a:cxn>
                  <a:cxn ang="0">
                    <a:pos x="717" y="299"/>
                  </a:cxn>
                  <a:cxn ang="0">
                    <a:pos x="718" y="359"/>
                  </a:cxn>
                </a:cxnLst>
                <a:rect l="0" t="0" r="r" b="b"/>
                <a:pathLst>
                  <a:path w="718" h="359">
                    <a:moveTo>
                      <a:pt x="718" y="359"/>
                    </a:moveTo>
                    <a:lnTo>
                      <a:pt x="1" y="61"/>
                    </a:lnTo>
                    <a:lnTo>
                      <a:pt x="0" y="0"/>
                    </a:lnTo>
                    <a:lnTo>
                      <a:pt x="717" y="299"/>
                    </a:lnTo>
                    <a:lnTo>
                      <a:pt x="718" y="359"/>
                    </a:lnTo>
                    <a:close/>
                  </a:path>
                </a:pathLst>
              </a:custGeom>
              <a:solidFill>
                <a:srgbClr val="7DB63C"/>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98" name="Freeform 650"/>
              <p:cNvSpPr>
                <a:spLocks/>
              </p:cNvSpPr>
              <p:nvPr/>
            </p:nvSpPr>
            <p:spPr bwMode="auto">
              <a:xfrm>
                <a:off x="1444" y="1497"/>
                <a:ext cx="179" cy="89"/>
              </a:xfrm>
              <a:custGeom>
                <a:avLst/>
                <a:gdLst/>
                <a:ahLst/>
                <a:cxnLst>
                  <a:cxn ang="0">
                    <a:pos x="717" y="359"/>
                  </a:cxn>
                  <a:cxn ang="0">
                    <a:pos x="1" y="61"/>
                  </a:cxn>
                  <a:cxn ang="0">
                    <a:pos x="0" y="0"/>
                  </a:cxn>
                  <a:cxn ang="0">
                    <a:pos x="717" y="297"/>
                  </a:cxn>
                  <a:cxn ang="0">
                    <a:pos x="717" y="359"/>
                  </a:cxn>
                </a:cxnLst>
                <a:rect l="0" t="0" r="r" b="b"/>
                <a:pathLst>
                  <a:path w="717" h="359">
                    <a:moveTo>
                      <a:pt x="717" y="359"/>
                    </a:moveTo>
                    <a:lnTo>
                      <a:pt x="1" y="61"/>
                    </a:lnTo>
                    <a:lnTo>
                      <a:pt x="0" y="0"/>
                    </a:lnTo>
                    <a:lnTo>
                      <a:pt x="717" y="297"/>
                    </a:lnTo>
                    <a:lnTo>
                      <a:pt x="717" y="359"/>
                    </a:lnTo>
                    <a:close/>
                  </a:path>
                </a:pathLst>
              </a:custGeom>
              <a:solidFill>
                <a:srgbClr val="7BB24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99" name="Freeform 651"/>
              <p:cNvSpPr>
                <a:spLocks/>
              </p:cNvSpPr>
              <p:nvPr/>
            </p:nvSpPr>
            <p:spPr bwMode="auto">
              <a:xfrm>
                <a:off x="1444" y="1489"/>
                <a:ext cx="179" cy="90"/>
              </a:xfrm>
              <a:custGeom>
                <a:avLst/>
                <a:gdLst/>
                <a:ahLst/>
                <a:cxnLst>
                  <a:cxn ang="0">
                    <a:pos x="717" y="360"/>
                  </a:cxn>
                  <a:cxn ang="0">
                    <a:pos x="0" y="61"/>
                  </a:cxn>
                  <a:cxn ang="0">
                    <a:pos x="0" y="0"/>
                  </a:cxn>
                  <a:cxn ang="0">
                    <a:pos x="717" y="298"/>
                  </a:cxn>
                  <a:cxn ang="0">
                    <a:pos x="717" y="360"/>
                  </a:cxn>
                </a:cxnLst>
                <a:rect l="0" t="0" r="r" b="b"/>
                <a:pathLst>
                  <a:path w="717" h="360">
                    <a:moveTo>
                      <a:pt x="717" y="360"/>
                    </a:moveTo>
                    <a:lnTo>
                      <a:pt x="0" y="61"/>
                    </a:lnTo>
                    <a:lnTo>
                      <a:pt x="0" y="0"/>
                    </a:lnTo>
                    <a:lnTo>
                      <a:pt x="717" y="298"/>
                    </a:lnTo>
                    <a:lnTo>
                      <a:pt x="717" y="360"/>
                    </a:lnTo>
                    <a:close/>
                  </a:path>
                </a:pathLst>
              </a:custGeom>
              <a:solidFill>
                <a:srgbClr val="79AD48"/>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00" name="Freeform 652"/>
              <p:cNvSpPr>
                <a:spLocks/>
              </p:cNvSpPr>
              <p:nvPr/>
            </p:nvSpPr>
            <p:spPr bwMode="auto">
              <a:xfrm>
                <a:off x="1444" y="1481"/>
                <a:ext cx="179" cy="90"/>
              </a:xfrm>
              <a:custGeom>
                <a:avLst/>
                <a:gdLst/>
                <a:ahLst/>
                <a:cxnLst>
                  <a:cxn ang="0">
                    <a:pos x="717" y="358"/>
                  </a:cxn>
                  <a:cxn ang="0">
                    <a:pos x="0" y="61"/>
                  </a:cxn>
                  <a:cxn ang="0">
                    <a:pos x="0" y="0"/>
                  </a:cxn>
                  <a:cxn ang="0">
                    <a:pos x="717" y="298"/>
                  </a:cxn>
                  <a:cxn ang="0">
                    <a:pos x="717" y="358"/>
                  </a:cxn>
                </a:cxnLst>
                <a:rect l="0" t="0" r="r" b="b"/>
                <a:pathLst>
                  <a:path w="717" h="358">
                    <a:moveTo>
                      <a:pt x="717" y="358"/>
                    </a:moveTo>
                    <a:lnTo>
                      <a:pt x="0" y="61"/>
                    </a:lnTo>
                    <a:lnTo>
                      <a:pt x="0" y="0"/>
                    </a:lnTo>
                    <a:lnTo>
                      <a:pt x="717" y="298"/>
                    </a:lnTo>
                    <a:lnTo>
                      <a:pt x="717" y="358"/>
                    </a:lnTo>
                    <a:close/>
                  </a:path>
                </a:pathLst>
              </a:custGeom>
              <a:solidFill>
                <a:srgbClr val="77A94D"/>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01" name="Freeform 653"/>
              <p:cNvSpPr>
                <a:spLocks/>
              </p:cNvSpPr>
              <p:nvPr/>
            </p:nvSpPr>
            <p:spPr bwMode="auto">
              <a:xfrm>
                <a:off x="1444" y="1474"/>
                <a:ext cx="179" cy="89"/>
              </a:xfrm>
              <a:custGeom>
                <a:avLst/>
                <a:gdLst/>
                <a:ahLst/>
                <a:cxnLst>
                  <a:cxn ang="0">
                    <a:pos x="717" y="358"/>
                  </a:cxn>
                  <a:cxn ang="0">
                    <a:pos x="0" y="60"/>
                  </a:cxn>
                  <a:cxn ang="0">
                    <a:pos x="0" y="0"/>
                  </a:cxn>
                  <a:cxn ang="0">
                    <a:pos x="717" y="297"/>
                  </a:cxn>
                  <a:cxn ang="0">
                    <a:pos x="717" y="358"/>
                  </a:cxn>
                </a:cxnLst>
                <a:rect l="0" t="0" r="r" b="b"/>
                <a:pathLst>
                  <a:path w="717" h="358">
                    <a:moveTo>
                      <a:pt x="717" y="358"/>
                    </a:moveTo>
                    <a:lnTo>
                      <a:pt x="0" y="60"/>
                    </a:lnTo>
                    <a:lnTo>
                      <a:pt x="0" y="0"/>
                    </a:lnTo>
                    <a:lnTo>
                      <a:pt x="717" y="297"/>
                    </a:lnTo>
                    <a:lnTo>
                      <a:pt x="717" y="358"/>
                    </a:lnTo>
                    <a:close/>
                  </a:path>
                </a:pathLst>
              </a:custGeom>
              <a:solidFill>
                <a:srgbClr val="75A55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02" name="Freeform 654"/>
              <p:cNvSpPr>
                <a:spLocks/>
              </p:cNvSpPr>
              <p:nvPr/>
            </p:nvSpPr>
            <p:spPr bwMode="auto">
              <a:xfrm>
                <a:off x="1444" y="1466"/>
                <a:ext cx="179" cy="90"/>
              </a:xfrm>
              <a:custGeom>
                <a:avLst/>
                <a:gdLst/>
                <a:ahLst/>
                <a:cxnLst>
                  <a:cxn ang="0">
                    <a:pos x="717" y="360"/>
                  </a:cxn>
                  <a:cxn ang="0">
                    <a:pos x="0" y="62"/>
                  </a:cxn>
                  <a:cxn ang="0">
                    <a:pos x="0" y="0"/>
                  </a:cxn>
                  <a:cxn ang="0">
                    <a:pos x="717" y="299"/>
                  </a:cxn>
                  <a:cxn ang="0">
                    <a:pos x="717" y="360"/>
                  </a:cxn>
                </a:cxnLst>
                <a:rect l="0" t="0" r="r" b="b"/>
                <a:pathLst>
                  <a:path w="717" h="360">
                    <a:moveTo>
                      <a:pt x="717" y="360"/>
                    </a:moveTo>
                    <a:lnTo>
                      <a:pt x="0" y="62"/>
                    </a:lnTo>
                    <a:lnTo>
                      <a:pt x="0" y="0"/>
                    </a:lnTo>
                    <a:lnTo>
                      <a:pt x="717" y="299"/>
                    </a:lnTo>
                    <a:lnTo>
                      <a:pt x="717" y="360"/>
                    </a:lnTo>
                    <a:close/>
                  </a:path>
                </a:pathLst>
              </a:custGeom>
              <a:solidFill>
                <a:srgbClr val="74A253"/>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03" name="Freeform 655"/>
              <p:cNvSpPr>
                <a:spLocks/>
              </p:cNvSpPr>
              <p:nvPr/>
            </p:nvSpPr>
            <p:spPr bwMode="auto">
              <a:xfrm>
                <a:off x="1444" y="1458"/>
                <a:ext cx="179" cy="90"/>
              </a:xfrm>
              <a:custGeom>
                <a:avLst/>
                <a:gdLst/>
                <a:ahLst/>
                <a:cxnLst>
                  <a:cxn ang="0">
                    <a:pos x="717" y="359"/>
                  </a:cxn>
                  <a:cxn ang="0">
                    <a:pos x="0" y="62"/>
                  </a:cxn>
                  <a:cxn ang="0">
                    <a:pos x="0" y="0"/>
                  </a:cxn>
                  <a:cxn ang="0">
                    <a:pos x="717" y="299"/>
                  </a:cxn>
                  <a:cxn ang="0">
                    <a:pos x="717" y="359"/>
                  </a:cxn>
                </a:cxnLst>
                <a:rect l="0" t="0" r="r" b="b"/>
                <a:pathLst>
                  <a:path w="717" h="359">
                    <a:moveTo>
                      <a:pt x="717" y="359"/>
                    </a:moveTo>
                    <a:lnTo>
                      <a:pt x="0" y="62"/>
                    </a:lnTo>
                    <a:lnTo>
                      <a:pt x="0" y="0"/>
                    </a:lnTo>
                    <a:lnTo>
                      <a:pt x="717" y="299"/>
                    </a:lnTo>
                    <a:lnTo>
                      <a:pt x="717" y="359"/>
                    </a:lnTo>
                    <a:close/>
                  </a:path>
                </a:pathLst>
              </a:custGeom>
              <a:solidFill>
                <a:srgbClr val="719E5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04" name="Freeform 656"/>
              <p:cNvSpPr>
                <a:spLocks/>
              </p:cNvSpPr>
              <p:nvPr/>
            </p:nvSpPr>
            <p:spPr bwMode="auto">
              <a:xfrm>
                <a:off x="1444" y="1451"/>
                <a:ext cx="179" cy="89"/>
              </a:xfrm>
              <a:custGeom>
                <a:avLst/>
                <a:gdLst/>
                <a:ahLst/>
                <a:cxnLst>
                  <a:cxn ang="0">
                    <a:pos x="717" y="359"/>
                  </a:cxn>
                  <a:cxn ang="0">
                    <a:pos x="0" y="60"/>
                  </a:cxn>
                  <a:cxn ang="0">
                    <a:pos x="0" y="0"/>
                  </a:cxn>
                  <a:cxn ang="0">
                    <a:pos x="717" y="297"/>
                  </a:cxn>
                  <a:cxn ang="0">
                    <a:pos x="717" y="359"/>
                  </a:cxn>
                </a:cxnLst>
                <a:rect l="0" t="0" r="r" b="b"/>
                <a:pathLst>
                  <a:path w="717" h="359">
                    <a:moveTo>
                      <a:pt x="717" y="359"/>
                    </a:moveTo>
                    <a:lnTo>
                      <a:pt x="0" y="60"/>
                    </a:lnTo>
                    <a:lnTo>
                      <a:pt x="0" y="0"/>
                    </a:lnTo>
                    <a:lnTo>
                      <a:pt x="717" y="297"/>
                    </a:lnTo>
                    <a:lnTo>
                      <a:pt x="717" y="359"/>
                    </a:lnTo>
                    <a:close/>
                  </a:path>
                </a:pathLst>
              </a:custGeom>
              <a:solidFill>
                <a:srgbClr val="6F9959"/>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05" name="Freeform 657"/>
              <p:cNvSpPr>
                <a:spLocks/>
              </p:cNvSpPr>
              <p:nvPr/>
            </p:nvSpPr>
            <p:spPr bwMode="auto">
              <a:xfrm>
                <a:off x="1444" y="1443"/>
                <a:ext cx="179" cy="90"/>
              </a:xfrm>
              <a:custGeom>
                <a:avLst/>
                <a:gdLst/>
                <a:ahLst/>
                <a:cxnLst>
                  <a:cxn ang="0">
                    <a:pos x="717" y="360"/>
                  </a:cxn>
                  <a:cxn ang="0">
                    <a:pos x="0" y="61"/>
                  </a:cxn>
                  <a:cxn ang="0">
                    <a:pos x="0" y="27"/>
                  </a:cxn>
                  <a:cxn ang="0">
                    <a:pos x="0" y="0"/>
                  </a:cxn>
                  <a:cxn ang="0">
                    <a:pos x="717" y="298"/>
                  </a:cxn>
                  <a:cxn ang="0">
                    <a:pos x="717" y="360"/>
                  </a:cxn>
                </a:cxnLst>
                <a:rect l="0" t="0" r="r" b="b"/>
                <a:pathLst>
                  <a:path w="717" h="360">
                    <a:moveTo>
                      <a:pt x="717" y="360"/>
                    </a:moveTo>
                    <a:lnTo>
                      <a:pt x="0" y="61"/>
                    </a:lnTo>
                    <a:lnTo>
                      <a:pt x="0" y="27"/>
                    </a:lnTo>
                    <a:lnTo>
                      <a:pt x="0" y="0"/>
                    </a:lnTo>
                    <a:lnTo>
                      <a:pt x="717" y="298"/>
                    </a:lnTo>
                    <a:lnTo>
                      <a:pt x="717" y="360"/>
                    </a:lnTo>
                    <a:close/>
                  </a:path>
                </a:pathLst>
              </a:custGeom>
              <a:solidFill>
                <a:srgbClr val="6D965C"/>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06" name="Freeform 658"/>
              <p:cNvSpPr>
                <a:spLocks/>
              </p:cNvSpPr>
              <p:nvPr/>
            </p:nvSpPr>
            <p:spPr bwMode="auto">
              <a:xfrm>
                <a:off x="1444" y="1435"/>
                <a:ext cx="179" cy="90"/>
              </a:xfrm>
              <a:custGeom>
                <a:avLst/>
                <a:gdLst/>
                <a:ahLst/>
                <a:cxnLst>
                  <a:cxn ang="0">
                    <a:pos x="717" y="358"/>
                  </a:cxn>
                  <a:cxn ang="0">
                    <a:pos x="0" y="61"/>
                  </a:cxn>
                  <a:cxn ang="0">
                    <a:pos x="0" y="57"/>
                  </a:cxn>
                  <a:cxn ang="0">
                    <a:pos x="0" y="0"/>
                  </a:cxn>
                  <a:cxn ang="0">
                    <a:pos x="717" y="298"/>
                  </a:cxn>
                  <a:cxn ang="0">
                    <a:pos x="717" y="358"/>
                  </a:cxn>
                </a:cxnLst>
                <a:rect l="0" t="0" r="r" b="b"/>
                <a:pathLst>
                  <a:path w="717" h="358">
                    <a:moveTo>
                      <a:pt x="717" y="358"/>
                    </a:moveTo>
                    <a:lnTo>
                      <a:pt x="0" y="61"/>
                    </a:lnTo>
                    <a:lnTo>
                      <a:pt x="0" y="57"/>
                    </a:lnTo>
                    <a:lnTo>
                      <a:pt x="0" y="0"/>
                    </a:lnTo>
                    <a:lnTo>
                      <a:pt x="717" y="298"/>
                    </a:lnTo>
                    <a:lnTo>
                      <a:pt x="717" y="358"/>
                    </a:lnTo>
                    <a:close/>
                  </a:path>
                </a:pathLst>
              </a:custGeom>
              <a:solidFill>
                <a:srgbClr val="6B925E"/>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07" name="Freeform 659"/>
              <p:cNvSpPr>
                <a:spLocks/>
              </p:cNvSpPr>
              <p:nvPr/>
            </p:nvSpPr>
            <p:spPr bwMode="auto">
              <a:xfrm>
                <a:off x="1444" y="1428"/>
                <a:ext cx="179" cy="90"/>
              </a:xfrm>
              <a:custGeom>
                <a:avLst/>
                <a:gdLst/>
                <a:ahLst/>
                <a:cxnLst>
                  <a:cxn ang="0">
                    <a:pos x="717" y="358"/>
                  </a:cxn>
                  <a:cxn ang="0">
                    <a:pos x="0" y="60"/>
                  </a:cxn>
                  <a:cxn ang="0">
                    <a:pos x="0" y="0"/>
                  </a:cxn>
                  <a:cxn ang="0">
                    <a:pos x="717" y="297"/>
                  </a:cxn>
                  <a:cxn ang="0">
                    <a:pos x="717" y="358"/>
                  </a:cxn>
                </a:cxnLst>
                <a:rect l="0" t="0" r="r" b="b"/>
                <a:pathLst>
                  <a:path w="717" h="358">
                    <a:moveTo>
                      <a:pt x="717" y="358"/>
                    </a:moveTo>
                    <a:lnTo>
                      <a:pt x="0" y="60"/>
                    </a:lnTo>
                    <a:lnTo>
                      <a:pt x="0" y="0"/>
                    </a:lnTo>
                    <a:lnTo>
                      <a:pt x="717" y="297"/>
                    </a:lnTo>
                    <a:lnTo>
                      <a:pt x="717" y="358"/>
                    </a:lnTo>
                    <a:close/>
                  </a:path>
                </a:pathLst>
              </a:custGeom>
              <a:solidFill>
                <a:srgbClr val="698F6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08" name="Freeform 660"/>
              <p:cNvSpPr>
                <a:spLocks/>
              </p:cNvSpPr>
              <p:nvPr/>
            </p:nvSpPr>
            <p:spPr bwMode="auto">
              <a:xfrm>
                <a:off x="1444" y="1420"/>
                <a:ext cx="179" cy="90"/>
              </a:xfrm>
              <a:custGeom>
                <a:avLst/>
                <a:gdLst/>
                <a:ahLst/>
                <a:cxnLst>
                  <a:cxn ang="0">
                    <a:pos x="717" y="360"/>
                  </a:cxn>
                  <a:cxn ang="0">
                    <a:pos x="0" y="62"/>
                  </a:cxn>
                  <a:cxn ang="0">
                    <a:pos x="0" y="0"/>
                  </a:cxn>
                  <a:cxn ang="0">
                    <a:pos x="717" y="299"/>
                  </a:cxn>
                  <a:cxn ang="0">
                    <a:pos x="717" y="360"/>
                  </a:cxn>
                </a:cxnLst>
                <a:rect l="0" t="0" r="r" b="b"/>
                <a:pathLst>
                  <a:path w="717" h="360">
                    <a:moveTo>
                      <a:pt x="717" y="360"/>
                    </a:moveTo>
                    <a:lnTo>
                      <a:pt x="0" y="62"/>
                    </a:lnTo>
                    <a:lnTo>
                      <a:pt x="0" y="0"/>
                    </a:lnTo>
                    <a:lnTo>
                      <a:pt x="717" y="299"/>
                    </a:lnTo>
                    <a:lnTo>
                      <a:pt x="717" y="360"/>
                    </a:lnTo>
                    <a:close/>
                  </a:path>
                </a:pathLst>
              </a:custGeom>
              <a:solidFill>
                <a:srgbClr val="678C6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09" name="Freeform 661"/>
              <p:cNvSpPr>
                <a:spLocks/>
              </p:cNvSpPr>
              <p:nvPr/>
            </p:nvSpPr>
            <p:spPr bwMode="auto">
              <a:xfrm>
                <a:off x="1444" y="1413"/>
                <a:ext cx="179" cy="89"/>
              </a:xfrm>
              <a:custGeom>
                <a:avLst/>
                <a:gdLst/>
                <a:ahLst/>
                <a:cxnLst>
                  <a:cxn ang="0">
                    <a:pos x="717" y="359"/>
                  </a:cxn>
                  <a:cxn ang="0">
                    <a:pos x="0" y="62"/>
                  </a:cxn>
                  <a:cxn ang="0">
                    <a:pos x="0" y="0"/>
                  </a:cxn>
                  <a:cxn ang="0">
                    <a:pos x="715" y="298"/>
                  </a:cxn>
                  <a:cxn ang="0">
                    <a:pos x="717" y="359"/>
                  </a:cxn>
                </a:cxnLst>
                <a:rect l="0" t="0" r="r" b="b"/>
                <a:pathLst>
                  <a:path w="717" h="359">
                    <a:moveTo>
                      <a:pt x="717" y="359"/>
                    </a:moveTo>
                    <a:lnTo>
                      <a:pt x="0" y="62"/>
                    </a:lnTo>
                    <a:lnTo>
                      <a:pt x="0" y="0"/>
                    </a:lnTo>
                    <a:lnTo>
                      <a:pt x="715" y="298"/>
                    </a:lnTo>
                    <a:lnTo>
                      <a:pt x="717" y="359"/>
                    </a:lnTo>
                    <a:close/>
                  </a:path>
                </a:pathLst>
              </a:custGeom>
              <a:solidFill>
                <a:srgbClr val="668864"/>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10" name="Freeform 662"/>
              <p:cNvSpPr>
                <a:spLocks/>
              </p:cNvSpPr>
              <p:nvPr/>
            </p:nvSpPr>
            <p:spPr bwMode="auto">
              <a:xfrm>
                <a:off x="1444" y="1405"/>
                <a:ext cx="179" cy="90"/>
              </a:xfrm>
              <a:custGeom>
                <a:avLst/>
                <a:gdLst/>
                <a:ahLst/>
                <a:cxnLst>
                  <a:cxn ang="0">
                    <a:pos x="719" y="359"/>
                  </a:cxn>
                  <a:cxn ang="0">
                    <a:pos x="2" y="60"/>
                  </a:cxn>
                  <a:cxn ang="0">
                    <a:pos x="0" y="0"/>
                  </a:cxn>
                  <a:cxn ang="0">
                    <a:pos x="717" y="298"/>
                  </a:cxn>
                  <a:cxn ang="0">
                    <a:pos x="719" y="359"/>
                  </a:cxn>
                </a:cxnLst>
                <a:rect l="0" t="0" r="r" b="b"/>
                <a:pathLst>
                  <a:path w="719" h="359">
                    <a:moveTo>
                      <a:pt x="719" y="359"/>
                    </a:moveTo>
                    <a:lnTo>
                      <a:pt x="2" y="60"/>
                    </a:lnTo>
                    <a:lnTo>
                      <a:pt x="0" y="0"/>
                    </a:lnTo>
                    <a:lnTo>
                      <a:pt x="717" y="298"/>
                    </a:lnTo>
                    <a:lnTo>
                      <a:pt x="719" y="359"/>
                    </a:lnTo>
                    <a:close/>
                  </a:path>
                </a:pathLst>
              </a:custGeom>
              <a:solidFill>
                <a:srgbClr val="64846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11" name="Freeform 663"/>
              <p:cNvSpPr>
                <a:spLocks/>
              </p:cNvSpPr>
              <p:nvPr/>
            </p:nvSpPr>
            <p:spPr bwMode="auto">
              <a:xfrm>
                <a:off x="1444" y="1398"/>
                <a:ext cx="179" cy="89"/>
              </a:xfrm>
              <a:custGeom>
                <a:avLst/>
                <a:gdLst/>
                <a:ahLst/>
                <a:cxnLst>
                  <a:cxn ang="0">
                    <a:pos x="717" y="358"/>
                  </a:cxn>
                  <a:cxn ang="0">
                    <a:pos x="2" y="60"/>
                  </a:cxn>
                  <a:cxn ang="0">
                    <a:pos x="0" y="0"/>
                  </a:cxn>
                  <a:cxn ang="0">
                    <a:pos x="717" y="297"/>
                  </a:cxn>
                  <a:cxn ang="0">
                    <a:pos x="717" y="358"/>
                  </a:cxn>
                </a:cxnLst>
                <a:rect l="0" t="0" r="r" b="b"/>
                <a:pathLst>
                  <a:path w="717" h="358">
                    <a:moveTo>
                      <a:pt x="717" y="358"/>
                    </a:moveTo>
                    <a:lnTo>
                      <a:pt x="2" y="60"/>
                    </a:lnTo>
                    <a:lnTo>
                      <a:pt x="0" y="0"/>
                    </a:lnTo>
                    <a:lnTo>
                      <a:pt x="717" y="297"/>
                    </a:lnTo>
                    <a:lnTo>
                      <a:pt x="717" y="358"/>
                    </a:lnTo>
                    <a:close/>
                  </a:path>
                </a:pathLst>
              </a:custGeom>
              <a:solidFill>
                <a:srgbClr val="62816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12" name="Freeform 664"/>
              <p:cNvSpPr>
                <a:spLocks/>
              </p:cNvSpPr>
              <p:nvPr/>
            </p:nvSpPr>
            <p:spPr bwMode="auto">
              <a:xfrm>
                <a:off x="1444" y="1390"/>
                <a:ext cx="179" cy="90"/>
              </a:xfrm>
              <a:custGeom>
                <a:avLst/>
                <a:gdLst/>
                <a:ahLst/>
                <a:cxnLst>
                  <a:cxn ang="0">
                    <a:pos x="717" y="359"/>
                  </a:cxn>
                  <a:cxn ang="0">
                    <a:pos x="0" y="61"/>
                  </a:cxn>
                  <a:cxn ang="0">
                    <a:pos x="0" y="0"/>
                  </a:cxn>
                  <a:cxn ang="0">
                    <a:pos x="717" y="298"/>
                  </a:cxn>
                  <a:cxn ang="0">
                    <a:pos x="717" y="359"/>
                  </a:cxn>
                </a:cxnLst>
                <a:rect l="0" t="0" r="r" b="b"/>
                <a:pathLst>
                  <a:path w="717" h="359">
                    <a:moveTo>
                      <a:pt x="717" y="359"/>
                    </a:moveTo>
                    <a:lnTo>
                      <a:pt x="0" y="61"/>
                    </a:lnTo>
                    <a:lnTo>
                      <a:pt x="0" y="0"/>
                    </a:lnTo>
                    <a:lnTo>
                      <a:pt x="717" y="298"/>
                    </a:lnTo>
                    <a:lnTo>
                      <a:pt x="717" y="359"/>
                    </a:lnTo>
                    <a:close/>
                  </a:path>
                </a:pathLst>
              </a:custGeom>
              <a:solidFill>
                <a:srgbClr val="607E69"/>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13" name="Freeform 665"/>
              <p:cNvSpPr>
                <a:spLocks/>
              </p:cNvSpPr>
              <p:nvPr/>
            </p:nvSpPr>
            <p:spPr bwMode="auto">
              <a:xfrm>
                <a:off x="1444" y="1382"/>
                <a:ext cx="179" cy="90"/>
              </a:xfrm>
              <a:custGeom>
                <a:avLst/>
                <a:gdLst/>
                <a:ahLst/>
                <a:cxnLst>
                  <a:cxn ang="0">
                    <a:pos x="717" y="358"/>
                  </a:cxn>
                  <a:cxn ang="0">
                    <a:pos x="0" y="61"/>
                  </a:cxn>
                  <a:cxn ang="0">
                    <a:pos x="0" y="0"/>
                  </a:cxn>
                  <a:cxn ang="0">
                    <a:pos x="717" y="298"/>
                  </a:cxn>
                  <a:cxn ang="0">
                    <a:pos x="717" y="358"/>
                  </a:cxn>
                </a:cxnLst>
                <a:rect l="0" t="0" r="r" b="b"/>
                <a:pathLst>
                  <a:path w="717" h="358">
                    <a:moveTo>
                      <a:pt x="717" y="358"/>
                    </a:moveTo>
                    <a:lnTo>
                      <a:pt x="0" y="61"/>
                    </a:lnTo>
                    <a:lnTo>
                      <a:pt x="0" y="0"/>
                    </a:lnTo>
                    <a:lnTo>
                      <a:pt x="717" y="298"/>
                    </a:lnTo>
                    <a:lnTo>
                      <a:pt x="717" y="358"/>
                    </a:lnTo>
                    <a:close/>
                  </a:path>
                </a:pathLst>
              </a:custGeom>
              <a:solidFill>
                <a:srgbClr val="5E7B6A"/>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14" name="Freeform 666"/>
              <p:cNvSpPr>
                <a:spLocks/>
              </p:cNvSpPr>
              <p:nvPr/>
            </p:nvSpPr>
            <p:spPr bwMode="auto">
              <a:xfrm>
                <a:off x="1444" y="1375"/>
                <a:ext cx="179" cy="89"/>
              </a:xfrm>
              <a:custGeom>
                <a:avLst/>
                <a:gdLst/>
                <a:ahLst/>
                <a:cxnLst>
                  <a:cxn ang="0">
                    <a:pos x="717" y="358"/>
                  </a:cxn>
                  <a:cxn ang="0">
                    <a:pos x="0" y="60"/>
                  </a:cxn>
                  <a:cxn ang="0">
                    <a:pos x="0" y="0"/>
                  </a:cxn>
                  <a:cxn ang="0">
                    <a:pos x="717" y="296"/>
                  </a:cxn>
                  <a:cxn ang="0">
                    <a:pos x="717" y="315"/>
                  </a:cxn>
                  <a:cxn ang="0">
                    <a:pos x="717" y="358"/>
                  </a:cxn>
                </a:cxnLst>
                <a:rect l="0" t="0" r="r" b="b"/>
                <a:pathLst>
                  <a:path w="717" h="358">
                    <a:moveTo>
                      <a:pt x="717" y="358"/>
                    </a:moveTo>
                    <a:lnTo>
                      <a:pt x="0" y="60"/>
                    </a:lnTo>
                    <a:lnTo>
                      <a:pt x="0" y="0"/>
                    </a:lnTo>
                    <a:lnTo>
                      <a:pt x="717" y="296"/>
                    </a:lnTo>
                    <a:lnTo>
                      <a:pt x="717" y="315"/>
                    </a:lnTo>
                    <a:lnTo>
                      <a:pt x="717" y="358"/>
                    </a:lnTo>
                    <a:close/>
                  </a:path>
                </a:pathLst>
              </a:custGeom>
              <a:solidFill>
                <a:srgbClr val="5C776C"/>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15" name="Freeform 667"/>
              <p:cNvSpPr>
                <a:spLocks/>
              </p:cNvSpPr>
              <p:nvPr/>
            </p:nvSpPr>
            <p:spPr bwMode="auto">
              <a:xfrm>
                <a:off x="1444" y="1367"/>
                <a:ext cx="179" cy="90"/>
              </a:xfrm>
              <a:custGeom>
                <a:avLst/>
                <a:gdLst/>
                <a:ahLst/>
                <a:cxnLst>
                  <a:cxn ang="0">
                    <a:pos x="717" y="360"/>
                  </a:cxn>
                  <a:cxn ang="0">
                    <a:pos x="0" y="62"/>
                  </a:cxn>
                  <a:cxn ang="0">
                    <a:pos x="0" y="0"/>
                  </a:cxn>
                  <a:cxn ang="0">
                    <a:pos x="717" y="298"/>
                  </a:cxn>
                  <a:cxn ang="0">
                    <a:pos x="717" y="347"/>
                  </a:cxn>
                  <a:cxn ang="0">
                    <a:pos x="717" y="360"/>
                  </a:cxn>
                </a:cxnLst>
                <a:rect l="0" t="0" r="r" b="b"/>
                <a:pathLst>
                  <a:path w="717" h="360">
                    <a:moveTo>
                      <a:pt x="717" y="360"/>
                    </a:moveTo>
                    <a:lnTo>
                      <a:pt x="0" y="62"/>
                    </a:lnTo>
                    <a:lnTo>
                      <a:pt x="0" y="0"/>
                    </a:lnTo>
                    <a:lnTo>
                      <a:pt x="717" y="298"/>
                    </a:lnTo>
                    <a:lnTo>
                      <a:pt x="717" y="347"/>
                    </a:lnTo>
                    <a:lnTo>
                      <a:pt x="717" y="360"/>
                    </a:lnTo>
                    <a:close/>
                  </a:path>
                </a:pathLst>
              </a:custGeom>
              <a:solidFill>
                <a:srgbClr val="5B746D"/>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16" name="Freeform 668"/>
              <p:cNvSpPr>
                <a:spLocks/>
              </p:cNvSpPr>
              <p:nvPr/>
            </p:nvSpPr>
            <p:spPr bwMode="auto">
              <a:xfrm>
                <a:off x="1444" y="1359"/>
                <a:ext cx="179" cy="90"/>
              </a:xfrm>
              <a:custGeom>
                <a:avLst/>
                <a:gdLst/>
                <a:ahLst/>
                <a:cxnLst>
                  <a:cxn ang="0">
                    <a:pos x="717" y="358"/>
                  </a:cxn>
                  <a:cxn ang="0">
                    <a:pos x="0" y="62"/>
                  </a:cxn>
                  <a:cxn ang="0">
                    <a:pos x="0" y="0"/>
                  </a:cxn>
                  <a:cxn ang="0">
                    <a:pos x="717" y="298"/>
                  </a:cxn>
                  <a:cxn ang="0">
                    <a:pos x="717" y="358"/>
                  </a:cxn>
                </a:cxnLst>
                <a:rect l="0" t="0" r="r" b="b"/>
                <a:pathLst>
                  <a:path w="717" h="358">
                    <a:moveTo>
                      <a:pt x="717" y="358"/>
                    </a:moveTo>
                    <a:lnTo>
                      <a:pt x="0" y="62"/>
                    </a:lnTo>
                    <a:lnTo>
                      <a:pt x="0" y="0"/>
                    </a:lnTo>
                    <a:lnTo>
                      <a:pt x="717" y="298"/>
                    </a:lnTo>
                    <a:lnTo>
                      <a:pt x="717" y="358"/>
                    </a:lnTo>
                    <a:close/>
                  </a:path>
                </a:pathLst>
              </a:custGeom>
              <a:solidFill>
                <a:srgbClr val="59716E"/>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17" name="Freeform 669"/>
              <p:cNvSpPr>
                <a:spLocks/>
              </p:cNvSpPr>
              <p:nvPr/>
            </p:nvSpPr>
            <p:spPr bwMode="auto">
              <a:xfrm>
                <a:off x="1444" y="1352"/>
                <a:ext cx="179" cy="89"/>
              </a:xfrm>
              <a:custGeom>
                <a:avLst/>
                <a:gdLst/>
                <a:ahLst/>
                <a:cxnLst>
                  <a:cxn ang="0">
                    <a:pos x="717" y="358"/>
                  </a:cxn>
                  <a:cxn ang="0">
                    <a:pos x="0" y="60"/>
                  </a:cxn>
                  <a:cxn ang="0">
                    <a:pos x="0" y="0"/>
                  </a:cxn>
                  <a:cxn ang="0">
                    <a:pos x="717" y="297"/>
                  </a:cxn>
                  <a:cxn ang="0">
                    <a:pos x="717" y="358"/>
                  </a:cxn>
                </a:cxnLst>
                <a:rect l="0" t="0" r="r" b="b"/>
                <a:pathLst>
                  <a:path w="717" h="358">
                    <a:moveTo>
                      <a:pt x="717" y="358"/>
                    </a:moveTo>
                    <a:lnTo>
                      <a:pt x="0" y="60"/>
                    </a:lnTo>
                    <a:lnTo>
                      <a:pt x="0" y="0"/>
                    </a:lnTo>
                    <a:lnTo>
                      <a:pt x="717" y="297"/>
                    </a:lnTo>
                    <a:lnTo>
                      <a:pt x="717" y="358"/>
                    </a:lnTo>
                    <a:close/>
                  </a:path>
                </a:pathLst>
              </a:custGeom>
              <a:solidFill>
                <a:srgbClr val="576E6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18" name="Freeform 670"/>
              <p:cNvSpPr>
                <a:spLocks/>
              </p:cNvSpPr>
              <p:nvPr/>
            </p:nvSpPr>
            <p:spPr bwMode="auto">
              <a:xfrm>
                <a:off x="1444" y="1344"/>
                <a:ext cx="179" cy="90"/>
              </a:xfrm>
              <a:custGeom>
                <a:avLst/>
                <a:gdLst/>
                <a:ahLst/>
                <a:cxnLst>
                  <a:cxn ang="0">
                    <a:pos x="717" y="359"/>
                  </a:cxn>
                  <a:cxn ang="0">
                    <a:pos x="0" y="61"/>
                  </a:cxn>
                  <a:cxn ang="0">
                    <a:pos x="0" y="0"/>
                  </a:cxn>
                  <a:cxn ang="0">
                    <a:pos x="717" y="298"/>
                  </a:cxn>
                  <a:cxn ang="0">
                    <a:pos x="717" y="359"/>
                  </a:cxn>
                </a:cxnLst>
                <a:rect l="0" t="0" r="r" b="b"/>
                <a:pathLst>
                  <a:path w="717" h="359">
                    <a:moveTo>
                      <a:pt x="717" y="359"/>
                    </a:moveTo>
                    <a:lnTo>
                      <a:pt x="0" y="61"/>
                    </a:lnTo>
                    <a:lnTo>
                      <a:pt x="0" y="0"/>
                    </a:lnTo>
                    <a:lnTo>
                      <a:pt x="717" y="298"/>
                    </a:lnTo>
                    <a:lnTo>
                      <a:pt x="717" y="359"/>
                    </a:lnTo>
                    <a:close/>
                  </a:path>
                </a:pathLst>
              </a:custGeom>
              <a:solidFill>
                <a:srgbClr val="566B7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19" name="Freeform 671"/>
              <p:cNvSpPr>
                <a:spLocks/>
              </p:cNvSpPr>
              <p:nvPr/>
            </p:nvSpPr>
            <p:spPr bwMode="auto">
              <a:xfrm>
                <a:off x="1444" y="1336"/>
                <a:ext cx="179" cy="90"/>
              </a:xfrm>
              <a:custGeom>
                <a:avLst/>
                <a:gdLst/>
                <a:ahLst/>
                <a:cxnLst>
                  <a:cxn ang="0">
                    <a:pos x="717" y="358"/>
                  </a:cxn>
                  <a:cxn ang="0">
                    <a:pos x="0" y="61"/>
                  </a:cxn>
                  <a:cxn ang="0">
                    <a:pos x="0" y="0"/>
                  </a:cxn>
                  <a:cxn ang="0">
                    <a:pos x="717" y="298"/>
                  </a:cxn>
                  <a:cxn ang="0">
                    <a:pos x="717" y="358"/>
                  </a:cxn>
                </a:cxnLst>
                <a:rect l="0" t="0" r="r" b="b"/>
                <a:pathLst>
                  <a:path w="717" h="358">
                    <a:moveTo>
                      <a:pt x="717" y="358"/>
                    </a:moveTo>
                    <a:lnTo>
                      <a:pt x="0" y="61"/>
                    </a:lnTo>
                    <a:lnTo>
                      <a:pt x="0" y="0"/>
                    </a:lnTo>
                    <a:lnTo>
                      <a:pt x="717" y="298"/>
                    </a:lnTo>
                    <a:lnTo>
                      <a:pt x="717" y="358"/>
                    </a:lnTo>
                    <a:close/>
                  </a:path>
                </a:pathLst>
              </a:custGeom>
              <a:solidFill>
                <a:srgbClr val="54687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20" name="Freeform 672"/>
              <p:cNvSpPr>
                <a:spLocks/>
              </p:cNvSpPr>
              <p:nvPr/>
            </p:nvSpPr>
            <p:spPr bwMode="auto">
              <a:xfrm>
                <a:off x="1444" y="1329"/>
                <a:ext cx="179" cy="89"/>
              </a:xfrm>
              <a:custGeom>
                <a:avLst/>
                <a:gdLst/>
                <a:ahLst/>
                <a:cxnLst>
                  <a:cxn ang="0">
                    <a:pos x="717" y="359"/>
                  </a:cxn>
                  <a:cxn ang="0">
                    <a:pos x="0" y="61"/>
                  </a:cxn>
                  <a:cxn ang="0">
                    <a:pos x="0" y="0"/>
                  </a:cxn>
                  <a:cxn ang="0">
                    <a:pos x="717" y="299"/>
                  </a:cxn>
                  <a:cxn ang="0">
                    <a:pos x="717" y="359"/>
                  </a:cxn>
                </a:cxnLst>
                <a:rect l="0" t="0" r="r" b="b"/>
                <a:pathLst>
                  <a:path w="717" h="359">
                    <a:moveTo>
                      <a:pt x="717" y="359"/>
                    </a:moveTo>
                    <a:lnTo>
                      <a:pt x="0" y="61"/>
                    </a:lnTo>
                    <a:lnTo>
                      <a:pt x="0" y="0"/>
                    </a:lnTo>
                    <a:lnTo>
                      <a:pt x="717" y="299"/>
                    </a:lnTo>
                    <a:lnTo>
                      <a:pt x="717" y="359"/>
                    </a:lnTo>
                    <a:close/>
                  </a:path>
                </a:pathLst>
              </a:custGeom>
              <a:solidFill>
                <a:srgbClr val="52657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21" name="Freeform 673"/>
              <p:cNvSpPr>
                <a:spLocks/>
              </p:cNvSpPr>
              <p:nvPr/>
            </p:nvSpPr>
            <p:spPr bwMode="auto">
              <a:xfrm>
                <a:off x="1444" y="1321"/>
                <a:ext cx="179" cy="90"/>
              </a:xfrm>
              <a:custGeom>
                <a:avLst/>
                <a:gdLst/>
                <a:ahLst/>
                <a:cxnLst>
                  <a:cxn ang="0">
                    <a:pos x="717" y="359"/>
                  </a:cxn>
                  <a:cxn ang="0">
                    <a:pos x="0" y="61"/>
                  </a:cxn>
                  <a:cxn ang="0">
                    <a:pos x="0" y="0"/>
                  </a:cxn>
                  <a:cxn ang="0">
                    <a:pos x="717" y="297"/>
                  </a:cxn>
                  <a:cxn ang="0">
                    <a:pos x="717" y="359"/>
                  </a:cxn>
                </a:cxnLst>
                <a:rect l="0" t="0" r="r" b="b"/>
                <a:pathLst>
                  <a:path w="717" h="359">
                    <a:moveTo>
                      <a:pt x="717" y="359"/>
                    </a:moveTo>
                    <a:lnTo>
                      <a:pt x="0" y="61"/>
                    </a:lnTo>
                    <a:lnTo>
                      <a:pt x="0" y="0"/>
                    </a:lnTo>
                    <a:lnTo>
                      <a:pt x="717" y="297"/>
                    </a:lnTo>
                    <a:lnTo>
                      <a:pt x="717" y="359"/>
                    </a:lnTo>
                    <a:close/>
                  </a:path>
                </a:pathLst>
              </a:custGeom>
              <a:solidFill>
                <a:srgbClr val="50627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22" name="Freeform 674"/>
              <p:cNvSpPr>
                <a:spLocks/>
              </p:cNvSpPr>
              <p:nvPr/>
            </p:nvSpPr>
            <p:spPr bwMode="auto">
              <a:xfrm>
                <a:off x="1444" y="1313"/>
                <a:ext cx="179" cy="90"/>
              </a:xfrm>
              <a:custGeom>
                <a:avLst/>
                <a:gdLst/>
                <a:ahLst/>
                <a:cxnLst>
                  <a:cxn ang="0">
                    <a:pos x="717" y="360"/>
                  </a:cxn>
                  <a:cxn ang="0">
                    <a:pos x="0" y="61"/>
                  </a:cxn>
                  <a:cxn ang="0">
                    <a:pos x="0" y="0"/>
                  </a:cxn>
                  <a:cxn ang="0">
                    <a:pos x="716" y="298"/>
                  </a:cxn>
                  <a:cxn ang="0">
                    <a:pos x="717" y="360"/>
                  </a:cxn>
                </a:cxnLst>
                <a:rect l="0" t="0" r="r" b="b"/>
                <a:pathLst>
                  <a:path w="717" h="360">
                    <a:moveTo>
                      <a:pt x="717" y="360"/>
                    </a:moveTo>
                    <a:lnTo>
                      <a:pt x="0" y="61"/>
                    </a:lnTo>
                    <a:lnTo>
                      <a:pt x="0" y="0"/>
                    </a:lnTo>
                    <a:lnTo>
                      <a:pt x="716" y="298"/>
                    </a:lnTo>
                    <a:lnTo>
                      <a:pt x="717" y="360"/>
                    </a:lnTo>
                    <a:close/>
                  </a:path>
                </a:pathLst>
              </a:custGeom>
              <a:solidFill>
                <a:srgbClr val="4F6073"/>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23" name="Freeform 675"/>
              <p:cNvSpPr>
                <a:spLocks/>
              </p:cNvSpPr>
              <p:nvPr/>
            </p:nvSpPr>
            <p:spPr bwMode="auto">
              <a:xfrm>
                <a:off x="1443" y="1306"/>
                <a:ext cx="180" cy="90"/>
              </a:xfrm>
              <a:custGeom>
                <a:avLst/>
                <a:gdLst/>
                <a:ahLst/>
                <a:cxnLst>
                  <a:cxn ang="0">
                    <a:pos x="718" y="358"/>
                  </a:cxn>
                  <a:cxn ang="0">
                    <a:pos x="1" y="61"/>
                  </a:cxn>
                  <a:cxn ang="0">
                    <a:pos x="0" y="0"/>
                  </a:cxn>
                  <a:cxn ang="0">
                    <a:pos x="717" y="298"/>
                  </a:cxn>
                  <a:cxn ang="0">
                    <a:pos x="718" y="358"/>
                  </a:cxn>
                </a:cxnLst>
                <a:rect l="0" t="0" r="r" b="b"/>
                <a:pathLst>
                  <a:path w="718" h="358">
                    <a:moveTo>
                      <a:pt x="718" y="358"/>
                    </a:moveTo>
                    <a:lnTo>
                      <a:pt x="1" y="61"/>
                    </a:lnTo>
                    <a:lnTo>
                      <a:pt x="0" y="0"/>
                    </a:lnTo>
                    <a:lnTo>
                      <a:pt x="717" y="298"/>
                    </a:lnTo>
                    <a:lnTo>
                      <a:pt x="718" y="358"/>
                    </a:lnTo>
                    <a:close/>
                  </a:path>
                </a:pathLst>
              </a:custGeom>
              <a:solidFill>
                <a:srgbClr val="4D5D73"/>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24" name="Freeform 676"/>
              <p:cNvSpPr>
                <a:spLocks/>
              </p:cNvSpPr>
              <p:nvPr/>
            </p:nvSpPr>
            <p:spPr bwMode="auto">
              <a:xfrm>
                <a:off x="1443" y="1298"/>
                <a:ext cx="179" cy="90"/>
              </a:xfrm>
              <a:custGeom>
                <a:avLst/>
                <a:gdLst/>
                <a:ahLst/>
                <a:cxnLst>
                  <a:cxn ang="0">
                    <a:pos x="717" y="358"/>
                  </a:cxn>
                  <a:cxn ang="0">
                    <a:pos x="1" y="60"/>
                  </a:cxn>
                  <a:cxn ang="0">
                    <a:pos x="0" y="0"/>
                  </a:cxn>
                  <a:cxn ang="0">
                    <a:pos x="717" y="297"/>
                  </a:cxn>
                  <a:cxn ang="0">
                    <a:pos x="717" y="358"/>
                  </a:cxn>
                </a:cxnLst>
                <a:rect l="0" t="0" r="r" b="b"/>
                <a:pathLst>
                  <a:path w="717" h="358">
                    <a:moveTo>
                      <a:pt x="717" y="358"/>
                    </a:moveTo>
                    <a:lnTo>
                      <a:pt x="1" y="60"/>
                    </a:lnTo>
                    <a:lnTo>
                      <a:pt x="0" y="0"/>
                    </a:lnTo>
                    <a:lnTo>
                      <a:pt x="717" y="297"/>
                    </a:lnTo>
                    <a:lnTo>
                      <a:pt x="717" y="358"/>
                    </a:lnTo>
                    <a:close/>
                  </a:path>
                </a:pathLst>
              </a:custGeom>
              <a:solidFill>
                <a:srgbClr val="4C5A74"/>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25" name="Freeform 677"/>
              <p:cNvSpPr>
                <a:spLocks/>
              </p:cNvSpPr>
              <p:nvPr/>
            </p:nvSpPr>
            <p:spPr bwMode="auto">
              <a:xfrm>
                <a:off x="1443" y="1291"/>
                <a:ext cx="179" cy="90"/>
              </a:xfrm>
              <a:custGeom>
                <a:avLst/>
                <a:gdLst/>
                <a:ahLst/>
                <a:cxnLst>
                  <a:cxn ang="0">
                    <a:pos x="717" y="360"/>
                  </a:cxn>
                  <a:cxn ang="0">
                    <a:pos x="0" y="62"/>
                  </a:cxn>
                  <a:cxn ang="0">
                    <a:pos x="0" y="0"/>
                  </a:cxn>
                  <a:cxn ang="0">
                    <a:pos x="717" y="299"/>
                  </a:cxn>
                  <a:cxn ang="0">
                    <a:pos x="717" y="360"/>
                  </a:cxn>
                </a:cxnLst>
                <a:rect l="0" t="0" r="r" b="b"/>
                <a:pathLst>
                  <a:path w="717" h="360">
                    <a:moveTo>
                      <a:pt x="717" y="360"/>
                    </a:moveTo>
                    <a:lnTo>
                      <a:pt x="0" y="62"/>
                    </a:lnTo>
                    <a:lnTo>
                      <a:pt x="0" y="0"/>
                    </a:lnTo>
                    <a:lnTo>
                      <a:pt x="717" y="299"/>
                    </a:lnTo>
                    <a:lnTo>
                      <a:pt x="717" y="360"/>
                    </a:lnTo>
                    <a:close/>
                  </a:path>
                </a:pathLst>
              </a:custGeom>
              <a:solidFill>
                <a:srgbClr val="4A57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26" name="Freeform 678"/>
              <p:cNvSpPr>
                <a:spLocks/>
              </p:cNvSpPr>
              <p:nvPr/>
            </p:nvSpPr>
            <p:spPr bwMode="auto">
              <a:xfrm>
                <a:off x="1443" y="1283"/>
                <a:ext cx="179" cy="90"/>
              </a:xfrm>
              <a:custGeom>
                <a:avLst/>
                <a:gdLst/>
                <a:ahLst/>
                <a:cxnLst>
                  <a:cxn ang="0">
                    <a:pos x="717" y="359"/>
                  </a:cxn>
                  <a:cxn ang="0">
                    <a:pos x="0" y="62"/>
                  </a:cxn>
                  <a:cxn ang="0">
                    <a:pos x="0" y="0"/>
                  </a:cxn>
                  <a:cxn ang="0">
                    <a:pos x="717" y="299"/>
                  </a:cxn>
                  <a:cxn ang="0">
                    <a:pos x="717" y="359"/>
                  </a:cxn>
                </a:cxnLst>
                <a:rect l="0" t="0" r="r" b="b"/>
                <a:pathLst>
                  <a:path w="717" h="359">
                    <a:moveTo>
                      <a:pt x="717" y="359"/>
                    </a:moveTo>
                    <a:lnTo>
                      <a:pt x="0" y="62"/>
                    </a:lnTo>
                    <a:lnTo>
                      <a:pt x="0" y="0"/>
                    </a:lnTo>
                    <a:lnTo>
                      <a:pt x="717" y="299"/>
                    </a:lnTo>
                    <a:lnTo>
                      <a:pt x="717" y="359"/>
                    </a:lnTo>
                    <a:close/>
                  </a:path>
                </a:pathLst>
              </a:custGeom>
              <a:solidFill>
                <a:srgbClr val="4854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27" name="Freeform 679"/>
              <p:cNvSpPr>
                <a:spLocks/>
              </p:cNvSpPr>
              <p:nvPr/>
            </p:nvSpPr>
            <p:spPr bwMode="auto">
              <a:xfrm>
                <a:off x="1443" y="1276"/>
                <a:ext cx="179" cy="89"/>
              </a:xfrm>
              <a:custGeom>
                <a:avLst/>
                <a:gdLst/>
                <a:ahLst/>
                <a:cxnLst>
                  <a:cxn ang="0">
                    <a:pos x="717" y="359"/>
                  </a:cxn>
                  <a:cxn ang="0">
                    <a:pos x="0" y="60"/>
                  </a:cxn>
                  <a:cxn ang="0">
                    <a:pos x="0" y="0"/>
                  </a:cxn>
                  <a:cxn ang="0">
                    <a:pos x="717" y="297"/>
                  </a:cxn>
                  <a:cxn ang="0">
                    <a:pos x="717" y="359"/>
                  </a:cxn>
                </a:cxnLst>
                <a:rect l="0" t="0" r="r" b="b"/>
                <a:pathLst>
                  <a:path w="717" h="359">
                    <a:moveTo>
                      <a:pt x="717" y="359"/>
                    </a:moveTo>
                    <a:lnTo>
                      <a:pt x="0" y="60"/>
                    </a:lnTo>
                    <a:lnTo>
                      <a:pt x="0" y="0"/>
                    </a:lnTo>
                    <a:lnTo>
                      <a:pt x="717" y="297"/>
                    </a:lnTo>
                    <a:lnTo>
                      <a:pt x="717" y="359"/>
                    </a:lnTo>
                    <a:close/>
                  </a:path>
                </a:pathLst>
              </a:custGeom>
              <a:solidFill>
                <a:srgbClr val="4651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28" name="Freeform 680"/>
              <p:cNvSpPr>
                <a:spLocks/>
              </p:cNvSpPr>
              <p:nvPr/>
            </p:nvSpPr>
            <p:spPr bwMode="auto">
              <a:xfrm>
                <a:off x="1443" y="1268"/>
                <a:ext cx="179" cy="90"/>
              </a:xfrm>
              <a:custGeom>
                <a:avLst/>
                <a:gdLst/>
                <a:ahLst/>
                <a:cxnLst>
                  <a:cxn ang="0">
                    <a:pos x="717" y="360"/>
                  </a:cxn>
                  <a:cxn ang="0">
                    <a:pos x="0" y="61"/>
                  </a:cxn>
                  <a:cxn ang="0">
                    <a:pos x="0" y="0"/>
                  </a:cxn>
                  <a:cxn ang="0">
                    <a:pos x="717" y="298"/>
                  </a:cxn>
                  <a:cxn ang="0">
                    <a:pos x="717" y="360"/>
                  </a:cxn>
                </a:cxnLst>
                <a:rect l="0" t="0" r="r" b="b"/>
                <a:pathLst>
                  <a:path w="717" h="360">
                    <a:moveTo>
                      <a:pt x="717" y="360"/>
                    </a:moveTo>
                    <a:lnTo>
                      <a:pt x="0" y="61"/>
                    </a:lnTo>
                    <a:lnTo>
                      <a:pt x="0" y="0"/>
                    </a:lnTo>
                    <a:lnTo>
                      <a:pt x="717" y="298"/>
                    </a:lnTo>
                    <a:lnTo>
                      <a:pt x="717" y="360"/>
                    </a:lnTo>
                    <a:close/>
                  </a:path>
                </a:pathLst>
              </a:custGeom>
              <a:solidFill>
                <a:srgbClr val="454F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29" name="Freeform 681"/>
              <p:cNvSpPr>
                <a:spLocks/>
              </p:cNvSpPr>
              <p:nvPr/>
            </p:nvSpPr>
            <p:spPr bwMode="auto">
              <a:xfrm>
                <a:off x="1443" y="1260"/>
                <a:ext cx="179" cy="90"/>
              </a:xfrm>
              <a:custGeom>
                <a:avLst/>
                <a:gdLst/>
                <a:ahLst/>
                <a:cxnLst>
                  <a:cxn ang="0">
                    <a:pos x="717" y="358"/>
                  </a:cxn>
                  <a:cxn ang="0">
                    <a:pos x="0" y="61"/>
                  </a:cxn>
                  <a:cxn ang="0">
                    <a:pos x="0" y="0"/>
                  </a:cxn>
                  <a:cxn ang="0">
                    <a:pos x="717" y="298"/>
                  </a:cxn>
                  <a:cxn ang="0">
                    <a:pos x="717" y="358"/>
                  </a:cxn>
                </a:cxnLst>
                <a:rect l="0" t="0" r="r" b="b"/>
                <a:pathLst>
                  <a:path w="717" h="358">
                    <a:moveTo>
                      <a:pt x="717" y="358"/>
                    </a:moveTo>
                    <a:lnTo>
                      <a:pt x="0" y="61"/>
                    </a:lnTo>
                    <a:lnTo>
                      <a:pt x="0" y="0"/>
                    </a:lnTo>
                    <a:lnTo>
                      <a:pt x="717" y="298"/>
                    </a:lnTo>
                    <a:lnTo>
                      <a:pt x="717" y="358"/>
                    </a:lnTo>
                    <a:close/>
                  </a:path>
                </a:pathLst>
              </a:custGeom>
              <a:solidFill>
                <a:srgbClr val="444B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30" name="Freeform 682"/>
              <p:cNvSpPr>
                <a:spLocks/>
              </p:cNvSpPr>
              <p:nvPr/>
            </p:nvSpPr>
            <p:spPr bwMode="auto">
              <a:xfrm>
                <a:off x="1443" y="1253"/>
                <a:ext cx="179" cy="89"/>
              </a:xfrm>
              <a:custGeom>
                <a:avLst/>
                <a:gdLst/>
                <a:ahLst/>
                <a:cxnLst>
                  <a:cxn ang="0">
                    <a:pos x="717" y="358"/>
                  </a:cxn>
                  <a:cxn ang="0">
                    <a:pos x="0" y="60"/>
                  </a:cxn>
                  <a:cxn ang="0">
                    <a:pos x="0" y="0"/>
                  </a:cxn>
                  <a:cxn ang="0">
                    <a:pos x="717" y="297"/>
                  </a:cxn>
                  <a:cxn ang="0">
                    <a:pos x="717" y="358"/>
                  </a:cxn>
                </a:cxnLst>
                <a:rect l="0" t="0" r="r" b="b"/>
                <a:pathLst>
                  <a:path w="717" h="358">
                    <a:moveTo>
                      <a:pt x="717" y="358"/>
                    </a:moveTo>
                    <a:lnTo>
                      <a:pt x="0" y="60"/>
                    </a:lnTo>
                    <a:lnTo>
                      <a:pt x="0" y="0"/>
                    </a:lnTo>
                    <a:lnTo>
                      <a:pt x="717" y="297"/>
                    </a:lnTo>
                    <a:lnTo>
                      <a:pt x="717" y="358"/>
                    </a:lnTo>
                    <a:close/>
                  </a:path>
                </a:pathLst>
              </a:custGeom>
              <a:solidFill>
                <a:srgbClr val="4248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31" name="Freeform 683"/>
              <p:cNvSpPr>
                <a:spLocks/>
              </p:cNvSpPr>
              <p:nvPr/>
            </p:nvSpPr>
            <p:spPr bwMode="auto">
              <a:xfrm>
                <a:off x="1443" y="1245"/>
                <a:ext cx="179" cy="90"/>
              </a:xfrm>
              <a:custGeom>
                <a:avLst/>
                <a:gdLst/>
                <a:ahLst/>
                <a:cxnLst>
                  <a:cxn ang="0">
                    <a:pos x="717" y="360"/>
                  </a:cxn>
                  <a:cxn ang="0">
                    <a:pos x="0" y="62"/>
                  </a:cxn>
                  <a:cxn ang="0">
                    <a:pos x="0" y="0"/>
                  </a:cxn>
                  <a:cxn ang="0">
                    <a:pos x="717" y="299"/>
                  </a:cxn>
                  <a:cxn ang="0">
                    <a:pos x="717" y="360"/>
                  </a:cxn>
                </a:cxnLst>
                <a:rect l="0" t="0" r="r" b="b"/>
                <a:pathLst>
                  <a:path w="717" h="360">
                    <a:moveTo>
                      <a:pt x="717" y="360"/>
                    </a:moveTo>
                    <a:lnTo>
                      <a:pt x="0" y="62"/>
                    </a:lnTo>
                    <a:lnTo>
                      <a:pt x="0" y="0"/>
                    </a:lnTo>
                    <a:lnTo>
                      <a:pt x="717" y="299"/>
                    </a:lnTo>
                    <a:lnTo>
                      <a:pt x="717" y="360"/>
                    </a:lnTo>
                    <a:close/>
                  </a:path>
                </a:pathLst>
              </a:custGeom>
              <a:solidFill>
                <a:srgbClr val="4145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32" name="Freeform 684"/>
              <p:cNvSpPr>
                <a:spLocks/>
              </p:cNvSpPr>
              <p:nvPr/>
            </p:nvSpPr>
            <p:spPr bwMode="auto">
              <a:xfrm>
                <a:off x="1443" y="1237"/>
                <a:ext cx="179" cy="90"/>
              </a:xfrm>
              <a:custGeom>
                <a:avLst/>
                <a:gdLst/>
                <a:ahLst/>
                <a:cxnLst>
                  <a:cxn ang="0">
                    <a:pos x="717" y="359"/>
                  </a:cxn>
                  <a:cxn ang="0">
                    <a:pos x="0" y="62"/>
                  </a:cxn>
                  <a:cxn ang="0">
                    <a:pos x="0" y="0"/>
                  </a:cxn>
                  <a:cxn ang="0">
                    <a:pos x="717" y="298"/>
                  </a:cxn>
                  <a:cxn ang="0">
                    <a:pos x="717" y="359"/>
                  </a:cxn>
                </a:cxnLst>
                <a:rect l="0" t="0" r="r" b="b"/>
                <a:pathLst>
                  <a:path w="717" h="359">
                    <a:moveTo>
                      <a:pt x="717" y="359"/>
                    </a:moveTo>
                    <a:lnTo>
                      <a:pt x="0" y="62"/>
                    </a:lnTo>
                    <a:lnTo>
                      <a:pt x="0" y="0"/>
                    </a:lnTo>
                    <a:lnTo>
                      <a:pt x="717" y="298"/>
                    </a:lnTo>
                    <a:lnTo>
                      <a:pt x="717" y="359"/>
                    </a:lnTo>
                    <a:close/>
                  </a:path>
                </a:pathLst>
              </a:custGeom>
              <a:solidFill>
                <a:srgbClr val="3F42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33" name="Freeform 685"/>
              <p:cNvSpPr>
                <a:spLocks/>
              </p:cNvSpPr>
              <p:nvPr/>
            </p:nvSpPr>
            <p:spPr bwMode="auto">
              <a:xfrm>
                <a:off x="1443" y="1235"/>
                <a:ext cx="179" cy="84"/>
              </a:xfrm>
              <a:custGeom>
                <a:avLst/>
                <a:gdLst/>
                <a:ahLst/>
                <a:cxnLst>
                  <a:cxn ang="0">
                    <a:pos x="717" y="339"/>
                  </a:cxn>
                  <a:cxn ang="0">
                    <a:pos x="0" y="40"/>
                  </a:cxn>
                  <a:cxn ang="0">
                    <a:pos x="0" y="0"/>
                  </a:cxn>
                  <a:cxn ang="0">
                    <a:pos x="0" y="0"/>
                  </a:cxn>
                  <a:cxn ang="0">
                    <a:pos x="49" y="0"/>
                  </a:cxn>
                  <a:cxn ang="0">
                    <a:pos x="717" y="278"/>
                  </a:cxn>
                  <a:cxn ang="0">
                    <a:pos x="717" y="339"/>
                  </a:cxn>
                </a:cxnLst>
                <a:rect l="0" t="0" r="r" b="b"/>
                <a:pathLst>
                  <a:path w="717" h="339">
                    <a:moveTo>
                      <a:pt x="717" y="339"/>
                    </a:moveTo>
                    <a:lnTo>
                      <a:pt x="0" y="40"/>
                    </a:lnTo>
                    <a:lnTo>
                      <a:pt x="0" y="0"/>
                    </a:lnTo>
                    <a:lnTo>
                      <a:pt x="0" y="0"/>
                    </a:lnTo>
                    <a:lnTo>
                      <a:pt x="49" y="0"/>
                    </a:lnTo>
                    <a:lnTo>
                      <a:pt x="717" y="278"/>
                    </a:lnTo>
                    <a:lnTo>
                      <a:pt x="717" y="339"/>
                    </a:lnTo>
                    <a:close/>
                  </a:path>
                </a:pathLst>
              </a:custGeom>
              <a:solidFill>
                <a:srgbClr val="3E3F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34" name="Freeform 686"/>
              <p:cNvSpPr>
                <a:spLocks/>
              </p:cNvSpPr>
              <p:nvPr/>
            </p:nvSpPr>
            <p:spPr bwMode="auto">
              <a:xfrm>
                <a:off x="1443" y="1235"/>
                <a:ext cx="179" cy="77"/>
              </a:xfrm>
              <a:custGeom>
                <a:avLst/>
                <a:gdLst/>
                <a:ahLst/>
                <a:cxnLst>
                  <a:cxn ang="0">
                    <a:pos x="717" y="308"/>
                  </a:cxn>
                  <a:cxn ang="0">
                    <a:pos x="0" y="10"/>
                  </a:cxn>
                  <a:cxn ang="0">
                    <a:pos x="0" y="0"/>
                  </a:cxn>
                  <a:cxn ang="0">
                    <a:pos x="0" y="0"/>
                  </a:cxn>
                  <a:cxn ang="0">
                    <a:pos x="126" y="2"/>
                  </a:cxn>
                  <a:cxn ang="0">
                    <a:pos x="717" y="247"/>
                  </a:cxn>
                  <a:cxn ang="0">
                    <a:pos x="717" y="308"/>
                  </a:cxn>
                </a:cxnLst>
                <a:rect l="0" t="0" r="r" b="b"/>
                <a:pathLst>
                  <a:path w="717" h="308">
                    <a:moveTo>
                      <a:pt x="717" y="308"/>
                    </a:moveTo>
                    <a:lnTo>
                      <a:pt x="0" y="10"/>
                    </a:lnTo>
                    <a:lnTo>
                      <a:pt x="0" y="0"/>
                    </a:lnTo>
                    <a:lnTo>
                      <a:pt x="0" y="0"/>
                    </a:lnTo>
                    <a:lnTo>
                      <a:pt x="126" y="2"/>
                    </a:lnTo>
                    <a:lnTo>
                      <a:pt x="717" y="247"/>
                    </a:lnTo>
                    <a:lnTo>
                      <a:pt x="717" y="308"/>
                    </a:lnTo>
                    <a:close/>
                  </a:path>
                </a:pathLst>
              </a:custGeom>
              <a:solidFill>
                <a:srgbClr val="3C3B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35" name="Freeform 687"/>
              <p:cNvSpPr>
                <a:spLocks/>
              </p:cNvSpPr>
              <p:nvPr/>
            </p:nvSpPr>
            <p:spPr bwMode="auto">
              <a:xfrm>
                <a:off x="1455" y="1235"/>
                <a:ext cx="167" cy="69"/>
              </a:xfrm>
              <a:custGeom>
                <a:avLst/>
                <a:gdLst/>
                <a:ahLst/>
                <a:cxnLst>
                  <a:cxn ang="0">
                    <a:pos x="668" y="278"/>
                  </a:cxn>
                  <a:cxn ang="0">
                    <a:pos x="0" y="0"/>
                  </a:cxn>
                  <a:cxn ang="0">
                    <a:pos x="154" y="4"/>
                  </a:cxn>
                  <a:cxn ang="0">
                    <a:pos x="667" y="217"/>
                  </a:cxn>
                  <a:cxn ang="0">
                    <a:pos x="668" y="278"/>
                  </a:cxn>
                </a:cxnLst>
                <a:rect l="0" t="0" r="r" b="b"/>
                <a:pathLst>
                  <a:path w="668" h="278">
                    <a:moveTo>
                      <a:pt x="668" y="278"/>
                    </a:moveTo>
                    <a:lnTo>
                      <a:pt x="0" y="0"/>
                    </a:lnTo>
                    <a:lnTo>
                      <a:pt x="154" y="4"/>
                    </a:lnTo>
                    <a:lnTo>
                      <a:pt x="667" y="217"/>
                    </a:lnTo>
                    <a:lnTo>
                      <a:pt x="668" y="278"/>
                    </a:lnTo>
                    <a:close/>
                  </a:path>
                </a:pathLst>
              </a:custGeom>
              <a:solidFill>
                <a:srgbClr val="3938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36" name="Freeform 688"/>
              <p:cNvSpPr>
                <a:spLocks/>
              </p:cNvSpPr>
              <p:nvPr/>
            </p:nvSpPr>
            <p:spPr bwMode="auto">
              <a:xfrm>
                <a:off x="1475" y="1235"/>
                <a:ext cx="147" cy="61"/>
              </a:xfrm>
              <a:custGeom>
                <a:avLst/>
                <a:gdLst/>
                <a:ahLst/>
                <a:cxnLst>
                  <a:cxn ang="0">
                    <a:pos x="591" y="245"/>
                  </a:cxn>
                  <a:cxn ang="0">
                    <a:pos x="0" y="0"/>
                  </a:cxn>
                  <a:cxn ang="0">
                    <a:pos x="153" y="3"/>
                  </a:cxn>
                  <a:cxn ang="0">
                    <a:pos x="590" y="185"/>
                  </a:cxn>
                  <a:cxn ang="0">
                    <a:pos x="591" y="245"/>
                  </a:cxn>
                </a:cxnLst>
                <a:rect l="0" t="0" r="r" b="b"/>
                <a:pathLst>
                  <a:path w="591" h="245">
                    <a:moveTo>
                      <a:pt x="591" y="245"/>
                    </a:moveTo>
                    <a:lnTo>
                      <a:pt x="0" y="0"/>
                    </a:lnTo>
                    <a:lnTo>
                      <a:pt x="153" y="3"/>
                    </a:lnTo>
                    <a:lnTo>
                      <a:pt x="590" y="185"/>
                    </a:lnTo>
                    <a:lnTo>
                      <a:pt x="591" y="245"/>
                    </a:lnTo>
                    <a:close/>
                  </a:path>
                </a:pathLst>
              </a:custGeom>
              <a:solidFill>
                <a:srgbClr val="3734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37" name="Freeform 689"/>
              <p:cNvSpPr>
                <a:spLocks/>
              </p:cNvSpPr>
              <p:nvPr/>
            </p:nvSpPr>
            <p:spPr bwMode="auto">
              <a:xfrm>
                <a:off x="1494" y="1236"/>
                <a:ext cx="128" cy="53"/>
              </a:xfrm>
              <a:custGeom>
                <a:avLst/>
                <a:gdLst/>
                <a:ahLst/>
                <a:cxnLst>
                  <a:cxn ang="0">
                    <a:pos x="513" y="213"/>
                  </a:cxn>
                  <a:cxn ang="0">
                    <a:pos x="0" y="0"/>
                  </a:cxn>
                  <a:cxn ang="0">
                    <a:pos x="153" y="2"/>
                  </a:cxn>
                  <a:cxn ang="0">
                    <a:pos x="513" y="151"/>
                  </a:cxn>
                  <a:cxn ang="0">
                    <a:pos x="513" y="213"/>
                  </a:cxn>
                </a:cxnLst>
                <a:rect l="0" t="0" r="r" b="b"/>
                <a:pathLst>
                  <a:path w="513" h="213">
                    <a:moveTo>
                      <a:pt x="513" y="213"/>
                    </a:moveTo>
                    <a:lnTo>
                      <a:pt x="0" y="0"/>
                    </a:lnTo>
                    <a:lnTo>
                      <a:pt x="153" y="2"/>
                    </a:lnTo>
                    <a:lnTo>
                      <a:pt x="513" y="151"/>
                    </a:lnTo>
                    <a:lnTo>
                      <a:pt x="513" y="213"/>
                    </a:lnTo>
                    <a:close/>
                  </a:path>
                </a:pathLst>
              </a:custGeom>
              <a:solidFill>
                <a:srgbClr val="3631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38" name="Freeform 690"/>
              <p:cNvSpPr>
                <a:spLocks/>
              </p:cNvSpPr>
              <p:nvPr/>
            </p:nvSpPr>
            <p:spPr bwMode="auto">
              <a:xfrm>
                <a:off x="1513" y="1236"/>
                <a:ext cx="109" cy="45"/>
              </a:xfrm>
              <a:custGeom>
                <a:avLst/>
                <a:gdLst/>
                <a:ahLst/>
                <a:cxnLst>
                  <a:cxn ang="0">
                    <a:pos x="437" y="182"/>
                  </a:cxn>
                  <a:cxn ang="0">
                    <a:pos x="0" y="0"/>
                  </a:cxn>
                  <a:cxn ang="0">
                    <a:pos x="78" y="1"/>
                  </a:cxn>
                  <a:cxn ang="0">
                    <a:pos x="154" y="3"/>
                  </a:cxn>
                  <a:cxn ang="0">
                    <a:pos x="437" y="120"/>
                  </a:cxn>
                  <a:cxn ang="0">
                    <a:pos x="437" y="182"/>
                  </a:cxn>
                </a:cxnLst>
                <a:rect l="0" t="0" r="r" b="b"/>
                <a:pathLst>
                  <a:path w="437" h="182">
                    <a:moveTo>
                      <a:pt x="437" y="182"/>
                    </a:moveTo>
                    <a:lnTo>
                      <a:pt x="0" y="0"/>
                    </a:lnTo>
                    <a:lnTo>
                      <a:pt x="78" y="1"/>
                    </a:lnTo>
                    <a:lnTo>
                      <a:pt x="154" y="3"/>
                    </a:lnTo>
                    <a:lnTo>
                      <a:pt x="437" y="120"/>
                    </a:lnTo>
                    <a:lnTo>
                      <a:pt x="437" y="182"/>
                    </a:lnTo>
                    <a:close/>
                  </a:path>
                </a:pathLst>
              </a:custGeom>
              <a:solidFill>
                <a:srgbClr val="342D74"/>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39" name="Freeform 691"/>
              <p:cNvSpPr>
                <a:spLocks/>
              </p:cNvSpPr>
              <p:nvPr/>
            </p:nvSpPr>
            <p:spPr bwMode="auto">
              <a:xfrm>
                <a:off x="1532" y="1236"/>
                <a:ext cx="90" cy="38"/>
              </a:xfrm>
              <a:custGeom>
                <a:avLst/>
                <a:gdLst/>
                <a:ahLst/>
                <a:cxnLst>
                  <a:cxn ang="0">
                    <a:pos x="360" y="149"/>
                  </a:cxn>
                  <a:cxn ang="0">
                    <a:pos x="0" y="0"/>
                  </a:cxn>
                  <a:cxn ang="0">
                    <a:pos x="1" y="0"/>
                  </a:cxn>
                  <a:cxn ang="0">
                    <a:pos x="153" y="3"/>
                  </a:cxn>
                  <a:cxn ang="0">
                    <a:pos x="360" y="89"/>
                  </a:cxn>
                  <a:cxn ang="0">
                    <a:pos x="360" y="149"/>
                  </a:cxn>
                </a:cxnLst>
                <a:rect l="0" t="0" r="r" b="b"/>
                <a:pathLst>
                  <a:path w="360" h="149">
                    <a:moveTo>
                      <a:pt x="360" y="149"/>
                    </a:moveTo>
                    <a:lnTo>
                      <a:pt x="0" y="0"/>
                    </a:lnTo>
                    <a:lnTo>
                      <a:pt x="1" y="0"/>
                    </a:lnTo>
                    <a:lnTo>
                      <a:pt x="153" y="3"/>
                    </a:lnTo>
                    <a:lnTo>
                      <a:pt x="360" y="89"/>
                    </a:lnTo>
                    <a:lnTo>
                      <a:pt x="360" y="149"/>
                    </a:lnTo>
                    <a:close/>
                  </a:path>
                </a:pathLst>
              </a:custGeom>
              <a:solidFill>
                <a:srgbClr val="332874"/>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40" name="Freeform 692"/>
              <p:cNvSpPr>
                <a:spLocks/>
              </p:cNvSpPr>
              <p:nvPr/>
            </p:nvSpPr>
            <p:spPr bwMode="auto">
              <a:xfrm>
                <a:off x="1552" y="1237"/>
                <a:ext cx="70" cy="29"/>
              </a:xfrm>
              <a:custGeom>
                <a:avLst/>
                <a:gdLst/>
                <a:ahLst/>
                <a:cxnLst>
                  <a:cxn ang="0">
                    <a:pos x="283" y="117"/>
                  </a:cxn>
                  <a:cxn ang="0">
                    <a:pos x="0" y="0"/>
                  </a:cxn>
                  <a:cxn ang="0">
                    <a:pos x="153" y="2"/>
                  </a:cxn>
                  <a:cxn ang="0">
                    <a:pos x="283" y="56"/>
                  </a:cxn>
                  <a:cxn ang="0">
                    <a:pos x="283" y="117"/>
                  </a:cxn>
                </a:cxnLst>
                <a:rect l="0" t="0" r="r" b="b"/>
                <a:pathLst>
                  <a:path w="283" h="117">
                    <a:moveTo>
                      <a:pt x="283" y="117"/>
                    </a:moveTo>
                    <a:lnTo>
                      <a:pt x="0" y="0"/>
                    </a:lnTo>
                    <a:lnTo>
                      <a:pt x="153" y="2"/>
                    </a:lnTo>
                    <a:lnTo>
                      <a:pt x="283" y="56"/>
                    </a:lnTo>
                    <a:lnTo>
                      <a:pt x="283" y="117"/>
                    </a:lnTo>
                    <a:close/>
                  </a:path>
                </a:pathLst>
              </a:custGeom>
              <a:solidFill>
                <a:srgbClr val="312473"/>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41" name="Freeform 693"/>
              <p:cNvSpPr>
                <a:spLocks/>
              </p:cNvSpPr>
              <p:nvPr/>
            </p:nvSpPr>
            <p:spPr bwMode="auto">
              <a:xfrm>
                <a:off x="1570" y="1237"/>
                <a:ext cx="52" cy="22"/>
              </a:xfrm>
              <a:custGeom>
                <a:avLst/>
                <a:gdLst/>
                <a:ahLst/>
                <a:cxnLst>
                  <a:cxn ang="0">
                    <a:pos x="207" y="86"/>
                  </a:cxn>
                  <a:cxn ang="0">
                    <a:pos x="0" y="0"/>
                  </a:cxn>
                  <a:cxn ang="0">
                    <a:pos x="154" y="3"/>
                  </a:cxn>
                  <a:cxn ang="0">
                    <a:pos x="207" y="25"/>
                  </a:cxn>
                  <a:cxn ang="0">
                    <a:pos x="207" y="86"/>
                  </a:cxn>
                </a:cxnLst>
                <a:rect l="0" t="0" r="r" b="b"/>
                <a:pathLst>
                  <a:path w="207" h="86">
                    <a:moveTo>
                      <a:pt x="207" y="86"/>
                    </a:moveTo>
                    <a:lnTo>
                      <a:pt x="0" y="0"/>
                    </a:lnTo>
                    <a:lnTo>
                      <a:pt x="154" y="3"/>
                    </a:lnTo>
                    <a:lnTo>
                      <a:pt x="207" y="25"/>
                    </a:lnTo>
                    <a:lnTo>
                      <a:pt x="207" y="86"/>
                    </a:lnTo>
                    <a:close/>
                  </a:path>
                </a:pathLst>
              </a:custGeom>
              <a:solidFill>
                <a:srgbClr val="2F207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42" name="Freeform 694"/>
              <p:cNvSpPr>
                <a:spLocks/>
              </p:cNvSpPr>
              <p:nvPr/>
            </p:nvSpPr>
            <p:spPr bwMode="auto">
              <a:xfrm>
                <a:off x="1590" y="1237"/>
                <a:ext cx="32" cy="14"/>
              </a:xfrm>
              <a:custGeom>
                <a:avLst/>
                <a:gdLst/>
                <a:ahLst/>
                <a:cxnLst>
                  <a:cxn ang="0">
                    <a:pos x="130" y="54"/>
                  </a:cxn>
                  <a:cxn ang="0">
                    <a:pos x="0" y="0"/>
                  </a:cxn>
                  <a:cxn ang="0">
                    <a:pos x="130" y="3"/>
                  </a:cxn>
                  <a:cxn ang="0">
                    <a:pos x="130" y="54"/>
                  </a:cxn>
                </a:cxnLst>
                <a:rect l="0" t="0" r="r" b="b"/>
                <a:pathLst>
                  <a:path w="130" h="54">
                    <a:moveTo>
                      <a:pt x="130" y="54"/>
                    </a:moveTo>
                    <a:lnTo>
                      <a:pt x="0" y="0"/>
                    </a:lnTo>
                    <a:lnTo>
                      <a:pt x="130" y="3"/>
                    </a:lnTo>
                    <a:lnTo>
                      <a:pt x="130" y="54"/>
                    </a:lnTo>
                    <a:close/>
                  </a:path>
                </a:pathLst>
              </a:custGeom>
              <a:solidFill>
                <a:srgbClr val="2C1C7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43" name="Freeform 695"/>
              <p:cNvSpPr>
                <a:spLocks/>
              </p:cNvSpPr>
              <p:nvPr/>
            </p:nvSpPr>
            <p:spPr bwMode="auto">
              <a:xfrm>
                <a:off x="1609" y="1238"/>
                <a:ext cx="13" cy="5"/>
              </a:xfrm>
              <a:custGeom>
                <a:avLst/>
                <a:gdLst/>
                <a:ahLst/>
                <a:cxnLst>
                  <a:cxn ang="0">
                    <a:pos x="53" y="22"/>
                  </a:cxn>
                  <a:cxn ang="0">
                    <a:pos x="0" y="0"/>
                  </a:cxn>
                  <a:cxn ang="0">
                    <a:pos x="53" y="1"/>
                  </a:cxn>
                  <a:cxn ang="0">
                    <a:pos x="53" y="22"/>
                  </a:cxn>
                </a:cxnLst>
                <a:rect l="0" t="0" r="r" b="b"/>
                <a:pathLst>
                  <a:path w="53" h="22">
                    <a:moveTo>
                      <a:pt x="53" y="22"/>
                    </a:moveTo>
                    <a:lnTo>
                      <a:pt x="0" y="0"/>
                    </a:lnTo>
                    <a:lnTo>
                      <a:pt x="53" y="1"/>
                    </a:lnTo>
                    <a:lnTo>
                      <a:pt x="53" y="22"/>
                    </a:lnTo>
                    <a:close/>
                  </a:path>
                </a:pathLst>
              </a:custGeom>
              <a:solidFill>
                <a:srgbClr val="28166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44" name="Freeform 696"/>
              <p:cNvSpPr>
                <a:spLocks/>
              </p:cNvSpPr>
              <p:nvPr/>
            </p:nvSpPr>
            <p:spPr bwMode="auto">
              <a:xfrm>
                <a:off x="1443" y="1235"/>
                <a:ext cx="180" cy="434"/>
              </a:xfrm>
              <a:custGeom>
                <a:avLst/>
                <a:gdLst/>
                <a:ahLst/>
                <a:cxnLst>
                  <a:cxn ang="0">
                    <a:pos x="716" y="13"/>
                  </a:cxn>
                  <a:cxn ang="0">
                    <a:pos x="718" y="875"/>
                  </a:cxn>
                  <a:cxn ang="0">
                    <a:pos x="721" y="1735"/>
                  </a:cxn>
                  <a:cxn ang="0">
                    <a:pos x="364" y="1729"/>
                  </a:cxn>
                  <a:cxn ang="0">
                    <a:pos x="5" y="1722"/>
                  </a:cxn>
                  <a:cxn ang="0">
                    <a:pos x="3" y="860"/>
                  </a:cxn>
                  <a:cxn ang="0">
                    <a:pos x="0" y="0"/>
                  </a:cxn>
                  <a:cxn ang="0">
                    <a:pos x="357" y="6"/>
                  </a:cxn>
                  <a:cxn ang="0">
                    <a:pos x="716" y="13"/>
                  </a:cxn>
                </a:cxnLst>
                <a:rect l="0" t="0" r="r" b="b"/>
                <a:pathLst>
                  <a:path w="721" h="1735">
                    <a:moveTo>
                      <a:pt x="716" y="13"/>
                    </a:moveTo>
                    <a:lnTo>
                      <a:pt x="718" y="875"/>
                    </a:lnTo>
                    <a:lnTo>
                      <a:pt x="721" y="1735"/>
                    </a:lnTo>
                    <a:lnTo>
                      <a:pt x="364" y="1729"/>
                    </a:lnTo>
                    <a:lnTo>
                      <a:pt x="5" y="1722"/>
                    </a:lnTo>
                    <a:lnTo>
                      <a:pt x="3" y="860"/>
                    </a:lnTo>
                    <a:lnTo>
                      <a:pt x="0" y="0"/>
                    </a:lnTo>
                    <a:lnTo>
                      <a:pt x="357" y="6"/>
                    </a:lnTo>
                    <a:lnTo>
                      <a:pt x="716" y="13"/>
                    </a:lnTo>
                    <a:close/>
                  </a:path>
                </a:pathLst>
              </a:cu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45" name="Rectangle 697"/>
              <p:cNvSpPr>
                <a:spLocks noChangeArrowheads="1"/>
              </p:cNvSpPr>
              <p:nvPr/>
            </p:nvSpPr>
            <p:spPr bwMode="auto">
              <a:xfrm rot="16200000">
                <a:off x="1497" y="1463"/>
                <a:ext cx="93" cy="1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000" b="1" dirty="0">
                    <a:solidFill>
                      <a:srgbClr val="FFFFFF"/>
                    </a:solidFill>
                    <a:latin typeface="Arial" pitchFamily="34" charset="0"/>
                  </a:rPr>
                  <a:t>B</a:t>
                </a:r>
                <a:endParaRPr lang="en-US" dirty="0">
                  <a:solidFill>
                    <a:prstClr val="black"/>
                  </a:solidFill>
                  <a:latin typeface="Arial" pitchFamily="34" charset="0"/>
                </a:endParaRPr>
              </a:p>
            </p:txBody>
          </p:sp>
          <p:sp>
            <p:nvSpPr>
              <p:cNvPr id="346" name="Rectangle 698"/>
              <p:cNvSpPr>
                <a:spLocks noChangeArrowheads="1"/>
              </p:cNvSpPr>
              <p:nvPr/>
            </p:nvSpPr>
            <p:spPr bwMode="auto">
              <a:xfrm rot="16200000">
                <a:off x="1502" y="1412"/>
                <a:ext cx="84" cy="1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000" b="1" dirty="0">
                    <a:solidFill>
                      <a:srgbClr val="FFFFFF"/>
                    </a:solidFill>
                    <a:latin typeface="Arial" pitchFamily="34" charset="0"/>
                  </a:rPr>
                  <a:t>u</a:t>
                </a:r>
                <a:endParaRPr lang="en-US" dirty="0">
                  <a:solidFill>
                    <a:prstClr val="black"/>
                  </a:solidFill>
                  <a:latin typeface="Arial" pitchFamily="34" charset="0"/>
                </a:endParaRPr>
              </a:p>
            </p:txBody>
          </p:sp>
          <p:sp>
            <p:nvSpPr>
              <p:cNvPr id="347" name="Rectangle 699"/>
              <p:cNvSpPr>
                <a:spLocks noChangeArrowheads="1"/>
              </p:cNvSpPr>
              <p:nvPr/>
            </p:nvSpPr>
            <p:spPr bwMode="auto">
              <a:xfrm rot="16200000">
                <a:off x="1512" y="1375"/>
                <a:ext cx="63" cy="1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000" b="1" dirty="0">
                    <a:solidFill>
                      <a:srgbClr val="FFFFFF"/>
                    </a:solidFill>
                    <a:latin typeface="Arial" pitchFamily="34" charset="0"/>
                  </a:rPr>
                  <a:t>f</a:t>
                </a:r>
                <a:endParaRPr lang="en-US" dirty="0">
                  <a:solidFill>
                    <a:prstClr val="black"/>
                  </a:solidFill>
                  <a:latin typeface="Arial" pitchFamily="34" charset="0"/>
                </a:endParaRPr>
              </a:p>
            </p:txBody>
          </p:sp>
          <p:sp>
            <p:nvSpPr>
              <p:cNvPr id="348" name="Rectangle 700"/>
              <p:cNvSpPr>
                <a:spLocks noChangeArrowheads="1"/>
              </p:cNvSpPr>
              <p:nvPr/>
            </p:nvSpPr>
            <p:spPr bwMode="auto">
              <a:xfrm rot="16200000">
                <a:off x="1512" y="1349"/>
                <a:ext cx="63" cy="1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000" b="1" dirty="0">
                    <a:solidFill>
                      <a:srgbClr val="FFFFFF"/>
                    </a:solidFill>
                    <a:latin typeface="Arial" pitchFamily="34" charset="0"/>
                  </a:rPr>
                  <a:t>f</a:t>
                </a:r>
                <a:endParaRPr lang="en-US" dirty="0">
                  <a:solidFill>
                    <a:prstClr val="black"/>
                  </a:solidFill>
                  <a:latin typeface="Arial" pitchFamily="34" charset="0"/>
                </a:endParaRPr>
              </a:p>
            </p:txBody>
          </p:sp>
          <p:sp>
            <p:nvSpPr>
              <p:cNvPr id="349" name="Rectangle 701"/>
              <p:cNvSpPr>
                <a:spLocks noChangeArrowheads="1"/>
              </p:cNvSpPr>
              <p:nvPr/>
            </p:nvSpPr>
            <p:spPr bwMode="auto">
              <a:xfrm rot="16200000">
                <a:off x="1504" y="1315"/>
                <a:ext cx="80" cy="1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000" b="1" dirty="0">
                    <a:solidFill>
                      <a:srgbClr val="FFFFFF"/>
                    </a:solidFill>
                    <a:latin typeface="Arial" pitchFamily="34" charset="0"/>
                  </a:rPr>
                  <a:t>e</a:t>
                </a:r>
                <a:endParaRPr lang="en-US" dirty="0">
                  <a:solidFill>
                    <a:prstClr val="black"/>
                  </a:solidFill>
                  <a:latin typeface="Arial" pitchFamily="34" charset="0"/>
                </a:endParaRPr>
              </a:p>
            </p:txBody>
          </p:sp>
          <p:sp>
            <p:nvSpPr>
              <p:cNvPr id="350" name="Rectangle 702"/>
              <p:cNvSpPr>
                <a:spLocks noChangeArrowheads="1"/>
              </p:cNvSpPr>
              <p:nvPr/>
            </p:nvSpPr>
            <p:spPr bwMode="auto">
              <a:xfrm rot="16200000">
                <a:off x="1510" y="1278"/>
                <a:ext cx="67" cy="1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000" b="1" dirty="0">
                    <a:solidFill>
                      <a:srgbClr val="FFFFFF"/>
                    </a:solidFill>
                    <a:latin typeface="Arial" pitchFamily="34" charset="0"/>
                  </a:rPr>
                  <a:t>r</a:t>
                </a:r>
                <a:endParaRPr lang="en-US" dirty="0">
                  <a:solidFill>
                    <a:prstClr val="black"/>
                  </a:solidFill>
                  <a:latin typeface="Arial" pitchFamily="34" charset="0"/>
                </a:endParaRPr>
              </a:p>
            </p:txBody>
          </p:sp>
          <p:sp>
            <p:nvSpPr>
              <p:cNvPr id="351" name="Freeform 703"/>
              <p:cNvSpPr>
                <a:spLocks noEditPoints="1"/>
              </p:cNvSpPr>
              <p:nvPr/>
            </p:nvSpPr>
            <p:spPr bwMode="auto">
              <a:xfrm>
                <a:off x="1684" y="1243"/>
                <a:ext cx="236" cy="426"/>
              </a:xfrm>
              <a:custGeom>
                <a:avLst/>
                <a:gdLst/>
                <a:ahLst/>
                <a:cxnLst>
                  <a:cxn ang="0">
                    <a:pos x="0" y="0"/>
                  </a:cxn>
                  <a:cxn ang="0">
                    <a:pos x="944" y="0"/>
                  </a:cxn>
                  <a:cxn ang="0">
                    <a:pos x="944" y="34"/>
                  </a:cxn>
                  <a:cxn ang="0">
                    <a:pos x="0" y="34"/>
                  </a:cxn>
                  <a:cxn ang="0">
                    <a:pos x="0" y="0"/>
                  </a:cxn>
                  <a:cxn ang="0">
                    <a:pos x="944" y="1701"/>
                  </a:cxn>
                  <a:cxn ang="0">
                    <a:pos x="0" y="1701"/>
                  </a:cxn>
                  <a:cxn ang="0">
                    <a:pos x="0" y="1667"/>
                  </a:cxn>
                  <a:cxn ang="0">
                    <a:pos x="944" y="1667"/>
                  </a:cxn>
                  <a:cxn ang="0">
                    <a:pos x="944" y="1701"/>
                  </a:cxn>
                </a:cxnLst>
                <a:rect l="0" t="0" r="r" b="b"/>
                <a:pathLst>
                  <a:path w="944" h="1701">
                    <a:moveTo>
                      <a:pt x="0" y="0"/>
                    </a:moveTo>
                    <a:lnTo>
                      <a:pt x="944" y="0"/>
                    </a:lnTo>
                    <a:lnTo>
                      <a:pt x="944" y="34"/>
                    </a:lnTo>
                    <a:lnTo>
                      <a:pt x="0" y="34"/>
                    </a:lnTo>
                    <a:lnTo>
                      <a:pt x="0" y="0"/>
                    </a:lnTo>
                    <a:close/>
                    <a:moveTo>
                      <a:pt x="944" y="1701"/>
                    </a:moveTo>
                    <a:lnTo>
                      <a:pt x="0" y="1701"/>
                    </a:lnTo>
                    <a:lnTo>
                      <a:pt x="0" y="1667"/>
                    </a:lnTo>
                    <a:lnTo>
                      <a:pt x="944" y="1667"/>
                    </a:lnTo>
                    <a:lnTo>
                      <a:pt x="944" y="1701"/>
                    </a:lnTo>
                    <a:close/>
                  </a:path>
                </a:pathLst>
              </a:custGeom>
              <a:solidFill>
                <a:srgbClr val="84C22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52" name="Freeform 704"/>
              <p:cNvSpPr>
                <a:spLocks noEditPoints="1"/>
              </p:cNvSpPr>
              <p:nvPr/>
            </p:nvSpPr>
            <p:spPr bwMode="auto">
              <a:xfrm>
                <a:off x="1684" y="1247"/>
                <a:ext cx="236" cy="417"/>
              </a:xfrm>
              <a:custGeom>
                <a:avLst/>
                <a:gdLst/>
                <a:ahLst/>
                <a:cxnLst>
                  <a:cxn ang="0">
                    <a:pos x="0" y="0"/>
                  </a:cxn>
                  <a:cxn ang="0">
                    <a:pos x="944" y="0"/>
                  </a:cxn>
                  <a:cxn ang="0">
                    <a:pos x="944" y="34"/>
                  </a:cxn>
                  <a:cxn ang="0">
                    <a:pos x="0" y="34"/>
                  </a:cxn>
                  <a:cxn ang="0">
                    <a:pos x="0" y="0"/>
                  </a:cxn>
                  <a:cxn ang="0">
                    <a:pos x="944" y="1667"/>
                  </a:cxn>
                  <a:cxn ang="0">
                    <a:pos x="0" y="1667"/>
                  </a:cxn>
                  <a:cxn ang="0">
                    <a:pos x="0" y="1633"/>
                  </a:cxn>
                  <a:cxn ang="0">
                    <a:pos x="944" y="1633"/>
                  </a:cxn>
                  <a:cxn ang="0">
                    <a:pos x="944" y="1667"/>
                  </a:cxn>
                </a:cxnLst>
                <a:rect l="0" t="0" r="r" b="b"/>
                <a:pathLst>
                  <a:path w="944" h="1667">
                    <a:moveTo>
                      <a:pt x="0" y="0"/>
                    </a:moveTo>
                    <a:lnTo>
                      <a:pt x="944" y="0"/>
                    </a:lnTo>
                    <a:lnTo>
                      <a:pt x="944" y="34"/>
                    </a:lnTo>
                    <a:lnTo>
                      <a:pt x="0" y="34"/>
                    </a:lnTo>
                    <a:lnTo>
                      <a:pt x="0" y="0"/>
                    </a:lnTo>
                    <a:close/>
                    <a:moveTo>
                      <a:pt x="944" y="1667"/>
                    </a:moveTo>
                    <a:lnTo>
                      <a:pt x="0" y="1667"/>
                    </a:lnTo>
                    <a:lnTo>
                      <a:pt x="0" y="1633"/>
                    </a:lnTo>
                    <a:lnTo>
                      <a:pt x="944" y="1633"/>
                    </a:lnTo>
                    <a:lnTo>
                      <a:pt x="944" y="1667"/>
                    </a:lnTo>
                    <a:close/>
                  </a:path>
                </a:pathLst>
              </a:custGeom>
              <a:solidFill>
                <a:srgbClr val="81BE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53" name="Freeform 705"/>
              <p:cNvSpPr>
                <a:spLocks noEditPoints="1"/>
              </p:cNvSpPr>
              <p:nvPr/>
            </p:nvSpPr>
            <p:spPr bwMode="auto">
              <a:xfrm>
                <a:off x="1684" y="1252"/>
                <a:ext cx="236" cy="408"/>
              </a:xfrm>
              <a:custGeom>
                <a:avLst/>
                <a:gdLst/>
                <a:ahLst/>
                <a:cxnLst>
                  <a:cxn ang="0">
                    <a:pos x="0" y="0"/>
                  </a:cxn>
                  <a:cxn ang="0">
                    <a:pos x="944" y="0"/>
                  </a:cxn>
                  <a:cxn ang="0">
                    <a:pos x="944" y="34"/>
                  </a:cxn>
                  <a:cxn ang="0">
                    <a:pos x="0" y="34"/>
                  </a:cxn>
                  <a:cxn ang="0">
                    <a:pos x="0" y="0"/>
                  </a:cxn>
                  <a:cxn ang="0">
                    <a:pos x="944" y="1633"/>
                  </a:cxn>
                  <a:cxn ang="0">
                    <a:pos x="0" y="1633"/>
                  </a:cxn>
                  <a:cxn ang="0">
                    <a:pos x="0" y="1599"/>
                  </a:cxn>
                  <a:cxn ang="0">
                    <a:pos x="944" y="1599"/>
                  </a:cxn>
                  <a:cxn ang="0">
                    <a:pos x="944" y="1633"/>
                  </a:cxn>
                </a:cxnLst>
                <a:rect l="0" t="0" r="r" b="b"/>
                <a:pathLst>
                  <a:path w="944" h="1633">
                    <a:moveTo>
                      <a:pt x="0" y="0"/>
                    </a:moveTo>
                    <a:lnTo>
                      <a:pt x="944" y="0"/>
                    </a:lnTo>
                    <a:lnTo>
                      <a:pt x="944" y="34"/>
                    </a:lnTo>
                    <a:lnTo>
                      <a:pt x="0" y="34"/>
                    </a:lnTo>
                    <a:lnTo>
                      <a:pt x="0" y="0"/>
                    </a:lnTo>
                    <a:close/>
                    <a:moveTo>
                      <a:pt x="944" y="1633"/>
                    </a:moveTo>
                    <a:lnTo>
                      <a:pt x="0" y="1633"/>
                    </a:lnTo>
                    <a:lnTo>
                      <a:pt x="0" y="1599"/>
                    </a:lnTo>
                    <a:lnTo>
                      <a:pt x="944" y="1599"/>
                    </a:lnTo>
                    <a:lnTo>
                      <a:pt x="944" y="1633"/>
                    </a:lnTo>
                    <a:close/>
                  </a:path>
                </a:pathLst>
              </a:custGeom>
              <a:solidFill>
                <a:srgbClr val="7FBA3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54" name="Freeform 706"/>
              <p:cNvSpPr>
                <a:spLocks noEditPoints="1"/>
              </p:cNvSpPr>
              <p:nvPr/>
            </p:nvSpPr>
            <p:spPr bwMode="auto">
              <a:xfrm>
                <a:off x="1684" y="1256"/>
                <a:ext cx="236" cy="400"/>
              </a:xfrm>
              <a:custGeom>
                <a:avLst/>
                <a:gdLst/>
                <a:ahLst/>
                <a:cxnLst>
                  <a:cxn ang="0">
                    <a:pos x="0" y="0"/>
                  </a:cxn>
                  <a:cxn ang="0">
                    <a:pos x="944" y="0"/>
                  </a:cxn>
                  <a:cxn ang="0">
                    <a:pos x="944" y="34"/>
                  </a:cxn>
                  <a:cxn ang="0">
                    <a:pos x="0" y="34"/>
                  </a:cxn>
                  <a:cxn ang="0">
                    <a:pos x="0" y="0"/>
                  </a:cxn>
                  <a:cxn ang="0">
                    <a:pos x="944" y="1599"/>
                  </a:cxn>
                  <a:cxn ang="0">
                    <a:pos x="0" y="1599"/>
                  </a:cxn>
                  <a:cxn ang="0">
                    <a:pos x="0" y="1565"/>
                  </a:cxn>
                  <a:cxn ang="0">
                    <a:pos x="944" y="1565"/>
                  </a:cxn>
                  <a:cxn ang="0">
                    <a:pos x="944" y="1599"/>
                  </a:cxn>
                </a:cxnLst>
                <a:rect l="0" t="0" r="r" b="b"/>
                <a:pathLst>
                  <a:path w="944" h="1599">
                    <a:moveTo>
                      <a:pt x="0" y="0"/>
                    </a:moveTo>
                    <a:lnTo>
                      <a:pt x="944" y="0"/>
                    </a:lnTo>
                    <a:lnTo>
                      <a:pt x="944" y="34"/>
                    </a:lnTo>
                    <a:lnTo>
                      <a:pt x="0" y="34"/>
                    </a:lnTo>
                    <a:lnTo>
                      <a:pt x="0" y="0"/>
                    </a:lnTo>
                    <a:close/>
                    <a:moveTo>
                      <a:pt x="944" y="1599"/>
                    </a:moveTo>
                    <a:lnTo>
                      <a:pt x="0" y="1599"/>
                    </a:lnTo>
                    <a:lnTo>
                      <a:pt x="0" y="1565"/>
                    </a:lnTo>
                    <a:lnTo>
                      <a:pt x="944" y="1565"/>
                    </a:lnTo>
                    <a:lnTo>
                      <a:pt x="944" y="1599"/>
                    </a:lnTo>
                    <a:close/>
                  </a:path>
                </a:pathLst>
              </a:custGeom>
              <a:solidFill>
                <a:srgbClr val="7DB63C"/>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55" name="Freeform 707"/>
              <p:cNvSpPr>
                <a:spLocks noEditPoints="1"/>
              </p:cNvSpPr>
              <p:nvPr/>
            </p:nvSpPr>
            <p:spPr bwMode="auto">
              <a:xfrm>
                <a:off x="1684" y="1260"/>
                <a:ext cx="236" cy="392"/>
              </a:xfrm>
              <a:custGeom>
                <a:avLst/>
                <a:gdLst/>
                <a:ahLst/>
                <a:cxnLst>
                  <a:cxn ang="0">
                    <a:pos x="0" y="0"/>
                  </a:cxn>
                  <a:cxn ang="0">
                    <a:pos x="944" y="0"/>
                  </a:cxn>
                  <a:cxn ang="0">
                    <a:pos x="944" y="34"/>
                  </a:cxn>
                  <a:cxn ang="0">
                    <a:pos x="0" y="34"/>
                  </a:cxn>
                  <a:cxn ang="0">
                    <a:pos x="0" y="0"/>
                  </a:cxn>
                  <a:cxn ang="0">
                    <a:pos x="944" y="1565"/>
                  </a:cxn>
                  <a:cxn ang="0">
                    <a:pos x="0" y="1565"/>
                  </a:cxn>
                  <a:cxn ang="0">
                    <a:pos x="0" y="1531"/>
                  </a:cxn>
                  <a:cxn ang="0">
                    <a:pos x="944" y="1531"/>
                  </a:cxn>
                  <a:cxn ang="0">
                    <a:pos x="944" y="1565"/>
                  </a:cxn>
                </a:cxnLst>
                <a:rect l="0" t="0" r="r" b="b"/>
                <a:pathLst>
                  <a:path w="944" h="1565">
                    <a:moveTo>
                      <a:pt x="0" y="0"/>
                    </a:moveTo>
                    <a:lnTo>
                      <a:pt x="944" y="0"/>
                    </a:lnTo>
                    <a:lnTo>
                      <a:pt x="944" y="34"/>
                    </a:lnTo>
                    <a:lnTo>
                      <a:pt x="0" y="34"/>
                    </a:lnTo>
                    <a:lnTo>
                      <a:pt x="0" y="0"/>
                    </a:lnTo>
                    <a:close/>
                    <a:moveTo>
                      <a:pt x="944" y="1565"/>
                    </a:moveTo>
                    <a:lnTo>
                      <a:pt x="0" y="1565"/>
                    </a:lnTo>
                    <a:lnTo>
                      <a:pt x="0" y="1531"/>
                    </a:lnTo>
                    <a:lnTo>
                      <a:pt x="944" y="1531"/>
                    </a:lnTo>
                    <a:lnTo>
                      <a:pt x="944" y="1565"/>
                    </a:lnTo>
                    <a:close/>
                  </a:path>
                </a:pathLst>
              </a:custGeom>
              <a:solidFill>
                <a:srgbClr val="7BB24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56" name="Freeform 708"/>
              <p:cNvSpPr>
                <a:spLocks noEditPoints="1"/>
              </p:cNvSpPr>
              <p:nvPr/>
            </p:nvSpPr>
            <p:spPr bwMode="auto">
              <a:xfrm>
                <a:off x="1684" y="1264"/>
                <a:ext cx="236" cy="383"/>
              </a:xfrm>
              <a:custGeom>
                <a:avLst/>
                <a:gdLst/>
                <a:ahLst/>
                <a:cxnLst>
                  <a:cxn ang="0">
                    <a:pos x="0" y="0"/>
                  </a:cxn>
                  <a:cxn ang="0">
                    <a:pos x="944" y="0"/>
                  </a:cxn>
                  <a:cxn ang="0">
                    <a:pos x="944" y="34"/>
                  </a:cxn>
                  <a:cxn ang="0">
                    <a:pos x="0" y="34"/>
                  </a:cxn>
                  <a:cxn ang="0">
                    <a:pos x="0" y="0"/>
                  </a:cxn>
                  <a:cxn ang="0">
                    <a:pos x="944" y="1531"/>
                  </a:cxn>
                  <a:cxn ang="0">
                    <a:pos x="0" y="1531"/>
                  </a:cxn>
                  <a:cxn ang="0">
                    <a:pos x="0" y="1497"/>
                  </a:cxn>
                  <a:cxn ang="0">
                    <a:pos x="944" y="1497"/>
                  </a:cxn>
                  <a:cxn ang="0">
                    <a:pos x="944" y="1531"/>
                  </a:cxn>
                </a:cxnLst>
                <a:rect l="0" t="0" r="r" b="b"/>
                <a:pathLst>
                  <a:path w="944" h="1531">
                    <a:moveTo>
                      <a:pt x="0" y="0"/>
                    </a:moveTo>
                    <a:lnTo>
                      <a:pt x="944" y="0"/>
                    </a:lnTo>
                    <a:lnTo>
                      <a:pt x="944" y="34"/>
                    </a:lnTo>
                    <a:lnTo>
                      <a:pt x="0" y="34"/>
                    </a:lnTo>
                    <a:lnTo>
                      <a:pt x="0" y="0"/>
                    </a:lnTo>
                    <a:close/>
                    <a:moveTo>
                      <a:pt x="944" y="1531"/>
                    </a:moveTo>
                    <a:lnTo>
                      <a:pt x="0" y="1531"/>
                    </a:lnTo>
                    <a:lnTo>
                      <a:pt x="0" y="1497"/>
                    </a:lnTo>
                    <a:lnTo>
                      <a:pt x="944" y="1497"/>
                    </a:lnTo>
                    <a:lnTo>
                      <a:pt x="944" y="1531"/>
                    </a:lnTo>
                    <a:close/>
                  </a:path>
                </a:pathLst>
              </a:custGeom>
              <a:solidFill>
                <a:srgbClr val="79AD48"/>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57" name="Freeform 709"/>
              <p:cNvSpPr>
                <a:spLocks noEditPoints="1"/>
              </p:cNvSpPr>
              <p:nvPr/>
            </p:nvSpPr>
            <p:spPr bwMode="auto">
              <a:xfrm>
                <a:off x="1684" y="1269"/>
                <a:ext cx="236" cy="374"/>
              </a:xfrm>
              <a:custGeom>
                <a:avLst/>
                <a:gdLst/>
                <a:ahLst/>
                <a:cxnLst>
                  <a:cxn ang="0">
                    <a:pos x="0" y="0"/>
                  </a:cxn>
                  <a:cxn ang="0">
                    <a:pos x="944" y="0"/>
                  </a:cxn>
                  <a:cxn ang="0">
                    <a:pos x="944" y="34"/>
                  </a:cxn>
                  <a:cxn ang="0">
                    <a:pos x="0" y="34"/>
                  </a:cxn>
                  <a:cxn ang="0">
                    <a:pos x="0" y="0"/>
                  </a:cxn>
                  <a:cxn ang="0">
                    <a:pos x="944" y="1497"/>
                  </a:cxn>
                  <a:cxn ang="0">
                    <a:pos x="0" y="1497"/>
                  </a:cxn>
                  <a:cxn ang="0">
                    <a:pos x="0" y="1463"/>
                  </a:cxn>
                  <a:cxn ang="0">
                    <a:pos x="944" y="1463"/>
                  </a:cxn>
                  <a:cxn ang="0">
                    <a:pos x="944" y="1497"/>
                  </a:cxn>
                </a:cxnLst>
                <a:rect l="0" t="0" r="r" b="b"/>
                <a:pathLst>
                  <a:path w="944" h="1497">
                    <a:moveTo>
                      <a:pt x="0" y="0"/>
                    </a:moveTo>
                    <a:lnTo>
                      <a:pt x="944" y="0"/>
                    </a:lnTo>
                    <a:lnTo>
                      <a:pt x="944" y="34"/>
                    </a:lnTo>
                    <a:lnTo>
                      <a:pt x="0" y="34"/>
                    </a:lnTo>
                    <a:lnTo>
                      <a:pt x="0" y="0"/>
                    </a:lnTo>
                    <a:close/>
                    <a:moveTo>
                      <a:pt x="944" y="1497"/>
                    </a:moveTo>
                    <a:lnTo>
                      <a:pt x="0" y="1497"/>
                    </a:lnTo>
                    <a:lnTo>
                      <a:pt x="0" y="1463"/>
                    </a:lnTo>
                    <a:lnTo>
                      <a:pt x="944" y="1463"/>
                    </a:lnTo>
                    <a:lnTo>
                      <a:pt x="944" y="1497"/>
                    </a:lnTo>
                    <a:close/>
                  </a:path>
                </a:pathLst>
              </a:custGeom>
              <a:solidFill>
                <a:srgbClr val="77A94D"/>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58" name="Freeform 710"/>
              <p:cNvSpPr>
                <a:spLocks noEditPoints="1"/>
              </p:cNvSpPr>
              <p:nvPr/>
            </p:nvSpPr>
            <p:spPr bwMode="auto">
              <a:xfrm>
                <a:off x="1684" y="1273"/>
                <a:ext cx="236" cy="366"/>
              </a:xfrm>
              <a:custGeom>
                <a:avLst/>
                <a:gdLst/>
                <a:ahLst/>
                <a:cxnLst>
                  <a:cxn ang="0">
                    <a:pos x="0" y="0"/>
                  </a:cxn>
                  <a:cxn ang="0">
                    <a:pos x="944" y="0"/>
                  </a:cxn>
                  <a:cxn ang="0">
                    <a:pos x="944" y="34"/>
                  </a:cxn>
                  <a:cxn ang="0">
                    <a:pos x="0" y="34"/>
                  </a:cxn>
                  <a:cxn ang="0">
                    <a:pos x="0" y="0"/>
                  </a:cxn>
                  <a:cxn ang="0">
                    <a:pos x="944" y="1463"/>
                  </a:cxn>
                  <a:cxn ang="0">
                    <a:pos x="0" y="1463"/>
                  </a:cxn>
                  <a:cxn ang="0">
                    <a:pos x="0" y="1429"/>
                  </a:cxn>
                  <a:cxn ang="0">
                    <a:pos x="944" y="1429"/>
                  </a:cxn>
                  <a:cxn ang="0">
                    <a:pos x="944" y="1463"/>
                  </a:cxn>
                </a:cxnLst>
                <a:rect l="0" t="0" r="r" b="b"/>
                <a:pathLst>
                  <a:path w="944" h="1463">
                    <a:moveTo>
                      <a:pt x="0" y="0"/>
                    </a:moveTo>
                    <a:lnTo>
                      <a:pt x="944" y="0"/>
                    </a:lnTo>
                    <a:lnTo>
                      <a:pt x="944" y="34"/>
                    </a:lnTo>
                    <a:lnTo>
                      <a:pt x="0" y="34"/>
                    </a:lnTo>
                    <a:lnTo>
                      <a:pt x="0" y="0"/>
                    </a:lnTo>
                    <a:close/>
                    <a:moveTo>
                      <a:pt x="944" y="1463"/>
                    </a:moveTo>
                    <a:lnTo>
                      <a:pt x="0" y="1463"/>
                    </a:lnTo>
                    <a:lnTo>
                      <a:pt x="0" y="1429"/>
                    </a:lnTo>
                    <a:lnTo>
                      <a:pt x="944" y="1429"/>
                    </a:lnTo>
                    <a:lnTo>
                      <a:pt x="944" y="1463"/>
                    </a:lnTo>
                    <a:close/>
                  </a:path>
                </a:pathLst>
              </a:custGeom>
              <a:solidFill>
                <a:srgbClr val="75A55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59" name="Freeform 711"/>
              <p:cNvSpPr>
                <a:spLocks noEditPoints="1"/>
              </p:cNvSpPr>
              <p:nvPr/>
            </p:nvSpPr>
            <p:spPr bwMode="auto">
              <a:xfrm>
                <a:off x="1684" y="1277"/>
                <a:ext cx="236" cy="358"/>
              </a:xfrm>
              <a:custGeom>
                <a:avLst/>
                <a:gdLst/>
                <a:ahLst/>
                <a:cxnLst>
                  <a:cxn ang="0">
                    <a:pos x="0" y="0"/>
                  </a:cxn>
                  <a:cxn ang="0">
                    <a:pos x="944" y="0"/>
                  </a:cxn>
                  <a:cxn ang="0">
                    <a:pos x="944" y="34"/>
                  </a:cxn>
                  <a:cxn ang="0">
                    <a:pos x="0" y="34"/>
                  </a:cxn>
                  <a:cxn ang="0">
                    <a:pos x="0" y="0"/>
                  </a:cxn>
                  <a:cxn ang="0">
                    <a:pos x="944" y="1429"/>
                  </a:cxn>
                  <a:cxn ang="0">
                    <a:pos x="0" y="1429"/>
                  </a:cxn>
                  <a:cxn ang="0">
                    <a:pos x="0" y="1395"/>
                  </a:cxn>
                  <a:cxn ang="0">
                    <a:pos x="944" y="1395"/>
                  </a:cxn>
                  <a:cxn ang="0">
                    <a:pos x="944" y="1429"/>
                  </a:cxn>
                </a:cxnLst>
                <a:rect l="0" t="0" r="r" b="b"/>
                <a:pathLst>
                  <a:path w="944" h="1429">
                    <a:moveTo>
                      <a:pt x="0" y="0"/>
                    </a:moveTo>
                    <a:lnTo>
                      <a:pt x="944" y="0"/>
                    </a:lnTo>
                    <a:lnTo>
                      <a:pt x="944" y="34"/>
                    </a:lnTo>
                    <a:lnTo>
                      <a:pt x="0" y="34"/>
                    </a:lnTo>
                    <a:lnTo>
                      <a:pt x="0" y="0"/>
                    </a:lnTo>
                    <a:close/>
                    <a:moveTo>
                      <a:pt x="944" y="1429"/>
                    </a:moveTo>
                    <a:lnTo>
                      <a:pt x="0" y="1429"/>
                    </a:lnTo>
                    <a:lnTo>
                      <a:pt x="0" y="1395"/>
                    </a:lnTo>
                    <a:lnTo>
                      <a:pt x="944" y="1395"/>
                    </a:lnTo>
                    <a:lnTo>
                      <a:pt x="944" y="1429"/>
                    </a:lnTo>
                    <a:close/>
                  </a:path>
                </a:pathLst>
              </a:custGeom>
              <a:solidFill>
                <a:srgbClr val="74A253"/>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60" name="Freeform 712"/>
              <p:cNvSpPr>
                <a:spLocks noEditPoints="1"/>
              </p:cNvSpPr>
              <p:nvPr/>
            </p:nvSpPr>
            <p:spPr bwMode="auto">
              <a:xfrm>
                <a:off x="1684" y="1281"/>
                <a:ext cx="236" cy="349"/>
              </a:xfrm>
              <a:custGeom>
                <a:avLst/>
                <a:gdLst/>
                <a:ahLst/>
                <a:cxnLst>
                  <a:cxn ang="0">
                    <a:pos x="0" y="0"/>
                  </a:cxn>
                  <a:cxn ang="0">
                    <a:pos x="944" y="0"/>
                  </a:cxn>
                  <a:cxn ang="0">
                    <a:pos x="944" y="34"/>
                  </a:cxn>
                  <a:cxn ang="0">
                    <a:pos x="0" y="34"/>
                  </a:cxn>
                  <a:cxn ang="0">
                    <a:pos x="0" y="0"/>
                  </a:cxn>
                  <a:cxn ang="0">
                    <a:pos x="944" y="1395"/>
                  </a:cxn>
                  <a:cxn ang="0">
                    <a:pos x="0" y="1395"/>
                  </a:cxn>
                  <a:cxn ang="0">
                    <a:pos x="0" y="1361"/>
                  </a:cxn>
                  <a:cxn ang="0">
                    <a:pos x="944" y="1361"/>
                  </a:cxn>
                  <a:cxn ang="0">
                    <a:pos x="944" y="1395"/>
                  </a:cxn>
                </a:cxnLst>
                <a:rect l="0" t="0" r="r" b="b"/>
                <a:pathLst>
                  <a:path w="944" h="1395">
                    <a:moveTo>
                      <a:pt x="0" y="0"/>
                    </a:moveTo>
                    <a:lnTo>
                      <a:pt x="944" y="0"/>
                    </a:lnTo>
                    <a:lnTo>
                      <a:pt x="944" y="34"/>
                    </a:lnTo>
                    <a:lnTo>
                      <a:pt x="0" y="34"/>
                    </a:lnTo>
                    <a:lnTo>
                      <a:pt x="0" y="0"/>
                    </a:lnTo>
                    <a:close/>
                    <a:moveTo>
                      <a:pt x="944" y="1395"/>
                    </a:moveTo>
                    <a:lnTo>
                      <a:pt x="0" y="1395"/>
                    </a:lnTo>
                    <a:lnTo>
                      <a:pt x="0" y="1361"/>
                    </a:lnTo>
                    <a:lnTo>
                      <a:pt x="944" y="1361"/>
                    </a:lnTo>
                    <a:lnTo>
                      <a:pt x="944" y="1395"/>
                    </a:lnTo>
                    <a:close/>
                  </a:path>
                </a:pathLst>
              </a:custGeom>
              <a:solidFill>
                <a:srgbClr val="719E5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61" name="Freeform 713"/>
              <p:cNvSpPr>
                <a:spLocks noEditPoints="1"/>
              </p:cNvSpPr>
              <p:nvPr/>
            </p:nvSpPr>
            <p:spPr bwMode="auto">
              <a:xfrm>
                <a:off x="1684" y="1286"/>
                <a:ext cx="236" cy="340"/>
              </a:xfrm>
              <a:custGeom>
                <a:avLst/>
                <a:gdLst/>
                <a:ahLst/>
                <a:cxnLst>
                  <a:cxn ang="0">
                    <a:pos x="0" y="0"/>
                  </a:cxn>
                  <a:cxn ang="0">
                    <a:pos x="944" y="0"/>
                  </a:cxn>
                  <a:cxn ang="0">
                    <a:pos x="944" y="34"/>
                  </a:cxn>
                  <a:cxn ang="0">
                    <a:pos x="0" y="34"/>
                  </a:cxn>
                  <a:cxn ang="0">
                    <a:pos x="0" y="0"/>
                  </a:cxn>
                  <a:cxn ang="0">
                    <a:pos x="944" y="1361"/>
                  </a:cxn>
                  <a:cxn ang="0">
                    <a:pos x="0" y="1361"/>
                  </a:cxn>
                  <a:cxn ang="0">
                    <a:pos x="0" y="1327"/>
                  </a:cxn>
                  <a:cxn ang="0">
                    <a:pos x="944" y="1327"/>
                  </a:cxn>
                  <a:cxn ang="0">
                    <a:pos x="944" y="1361"/>
                  </a:cxn>
                </a:cxnLst>
                <a:rect l="0" t="0" r="r" b="b"/>
                <a:pathLst>
                  <a:path w="944" h="1361">
                    <a:moveTo>
                      <a:pt x="0" y="0"/>
                    </a:moveTo>
                    <a:lnTo>
                      <a:pt x="944" y="0"/>
                    </a:lnTo>
                    <a:lnTo>
                      <a:pt x="944" y="34"/>
                    </a:lnTo>
                    <a:lnTo>
                      <a:pt x="0" y="34"/>
                    </a:lnTo>
                    <a:lnTo>
                      <a:pt x="0" y="0"/>
                    </a:lnTo>
                    <a:close/>
                    <a:moveTo>
                      <a:pt x="944" y="1361"/>
                    </a:moveTo>
                    <a:lnTo>
                      <a:pt x="0" y="1361"/>
                    </a:lnTo>
                    <a:lnTo>
                      <a:pt x="0" y="1327"/>
                    </a:lnTo>
                    <a:lnTo>
                      <a:pt x="944" y="1327"/>
                    </a:lnTo>
                    <a:lnTo>
                      <a:pt x="944" y="1361"/>
                    </a:lnTo>
                    <a:close/>
                  </a:path>
                </a:pathLst>
              </a:custGeom>
              <a:solidFill>
                <a:srgbClr val="6F9959"/>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62" name="Freeform 714"/>
              <p:cNvSpPr>
                <a:spLocks noEditPoints="1"/>
              </p:cNvSpPr>
              <p:nvPr/>
            </p:nvSpPr>
            <p:spPr bwMode="auto">
              <a:xfrm>
                <a:off x="1684" y="1290"/>
                <a:ext cx="236" cy="332"/>
              </a:xfrm>
              <a:custGeom>
                <a:avLst/>
                <a:gdLst/>
                <a:ahLst/>
                <a:cxnLst>
                  <a:cxn ang="0">
                    <a:pos x="0" y="0"/>
                  </a:cxn>
                  <a:cxn ang="0">
                    <a:pos x="944" y="0"/>
                  </a:cxn>
                  <a:cxn ang="0">
                    <a:pos x="944" y="34"/>
                  </a:cxn>
                  <a:cxn ang="0">
                    <a:pos x="0" y="34"/>
                  </a:cxn>
                  <a:cxn ang="0">
                    <a:pos x="0" y="0"/>
                  </a:cxn>
                  <a:cxn ang="0">
                    <a:pos x="944" y="1327"/>
                  </a:cxn>
                  <a:cxn ang="0">
                    <a:pos x="0" y="1327"/>
                  </a:cxn>
                  <a:cxn ang="0">
                    <a:pos x="0" y="1293"/>
                  </a:cxn>
                  <a:cxn ang="0">
                    <a:pos x="944" y="1293"/>
                  </a:cxn>
                  <a:cxn ang="0">
                    <a:pos x="944" y="1327"/>
                  </a:cxn>
                </a:cxnLst>
                <a:rect l="0" t="0" r="r" b="b"/>
                <a:pathLst>
                  <a:path w="944" h="1327">
                    <a:moveTo>
                      <a:pt x="0" y="0"/>
                    </a:moveTo>
                    <a:lnTo>
                      <a:pt x="944" y="0"/>
                    </a:lnTo>
                    <a:lnTo>
                      <a:pt x="944" y="34"/>
                    </a:lnTo>
                    <a:lnTo>
                      <a:pt x="0" y="34"/>
                    </a:lnTo>
                    <a:lnTo>
                      <a:pt x="0" y="0"/>
                    </a:lnTo>
                    <a:close/>
                    <a:moveTo>
                      <a:pt x="944" y="1327"/>
                    </a:moveTo>
                    <a:lnTo>
                      <a:pt x="0" y="1327"/>
                    </a:lnTo>
                    <a:lnTo>
                      <a:pt x="0" y="1293"/>
                    </a:lnTo>
                    <a:lnTo>
                      <a:pt x="944" y="1293"/>
                    </a:lnTo>
                    <a:lnTo>
                      <a:pt x="944" y="1327"/>
                    </a:lnTo>
                    <a:close/>
                  </a:path>
                </a:pathLst>
              </a:custGeom>
              <a:solidFill>
                <a:srgbClr val="6D965C"/>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63" name="Freeform 715"/>
              <p:cNvSpPr>
                <a:spLocks noEditPoints="1"/>
              </p:cNvSpPr>
              <p:nvPr/>
            </p:nvSpPr>
            <p:spPr bwMode="auto">
              <a:xfrm>
                <a:off x="1684" y="1294"/>
                <a:ext cx="236" cy="324"/>
              </a:xfrm>
              <a:custGeom>
                <a:avLst/>
                <a:gdLst/>
                <a:ahLst/>
                <a:cxnLst>
                  <a:cxn ang="0">
                    <a:pos x="0" y="0"/>
                  </a:cxn>
                  <a:cxn ang="0">
                    <a:pos x="944" y="0"/>
                  </a:cxn>
                  <a:cxn ang="0">
                    <a:pos x="944" y="34"/>
                  </a:cxn>
                  <a:cxn ang="0">
                    <a:pos x="0" y="34"/>
                  </a:cxn>
                  <a:cxn ang="0">
                    <a:pos x="0" y="0"/>
                  </a:cxn>
                  <a:cxn ang="0">
                    <a:pos x="944" y="1293"/>
                  </a:cxn>
                  <a:cxn ang="0">
                    <a:pos x="0" y="1293"/>
                  </a:cxn>
                  <a:cxn ang="0">
                    <a:pos x="0" y="1259"/>
                  </a:cxn>
                  <a:cxn ang="0">
                    <a:pos x="944" y="1259"/>
                  </a:cxn>
                  <a:cxn ang="0">
                    <a:pos x="944" y="1293"/>
                  </a:cxn>
                </a:cxnLst>
                <a:rect l="0" t="0" r="r" b="b"/>
                <a:pathLst>
                  <a:path w="944" h="1293">
                    <a:moveTo>
                      <a:pt x="0" y="0"/>
                    </a:moveTo>
                    <a:lnTo>
                      <a:pt x="944" y="0"/>
                    </a:lnTo>
                    <a:lnTo>
                      <a:pt x="944" y="34"/>
                    </a:lnTo>
                    <a:lnTo>
                      <a:pt x="0" y="34"/>
                    </a:lnTo>
                    <a:lnTo>
                      <a:pt x="0" y="0"/>
                    </a:lnTo>
                    <a:close/>
                    <a:moveTo>
                      <a:pt x="944" y="1293"/>
                    </a:moveTo>
                    <a:lnTo>
                      <a:pt x="0" y="1293"/>
                    </a:lnTo>
                    <a:lnTo>
                      <a:pt x="0" y="1259"/>
                    </a:lnTo>
                    <a:lnTo>
                      <a:pt x="944" y="1259"/>
                    </a:lnTo>
                    <a:lnTo>
                      <a:pt x="944" y="1293"/>
                    </a:lnTo>
                    <a:close/>
                  </a:path>
                </a:pathLst>
              </a:custGeom>
              <a:solidFill>
                <a:srgbClr val="6B925E"/>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64" name="Freeform 716"/>
              <p:cNvSpPr>
                <a:spLocks noEditPoints="1"/>
              </p:cNvSpPr>
              <p:nvPr/>
            </p:nvSpPr>
            <p:spPr bwMode="auto">
              <a:xfrm>
                <a:off x="1684" y="1298"/>
                <a:ext cx="236" cy="315"/>
              </a:xfrm>
              <a:custGeom>
                <a:avLst/>
                <a:gdLst/>
                <a:ahLst/>
                <a:cxnLst>
                  <a:cxn ang="0">
                    <a:pos x="0" y="0"/>
                  </a:cxn>
                  <a:cxn ang="0">
                    <a:pos x="944" y="0"/>
                  </a:cxn>
                  <a:cxn ang="0">
                    <a:pos x="944" y="34"/>
                  </a:cxn>
                  <a:cxn ang="0">
                    <a:pos x="0" y="34"/>
                  </a:cxn>
                  <a:cxn ang="0">
                    <a:pos x="0" y="0"/>
                  </a:cxn>
                  <a:cxn ang="0">
                    <a:pos x="944" y="1259"/>
                  </a:cxn>
                  <a:cxn ang="0">
                    <a:pos x="0" y="1259"/>
                  </a:cxn>
                  <a:cxn ang="0">
                    <a:pos x="0" y="1225"/>
                  </a:cxn>
                  <a:cxn ang="0">
                    <a:pos x="944" y="1225"/>
                  </a:cxn>
                  <a:cxn ang="0">
                    <a:pos x="944" y="1259"/>
                  </a:cxn>
                </a:cxnLst>
                <a:rect l="0" t="0" r="r" b="b"/>
                <a:pathLst>
                  <a:path w="944" h="1259">
                    <a:moveTo>
                      <a:pt x="0" y="0"/>
                    </a:moveTo>
                    <a:lnTo>
                      <a:pt x="944" y="0"/>
                    </a:lnTo>
                    <a:lnTo>
                      <a:pt x="944" y="34"/>
                    </a:lnTo>
                    <a:lnTo>
                      <a:pt x="0" y="34"/>
                    </a:lnTo>
                    <a:lnTo>
                      <a:pt x="0" y="0"/>
                    </a:lnTo>
                    <a:close/>
                    <a:moveTo>
                      <a:pt x="944" y="1259"/>
                    </a:moveTo>
                    <a:lnTo>
                      <a:pt x="0" y="1259"/>
                    </a:lnTo>
                    <a:lnTo>
                      <a:pt x="0" y="1225"/>
                    </a:lnTo>
                    <a:lnTo>
                      <a:pt x="944" y="1225"/>
                    </a:lnTo>
                    <a:lnTo>
                      <a:pt x="944" y="1259"/>
                    </a:lnTo>
                    <a:close/>
                  </a:path>
                </a:pathLst>
              </a:custGeom>
              <a:solidFill>
                <a:srgbClr val="698F6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65" name="Freeform 717"/>
              <p:cNvSpPr>
                <a:spLocks noEditPoints="1"/>
              </p:cNvSpPr>
              <p:nvPr/>
            </p:nvSpPr>
            <p:spPr bwMode="auto">
              <a:xfrm>
                <a:off x="1684" y="1303"/>
                <a:ext cx="236" cy="306"/>
              </a:xfrm>
              <a:custGeom>
                <a:avLst/>
                <a:gdLst/>
                <a:ahLst/>
                <a:cxnLst>
                  <a:cxn ang="0">
                    <a:pos x="0" y="0"/>
                  </a:cxn>
                  <a:cxn ang="0">
                    <a:pos x="944" y="0"/>
                  </a:cxn>
                  <a:cxn ang="0">
                    <a:pos x="944" y="34"/>
                  </a:cxn>
                  <a:cxn ang="0">
                    <a:pos x="0" y="34"/>
                  </a:cxn>
                  <a:cxn ang="0">
                    <a:pos x="0" y="0"/>
                  </a:cxn>
                  <a:cxn ang="0">
                    <a:pos x="944" y="1225"/>
                  </a:cxn>
                  <a:cxn ang="0">
                    <a:pos x="0" y="1225"/>
                  </a:cxn>
                  <a:cxn ang="0">
                    <a:pos x="0" y="1191"/>
                  </a:cxn>
                  <a:cxn ang="0">
                    <a:pos x="944" y="1191"/>
                  </a:cxn>
                  <a:cxn ang="0">
                    <a:pos x="944" y="1225"/>
                  </a:cxn>
                </a:cxnLst>
                <a:rect l="0" t="0" r="r" b="b"/>
                <a:pathLst>
                  <a:path w="944" h="1225">
                    <a:moveTo>
                      <a:pt x="0" y="0"/>
                    </a:moveTo>
                    <a:lnTo>
                      <a:pt x="944" y="0"/>
                    </a:lnTo>
                    <a:lnTo>
                      <a:pt x="944" y="34"/>
                    </a:lnTo>
                    <a:lnTo>
                      <a:pt x="0" y="34"/>
                    </a:lnTo>
                    <a:lnTo>
                      <a:pt x="0" y="0"/>
                    </a:lnTo>
                    <a:close/>
                    <a:moveTo>
                      <a:pt x="944" y="1225"/>
                    </a:moveTo>
                    <a:lnTo>
                      <a:pt x="0" y="1225"/>
                    </a:lnTo>
                    <a:lnTo>
                      <a:pt x="0" y="1191"/>
                    </a:lnTo>
                    <a:lnTo>
                      <a:pt x="944" y="1191"/>
                    </a:lnTo>
                    <a:lnTo>
                      <a:pt x="944" y="1225"/>
                    </a:lnTo>
                    <a:close/>
                  </a:path>
                </a:pathLst>
              </a:custGeom>
              <a:solidFill>
                <a:srgbClr val="678C6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66" name="Freeform 718"/>
              <p:cNvSpPr>
                <a:spLocks noEditPoints="1"/>
              </p:cNvSpPr>
              <p:nvPr/>
            </p:nvSpPr>
            <p:spPr bwMode="auto">
              <a:xfrm>
                <a:off x="1684" y="1307"/>
                <a:ext cx="236" cy="298"/>
              </a:xfrm>
              <a:custGeom>
                <a:avLst/>
                <a:gdLst/>
                <a:ahLst/>
                <a:cxnLst>
                  <a:cxn ang="0">
                    <a:pos x="0" y="0"/>
                  </a:cxn>
                  <a:cxn ang="0">
                    <a:pos x="944" y="0"/>
                  </a:cxn>
                  <a:cxn ang="0">
                    <a:pos x="944" y="34"/>
                  </a:cxn>
                  <a:cxn ang="0">
                    <a:pos x="0" y="34"/>
                  </a:cxn>
                  <a:cxn ang="0">
                    <a:pos x="0" y="0"/>
                  </a:cxn>
                  <a:cxn ang="0">
                    <a:pos x="944" y="1191"/>
                  </a:cxn>
                  <a:cxn ang="0">
                    <a:pos x="0" y="1191"/>
                  </a:cxn>
                  <a:cxn ang="0">
                    <a:pos x="0" y="1157"/>
                  </a:cxn>
                  <a:cxn ang="0">
                    <a:pos x="944" y="1157"/>
                  </a:cxn>
                  <a:cxn ang="0">
                    <a:pos x="944" y="1191"/>
                  </a:cxn>
                </a:cxnLst>
                <a:rect l="0" t="0" r="r" b="b"/>
                <a:pathLst>
                  <a:path w="944" h="1191">
                    <a:moveTo>
                      <a:pt x="0" y="0"/>
                    </a:moveTo>
                    <a:lnTo>
                      <a:pt x="944" y="0"/>
                    </a:lnTo>
                    <a:lnTo>
                      <a:pt x="944" y="34"/>
                    </a:lnTo>
                    <a:lnTo>
                      <a:pt x="0" y="34"/>
                    </a:lnTo>
                    <a:lnTo>
                      <a:pt x="0" y="0"/>
                    </a:lnTo>
                    <a:close/>
                    <a:moveTo>
                      <a:pt x="944" y="1191"/>
                    </a:moveTo>
                    <a:lnTo>
                      <a:pt x="0" y="1191"/>
                    </a:lnTo>
                    <a:lnTo>
                      <a:pt x="0" y="1157"/>
                    </a:lnTo>
                    <a:lnTo>
                      <a:pt x="944" y="1157"/>
                    </a:lnTo>
                    <a:lnTo>
                      <a:pt x="944" y="1191"/>
                    </a:lnTo>
                    <a:close/>
                  </a:path>
                </a:pathLst>
              </a:custGeom>
              <a:solidFill>
                <a:srgbClr val="668864"/>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67" name="Freeform 719"/>
              <p:cNvSpPr>
                <a:spLocks noEditPoints="1"/>
              </p:cNvSpPr>
              <p:nvPr/>
            </p:nvSpPr>
            <p:spPr bwMode="auto">
              <a:xfrm>
                <a:off x="1684" y="1311"/>
                <a:ext cx="236" cy="290"/>
              </a:xfrm>
              <a:custGeom>
                <a:avLst/>
                <a:gdLst/>
                <a:ahLst/>
                <a:cxnLst>
                  <a:cxn ang="0">
                    <a:pos x="0" y="0"/>
                  </a:cxn>
                  <a:cxn ang="0">
                    <a:pos x="944" y="0"/>
                  </a:cxn>
                  <a:cxn ang="0">
                    <a:pos x="944" y="34"/>
                  </a:cxn>
                  <a:cxn ang="0">
                    <a:pos x="0" y="34"/>
                  </a:cxn>
                  <a:cxn ang="0">
                    <a:pos x="0" y="0"/>
                  </a:cxn>
                  <a:cxn ang="0">
                    <a:pos x="944" y="1157"/>
                  </a:cxn>
                  <a:cxn ang="0">
                    <a:pos x="0" y="1157"/>
                  </a:cxn>
                  <a:cxn ang="0">
                    <a:pos x="0" y="1123"/>
                  </a:cxn>
                  <a:cxn ang="0">
                    <a:pos x="944" y="1123"/>
                  </a:cxn>
                  <a:cxn ang="0">
                    <a:pos x="944" y="1157"/>
                  </a:cxn>
                </a:cxnLst>
                <a:rect l="0" t="0" r="r" b="b"/>
                <a:pathLst>
                  <a:path w="944" h="1157">
                    <a:moveTo>
                      <a:pt x="0" y="0"/>
                    </a:moveTo>
                    <a:lnTo>
                      <a:pt x="944" y="0"/>
                    </a:lnTo>
                    <a:lnTo>
                      <a:pt x="944" y="34"/>
                    </a:lnTo>
                    <a:lnTo>
                      <a:pt x="0" y="34"/>
                    </a:lnTo>
                    <a:lnTo>
                      <a:pt x="0" y="0"/>
                    </a:lnTo>
                    <a:close/>
                    <a:moveTo>
                      <a:pt x="944" y="1157"/>
                    </a:moveTo>
                    <a:lnTo>
                      <a:pt x="0" y="1157"/>
                    </a:lnTo>
                    <a:lnTo>
                      <a:pt x="0" y="1123"/>
                    </a:lnTo>
                    <a:lnTo>
                      <a:pt x="944" y="1123"/>
                    </a:lnTo>
                    <a:lnTo>
                      <a:pt x="944" y="1157"/>
                    </a:lnTo>
                    <a:close/>
                  </a:path>
                </a:pathLst>
              </a:custGeom>
              <a:solidFill>
                <a:srgbClr val="64846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68" name="Freeform 720"/>
              <p:cNvSpPr>
                <a:spLocks noEditPoints="1"/>
              </p:cNvSpPr>
              <p:nvPr/>
            </p:nvSpPr>
            <p:spPr bwMode="auto">
              <a:xfrm>
                <a:off x="1684" y="1315"/>
                <a:ext cx="236" cy="281"/>
              </a:xfrm>
              <a:custGeom>
                <a:avLst/>
                <a:gdLst/>
                <a:ahLst/>
                <a:cxnLst>
                  <a:cxn ang="0">
                    <a:pos x="0" y="0"/>
                  </a:cxn>
                  <a:cxn ang="0">
                    <a:pos x="944" y="0"/>
                  </a:cxn>
                  <a:cxn ang="0">
                    <a:pos x="944" y="34"/>
                  </a:cxn>
                  <a:cxn ang="0">
                    <a:pos x="0" y="34"/>
                  </a:cxn>
                  <a:cxn ang="0">
                    <a:pos x="0" y="0"/>
                  </a:cxn>
                  <a:cxn ang="0">
                    <a:pos x="944" y="1123"/>
                  </a:cxn>
                  <a:cxn ang="0">
                    <a:pos x="0" y="1123"/>
                  </a:cxn>
                  <a:cxn ang="0">
                    <a:pos x="0" y="1089"/>
                  </a:cxn>
                  <a:cxn ang="0">
                    <a:pos x="944" y="1089"/>
                  </a:cxn>
                  <a:cxn ang="0">
                    <a:pos x="944" y="1123"/>
                  </a:cxn>
                </a:cxnLst>
                <a:rect l="0" t="0" r="r" b="b"/>
                <a:pathLst>
                  <a:path w="944" h="1123">
                    <a:moveTo>
                      <a:pt x="0" y="0"/>
                    </a:moveTo>
                    <a:lnTo>
                      <a:pt x="944" y="0"/>
                    </a:lnTo>
                    <a:lnTo>
                      <a:pt x="944" y="34"/>
                    </a:lnTo>
                    <a:lnTo>
                      <a:pt x="0" y="34"/>
                    </a:lnTo>
                    <a:lnTo>
                      <a:pt x="0" y="0"/>
                    </a:lnTo>
                    <a:close/>
                    <a:moveTo>
                      <a:pt x="944" y="1123"/>
                    </a:moveTo>
                    <a:lnTo>
                      <a:pt x="0" y="1123"/>
                    </a:lnTo>
                    <a:lnTo>
                      <a:pt x="0" y="1089"/>
                    </a:lnTo>
                    <a:lnTo>
                      <a:pt x="944" y="1089"/>
                    </a:lnTo>
                    <a:lnTo>
                      <a:pt x="944" y="1123"/>
                    </a:lnTo>
                    <a:close/>
                  </a:path>
                </a:pathLst>
              </a:custGeom>
              <a:solidFill>
                <a:srgbClr val="62816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69" name="Freeform 721"/>
              <p:cNvSpPr>
                <a:spLocks noEditPoints="1"/>
              </p:cNvSpPr>
              <p:nvPr/>
            </p:nvSpPr>
            <p:spPr bwMode="auto">
              <a:xfrm>
                <a:off x="1684" y="1320"/>
                <a:ext cx="236" cy="272"/>
              </a:xfrm>
              <a:custGeom>
                <a:avLst/>
                <a:gdLst/>
                <a:ahLst/>
                <a:cxnLst>
                  <a:cxn ang="0">
                    <a:pos x="0" y="0"/>
                  </a:cxn>
                  <a:cxn ang="0">
                    <a:pos x="944" y="0"/>
                  </a:cxn>
                  <a:cxn ang="0">
                    <a:pos x="944" y="34"/>
                  </a:cxn>
                  <a:cxn ang="0">
                    <a:pos x="0" y="34"/>
                  </a:cxn>
                  <a:cxn ang="0">
                    <a:pos x="0" y="0"/>
                  </a:cxn>
                  <a:cxn ang="0">
                    <a:pos x="944" y="1089"/>
                  </a:cxn>
                  <a:cxn ang="0">
                    <a:pos x="0" y="1089"/>
                  </a:cxn>
                  <a:cxn ang="0">
                    <a:pos x="0" y="1055"/>
                  </a:cxn>
                  <a:cxn ang="0">
                    <a:pos x="944" y="1055"/>
                  </a:cxn>
                  <a:cxn ang="0">
                    <a:pos x="944" y="1089"/>
                  </a:cxn>
                </a:cxnLst>
                <a:rect l="0" t="0" r="r" b="b"/>
                <a:pathLst>
                  <a:path w="944" h="1089">
                    <a:moveTo>
                      <a:pt x="0" y="0"/>
                    </a:moveTo>
                    <a:lnTo>
                      <a:pt x="944" y="0"/>
                    </a:lnTo>
                    <a:lnTo>
                      <a:pt x="944" y="34"/>
                    </a:lnTo>
                    <a:lnTo>
                      <a:pt x="0" y="34"/>
                    </a:lnTo>
                    <a:lnTo>
                      <a:pt x="0" y="0"/>
                    </a:lnTo>
                    <a:close/>
                    <a:moveTo>
                      <a:pt x="944" y="1089"/>
                    </a:moveTo>
                    <a:lnTo>
                      <a:pt x="0" y="1089"/>
                    </a:lnTo>
                    <a:lnTo>
                      <a:pt x="0" y="1055"/>
                    </a:lnTo>
                    <a:lnTo>
                      <a:pt x="944" y="1055"/>
                    </a:lnTo>
                    <a:lnTo>
                      <a:pt x="944" y="1089"/>
                    </a:lnTo>
                    <a:close/>
                  </a:path>
                </a:pathLst>
              </a:custGeom>
              <a:solidFill>
                <a:srgbClr val="607E69"/>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70" name="Freeform 722"/>
              <p:cNvSpPr>
                <a:spLocks noEditPoints="1"/>
              </p:cNvSpPr>
              <p:nvPr/>
            </p:nvSpPr>
            <p:spPr bwMode="auto">
              <a:xfrm>
                <a:off x="1684" y="1324"/>
                <a:ext cx="236" cy="264"/>
              </a:xfrm>
              <a:custGeom>
                <a:avLst/>
                <a:gdLst/>
                <a:ahLst/>
                <a:cxnLst>
                  <a:cxn ang="0">
                    <a:pos x="0" y="0"/>
                  </a:cxn>
                  <a:cxn ang="0">
                    <a:pos x="944" y="0"/>
                  </a:cxn>
                  <a:cxn ang="0">
                    <a:pos x="944" y="34"/>
                  </a:cxn>
                  <a:cxn ang="0">
                    <a:pos x="0" y="34"/>
                  </a:cxn>
                  <a:cxn ang="0">
                    <a:pos x="0" y="0"/>
                  </a:cxn>
                  <a:cxn ang="0">
                    <a:pos x="944" y="1055"/>
                  </a:cxn>
                  <a:cxn ang="0">
                    <a:pos x="0" y="1055"/>
                  </a:cxn>
                  <a:cxn ang="0">
                    <a:pos x="0" y="1021"/>
                  </a:cxn>
                  <a:cxn ang="0">
                    <a:pos x="944" y="1021"/>
                  </a:cxn>
                  <a:cxn ang="0">
                    <a:pos x="944" y="1055"/>
                  </a:cxn>
                </a:cxnLst>
                <a:rect l="0" t="0" r="r" b="b"/>
                <a:pathLst>
                  <a:path w="944" h="1055">
                    <a:moveTo>
                      <a:pt x="0" y="0"/>
                    </a:moveTo>
                    <a:lnTo>
                      <a:pt x="944" y="0"/>
                    </a:lnTo>
                    <a:lnTo>
                      <a:pt x="944" y="34"/>
                    </a:lnTo>
                    <a:lnTo>
                      <a:pt x="0" y="34"/>
                    </a:lnTo>
                    <a:lnTo>
                      <a:pt x="0" y="0"/>
                    </a:lnTo>
                    <a:close/>
                    <a:moveTo>
                      <a:pt x="944" y="1055"/>
                    </a:moveTo>
                    <a:lnTo>
                      <a:pt x="0" y="1055"/>
                    </a:lnTo>
                    <a:lnTo>
                      <a:pt x="0" y="1021"/>
                    </a:lnTo>
                    <a:lnTo>
                      <a:pt x="944" y="1021"/>
                    </a:lnTo>
                    <a:lnTo>
                      <a:pt x="944" y="1055"/>
                    </a:lnTo>
                    <a:close/>
                  </a:path>
                </a:pathLst>
              </a:custGeom>
              <a:solidFill>
                <a:srgbClr val="5E7B6A"/>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71" name="Freeform 723"/>
              <p:cNvSpPr>
                <a:spLocks noEditPoints="1"/>
              </p:cNvSpPr>
              <p:nvPr/>
            </p:nvSpPr>
            <p:spPr bwMode="auto">
              <a:xfrm>
                <a:off x="1684" y="1328"/>
                <a:ext cx="236" cy="256"/>
              </a:xfrm>
              <a:custGeom>
                <a:avLst/>
                <a:gdLst/>
                <a:ahLst/>
                <a:cxnLst>
                  <a:cxn ang="0">
                    <a:pos x="0" y="0"/>
                  </a:cxn>
                  <a:cxn ang="0">
                    <a:pos x="944" y="0"/>
                  </a:cxn>
                  <a:cxn ang="0">
                    <a:pos x="944" y="34"/>
                  </a:cxn>
                  <a:cxn ang="0">
                    <a:pos x="0" y="34"/>
                  </a:cxn>
                  <a:cxn ang="0">
                    <a:pos x="0" y="0"/>
                  </a:cxn>
                  <a:cxn ang="0">
                    <a:pos x="944" y="1021"/>
                  </a:cxn>
                  <a:cxn ang="0">
                    <a:pos x="0" y="1021"/>
                  </a:cxn>
                  <a:cxn ang="0">
                    <a:pos x="0" y="987"/>
                  </a:cxn>
                  <a:cxn ang="0">
                    <a:pos x="944" y="987"/>
                  </a:cxn>
                  <a:cxn ang="0">
                    <a:pos x="944" y="1021"/>
                  </a:cxn>
                </a:cxnLst>
                <a:rect l="0" t="0" r="r" b="b"/>
                <a:pathLst>
                  <a:path w="944" h="1021">
                    <a:moveTo>
                      <a:pt x="0" y="0"/>
                    </a:moveTo>
                    <a:lnTo>
                      <a:pt x="944" y="0"/>
                    </a:lnTo>
                    <a:lnTo>
                      <a:pt x="944" y="34"/>
                    </a:lnTo>
                    <a:lnTo>
                      <a:pt x="0" y="34"/>
                    </a:lnTo>
                    <a:lnTo>
                      <a:pt x="0" y="0"/>
                    </a:lnTo>
                    <a:close/>
                    <a:moveTo>
                      <a:pt x="944" y="1021"/>
                    </a:moveTo>
                    <a:lnTo>
                      <a:pt x="0" y="1021"/>
                    </a:lnTo>
                    <a:lnTo>
                      <a:pt x="0" y="987"/>
                    </a:lnTo>
                    <a:lnTo>
                      <a:pt x="944" y="987"/>
                    </a:lnTo>
                    <a:lnTo>
                      <a:pt x="944" y="1021"/>
                    </a:lnTo>
                    <a:close/>
                  </a:path>
                </a:pathLst>
              </a:custGeom>
              <a:solidFill>
                <a:srgbClr val="5C776C"/>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72" name="Freeform 724"/>
              <p:cNvSpPr>
                <a:spLocks/>
              </p:cNvSpPr>
              <p:nvPr/>
            </p:nvSpPr>
            <p:spPr bwMode="auto">
              <a:xfrm>
                <a:off x="1684" y="1332"/>
                <a:ext cx="236" cy="247"/>
              </a:xfrm>
              <a:custGeom>
                <a:avLst/>
                <a:gdLst/>
                <a:ahLst/>
                <a:cxnLst>
                  <a:cxn ang="0">
                    <a:pos x="0" y="0"/>
                  </a:cxn>
                  <a:cxn ang="0">
                    <a:pos x="944" y="0"/>
                  </a:cxn>
                  <a:cxn ang="0">
                    <a:pos x="944" y="987"/>
                  </a:cxn>
                  <a:cxn ang="0">
                    <a:pos x="0" y="987"/>
                  </a:cxn>
                  <a:cxn ang="0">
                    <a:pos x="0" y="21"/>
                  </a:cxn>
                  <a:cxn ang="0">
                    <a:pos x="12" y="34"/>
                  </a:cxn>
                  <a:cxn ang="0">
                    <a:pos x="931" y="34"/>
                  </a:cxn>
                  <a:cxn ang="0">
                    <a:pos x="931" y="953"/>
                  </a:cxn>
                  <a:cxn ang="0">
                    <a:pos x="12" y="953"/>
                  </a:cxn>
                  <a:cxn ang="0">
                    <a:pos x="12" y="34"/>
                  </a:cxn>
                  <a:cxn ang="0">
                    <a:pos x="0" y="21"/>
                  </a:cxn>
                  <a:cxn ang="0">
                    <a:pos x="0" y="0"/>
                  </a:cxn>
                </a:cxnLst>
                <a:rect l="0" t="0" r="r" b="b"/>
                <a:pathLst>
                  <a:path w="944" h="987">
                    <a:moveTo>
                      <a:pt x="0" y="0"/>
                    </a:moveTo>
                    <a:lnTo>
                      <a:pt x="944" y="0"/>
                    </a:lnTo>
                    <a:lnTo>
                      <a:pt x="944" y="987"/>
                    </a:lnTo>
                    <a:lnTo>
                      <a:pt x="0" y="987"/>
                    </a:lnTo>
                    <a:lnTo>
                      <a:pt x="0" y="21"/>
                    </a:lnTo>
                    <a:lnTo>
                      <a:pt x="12" y="34"/>
                    </a:lnTo>
                    <a:lnTo>
                      <a:pt x="931" y="34"/>
                    </a:lnTo>
                    <a:lnTo>
                      <a:pt x="931" y="953"/>
                    </a:lnTo>
                    <a:lnTo>
                      <a:pt x="12" y="953"/>
                    </a:lnTo>
                    <a:lnTo>
                      <a:pt x="12" y="34"/>
                    </a:lnTo>
                    <a:lnTo>
                      <a:pt x="0" y="21"/>
                    </a:lnTo>
                    <a:lnTo>
                      <a:pt x="0" y="0"/>
                    </a:lnTo>
                    <a:close/>
                  </a:path>
                </a:pathLst>
              </a:custGeom>
              <a:solidFill>
                <a:srgbClr val="5B746D"/>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73" name="Freeform 725"/>
              <p:cNvSpPr>
                <a:spLocks/>
              </p:cNvSpPr>
              <p:nvPr/>
            </p:nvSpPr>
            <p:spPr bwMode="auto">
              <a:xfrm>
                <a:off x="1684" y="1337"/>
                <a:ext cx="236" cy="238"/>
              </a:xfrm>
              <a:custGeom>
                <a:avLst/>
                <a:gdLst/>
                <a:ahLst/>
                <a:cxnLst>
                  <a:cxn ang="0">
                    <a:pos x="0" y="0"/>
                  </a:cxn>
                  <a:cxn ang="0">
                    <a:pos x="944" y="0"/>
                  </a:cxn>
                  <a:cxn ang="0">
                    <a:pos x="944" y="953"/>
                  </a:cxn>
                  <a:cxn ang="0">
                    <a:pos x="0" y="953"/>
                  </a:cxn>
                  <a:cxn ang="0">
                    <a:pos x="0" y="4"/>
                  </a:cxn>
                  <a:cxn ang="0">
                    <a:pos x="29" y="34"/>
                  </a:cxn>
                  <a:cxn ang="0">
                    <a:pos x="914" y="34"/>
                  </a:cxn>
                  <a:cxn ang="0">
                    <a:pos x="914" y="919"/>
                  </a:cxn>
                  <a:cxn ang="0">
                    <a:pos x="29" y="919"/>
                  </a:cxn>
                  <a:cxn ang="0">
                    <a:pos x="29" y="34"/>
                  </a:cxn>
                  <a:cxn ang="0">
                    <a:pos x="0" y="4"/>
                  </a:cxn>
                  <a:cxn ang="0">
                    <a:pos x="0" y="0"/>
                  </a:cxn>
                </a:cxnLst>
                <a:rect l="0" t="0" r="r" b="b"/>
                <a:pathLst>
                  <a:path w="944" h="953">
                    <a:moveTo>
                      <a:pt x="0" y="0"/>
                    </a:moveTo>
                    <a:lnTo>
                      <a:pt x="944" y="0"/>
                    </a:lnTo>
                    <a:lnTo>
                      <a:pt x="944" y="953"/>
                    </a:lnTo>
                    <a:lnTo>
                      <a:pt x="0" y="953"/>
                    </a:lnTo>
                    <a:lnTo>
                      <a:pt x="0" y="4"/>
                    </a:lnTo>
                    <a:lnTo>
                      <a:pt x="29" y="34"/>
                    </a:lnTo>
                    <a:lnTo>
                      <a:pt x="914" y="34"/>
                    </a:lnTo>
                    <a:lnTo>
                      <a:pt x="914" y="919"/>
                    </a:lnTo>
                    <a:lnTo>
                      <a:pt x="29" y="919"/>
                    </a:lnTo>
                    <a:lnTo>
                      <a:pt x="29" y="34"/>
                    </a:lnTo>
                    <a:lnTo>
                      <a:pt x="0" y="4"/>
                    </a:lnTo>
                    <a:lnTo>
                      <a:pt x="0" y="0"/>
                    </a:lnTo>
                    <a:close/>
                  </a:path>
                </a:pathLst>
              </a:custGeom>
              <a:solidFill>
                <a:srgbClr val="59716E"/>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74" name="Freeform 726"/>
              <p:cNvSpPr>
                <a:spLocks/>
              </p:cNvSpPr>
              <p:nvPr/>
            </p:nvSpPr>
            <p:spPr bwMode="auto">
              <a:xfrm>
                <a:off x="1687" y="1341"/>
                <a:ext cx="230" cy="230"/>
              </a:xfrm>
              <a:custGeom>
                <a:avLst/>
                <a:gdLst/>
                <a:ahLst/>
                <a:cxnLst>
                  <a:cxn ang="0">
                    <a:pos x="0" y="0"/>
                  </a:cxn>
                  <a:cxn ang="0">
                    <a:pos x="919" y="0"/>
                  </a:cxn>
                  <a:cxn ang="0">
                    <a:pos x="919" y="919"/>
                  </a:cxn>
                  <a:cxn ang="0">
                    <a:pos x="0" y="919"/>
                  </a:cxn>
                  <a:cxn ang="0">
                    <a:pos x="0" y="0"/>
                  </a:cxn>
                  <a:cxn ang="0">
                    <a:pos x="34" y="34"/>
                  </a:cxn>
                  <a:cxn ang="0">
                    <a:pos x="885" y="34"/>
                  </a:cxn>
                  <a:cxn ang="0">
                    <a:pos x="885" y="885"/>
                  </a:cxn>
                  <a:cxn ang="0">
                    <a:pos x="34" y="885"/>
                  </a:cxn>
                  <a:cxn ang="0">
                    <a:pos x="34" y="34"/>
                  </a:cxn>
                  <a:cxn ang="0">
                    <a:pos x="0" y="0"/>
                  </a:cxn>
                </a:cxnLst>
                <a:rect l="0" t="0" r="r" b="b"/>
                <a:pathLst>
                  <a:path w="919" h="919">
                    <a:moveTo>
                      <a:pt x="0" y="0"/>
                    </a:moveTo>
                    <a:lnTo>
                      <a:pt x="919" y="0"/>
                    </a:lnTo>
                    <a:lnTo>
                      <a:pt x="919" y="919"/>
                    </a:lnTo>
                    <a:lnTo>
                      <a:pt x="0" y="919"/>
                    </a:lnTo>
                    <a:lnTo>
                      <a:pt x="0" y="0"/>
                    </a:lnTo>
                    <a:lnTo>
                      <a:pt x="34" y="34"/>
                    </a:lnTo>
                    <a:lnTo>
                      <a:pt x="885" y="34"/>
                    </a:lnTo>
                    <a:lnTo>
                      <a:pt x="885" y="885"/>
                    </a:lnTo>
                    <a:lnTo>
                      <a:pt x="34" y="885"/>
                    </a:lnTo>
                    <a:lnTo>
                      <a:pt x="34" y="34"/>
                    </a:lnTo>
                    <a:lnTo>
                      <a:pt x="0" y="0"/>
                    </a:lnTo>
                    <a:close/>
                  </a:path>
                </a:pathLst>
              </a:custGeom>
              <a:solidFill>
                <a:srgbClr val="576E6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75" name="Freeform 727"/>
              <p:cNvSpPr>
                <a:spLocks/>
              </p:cNvSpPr>
              <p:nvPr/>
            </p:nvSpPr>
            <p:spPr bwMode="auto">
              <a:xfrm>
                <a:off x="1691" y="1345"/>
                <a:ext cx="222" cy="222"/>
              </a:xfrm>
              <a:custGeom>
                <a:avLst/>
                <a:gdLst/>
                <a:ahLst/>
                <a:cxnLst>
                  <a:cxn ang="0">
                    <a:pos x="0" y="0"/>
                  </a:cxn>
                  <a:cxn ang="0">
                    <a:pos x="885" y="0"/>
                  </a:cxn>
                  <a:cxn ang="0">
                    <a:pos x="885" y="885"/>
                  </a:cxn>
                  <a:cxn ang="0">
                    <a:pos x="0" y="885"/>
                  </a:cxn>
                  <a:cxn ang="0">
                    <a:pos x="0" y="0"/>
                  </a:cxn>
                  <a:cxn ang="0">
                    <a:pos x="34" y="34"/>
                  </a:cxn>
                  <a:cxn ang="0">
                    <a:pos x="851" y="34"/>
                  </a:cxn>
                  <a:cxn ang="0">
                    <a:pos x="851" y="851"/>
                  </a:cxn>
                  <a:cxn ang="0">
                    <a:pos x="34" y="851"/>
                  </a:cxn>
                  <a:cxn ang="0">
                    <a:pos x="34" y="34"/>
                  </a:cxn>
                  <a:cxn ang="0">
                    <a:pos x="0" y="0"/>
                  </a:cxn>
                </a:cxnLst>
                <a:rect l="0" t="0" r="r" b="b"/>
                <a:pathLst>
                  <a:path w="885" h="885">
                    <a:moveTo>
                      <a:pt x="0" y="0"/>
                    </a:moveTo>
                    <a:lnTo>
                      <a:pt x="885" y="0"/>
                    </a:lnTo>
                    <a:lnTo>
                      <a:pt x="885" y="885"/>
                    </a:lnTo>
                    <a:lnTo>
                      <a:pt x="0" y="885"/>
                    </a:lnTo>
                    <a:lnTo>
                      <a:pt x="0" y="0"/>
                    </a:lnTo>
                    <a:lnTo>
                      <a:pt x="34" y="34"/>
                    </a:lnTo>
                    <a:lnTo>
                      <a:pt x="851" y="34"/>
                    </a:lnTo>
                    <a:lnTo>
                      <a:pt x="851" y="851"/>
                    </a:lnTo>
                    <a:lnTo>
                      <a:pt x="34" y="851"/>
                    </a:lnTo>
                    <a:lnTo>
                      <a:pt x="34" y="34"/>
                    </a:lnTo>
                    <a:lnTo>
                      <a:pt x="0" y="0"/>
                    </a:lnTo>
                    <a:close/>
                  </a:path>
                </a:pathLst>
              </a:custGeom>
              <a:solidFill>
                <a:srgbClr val="566B7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76" name="Freeform 728"/>
              <p:cNvSpPr>
                <a:spLocks/>
              </p:cNvSpPr>
              <p:nvPr/>
            </p:nvSpPr>
            <p:spPr bwMode="auto">
              <a:xfrm>
                <a:off x="1695" y="1349"/>
                <a:ext cx="213" cy="213"/>
              </a:xfrm>
              <a:custGeom>
                <a:avLst/>
                <a:gdLst/>
                <a:ahLst/>
                <a:cxnLst>
                  <a:cxn ang="0">
                    <a:pos x="0" y="0"/>
                  </a:cxn>
                  <a:cxn ang="0">
                    <a:pos x="851" y="0"/>
                  </a:cxn>
                  <a:cxn ang="0">
                    <a:pos x="851" y="851"/>
                  </a:cxn>
                  <a:cxn ang="0">
                    <a:pos x="0" y="851"/>
                  </a:cxn>
                  <a:cxn ang="0">
                    <a:pos x="0" y="0"/>
                  </a:cxn>
                  <a:cxn ang="0">
                    <a:pos x="34" y="34"/>
                  </a:cxn>
                  <a:cxn ang="0">
                    <a:pos x="817" y="34"/>
                  </a:cxn>
                  <a:cxn ang="0">
                    <a:pos x="817" y="817"/>
                  </a:cxn>
                  <a:cxn ang="0">
                    <a:pos x="34" y="817"/>
                  </a:cxn>
                  <a:cxn ang="0">
                    <a:pos x="34" y="34"/>
                  </a:cxn>
                  <a:cxn ang="0">
                    <a:pos x="0" y="0"/>
                  </a:cxn>
                </a:cxnLst>
                <a:rect l="0" t="0" r="r" b="b"/>
                <a:pathLst>
                  <a:path w="851" h="851">
                    <a:moveTo>
                      <a:pt x="0" y="0"/>
                    </a:moveTo>
                    <a:lnTo>
                      <a:pt x="851" y="0"/>
                    </a:lnTo>
                    <a:lnTo>
                      <a:pt x="851" y="851"/>
                    </a:lnTo>
                    <a:lnTo>
                      <a:pt x="0" y="851"/>
                    </a:lnTo>
                    <a:lnTo>
                      <a:pt x="0" y="0"/>
                    </a:lnTo>
                    <a:lnTo>
                      <a:pt x="34" y="34"/>
                    </a:lnTo>
                    <a:lnTo>
                      <a:pt x="817" y="34"/>
                    </a:lnTo>
                    <a:lnTo>
                      <a:pt x="817" y="817"/>
                    </a:lnTo>
                    <a:lnTo>
                      <a:pt x="34" y="817"/>
                    </a:lnTo>
                    <a:lnTo>
                      <a:pt x="34" y="34"/>
                    </a:lnTo>
                    <a:lnTo>
                      <a:pt x="0" y="0"/>
                    </a:lnTo>
                    <a:close/>
                  </a:path>
                </a:pathLst>
              </a:custGeom>
              <a:solidFill>
                <a:srgbClr val="54687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77" name="Freeform 729"/>
              <p:cNvSpPr>
                <a:spLocks/>
              </p:cNvSpPr>
              <p:nvPr/>
            </p:nvSpPr>
            <p:spPr bwMode="auto">
              <a:xfrm>
                <a:off x="1700" y="1354"/>
                <a:ext cx="204" cy="204"/>
              </a:xfrm>
              <a:custGeom>
                <a:avLst/>
                <a:gdLst/>
                <a:ahLst/>
                <a:cxnLst>
                  <a:cxn ang="0">
                    <a:pos x="0" y="0"/>
                  </a:cxn>
                  <a:cxn ang="0">
                    <a:pos x="817" y="0"/>
                  </a:cxn>
                  <a:cxn ang="0">
                    <a:pos x="817" y="817"/>
                  </a:cxn>
                  <a:cxn ang="0">
                    <a:pos x="0" y="817"/>
                  </a:cxn>
                  <a:cxn ang="0">
                    <a:pos x="0" y="0"/>
                  </a:cxn>
                  <a:cxn ang="0">
                    <a:pos x="34" y="34"/>
                  </a:cxn>
                  <a:cxn ang="0">
                    <a:pos x="783" y="34"/>
                  </a:cxn>
                  <a:cxn ang="0">
                    <a:pos x="783" y="783"/>
                  </a:cxn>
                  <a:cxn ang="0">
                    <a:pos x="34" y="783"/>
                  </a:cxn>
                  <a:cxn ang="0">
                    <a:pos x="34" y="34"/>
                  </a:cxn>
                  <a:cxn ang="0">
                    <a:pos x="0" y="0"/>
                  </a:cxn>
                </a:cxnLst>
                <a:rect l="0" t="0" r="r" b="b"/>
                <a:pathLst>
                  <a:path w="817" h="817">
                    <a:moveTo>
                      <a:pt x="0" y="0"/>
                    </a:moveTo>
                    <a:lnTo>
                      <a:pt x="817" y="0"/>
                    </a:lnTo>
                    <a:lnTo>
                      <a:pt x="817" y="817"/>
                    </a:lnTo>
                    <a:lnTo>
                      <a:pt x="0" y="817"/>
                    </a:lnTo>
                    <a:lnTo>
                      <a:pt x="0" y="0"/>
                    </a:lnTo>
                    <a:lnTo>
                      <a:pt x="34" y="34"/>
                    </a:lnTo>
                    <a:lnTo>
                      <a:pt x="783" y="34"/>
                    </a:lnTo>
                    <a:lnTo>
                      <a:pt x="783" y="783"/>
                    </a:lnTo>
                    <a:lnTo>
                      <a:pt x="34" y="783"/>
                    </a:lnTo>
                    <a:lnTo>
                      <a:pt x="34" y="34"/>
                    </a:lnTo>
                    <a:lnTo>
                      <a:pt x="0" y="0"/>
                    </a:lnTo>
                    <a:close/>
                  </a:path>
                </a:pathLst>
              </a:custGeom>
              <a:solidFill>
                <a:srgbClr val="52657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78" name="Freeform 730"/>
              <p:cNvSpPr>
                <a:spLocks/>
              </p:cNvSpPr>
              <p:nvPr/>
            </p:nvSpPr>
            <p:spPr bwMode="auto">
              <a:xfrm>
                <a:off x="1704" y="1358"/>
                <a:ext cx="196" cy="196"/>
              </a:xfrm>
              <a:custGeom>
                <a:avLst/>
                <a:gdLst/>
                <a:ahLst/>
                <a:cxnLst>
                  <a:cxn ang="0">
                    <a:pos x="0" y="0"/>
                  </a:cxn>
                  <a:cxn ang="0">
                    <a:pos x="783" y="0"/>
                  </a:cxn>
                  <a:cxn ang="0">
                    <a:pos x="783" y="783"/>
                  </a:cxn>
                  <a:cxn ang="0">
                    <a:pos x="0" y="783"/>
                  </a:cxn>
                  <a:cxn ang="0">
                    <a:pos x="0" y="0"/>
                  </a:cxn>
                  <a:cxn ang="0">
                    <a:pos x="34" y="34"/>
                  </a:cxn>
                  <a:cxn ang="0">
                    <a:pos x="749" y="34"/>
                  </a:cxn>
                  <a:cxn ang="0">
                    <a:pos x="749" y="749"/>
                  </a:cxn>
                  <a:cxn ang="0">
                    <a:pos x="34" y="749"/>
                  </a:cxn>
                  <a:cxn ang="0">
                    <a:pos x="34" y="34"/>
                  </a:cxn>
                  <a:cxn ang="0">
                    <a:pos x="0" y="0"/>
                  </a:cxn>
                </a:cxnLst>
                <a:rect l="0" t="0" r="r" b="b"/>
                <a:pathLst>
                  <a:path w="783" h="783">
                    <a:moveTo>
                      <a:pt x="0" y="0"/>
                    </a:moveTo>
                    <a:lnTo>
                      <a:pt x="783" y="0"/>
                    </a:lnTo>
                    <a:lnTo>
                      <a:pt x="783" y="783"/>
                    </a:lnTo>
                    <a:lnTo>
                      <a:pt x="0" y="783"/>
                    </a:lnTo>
                    <a:lnTo>
                      <a:pt x="0" y="0"/>
                    </a:lnTo>
                    <a:lnTo>
                      <a:pt x="34" y="34"/>
                    </a:lnTo>
                    <a:lnTo>
                      <a:pt x="749" y="34"/>
                    </a:lnTo>
                    <a:lnTo>
                      <a:pt x="749" y="749"/>
                    </a:lnTo>
                    <a:lnTo>
                      <a:pt x="34" y="749"/>
                    </a:lnTo>
                    <a:lnTo>
                      <a:pt x="34" y="34"/>
                    </a:lnTo>
                    <a:lnTo>
                      <a:pt x="0" y="0"/>
                    </a:lnTo>
                    <a:close/>
                  </a:path>
                </a:pathLst>
              </a:custGeom>
              <a:solidFill>
                <a:srgbClr val="50627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79" name="Freeform 731"/>
              <p:cNvSpPr>
                <a:spLocks/>
              </p:cNvSpPr>
              <p:nvPr/>
            </p:nvSpPr>
            <p:spPr bwMode="auto">
              <a:xfrm>
                <a:off x="1708" y="1362"/>
                <a:ext cx="188" cy="188"/>
              </a:xfrm>
              <a:custGeom>
                <a:avLst/>
                <a:gdLst/>
                <a:ahLst/>
                <a:cxnLst>
                  <a:cxn ang="0">
                    <a:pos x="0" y="0"/>
                  </a:cxn>
                  <a:cxn ang="0">
                    <a:pos x="749" y="0"/>
                  </a:cxn>
                  <a:cxn ang="0">
                    <a:pos x="749" y="749"/>
                  </a:cxn>
                  <a:cxn ang="0">
                    <a:pos x="0" y="749"/>
                  </a:cxn>
                  <a:cxn ang="0">
                    <a:pos x="0" y="0"/>
                  </a:cxn>
                  <a:cxn ang="0">
                    <a:pos x="34" y="34"/>
                  </a:cxn>
                  <a:cxn ang="0">
                    <a:pos x="715" y="34"/>
                  </a:cxn>
                  <a:cxn ang="0">
                    <a:pos x="715" y="715"/>
                  </a:cxn>
                  <a:cxn ang="0">
                    <a:pos x="34" y="715"/>
                  </a:cxn>
                  <a:cxn ang="0">
                    <a:pos x="34" y="34"/>
                  </a:cxn>
                  <a:cxn ang="0">
                    <a:pos x="0" y="0"/>
                  </a:cxn>
                </a:cxnLst>
                <a:rect l="0" t="0" r="r" b="b"/>
                <a:pathLst>
                  <a:path w="749" h="749">
                    <a:moveTo>
                      <a:pt x="0" y="0"/>
                    </a:moveTo>
                    <a:lnTo>
                      <a:pt x="749" y="0"/>
                    </a:lnTo>
                    <a:lnTo>
                      <a:pt x="749" y="749"/>
                    </a:lnTo>
                    <a:lnTo>
                      <a:pt x="0" y="749"/>
                    </a:lnTo>
                    <a:lnTo>
                      <a:pt x="0" y="0"/>
                    </a:lnTo>
                    <a:lnTo>
                      <a:pt x="34" y="34"/>
                    </a:lnTo>
                    <a:lnTo>
                      <a:pt x="715" y="34"/>
                    </a:lnTo>
                    <a:lnTo>
                      <a:pt x="715" y="715"/>
                    </a:lnTo>
                    <a:lnTo>
                      <a:pt x="34" y="715"/>
                    </a:lnTo>
                    <a:lnTo>
                      <a:pt x="34" y="34"/>
                    </a:lnTo>
                    <a:lnTo>
                      <a:pt x="0" y="0"/>
                    </a:lnTo>
                    <a:close/>
                  </a:path>
                </a:pathLst>
              </a:custGeom>
              <a:solidFill>
                <a:srgbClr val="4F6073"/>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80" name="Freeform 732"/>
              <p:cNvSpPr>
                <a:spLocks/>
              </p:cNvSpPr>
              <p:nvPr/>
            </p:nvSpPr>
            <p:spPr bwMode="auto">
              <a:xfrm>
                <a:off x="1712" y="1366"/>
                <a:ext cx="179" cy="179"/>
              </a:xfrm>
              <a:custGeom>
                <a:avLst/>
                <a:gdLst/>
                <a:ahLst/>
                <a:cxnLst>
                  <a:cxn ang="0">
                    <a:pos x="0" y="0"/>
                  </a:cxn>
                  <a:cxn ang="0">
                    <a:pos x="715" y="0"/>
                  </a:cxn>
                  <a:cxn ang="0">
                    <a:pos x="715" y="715"/>
                  </a:cxn>
                  <a:cxn ang="0">
                    <a:pos x="0" y="715"/>
                  </a:cxn>
                  <a:cxn ang="0">
                    <a:pos x="0" y="0"/>
                  </a:cxn>
                  <a:cxn ang="0">
                    <a:pos x="34" y="34"/>
                  </a:cxn>
                  <a:cxn ang="0">
                    <a:pos x="681" y="34"/>
                  </a:cxn>
                  <a:cxn ang="0">
                    <a:pos x="681" y="681"/>
                  </a:cxn>
                  <a:cxn ang="0">
                    <a:pos x="34" y="681"/>
                  </a:cxn>
                  <a:cxn ang="0">
                    <a:pos x="34" y="34"/>
                  </a:cxn>
                  <a:cxn ang="0">
                    <a:pos x="0" y="0"/>
                  </a:cxn>
                </a:cxnLst>
                <a:rect l="0" t="0" r="r" b="b"/>
                <a:pathLst>
                  <a:path w="715" h="715">
                    <a:moveTo>
                      <a:pt x="0" y="0"/>
                    </a:moveTo>
                    <a:lnTo>
                      <a:pt x="715" y="0"/>
                    </a:lnTo>
                    <a:lnTo>
                      <a:pt x="715" y="715"/>
                    </a:lnTo>
                    <a:lnTo>
                      <a:pt x="0" y="715"/>
                    </a:lnTo>
                    <a:lnTo>
                      <a:pt x="0" y="0"/>
                    </a:lnTo>
                    <a:lnTo>
                      <a:pt x="34" y="34"/>
                    </a:lnTo>
                    <a:lnTo>
                      <a:pt x="681" y="34"/>
                    </a:lnTo>
                    <a:lnTo>
                      <a:pt x="681" y="681"/>
                    </a:lnTo>
                    <a:lnTo>
                      <a:pt x="34" y="681"/>
                    </a:lnTo>
                    <a:lnTo>
                      <a:pt x="34" y="34"/>
                    </a:lnTo>
                    <a:lnTo>
                      <a:pt x="0" y="0"/>
                    </a:lnTo>
                    <a:close/>
                  </a:path>
                </a:pathLst>
              </a:custGeom>
              <a:solidFill>
                <a:srgbClr val="4D5D73"/>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81" name="Freeform 733"/>
              <p:cNvSpPr>
                <a:spLocks/>
              </p:cNvSpPr>
              <p:nvPr/>
            </p:nvSpPr>
            <p:spPr bwMode="auto">
              <a:xfrm>
                <a:off x="1717" y="1371"/>
                <a:ext cx="170" cy="170"/>
              </a:xfrm>
              <a:custGeom>
                <a:avLst/>
                <a:gdLst/>
                <a:ahLst/>
                <a:cxnLst>
                  <a:cxn ang="0">
                    <a:pos x="0" y="0"/>
                  </a:cxn>
                  <a:cxn ang="0">
                    <a:pos x="681" y="0"/>
                  </a:cxn>
                  <a:cxn ang="0">
                    <a:pos x="681" y="681"/>
                  </a:cxn>
                  <a:cxn ang="0">
                    <a:pos x="0" y="681"/>
                  </a:cxn>
                  <a:cxn ang="0">
                    <a:pos x="0" y="0"/>
                  </a:cxn>
                  <a:cxn ang="0">
                    <a:pos x="34" y="34"/>
                  </a:cxn>
                  <a:cxn ang="0">
                    <a:pos x="647" y="34"/>
                  </a:cxn>
                  <a:cxn ang="0">
                    <a:pos x="647" y="647"/>
                  </a:cxn>
                  <a:cxn ang="0">
                    <a:pos x="34" y="647"/>
                  </a:cxn>
                  <a:cxn ang="0">
                    <a:pos x="34" y="34"/>
                  </a:cxn>
                  <a:cxn ang="0">
                    <a:pos x="0" y="0"/>
                  </a:cxn>
                </a:cxnLst>
                <a:rect l="0" t="0" r="r" b="b"/>
                <a:pathLst>
                  <a:path w="681" h="681">
                    <a:moveTo>
                      <a:pt x="0" y="0"/>
                    </a:moveTo>
                    <a:lnTo>
                      <a:pt x="681" y="0"/>
                    </a:lnTo>
                    <a:lnTo>
                      <a:pt x="681" y="681"/>
                    </a:lnTo>
                    <a:lnTo>
                      <a:pt x="0" y="681"/>
                    </a:lnTo>
                    <a:lnTo>
                      <a:pt x="0" y="0"/>
                    </a:lnTo>
                    <a:lnTo>
                      <a:pt x="34" y="34"/>
                    </a:lnTo>
                    <a:lnTo>
                      <a:pt x="647" y="34"/>
                    </a:lnTo>
                    <a:lnTo>
                      <a:pt x="647" y="647"/>
                    </a:lnTo>
                    <a:lnTo>
                      <a:pt x="34" y="647"/>
                    </a:lnTo>
                    <a:lnTo>
                      <a:pt x="34" y="34"/>
                    </a:lnTo>
                    <a:lnTo>
                      <a:pt x="0" y="0"/>
                    </a:lnTo>
                    <a:close/>
                  </a:path>
                </a:pathLst>
              </a:custGeom>
              <a:solidFill>
                <a:srgbClr val="4C5A74"/>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82" name="Freeform 734"/>
              <p:cNvSpPr>
                <a:spLocks/>
              </p:cNvSpPr>
              <p:nvPr/>
            </p:nvSpPr>
            <p:spPr bwMode="auto">
              <a:xfrm>
                <a:off x="1721" y="1375"/>
                <a:ext cx="162" cy="162"/>
              </a:xfrm>
              <a:custGeom>
                <a:avLst/>
                <a:gdLst/>
                <a:ahLst/>
                <a:cxnLst>
                  <a:cxn ang="0">
                    <a:pos x="0" y="0"/>
                  </a:cxn>
                  <a:cxn ang="0">
                    <a:pos x="647" y="0"/>
                  </a:cxn>
                  <a:cxn ang="0">
                    <a:pos x="647" y="647"/>
                  </a:cxn>
                  <a:cxn ang="0">
                    <a:pos x="0" y="647"/>
                  </a:cxn>
                  <a:cxn ang="0">
                    <a:pos x="0" y="0"/>
                  </a:cxn>
                  <a:cxn ang="0">
                    <a:pos x="35" y="34"/>
                  </a:cxn>
                  <a:cxn ang="0">
                    <a:pos x="613" y="34"/>
                  </a:cxn>
                  <a:cxn ang="0">
                    <a:pos x="613" y="613"/>
                  </a:cxn>
                  <a:cxn ang="0">
                    <a:pos x="35" y="613"/>
                  </a:cxn>
                  <a:cxn ang="0">
                    <a:pos x="35" y="34"/>
                  </a:cxn>
                  <a:cxn ang="0">
                    <a:pos x="0" y="0"/>
                  </a:cxn>
                </a:cxnLst>
                <a:rect l="0" t="0" r="r" b="b"/>
                <a:pathLst>
                  <a:path w="647" h="647">
                    <a:moveTo>
                      <a:pt x="0" y="0"/>
                    </a:moveTo>
                    <a:lnTo>
                      <a:pt x="647" y="0"/>
                    </a:lnTo>
                    <a:lnTo>
                      <a:pt x="647" y="647"/>
                    </a:lnTo>
                    <a:lnTo>
                      <a:pt x="0" y="647"/>
                    </a:lnTo>
                    <a:lnTo>
                      <a:pt x="0" y="0"/>
                    </a:lnTo>
                    <a:lnTo>
                      <a:pt x="35" y="34"/>
                    </a:lnTo>
                    <a:lnTo>
                      <a:pt x="613" y="34"/>
                    </a:lnTo>
                    <a:lnTo>
                      <a:pt x="613" y="613"/>
                    </a:lnTo>
                    <a:lnTo>
                      <a:pt x="35" y="613"/>
                    </a:lnTo>
                    <a:lnTo>
                      <a:pt x="35" y="34"/>
                    </a:lnTo>
                    <a:lnTo>
                      <a:pt x="0" y="0"/>
                    </a:lnTo>
                    <a:close/>
                  </a:path>
                </a:pathLst>
              </a:custGeom>
              <a:solidFill>
                <a:srgbClr val="4A57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83" name="Freeform 735"/>
              <p:cNvSpPr>
                <a:spLocks/>
              </p:cNvSpPr>
              <p:nvPr/>
            </p:nvSpPr>
            <p:spPr bwMode="auto">
              <a:xfrm>
                <a:off x="1725" y="1379"/>
                <a:ext cx="154" cy="154"/>
              </a:xfrm>
              <a:custGeom>
                <a:avLst/>
                <a:gdLst/>
                <a:ahLst/>
                <a:cxnLst>
                  <a:cxn ang="0">
                    <a:pos x="0" y="0"/>
                  </a:cxn>
                  <a:cxn ang="0">
                    <a:pos x="613" y="0"/>
                  </a:cxn>
                  <a:cxn ang="0">
                    <a:pos x="613" y="613"/>
                  </a:cxn>
                  <a:cxn ang="0">
                    <a:pos x="0" y="613"/>
                  </a:cxn>
                  <a:cxn ang="0">
                    <a:pos x="0" y="0"/>
                  </a:cxn>
                  <a:cxn ang="0">
                    <a:pos x="35" y="34"/>
                  </a:cxn>
                  <a:cxn ang="0">
                    <a:pos x="579" y="34"/>
                  </a:cxn>
                  <a:cxn ang="0">
                    <a:pos x="579" y="579"/>
                  </a:cxn>
                  <a:cxn ang="0">
                    <a:pos x="35" y="579"/>
                  </a:cxn>
                  <a:cxn ang="0">
                    <a:pos x="35" y="34"/>
                  </a:cxn>
                  <a:cxn ang="0">
                    <a:pos x="0" y="0"/>
                  </a:cxn>
                </a:cxnLst>
                <a:rect l="0" t="0" r="r" b="b"/>
                <a:pathLst>
                  <a:path w="613" h="613">
                    <a:moveTo>
                      <a:pt x="0" y="0"/>
                    </a:moveTo>
                    <a:lnTo>
                      <a:pt x="613" y="0"/>
                    </a:lnTo>
                    <a:lnTo>
                      <a:pt x="613" y="613"/>
                    </a:lnTo>
                    <a:lnTo>
                      <a:pt x="0" y="613"/>
                    </a:lnTo>
                    <a:lnTo>
                      <a:pt x="0" y="0"/>
                    </a:lnTo>
                    <a:lnTo>
                      <a:pt x="35" y="34"/>
                    </a:lnTo>
                    <a:lnTo>
                      <a:pt x="579" y="34"/>
                    </a:lnTo>
                    <a:lnTo>
                      <a:pt x="579" y="579"/>
                    </a:lnTo>
                    <a:lnTo>
                      <a:pt x="35" y="579"/>
                    </a:lnTo>
                    <a:lnTo>
                      <a:pt x="35" y="34"/>
                    </a:lnTo>
                    <a:lnTo>
                      <a:pt x="0" y="0"/>
                    </a:lnTo>
                    <a:close/>
                  </a:path>
                </a:pathLst>
              </a:custGeom>
              <a:solidFill>
                <a:srgbClr val="4854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84" name="Freeform 736"/>
              <p:cNvSpPr>
                <a:spLocks/>
              </p:cNvSpPr>
              <p:nvPr/>
            </p:nvSpPr>
            <p:spPr bwMode="auto">
              <a:xfrm>
                <a:off x="1730" y="1383"/>
                <a:ext cx="144" cy="145"/>
              </a:xfrm>
              <a:custGeom>
                <a:avLst/>
                <a:gdLst/>
                <a:ahLst/>
                <a:cxnLst>
                  <a:cxn ang="0">
                    <a:pos x="0" y="0"/>
                  </a:cxn>
                  <a:cxn ang="0">
                    <a:pos x="578" y="0"/>
                  </a:cxn>
                  <a:cxn ang="0">
                    <a:pos x="578" y="579"/>
                  </a:cxn>
                  <a:cxn ang="0">
                    <a:pos x="0" y="579"/>
                  </a:cxn>
                  <a:cxn ang="0">
                    <a:pos x="0" y="0"/>
                  </a:cxn>
                  <a:cxn ang="0">
                    <a:pos x="34" y="34"/>
                  </a:cxn>
                  <a:cxn ang="0">
                    <a:pos x="544" y="34"/>
                  </a:cxn>
                  <a:cxn ang="0">
                    <a:pos x="544" y="545"/>
                  </a:cxn>
                  <a:cxn ang="0">
                    <a:pos x="34" y="545"/>
                  </a:cxn>
                  <a:cxn ang="0">
                    <a:pos x="34" y="34"/>
                  </a:cxn>
                  <a:cxn ang="0">
                    <a:pos x="0" y="0"/>
                  </a:cxn>
                </a:cxnLst>
                <a:rect l="0" t="0" r="r" b="b"/>
                <a:pathLst>
                  <a:path w="578" h="579">
                    <a:moveTo>
                      <a:pt x="0" y="0"/>
                    </a:moveTo>
                    <a:lnTo>
                      <a:pt x="578" y="0"/>
                    </a:lnTo>
                    <a:lnTo>
                      <a:pt x="578" y="579"/>
                    </a:lnTo>
                    <a:lnTo>
                      <a:pt x="0" y="579"/>
                    </a:lnTo>
                    <a:lnTo>
                      <a:pt x="0" y="0"/>
                    </a:lnTo>
                    <a:lnTo>
                      <a:pt x="34" y="34"/>
                    </a:lnTo>
                    <a:lnTo>
                      <a:pt x="544" y="34"/>
                    </a:lnTo>
                    <a:lnTo>
                      <a:pt x="544" y="545"/>
                    </a:lnTo>
                    <a:lnTo>
                      <a:pt x="34" y="545"/>
                    </a:lnTo>
                    <a:lnTo>
                      <a:pt x="34" y="34"/>
                    </a:lnTo>
                    <a:lnTo>
                      <a:pt x="0" y="0"/>
                    </a:lnTo>
                    <a:close/>
                  </a:path>
                </a:pathLst>
              </a:custGeom>
              <a:solidFill>
                <a:srgbClr val="4651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85" name="Freeform 737"/>
              <p:cNvSpPr>
                <a:spLocks/>
              </p:cNvSpPr>
              <p:nvPr/>
            </p:nvSpPr>
            <p:spPr bwMode="auto">
              <a:xfrm>
                <a:off x="1734" y="1388"/>
                <a:ext cx="136" cy="136"/>
              </a:xfrm>
              <a:custGeom>
                <a:avLst/>
                <a:gdLst/>
                <a:ahLst/>
                <a:cxnLst>
                  <a:cxn ang="0">
                    <a:pos x="0" y="0"/>
                  </a:cxn>
                  <a:cxn ang="0">
                    <a:pos x="544" y="0"/>
                  </a:cxn>
                  <a:cxn ang="0">
                    <a:pos x="544" y="545"/>
                  </a:cxn>
                  <a:cxn ang="0">
                    <a:pos x="0" y="545"/>
                  </a:cxn>
                  <a:cxn ang="0">
                    <a:pos x="0" y="0"/>
                  </a:cxn>
                  <a:cxn ang="0">
                    <a:pos x="34" y="34"/>
                  </a:cxn>
                  <a:cxn ang="0">
                    <a:pos x="510" y="34"/>
                  </a:cxn>
                  <a:cxn ang="0">
                    <a:pos x="510" y="511"/>
                  </a:cxn>
                  <a:cxn ang="0">
                    <a:pos x="34" y="511"/>
                  </a:cxn>
                  <a:cxn ang="0">
                    <a:pos x="34" y="34"/>
                  </a:cxn>
                  <a:cxn ang="0">
                    <a:pos x="0" y="0"/>
                  </a:cxn>
                </a:cxnLst>
                <a:rect l="0" t="0" r="r" b="b"/>
                <a:pathLst>
                  <a:path w="544" h="545">
                    <a:moveTo>
                      <a:pt x="0" y="0"/>
                    </a:moveTo>
                    <a:lnTo>
                      <a:pt x="544" y="0"/>
                    </a:lnTo>
                    <a:lnTo>
                      <a:pt x="544" y="545"/>
                    </a:lnTo>
                    <a:lnTo>
                      <a:pt x="0" y="545"/>
                    </a:lnTo>
                    <a:lnTo>
                      <a:pt x="0" y="0"/>
                    </a:lnTo>
                    <a:lnTo>
                      <a:pt x="34" y="34"/>
                    </a:lnTo>
                    <a:lnTo>
                      <a:pt x="510" y="34"/>
                    </a:lnTo>
                    <a:lnTo>
                      <a:pt x="510" y="511"/>
                    </a:lnTo>
                    <a:lnTo>
                      <a:pt x="34" y="511"/>
                    </a:lnTo>
                    <a:lnTo>
                      <a:pt x="34" y="34"/>
                    </a:lnTo>
                    <a:lnTo>
                      <a:pt x="0" y="0"/>
                    </a:lnTo>
                    <a:close/>
                  </a:path>
                </a:pathLst>
              </a:custGeom>
              <a:solidFill>
                <a:srgbClr val="454F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86" name="Freeform 738"/>
              <p:cNvSpPr>
                <a:spLocks/>
              </p:cNvSpPr>
              <p:nvPr/>
            </p:nvSpPr>
            <p:spPr bwMode="auto">
              <a:xfrm>
                <a:off x="1738" y="1392"/>
                <a:ext cx="128" cy="128"/>
              </a:xfrm>
              <a:custGeom>
                <a:avLst/>
                <a:gdLst/>
                <a:ahLst/>
                <a:cxnLst>
                  <a:cxn ang="0">
                    <a:pos x="0" y="0"/>
                  </a:cxn>
                  <a:cxn ang="0">
                    <a:pos x="510" y="0"/>
                  </a:cxn>
                  <a:cxn ang="0">
                    <a:pos x="510" y="511"/>
                  </a:cxn>
                  <a:cxn ang="0">
                    <a:pos x="0" y="511"/>
                  </a:cxn>
                  <a:cxn ang="0">
                    <a:pos x="0" y="0"/>
                  </a:cxn>
                  <a:cxn ang="0">
                    <a:pos x="34" y="34"/>
                  </a:cxn>
                  <a:cxn ang="0">
                    <a:pos x="476" y="34"/>
                  </a:cxn>
                  <a:cxn ang="0">
                    <a:pos x="476" y="477"/>
                  </a:cxn>
                  <a:cxn ang="0">
                    <a:pos x="34" y="477"/>
                  </a:cxn>
                  <a:cxn ang="0">
                    <a:pos x="34" y="34"/>
                  </a:cxn>
                  <a:cxn ang="0">
                    <a:pos x="0" y="0"/>
                  </a:cxn>
                </a:cxnLst>
                <a:rect l="0" t="0" r="r" b="b"/>
                <a:pathLst>
                  <a:path w="510" h="511">
                    <a:moveTo>
                      <a:pt x="0" y="0"/>
                    </a:moveTo>
                    <a:lnTo>
                      <a:pt x="510" y="0"/>
                    </a:lnTo>
                    <a:lnTo>
                      <a:pt x="510" y="511"/>
                    </a:lnTo>
                    <a:lnTo>
                      <a:pt x="0" y="511"/>
                    </a:lnTo>
                    <a:lnTo>
                      <a:pt x="0" y="0"/>
                    </a:lnTo>
                    <a:lnTo>
                      <a:pt x="34" y="34"/>
                    </a:lnTo>
                    <a:lnTo>
                      <a:pt x="476" y="34"/>
                    </a:lnTo>
                    <a:lnTo>
                      <a:pt x="476" y="477"/>
                    </a:lnTo>
                    <a:lnTo>
                      <a:pt x="34" y="477"/>
                    </a:lnTo>
                    <a:lnTo>
                      <a:pt x="34" y="34"/>
                    </a:lnTo>
                    <a:lnTo>
                      <a:pt x="0" y="0"/>
                    </a:lnTo>
                    <a:close/>
                  </a:path>
                </a:pathLst>
              </a:custGeom>
              <a:solidFill>
                <a:srgbClr val="444B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87" name="Freeform 739"/>
              <p:cNvSpPr>
                <a:spLocks/>
              </p:cNvSpPr>
              <p:nvPr/>
            </p:nvSpPr>
            <p:spPr bwMode="auto">
              <a:xfrm>
                <a:off x="1742" y="1396"/>
                <a:ext cx="120" cy="120"/>
              </a:xfrm>
              <a:custGeom>
                <a:avLst/>
                <a:gdLst/>
                <a:ahLst/>
                <a:cxnLst>
                  <a:cxn ang="0">
                    <a:pos x="0" y="0"/>
                  </a:cxn>
                  <a:cxn ang="0">
                    <a:pos x="476" y="0"/>
                  </a:cxn>
                  <a:cxn ang="0">
                    <a:pos x="476" y="477"/>
                  </a:cxn>
                  <a:cxn ang="0">
                    <a:pos x="0" y="477"/>
                  </a:cxn>
                  <a:cxn ang="0">
                    <a:pos x="0" y="0"/>
                  </a:cxn>
                  <a:cxn ang="0">
                    <a:pos x="34" y="34"/>
                  </a:cxn>
                  <a:cxn ang="0">
                    <a:pos x="442" y="34"/>
                  </a:cxn>
                  <a:cxn ang="0">
                    <a:pos x="442" y="443"/>
                  </a:cxn>
                  <a:cxn ang="0">
                    <a:pos x="34" y="443"/>
                  </a:cxn>
                  <a:cxn ang="0">
                    <a:pos x="34" y="34"/>
                  </a:cxn>
                  <a:cxn ang="0">
                    <a:pos x="0" y="0"/>
                  </a:cxn>
                </a:cxnLst>
                <a:rect l="0" t="0" r="r" b="b"/>
                <a:pathLst>
                  <a:path w="476" h="477">
                    <a:moveTo>
                      <a:pt x="0" y="0"/>
                    </a:moveTo>
                    <a:lnTo>
                      <a:pt x="476" y="0"/>
                    </a:lnTo>
                    <a:lnTo>
                      <a:pt x="476" y="477"/>
                    </a:lnTo>
                    <a:lnTo>
                      <a:pt x="0" y="477"/>
                    </a:lnTo>
                    <a:lnTo>
                      <a:pt x="0" y="0"/>
                    </a:lnTo>
                    <a:lnTo>
                      <a:pt x="34" y="34"/>
                    </a:lnTo>
                    <a:lnTo>
                      <a:pt x="442" y="34"/>
                    </a:lnTo>
                    <a:lnTo>
                      <a:pt x="442" y="443"/>
                    </a:lnTo>
                    <a:lnTo>
                      <a:pt x="34" y="443"/>
                    </a:lnTo>
                    <a:lnTo>
                      <a:pt x="34" y="34"/>
                    </a:lnTo>
                    <a:lnTo>
                      <a:pt x="0" y="0"/>
                    </a:lnTo>
                    <a:close/>
                  </a:path>
                </a:pathLst>
              </a:custGeom>
              <a:solidFill>
                <a:srgbClr val="4248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88" name="Freeform 740"/>
              <p:cNvSpPr>
                <a:spLocks/>
              </p:cNvSpPr>
              <p:nvPr/>
            </p:nvSpPr>
            <p:spPr bwMode="auto">
              <a:xfrm>
                <a:off x="1747" y="1400"/>
                <a:ext cx="110" cy="111"/>
              </a:xfrm>
              <a:custGeom>
                <a:avLst/>
                <a:gdLst/>
                <a:ahLst/>
                <a:cxnLst>
                  <a:cxn ang="0">
                    <a:pos x="0" y="0"/>
                  </a:cxn>
                  <a:cxn ang="0">
                    <a:pos x="442" y="0"/>
                  </a:cxn>
                  <a:cxn ang="0">
                    <a:pos x="442" y="443"/>
                  </a:cxn>
                  <a:cxn ang="0">
                    <a:pos x="0" y="443"/>
                  </a:cxn>
                  <a:cxn ang="0">
                    <a:pos x="0" y="0"/>
                  </a:cxn>
                  <a:cxn ang="0">
                    <a:pos x="34" y="34"/>
                  </a:cxn>
                  <a:cxn ang="0">
                    <a:pos x="408" y="34"/>
                  </a:cxn>
                  <a:cxn ang="0">
                    <a:pos x="408" y="409"/>
                  </a:cxn>
                  <a:cxn ang="0">
                    <a:pos x="34" y="409"/>
                  </a:cxn>
                  <a:cxn ang="0">
                    <a:pos x="34" y="34"/>
                  </a:cxn>
                  <a:cxn ang="0">
                    <a:pos x="0" y="0"/>
                  </a:cxn>
                </a:cxnLst>
                <a:rect l="0" t="0" r="r" b="b"/>
                <a:pathLst>
                  <a:path w="442" h="443">
                    <a:moveTo>
                      <a:pt x="0" y="0"/>
                    </a:moveTo>
                    <a:lnTo>
                      <a:pt x="442" y="0"/>
                    </a:lnTo>
                    <a:lnTo>
                      <a:pt x="442" y="443"/>
                    </a:lnTo>
                    <a:lnTo>
                      <a:pt x="0" y="443"/>
                    </a:lnTo>
                    <a:lnTo>
                      <a:pt x="0" y="0"/>
                    </a:lnTo>
                    <a:lnTo>
                      <a:pt x="34" y="34"/>
                    </a:lnTo>
                    <a:lnTo>
                      <a:pt x="408" y="34"/>
                    </a:lnTo>
                    <a:lnTo>
                      <a:pt x="408" y="409"/>
                    </a:lnTo>
                    <a:lnTo>
                      <a:pt x="34" y="409"/>
                    </a:lnTo>
                    <a:lnTo>
                      <a:pt x="34" y="34"/>
                    </a:lnTo>
                    <a:lnTo>
                      <a:pt x="0" y="0"/>
                    </a:lnTo>
                    <a:close/>
                  </a:path>
                </a:pathLst>
              </a:custGeom>
              <a:solidFill>
                <a:srgbClr val="4145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89" name="Freeform 741"/>
              <p:cNvSpPr>
                <a:spLocks/>
              </p:cNvSpPr>
              <p:nvPr/>
            </p:nvSpPr>
            <p:spPr bwMode="auto">
              <a:xfrm>
                <a:off x="1751" y="1405"/>
                <a:ext cx="102" cy="102"/>
              </a:xfrm>
              <a:custGeom>
                <a:avLst/>
                <a:gdLst/>
                <a:ahLst/>
                <a:cxnLst>
                  <a:cxn ang="0">
                    <a:pos x="0" y="0"/>
                  </a:cxn>
                  <a:cxn ang="0">
                    <a:pos x="408" y="0"/>
                  </a:cxn>
                  <a:cxn ang="0">
                    <a:pos x="408" y="409"/>
                  </a:cxn>
                  <a:cxn ang="0">
                    <a:pos x="0" y="409"/>
                  </a:cxn>
                  <a:cxn ang="0">
                    <a:pos x="0" y="0"/>
                  </a:cxn>
                  <a:cxn ang="0">
                    <a:pos x="34" y="34"/>
                  </a:cxn>
                  <a:cxn ang="0">
                    <a:pos x="374" y="34"/>
                  </a:cxn>
                  <a:cxn ang="0">
                    <a:pos x="374" y="375"/>
                  </a:cxn>
                  <a:cxn ang="0">
                    <a:pos x="34" y="375"/>
                  </a:cxn>
                  <a:cxn ang="0">
                    <a:pos x="34" y="34"/>
                  </a:cxn>
                  <a:cxn ang="0">
                    <a:pos x="0" y="0"/>
                  </a:cxn>
                </a:cxnLst>
                <a:rect l="0" t="0" r="r" b="b"/>
                <a:pathLst>
                  <a:path w="408" h="409">
                    <a:moveTo>
                      <a:pt x="0" y="0"/>
                    </a:moveTo>
                    <a:lnTo>
                      <a:pt x="408" y="0"/>
                    </a:lnTo>
                    <a:lnTo>
                      <a:pt x="408" y="409"/>
                    </a:lnTo>
                    <a:lnTo>
                      <a:pt x="0" y="409"/>
                    </a:lnTo>
                    <a:lnTo>
                      <a:pt x="0" y="0"/>
                    </a:lnTo>
                    <a:lnTo>
                      <a:pt x="34" y="34"/>
                    </a:lnTo>
                    <a:lnTo>
                      <a:pt x="374" y="34"/>
                    </a:lnTo>
                    <a:lnTo>
                      <a:pt x="374" y="375"/>
                    </a:lnTo>
                    <a:lnTo>
                      <a:pt x="34" y="375"/>
                    </a:lnTo>
                    <a:lnTo>
                      <a:pt x="34" y="34"/>
                    </a:lnTo>
                    <a:lnTo>
                      <a:pt x="0" y="0"/>
                    </a:lnTo>
                    <a:close/>
                  </a:path>
                </a:pathLst>
              </a:custGeom>
              <a:solidFill>
                <a:srgbClr val="3F42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90" name="Freeform 742"/>
              <p:cNvSpPr>
                <a:spLocks/>
              </p:cNvSpPr>
              <p:nvPr/>
            </p:nvSpPr>
            <p:spPr bwMode="auto">
              <a:xfrm>
                <a:off x="1755" y="1409"/>
                <a:ext cx="94" cy="94"/>
              </a:xfrm>
              <a:custGeom>
                <a:avLst/>
                <a:gdLst/>
                <a:ahLst/>
                <a:cxnLst>
                  <a:cxn ang="0">
                    <a:pos x="0" y="0"/>
                  </a:cxn>
                  <a:cxn ang="0">
                    <a:pos x="374" y="0"/>
                  </a:cxn>
                  <a:cxn ang="0">
                    <a:pos x="374" y="375"/>
                  </a:cxn>
                  <a:cxn ang="0">
                    <a:pos x="0" y="375"/>
                  </a:cxn>
                  <a:cxn ang="0">
                    <a:pos x="0" y="0"/>
                  </a:cxn>
                  <a:cxn ang="0">
                    <a:pos x="34" y="34"/>
                  </a:cxn>
                  <a:cxn ang="0">
                    <a:pos x="340" y="34"/>
                  </a:cxn>
                  <a:cxn ang="0">
                    <a:pos x="340" y="341"/>
                  </a:cxn>
                  <a:cxn ang="0">
                    <a:pos x="34" y="341"/>
                  </a:cxn>
                  <a:cxn ang="0">
                    <a:pos x="34" y="34"/>
                  </a:cxn>
                  <a:cxn ang="0">
                    <a:pos x="0" y="0"/>
                  </a:cxn>
                </a:cxnLst>
                <a:rect l="0" t="0" r="r" b="b"/>
                <a:pathLst>
                  <a:path w="374" h="375">
                    <a:moveTo>
                      <a:pt x="0" y="0"/>
                    </a:moveTo>
                    <a:lnTo>
                      <a:pt x="374" y="0"/>
                    </a:lnTo>
                    <a:lnTo>
                      <a:pt x="374" y="375"/>
                    </a:lnTo>
                    <a:lnTo>
                      <a:pt x="0" y="375"/>
                    </a:lnTo>
                    <a:lnTo>
                      <a:pt x="0" y="0"/>
                    </a:lnTo>
                    <a:lnTo>
                      <a:pt x="34" y="34"/>
                    </a:lnTo>
                    <a:lnTo>
                      <a:pt x="340" y="34"/>
                    </a:lnTo>
                    <a:lnTo>
                      <a:pt x="340" y="341"/>
                    </a:lnTo>
                    <a:lnTo>
                      <a:pt x="34" y="341"/>
                    </a:lnTo>
                    <a:lnTo>
                      <a:pt x="34" y="34"/>
                    </a:lnTo>
                    <a:lnTo>
                      <a:pt x="0" y="0"/>
                    </a:lnTo>
                    <a:close/>
                  </a:path>
                </a:pathLst>
              </a:custGeom>
              <a:solidFill>
                <a:srgbClr val="3E3F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91" name="Freeform 743"/>
              <p:cNvSpPr>
                <a:spLocks/>
              </p:cNvSpPr>
              <p:nvPr/>
            </p:nvSpPr>
            <p:spPr bwMode="auto">
              <a:xfrm>
                <a:off x="1760" y="1413"/>
                <a:ext cx="85" cy="86"/>
              </a:xfrm>
              <a:custGeom>
                <a:avLst/>
                <a:gdLst/>
                <a:ahLst/>
                <a:cxnLst>
                  <a:cxn ang="0">
                    <a:pos x="0" y="0"/>
                  </a:cxn>
                  <a:cxn ang="0">
                    <a:pos x="340" y="0"/>
                  </a:cxn>
                  <a:cxn ang="0">
                    <a:pos x="340" y="341"/>
                  </a:cxn>
                  <a:cxn ang="0">
                    <a:pos x="0" y="341"/>
                  </a:cxn>
                  <a:cxn ang="0">
                    <a:pos x="0" y="0"/>
                  </a:cxn>
                  <a:cxn ang="0">
                    <a:pos x="34" y="34"/>
                  </a:cxn>
                  <a:cxn ang="0">
                    <a:pos x="306" y="34"/>
                  </a:cxn>
                  <a:cxn ang="0">
                    <a:pos x="306" y="307"/>
                  </a:cxn>
                  <a:cxn ang="0">
                    <a:pos x="34" y="307"/>
                  </a:cxn>
                  <a:cxn ang="0">
                    <a:pos x="34" y="34"/>
                  </a:cxn>
                  <a:cxn ang="0">
                    <a:pos x="0" y="0"/>
                  </a:cxn>
                </a:cxnLst>
                <a:rect l="0" t="0" r="r" b="b"/>
                <a:pathLst>
                  <a:path w="340" h="341">
                    <a:moveTo>
                      <a:pt x="0" y="0"/>
                    </a:moveTo>
                    <a:lnTo>
                      <a:pt x="340" y="0"/>
                    </a:lnTo>
                    <a:lnTo>
                      <a:pt x="340" y="341"/>
                    </a:lnTo>
                    <a:lnTo>
                      <a:pt x="0" y="341"/>
                    </a:lnTo>
                    <a:lnTo>
                      <a:pt x="0" y="0"/>
                    </a:lnTo>
                    <a:lnTo>
                      <a:pt x="34" y="34"/>
                    </a:lnTo>
                    <a:lnTo>
                      <a:pt x="306" y="34"/>
                    </a:lnTo>
                    <a:lnTo>
                      <a:pt x="306" y="307"/>
                    </a:lnTo>
                    <a:lnTo>
                      <a:pt x="34" y="307"/>
                    </a:lnTo>
                    <a:lnTo>
                      <a:pt x="34" y="34"/>
                    </a:lnTo>
                    <a:lnTo>
                      <a:pt x="0" y="0"/>
                    </a:lnTo>
                    <a:close/>
                  </a:path>
                </a:pathLst>
              </a:custGeom>
              <a:solidFill>
                <a:srgbClr val="3C3B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92" name="Freeform 744"/>
              <p:cNvSpPr>
                <a:spLocks/>
              </p:cNvSpPr>
              <p:nvPr/>
            </p:nvSpPr>
            <p:spPr bwMode="auto">
              <a:xfrm>
                <a:off x="1764" y="1417"/>
                <a:ext cx="76" cy="77"/>
              </a:xfrm>
              <a:custGeom>
                <a:avLst/>
                <a:gdLst/>
                <a:ahLst/>
                <a:cxnLst>
                  <a:cxn ang="0">
                    <a:pos x="0" y="0"/>
                  </a:cxn>
                  <a:cxn ang="0">
                    <a:pos x="306" y="0"/>
                  </a:cxn>
                  <a:cxn ang="0">
                    <a:pos x="306" y="307"/>
                  </a:cxn>
                  <a:cxn ang="0">
                    <a:pos x="0" y="307"/>
                  </a:cxn>
                  <a:cxn ang="0">
                    <a:pos x="0" y="0"/>
                  </a:cxn>
                  <a:cxn ang="0">
                    <a:pos x="34" y="34"/>
                  </a:cxn>
                  <a:cxn ang="0">
                    <a:pos x="272" y="34"/>
                  </a:cxn>
                  <a:cxn ang="0">
                    <a:pos x="272" y="272"/>
                  </a:cxn>
                  <a:cxn ang="0">
                    <a:pos x="34" y="272"/>
                  </a:cxn>
                  <a:cxn ang="0">
                    <a:pos x="34" y="34"/>
                  </a:cxn>
                  <a:cxn ang="0">
                    <a:pos x="0" y="0"/>
                  </a:cxn>
                </a:cxnLst>
                <a:rect l="0" t="0" r="r" b="b"/>
                <a:pathLst>
                  <a:path w="306" h="307">
                    <a:moveTo>
                      <a:pt x="0" y="0"/>
                    </a:moveTo>
                    <a:lnTo>
                      <a:pt x="306" y="0"/>
                    </a:lnTo>
                    <a:lnTo>
                      <a:pt x="306" y="307"/>
                    </a:lnTo>
                    <a:lnTo>
                      <a:pt x="0" y="307"/>
                    </a:lnTo>
                    <a:lnTo>
                      <a:pt x="0" y="0"/>
                    </a:lnTo>
                    <a:lnTo>
                      <a:pt x="34" y="34"/>
                    </a:lnTo>
                    <a:lnTo>
                      <a:pt x="272" y="34"/>
                    </a:lnTo>
                    <a:lnTo>
                      <a:pt x="272" y="272"/>
                    </a:lnTo>
                    <a:lnTo>
                      <a:pt x="34" y="272"/>
                    </a:lnTo>
                    <a:lnTo>
                      <a:pt x="34" y="34"/>
                    </a:lnTo>
                    <a:lnTo>
                      <a:pt x="0" y="0"/>
                    </a:lnTo>
                    <a:close/>
                  </a:path>
                </a:pathLst>
              </a:custGeom>
              <a:solidFill>
                <a:srgbClr val="3938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93" name="Freeform 745"/>
              <p:cNvSpPr>
                <a:spLocks/>
              </p:cNvSpPr>
              <p:nvPr/>
            </p:nvSpPr>
            <p:spPr bwMode="auto">
              <a:xfrm>
                <a:off x="1768" y="1422"/>
                <a:ext cx="68" cy="68"/>
              </a:xfrm>
              <a:custGeom>
                <a:avLst/>
                <a:gdLst/>
                <a:ahLst/>
                <a:cxnLst>
                  <a:cxn ang="0">
                    <a:pos x="0" y="0"/>
                  </a:cxn>
                  <a:cxn ang="0">
                    <a:pos x="272" y="0"/>
                  </a:cxn>
                  <a:cxn ang="0">
                    <a:pos x="272" y="272"/>
                  </a:cxn>
                  <a:cxn ang="0">
                    <a:pos x="0" y="272"/>
                  </a:cxn>
                  <a:cxn ang="0">
                    <a:pos x="0" y="0"/>
                  </a:cxn>
                  <a:cxn ang="0">
                    <a:pos x="34" y="34"/>
                  </a:cxn>
                  <a:cxn ang="0">
                    <a:pos x="238" y="34"/>
                  </a:cxn>
                  <a:cxn ang="0">
                    <a:pos x="238" y="238"/>
                  </a:cxn>
                  <a:cxn ang="0">
                    <a:pos x="34" y="238"/>
                  </a:cxn>
                  <a:cxn ang="0">
                    <a:pos x="34" y="34"/>
                  </a:cxn>
                  <a:cxn ang="0">
                    <a:pos x="0" y="0"/>
                  </a:cxn>
                </a:cxnLst>
                <a:rect l="0" t="0" r="r" b="b"/>
                <a:pathLst>
                  <a:path w="272" h="272">
                    <a:moveTo>
                      <a:pt x="0" y="0"/>
                    </a:moveTo>
                    <a:lnTo>
                      <a:pt x="272" y="0"/>
                    </a:lnTo>
                    <a:lnTo>
                      <a:pt x="272" y="272"/>
                    </a:lnTo>
                    <a:lnTo>
                      <a:pt x="0" y="272"/>
                    </a:lnTo>
                    <a:lnTo>
                      <a:pt x="0" y="0"/>
                    </a:lnTo>
                    <a:lnTo>
                      <a:pt x="34" y="34"/>
                    </a:lnTo>
                    <a:lnTo>
                      <a:pt x="238" y="34"/>
                    </a:lnTo>
                    <a:lnTo>
                      <a:pt x="238" y="238"/>
                    </a:lnTo>
                    <a:lnTo>
                      <a:pt x="34" y="238"/>
                    </a:lnTo>
                    <a:lnTo>
                      <a:pt x="34" y="34"/>
                    </a:lnTo>
                    <a:lnTo>
                      <a:pt x="0" y="0"/>
                    </a:lnTo>
                    <a:close/>
                  </a:path>
                </a:pathLst>
              </a:custGeom>
              <a:solidFill>
                <a:srgbClr val="3734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94" name="Freeform 746"/>
              <p:cNvSpPr>
                <a:spLocks/>
              </p:cNvSpPr>
              <p:nvPr/>
            </p:nvSpPr>
            <p:spPr bwMode="auto">
              <a:xfrm>
                <a:off x="1772" y="1426"/>
                <a:ext cx="60" cy="59"/>
              </a:xfrm>
              <a:custGeom>
                <a:avLst/>
                <a:gdLst/>
                <a:ahLst/>
                <a:cxnLst>
                  <a:cxn ang="0">
                    <a:pos x="0" y="0"/>
                  </a:cxn>
                  <a:cxn ang="0">
                    <a:pos x="238" y="0"/>
                  </a:cxn>
                  <a:cxn ang="0">
                    <a:pos x="238" y="238"/>
                  </a:cxn>
                  <a:cxn ang="0">
                    <a:pos x="0" y="238"/>
                  </a:cxn>
                  <a:cxn ang="0">
                    <a:pos x="0" y="0"/>
                  </a:cxn>
                  <a:cxn ang="0">
                    <a:pos x="34" y="34"/>
                  </a:cxn>
                  <a:cxn ang="0">
                    <a:pos x="204" y="34"/>
                  </a:cxn>
                  <a:cxn ang="0">
                    <a:pos x="204" y="204"/>
                  </a:cxn>
                  <a:cxn ang="0">
                    <a:pos x="34" y="204"/>
                  </a:cxn>
                  <a:cxn ang="0">
                    <a:pos x="34" y="34"/>
                  </a:cxn>
                  <a:cxn ang="0">
                    <a:pos x="0" y="0"/>
                  </a:cxn>
                </a:cxnLst>
                <a:rect l="0" t="0" r="r" b="b"/>
                <a:pathLst>
                  <a:path w="238" h="238">
                    <a:moveTo>
                      <a:pt x="0" y="0"/>
                    </a:moveTo>
                    <a:lnTo>
                      <a:pt x="238" y="0"/>
                    </a:lnTo>
                    <a:lnTo>
                      <a:pt x="238" y="238"/>
                    </a:lnTo>
                    <a:lnTo>
                      <a:pt x="0" y="238"/>
                    </a:lnTo>
                    <a:lnTo>
                      <a:pt x="0" y="0"/>
                    </a:lnTo>
                    <a:lnTo>
                      <a:pt x="34" y="34"/>
                    </a:lnTo>
                    <a:lnTo>
                      <a:pt x="204" y="34"/>
                    </a:lnTo>
                    <a:lnTo>
                      <a:pt x="204" y="204"/>
                    </a:lnTo>
                    <a:lnTo>
                      <a:pt x="34" y="204"/>
                    </a:lnTo>
                    <a:lnTo>
                      <a:pt x="34" y="34"/>
                    </a:lnTo>
                    <a:lnTo>
                      <a:pt x="0" y="0"/>
                    </a:lnTo>
                    <a:close/>
                  </a:path>
                </a:pathLst>
              </a:custGeom>
              <a:solidFill>
                <a:srgbClr val="3631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95" name="Freeform 747"/>
              <p:cNvSpPr>
                <a:spLocks/>
              </p:cNvSpPr>
              <p:nvPr/>
            </p:nvSpPr>
            <p:spPr bwMode="auto">
              <a:xfrm>
                <a:off x="1777" y="1430"/>
                <a:ext cx="51" cy="51"/>
              </a:xfrm>
              <a:custGeom>
                <a:avLst/>
                <a:gdLst/>
                <a:ahLst/>
                <a:cxnLst>
                  <a:cxn ang="0">
                    <a:pos x="0" y="0"/>
                  </a:cxn>
                  <a:cxn ang="0">
                    <a:pos x="204" y="0"/>
                  </a:cxn>
                  <a:cxn ang="0">
                    <a:pos x="204" y="204"/>
                  </a:cxn>
                  <a:cxn ang="0">
                    <a:pos x="0" y="204"/>
                  </a:cxn>
                  <a:cxn ang="0">
                    <a:pos x="0" y="0"/>
                  </a:cxn>
                  <a:cxn ang="0">
                    <a:pos x="34" y="34"/>
                  </a:cxn>
                  <a:cxn ang="0">
                    <a:pos x="170" y="34"/>
                  </a:cxn>
                  <a:cxn ang="0">
                    <a:pos x="170" y="170"/>
                  </a:cxn>
                  <a:cxn ang="0">
                    <a:pos x="34" y="170"/>
                  </a:cxn>
                  <a:cxn ang="0">
                    <a:pos x="34" y="34"/>
                  </a:cxn>
                  <a:cxn ang="0">
                    <a:pos x="0" y="0"/>
                  </a:cxn>
                </a:cxnLst>
                <a:rect l="0" t="0" r="r" b="b"/>
                <a:pathLst>
                  <a:path w="204" h="204">
                    <a:moveTo>
                      <a:pt x="0" y="0"/>
                    </a:moveTo>
                    <a:lnTo>
                      <a:pt x="204" y="0"/>
                    </a:lnTo>
                    <a:lnTo>
                      <a:pt x="204" y="204"/>
                    </a:lnTo>
                    <a:lnTo>
                      <a:pt x="0" y="204"/>
                    </a:lnTo>
                    <a:lnTo>
                      <a:pt x="0" y="0"/>
                    </a:lnTo>
                    <a:lnTo>
                      <a:pt x="34" y="34"/>
                    </a:lnTo>
                    <a:lnTo>
                      <a:pt x="170" y="34"/>
                    </a:lnTo>
                    <a:lnTo>
                      <a:pt x="170" y="170"/>
                    </a:lnTo>
                    <a:lnTo>
                      <a:pt x="34" y="170"/>
                    </a:lnTo>
                    <a:lnTo>
                      <a:pt x="34" y="34"/>
                    </a:lnTo>
                    <a:lnTo>
                      <a:pt x="0" y="0"/>
                    </a:lnTo>
                    <a:close/>
                  </a:path>
                </a:pathLst>
              </a:custGeom>
              <a:solidFill>
                <a:srgbClr val="342D74"/>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96" name="Freeform 748"/>
              <p:cNvSpPr>
                <a:spLocks/>
              </p:cNvSpPr>
              <p:nvPr/>
            </p:nvSpPr>
            <p:spPr bwMode="auto">
              <a:xfrm>
                <a:off x="1781" y="1434"/>
                <a:ext cx="42" cy="43"/>
              </a:xfrm>
              <a:custGeom>
                <a:avLst/>
                <a:gdLst/>
                <a:ahLst/>
                <a:cxnLst>
                  <a:cxn ang="0">
                    <a:pos x="0" y="0"/>
                  </a:cxn>
                  <a:cxn ang="0">
                    <a:pos x="170" y="0"/>
                  </a:cxn>
                  <a:cxn ang="0">
                    <a:pos x="170" y="170"/>
                  </a:cxn>
                  <a:cxn ang="0">
                    <a:pos x="0" y="170"/>
                  </a:cxn>
                  <a:cxn ang="0">
                    <a:pos x="0" y="0"/>
                  </a:cxn>
                  <a:cxn ang="0">
                    <a:pos x="34" y="34"/>
                  </a:cxn>
                  <a:cxn ang="0">
                    <a:pos x="136" y="34"/>
                  </a:cxn>
                  <a:cxn ang="0">
                    <a:pos x="136" y="136"/>
                  </a:cxn>
                  <a:cxn ang="0">
                    <a:pos x="34" y="136"/>
                  </a:cxn>
                  <a:cxn ang="0">
                    <a:pos x="34" y="34"/>
                  </a:cxn>
                  <a:cxn ang="0">
                    <a:pos x="0" y="0"/>
                  </a:cxn>
                </a:cxnLst>
                <a:rect l="0" t="0" r="r" b="b"/>
                <a:pathLst>
                  <a:path w="170" h="170">
                    <a:moveTo>
                      <a:pt x="0" y="0"/>
                    </a:moveTo>
                    <a:lnTo>
                      <a:pt x="170" y="0"/>
                    </a:lnTo>
                    <a:lnTo>
                      <a:pt x="170" y="170"/>
                    </a:lnTo>
                    <a:lnTo>
                      <a:pt x="0" y="170"/>
                    </a:lnTo>
                    <a:lnTo>
                      <a:pt x="0" y="0"/>
                    </a:lnTo>
                    <a:lnTo>
                      <a:pt x="34" y="34"/>
                    </a:lnTo>
                    <a:lnTo>
                      <a:pt x="136" y="34"/>
                    </a:lnTo>
                    <a:lnTo>
                      <a:pt x="136" y="136"/>
                    </a:lnTo>
                    <a:lnTo>
                      <a:pt x="34" y="136"/>
                    </a:lnTo>
                    <a:lnTo>
                      <a:pt x="34" y="34"/>
                    </a:lnTo>
                    <a:lnTo>
                      <a:pt x="0" y="0"/>
                    </a:lnTo>
                    <a:close/>
                  </a:path>
                </a:pathLst>
              </a:custGeom>
              <a:solidFill>
                <a:srgbClr val="332874"/>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97" name="Freeform 749"/>
              <p:cNvSpPr>
                <a:spLocks/>
              </p:cNvSpPr>
              <p:nvPr/>
            </p:nvSpPr>
            <p:spPr bwMode="auto">
              <a:xfrm>
                <a:off x="1785" y="1439"/>
                <a:ext cx="34" cy="34"/>
              </a:xfrm>
              <a:custGeom>
                <a:avLst/>
                <a:gdLst/>
                <a:ahLst/>
                <a:cxnLst>
                  <a:cxn ang="0">
                    <a:pos x="0" y="0"/>
                  </a:cxn>
                  <a:cxn ang="0">
                    <a:pos x="136" y="0"/>
                  </a:cxn>
                  <a:cxn ang="0">
                    <a:pos x="136" y="136"/>
                  </a:cxn>
                  <a:cxn ang="0">
                    <a:pos x="0" y="136"/>
                  </a:cxn>
                  <a:cxn ang="0">
                    <a:pos x="0" y="0"/>
                  </a:cxn>
                  <a:cxn ang="0">
                    <a:pos x="34" y="34"/>
                  </a:cxn>
                  <a:cxn ang="0">
                    <a:pos x="102" y="34"/>
                  </a:cxn>
                  <a:cxn ang="0">
                    <a:pos x="102" y="102"/>
                  </a:cxn>
                  <a:cxn ang="0">
                    <a:pos x="34" y="102"/>
                  </a:cxn>
                  <a:cxn ang="0">
                    <a:pos x="34" y="34"/>
                  </a:cxn>
                  <a:cxn ang="0">
                    <a:pos x="0" y="0"/>
                  </a:cxn>
                </a:cxnLst>
                <a:rect l="0" t="0" r="r" b="b"/>
                <a:pathLst>
                  <a:path w="136" h="136">
                    <a:moveTo>
                      <a:pt x="0" y="0"/>
                    </a:moveTo>
                    <a:lnTo>
                      <a:pt x="136" y="0"/>
                    </a:lnTo>
                    <a:lnTo>
                      <a:pt x="136" y="136"/>
                    </a:lnTo>
                    <a:lnTo>
                      <a:pt x="0" y="136"/>
                    </a:lnTo>
                    <a:lnTo>
                      <a:pt x="0" y="0"/>
                    </a:lnTo>
                    <a:lnTo>
                      <a:pt x="34" y="34"/>
                    </a:lnTo>
                    <a:lnTo>
                      <a:pt x="102" y="34"/>
                    </a:lnTo>
                    <a:lnTo>
                      <a:pt x="102" y="102"/>
                    </a:lnTo>
                    <a:lnTo>
                      <a:pt x="34" y="102"/>
                    </a:lnTo>
                    <a:lnTo>
                      <a:pt x="34" y="34"/>
                    </a:lnTo>
                    <a:lnTo>
                      <a:pt x="0" y="0"/>
                    </a:lnTo>
                    <a:close/>
                  </a:path>
                </a:pathLst>
              </a:custGeom>
              <a:solidFill>
                <a:srgbClr val="312473"/>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98" name="Freeform 750"/>
              <p:cNvSpPr>
                <a:spLocks/>
              </p:cNvSpPr>
              <p:nvPr/>
            </p:nvSpPr>
            <p:spPr bwMode="auto">
              <a:xfrm>
                <a:off x="1789" y="1443"/>
                <a:ext cx="26" cy="25"/>
              </a:xfrm>
              <a:custGeom>
                <a:avLst/>
                <a:gdLst/>
                <a:ahLst/>
                <a:cxnLst>
                  <a:cxn ang="0">
                    <a:pos x="0" y="0"/>
                  </a:cxn>
                  <a:cxn ang="0">
                    <a:pos x="102" y="0"/>
                  </a:cxn>
                  <a:cxn ang="0">
                    <a:pos x="102" y="102"/>
                  </a:cxn>
                  <a:cxn ang="0">
                    <a:pos x="0" y="102"/>
                  </a:cxn>
                  <a:cxn ang="0">
                    <a:pos x="0" y="0"/>
                  </a:cxn>
                  <a:cxn ang="0">
                    <a:pos x="34" y="34"/>
                  </a:cxn>
                  <a:cxn ang="0">
                    <a:pos x="68" y="34"/>
                  </a:cxn>
                  <a:cxn ang="0">
                    <a:pos x="68" y="68"/>
                  </a:cxn>
                  <a:cxn ang="0">
                    <a:pos x="34" y="68"/>
                  </a:cxn>
                  <a:cxn ang="0">
                    <a:pos x="34" y="34"/>
                  </a:cxn>
                  <a:cxn ang="0">
                    <a:pos x="0" y="0"/>
                  </a:cxn>
                </a:cxnLst>
                <a:rect l="0" t="0" r="r" b="b"/>
                <a:pathLst>
                  <a:path w="102" h="102">
                    <a:moveTo>
                      <a:pt x="0" y="0"/>
                    </a:moveTo>
                    <a:lnTo>
                      <a:pt x="102" y="0"/>
                    </a:lnTo>
                    <a:lnTo>
                      <a:pt x="102" y="102"/>
                    </a:lnTo>
                    <a:lnTo>
                      <a:pt x="0" y="102"/>
                    </a:lnTo>
                    <a:lnTo>
                      <a:pt x="0" y="0"/>
                    </a:lnTo>
                    <a:lnTo>
                      <a:pt x="34" y="34"/>
                    </a:lnTo>
                    <a:lnTo>
                      <a:pt x="68" y="34"/>
                    </a:lnTo>
                    <a:lnTo>
                      <a:pt x="68" y="68"/>
                    </a:lnTo>
                    <a:lnTo>
                      <a:pt x="34" y="68"/>
                    </a:lnTo>
                    <a:lnTo>
                      <a:pt x="34" y="34"/>
                    </a:lnTo>
                    <a:lnTo>
                      <a:pt x="0" y="0"/>
                    </a:lnTo>
                    <a:close/>
                  </a:path>
                </a:pathLst>
              </a:custGeom>
              <a:solidFill>
                <a:srgbClr val="2F207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99" name="Freeform 751"/>
              <p:cNvSpPr>
                <a:spLocks/>
              </p:cNvSpPr>
              <p:nvPr/>
            </p:nvSpPr>
            <p:spPr bwMode="auto">
              <a:xfrm>
                <a:off x="1794" y="1447"/>
                <a:ext cx="17" cy="17"/>
              </a:xfrm>
              <a:custGeom>
                <a:avLst/>
                <a:gdLst/>
                <a:ahLst/>
                <a:cxnLst>
                  <a:cxn ang="0">
                    <a:pos x="0" y="0"/>
                  </a:cxn>
                  <a:cxn ang="0">
                    <a:pos x="68" y="0"/>
                  </a:cxn>
                  <a:cxn ang="0">
                    <a:pos x="68" y="68"/>
                  </a:cxn>
                  <a:cxn ang="0">
                    <a:pos x="0" y="68"/>
                  </a:cxn>
                  <a:cxn ang="0">
                    <a:pos x="0" y="0"/>
                  </a:cxn>
                  <a:cxn ang="0">
                    <a:pos x="34" y="34"/>
                  </a:cxn>
                  <a:cxn ang="0">
                    <a:pos x="34" y="34"/>
                  </a:cxn>
                  <a:cxn ang="0">
                    <a:pos x="34" y="34"/>
                  </a:cxn>
                  <a:cxn ang="0">
                    <a:pos x="34" y="34"/>
                  </a:cxn>
                  <a:cxn ang="0">
                    <a:pos x="34" y="34"/>
                  </a:cxn>
                  <a:cxn ang="0">
                    <a:pos x="0" y="0"/>
                  </a:cxn>
                </a:cxnLst>
                <a:rect l="0" t="0" r="r" b="b"/>
                <a:pathLst>
                  <a:path w="68" h="68">
                    <a:moveTo>
                      <a:pt x="0" y="0"/>
                    </a:moveTo>
                    <a:lnTo>
                      <a:pt x="68" y="0"/>
                    </a:lnTo>
                    <a:lnTo>
                      <a:pt x="68" y="68"/>
                    </a:lnTo>
                    <a:lnTo>
                      <a:pt x="0" y="68"/>
                    </a:lnTo>
                    <a:lnTo>
                      <a:pt x="0" y="0"/>
                    </a:lnTo>
                    <a:lnTo>
                      <a:pt x="34" y="34"/>
                    </a:lnTo>
                    <a:lnTo>
                      <a:pt x="34" y="34"/>
                    </a:lnTo>
                    <a:lnTo>
                      <a:pt x="34" y="34"/>
                    </a:lnTo>
                    <a:lnTo>
                      <a:pt x="34" y="34"/>
                    </a:lnTo>
                    <a:lnTo>
                      <a:pt x="34" y="34"/>
                    </a:lnTo>
                    <a:lnTo>
                      <a:pt x="0" y="0"/>
                    </a:lnTo>
                    <a:close/>
                  </a:path>
                </a:pathLst>
              </a:custGeom>
              <a:solidFill>
                <a:srgbClr val="2C1C7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00" name="Rectangle 752"/>
              <p:cNvSpPr>
                <a:spLocks noChangeArrowheads="1"/>
              </p:cNvSpPr>
              <p:nvPr/>
            </p:nvSpPr>
            <p:spPr bwMode="auto">
              <a:xfrm>
                <a:off x="1798" y="1451"/>
                <a:ext cx="8" cy="9"/>
              </a:xfrm>
              <a:prstGeom prst="rect">
                <a:avLst/>
              </a:prstGeom>
              <a:solidFill>
                <a:srgbClr val="28166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01" name="Rectangle 753"/>
              <p:cNvSpPr>
                <a:spLocks noChangeArrowheads="1"/>
              </p:cNvSpPr>
              <p:nvPr/>
            </p:nvSpPr>
            <p:spPr bwMode="auto">
              <a:xfrm>
                <a:off x="1684" y="1243"/>
                <a:ext cx="236" cy="426"/>
              </a:xfrm>
              <a:prstGeom prst="rect">
                <a:avLst/>
              </a:prstGeom>
              <a:noFill/>
              <a:ln w="1588">
                <a:solidFill>
                  <a:srgbClr val="1F1A17"/>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02" name="Rectangle 754"/>
              <p:cNvSpPr>
                <a:spLocks noChangeArrowheads="1"/>
              </p:cNvSpPr>
              <p:nvPr/>
            </p:nvSpPr>
            <p:spPr bwMode="auto">
              <a:xfrm>
                <a:off x="1712" y="1400"/>
                <a:ext cx="246" cy="1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a:solidFill>
                      <a:srgbClr val="FFFFFF"/>
                    </a:solidFill>
                    <a:latin typeface="Arial" pitchFamily="34" charset="0"/>
                  </a:rPr>
                  <a:t>16:1</a:t>
                </a:r>
                <a:endParaRPr lang="en-US" dirty="0">
                  <a:solidFill>
                    <a:prstClr val="black"/>
                  </a:solidFill>
                  <a:latin typeface="Arial" pitchFamily="34" charset="0"/>
                </a:endParaRPr>
              </a:p>
            </p:txBody>
          </p:sp>
          <p:sp>
            <p:nvSpPr>
              <p:cNvPr id="403" name="Freeform 755"/>
              <p:cNvSpPr>
                <a:spLocks/>
              </p:cNvSpPr>
              <p:nvPr/>
            </p:nvSpPr>
            <p:spPr bwMode="auto">
              <a:xfrm>
                <a:off x="4687" y="1764"/>
                <a:ext cx="197" cy="83"/>
              </a:xfrm>
              <a:custGeom>
                <a:avLst/>
                <a:gdLst/>
                <a:ahLst/>
                <a:cxnLst>
                  <a:cxn ang="0">
                    <a:pos x="663" y="0"/>
                  </a:cxn>
                  <a:cxn ang="0">
                    <a:pos x="688" y="3"/>
                  </a:cxn>
                  <a:cxn ang="0">
                    <a:pos x="711" y="9"/>
                  </a:cxn>
                  <a:cxn ang="0">
                    <a:pos x="733" y="21"/>
                  </a:cxn>
                  <a:cxn ang="0">
                    <a:pos x="752" y="37"/>
                  </a:cxn>
                  <a:cxn ang="0">
                    <a:pos x="767" y="55"/>
                  </a:cxn>
                  <a:cxn ang="0">
                    <a:pos x="779" y="77"/>
                  </a:cxn>
                  <a:cxn ang="0">
                    <a:pos x="786" y="101"/>
                  </a:cxn>
                  <a:cxn ang="0">
                    <a:pos x="788" y="125"/>
                  </a:cxn>
                  <a:cxn ang="0">
                    <a:pos x="788" y="221"/>
                  </a:cxn>
                  <a:cxn ang="0">
                    <a:pos x="783" y="246"/>
                  </a:cxn>
                  <a:cxn ang="0">
                    <a:pos x="774" y="268"/>
                  </a:cxn>
                  <a:cxn ang="0">
                    <a:pos x="759" y="289"/>
                  </a:cxn>
                  <a:cxn ang="0">
                    <a:pos x="742" y="306"/>
                  </a:cxn>
                  <a:cxn ang="0">
                    <a:pos x="723" y="319"/>
                  </a:cxn>
                  <a:cxn ang="0">
                    <a:pos x="701" y="328"/>
                  </a:cxn>
                  <a:cxn ang="0">
                    <a:pos x="676" y="333"/>
                  </a:cxn>
                  <a:cxn ang="0">
                    <a:pos x="125" y="335"/>
                  </a:cxn>
                  <a:cxn ang="0">
                    <a:pos x="100" y="332"/>
                  </a:cxn>
                  <a:cxn ang="0">
                    <a:pos x="77" y="324"/>
                  </a:cxn>
                  <a:cxn ang="0">
                    <a:pos x="54" y="312"/>
                  </a:cxn>
                  <a:cxn ang="0">
                    <a:pos x="36" y="298"/>
                  </a:cxn>
                  <a:cxn ang="0">
                    <a:pos x="20" y="278"/>
                  </a:cxn>
                  <a:cxn ang="0">
                    <a:pos x="9" y="258"/>
                  </a:cxn>
                  <a:cxn ang="0">
                    <a:pos x="2" y="234"/>
                  </a:cxn>
                  <a:cxn ang="0">
                    <a:pos x="0" y="209"/>
                  </a:cxn>
                  <a:cxn ang="0">
                    <a:pos x="0" y="112"/>
                  </a:cxn>
                  <a:cxn ang="0">
                    <a:pos x="5" y="88"/>
                  </a:cxn>
                  <a:cxn ang="0">
                    <a:pos x="15" y="65"/>
                  </a:cxn>
                  <a:cxn ang="0">
                    <a:pos x="28" y="46"/>
                  </a:cxn>
                  <a:cxn ang="0">
                    <a:pos x="45" y="29"/>
                  </a:cxn>
                  <a:cxn ang="0">
                    <a:pos x="65" y="14"/>
                  </a:cxn>
                  <a:cxn ang="0">
                    <a:pos x="87" y="5"/>
                  </a:cxn>
                  <a:cxn ang="0">
                    <a:pos x="112" y="0"/>
                  </a:cxn>
                </a:cxnLst>
                <a:rect l="0" t="0" r="r" b="b"/>
                <a:pathLst>
                  <a:path w="788" h="335">
                    <a:moveTo>
                      <a:pt x="125" y="0"/>
                    </a:moveTo>
                    <a:lnTo>
                      <a:pt x="663" y="0"/>
                    </a:lnTo>
                    <a:lnTo>
                      <a:pt x="676" y="0"/>
                    </a:lnTo>
                    <a:lnTo>
                      <a:pt x="688" y="3"/>
                    </a:lnTo>
                    <a:lnTo>
                      <a:pt x="701" y="5"/>
                    </a:lnTo>
                    <a:lnTo>
                      <a:pt x="711" y="9"/>
                    </a:lnTo>
                    <a:lnTo>
                      <a:pt x="723" y="14"/>
                    </a:lnTo>
                    <a:lnTo>
                      <a:pt x="733" y="21"/>
                    </a:lnTo>
                    <a:lnTo>
                      <a:pt x="742" y="29"/>
                    </a:lnTo>
                    <a:lnTo>
                      <a:pt x="752" y="37"/>
                    </a:lnTo>
                    <a:lnTo>
                      <a:pt x="759" y="46"/>
                    </a:lnTo>
                    <a:lnTo>
                      <a:pt x="767" y="55"/>
                    </a:lnTo>
                    <a:lnTo>
                      <a:pt x="774" y="65"/>
                    </a:lnTo>
                    <a:lnTo>
                      <a:pt x="779" y="77"/>
                    </a:lnTo>
                    <a:lnTo>
                      <a:pt x="783" y="88"/>
                    </a:lnTo>
                    <a:lnTo>
                      <a:pt x="786" y="101"/>
                    </a:lnTo>
                    <a:lnTo>
                      <a:pt x="788" y="112"/>
                    </a:lnTo>
                    <a:lnTo>
                      <a:pt x="788" y="125"/>
                    </a:lnTo>
                    <a:lnTo>
                      <a:pt x="788" y="209"/>
                    </a:lnTo>
                    <a:lnTo>
                      <a:pt x="788" y="221"/>
                    </a:lnTo>
                    <a:lnTo>
                      <a:pt x="786" y="234"/>
                    </a:lnTo>
                    <a:lnTo>
                      <a:pt x="783" y="246"/>
                    </a:lnTo>
                    <a:lnTo>
                      <a:pt x="779" y="258"/>
                    </a:lnTo>
                    <a:lnTo>
                      <a:pt x="774" y="268"/>
                    </a:lnTo>
                    <a:lnTo>
                      <a:pt x="767" y="278"/>
                    </a:lnTo>
                    <a:lnTo>
                      <a:pt x="759" y="289"/>
                    </a:lnTo>
                    <a:lnTo>
                      <a:pt x="752" y="298"/>
                    </a:lnTo>
                    <a:lnTo>
                      <a:pt x="742" y="306"/>
                    </a:lnTo>
                    <a:lnTo>
                      <a:pt x="733" y="312"/>
                    </a:lnTo>
                    <a:lnTo>
                      <a:pt x="723" y="319"/>
                    </a:lnTo>
                    <a:lnTo>
                      <a:pt x="711" y="324"/>
                    </a:lnTo>
                    <a:lnTo>
                      <a:pt x="701" y="328"/>
                    </a:lnTo>
                    <a:lnTo>
                      <a:pt x="688" y="332"/>
                    </a:lnTo>
                    <a:lnTo>
                      <a:pt x="676" y="333"/>
                    </a:lnTo>
                    <a:lnTo>
                      <a:pt x="663" y="335"/>
                    </a:lnTo>
                    <a:lnTo>
                      <a:pt x="125" y="335"/>
                    </a:lnTo>
                    <a:lnTo>
                      <a:pt x="112" y="333"/>
                    </a:lnTo>
                    <a:lnTo>
                      <a:pt x="100" y="332"/>
                    </a:lnTo>
                    <a:lnTo>
                      <a:pt x="87" y="328"/>
                    </a:lnTo>
                    <a:lnTo>
                      <a:pt x="77" y="324"/>
                    </a:lnTo>
                    <a:lnTo>
                      <a:pt x="65" y="319"/>
                    </a:lnTo>
                    <a:lnTo>
                      <a:pt x="54" y="312"/>
                    </a:lnTo>
                    <a:lnTo>
                      <a:pt x="45" y="306"/>
                    </a:lnTo>
                    <a:lnTo>
                      <a:pt x="36" y="298"/>
                    </a:lnTo>
                    <a:lnTo>
                      <a:pt x="28" y="289"/>
                    </a:lnTo>
                    <a:lnTo>
                      <a:pt x="20" y="278"/>
                    </a:lnTo>
                    <a:lnTo>
                      <a:pt x="15" y="268"/>
                    </a:lnTo>
                    <a:lnTo>
                      <a:pt x="9" y="258"/>
                    </a:lnTo>
                    <a:lnTo>
                      <a:pt x="5" y="246"/>
                    </a:lnTo>
                    <a:lnTo>
                      <a:pt x="2" y="234"/>
                    </a:lnTo>
                    <a:lnTo>
                      <a:pt x="0" y="221"/>
                    </a:lnTo>
                    <a:lnTo>
                      <a:pt x="0" y="209"/>
                    </a:lnTo>
                    <a:lnTo>
                      <a:pt x="0" y="125"/>
                    </a:lnTo>
                    <a:lnTo>
                      <a:pt x="0" y="112"/>
                    </a:lnTo>
                    <a:lnTo>
                      <a:pt x="2" y="101"/>
                    </a:lnTo>
                    <a:lnTo>
                      <a:pt x="5" y="88"/>
                    </a:lnTo>
                    <a:lnTo>
                      <a:pt x="9" y="77"/>
                    </a:lnTo>
                    <a:lnTo>
                      <a:pt x="15" y="65"/>
                    </a:lnTo>
                    <a:lnTo>
                      <a:pt x="20" y="55"/>
                    </a:lnTo>
                    <a:lnTo>
                      <a:pt x="28" y="46"/>
                    </a:lnTo>
                    <a:lnTo>
                      <a:pt x="36" y="37"/>
                    </a:lnTo>
                    <a:lnTo>
                      <a:pt x="45" y="29"/>
                    </a:lnTo>
                    <a:lnTo>
                      <a:pt x="54" y="21"/>
                    </a:lnTo>
                    <a:lnTo>
                      <a:pt x="65" y="14"/>
                    </a:lnTo>
                    <a:lnTo>
                      <a:pt x="77" y="9"/>
                    </a:lnTo>
                    <a:lnTo>
                      <a:pt x="87" y="5"/>
                    </a:lnTo>
                    <a:lnTo>
                      <a:pt x="100" y="3"/>
                    </a:lnTo>
                    <a:lnTo>
                      <a:pt x="112" y="0"/>
                    </a:lnTo>
                    <a:lnTo>
                      <a:pt x="125" y="0"/>
                    </a:lnTo>
                    <a:close/>
                  </a:path>
                </a:pathLst>
              </a:custGeom>
              <a:solidFill>
                <a:srgbClr val="00923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04" name="Freeform 756"/>
              <p:cNvSpPr>
                <a:spLocks/>
              </p:cNvSpPr>
              <p:nvPr/>
            </p:nvSpPr>
            <p:spPr bwMode="auto">
              <a:xfrm>
                <a:off x="4687" y="1764"/>
                <a:ext cx="197" cy="83"/>
              </a:xfrm>
              <a:custGeom>
                <a:avLst/>
                <a:gdLst/>
                <a:ahLst/>
                <a:cxnLst>
                  <a:cxn ang="0">
                    <a:pos x="663" y="0"/>
                  </a:cxn>
                  <a:cxn ang="0">
                    <a:pos x="688" y="3"/>
                  </a:cxn>
                  <a:cxn ang="0">
                    <a:pos x="711" y="9"/>
                  </a:cxn>
                  <a:cxn ang="0">
                    <a:pos x="733" y="21"/>
                  </a:cxn>
                  <a:cxn ang="0">
                    <a:pos x="752" y="37"/>
                  </a:cxn>
                  <a:cxn ang="0">
                    <a:pos x="767" y="55"/>
                  </a:cxn>
                  <a:cxn ang="0">
                    <a:pos x="779" y="77"/>
                  </a:cxn>
                  <a:cxn ang="0">
                    <a:pos x="786" y="101"/>
                  </a:cxn>
                  <a:cxn ang="0">
                    <a:pos x="788" y="125"/>
                  </a:cxn>
                  <a:cxn ang="0">
                    <a:pos x="788" y="221"/>
                  </a:cxn>
                  <a:cxn ang="0">
                    <a:pos x="783" y="246"/>
                  </a:cxn>
                  <a:cxn ang="0">
                    <a:pos x="774" y="268"/>
                  </a:cxn>
                  <a:cxn ang="0">
                    <a:pos x="759" y="289"/>
                  </a:cxn>
                  <a:cxn ang="0">
                    <a:pos x="742" y="306"/>
                  </a:cxn>
                  <a:cxn ang="0">
                    <a:pos x="723" y="319"/>
                  </a:cxn>
                  <a:cxn ang="0">
                    <a:pos x="701" y="328"/>
                  </a:cxn>
                  <a:cxn ang="0">
                    <a:pos x="676" y="333"/>
                  </a:cxn>
                  <a:cxn ang="0">
                    <a:pos x="125" y="335"/>
                  </a:cxn>
                  <a:cxn ang="0">
                    <a:pos x="100" y="332"/>
                  </a:cxn>
                  <a:cxn ang="0">
                    <a:pos x="77" y="324"/>
                  </a:cxn>
                  <a:cxn ang="0">
                    <a:pos x="54" y="312"/>
                  </a:cxn>
                  <a:cxn ang="0">
                    <a:pos x="36" y="298"/>
                  </a:cxn>
                  <a:cxn ang="0">
                    <a:pos x="20" y="278"/>
                  </a:cxn>
                  <a:cxn ang="0">
                    <a:pos x="9" y="258"/>
                  </a:cxn>
                  <a:cxn ang="0">
                    <a:pos x="2" y="234"/>
                  </a:cxn>
                  <a:cxn ang="0">
                    <a:pos x="0" y="209"/>
                  </a:cxn>
                  <a:cxn ang="0">
                    <a:pos x="0" y="112"/>
                  </a:cxn>
                  <a:cxn ang="0">
                    <a:pos x="5" y="88"/>
                  </a:cxn>
                  <a:cxn ang="0">
                    <a:pos x="15" y="65"/>
                  </a:cxn>
                  <a:cxn ang="0">
                    <a:pos x="28" y="46"/>
                  </a:cxn>
                  <a:cxn ang="0">
                    <a:pos x="45" y="29"/>
                  </a:cxn>
                  <a:cxn ang="0">
                    <a:pos x="65" y="14"/>
                  </a:cxn>
                  <a:cxn ang="0">
                    <a:pos x="87" y="5"/>
                  </a:cxn>
                  <a:cxn ang="0">
                    <a:pos x="112" y="0"/>
                  </a:cxn>
                </a:cxnLst>
                <a:rect l="0" t="0" r="r" b="b"/>
                <a:pathLst>
                  <a:path w="788" h="335">
                    <a:moveTo>
                      <a:pt x="125" y="0"/>
                    </a:moveTo>
                    <a:lnTo>
                      <a:pt x="663" y="0"/>
                    </a:lnTo>
                    <a:lnTo>
                      <a:pt x="676" y="0"/>
                    </a:lnTo>
                    <a:lnTo>
                      <a:pt x="688" y="3"/>
                    </a:lnTo>
                    <a:lnTo>
                      <a:pt x="701" y="5"/>
                    </a:lnTo>
                    <a:lnTo>
                      <a:pt x="711" y="9"/>
                    </a:lnTo>
                    <a:lnTo>
                      <a:pt x="723" y="14"/>
                    </a:lnTo>
                    <a:lnTo>
                      <a:pt x="733" y="21"/>
                    </a:lnTo>
                    <a:lnTo>
                      <a:pt x="742" y="29"/>
                    </a:lnTo>
                    <a:lnTo>
                      <a:pt x="752" y="37"/>
                    </a:lnTo>
                    <a:lnTo>
                      <a:pt x="759" y="46"/>
                    </a:lnTo>
                    <a:lnTo>
                      <a:pt x="767" y="55"/>
                    </a:lnTo>
                    <a:lnTo>
                      <a:pt x="774" y="65"/>
                    </a:lnTo>
                    <a:lnTo>
                      <a:pt x="779" y="77"/>
                    </a:lnTo>
                    <a:lnTo>
                      <a:pt x="783" y="88"/>
                    </a:lnTo>
                    <a:lnTo>
                      <a:pt x="786" y="101"/>
                    </a:lnTo>
                    <a:lnTo>
                      <a:pt x="788" y="112"/>
                    </a:lnTo>
                    <a:lnTo>
                      <a:pt x="788" y="125"/>
                    </a:lnTo>
                    <a:lnTo>
                      <a:pt x="788" y="209"/>
                    </a:lnTo>
                    <a:lnTo>
                      <a:pt x="788" y="221"/>
                    </a:lnTo>
                    <a:lnTo>
                      <a:pt x="786" y="234"/>
                    </a:lnTo>
                    <a:lnTo>
                      <a:pt x="783" y="246"/>
                    </a:lnTo>
                    <a:lnTo>
                      <a:pt x="779" y="258"/>
                    </a:lnTo>
                    <a:lnTo>
                      <a:pt x="774" y="268"/>
                    </a:lnTo>
                    <a:lnTo>
                      <a:pt x="767" y="278"/>
                    </a:lnTo>
                    <a:lnTo>
                      <a:pt x="759" y="289"/>
                    </a:lnTo>
                    <a:lnTo>
                      <a:pt x="752" y="298"/>
                    </a:lnTo>
                    <a:lnTo>
                      <a:pt x="742" y="306"/>
                    </a:lnTo>
                    <a:lnTo>
                      <a:pt x="733" y="312"/>
                    </a:lnTo>
                    <a:lnTo>
                      <a:pt x="723" y="319"/>
                    </a:lnTo>
                    <a:lnTo>
                      <a:pt x="711" y="324"/>
                    </a:lnTo>
                    <a:lnTo>
                      <a:pt x="701" y="328"/>
                    </a:lnTo>
                    <a:lnTo>
                      <a:pt x="688" y="332"/>
                    </a:lnTo>
                    <a:lnTo>
                      <a:pt x="676" y="333"/>
                    </a:lnTo>
                    <a:lnTo>
                      <a:pt x="663" y="335"/>
                    </a:lnTo>
                    <a:lnTo>
                      <a:pt x="125" y="335"/>
                    </a:lnTo>
                    <a:lnTo>
                      <a:pt x="112" y="333"/>
                    </a:lnTo>
                    <a:lnTo>
                      <a:pt x="100" y="332"/>
                    </a:lnTo>
                    <a:lnTo>
                      <a:pt x="87" y="328"/>
                    </a:lnTo>
                    <a:lnTo>
                      <a:pt x="77" y="324"/>
                    </a:lnTo>
                    <a:lnTo>
                      <a:pt x="65" y="319"/>
                    </a:lnTo>
                    <a:lnTo>
                      <a:pt x="54" y="312"/>
                    </a:lnTo>
                    <a:lnTo>
                      <a:pt x="45" y="306"/>
                    </a:lnTo>
                    <a:lnTo>
                      <a:pt x="36" y="298"/>
                    </a:lnTo>
                    <a:lnTo>
                      <a:pt x="28" y="289"/>
                    </a:lnTo>
                    <a:lnTo>
                      <a:pt x="20" y="278"/>
                    </a:lnTo>
                    <a:lnTo>
                      <a:pt x="15" y="268"/>
                    </a:lnTo>
                    <a:lnTo>
                      <a:pt x="9" y="258"/>
                    </a:lnTo>
                    <a:lnTo>
                      <a:pt x="5" y="246"/>
                    </a:lnTo>
                    <a:lnTo>
                      <a:pt x="2" y="234"/>
                    </a:lnTo>
                    <a:lnTo>
                      <a:pt x="0" y="221"/>
                    </a:lnTo>
                    <a:lnTo>
                      <a:pt x="0" y="209"/>
                    </a:lnTo>
                    <a:lnTo>
                      <a:pt x="0" y="125"/>
                    </a:lnTo>
                    <a:lnTo>
                      <a:pt x="0" y="112"/>
                    </a:lnTo>
                    <a:lnTo>
                      <a:pt x="2" y="101"/>
                    </a:lnTo>
                    <a:lnTo>
                      <a:pt x="5" y="88"/>
                    </a:lnTo>
                    <a:lnTo>
                      <a:pt x="9" y="77"/>
                    </a:lnTo>
                    <a:lnTo>
                      <a:pt x="15" y="65"/>
                    </a:lnTo>
                    <a:lnTo>
                      <a:pt x="20" y="55"/>
                    </a:lnTo>
                    <a:lnTo>
                      <a:pt x="28" y="46"/>
                    </a:lnTo>
                    <a:lnTo>
                      <a:pt x="36" y="37"/>
                    </a:lnTo>
                    <a:lnTo>
                      <a:pt x="45" y="29"/>
                    </a:lnTo>
                    <a:lnTo>
                      <a:pt x="54" y="21"/>
                    </a:lnTo>
                    <a:lnTo>
                      <a:pt x="65" y="14"/>
                    </a:lnTo>
                    <a:lnTo>
                      <a:pt x="77" y="9"/>
                    </a:lnTo>
                    <a:lnTo>
                      <a:pt x="87" y="5"/>
                    </a:lnTo>
                    <a:lnTo>
                      <a:pt x="100" y="3"/>
                    </a:lnTo>
                    <a:lnTo>
                      <a:pt x="112" y="0"/>
                    </a:lnTo>
                    <a:lnTo>
                      <a:pt x="125" y="0"/>
                    </a:lnTo>
                    <a:close/>
                  </a:path>
                </a:pathLst>
              </a:cu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05" name="Freeform 757"/>
              <p:cNvSpPr>
                <a:spLocks/>
              </p:cNvSpPr>
              <p:nvPr/>
            </p:nvSpPr>
            <p:spPr bwMode="auto">
              <a:xfrm>
                <a:off x="4687" y="2079"/>
                <a:ext cx="197" cy="84"/>
              </a:xfrm>
              <a:custGeom>
                <a:avLst/>
                <a:gdLst/>
                <a:ahLst/>
                <a:cxnLst>
                  <a:cxn ang="0">
                    <a:pos x="663" y="0"/>
                  </a:cxn>
                  <a:cxn ang="0">
                    <a:pos x="688" y="3"/>
                  </a:cxn>
                  <a:cxn ang="0">
                    <a:pos x="711" y="10"/>
                  </a:cxn>
                  <a:cxn ang="0">
                    <a:pos x="733" y="22"/>
                  </a:cxn>
                  <a:cxn ang="0">
                    <a:pos x="752" y="37"/>
                  </a:cxn>
                  <a:cxn ang="0">
                    <a:pos x="767" y="55"/>
                  </a:cxn>
                  <a:cxn ang="0">
                    <a:pos x="779" y="77"/>
                  </a:cxn>
                  <a:cxn ang="0">
                    <a:pos x="786" y="101"/>
                  </a:cxn>
                  <a:cxn ang="0">
                    <a:pos x="788" y="126"/>
                  </a:cxn>
                  <a:cxn ang="0">
                    <a:pos x="788" y="222"/>
                  </a:cxn>
                  <a:cxn ang="0">
                    <a:pos x="783" y="246"/>
                  </a:cxn>
                  <a:cxn ang="0">
                    <a:pos x="774" y="269"/>
                  </a:cxn>
                  <a:cxn ang="0">
                    <a:pos x="759" y="289"/>
                  </a:cxn>
                  <a:cxn ang="0">
                    <a:pos x="742" y="306"/>
                  </a:cxn>
                  <a:cxn ang="0">
                    <a:pos x="723" y="319"/>
                  </a:cxn>
                  <a:cxn ang="0">
                    <a:pos x="701" y="330"/>
                  </a:cxn>
                  <a:cxn ang="0">
                    <a:pos x="676" y="333"/>
                  </a:cxn>
                  <a:cxn ang="0">
                    <a:pos x="125" y="335"/>
                  </a:cxn>
                  <a:cxn ang="0">
                    <a:pos x="100" y="332"/>
                  </a:cxn>
                  <a:cxn ang="0">
                    <a:pos x="77" y="324"/>
                  </a:cxn>
                  <a:cxn ang="0">
                    <a:pos x="54" y="314"/>
                  </a:cxn>
                  <a:cxn ang="0">
                    <a:pos x="36" y="298"/>
                  </a:cxn>
                  <a:cxn ang="0">
                    <a:pos x="20" y="280"/>
                  </a:cxn>
                  <a:cxn ang="0">
                    <a:pos x="9" y="258"/>
                  </a:cxn>
                  <a:cxn ang="0">
                    <a:pos x="2" y="234"/>
                  </a:cxn>
                  <a:cxn ang="0">
                    <a:pos x="0" y="209"/>
                  </a:cxn>
                  <a:cxn ang="0">
                    <a:pos x="0" y="112"/>
                  </a:cxn>
                  <a:cxn ang="0">
                    <a:pos x="5" y="89"/>
                  </a:cxn>
                  <a:cxn ang="0">
                    <a:pos x="15" y="65"/>
                  </a:cxn>
                  <a:cxn ang="0">
                    <a:pos x="28" y="46"/>
                  </a:cxn>
                  <a:cxn ang="0">
                    <a:pos x="45" y="29"/>
                  </a:cxn>
                  <a:cxn ang="0">
                    <a:pos x="65" y="16"/>
                  </a:cxn>
                  <a:cxn ang="0">
                    <a:pos x="87" y="5"/>
                  </a:cxn>
                  <a:cxn ang="0">
                    <a:pos x="112" y="1"/>
                  </a:cxn>
                </a:cxnLst>
                <a:rect l="0" t="0" r="r" b="b"/>
                <a:pathLst>
                  <a:path w="788" h="335">
                    <a:moveTo>
                      <a:pt x="125" y="0"/>
                    </a:moveTo>
                    <a:lnTo>
                      <a:pt x="663" y="0"/>
                    </a:lnTo>
                    <a:lnTo>
                      <a:pt x="676" y="1"/>
                    </a:lnTo>
                    <a:lnTo>
                      <a:pt x="688" y="3"/>
                    </a:lnTo>
                    <a:lnTo>
                      <a:pt x="701" y="5"/>
                    </a:lnTo>
                    <a:lnTo>
                      <a:pt x="711" y="10"/>
                    </a:lnTo>
                    <a:lnTo>
                      <a:pt x="723" y="16"/>
                    </a:lnTo>
                    <a:lnTo>
                      <a:pt x="733" y="22"/>
                    </a:lnTo>
                    <a:lnTo>
                      <a:pt x="742" y="29"/>
                    </a:lnTo>
                    <a:lnTo>
                      <a:pt x="752" y="37"/>
                    </a:lnTo>
                    <a:lnTo>
                      <a:pt x="759" y="46"/>
                    </a:lnTo>
                    <a:lnTo>
                      <a:pt x="767" y="55"/>
                    </a:lnTo>
                    <a:lnTo>
                      <a:pt x="774" y="65"/>
                    </a:lnTo>
                    <a:lnTo>
                      <a:pt x="779" y="77"/>
                    </a:lnTo>
                    <a:lnTo>
                      <a:pt x="783" y="89"/>
                    </a:lnTo>
                    <a:lnTo>
                      <a:pt x="786" y="101"/>
                    </a:lnTo>
                    <a:lnTo>
                      <a:pt x="788" y="112"/>
                    </a:lnTo>
                    <a:lnTo>
                      <a:pt x="788" y="126"/>
                    </a:lnTo>
                    <a:lnTo>
                      <a:pt x="788" y="209"/>
                    </a:lnTo>
                    <a:lnTo>
                      <a:pt x="788" y="222"/>
                    </a:lnTo>
                    <a:lnTo>
                      <a:pt x="786" y="234"/>
                    </a:lnTo>
                    <a:lnTo>
                      <a:pt x="783" y="246"/>
                    </a:lnTo>
                    <a:lnTo>
                      <a:pt x="779" y="258"/>
                    </a:lnTo>
                    <a:lnTo>
                      <a:pt x="774" y="269"/>
                    </a:lnTo>
                    <a:lnTo>
                      <a:pt x="767" y="280"/>
                    </a:lnTo>
                    <a:lnTo>
                      <a:pt x="759" y="289"/>
                    </a:lnTo>
                    <a:lnTo>
                      <a:pt x="752" y="298"/>
                    </a:lnTo>
                    <a:lnTo>
                      <a:pt x="742" y="306"/>
                    </a:lnTo>
                    <a:lnTo>
                      <a:pt x="733" y="314"/>
                    </a:lnTo>
                    <a:lnTo>
                      <a:pt x="723" y="319"/>
                    </a:lnTo>
                    <a:lnTo>
                      <a:pt x="711" y="324"/>
                    </a:lnTo>
                    <a:lnTo>
                      <a:pt x="701" y="330"/>
                    </a:lnTo>
                    <a:lnTo>
                      <a:pt x="688" y="332"/>
                    </a:lnTo>
                    <a:lnTo>
                      <a:pt x="676" y="333"/>
                    </a:lnTo>
                    <a:lnTo>
                      <a:pt x="663" y="335"/>
                    </a:lnTo>
                    <a:lnTo>
                      <a:pt x="125" y="335"/>
                    </a:lnTo>
                    <a:lnTo>
                      <a:pt x="112" y="333"/>
                    </a:lnTo>
                    <a:lnTo>
                      <a:pt x="100" y="332"/>
                    </a:lnTo>
                    <a:lnTo>
                      <a:pt x="87" y="330"/>
                    </a:lnTo>
                    <a:lnTo>
                      <a:pt x="77" y="324"/>
                    </a:lnTo>
                    <a:lnTo>
                      <a:pt x="65" y="319"/>
                    </a:lnTo>
                    <a:lnTo>
                      <a:pt x="54" y="314"/>
                    </a:lnTo>
                    <a:lnTo>
                      <a:pt x="45" y="306"/>
                    </a:lnTo>
                    <a:lnTo>
                      <a:pt x="36" y="298"/>
                    </a:lnTo>
                    <a:lnTo>
                      <a:pt x="28" y="289"/>
                    </a:lnTo>
                    <a:lnTo>
                      <a:pt x="20" y="280"/>
                    </a:lnTo>
                    <a:lnTo>
                      <a:pt x="15" y="269"/>
                    </a:lnTo>
                    <a:lnTo>
                      <a:pt x="9" y="258"/>
                    </a:lnTo>
                    <a:lnTo>
                      <a:pt x="5" y="246"/>
                    </a:lnTo>
                    <a:lnTo>
                      <a:pt x="2" y="234"/>
                    </a:lnTo>
                    <a:lnTo>
                      <a:pt x="0" y="222"/>
                    </a:lnTo>
                    <a:lnTo>
                      <a:pt x="0" y="209"/>
                    </a:lnTo>
                    <a:lnTo>
                      <a:pt x="0" y="126"/>
                    </a:lnTo>
                    <a:lnTo>
                      <a:pt x="0" y="112"/>
                    </a:lnTo>
                    <a:lnTo>
                      <a:pt x="2" y="101"/>
                    </a:lnTo>
                    <a:lnTo>
                      <a:pt x="5" y="89"/>
                    </a:lnTo>
                    <a:lnTo>
                      <a:pt x="9" y="77"/>
                    </a:lnTo>
                    <a:lnTo>
                      <a:pt x="15" y="65"/>
                    </a:lnTo>
                    <a:lnTo>
                      <a:pt x="20" y="55"/>
                    </a:lnTo>
                    <a:lnTo>
                      <a:pt x="28" y="46"/>
                    </a:lnTo>
                    <a:lnTo>
                      <a:pt x="36" y="37"/>
                    </a:lnTo>
                    <a:lnTo>
                      <a:pt x="45" y="29"/>
                    </a:lnTo>
                    <a:lnTo>
                      <a:pt x="54" y="22"/>
                    </a:lnTo>
                    <a:lnTo>
                      <a:pt x="65" y="16"/>
                    </a:lnTo>
                    <a:lnTo>
                      <a:pt x="77" y="10"/>
                    </a:lnTo>
                    <a:lnTo>
                      <a:pt x="87" y="5"/>
                    </a:lnTo>
                    <a:lnTo>
                      <a:pt x="100" y="3"/>
                    </a:lnTo>
                    <a:lnTo>
                      <a:pt x="112" y="1"/>
                    </a:lnTo>
                    <a:lnTo>
                      <a:pt x="125" y="0"/>
                    </a:lnTo>
                    <a:close/>
                  </a:path>
                </a:pathLst>
              </a:custGeom>
              <a:solidFill>
                <a:srgbClr val="00923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06" name="Freeform 758"/>
              <p:cNvSpPr>
                <a:spLocks/>
              </p:cNvSpPr>
              <p:nvPr/>
            </p:nvSpPr>
            <p:spPr bwMode="auto">
              <a:xfrm>
                <a:off x="4687" y="2079"/>
                <a:ext cx="197" cy="84"/>
              </a:xfrm>
              <a:custGeom>
                <a:avLst/>
                <a:gdLst/>
                <a:ahLst/>
                <a:cxnLst>
                  <a:cxn ang="0">
                    <a:pos x="663" y="0"/>
                  </a:cxn>
                  <a:cxn ang="0">
                    <a:pos x="688" y="3"/>
                  </a:cxn>
                  <a:cxn ang="0">
                    <a:pos x="711" y="10"/>
                  </a:cxn>
                  <a:cxn ang="0">
                    <a:pos x="733" y="22"/>
                  </a:cxn>
                  <a:cxn ang="0">
                    <a:pos x="752" y="37"/>
                  </a:cxn>
                  <a:cxn ang="0">
                    <a:pos x="767" y="55"/>
                  </a:cxn>
                  <a:cxn ang="0">
                    <a:pos x="779" y="77"/>
                  </a:cxn>
                  <a:cxn ang="0">
                    <a:pos x="786" y="101"/>
                  </a:cxn>
                  <a:cxn ang="0">
                    <a:pos x="788" y="126"/>
                  </a:cxn>
                  <a:cxn ang="0">
                    <a:pos x="788" y="222"/>
                  </a:cxn>
                  <a:cxn ang="0">
                    <a:pos x="783" y="246"/>
                  </a:cxn>
                  <a:cxn ang="0">
                    <a:pos x="774" y="269"/>
                  </a:cxn>
                  <a:cxn ang="0">
                    <a:pos x="759" y="289"/>
                  </a:cxn>
                  <a:cxn ang="0">
                    <a:pos x="742" y="306"/>
                  </a:cxn>
                  <a:cxn ang="0">
                    <a:pos x="723" y="319"/>
                  </a:cxn>
                  <a:cxn ang="0">
                    <a:pos x="701" y="330"/>
                  </a:cxn>
                  <a:cxn ang="0">
                    <a:pos x="676" y="333"/>
                  </a:cxn>
                  <a:cxn ang="0">
                    <a:pos x="125" y="335"/>
                  </a:cxn>
                  <a:cxn ang="0">
                    <a:pos x="100" y="332"/>
                  </a:cxn>
                  <a:cxn ang="0">
                    <a:pos x="77" y="324"/>
                  </a:cxn>
                  <a:cxn ang="0">
                    <a:pos x="54" y="314"/>
                  </a:cxn>
                  <a:cxn ang="0">
                    <a:pos x="36" y="298"/>
                  </a:cxn>
                  <a:cxn ang="0">
                    <a:pos x="20" y="280"/>
                  </a:cxn>
                  <a:cxn ang="0">
                    <a:pos x="9" y="258"/>
                  </a:cxn>
                  <a:cxn ang="0">
                    <a:pos x="2" y="234"/>
                  </a:cxn>
                  <a:cxn ang="0">
                    <a:pos x="0" y="209"/>
                  </a:cxn>
                  <a:cxn ang="0">
                    <a:pos x="0" y="112"/>
                  </a:cxn>
                  <a:cxn ang="0">
                    <a:pos x="5" y="89"/>
                  </a:cxn>
                  <a:cxn ang="0">
                    <a:pos x="15" y="65"/>
                  </a:cxn>
                  <a:cxn ang="0">
                    <a:pos x="28" y="46"/>
                  </a:cxn>
                  <a:cxn ang="0">
                    <a:pos x="45" y="29"/>
                  </a:cxn>
                  <a:cxn ang="0">
                    <a:pos x="65" y="16"/>
                  </a:cxn>
                  <a:cxn ang="0">
                    <a:pos x="87" y="5"/>
                  </a:cxn>
                  <a:cxn ang="0">
                    <a:pos x="112" y="1"/>
                  </a:cxn>
                </a:cxnLst>
                <a:rect l="0" t="0" r="r" b="b"/>
                <a:pathLst>
                  <a:path w="788" h="335">
                    <a:moveTo>
                      <a:pt x="125" y="0"/>
                    </a:moveTo>
                    <a:lnTo>
                      <a:pt x="663" y="0"/>
                    </a:lnTo>
                    <a:lnTo>
                      <a:pt x="676" y="1"/>
                    </a:lnTo>
                    <a:lnTo>
                      <a:pt x="688" y="3"/>
                    </a:lnTo>
                    <a:lnTo>
                      <a:pt x="701" y="5"/>
                    </a:lnTo>
                    <a:lnTo>
                      <a:pt x="711" y="10"/>
                    </a:lnTo>
                    <a:lnTo>
                      <a:pt x="723" y="16"/>
                    </a:lnTo>
                    <a:lnTo>
                      <a:pt x="733" y="22"/>
                    </a:lnTo>
                    <a:lnTo>
                      <a:pt x="742" y="29"/>
                    </a:lnTo>
                    <a:lnTo>
                      <a:pt x="752" y="37"/>
                    </a:lnTo>
                    <a:lnTo>
                      <a:pt x="759" y="46"/>
                    </a:lnTo>
                    <a:lnTo>
                      <a:pt x="767" y="55"/>
                    </a:lnTo>
                    <a:lnTo>
                      <a:pt x="774" y="65"/>
                    </a:lnTo>
                    <a:lnTo>
                      <a:pt x="779" y="77"/>
                    </a:lnTo>
                    <a:lnTo>
                      <a:pt x="783" y="89"/>
                    </a:lnTo>
                    <a:lnTo>
                      <a:pt x="786" y="101"/>
                    </a:lnTo>
                    <a:lnTo>
                      <a:pt x="788" y="112"/>
                    </a:lnTo>
                    <a:lnTo>
                      <a:pt x="788" y="126"/>
                    </a:lnTo>
                    <a:lnTo>
                      <a:pt x="788" y="209"/>
                    </a:lnTo>
                    <a:lnTo>
                      <a:pt x="788" y="222"/>
                    </a:lnTo>
                    <a:lnTo>
                      <a:pt x="786" y="234"/>
                    </a:lnTo>
                    <a:lnTo>
                      <a:pt x="783" y="246"/>
                    </a:lnTo>
                    <a:lnTo>
                      <a:pt x="779" y="258"/>
                    </a:lnTo>
                    <a:lnTo>
                      <a:pt x="774" y="269"/>
                    </a:lnTo>
                    <a:lnTo>
                      <a:pt x="767" y="280"/>
                    </a:lnTo>
                    <a:lnTo>
                      <a:pt x="759" y="289"/>
                    </a:lnTo>
                    <a:lnTo>
                      <a:pt x="752" y="298"/>
                    </a:lnTo>
                    <a:lnTo>
                      <a:pt x="742" y="306"/>
                    </a:lnTo>
                    <a:lnTo>
                      <a:pt x="733" y="314"/>
                    </a:lnTo>
                    <a:lnTo>
                      <a:pt x="723" y="319"/>
                    </a:lnTo>
                    <a:lnTo>
                      <a:pt x="711" y="324"/>
                    </a:lnTo>
                    <a:lnTo>
                      <a:pt x="701" y="330"/>
                    </a:lnTo>
                    <a:lnTo>
                      <a:pt x="688" y="332"/>
                    </a:lnTo>
                    <a:lnTo>
                      <a:pt x="676" y="333"/>
                    </a:lnTo>
                    <a:lnTo>
                      <a:pt x="663" y="335"/>
                    </a:lnTo>
                    <a:lnTo>
                      <a:pt x="125" y="335"/>
                    </a:lnTo>
                    <a:lnTo>
                      <a:pt x="112" y="333"/>
                    </a:lnTo>
                    <a:lnTo>
                      <a:pt x="100" y="332"/>
                    </a:lnTo>
                    <a:lnTo>
                      <a:pt x="87" y="330"/>
                    </a:lnTo>
                    <a:lnTo>
                      <a:pt x="77" y="324"/>
                    </a:lnTo>
                    <a:lnTo>
                      <a:pt x="65" y="319"/>
                    </a:lnTo>
                    <a:lnTo>
                      <a:pt x="54" y="314"/>
                    </a:lnTo>
                    <a:lnTo>
                      <a:pt x="45" y="306"/>
                    </a:lnTo>
                    <a:lnTo>
                      <a:pt x="36" y="298"/>
                    </a:lnTo>
                    <a:lnTo>
                      <a:pt x="28" y="289"/>
                    </a:lnTo>
                    <a:lnTo>
                      <a:pt x="20" y="280"/>
                    </a:lnTo>
                    <a:lnTo>
                      <a:pt x="15" y="269"/>
                    </a:lnTo>
                    <a:lnTo>
                      <a:pt x="9" y="258"/>
                    </a:lnTo>
                    <a:lnTo>
                      <a:pt x="5" y="246"/>
                    </a:lnTo>
                    <a:lnTo>
                      <a:pt x="2" y="234"/>
                    </a:lnTo>
                    <a:lnTo>
                      <a:pt x="0" y="222"/>
                    </a:lnTo>
                    <a:lnTo>
                      <a:pt x="0" y="209"/>
                    </a:lnTo>
                    <a:lnTo>
                      <a:pt x="0" y="126"/>
                    </a:lnTo>
                    <a:lnTo>
                      <a:pt x="0" y="112"/>
                    </a:lnTo>
                    <a:lnTo>
                      <a:pt x="2" y="101"/>
                    </a:lnTo>
                    <a:lnTo>
                      <a:pt x="5" y="89"/>
                    </a:lnTo>
                    <a:lnTo>
                      <a:pt x="9" y="77"/>
                    </a:lnTo>
                    <a:lnTo>
                      <a:pt x="15" y="65"/>
                    </a:lnTo>
                    <a:lnTo>
                      <a:pt x="20" y="55"/>
                    </a:lnTo>
                    <a:lnTo>
                      <a:pt x="28" y="46"/>
                    </a:lnTo>
                    <a:lnTo>
                      <a:pt x="36" y="37"/>
                    </a:lnTo>
                    <a:lnTo>
                      <a:pt x="45" y="29"/>
                    </a:lnTo>
                    <a:lnTo>
                      <a:pt x="54" y="22"/>
                    </a:lnTo>
                    <a:lnTo>
                      <a:pt x="65" y="16"/>
                    </a:lnTo>
                    <a:lnTo>
                      <a:pt x="77" y="10"/>
                    </a:lnTo>
                    <a:lnTo>
                      <a:pt x="87" y="5"/>
                    </a:lnTo>
                    <a:lnTo>
                      <a:pt x="100" y="3"/>
                    </a:lnTo>
                    <a:lnTo>
                      <a:pt x="112" y="1"/>
                    </a:lnTo>
                    <a:lnTo>
                      <a:pt x="125" y="0"/>
                    </a:lnTo>
                    <a:close/>
                  </a:path>
                </a:pathLst>
              </a:cu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07" name="Freeform 759"/>
              <p:cNvSpPr>
                <a:spLocks/>
              </p:cNvSpPr>
              <p:nvPr/>
            </p:nvSpPr>
            <p:spPr bwMode="auto">
              <a:xfrm>
                <a:off x="4687" y="1974"/>
                <a:ext cx="197" cy="84"/>
              </a:xfrm>
              <a:custGeom>
                <a:avLst/>
                <a:gdLst/>
                <a:ahLst/>
                <a:cxnLst>
                  <a:cxn ang="0">
                    <a:pos x="663" y="0"/>
                  </a:cxn>
                  <a:cxn ang="0">
                    <a:pos x="688" y="2"/>
                  </a:cxn>
                  <a:cxn ang="0">
                    <a:pos x="711" y="10"/>
                  </a:cxn>
                  <a:cxn ang="0">
                    <a:pos x="733" y="22"/>
                  </a:cxn>
                  <a:cxn ang="0">
                    <a:pos x="752" y="38"/>
                  </a:cxn>
                  <a:cxn ang="0">
                    <a:pos x="767" y="56"/>
                  </a:cxn>
                  <a:cxn ang="0">
                    <a:pos x="779" y="77"/>
                  </a:cxn>
                  <a:cxn ang="0">
                    <a:pos x="786" y="101"/>
                  </a:cxn>
                  <a:cxn ang="0">
                    <a:pos x="788" y="125"/>
                  </a:cxn>
                  <a:cxn ang="0">
                    <a:pos x="788" y="222"/>
                  </a:cxn>
                  <a:cxn ang="0">
                    <a:pos x="783" y="247"/>
                  </a:cxn>
                  <a:cxn ang="0">
                    <a:pos x="774" y="269"/>
                  </a:cxn>
                  <a:cxn ang="0">
                    <a:pos x="759" y="289"/>
                  </a:cxn>
                  <a:cxn ang="0">
                    <a:pos x="742" y="306"/>
                  </a:cxn>
                  <a:cxn ang="0">
                    <a:pos x="723" y="320"/>
                  </a:cxn>
                  <a:cxn ang="0">
                    <a:pos x="701" y="329"/>
                  </a:cxn>
                  <a:cxn ang="0">
                    <a:pos x="676" y="335"/>
                  </a:cxn>
                  <a:cxn ang="0">
                    <a:pos x="125" y="335"/>
                  </a:cxn>
                  <a:cxn ang="0">
                    <a:pos x="100" y="332"/>
                  </a:cxn>
                  <a:cxn ang="0">
                    <a:pos x="77" y="326"/>
                  </a:cxn>
                  <a:cxn ang="0">
                    <a:pos x="54" y="314"/>
                  </a:cxn>
                  <a:cxn ang="0">
                    <a:pos x="36" y="298"/>
                  </a:cxn>
                  <a:cxn ang="0">
                    <a:pos x="20" y="280"/>
                  </a:cxn>
                  <a:cxn ang="0">
                    <a:pos x="9" y="257"/>
                  </a:cxn>
                  <a:cxn ang="0">
                    <a:pos x="2" y="234"/>
                  </a:cxn>
                  <a:cxn ang="0">
                    <a:pos x="0" y="209"/>
                  </a:cxn>
                  <a:cxn ang="0">
                    <a:pos x="0" y="114"/>
                  </a:cxn>
                  <a:cxn ang="0">
                    <a:pos x="5" y="89"/>
                  </a:cxn>
                  <a:cxn ang="0">
                    <a:pos x="15" y="67"/>
                  </a:cxn>
                  <a:cxn ang="0">
                    <a:pos x="28" y="46"/>
                  </a:cxn>
                  <a:cxn ang="0">
                    <a:pos x="45" y="29"/>
                  </a:cxn>
                  <a:cxn ang="0">
                    <a:pos x="65" y="16"/>
                  </a:cxn>
                  <a:cxn ang="0">
                    <a:pos x="87" y="6"/>
                  </a:cxn>
                  <a:cxn ang="0">
                    <a:pos x="112" y="1"/>
                  </a:cxn>
                </a:cxnLst>
                <a:rect l="0" t="0" r="r" b="b"/>
                <a:pathLst>
                  <a:path w="788" h="335">
                    <a:moveTo>
                      <a:pt x="125" y="0"/>
                    </a:moveTo>
                    <a:lnTo>
                      <a:pt x="663" y="0"/>
                    </a:lnTo>
                    <a:lnTo>
                      <a:pt x="676" y="1"/>
                    </a:lnTo>
                    <a:lnTo>
                      <a:pt x="688" y="2"/>
                    </a:lnTo>
                    <a:lnTo>
                      <a:pt x="701" y="6"/>
                    </a:lnTo>
                    <a:lnTo>
                      <a:pt x="711" y="10"/>
                    </a:lnTo>
                    <a:lnTo>
                      <a:pt x="723" y="16"/>
                    </a:lnTo>
                    <a:lnTo>
                      <a:pt x="733" y="22"/>
                    </a:lnTo>
                    <a:lnTo>
                      <a:pt x="742" y="29"/>
                    </a:lnTo>
                    <a:lnTo>
                      <a:pt x="752" y="38"/>
                    </a:lnTo>
                    <a:lnTo>
                      <a:pt x="759" y="46"/>
                    </a:lnTo>
                    <a:lnTo>
                      <a:pt x="767" y="56"/>
                    </a:lnTo>
                    <a:lnTo>
                      <a:pt x="774" y="67"/>
                    </a:lnTo>
                    <a:lnTo>
                      <a:pt x="779" y="77"/>
                    </a:lnTo>
                    <a:lnTo>
                      <a:pt x="783" y="89"/>
                    </a:lnTo>
                    <a:lnTo>
                      <a:pt x="786" y="101"/>
                    </a:lnTo>
                    <a:lnTo>
                      <a:pt x="788" y="114"/>
                    </a:lnTo>
                    <a:lnTo>
                      <a:pt x="788" y="125"/>
                    </a:lnTo>
                    <a:lnTo>
                      <a:pt x="788" y="209"/>
                    </a:lnTo>
                    <a:lnTo>
                      <a:pt x="788" y="222"/>
                    </a:lnTo>
                    <a:lnTo>
                      <a:pt x="786" y="234"/>
                    </a:lnTo>
                    <a:lnTo>
                      <a:pt x="783" y="247"/>
                    </a:lnTo>
                    <a:lnTo>
                      <a:pt x="779" y="257"/>
                    </a:lnTo>
                    <a:lnTo>
                      <a:pt x="774" y="269"/>
                    </a:lnTo>
                    <a:lnTo>
                      <a:pt x="767" y="280"/>
                    </a:lnTo>
                    <a:lnTo>
                      <a:pt x="759" y="289"/>
                    </a:lnTo>
                    <a:lnTo>
                      <a:pt x="752" y="298"/>
                    </a:lnTo>
                    <a:lnTo>
                      <a:pt x="742" y="306"/>
                    </a:lnTo>
                    <a:lnTo>
                      <a:pt x="733" y="314"/>
                    </a:lnTo>
                    <a:lnTo>
                      <a:pt x="723" y="320"/>
                    </a:lnTo>
                    <a:lnTo>
                      <a:pt x="711" y="326"/>
                    </a:lnTo>
                    <a:lnTo>
                      <a:pt x="701" y="329"/>
                    </a:lnTo>
                    <a:lnTo>
                      <a:pt x="688" y="332"/>
                    </a:lnTo>
                    <a:lnTo>
                      <a:pt x="676" y="335"/>
                    </a:lnTo>
                    <a:lnTo>
                      <a:pt x="663" y="335"/>
                    </a:lnTo>
                    <a:lnTo>
                      <a:pt x="125" y="335"/>
                    </a:lnTo>
                    <a:lnTo>
                      <a:pt x="112" y="335"/>
                    </a:lnTo>
                    <a:lnTo>
                      <a:pt x="100" y="332"/>
                    </a:lnTo>
                    <a:lnTo>
                      <a:pt x="87" y="329"/>
                    </a:lnTo>
                    <a:lnTo>
                      <a:pt x="77" y="326"/>
                    </a:lnTo>
                    <a:lnTo>
                      <a:pt x="65" y="320"/>
                    </a:lnTo>
                    <a:lnTo>
                      <a:pt x="54" y="314"/>
                    </a:lnTo>
                    <a:lnTo>
                      <a:pt x="45" y="306"/>
                    </a:lnTo>
                    <a:lnTo>
                      <a:pt x="36" y="298"/>
                    </a:lnTo>
                    <a:lnTo>
                      <a:pt x="28" y="289"/>
                    </a:lnTo>
                    <a:lnTo>
                      <a:pt x="20" y="280"/>
                    </a:lnTo>
                    <a:lnTo>
                      <a:pt x="15" y="269"/>
                    </a:lnTo>
                    <a:lnTo>
                      <a:pt x="9" y="257"/>
                    </a:lnTo>
                    <a:lnTo>
                      <a:pt x="5" y="247"/>
                    </a:lnTo>
                    <a:lnTo>
                      <a:pt x="2" y="234"/>
                    </a:lnTo>
                    <a:lnTo>
                      <a:pt x="0" y="222"/>
                    </a:lnTo>
                    <a:lnTo>
                      <a:pt x="0" y="209"/>
                    </a:lnTo>
                    <a:lnTo>
                      <a:pt x="0" y="125"/>
                    </a:lnTo>
                    <a:lnTo>
                      <a:pt x="0" y="114"/>
                    </a:lnTo>
                    <a:lnTo>
                      <a:pt x="2" y="101"/>
                    </a:lnTo>
                    <a:lnTo>
                      <a:pt x="5" y="89"/>
                    </a:lnTo>
                    <a:lnTo>
                      <a:pt x="9" y="77"/>
                    </a:lnTo>
                    <a:lnTo>
                      <a:pt x="15" y="67"/>
                    </a:lnTo>
                    <a:lnTo>
                      <a:pt x="20" y="56"/>
                    </a:lnTo>
                    <a:lnTo>
                      <a:pt x="28" y="46"/>
                    </a:lnTo>
                    <a:lnTo>
                      <a:pt x="36" y="38"/>
                    </a:lnTo>
                    <a:lnTo>
                      <a:pt x="45" y="29"/>
                    </a:lnTo>
                    <a:lnTo>
                      <a:pt x="54" y="22"/>
                    </a:lnTo>
                    <a:lnTo>
                      <a:pt x="65" y="16"/>
                    </a:lnTo>
                    <a:lnTo>
                      <a:pt x="77" y="10"/>
                    </a:lnTo>
                    <a:lnTo>
                      <a:pt x="87" y="6"/>
                    </a:lnTo>
                    <a:lnTo>
                      <a:pt x="100" y="2"/>
                    </a:lnTo>
                    <a:lnTo>
                      <a:pt x="112" y="1"/>
                    </a:lnTo>
                    <a:lnTo>
                      <a:pt x="125" y="0"/>
                    </a:lnTo>
                    <a:close/>
                  </a:path>
                </a:pathLst>
              </a:custGeom>
              <a:solidFill>
                <a:srgbClr val="00923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08" name="Freeform 760"/>
              <p:cNvSpPr>
                <a:spLocks/>
              </p:cNvSpPr>
              <p:nvPr/>
            </p:nvSpPr>
            <p:spPr bwMode="auto">
              <a:xfrm>
                <a:off x="4687" y="1974"/>
                <a:ext cx="197" cy="84"/>
              </a:xfrm>
              <a:custGeom>
                <a:avLst/>
                <a:gdLst/>
                <a:ahLst/>
                <a:cxnLst>
                  <a:cxn ang="0">
                    <a:pos x="663" y="0"/>
                  </a:cxn>
                  <a:cxn ang="0">
                    <a:pos x="688" y="2"/>
                  </a:cxn>
                  <a:cxn ang="0">
                    <a:pos x="711" y="10"/>
                  </a:cxn>
                  <a:cxn ang="0">
                    <a:pos x="733" y="22"/>
                  </a:cxn>
                  <a:cxn ang="0">
                    <a:pos x="752" y="38"/>
                  </a:cxn>
                  <a:cxn ang="0">
                    <a:pos x="767" y="56"/>
                  </a:cxn>
                  <a:cxn ang="0">
                    <a:pos x="779" y="77"/>
                  </a:cxn>
                  <a:cxn ang="0">
                    <a:pos x="786" y="101"/>
                  </a:cxn>
                  <a:cxn ang="0">
                    <a:pos x="788" y="125"/>
                  </a:cxn>
                  <a:cxn ang="0">
                    <a:pos x="788" y="222"/>
                  </a:cxn>
                  <a:cxn ang="0">
                    <a:pos x="783" y="247"/>
                  </a:cxn>
                  <a:cxn ang="0">
                    <a:pos x="774" y="269"/>
                  </a:cxn>
                  <a:cxn ang="0">
                    <a:pos x="759" y="289"/>
                  </a:cxn>
                  <a:cxn ang="0">
                    <a:pos x="742" y="306"/>
                  </a:cxn>
                  <a:cxn ang="0">
                    <a:pos x="723" y="320"/>
                  </a:cxn>
                  <a:cxn ang="0">
                    <a:pos x="701" y="329"/>
                  </a:cxn>
                  <a:cxn ang="0">
                    <a:pos x="676" y="335"/>
                  </a:cxn>
                  <a:cxn ang="0">
                    <a:pos x="125" y="335"/>
                  </a:cxn>
                  <a:cxn ang="0">
                    <a:pos x="100" y="332"/>
                  </a:cxn>
                  <a:cxn ang="0">
                    <a:pos x="77" y="326"/>
                  </a:cxn>
                  <a:cxn ang="0">
                    <a:pos x="54" y="314"/>
                  </a:cxn>
                  <a:cxn ang="0">
                    <a:pos x="36" y="298"/>
                  </a:cxn>
                  <a:cxn ang="0">
                    <a:pos x="20" y="280"/>
                  </a:cxn>
                  <a:cxn ang="0">
                    <a:pos x="9" y="257"/>
                  </a:cxn>
                  <a:cxn ang="0">
                    <a:pos x="2" y="234"/>
                  </a:cxn>
                  <a:cxn ang="0">
                    <a:pos x="0" y="209"/>
                  </a:cxn>
                  <a:cxn ang="0">
                    <a:pos x="0" y="114"/>
                  </a:cxn>
                  <a:cxn ang="0">
                    <a:pos x="5" y="89"/>
                  </a:cxn>
                  <a:cxn ang="0">
                    <a:pos x="15" y="67"/>
                  </a:cxn>
                  <a:cxn ang="0">
                    <a:pos x="28" y="46"/>
                  </a:cxn>
                  <a:cxn ang="0">
                    <a:pos x="45" y="29"/>
                  </a:cxn>
                  <a:cxn ang="0">
                    <a:pos x="65" y="16"/>
                  </a:cxn>
                  <a:cxn ang="0">
                    <a:pos x="87" y="6"/>
                  </a:cxn>
                  <a:cxn ang="0">
                    <a:pos x="112" y="1"/>
                  </a:cxn>
                </a:cxnLst>
                <a:rect l="0" t="0" r="r" b="b"/>
                <a:pathLst>
                  <a:path w="788" h="335">
                    <a:moveTo>
                      <a:pt x="125" y="0"/>
                    </a:moveTo>
                    <a:lnTo>
                      <a:pt x="663" y="0"/>
                    </a:lnTo>
                    <a:lnTo>
                      <a:pt x="676" y="1"/>
                    </a:lnTo>
                    <a:lnTo>
                      <a:pt x="688" y="2"/>
                    </a:lnTo>
                    <a:lnTo>
                      <a:pt x="701" y="6"/>
                    </a:lnTo>
                    <a:lnTo>
                      <a:pt x="711" y="10"/>
                    </a:lnTo>
                    <a:lnTo>
                      <a:pt x="723" y="16"/>
                    </a:lnTo>
                    <a:lnTo>
                      <a:pt x="733" y="22"/>
                    </a:lnTo>
                    <a:lnTo>
                      <a:pt x="742" y="29"/>
                    </a:lnTo>
                    <a:lnTo>
                      <a:pt x="752" y="38"/>
                    </a:lnTo>
                    <a:lnTo>
                      <a:pt x="759" y="46"/>
                    </a:lnTo>
                    <a:lnTo>
                      <a:pt x="767" y="56"/>
                    </a:lnTo>
                    <a:lnTo>
                      <a:pt x="774" y="67"/>
                    </a:lnTo>
                    <a:lnTo>
                      <a:pt x="779" y="77"/>
                    </a:lnTo>
                    <a:lnTo>
                      <a:pt x="783" y="89"/>
                    </a:lnTo>
                    <a:lnTo>
                      <a:pt x="786" y="101"/>
                    </a:lnTo>
                    <a:lnTo>
                      <a:pt x="788" y="114"/>
                    </a:lnTo>
                    <a:lnTo>
                      <a:pt x="788" y="125"/>
                    </a:lnTo>
                    <a:lnTo>
                      <a:pt x="788" y="209"/>
                    </a:lnTo>
                    <a:lnTo>
                      <a:pt x="788" y="222"/>
                    </a:lnTo>
                    <a:lnTo>
                      <a:pt x="786" y="234"/>
                    </a:lnTo>
                    <a:lnTo>
                      <a:pt x="783" y="247"/>
                    </a:lnTo>
                    <a:lnTo>
                      <a:pt x="779" y="257"/>
                    </a:lnTo>
                    <a:lnTo>
                      <a:pt x="774" y="269"/>
                    </a:lnTo>
                    <a:lnTo>
                      <a:pt x="767" y="280"/>
                    </a:lnTo>
                    <a:lnTo>
                      <a:pt x="759" y="289"/>
                    </a:lnTo>
                    <a:lnTo>
                      <a:pt x="752" y="298"/>
                    </a:lnTo>
                    <a:lnTo>
                      <a:pt x="742" y="306"/>
                    </a:lnTo>
                    <a:lnTo>
                      <a:pt x="733" y="314"/>
                    </a:lnTo>
                    <a:lnTo>
                      <a:pt x="723" y="320"/>
                    </a:lnTo>
                    <a:lnTo>
                      <a:pt x="711" y="326"/>
                    </a:lnTo>
                    <a:lnTo>
                      <a:pt x="701" y="329"/>
                    </a:lnTo>
                    <a:lnTo>
                      <a:pt x="688" y="332"/>
                    </a:lnTo>
                    <a:lnTo>
                      <a:pt x="676" y="335"/>
                    </a:lnTo>
                    <a:lnTo>
                      <a:pt x="663" y="335"/>
                    </a:lnTo>
                    <a:lnTo>
                      <a:pt x="125" y="335"/>
                    </a:lnTo>
                    <a:lnTo>
                      <a:pt x="112" y="335"/>
                    </a:lnTo>
                    <a:lnTo>
                      <a:pt x="100" y="332"/>
                    </a:lnTo>
                    <a:lnTo>
                      <a:pt x="87" y="329"/>
                    </a:lnTo>
                    <a:lnTo>
                      <a:pt x="77" y="326"/>
                    </a:lnTo>
                    <a:lnTo>
                      <a:pt x="65" y="320"/>
                    </a:lnTo>
                    <a:lnTo>
                      <a:pt x="54" y="314"/>
                    </a:lnTo>
                    <a:lnTo>
                      <a:pt x="45" y="306"/>
                    </a:lnTo>
                    <a:lnTo>
                      <a:pt x="36" y="298"/>
                    </a:lnTo>
                    <a:lnTo>
                      <a:pt x="28" y="289"/>
                    </a:lnTo>
                    <a:lnTo>
                      <a:pt x="20" y="280"/>
                    </a:lnTo>
                    <a:lnTo>
                      <a:pt x="15" y="269"/>
                    </a:lnTo>
                    <a:lnTo>
                      <a:pt x="9" y="257"/>
                    </a:lnTo>
                    <a:lnTo>
                      <a:pt x="5" y="247"/>
                    </a:lnTo>
                    <a:lnTo>
                      <a:pt x="2" y="234"/>
                    </a:lnTo>
                    <a:lnTo>
                      <a:pt x="0" y="222"/>
                    </a:lnTo>
                    <a:lnTo>
                      <a:pt x="0" y="209"/>
                    </a:lnTo>
                    <a:lnTo>
                      <a:pt x="0" y="125"/>
                    </a:lnTo>
                    <a:lnTo>
                      <a:pt x="0" y="114"/>
                    </a:lnTo>
                    <a:lnTo>
                      <a:pt x="2" y="101"/>
                    </a:lnTo>
                    <a:lnTo>
                      <a:pt x="5" y="89"/>
                    </a:lnTo>
                    <a:lnTo>
                      <a:pt x="9" y="77"/>
                    </a:lnTo>
                    <a:lnTo>
                      <a:pt x="15" y="67"/>
                    </a:lnTo>
                    <a:lnTo>
                      <a:pt x="20" y="56"/>
                    </a:lnTo>
                    <a:lnTo>
                      <a:pt x="28" y="46"/>
                    </a:lnTo>
                    <a:lnTo>
                      <a:pt x="36" y="38"/>
                    </a:lnTo>
                    <a:lnTo>
                      <a:pt x="45" y="29"/>
                    </a:lnTo>
                    <a:lnTo>
                      <a:pt x="54" y="22"/>
                    </a:lnTo>
                    <a:lnTo>
                      <a:pt x="65" y="16"/>
                    </a:lnTo>
                    <a:lnTo>
                      <a:pt x="77" y="10"/>
                    </a:lnTo>
                    <a:lnTo>
                      <a:pt x="87" y="6"/>
                    </a:lnTo>
                    <a:lnTo>
                      <a:pt x="100" y="2"/>
                    </a:lnTo>
                    <a:lnTo>
                      <a:pt x="112" y="1"/>
                    </a:lnTo>
                    <a:lnTo>
                      <a:pt x="125" y="0"/>
                    </a:lnTo>
                    <a:close/>
                  </a:path>
                </a:pathLst>
              </a:cu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09" name="Freeform 761"/>
              <p:cNvSpPr>
                <a:spLocks/>
              </p:cNvSpPr>
              <p:nvPr/>
            </p:nvSpPr>
            <p:spPr bwMode="auto">
              <a:xfrm>
                <a:off x="4687" y="1869"/>
                <a:ext cx="197" cy="83"/>
              </a:xfrm>
              <a:custGeom>
                <a:avLst/>
                <a:gdLst/>
                <a:ahLst/>
                <a:cxnLst>
                  <a:cxn ang="0">
                    <a:pos x="663" y="0"/>
                  </a:cxn>
                  <a:cxn ang="0">
                    <a:pos x="688" y="3"/>
                  </a:cxn>
                  <a:cxn ang="0">
                    <a:pos x="711" y="9"/>
                  </a:cxn>
                  <a:cxn ang="0">
                    <a:pos x="733" y="21"/>
                  </a:cxn>
                  <a:cxn ang="0">
                    <a:pos x="752" y="37"/>
                  </a:cxn>
                  <a:cxn ang="0">
                    <a:pos x="767" y="55"/>
                  </a:cxn>
                  <a:cxn ang="0">
                    <a:pos x="779" y="76"/>
                  </a:cxn>
                  <a:cxn ang="0">
                    <a:pos x="786" y="99"/>
                  </a:cxn>
                  <a:cxn ang="0">
                    <a:pos x="788" y="126"/>
                  </a:cxn>
                  <a:cxn ang="0">
                    <a:pos x="788" y="221"/>
                  </a:cxn>
                  <a:cxn ang="0">
                    <a:pos x="783" y="246"/>
                  </a:cxn>
                  <a:cxn ang="0">
                    <a:pos x="774" y="268"/>
                  </a:cxn>
                  <a:cxn ang="0">
                    <a:pos x="759" y="288"/>
                  </a:cxn>
                  <a:cxn ang="0">
                    <a:pos x="742" y="305"/>
                  </a:cxn>
                  <a:cxn ang="0">
                    <a:pos x="723" y="319"/>
                  </a:cxn>
                  <a:cxn ang="0">
                    <a:pos x="701" y="328"/>
                  </a:cxn>
                  <a:cxn ang="0">
                    <a:pos x="676" y="334"/>
                  </a:cxn>
                  <a:cxn ang="0">
                    <a:pos x="125" y="334"/>
                  </a:cxn>
                  <a:cxn ang="0">
                    <a:pos x="100" y="332"/>
                  </a:cxn>
                  <a:cxn ang="0">
                    <a:pos x="77" y="324"/>
                  </a:cxn>
                  <a:cxn ang="0">
                    <a:pos x="54" y="313"/>
                  </a:cxn>
                  <a:cxn ang="0">
                    <a:pos x="36" y="297"/>
                  </a:cxn>
                  <a:cxn ang="0">
                    <a:pos x="20" y="279"/>
                  </a:cxn>
                  <a:cxn ang="0">
                    <a:pos x="9" y="258"/>
                  </a:cxn>
                  <a:cxn ang="0">
                    <a:pos x="2" y="234"/>
                  </a:cxn>
                  <a:cxn ang="0">
                    <a:pos x="0" y="208"/>
                  </a:cxn>
                  <a:cxn ang="0">
                    <a:pos x="0" y="113"/>
                  </a:cxn>
                  <a:cxn ang="0">
                    <a:pos x="5" y="88"/>
                  </a:cxn>
                  <a:cxn ang="0">
                    <a:pos x="15" y="65"/>
                  </a:cxn>
                  <a:cxn ang="0">
                    <a:pos x="28" y="46"/>
                  </a:cxn>
                  <a:cxn ang="0">
                    <a:pos x="45" y="29"/>
                  </a:cxn>
                  <a:cxn ang="0">
                    <a:pos x="65" y="14"/>
                  </a:cxn>
                  <a:cxn ang="0">
                    <a:pos x="87" y="5"/>
                  </a:cxn>
                  <a:cxn ang="0">
                    <a:pos x="112" y="0"/>
                  </a:cxn>
                </a:cxnLst>
                <a:rect l="0" t="0" r="r" b="b"/>
                <a:pathLst>
                  <a:path w="788" h="334">
                    <a:moveTo>
                      <a:pt x="125" y="0"/>
                    </a:moveTo>
                    <a:lnTo>
                      <a:pt x="663" y="0"/>
                    </a:lnTo>
                    <a:lnTo>
                      <a:pt x="676" y="0"/>
                    </a:lnTo>
                    <a:lnTo>
                      <a:pt x="688" y="3"/>
                    </a:lnTo>
                    <a:lnTo>
                      <a:pt x="701" y="5"/>
                    </a:lnTo>
                    <a:lnTo>
                      <a:pt x="711" y="9"/>
                    </a:lnTo>
                    <a:lnTo>
                      <a:pt x="723" y="14"/>
                    </a:lnTo>
                    <a:lnTo>
                      <a:pt x="733" y="21"/>
                    </a:lnTo>
                    <a:lnTo>
                      <a:pt x="742" y="29"/>
                    </a:lnTo>
                    <a:lnTo>
                      <a:pt x="752" y="37"/>
                    </a:lnTo>
                    <a:lnTo>
                      <a:pt x="759" y="46"/>
                    </a:lnTo>
                    <a:lnTo>
                      <a:pt x="767" y="55"/>
                    </a:lnTo>
                    <a:lnTo>
                      <a:pt x="774" y="65"/>
                    </a:lnTo>
                    <a:lnTo>
                      <a:pt x="779" y="76"/>
                    </a:lnTo>
                    <a:lnTo>
                      <a:pt x="783" y="88"/>
                    </a:lnTo>
                    <a:lnTo>
                      <a:pt x="786" y="99"/>
                    </a:lnTo>
                    <a:lnTo>
                      <a:pt x="788" y="113"/>
                    </a:lnTo>
                    <a:lnTo>
                      <a:pt x="788" y="126"/>
                    </a:lnTo>
                    <a:lnTo>
                      <a:pt x="788" y="208"/>
                    </a:lnTo>
                    <a:lnTo>
                      <a:pt x="788" y="221"/>
                    </a:lnTo>
                    <a:lnTo>
                      <a:pt x="786" y="234"/>
                    </a:lnTo>
                    <a:lnTo>
                      <a:pt x="783" y="246"/>
                    </a:lnTo>
                    <a:lnTo>
                      <a:pt x="779" y="258"/>
                    </a:lnTo>
                    <a:lnTo>
                      <a:pt x="774" y="268"/>
                    </a:lnTo>
                    <a:lnTo>
                      <a:pt x="767" y="279"/>
                    </a:lnTo>
                    <a:lnTo>
                      <a:pt x="759" y="288"/>
                    </a:lnTo>
                    <a:lnTo>
                      <a:pt x="752" y="297"/>
                    </a:lnTo>
                    <a:lnTo>
                      <a:pt x="742" y="305"/>
                    </a:lnTo>
                    <a:lnTo>
                      <a:pt x="733" y="313"/>
                    </a:lnTo>
                    <a:lnTo>
                      <a:pt x="723" y="319"/>
                    </a:lnTo>
                    <a:lnTo>
                      <a:pt x="711" y="324"/>
                    </a:lnTo>
                    <a:lnTo>
                      <a:pt x="701" y="328"/>
                    </a:lnTo>
                    <a:lnTo>
                      <a:pt x="688" y="332"/>
                    </a:lnTo>
                    <a:lnTo>
                      <a:pt x="676" y="334"/>
                    </a:lnTo>
                    <a:lnTo>
                      <a:pt x="663" y="334"/>
                    </a:lnTo>
                    <a:lnTo>
                      <a:pt x="125" y="334"/>
                    </a:lnTo>
                    <a:lnTo>
                      <a:pt x="112" y="334"/>
                    </a:lnTo>
                    <a:lnTo>
                      <a:pt x="100" y="332"/>
                    </a:lnTo>
                    <a:lnTo>
                      <a:pt x="87" y="328"/>
                    </a:lnTo>
                    <a:lnTo>
                      <a:pt x="77" y="324"/>
                    </a:lnTo>
                    <a:lnTo>
                      <a:pt x="65" y="319"/>
                    </a:lnTo>
                    <a:lnTo>
                      <a:pt x="54" y="313"/>
                    </a:lnTo>
                    <a:lnTo>
                      <a:pt x="45" y="305"/>
                    </a:lnTo>
                    <a:lnTo>
                      <a:pt x="36" y="297"/>
                    </a:lnTo>
                    <a:lnTo>
                      <a:pt x="28" y="288"/>
                    </a:lnTo>
                    <a:lnTo>
                      <a:pt x="20" y="279"/>
                    </a:lnTo>
                    <a:lnTo>
                      <a:pt x="15" y="268"/>
                    </a:lnTo>
                    <a:lnTo>
                      <a:pt x="9" y="258"/>
                    </a:lnTo>
                    <a:lnTo>
                      <a:pt x="5" y="246"/>
                    </a:lnTo>
                    <a:lnTo>
                      <a:pt x="2" y="234"/>
                    </a:lnTo>
                    <a:lnTo>
                      <a:pt x="0" y="221"/>
                    </a:lnTo>
                    <a:lnTo>
                      <a:pt x="0" y="208"/>
                    </a:lnTo>
                    <a:lnTo>
                      <a:pt x="0" y="126"/>
                    </a:lnTo>
                    <a:lnTo>
                      <a:pt x="0" y="113"/>
                    </a:lnTo>
                    <a:lnTo>
                      <a:pt x="2" y="99"/>
                    </a:lnTo>
                    <a:lnTo>
                      <a:pt x="5" y="88"/>
                    </a:lnTo>
                    <a:lnTo>
                      <a:pt x="9" y="76"/>
                    </a:lnTo>
                    <a:lnTo>
                      <a:pt x="15" y="65"/>
                    </a:lnTo>
                    <a:lnTo>
                      <a:pt x="20" y="55"/>
                    </a:lnTo>
                    <a:lnTo>
                      <a:pt x="28" y="46"/>
                    </a:lnTo>
                    <a:lnTo>
                      <a:pt x="36" y="37"/>
                    </a:lnTo>
                    <a:lnTo>
                      <a:pt x="45" y="29"/>
                    </a:lnTo>
                    <a:lnTo>
                      <a:pt x="54" y="21"/>
                    </a:lnTo>
                    <a:lnTo>
                      <a:pt x="65" y="14"/>
                    </a:lnTo>
                    <a:lnTo>
                      <a:pt x="77" y="9"/>
                    </a:lnTo>
                    <a:lnTo>
                      <a:pt x="87" y="5"/>
                    </a:lnTo>
                    <a:lnTo>
                      <a:pt x="100" y="3"/>
                    </a:lnTo>
                    <a:lnTo>
                      <a:pt x="112" y="0"/>
                    </a:lnTo>
                    <a:lnTo>
                      <a:pt x="125" y="0"/>
                    </a:lnTo>
                    <a:close/>
                  </a:path>
                </a:pathLst>
              </a:custGeom>
              <a:solidFill>
                <a:srgbClr val="00923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10" name="Freeform 762"/>
              <p:cNvSpPr>
                <a:spLocks/>
              </p:cNvSpPr>
              <p:nvPr/>
            </p:nvSpPr>
            <p:spPr bwMode="auto">
              <a:xfrm>
                <a:off x="4687" y="1869"/>
                <a:ext cx="197" cy="83"/>
              </a:xfrm>
              <a:custGeom>
                <a:avLst/>
                <a:gdLst/>
                <a:ahLst/>
                <a:cxnLst>
                  <a:cxn ang="0">
                    <a:pos x="663" y="0"/>
                  </a:cxn>
                  <a:cxn ang="0">
                    <a:pos x="688" y="3"/>
                  </a:cxn>
                  <a:cxn ang="0">
                    <a:pos x="711" y="9"/>
                  </a:cxn>
                  <a:cxn ang="0">
                    <a:pos x="733" y="21"/>
                  </a:cxn>
                  <a:cxn ang="0">
                    <a:pos x="752" y="37"/>
                  </a:cxn>
                  <a:cxn ang="0">
                    <a:pos x="767" y="55"/>
                  </a:cxn>
                  <a:cxn ang="0">
                    <a:pos x="779" y="76"/>
                  </a:cxn>
                  <a:cxn ang="0">
                    <a:pos x="786" y="99"/>
                  </a:cxn>
                  <a:cxn ang="0">
                    <a:pos x="788" y="126"/>
                  </a:cxn>
                  <a:cxn ang="0">
                    <a:pos x="788" y="221"/>
                  </a:cxn>
                  <a:cxn ang="0">
                    <a:pos x="783" y="246"/>
                  </a:cxn>
                  <a:cxn ang="0">
                    <a:pos x="774" y="268"/>
                  </a:cxn>
                  <a:cxn ang="0">
                    <a:pos x="759" y="288"/>
                  </a:cxn>
                  <a:cxn ang="0">
                    <a:pos x="742" y="305"/>
                  </a:cxn>
                  <a:cxn ang="0">
                    <a:pos x="723" y="319"/>
                  </a:cxn>
                  <a:cxn ang="0">
                    <a:pos x="701" y="328"/>
                  </a:cxn>
                  <a:cxn ang="0">
                    <a:pos x="676" y="334"/>
                  </a:cxn>
                  <a:cxn ang="0">
                    <a:pos x="125" y="334"/>
                  </a:cxn>
                  <a:cxn ang="0">
                    <a:pos x="100" y="332"/>
                  </a:cxn>
                  <a:cxn ang="0">
                    <a:pos x="77" y="324"/>
                  </a:cxn>
                  <a:cxn ang="0">
                    <a:pos x="54" y="313"/>
                  </a:cxn>
                  <a:cxn ang="0">
                    <a:pos x="36" y="297"/>
                  </a:cxn>
                  <a:cxn ang="0">
                    <a:pos x="20" y="279"/>
                  </a:cxn>
                  <a:cxn ang="0">
                    <a:pos x="9" y="258"/>
                  </a:cxn>
                  <a:cxn ang="0">
                    <a:pos x="2" y="234"/>
                  </a:cxn>
                  <a:cxn ang="0">
                    <a:pos x="0" y="208"/>
                  </a:cxn>
                  <a:cxn ang="0">
                    <a:pos x="0" y="113"/>
                  </a:cxn>
                  <a:cxn ang="0">
                    <a:pos x="5" y="88"/>
                  </a:cxn>
                  <a:cxn ang="0">
                    <a:pos x="15" y="65"/>
                  </a:cxn>
                  <a:cxn ang="0">
                    <a:pos x="28" y="46"/>
                  </a:cxn>
                  <a:cxn ang="0">
                    <a:pos x="45" y="29"/>
                  </a:cxn>
                  <a:cxn ang="0">
                    <a:pos x="65" y="14"/>
                  </a:cxn>
                  <a:cxn ang="0">
                    <a:pos x="87" y="5"/>
                  </a:cxn>
                  <a:cxn ang="0">
                    <a:pos x="112" y="0"/>
                  </a:cxn>
                </a:cxnLst>
                <a:rect l="0" t="0" r="r" b="b"/>
                <a:pathLst>
                  <a:path w="788" h="334">
                    <a:moveTo>
                      <a:pt x="125" y="0"/>
                    </a:moveTo>
                    <a:lnTo>
                      <a:pt x="663" y="0"/>
                    </a:lnTo>
                    <a:lnTo>
                      <a:pt x="676" y="0"/>
                    </a:lnTo>
                    <a:lnTo>
                      <a:pt x="688" y="3"/>
                    </a:lnTo>
                    <a:lnTo>
                      <a:pt x="701" y="5"/>
                    </a:lnTo>
                    <a:lnTo>
                      <a:pt x="711" y="9"/>
                    </a:lnTo>
                    <a:lnTo>
                      <a:pt x="723" y="14"/>
                    </a:lnTo>
                    <a:lnTo>
                      <a:pt x="733" y="21"/>
                    </a:lnTo>
                    <a:lnTo>
                      <a:pt x="742" y="29"/>
                    </a:lnTo>
                    <a:lnTo>
                      <a:pt x="752" y="37"/>
                    </a:lnTo>
                    <a:lnTo>
                      <a:pt x="759" y="46"/>
                    </a:lnTo>
                    <a:lnTo>
                      <a:pt x="767" y="55"/>
                    </a:lnTo>
                    <a:lnTo>
                      <a:pt x="774" y="65"/>
                    </a:lnTo>
                    <a:lnTo>
                      <a:pt x="779" y="76"/>
                    </a:lnTo>
                    <a:lnTo>
                      <a:pt x="783" y="88"/>
                    </a:lnTo>
                    <a:lnTo>
                      <a:pt x="786" y="99"/>
                    </a:lnTo>
                    <a:lnTo>
                      <a:pt x="788" y="113"/>
                    </a:lnTo>
                    <a:lnTo>
                      <a:pt x="788" y="126"/>
                    </a:lnTo>
                    <a:lnTo>
                      <a:pt x="788" y="208"/>
                    </a:lnTo>
                    <a:lnTo>
                      <a:pt x="788" y="221"/>
                    </a:lnTo>
                    <a:lnTo>
                      <a:pt x="786" y="234"/>
                    </a:lnTo>
                    <a:lnTo>
                      <a:pt x="783" y="246"/>
                    </a:lnTo>
                    <a:lnTo>
                      <a:pt x="779" y="258"/>
                    </a:lnTo>
                    <a:lnTo>
                      <a:pt x="774" y="268"/>
                    </a:lnTo>
                    <a:lnTo>
                      <a:pt x="767" y="279"/>
                    </a:lnTo>
                    <a:lnTo>
                      <a:pt x="759" y="288"/>
                    </a:lnTo>
                    <a:lnTo>
                      <a:pt x="752" y="297"/>
                    </a:lnTo>
                    <a:lnTo>
                      <a:pt x="742" y="305"/>
                    </a:lnTo>
                    <a:lnTo>
                      <a:pt x="733" y="313"/>
                    </a:lnTo>
                    <a:lnTo>
                      <a:pt x="723" y="319"/>
                    </a:lnTo>
                    <a:lnTo>
                      <a:pt x="711" y="324"/>
                    </a:lnTo>
                    <a:lnTo>
                      <a:pt x="701" y="328"/>
                    </a:lnTo>
                    <a:lnTo>
                      <a:pt x="688" y="332"/>
                    </a:lnTo>
                    <a:lnTo>
                      <a:pt x="676" y="334"/>
                    </a:lnTo>
                    <a:lnTo>
                      <a:pt x="663" y="334"/>
                    </a:lnTo>
                    <a:lnTo>
                      <a:pt x="125" y="334"/>
                    </a:lnTo>
                    <a:lnTo>
                      <a:pt x="112" y="334"/>
                    </a:lnTo>
                    <a:lnTo>
                      <a:pt x="100" y="332"/>
                    </a:lnTo>
                    <a:lnTo>
                      <a:pt x="87" y="328"/>
                    </a:lnTo>
                    <a:lnTo>
                      <a:pt x="77" y="324"/>
                    </a:lnTo>
                    <a:lnTo>
                      <a:pt x="65" y="319"/>
                    </a:lnTo>
                    <a:lnTo>
                      <a:pt x="54" y="313"/>
                    </a:lnTo>
                    <a:lnTo>
                      <a:pt x="45" y="305"/>
                    </a:lnTo>
                    <a:lnTo>
                      <a:pt x="36" y="297"/>
                    </a:lnTo>
                    <a:lnTo>
                      <a:pt x="28" y="288"/>
                    </a:lnTo>
                    <a:lnTo>
                      <a:pt x="20" y="279"/>
                    </a:lnTo>
                    <a:lnTo>
                      <a:pt x="15" y="268"/>
                    </a:lnTo>
                    <a:lnTo>
                      <a:pt x="9" y="258"/>
                    </a:lnTo>
                    <a:lnTo>
                      <a:pt x="5" y="246"/>
                    </a:lnTo>
                    <a:lnTo>
                      <a:pt x="2" y="234"/>
                    </a:lnTo>
                    <a:lnTo>
                      <a:pt x="0" y="221"/>
                    </a:lnTo>
                    <a:lnTo>
                      <a:pt x="0" y="208"/>
                    </a:lnTo>
                    <a:lnTo>
                      <a:pt x="0" y="126"/>
                    </a:lnTo>
                    <a:lnTo>
                      <a:pt x="0" y="113"/>
                    </a:lnTo>
                    <a:lnTo>
                      <a:pt x="2" y="99"/>
                    </a:lnTo>
                    <a:lnTo>
                      <a:pt x="5" y="88"/>
                    </a:lnTo>
                    <a:lnTo>
                      <a:pt x="9" y="76"/>
                    </a:lnTo>
                    <a:lnTo>
                      <a:pt x="15" y="65"/>
                    </a:lnTo>
                    <a:lnTo>
                      <a:pt x="20" y="55"/>
                    </a:lnTo>
                    <a:lnTo>
                      <a:pt x="28" y="46"/>
                    </a:lnTo>
                    <a:lnTo>
                      <a:pt x="36" y="37"/>
                    </a:lnTo>
                    <a:lnTo>
                      <a:pt x="45" y="29"/>
                    </a:lnTo>
                    <a:lnTo>
                      <a:pt x="54" y="21"/>
                    </a:lnTo>
                    <a:lnTo>
                      <a:pt x="65" y="14"/>
                    </a:lnTo>
                    <a:lnTo>
                      <a:pt x="77" y="9"/>
                    </a:lnTo>
                    <a:lnTo>
                      <a:pt x="87" y="5"/>
                    </a:lnTo>
                    <a:lnTo>
                      <a:pt x="100" y="3"/>
                    </a:lnTo>
                    <a:lnTo>
                      <a:pt x="112" y="0"/>
                    </a:lnTo>
                    <a:lnTo>
                      <a:pt x="125" y="0"/>
                    </a:lnTo>
                    <a:close/>
                  </a:path>
                </a:pathLst>
              </a:cu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11" name="Rectangle 763"/>
              <p:cNvSpPr>
                <a:spLocks noChangeArrowheads="1"/>
              </p:cNvSpPr>
              <p:nvPr/>
            </p:nvSpPr>
            <p:spPr bwMode="auto">
              <a:xfrm>
                <a:off x="3193" y="1392"/>
                <a:ext cx="324" cy="12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100" b="1" dirty="0">
                    <a:solidFill>
                      <a:srgbClr val="C00000"/>
                    </a:solidFill>
                    <a:latin typeface="Arial" pitchFamily="34" charset="0"/>
                  </a:rPr>
                  <a:t>8 Mb/s</a:t>
                </a:r>
                <a:endParaRPr lang="en-US" dirty="0">
                  <a:solidFill>
                    <a:prstClr val="black"/>
                  </a:solidFill>
                  <a:latin typeface="Arial" pitchFamily="34" charset="0"/>
                </a:endParaRPr>
              </a:p>
            </p:txBody>
          </p:sp>
          <p:sp>
            <p:nvSpPr>
              <p:cNvPr id="412" name="Rectangle 764"/>
              <p:cNvSpPr>
                <a:spLocks noChangeArrowheads="1"/>
              </p:cNvSpPr>
              <p:nvPr/>
            </p:nvSpPr>
            <p:spPr bwMode="auto">
              <a:xfrm>
                <a:off x="3773" y="2221"/>
                <a:ext cx="424" cy="12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100" b="1" dirty="0">
                    <a:solidFill>
                      <a:srgbClr val="C00000"/>
                    </a:solidFill>
                    <a:latin typeface="Arial" pitchFamily="34" charset="0"/>
                  </a:rPr>
                  <a:t>240 Mb/s</a:t>
                </a:r>
                <a:endParaRPr lang="en-US" dirty="0">
                  <a:solidFill>
                    <a:prstClr val="black"/>
                  </a:solidFill>
                  <a:latin typeface="Arial" pitchFamily="34" charset="0"/>
                </a:endParaRPr>
              </a:p>
            </p:txBody>
          </p:sp>
          <p:sp>
            <p:nvSpPr>
              <p:cNvPr id="413" name="Freeform 765"/>
              <p:cNvSpPr>
                <a:spLocks/>
              </p:cNvSpPr>
              <p:nvPr/>
            </p:nvSpPr>
            <p:spPr bwMode="auto">
              <a:xfrm>
                <a:off x="4041" y="1863"/>
                <a:ext cx="118" cy="331"/>
              </a:xfrm>
              <a:custGeom>
                <a:avLst/>
                <a:gdLst/>
                <a:ahLst/>
                <a:cxnLst>
                  <a:cxn ang="0">
                    <a:pos x="447" y="48"/>
                  </a:cxn>
                  <a:cxn ang="0">
                    <a:pos x="445" y="119"/>
                  </a:cxn>
                  <a:cxn ang="0">
                    <a:pos x="441" y="187"/>
                  </a:cxn>
                  <a:cxn ang="0">
                    <a:pos x="434" y="255"/>
                  </a:cxn>
                  <a:cxn ang="0">
                    <a:pos x="426" y="320"/>
                  </a:cxn>
                  <a:cxn ang="0">
                    <a:pos x="416" y="386"/>
                  </a:cxn>
                  <a:cxn ang="0">
                    <a:pos x="403" y="448"/>
                  </a:cxn>
                  <a:cxn ang="0">
                    <a:pos x="388" y="511"/>
                  </a:cxn>
                  <a:cxn ang="0">
                    <a:pos x="373" y="573"/>
                  </a:cxn>
                  <a:cxn ang="0">
                    <a:pos x="354" y="633"/>
                  </a:cxn>
                  <a:cxn ang="0">
                    <a:pos x="333" y="692"/>
                  </a:cxn>
                  <a:cxn ang="0">
                    <a:pos x="311" y="751"/>
                  </a:cxn>
                  <a:cxn ang="0">
                    <a:pos x="288" y="809"/>
                  </a:cxn>
                  <a:cxn ang="0">
                    <a:pos x="262" y="867"/>
                  </a:cxn>
                  <a:cxn ang="0">
                    <a:pos x="234" y="924"/>
                  </a:cxn>
                  <a:cxn ang="0">
                    <a:pos x="204" y="982"/>
                  </a:cxn>
                  <a:cxn ang="0">
                    <a:pos x="173" y="1040"/>
                  </a:cxn>
                  <a:cxn ang="0">
                    <a:pos x="139" y="1097"/>
                  </a:cxn>
                  <a:cxn ang="0">
                    <a:pos x="103" y="1153"/>
                  </a:cxn>
                  <a:cxn ang="0">
                    <a:pos x="67" y="1211"/>
                  </a:cxn>
                  <a:cxn ang="0">
                    <a:pos x="27" y="1270"/>
                  </a:cxn>
                  <a:cxn ang="0">
                    <a:pos x="21" y="1322"/>
                  </a:cxn>
                  <a:cxn ang="0">
                    <a:pos x="61" y="1264"/>
                  </a:cxn>
                  <a:cxn ang="0">
                    <a:pos x="101" y="1206"/>
                  </a:cxn>
                  <a:cxn ang="0">
                    <a:pos x="137" y="1148"/>
                  </a:cxn>
                  <a:cxn ang="0">
                    <a:pos x="173" y="1091"/>
                  </a:cxn>
                  <a:cxn ang="0">
                    <a:pos x="205" y="1033"/>
                  </a:cxn>
                  <a:cxn ang="0">
                    <a:pos x="237" y="975"/>
                  </a:cxn>
                  <a:cxn ang="0">
                    <a:pos x="267" y="917"/>
                  </a:cxn>
                  <a:cxn ang="0">
                    <a:pos x="294" y="859"/>
                  </a:cxn>
                  <a:cxn ang="0">
                    <a:pos x="320" y="800"/>
                  </a:cxn>
                  <a:cxn ang="0">
                    <a:pos x="344" y="740"/>
                  </a:cxn>
                  <a:cxn ang="0">
                    <a:pos x="365" y="681"/>
                  </a:cxn>
                  <a:cxn ang="0">
                    <a:pos x="384" y="620"/>
                  </a:cxn>
                  <a:cxn ang="0">
                    <a:pos x="403" y="558"/>
                  </a:cxn>
                  <a:cxn ang="0">
                    <a:pos x="418" y="495"/>
                  </a:cxn>
                  <a:cxn ang="0">
                    <a:pos x="433" y="433"/>
                  </a:cxn>
                  <a:cxn ang="0">
                    <a:pos x="445" y="369"/>
                  </a:cxn>
                  <a:cxn ang="0">
                    <a:pos x="454" y="302"/>
                  </a:cxn>
                  <a:cxn ang="0">
                    <a:pos x="462" y="235"/>
                  </a:cxn>
                  <a:cxn ang="0">
                    <a:pos x="468" y="166"/>
                  </a:cxn>
                  <a:cxn ang="0">
                    <a:pos x="472" y="95"/>
                  </a:cxn>
                  <a:cxn ang="0">
                    <a:pos x="473" y="23"/>
                  </a:cxn>
                </a:cxnLst>
                <a:rect l="0" t="0" r="r" b="b"/>
                <a:pathLst>
                  <a:path w="473" h="1322">
                    <a:moveTo>
                      <a:pt x="447" y="0"/>
                    </a:moveTo>
                    <a:lnTo>
                      <a:pt x="447" y="23"/>
                    </a:lnTo>
                    <a:lnTo>
                      <a:pt x="447" y="48"/>
                    </a:lnTo>
                    <a:lnTo>
                      <a:pt x="447" y="72"/>
                    </a:lnTo>
                    <a:lnTo>
                      <a:pt x="446" y="95"/>
                    </a:lnTo>
                    <a:lnTo>
                      <a:pt x="445" y="119"/>
                    </a:lnTo>
                    <a:lnTo>
                      <a:pt x="443" y="141"/>
                    </a:lnTo>
                    <a:lnTo>
                      <a:pt x="442" y="165"/>
                    </a:lnTo>
                    <a:lnTo>
                      <a:pt x="441" y="187"/>
                    </a:lnTo>
                    <a:lnTo>
                      <a:pt x="439" y="210"/>
                    </a:lnTo>
                    <a:lnTo>
                      <a:pt x="437" y="233"/>
                    </a:lnTo>
                    <a:lnTo>
                      <a:pt x="434" y="255"/>
                    </a:lnTo>
                    <a:lnTo>
                      <a:pt x="432" y="277"/>
                    </a:lnTo>
                    <a:lnTo>
                      <a:pt x="429" y="299"/>
                    </a:lnTo>
                    <a:lnTo>
                      <a:pt x="426" y="320"/>
                    </a:lnTo>
                    <a:lnTo>
                      <a:pt x="422" y="342"/>
                    </a:lnTo>
                    <a:lnTo>
                      <a:pt x="418" y="363"/>
                    </a:lnTo>
                    <a:lnTo>
                      <a:pt x="416" y="386"/>
                    </a:lnTo>
                    <a:lnTo>
                      <a:pt x="412" y="407"/>
                    </a:lnTo>
                    <a:lnTo>
                      <a:pt x="408" y="427"/>
                    </a:lnTo>
                    <a:lnTo>
                      <a:pt x="403" y="448"/>
                    </a:lnTo>
                    <a:lnTo>
                      <a:pt x="399" y="469"/>
                    </a:lnTo>
                    <a:lnTo>
                      <a:pt x="394" y="490"/>
                    </a:lnTo>
                    <a:lnTo>
                      <a:pt x="388" y="511"/>
                    </a:lnTo>
                    <a:lnTo>
                      <a:pt x="383" y="531"/>
                    </a:lnTo>
                    <a:lnTo>
                      <a:pt x="378" y="552"/>
                    </a:lnTo>
                    <a:lnTo>
                      <a:pt x="373" y="573"/>
                    </a:lnTo>
                    <a:lnTo>
                      <a:pt x="366" y="592"/>
                    </a:lnTo>
                    <a:lnTo>
                      <a:pt x="361" y="612"/>
                    </a:lnTo>
                    <a:lnTo>
                      <a:pt x="354" y="633"/>
                    </a:lnTo>
                    <a:lnTo>
                      <a:pt x="348" y="652"/>
                    </a:lnTo>
                    <a:lnTo>
                      <a:pt x="341" y="672"/>
                    </a:lnTo>
                    <a:lnTo>
                      <a:pt x="333" y="692"/>
                    </a:lnTo>
                    <a:lnTo>
                      <a:pt x="327" y="711"/>
                    </a:lnTo>
                    <a:lnTo>
                      <a:pt x="319" y="731"/>
                    </a:lnTo>
                    <a:lnTo>
                      <a:pt x="311" y="751"/>
                    </a:lnTo>
                    <a:lnTo>
                      <a:pt x="303" y="770"/>
                    </a:lnTo>
                    <a:lnTo>
                      <a:pt x="296" y="790"/>
                    </a:lnTo>
                    <a:lnTo>
                      <a:pt x="288" y="809"/>
                    </a:lnTo>
                    <a:lnTo>
                      <a:pt x="280" y="829"/>
                    </a:lnTo>
                    <a:lnTo>
                      <a:pt x="271" y="849"/>
                    </a:lnTo>
                    <a:lnTo>
                      <a:pt x="262" y="867"/>
                    </a:lnTo>
                    <a:lnTo>
                      <a:pt x="252" y="887"/>
                    </a:lnTo>
                    <a:lnTo>
                      <a:pt x="243" y="906"/>
                    </a:lnTo>
                    <a:lnTo>
                      <a:pt x="234" y="924"/>
                    </a:lnTo>
                    <a:lnTo>
                      <a:pt x="224" y="944"/>
                    </a:lnTo>
                    <a:lnTo>
                      <a:pt x="214" y="964"/>
                    </a:lnTo>
                    <a:lnTo>
                      <a:pt x="204" y="982"/>
                    </a:lnTo>
                    <a:lnTo>
                      <a:pt x="194" y="1002"/>
                    </a:lnTo>
                    <a:lnTo>
                      <a:pt x="183" y="1020"/>
                    </a:lnTo>
                    <a:lnTo>
                      <a:pt x="173" y="1040"/>
                    </a:lnTo>
                    <a:lnTo>
                      <a:pt x="162" y="1058"/>
                    </a:lnTo>
                    <a:lnTo>
                      <a:pt x="150" y="1077"/>
                    </a:lnTo>
                    <a:lnTo>
                      <a:pt x="139" y="1097"/>
                    </a:lnTo>
                    <a:lnTo>
                      <a:pt x="127" y="1115"/>
                    </a:lnTo>
                    <a:lnTo>
                      <a:pt x="115" y="1135"/>
                    </a:lnTo>
                    <a:lnTo>
                      <a:pt x="103" y="1153"/>
                    </a:lnTo>
                    <a:lnTo>
                      <a:pt x="91" y="1173"/>
                    </a:lnTo>
                    <a:lnTo>
                      <a:pt x="78" y="1193"/>
                    </a:lnTo>
                    <a:lnTo>
                      <a:pt x="67" y="1211"/>
                    </a:lnTo>
                    <a:lnTo>
                      <a:pt x="54" y="1230"/>
                    </a:lnTo>
                    <a:lnTo>
                      <a:pt x="40" y="1250"/>
                    </a:lnTo>
                    <a:lnTo>
                      <a:pt x="27" y="1270"/>
                    </a:lnTo>
                    <a:lnTo>
                      <a:pt x="14" y="1288"/>
                    </a:lnTo>
                    <a:lnTo>
                      <a:pt x="0" y="1308"/>
                    </a:lnTo>
                    <a:lnTo>
                      <a:pt x="21" y="1322"/>
                    </a:lnTo>
                    <a:lnTo>
                      <a:pt x="35" y="1304"/>
                    </a:lnTo>
                    <a:lnTo>
                      <a:pt x="48" y="1284"/>
                    </a:lnTo>
                    <a:lnTo>
                      <a:pt x="61" y="1264"/>
                    </a:lnTo>
                    <a:lnTo>
                      <a:pt x="74" y="1245"/>
                    </a:lnTo>
                    <a:lnTo>
                      <a:pt x="88" y="1225"/>
                    </a:lnTo>
                    <a:lnTo>
                      <a:pt x="101" y="1206"/>
                    </a:lnTo>
                    <a:lnTo>
                      <a:pt x="112" y="1187"/>
                    </a:lnTo>
                    <a:lnTo>
                      <a:pt x="125" y="1168"/>
                    </a:lnTo>
                    <a:lnTo>
                      <a:pt x="137" y="1148"/>
                    </a:lnTo>
                    <a:lnTo>
                      <a:pt x="149" y="1128"/>
                    </a:lnTo>
                    <a:lnTo>
                      <a:pt x="161" y="1110"/>
                    </a:lnTo>
                    <a:lnTo>
                      <a:pt x="173" y="1091"/>
                    </a:lnTo>
                    <a:lnTo>
                      <a:pt x="184" y="1071"/>
                    </a:lnTo>
                    <a:lnTo>
                      <a:pt x="195" y="1053"/>
                    </a:lnTo>
                    <a:lnTo>
                      <a:pt x="205" y="1033"/>
                    </a:lnTo>
                    <a:lnTo>
                      <a:pt x="217" y="1013"/>
                    </a:lnTo>
                    <a:lnTo>
                      <a:pt x="226" y="994"/>
                    </a:lnTo>
                    <a:lnTo>
                      <a:pt x="237" y="975"/>
                    </a:lnTo>
                    <a:lnTo>
                      <a:pt x="247" y="956"/>
                    </a:lnTo>
                    <a:lnTo>
                      <a:pt x="256" y="936"/>
                    </a:lnTo>
                    <a:lnTo>
                      <a:pt x="267" y="917"/>
                    </a:lnTo>
                    <a:lnTo>
                      <a:pt x="276" y="897"/>
                    </a:lnTo>
                    <a:lnTo>
                      <a:pt x="285" y="879"/>
                    </a:lnTo>
                    <a:lnTo>
                      <a:pt x="294" y="859"/>
                    </a:lnTo>
                    <a:lnTo>
                      <a:pt x="303" y="839"/>
                    </a:lnTo>
                    <a:lnTo>
                      <a:pt x="311" y="820"/>
                    </a:lnTo>
                    <a:lnTo>
                      <a:pt x="320" y="800"/>
                    </a:lnTo>
                    <a:lnTo>
                      <a:pt x="328" y="781"/>
                    </a:lnTo>
                    <a:lnTo>
                      <a:pt x="336" y="761"/>
                    </a:lnTo>
                    <a:lnTo>
                      <a:pt x="344" y="740"/>
                    </a:lnTo>
                    <a:lnTo>
                      <a:pt x="350" y="720"/>
                    </a:lnTo>
                    <a:lnTo>
                      <a:pt x="358" y="701"/>
                    </a:lnTo>
                    <a:lnTo>
                      <a:pt x="365" y="681"/>
                    </a:lnTo>
                    <a:lnTo>
                      <a:pt x="371" y="660"/>
                    </a:lnTo>
                    <a:lnTo>
                      <a:pt x="379" y="641"/>
                    </a:lnTo>
                    <a:lnTo>
                      <a:pt x="384" y="620"/>
                    </a:lnTo>
                    <a:lnTo>
                      <a:pt x="391" y="600"/>
                    </a:lnTo>
                    <a:lnTo>
                      <a:pt x="398" y="579"/>
                    </a:lnTo>
                    <a:lnTo>
                      <a:pt x="403" y="558"/>
                    </a:lnTo>
                    <a:lnTo>
                      <a:pt x="408" y="537"/>
                    </a:lnTo>
                    <a:lnTo>
                      <a:pt x="413" y="516"/>
                    </a:lnTo>
                    <a:lnTo>
                      <a:pt x="418" y="495"/>
                    </a:lnTo>
                    <a:lnTo>
                      <a:pt x="424" y="475"/>
                    </a:lnTo>
                    <a:lnTo>
                      <a:pt x="428" y="454"/>
                    </a:lnTo>
                    <a:lnTo>
                      <a:pt x="433" y="433"/>
                    </a:lnTo>
                    <a:lnTo>
                      <a:pt x="437" y="412"/>
                    </a:lnTo>
                    <a:lnTo>
                      <a:pt x="441" y="390"/>
                    </a:lnTo>
                    <a:lnTo>
                      <a:pt x="445" y="369"/>
                    </a:lnTo>
                    <a:lnTo>
                      <a:pt x="449" y="346"/>
                    </a:lnTo>
                    <a:lnTo>
                      <a:pt x="451" y="324"/>
                    </a:lnTo>
                    <a:lnTo>
                      <a:pt x="454" y="302"/>
                    </a:lnTo>
                    <a:lnTo>
                      <a:pt x="458" y="280"/>
                    </a:lnTo>
                    <a:lnTo>
                      <a:pt x="460" y="257"/>
                    </a:lnTo>
                    <a:lnTo>
                      <a:pt x="462" y="235"/>
                    </a:lnTo>
                    <a:lnTo>
                      <a:pt x="464" y="212"/>
                    </a:lnTo>
                    <a:lnTo>
                      <a:pt x="467" y="189"/>
                    </a:lnTo>
                    <a:lnTo>
                      <a:pt x="468" y="166"/>
                    </a:lnTo>
                    <a:lnTo>
                      <a:pt x="469" y="142"/>
                    </a:lnTo>
                    <a:lnTo>
                      <a:pt x="471" y="120"/>
                    </a:lnTo>
                    <a:lnTo>
                      <a:pt x="472" y="95"/>
                    </a:lnTo>
                    <a:lnTo>
                      <a:pt x="472" y="72"/>
                    </a:lnTo>
                    <a:lnTo>
                      <a:pt x="473" y="48"/>
                    </a:lnTo>
                    <a:lnTo>
                      <a:pt x="473" y="23"/>
                    </a:lnTo>
                    <a:lnTo>
                      <a:pt x="473" y="0"/>
                    </a:lnTo>
                    <a:lnTo>
                      <a:pt x="447" y="0"/>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14" name="Freeform 766"/>
              <p:cNvSpPr>
                <a:spLocks/>
              </p:cNvSpPr>
              <p:nvPr/>
            </p:nvSpPr>
            <p:spPr bwMode="auto">
              <a:xfrm>
                <a:off x="4137" y="1841"/>
                <a:ext cx="39" cy="45"/>
              </a:xfrm>
              <a:custGeom>
                <a:avLst/>
                <a:gdLst/>
                <a:ahLst/>
                <a:cxnLst>
                  <a:cxn ang="0">
                    <a:pos x="0" y="182"/>
                  </a:cxn>
                  <a:cxn ang="0">
                    <a:pos x="3" y="181"/>
                  </a:cxn>
                  <a:cxn ang="0">
                    <a:pos x="7" y="178"/>
                  </a:cxn>
                  <a:cxn ang="0">
                    <a:pos x="11" y="177"/>
                  </a:cxn>
                  <a:cxn ang="0">
                    <a:pos x="15" y="175"/>
                  </a:cxn>
                  <a:cxn ang="0">
                    <a:pos x="18" y="174"/>
                  </a:cxn>
                  <a:cxn ang="0">
                    <a:pos x="21" y="173"/>
                  </a:cxn>
                  <a:cxn ang="0">
                    <a:pos x="25" y="172"/>
                  </a:cxn>
                  <a:cxn ang="0">
                    <a:pos x="29" y="170"/>
                  </a:cxn>
                  <a:cxn ang="0">
                    <a:pos x="33" y="169"/>
                  </a:cxn>
                  <a:cxn ang="0">
                    <a:pos x="37" y="168"/>
                  </a:cxn>
                  <a:cxn ang="0">
                    <a:pos x="39" y="168"/>
                  </a:cxn>
                  <a:cxn ang="0">
                    <a:pos x="43" y="166"/>
                  </a:cxn>
                  <a:cxn ang="0">
                    <a:pos x="47" y="166"/>
                  </a:cxn>
                  <a:cxn ang="0">
                    <a:pos x="51" y="165"/>
                  </a:cxn>
                  <a:cxn ang="0">
                    <a:pos x="55" y="165"/>
                  </a:cxn>
                  <a:cxn ang="0">
                    <a:pos x="58" y="164"/>
                  </a:cxn>
                  <a:cxn ang="0">
                    <a:pos x="62" y="164"/>
                  </a:cxn>
                  <a:cxn ang="0">
                    <a:pos x="66" y="164"/>
                  </a:cxn>
                  <a:cxn ang="0">
                    <a:pos x="69" y="162"/>
                  </a:cxn>
                  <a:cxn ang="0">
                    <a:pos x="73" y="162"/>
                  </a:cxn>
                  <a:cxn ang="0">
                    <a:pos x="76" y="162"/>
                  </a:cxn>
                  <a:cxn ang="0">
                    <a:pos x="80" y="162"/>
                  </a:cxn>
                  <a:cxn ang="0">
                    <a:pos x="84" y="162"/>
                  </a:cxn>
                  <a:cxn ang="0">
                    <a:pos x="88" y="162"/>
                  </a:cxn>
                  <a:cxn ang="0">
                    <a:pos x="92" y="164"/>
                  </a:cxn>
                  <a:cxn ang="0">
                    <a:pos x="94" y="164"/>
                  </a:cxn>
                  <a:cxn ang="0">
                    <a:pos x="98" y="164"/>
                  </a:cxn>
                  <a:cxn ang="0">
                    <a:pos x="102" y="165"/>
                  </a:cxn>
                  <a:cxn ang="0">
                    <a:pos x="106" y="165"/>
                  </a:cxn>
                  <a:cxn ang="0">
                    <a:pos x="110" y="166"/>
                  </a:cxn>
                  <a:cxn ang="0">
                    <a:pos x="113" y="166"/>
                  </a:cxn>
                  <a:cxn ang="0">
                    <a:pos x="117" y="168"/>
                  </a:cxn>
                  <a:cxn ang="0">
                    <a:pos x="120" y="169"/>
                  </a:cxn>
                  <a:cxn ang="0">
                    <a:pos x="124" y="169"/>
                  </a:cxn>
                  <a:cxn ang="0">
                    <a:pos x="128" y="170"/>
                  </a:cxn>
                  <a:cxn ang="0">
                    <a:pos x="131" y="172"/>
                  </a:cxn>
                  <a:cxn ang="0">
                    <a:pos x="135" y="173"/>
                  </a:cxn>
                  <a:cxn ang="0">
                    <a:pos x="139" y="174"/>
                  </a:cxn>
                  <a:cxn ang="0">
                    <a:pos x="143" y="175"/>
                  </a:cxn>
                  <a:cxn ang="0">
                    <a:pos x="147" y="178"/>
                  </a:cxn>
                  <a:cxn ang="0">
                    <a:pos x="149" y="179"/>
                  </a:cxn>
                  <a:cxn ang="0">
                    <a:pos x="153" y="181"/>
                  </a:cxn>
                  <a:cxn ang="0">
                    <a:pos x="77" y="0"/>
                  </a:cxn>
                </a:cxnLst>
                <a:rect l="0" t="0" r="r" b="b"/>
                <a:pathLst>
                  <a:path w="156" h="182">
                    <a:moveTo>
                      <a:pt x="77" y="0"/>
                    </a:moveTo>
                    <a:lnTo>
                      <a:pt x="0" y="182"/>
                    </a:lnTo>
                    <a:lnTo>
                      <a:pt x="0" y="182"/>
                    </a:lnTo>
                    <a:lnTo>
                      <a:pt x="1" y="182"/>
                    </a:lnTo>
                    <a:lnTo>
                      <a:pt x="3" y="181"/>
                    </a:lnTo>
                    <a:lnTo>
                      <a:pt x="3" y="181"/>
                    </a:lnTo>
                    <a:lnTo>
                      <a:pt x="4" y="179"/>
                    </a:lnTo>
                    <a:lnTo>
                      <a:pt x="5" y="179"/>
                    </a:lnTo>
                    <a:lnTo>
                      <a:pt x="7" y="178"/>
                    </a:lnTo>
                    <a:lnTo>
                      <a:pt x="8" y="178"/>
                    </a:lnTo>
                    <a:lnTo>
                      <a:pt x="9" y="178"/>
                    </a:lnTo>
                    <a:lnTo>
                      <a:pt x="11" y="177"/>
                    </a:lnTo>
                    <a:lnTo>
                      <a:pt x="12" y="177"/>
                    </a:lnTo>
                    <a:lnTo>
                      <a:pt x="13" y="175"/>
                    </a:lnTo>
                    <a:lnTo>
                      <a:pt x="15" y="175"/>
                    </a:lnTo>
                    <a:lnTo>
                      <a:pt x="16" y="175"/>
                    </a:lnTo>
                    <a:lnTo>
                      <a:pt x="17" y="174"/>
                    </a:lnTo>
                    <a:lnTo>
                      <a:pt x="18" y="174"/>
                    </a:lnTo>
                    <a:lnTo>
                      <a:pt x="20" y="174"/>
                    </a:lnTo>
                    <a:lnTo>
                      <a:pt x="21" y="173"/>
                    </a:lnTo>
                    <a:lnTo>
                      <a:pt x="21" y="173"/>
                    </a:lnTo>
                    <a:lnTo>
                      <a:pt x="22" y="173"/>
                    </a:lnTo>
                    <a:lnTo>
                      <a:pt x="24" y="172"/>
                    </a:lnTo>
                    <a:lnTo>
                      <a:pt x="25" y="172"/>
                    </a:lnTo>
                    <a:lnTo>
                      <a:pt x="26" y="172"/>
                    </a:lnTo>
                    <a:lnTo>
                      <a:pt x="28" y="170"/>
                    </a:lnTo>
                    <a:lnTo>
                      <a:pt x="29" y="170"/>
                    </a:lnTo>
                    <a:lnTo>
                      <a:pt x="30" y="170"/>
                    </a:lnTo>
                    <a:lnTo>
                      <a:pt x="32" y="169"/>
                    </a:lnTo>
                    <a:lnTo>
                      <a:pt x="33" y="169"/>
                    </a:lnTo>
                    <a:lnTo>
                      <a:pt x="34" y="169"/>
                    </a:lnTo>
                    <a:lnTo>
                      <a:pt x="35" y="169"/>
                    </a:lnTo>
                    <a:lnTo>
                      <a:pt x="37" y="168"/>
                    </a:lnTo>
                    <a:lnTo>
                      <a:pt x="38" y="168"/>
                    </a:lnTo>
                    <a:lnTo>
                      <a:pt x="38" y="168"/>
                    </a:lnTo>
                    <a:lnTo>
                      <a:pt x="39" y="168"/>
                    </a:lnTo>
                    <a:lnTo>
                      <a:pt x="41" y="168"/>
                    </a:lnTo>
                    <a:lnTo>
                      <a:pt x="42" y="166"/>
                    </a:lnTo>
                    <a:lnTo>
                      <a:pt x="43" y="166"/>
                    </a:lnTo>
                    <a:lnTo>
                      <a:pt x="45" y="166"/>
                    </a:lnTo>
                    <a:lnTo>
                      <a:pt x="46" y="166"/>
                    </a:lnTo>
                    <a:lnTo>
                      <a:pt x="47" y="166"/>
                    </a:lnTo>
                    <a:lnTo>
                      <a:pt x="49" y="165"/>
                    </a:lnTo>
                    <a:lnTo>
                      <a:pt x="50" y="165"/>
                    </a:lnTo>
                    <a:lnTo>
                      <a:pt x="51" y="165"/>
                    </a:lnTo>
                    <a:lnTo>
                      <a:pt x="52" y="165"/>
                    </a:lnTo>
                    <a:lnTo>
                      <a:pt x="54" y="165"/>
                    </a:lnTo>
                    <a:lnTo>
                      <a:pt x="55" y="165"/>
                    </a:lnTo>
                    <a:lnTo>
                      <a:pt x="56" y="164"/>
                    </a:lnTo>
                    <a:lnTo>
                      <a:pt x="56" y="164"/>
                    </a:lnTo>
                    <a:lnTo>
                      <a:pt x="58" y="164"/>
                    </a:lnTo>
                    <a:lnTo>
                      <a:pt x="59" y="164"/>
                    </a:lnTo>
                    <a:lnTo>
                      <a:pt x="60" y="164"/>
                    </a:lnTo>
                    <a:lnTo>
                      <a:pt x="62" y="164"/>
                    </a:lnTo>
                    <a:lnTo>
                      <a:pt x="63" y="164"/>
                    </a:lnTo>
                    <a:lnTo>
                      <a:pt x="64" y="164"/>
                    </a:lnTo>
                    <a:lnTo>
                      <a:pt x="66" y="164"/>
                    </a:lnTo>
                    <a:lnTo>
                      <a:pt x="67" y="164"/>
                    </a:lnTo>
                    <a:lnTo>
                      <a:pt x="68" y="162"/>
                    </a:lnTo>
                    <a:lnTo>
                      <a:pt x="69" y="162"/>
                    </a:lnTo>
                    <a:lnTo>
                      <a:pt x="71" y="162"/>
                    </a:lnTo>
                    <a:lnTo>
                      <a:pt x="72" y="162"/>
                    </a:lnTo>
                    <a:lnTo>
                      <a:pt x="73" y="162"/>
                    </a:lnTo>
                    <a:lnTo>
                      <a:pt x="75" y="162"/>
                    </a:lnTo>
                    <a:lnTo>
                      <a:pt x="75" y="162"/>
                    </a:lnTo>
                    <a:lnTo>
                      <a:pt x="76" y="162"/>
                    </a:lnTo>
                    <a:lnTo>
                      <a:pt x="77" y="162"/>
                    </a:lnTo>
                    <a:lnTo>
                      <a:pt x="79" y="162"/>
                    </a:lnTo>
                    <a:lnTo>
                      <a:pt x="80" y="162"/>
                    </a:lnTo>
                    <a:lnTo>
                      <a:pt x="81" y="162"/>
                    </a:lnTo>
                    <a:lnTo>
                      <a:pt x="83" y="162"/>
                    </a:lnTo>
                    <a:lnTo>
                      <a:pt x="84" y="162"/>
                    </a:lnTo>
                    <a:lnTo>
                      <a:pt x="85" y="162"/>
                    </a:lnTo>
                    <a:lnTo>
                      <a:pt x="86" y="162"/>
                    </a:lnTo>
                    <a:lnTo>
                      <a:pt x="88" y="162"/>
                    </a:lnTo>
                    <a:lnTo>
                      <a:pt x="89" y="164"/>
                    </a:lnTo>
                    <a:lnTo>
                      <a:pt x="90" y="164"/>
                    </a:lnTo>
                    <a:lnTo>
                      <a:pt x="92" y="164"/>
                    </a:lnTo>
                    <a:lnTo>
                      <a:pt x="93" y="164"/>
                    </a:lnTo>
                    <a:lnTo>
                      <a:pt x="93" y="164"/>
                    </a:lnTo>
                    <a:lnTo>
                      <a:pt x="94" y="164"/>
                    </a:lnTo>
                    <a:lnTo>
                      <a:pt x="96" y="164"/>
                    </a:lnTo>
                    <a:lnTo>
                      <a:pt x="97" y="164"/>
                    </a:lnTo>
                    <a:lnTo>
                      <a:pt x="98" y="164"/>
                    </a:lnTo>
                    <a:lnTo>
                      <a:pt x="100" y="164"/>
                    </a:lnTo>
                    <a:lnTo>
                      <a:pt x="101" y="165"/>
                    </a:lnTo>
                    <a:lnTo>
                      <a:pt x="102" y="165"/>
                    </a:lnTo>
                    <a:lnTo>
                      <a:pt x="103" y="165"/>
                    </a:lnTo>
                    <a:lnTo>
                      <a:pt x="105" y="165"/>
                    </a:lnTo>
                    <a:lnTo>
                      <a:pt x="106" y="165"/>
                    </a:lnTo>
                    <a:lnTo>
                      <a:pt x="107" y="165"/>
                    </a:lnTo>
                    <a:lnTo>
                      <a:pt x="109" y="166"/>
                    </a:lnTo>
                    <a:lnTo>
                      <a:pt x="110" y="166"/>
                    </a:lnTo>
                    <a:lnTo>
                      <a:pt x="111" y="166"/>
                    </a:lnTo>
                    <a:lnTo>
                      <a:pt x="111" y="166"/>
                    </a:lnTo>
                    <a:lnTo>
                      <a:pt x="113" y="166"/>
                    </a:lnTo>
                    <a:lnTo>
                      <a:pt x="114" y="168"/>
                    </a:lnTo>
                    <a:lnTo>
                      <a:pt x="115" y="168"/>
                    </a:lnTo>
                    <a:lnTo>
                      <a:pt x="117" y="168"/>
                    </a:lnTo>
                    <a:lnTo>
                      <a:pt x="118" y="168"/>
                    </a:lnTo>
                    <a:lnTo>
                      <a:pt x="119" y="168"/>
                    </a:lnTo>
                    <a:lnTo>
                      <a:pt x="120" y="169"/>
                    </a:lnTo>
                    <a:lnTo>
                      <a:pt x="122" y="169"/>
                    </a:lnTo>
                    <a:lnTo>
                      <a:pt x="123" y="169"/>
                    </a:lnTo>
                    <a:lnTo>
                      <a:pt x="124" y="169"/>
                    </a:lnTo>
                    <a:lnTo>
                      <a:pt x="126" y="170"/>
                    </a:lnTo>
                    <a:lnTo>
                      <a:pt x="127" y="170"/>
                    </a:lnTo>
                    <a:lnTo>
                      <a:pt x="128" y="170"/>
                    </a:lnTo>
                    <a:lnTo>
                      <a:pt x="130" y="172"/>
                    </a:lnTo>
                    <a:lnTo>
                      <a:pt x="130" y="172"/>
                    </a:lnTo>
                    <a:lnTo>
                      <a:pt x="131" y="172"/>
                    </a:lnTo>
                    <a:lnTo>
                      <a:pt x="132" y="173"/>
                    </a:lnTo>
                    <a:lnTo>
                      <a:pt x="134" y="173"/>
                    </a:lnTo>
                    <a:lnTo>
                      <a:pt x="135" y="173"/>
                    </a:lnTo>
                    <a:lnTo>
                      <a:pt x="136" y="174"/>
                    </a:lnTo>
                    <a:lnTo>
                      <a:pt x="138" y="174"/>
                    </a:lnTo>
                    <a:lnTo>
                      <a:pt x="139" y="174"/>
                    </a:lnTo>
                    <a:lnTo>
                      <a:pt x="140" y="175"/>
                    </a:lnTo>
                    <a:lnTo>
                      <a:pt x="141" y="175"/>
                    </a:lnTo>
                    <a:lnTo>
                      <a:pt x="143" y="175"/>
                    </a:lnTo>
                    <a:lnTo>
                      <a:pt x="144" y="177"/>
                    </a:lnTo>
                    <a:lnTo>
                      <a:pt x="145" y="177"/>
                    </a:lnTo>
                    <a:lnTo>
                      <a:pt x="147" y="178"/>
                    </a:lnTo>
                    <a:lnTo>
                      <a:pt x="147" y="178"/>
                    </a:lnTo>
                    <a:lnTo>
                      <a:pt x="148" y="178"/>
                    </a:lnTo>
                    <a:lnTo>
                      <a:pt x="149" y="179"/>
                    </a:lnTo>
                    <a:lnTo>
                      <a:pt x="151" y="179"/>
                    </a:lnTo>
                    <a:lnTo>
                      <a:pt x="152" y="181"/>
                    </a:lnTo>
                    <a:lnTo>
                      <a:pt x="153" y="181"/>
                    </a:lnTo>
                    <a:lnTo>
                      <a:pt x="155" y="182"/>
                    </a:lnTo>
                    <a:lnTo>
                      <a:pt x="156" y="182"/>
                    </a:lnTo>
                    <a:lnTo>
                      <a:pt x="77" y="0"/>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15" name="Freeform 767"/>
              <p:cNvSpPr>
                <a:spLocks noEditPoints="1"/>
              </p:cNvSpPr>
              <p:nvPr/>
            </p:nvSpPr>
            <p:spPr bwMode="auto">
              <a:xfrm>
                <a:off x="341" y="3303"/>
                <a:ext cx="140" cy="190"/>
              </a:xfrm>
              <a:custGeom>
                <a:avLst/>
                <a:gdLst/>
                <a:ahLst/>
                <a:cxnLst>
                  <a:cxn ang="0">
                    <a:pos x="52" y="0"/>
                  </a:cxn>
                  <a:cxn ang="0">
                    <a:pos x="53" y="728"/>
                  </a:cxn>
                  <a:cxn ang="0">
                    <a:pos x="1" y="728"/>
                  </a:cxn>
                  <a:cxn ang="0">
                    <a:pos x="0" y="0"/>
                  </a:cxn>
                  <a:cxn ang="0">
                    <a:pos x="52" y="0"/>
                  </a:cxn>
                  <a:cxn ang="0">
                    <a:pos x="27" y="753"/>
                  </a:cxn>
                  <a:cxn ang="0">
                    <a:pos x="1" y="753"/>
                  </a:cxn>
                  <a:cxn ang="0">
                    <a:pos x="1" y="728"/>
                  </a:cxn>
                  <a:cxn ang="0">
                    <a:pos x="27" y="728"/>
                  </a:cxn>
                  <a:cxn ang="0">
                    <a:pos x="27" y="753"/>
                  </a:cxn>
                  <a:cxn ang="0">
                    <a:pos x="27" y="702"/>
                  </a:cxn>
                  <a:cxn ang="0">
                    <a:pos x="561" y="707"/>
                  </a:cxn>
                  <a:cxn ang="0">
                    <a:pos x="561" y="758"/>
                  </a:cxn>
                  <a:cxn ang="0">
                    <a:pos x="27" y="753"/>
                  </a:cxn>
                  <a:cxn ang="0">
                    <a:pos x="27" y="702"/>
                  </a:cxn>
                  <a:cxn ang="0">
                    <a:pos x="561" y="758"/>
                  </a:cxn>
                  <a:cxn ang="0">
                    <a:pos x="27" y="753"/>
                  </a:cxn>
                  <a:cxn ang="0">
                    <a:pos x="27" y="702"/>
                  </a:cxn>
                  <a:cxn ang="0">
                    <a:pos x="561" y="707"/>
                  </a:cxn>
                  <a:cxn ang="0">
                    <a:pos x="561" y="758"/>
                  </a:cxn>
                  <a:cxn ang="0">
                    <a:pos x="27" y="702"/>
                  </a:cxn>
                  <a:cxn ang="0">
                    <a:pos x="561" y="707"/>
                  </a:cxn>
                  <a:cxn ang="0">
                    <a:pos x="561" y="758"/>
                  </a:cxn>
                  <a:cxn ang="0">
                    <a:pos x="27" y="753"/>
                  </a:cxn>
                  <a:cxn ang="0">
                    <a:pos x="27" y="702"/>
                  </a:cxn>
                </a:cxnLst>
                <a:rect l="0" t="0" r="r" b="b"/>
                <a:pathLst>
                  <a:path w="561" h="758">
                    <a:moveTo>
                      <a:pt x="52" y="0"/>
                    </a:moveTo>
                    <a:lnTo>
                      <a:pt x="53" y="728"/>
                    </a:lnTo>
                    <a:lnTo>
                      <a:pt x="1" y="728"/>
                    </a:lnTo>
                    <a:lnTo>
                      <a:pt x="0" y="0"/>
                    </a:lnTo>
                    <a:lnTo>
                      <a:pt x="52" y="0"/>
                    </a:lnTo>
                    <a:close/>
                    <a:moveTo>
                      <a:pt x="27" y="753"/>
                    </a:moveTo>
                    <a:lnTo>
                      <a:pt x="1" y="753"/>
                    </a:lnTo>
                    <a:lnTo>
                      <a:pt x="1" y="728"/>
                    </a:lnTo>
                    <a:lnTo>
                      <a:pt x="27" y="728"/>
                    </a:lnTo>
                    <a:lnTo>
                      <a:pt x="27" y="753"/>
                    </a:lnTo>
                    <a:close/>
                    <a:moveTo>
                      <a:pt x="27" y="702"/>
                    </a:moveTo>
                    <a:lnTo>
                      <a:pt x="561" y="707"/>
                    </a:lnTo>
                    <a:lnTo>
                      <a:pt x="561" y="758"/>
                    </a:lnTo>
                    <a:lnTo>
                      <a:pt x="27" y="753"/>
                    </a:lnTo>
                    <a:lnTo>
                      <a:pt x="27" y="702"/>
                    </a:lnTo>
                    <a:close/>
                    <a:moveTo>
                      <a:pt x="561" y="758"/>
                    </a:moveTo>
                    <a:lnTo>
                      <a:pt x="27" y="753"/>
                    </a:lnTo>
                    <a:lnTo>
                      <a:pt x="27" y="702"/>
                    </a:lnTo>
                    <a:lnTo>
                      <a:pt x="561" y="707"/>
                    </a:lnTo>
                    <a:lnTo>
                      <a:pt x="561" y="758"/>
                    </a:lnTo>
                    <a:close/>
                    <a:moveTo>
                      <a:pt x="27" y="702"/>
                    </a:moveTo>
                    <a:lnTo>
                      <a:pt x="561" y="707"/>
                    </a:lnTo>
                    <a:lnTo>
                      <a:pt x="561" y="758"/>
                    </a:lnTo>
                    <a:lnTo>
                      <a:pt x="27" y="753"/>
                    </a:lnTo>
                    <a:lnTo>
                      <a:pt x="27" y="702"/>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16" name="Freeform 768"/>
              <p:cNvSpPr>
                <a:spLocks/>
              </p:cNvSpPr>
              <p:nvPr/>
            </p:nvSpPr>
            <p:spPr bwMode="auto">
              <a:xfrm>
                <a:off x="3994" y="1463"/>
                <a:ext cx="13" cy="210"/>
              </a:xfrm>
              <a:custGeom>
                <a:avLst/>
                <a:gdLst/>
                <a:ahLst/>
                <a:cxnLst>
                  <a:cxn ang="0">
                    <a:pos x="26" y="0"/>
                  </a:cxn>
                  <a:cxn ang="0">
                    <a:pos x="0" y="25"/>
                  </a:cxn>
                  <a:cxn ang="0">
                    <a:pos x="0" y="838"/>
                  </a:cxn>
                  <a:cxn ang="0">
                    <a:pos x="52" y="838"/>
                  </a:cxn>
                  <a:cxn ang="0">
                    <a:pos x="52" y="25"/>
                  </a:cxn>
                  <a:cxn ang="0">
                    <a:pos x="26" y="0"/>
                  </a:cxn>
                </a:cxnLst>
                <a:rect l="0" t="0" r="r" b="b"/>
                <a:pathLst>
                  <a:path w="52" h="838">
                    <a:moveTo>
                      <a:pt x="26" y="0"/>
                    </a:moveTo>
                    <a:lnTo>
                      <a:pt x="0" y="25"/>
                    </a:lnTo>
                    <a:lnTo>
                      <a:pt x="0" y="838"/>
                    </a:lnTo>
                    <a:lnTo>
                      <a:pt x="52" y="838"/>
                    </a:lnTo>
                    <a:lnTo>
                      <a:pt x="52" y="25"/>
                    </a:lnTo>
                    <a:lnTo>
                      <a:pt x="26" y="0"/>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17" name="Freeform 769"/>
              <p:cNvSpPr>
                <a:spLocks/>
              </p:cNvSpPr>
              <p:nvPr/>
            </p:nvSpPr>
            <p:spPr bwMode="auto">
              <a:xfrm>
                <a:off x="3994" y="1463"/>
                <a:ext cx="6" cy="6"/>
              </a:xfrm>
              <a:custGeom>
                <a:avLst/>
                <a:gdLst/>
                <a:ahLst/>
                <a:cxnLst>
                  <a:cxn ang="0">
                    <a:pos x="0" y="25"/>
                  </a:cxn>
                  <a:cxn ang="0">
                    <a:pos x="0" y="0"/>
                  </a:cxn>
                  <a:cxn ang="0">
                    <a:pos x="26" y="0"/>
                  </a:cxn>
                  <a:cxn ang="0">
                    <a:pos x="0" y="25"/>
                  </a:cxn>
                </a:cxnLst>
                <a:rect l="0" t="0" r="r" b="b"/>
                <a:pathLst>
                  <a:path w="26" h="25">
                    <a:moveTo>
                      <a:pt x="0" y="25"/>
                    </a:moveTo>
                    <a:lnTo>
                      <a:pt x="0" y="0"/>
                    </a:lnTo>
                    <a:lnTo>
                      <a:pt x="26" y="0"/>
                    </a:lnTo>
                    <a:lnTo>
                      <a:pt x="0" y="25"/>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18" name="Rectangle 770"/>
              <p:cNvSpPr>
                <a:spLocks noChangeArrowheads="1"/>
              </p:cNvSpPr>
              <p:nvPr/>
            </p:nvSpPr>
            <p:spPr bwMode="auto">
              <a:xfrm>
                <a:off x="4000" y="1463"/>
                <a:ext cx="375" cy="13"/>
              </a:xfrm>
              <a:prstGeom prst="rect">
                <a:avLst/>
              </a:prstGeom>
              <a:solidFill>
                <a:srgbClr val="1F1A1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19" name="Freeform 771"/>
              <p:cNvSpPr>
                <a:spLocks/>
              </p:cNvSpPr>
              <p:nvPr/>
            </p:nvSpPr>
            <p:spPr bwMode="auto">
              <a:xfrm>
                <a:off x="4330" y="1431"/>
                <a:ext cx="90" cy="77"/>
              </a:xfrm>
              <a:custGeom>
                <a:avLst/>
                <a:gdLst/>
                <a:ahLst/>
                <a:cxnLst>
                  <a:cxn ang="0">
                    <a:pos x="0" y="0"/>
                  </a:cxn>
                  <a:cxn ang="0">
                    <a:pos x="4" y="8"/>
                  </a:cxn>
                  <a:cxn ang="0">
                    <a:pos x="8" y="15"/>
                  </a:cxn>
                  <a:cxn ang="0">
                    <a:pos x="10" y="23"/>
                  </a:cxn>
                  <a:cxn ang="0">
                    <a:pos x="13" y="29"/>
                  </a:cxn>
                  <a:cxn ang="0">
                    <a:pos x="17" y="37"/>
                  </a:cxn>
                  <a:cxn ang="0">
                    <a:pos x="20" y="44"/>
                  </a:cxn>
                  <a:cxn ang="0">
                    <a:pos x="22" y="52"/>
                  </a:cxn>
                  <a:cxn ang="0">
                    <a:pos x="23" y="58"/>
                  </a:cxn>
                  <a:cxn ang="0">
                    <a:pos x="26" y="66"/>
                  </a:cxn>
                  <a:cxn ang="0">
                    <a:pos x="29" y="72"/>
                  </a:cxn>
                  <a:cxn ang="0">
                    <a:pos x="30" y="80"/>
                  </a:cxn>
                  <a:cxn ang="0">
                    <a:pos x="31" y="88"/>
                  </a:cxn>
                  <a:cxn ang="0">
                    <a:pos x="34" y="95"/>
                  </a:cxn>
                  <a:cxn ang="0">
                    <a:pos x="35" y="103"/>
                  </a:cxn>
                  <a:cxn ang="0">
                    <a:pos x="35" y="109"/>
                  </a:cxn>
                  <a:cxn ang="0">
                    <a:pos x="37" y="117"/>
                  </a:cxn>
                  <a:cxn ang="0">
                    <a:pos x="38" y="123"/>
                  </a:cxn>
                  <a:cxn ang="0">
                    <a:pos x="38" y="131"/>
                  </a:cxn>
                  <a:cxn ang="0">
                    <a:pos x="39" y="138"/>
                  </a:cxn>
                  <a:cxn ang="0">
                    <a:pos x="39" y="146"/>
                  </a:cxn>
                  <a:cxn ang="0">
                    <a:pos x="39" y="154"/>
                  </a:cxn>
                  <a:cxn ang="0">
                    <a:pos x="39" y="160"/>
                  </a:cxn>
                  <a:cxn ang="0">
                    <a:pos x="39" y="168"/>
                  </a:cxn>
                  <a:cxn ang="0">
                    <a:pos x="39" y="174"/>
                  </a:cxn>
                  <a:cxn ang="0">
                    <a:pos x="38" y="182"/>
                  </a:cxn>
                  <a:cxn ang="0">
                    <a:pos x="38" y="189"/>
                  </a:cxn>
                  <a:cxn ang="0">
                    <a:pos x="37" y="197"/>
                  </a:cxn>
                  <a:cxn ang="0">
                    <a:pos x="35" y="203"/>
                  </a:cxn>
                  <a:cxn ang="0">
                    <a:pos x="34" y="211"/>
                  </a:cxn>
                  <a:cxn ang="0">
                    <a:pos x="33" y="219"/>
                  </a:cxn>
                  <a:cxn ang="0">
                    <a:pos x="31" y="225"/>
                  </a:cxn>
                  <a:cxn ang="0">
                    <a:pos x="30" y="233"/>
                  </a:cxn>
                  <a:cxn ang="0">
                    <a:pos x="27" y="240"/>
                  </a:cxn>
                  <a:cxn ang="0">
                    <a:pos x="26" y="248"/>
                  </a:cxn>
                  <a:cxn ang="0">
                    <a:pos x="23" y="254"/>
                  </a:cxn>
                  <a:cxn ang="0">
                    <a:pos x="21" y="262"/>
                  </a:cxn>
                  <a:cxn ang="0">
                    <a:pos x="18" y="269"/>
                  </a:cxn>
                  <a:cxn ang="0">
                    <a:pos x="16" y="276"/>
                  </a:cxn>
                  <a:cxn ang="0">
                    <a:pos x="13" y="283"/>
                  </a:cxn>
                  <a:cxn ang="0">
                    <a:pos x="9" y="291"/>
                  </a:cxn>
                  <a:cxn ang="0">
                    <a:pos x="6" y="299"/>
                  </a:cxn>
                  <a:cxn ang="0">
                    <a:pos x="2" y="305"/>
                  </a:cxn>
                  <a:cxn ang="0">
                    <a:pos x="362" y="155"/>
                  </a:cxn>
                </a:cxnLst>
                <a:rect l="0" t="0" r="r" b="b"/>
                <a:pathLst>
                  <a:path w="362" h="310">
                    <a:moveTo>
                      <a:pt x="362" y="155"/>
                    </a:moveTo>
                    <a:lnTo>
                      <a:pt x="0" y="0"/>
                    </a:lnTo>
                    <a:lnTo>
                      <a:pt x="0" y="0"/>
                    </a:lnTo>
                    <a:lnTo>
                      <a:pt x="1" y="3"/>
                    </a:lnTo>
                    <a:lnTo>
                      <a:pt x="2" y="6"/>
                    </a:lnTo>
                    <a:lnTo>
                      <a:pt x="4" y="8"/>
                    </a:lnTo>
                    <a:lnTo>
                      <a:pt x="5" y="10"/>
                    </a:lnTo>
                    <a:lnTo>
                      <a:pt x="6" y="12"/>
                    </a:lnTo>
                    <a:lnTo>
                      <a:pt x="8" y="15"/>
                    </a:lnTo>
                    <a:lnTo>
                      <a:pt x="9" y="18"/>
                    </a:lnTo>
                    <a:lnTo>
                      <a:pt x="9" y="20"/>
                    </a:lnTo>
                    <a:lnTo>
                      <a:pt x="10" y="23"/>
                    </a:lnTo>
                    <a:lnTo>
                      <a:pt x="12" y="24"/>
                    </a:lnTo>
                    <a:lnTo>
                      <a:pt x="13" y="27"/>
                    </a:lnTo>
                    <a:lnTo>
                      <a:pt x="13" y="29"/>
                    </a:lnTo>
                    <a:lnTo>
                      <a:pt x="14" y="32"/>
                    </a:lnTo>
                    <a:lnTo>
                      <a:pt x="16" y="35"/>
                    </a:lnTo>
                    <a:lnTo>
                      <a:pt x="17" y="37"/>
                    </a:lnTo>
                    <a:lnTo>
                      <a:pt x="17" y="40"/>
                    </a:lnTo>
                    <a:lnTo>
                      <a:pt x="18" y="41"/>
                    </a:lnTo>
                    <a:lnTo>
                      <a:pt x="20" y="44"/>
                    </a:lnTo>
                    <a:lnTo>
                      <a:pt x="20" y="46"/>
                    </a:lnTo>
                    <a:lnTo>
                      <a:pt x="21" y="49"/>
                    </a:lnTo>
                    <a:lnTo>
                      <a:pt x="22" y="52"/>
                    </a:lnTo>
                    <a:lnTo>
                      <a:pt x="22" y="54"/>
                    </a:lnTo>
                    <a:lnTo>
                      <a:pt x="23" y="57"/>
                    </a:lnTo>
                    <a:lnTo>
                      <a:pt x="23" y="58"/>
                    </a:lnTo>
                    <a:lnTo>
                      <a:pt x="25" y="61"/>
                    </a:lnTo>
                    <a:lnTo>
                      <a:pt x="26" y="63"/>
                    </a:lnTo>
                    <a:lnTo>
                      <a:pt x="26" y="66"/>
                    </a:lnTo>
                    <a:lnTo>
                      <a:pt x="27" y="69"/>
                    </a:lnTo>
                    <a:lnTo>
                      <a:pt x="27" y="71"/>
                    </a:lnTo>
                    <a:lnTo>
                      <a:pt x="29" y="72"/>
                    </a:lnTo>
                    <a:lnTo>
                      <a:pt x="29" y="75"/>
                    </a:lnTo>
                    <a:lnTo>
                      <a:pt x="30" y="78"/>
                    </a:lnTo>
                    <a:lnTo>
                      <a:pt x="30" y="80"/>
                    </a:lnTo>
                    <a:lnTo>
                      <a:pt x="31" y="83"/>
                    </a:lnTo>
                    <a:lnTo>
                      <a:pt x="31" y="86"/>
                    </a:lnTo>
                    <a:lnTo>
                      <a:pt x="31" y="88"/>
                    </a:lnTo>
                    <a:lnTo>
                      <a:pt x="33" y="89"/>
                    </a:lnTo>
                    <a:lnTo>
                      <a:pt x="33" y="92"/>
                    </a:lnTo>
                    <a:lnTo>
                      <a:pt x="34" y="95"/>
                    </a:lnTo>
                    <a:lnTo>
                      <a:pt x="34" y="97"/>
                    </a:lnTo>
                    <a:lnTo>
                      <a:pt x="34" y="100"/>
                    </a:lnTo>
                    <a:lnTo>
                      <a:pt x="35" y="103"/>
                    </a:lnTo>
                    <a:lnTo>
                      <a:pt x="35" y="105"/>
                    </a:lnTo>
                    <a:lnTo>
                      <a:pt x="35" y="106"/>
                    </a:lnTo>
                    <a:lnTo>
                      <a:pt x="35" y="109"/>
                    </a:lnTo>
                    <a:lnTo>
                      <a:pt x="37" y="112"/>
                    </a:lnTo>
                    <a:lnTo>
                      <a:pt x="37" y="114"/>
                    </a:lnTo>
                    <a:lnTo>
                      <a:pt x="37" y="117"/>
                    </a:lnTo>
                    <a:lnTo>
                      <a:pt x="37" y="120"/>
                    </a:lnTo>
                    <a:lnTo>
                      <a:pt x="38" y="121"/>
                    </a:lnTo>
                    <a:lnTo>
                      <a:pt x="38" y="123"/>
                    </a:lnTo>
                    <a:lnTo>
                      <a:pt x="38" y="126"/>
                    </a:lnTo>
                    <a:lnTo>
                      <a:pt x="38" y="129"/>
                    </a:lnTo>
                    <a:lnTo>
                      <a:pt x="38" y="131"/>
                    </a:lnTo>
                    <a:lnTo>
                      <a:pt x="38" y="134"/>
                    </a:lnTo>
                    <a:lnTo>
                      <a:pt x="39" y="137"/>
                    </a:lnTo>
                    <a:lnTo>
                      <a:pt x="39" y="138"/>
                    </a:lnTo>
                    <a:lnTo>
                      <a:pt x="39" y="140"/>
                    </a:lnTo>
                    <a:lnTo>
                      <a:pt x="39" y="143"/>
                    </a:lnTo>
                    <a:lnTo>
                      <a:pt x="39" y="146"/>
                    </a:lnTo>
                    <a:lnTo>
                      <a:pt x="39" y="148"/>
                    </a:lnTo>
                    <a:lnTo>
                      <a:pt x="39" y="151"/>
                    </a:lnTo>
                    <a:lnTo>
                      <a:pt x="39" y="154"/>
                    </a:lnTo>
                    <a:lnTo>
                      <a:pt x="39" y="155"/>
                    </a:lnTo>
                    <a:lnTo>
                      <a:pt x="39" y="157"/>
                    </a:lnTo>
                    <a:lnTo>
                      <a:pt x="39" y="160"/>
                    </a:lnTo>
                    <a:lnTo>
                      <a:pt x="39" y="163"/>
                    </a:lnTo>
                    <a:lnTo>
                      <a:pt x="39" y="165"/>
                    </a:lnTo>
                    <a:lnTo>
                      <a:pt x="39" y="168"/>
                    </a:lnTo>
                    <a:lnTo>
                      <a:pt x="39" y="171"/>
                    </a:lnTo>
                    <a:lnTo>
                      <a:pt x="39" y="172"/>
                    </a:lnTo>
                    <a:lnTo>
                      <a:pt x="39" y="174"/>
                    </a:lnTo>
                    <a:lnTo>
                      <a:pt x="38" y="177"/>
                    </a:lnTo>
                    <a:lnTo>
                      <a:pt x="38" y="180"/>
                    </a:lnTo>
                    <a:lnTo>
                      <a:pt x="38" y="182"/>
                    </a:lnTo>
                    <a:lnTo>
                      <a:pt x="38" y="185"/>
                    </a:lnTo>
                    <a:lnTo>
                      <a:pt x="38" y="186"/>
                    </a:lnTo>
                    <a:lnTo>
                      <a:pt x="38" y="189"/>
                    </a:lnTo>
                    <a:lnTo>
                      <a:pt x="37" y="191"/>
                    </a:lnTo>
                    <a:lnTo>
                      <a:pt x="37" y="194"/>
                    </a:lnTo>
                    <a:lnTo>
                      <a:pt x="37" y="197"/>
                    </a:lnTo>
                    <a:lnTo>
                      <a:pt x="37" y="199"/>
                    </a:lnTo>
                    <a:lnTo>
                      <a:pt x="35" y="202"/>
                    </a:lnTo>
                    <a:lnTo>
                      <a:pt x="35" y="203"/>
                    </a:lnTo>
                    <a:lnTo>
                      <a:pt x="35" y="206"/>
                    </a:lnTo>
                    <a:lnTo>
                      <a:pt x="35" y="208"/>
                    </a:lnTo>
                    <a:lnTo>
                      <a:pt x="34" y="211"/>
                    </a:lnTo>
                    <a:lnTo>
                      <a:pt x="34" y="214"/>
                    </a:lnTo>
                    <a:lnTo>
                      <a:pt x="34" y="216"/>
                    </a:lnTo>
                    <a:lnTo>
                      <a:pt x="33" y="219"/>
                    </a:lnTo>
                    <a:lnTo>
                      <a:pt x="33" y="220"/>
                    </a:lnTo>
                    <a:lnTo>
                      <a:pt x="31" y="223"/>
                    </a:lnTo>
                    <a:lnTo>
                      <a:pt x="31" y="225"/>
                    </a:lnTo>
                    <a:lnTo>
                      <a:pt x="31" y="228"/>
                    </a:lnTo>
                    <a:lnTo>
                      <a:pt x="30" y="231"/>
                    </a:lnTo>
                    <a:lnTo>
                      <a:pt x="30" y="233"/>
                    </a:lnTo>
                    <a:lnTo>
                      <a:pt x="29" y="235"/>
                    </a:lnTo>
                    <a:lnTo>
                      <a:pt x="29" y="237"/>
                    </a:lnTo>
                    <a:lnTo>
                      <a:pt x="27" y="240"/>
                    </a:lnTo>
                    <a:lnTo>
                      <a:pt x="27" y="242"/>
                    </a:lnTo>
                    <a:lnTo>
                      <a:pt x="26" y="245"/>
                    </a:lnTo>
                    <a:lnTo>
                      <a:pt x="26" y="248"/>
                    </a:lnTo>
                    <a:lnTo>
                      <a:pt x="25" y="250"/>
                    </a:lnTo>
                    <a:lnTo>
                      <a:pt x="23" y="252"/>
                    </a:lnTo>
                    <a:lnTo>
                      <a:pt x="23" y="254"/>
                    </a:lnTo>
                    <a:lnTo>
                      <a:pt x="22" y="257"/>
                    </a:lnTo>
                    <a:lnTo>
                      <a:pt x="22" y="259"/>
                    </a:lnTo>
                    <a:lnTo>
                      <a:pt x="21" y="262"/>
                    </a:lnTo>
                    <a:lnTo>
                      <a:pt x="20" y="265"/>
                    </a:lnTo>
                    <a:lnTo>
                      <a:pt x="20" y="267"/>
                    </a:lnTo>
                    <a:lnTo>
                      <a:pt x="18" y="269"/>
                    </a:lnTo>
                    <a:lnTo>
                      <a:pt x="17" y="271"/>
                    </a:lnTo>
                    <a:lnTo>
                      <a:pt x="17" y="274"/>
                    </a:lnTo>
                    <a:lnTo>
                      <a:pt x="16" y="276"/>
                    </a:lnTo>
                    <a:lnTo>
                      <a:pt x="14" y="279"/>
                    </a:lnTo>
                    <a:lnTo>
                      <a:pt x="13" y="282"/>
                    </a:lnTo>
                    <a:lnTo>
                      <a:pt x="13" y="283"/>
                    </a:lnTo>
                    <a:lnTo>
                      <a:pt x="12" y="286"/>
                    </a:lnTo>
                    <a:lnTo>
                      <a:pt x="10" y="288"/>
                    </a:lnTo>
                    <a:lnTo>
                      <a:pt x="9" y="291"/>
                    </a:lnTo>
                    <a:lnTo>
                      <a:pt x="9" y="293"/>
                    </a:lnTo>
                    <a:lnTo>
                      <a:pt x="8" y="296"/>
                    </a:lnTo>
                    <a:lnTo>
                      <a:pt x="6" y="299"/>
                    </a:lnTo>
                    <a:lnTo>
                      <a:pt x="5" y="300"/>
                    </a:lnTo>
                    <a:lnTo>
                      <a:pt x="4" y="303"/>
                    </a:lnTo>
                    <a:lnTo>
                      <a:pt x="2" y="305"/>
                    </a:lnTo>
                    <a:lnTo>
                      <a:pt x="1" y="308"/>
                    </a:lnTo>
                    <a:lnTo>
                      <a:pt x="0" y="310"/>
                    </a:lnTo>
                    <a:lnTo>
                      <a:pt x="362" y="155"/>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20" name="Rectangle 772"/>
              <p:cNvSpPr>
                <a:spLocks noChangeArrowheads="1"/>
              </p:cNvSpPr>
              <p:nvPr/>
            </p:nvSpPr>
            <p:spPr bwMode="auto">
              <a:xfrm>
                <a:off x="4031" y="1506"/>
                <a:ext cx="609"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000" b="1" dirty="0">
                    <a:solidFill>
                      <a:srgbClr val="1F1A17"/>
                    </a:solidFill>
                    <a:latin typeface="Arial" pitchFamily="34" charset="0"/>
                  </a:rPr>
                  <a:t>Nx Redundancy</a:t>
                </a:r>
                <a:endParaRPr lang="en-US" dirty="0">
                  <a:solidFill>
                    <a:prstClr val="black"/>
                  </a:solidFill>
                  <a:latin typeface="Arial" pitchFamily="34" charset="0"/>
                </a:endParaRPr>
              </a:p>
            </p:txBody>
          </p:sp>
          <p:sp>
            <p:nvSpPr>
              <p:cNvPr id="421" name="Rectangle 773"/>
              <p:cNvSpPr>
                <a:spLocks noChangeArrowheads="1"/>
              </p:cNvSpPr>
              <p:nvPr/>
            </p:nvSpPr>
            <p:spPr bwMode="auto">
              <a:xfrm>
                <a:off x="1074" y="1102"/>
                <a:ext cx="181" cy="9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900" dirty="0">
                    <a:solidFill>
                      <a:srgbClr val="1F1A17"/>
                    </a:solidFill>
                    <a:latin typeface="Arial" pitchFamily="34" charset="0"/>
                  </a:rPr>
                  <a:t>ADC</a:t>
                </a:r>
                <a:endParaRPr lang="en-US" dirty="0">
                  <a:solidFill>
                    <a:prstClr val="black"/>
                  </a:solidFill>
                  <a:latin typeface="Arial" pitchFamily="34" charset="0"/>
                </a:endParaRPr>
              </a:p>
            </p:txBody>
          </p:sp>
          <p:sp>
            <p:nvSpPr>
              <p:cNvPr id="422" name="Rectangle 774"/>
              <p:cNvSpPr>
                <a:spLocks noChangeArrowheads="1"/>
              </p:cNvSpPr>
              <p:nvPr/>
            </p:nvSpPr>
            <p:spPr bwMode="auto">
              <a:xfrm>
                <a:off x="3984" y="645"/>
                <a:ext cx="899" cy="30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900" b="1" i="1" dirty="0">
                    <a:solidFill>
                      <a:srgbClr val="000099"/>
                    </a:solidFill>
                    <a:latin typeface="Arial" pitchFamily="34" charset="0"/>
                  </a:rPr>
                  <a:t>Cavern</a:t>
                </a:r>
                <a:endParaRPr lang="en-US" dirty="0">
                  <a:solidFill>
                    <a:prstClr val="black"/>
                  </a:solidFill>
                  <a:latin typeface="Arial" pitchFamily="34" charset="0"/>
                </a:endParaRPr>
              </a:p>
            </p:txBody>
          </p:sp>
          <p:sp>
            <p:nvSpPr>
              <p:cNvPr id="423" name="Line 775"/>
              <p:cNvSpPr>
                <a:spLocks noChangeShapeType="1"/>
              </p:cNvSpPr>
              <p:nvPr/>
            </p:nvSpPr>
            <p:spPr bwMode="auto">
              <a:xfrm>
                <a:off x="1949" y="1395"/>
                <a:ext cx="206"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24" name="Line 776"/>
              <p:cNvSpPr>
                <a:spLocks noChangeShapeType="1"/>
              </p:cNvSpPr>
              <p:nvPr/>
            </p:nvSpPr>
            <p:spPr bwMode="auto">
              <a:xfrm flipV="1">
                <a:off x="1949" y="1822"/>
                <a:ext cx="164" cy="3"/>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25" name="Line 777"/>
              <p:cNvSpPr>
                <a:spLocks noChangeShapeType="1"/>
              </p:cNvSpPr>
              <p:nvPr/>
            </p:nvSpPr>
            <p:spPr bwMode="auto">
              <a:xfrm>
                <a:off x="1949" y="2040"/>
                <a:ext cx="106"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26" name="Line 778"/>
              <p:cNvSpPr>
                <a:spLocks noChangeShapeType="1"/>
              </p:cNvSpPr>
              <p:nvPr/>
            </p:nvSpPr>
            <p:spPr bwMode="auto">
              <a:xfrm>
                <a:off x="1949" y="2470"/>
                <a:ext cx="229"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27" name="Line 779"/>
              <p:cNvSpPr>
                <a:spLocks noChangeShapeType="1"/>
              </p:cNvSpPr>
              <p:nvPr/>
            </p:nvSpPr>
            <p:spPr bwMode="auto">
              <a:xfrm>
                <a:off x="1949" y="2685"/>
                <a:ext cx="274"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28" name="Line 780"/>
              <p:cNvSpPr>
                <a:spLocks noChangeShapeType="1"/>
              </p:cNvSpPr>
              <p:nvPr/>
            </p:nvSpPr>
            <p:spPr bwMode="auto">
              <a:xfrm flipV="1">
                <a:off x="1949" y="2897"/>
                <a:ext cx="319" cy="4"/>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29" name="Line 781"/>
              <p:cNvSpPr>
                <a:spLocks noChangeShapeType="1"/>
              </p:cNvSpPr>
              <p:nvPr/>
            </p:nvSpPr>
            <p:spPr bwMode="auto">
              <a:xfrm>
                <a:off x="1949" y="3116"/>
                <a:ext cx="364"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30" name="Line 782"/>
              <p:cNvSpPr>
                <a:spLocks noChangeShapeType="1"/>
              </p:cNvSpPr>
              <p:nvPr/>
            </p:nvSpPr>
            <p:spPr bwMode="auto">
              <a:xfrm flipH="1">
                <a:off x="2223" y="2498"/>
                <a:ext cx="35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31" name="Line 783"/>
              <p:cNvSpPr>
                <a:spLocks noChangeShapeType="1"/>
              </p:cNvSpPr>
              <p:nvPr/>
            </p:nvSpPr>
            <p:spPr bwMode="auto">
              <a:xfrm flipH="1">
                <a:off x="2018" y="2344"/>
                <a:ext cx="558"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32" name="Line 784"/>
              <p:cNvSpPr>
                <a:spLocks noChangeShapeType="1"/>
              </p:cNvSpPr>
              <p:nvPr/>
            </p:nvSpPr>
            <p:spPr bwMode="auto">
              <a:xfrm flipH="1">
                <a:off x="2055" y="2267"/>
                <a:ext cx="521"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33" name="Line 785"/>
              <p:cNvSpPr>
                <a:spLocks noChangeShapeType="1"/>
              </p:cNvSpPr>
              <p:nvPr/>
            </p:nvSpPr>
            <p:spPr bwMode="auto">
              <a:xfrm flipH="1">
                <a:off x="2113" y="2190"/>
                <a:ext cx="46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34" name="Line 786"/>
              <p:cNvSpPr>
                <a:spLocks noChangeShapeType="1"/>
              </p:cNvSpPr>
              <p:nvPr/>
            </p:nvSpPr>
            <p:spPr bwMode="auto">
              <a:xfrm flipH="1">
                <a:off x="2155" y="2113"/>
                <a:ext cx="421"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35" name="Line 787"/>
              <p:cNvSpPr>
                <a:spLocks noChangeShapeType="1"/>
              </p:cNvSpPr>
              <p:nvPr/>
            </p:nvSpPr>
            <p:spPr bwMode="auto">
              <a:xfrm flipH="1">
                <a:off x="2178" y="2421"/>
                <a:ext cx="398"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36" name="Line 788"/>
              <p:cNvSpPr>
                <a:spLocks noChangeShapeType="1"/>
              </p:cNvSpPr>
              <p:nvPr/>
            </p:nvSpPr>
            <p:spPr bwMode="auto">
              <a:xfrm flipH="1">
                <a:off x="2268" y="2576"/>
                <a:ext cx="308"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37" name="Line 789"/>
              <p:cNvSpPr>
                <a:spLocks noChangeShapeType="1"/>
              </p:cNvSpPr>
              <p:nvPr/>
            </p:nvSpPr>
            <p:spPr bwMode="auto">
              <a:xfrm flipH="1">
                <a:off x="2313" y="2653"/>
                <a:ext cx="263"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38" name="Rectangle 790"/>
              <p:cNvSpPr>
                <a:spLocks noChangeArrowheads="1"/>
              </p:cNvSpPr>
              <p:nvPr/>
            </p:nvSpPr>
            <p:spPr bwMode="auto">
              <a:xfrm>
                <a:off x="2221" y="1337"/>
                <a:ext cx="128" cy="9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900" dirty="0">
                    <a:solidFill>
                      <a:srgbClr val="1F1A17"/>
                    </a:solidFill>
                    <a:latin typeface="Wingdings" pitchFamily="2" charset="2"/>
                  </a:rPr>
                  <a:t>?</a:t>
                </a:r>
                <a:endParaRPr lang="en-US" dirty="0">
                  <a:solidFill>
                    <a:prstClr val="black"/>
                  </a:solidFill>
                  <a:latin typeface="Arial" pitchFamily="34" charset="0"/>
                </a:endParaRPr>
              </a:p>
            </p:txBody>
          </p:sp>
          <p:sp>
            <p:nvSpPr>
              <p:cNvPr id="439" name="Rectangle 791"/>
              <p:cNvSpPr>
                <a:spLocks noChangeArrowheads="1"/>
              </p:cNvSpPr>
              <p:nvPr/>
            </p:nvSpPr>
            <p:spPr bwMode="auto">
              <a:xfrm>
                <a:off x="2221" y="1416"/>
                <a:ext cx="128" cy="9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900" dirty="0">
                    <a:solidFill>
                      <a:srgbClr val="1F1A17"/>
                    </a:solidFill>
                    <a:latin typeface="Wingdings" pitchFamily="2" charset="2"/>
                  </a:rPr>
                  <a:t>?</a:t>
                </a:r>
                <a:endParaRPr lang="en-US" dirty="0">
                  <a:solidFill>
                    <a:prstClr val="black"/>
                  </a:solidFill>
                  <a:latin typeface="Arial" pitchFamily="34" charset="0"/>
                </a:endParaRPr>
              </a:p>
            </p:txBody>
          </p:sp>
          <p:sp>
            <p:nvSpPr>
              <p:cNvPr id="440" name="Rectangle 792"/>
              <p:cNvSpPr>
                <a:spLocks noChangeArrowheads="1"/>
              </p:cNvSpPr>
              <p:nvPr/>
            </p:nvSpPr>
            <p:spPr bwMode="auto">
              <a:xfrm>
                <a:off x="2221" y="1496"/>
                <a:ext cx="128" cy="9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900" dirty="0">
                    <a:solidFill>
                      <a:srgbClr val="1F1A17"/>
                    </a:solidFill>
                    <a:latin typeface="Wingdings" pitchFamily="2" charset="2"/>
                  </a:rPr>
                  <a:t>?</a:t>
                </a:r>
                <a:endParaRPr lang="en-US" dirty="0">
                  <a:solidFill>
                    <a:prstClr val="black"/>
                  </a:solidFill>
                  <a:latin typeface="Arial" pitchFamily="34" charset="0"/>
                </a:endParaRPr>
              </a:p>
            </p:txBody>
          </p:sp>
          <p:sp>
            <p:nvSpPr>
              <p:cNvPr id="441" name="Rectangle 793"/>
              <p:cNvSpPr>
                <a:spLocks noChangeArrowheads="1"/>
              </p:cNvSpPr>
              <p:nvPr/>
            </p:nvSpPr>
            <p:spPr bwMode="auto">
              <a:xfrm>
                <a:off x="2221" y="1575"/>
                <a:ext cx="128" cy="9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900" dirty="0">
                    <a:solidFill>
                      <a:srgbClr val="1F1A17"/>
                    </a:solidFill>
                    <a:latin typeface="Wingdings" pitchFamily="2" charset="2"/>
                  </a:rPr>
                  <a:t>?</a:t>
                </a:r>
                <a:endParaRPr lang="en-US" dirty="0">
                  <a:solidFill>
                    <a:prstClr val="black"/>
                  </a:solidFill>
                  <a:latin typeface="Arial" pitchFamily="34" charset="0"/>
                </a:endParaRPr>
              </a:p>
            </p:txBody>
          </p:sp>
          <p:sp>
            <p:nvSpPr>
              <p:cNvPr id="442" name="Rectangle 794"/>
              <p:cNvSpPr>
                <a:spLocks noChangeArrowheads="1"/>
              </p:cNvSpPr>
              <p:nvPr/>
            </p:nvSpPr>
            <p:spPr bwMode="auto">
              <a:xfrm>
                <a:off x="2221" y="1654"/>
                <a:ext cx="128" cy="9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900" dirty="0">
                    <a:solidFill>
                      <a:srgbClr val="1F1A17"/>
                    </a:solidFill>
                    <a:latin typeface="Wingdings" pitchFamily="2" charset="2"/>
                  </a:rPr>
                  <a:t>?</a:t>
                </a:r>
                <a:endParaRPr lang="en-US" dirty="0">
                  <a:solidFill>
                    <a:prstClr val="black"/>
                  </a:solidFill>
                  <a:latin typeface="Arial" pitchFamily="34" charset="0"/>
                </a:endParaRPr>
              </a:p>
            </p:txBody>
          </p:sp>
          <p:sp>
            <p:nvSpPr>
              <p:cNvPr id="443" name="Rectangle 795"/>
              <p:cNvSpPr>
                <a:spLocks noChangeArrowheads="1"/>
              </p:cNvSpPr>
              <p:nvPr/>
            </p:nvSpPr>
            <p:spPr bwMode="auto">
              <a:xfrm>
                <a:off x="2221" y="1734"/>
                <a:ext cx="128" cy="9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900" dirty="0">
                    <a:solidFill>
                      <a:srgbClr val="1F1A17"/>
                    </a:solidFill>
                    <a:latin typeface="Wingdings" pitchFamily="2" charset="2"/>
                  </a:rPr>
                  <a:t>?</a:t>
                </a:r>
                <a:endParaRPr lang="en-US" dirty="0">
                  <a:solidFill>
                    <a:prstClr val="black"/>
                  </a:solidFill>
                  <a:latin typeface="Arial" pitchFamily="34" charset="0"/>
                </a:endParaRPr>
              </a:p>
            </p:txBody>
          </p:sp>
          <p:sp>
            <p:nvSpPr>
              <p:cNvPr id="444" name="Rectangle 796"/>
              <p:cNvSpPr>
                <a:spLocks noChangeArrowheads="1"/>
              </p:cNvSpPr>
              <p:nvPr/>
            </p:nvSpPr>
            <p:spPr bwMode="auto">
              <a:xfrm>
                <a:off x="2221" y="1813"/>
                <a:ext cx="128" cy="9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900" dirty="0">
                    <a:solidFill>
                      <a:srgbClr val="1F1A17"/>
                    </a:solidFill>
                    <a:latin typeface="Wingdings" pitchFamily="2" charset="2"/>
                  </a:rPr>
                  <a:t>?</a:t>
                </a:r>
                <a:endParaRPr lang="en-US" dirty="0">
                  <a:solidFill>
                    <a:prstClr val="black"/>
                  </a:solidFill>
                  <a:latin typeface="Arial" pitchFamily="34" charset="0"/>
                </a:endParaRPr>
              </a:p>
            </p:txBody>
          </p:sp>
          <p:sp>
            <p:nvSpPr>
              <p:cNvPr id="445" name="Rectangle 797"/>
              <p:cNvSpPr>
                <a:spLocks noChangeArrowheads="1"/>
              </p:cNvSpPr>
              <p:nvPr/>
            </p:nvSpPr>
            <p:spPr bwMode="auto">
              <a:xfrm>
                <a:off x="2289" y="1335"/>
                <a:ext cx="829"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900" b="1" dirty="0">
                    <a:solidFill>
                      <a:srgbClr val="1F1A17"/>
                    </a:solidFill>
                    <a:latin typeface="Arial" pitchFamily="34" charset="0"/>
                  </a:rPr>
                  <a:t>Charge amplifier + filter</a:t>
                </a:r>
                <a:endParaRPr lang="en-US" dirty="0">
                  <a:solidFill>
                    <a:prstClr val="black"/>
                  </a:solidFill>
                  <a:latin typeface="Arial" pitchFamily="34" charset="0"/>
                </a:endParaRPr>
              </a:p>
            </p:txBody>
          </p:sp>
          <p:sp>
            <p:nvSpPr>
              <p:cNvPr id="446" name="Rectangle 798"/>
              <p:cNvSpPr>
                <a:spLocks noChangeArrowheads="1"/>
              </p:cNvSpPr>
              <p:nvPr/>
            </p:nvSpPr>
            <p:spPr bwMode="auto">
              <a:xfrm>
                <a:off x="2289" y="1414"/>
                <a:ext cx="658"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900" b="1" dirty="0">
                    <a:solidFill>
                      <a:srgbClr val="1F1A17"/>
                    </a:solidFill>
                    <a:latin typeface="Arial" pitchFamily="34" charset="0"/>
                  </a:rPr>
                  <a:t>Charge calibration</a:t>
                </a:r>
                <a:endParaRPr lang="en-US" dirty="0">
                  <a:solidFill>
                    <a:prstClr val="black"/>
                  </a:solidFill>
                  <a:latin typeface="Arial" pitchFamily="34" charset="0"/>
                </a:endParaRPr>
              </a:p>
            </p:txBody>
          </p:sp>
          <p:sp>
            <p:nvSpPr>
              <p:cNvPr id="447" name="Rectangle 799"/>
              <p:cNvSpPr>
                <a:spLocks noChangeArrowheads="1"/>
              </p:cNvSpPr>
              <p:nvPr/>
            </p:nvSpPr>
            <p:spPr bwMode="auto">
              <a:xfrm>
                <a:off x="2289" y="1494"/>
                <a:ext cx="188"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900" b="1" dirty="0">
                    <a:solidFill>
                      <a:srgbClr val="1F1A17"/>
                    </a:solidFill>
                    <a:latin typeface="Arial" pitchFamily="34" charset="0"/>
                  </a:rPr>
                  <a:t>ADC</a:t>
                </a:r>
                <a:endParaRPr lang="en-US" dirty="0">
                  <a:solidFill>
                    <a:prstClr val="black"/>
                  </a:solidFill>
                  <a:latin typeface="Arial" pitchFamily="34" charset="0"/>
                </a:endParaRPr>
              </a:p>
            </p:txBody>
          </p:sp>
          <p:sp>
            <p:nvSpPr>
              <p:cNvPr id="448" name="Rectangle 800"/>
              <p:cNvSpPr>
                <a:spLocks noChangeArrowheads="1"/>
              </p:cNvSpPr>
              <p:nvPr/>
            </p:nvSpPr>
            <p:spPr bwMode="auto">
              <a:xfrm>
                <a:off x="2289" y="1573"/>
                <a:ext cx="614"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900" b="1" dirty="0">
                    <a:solidFill>
                      <a:srgbClr val="1F1A17"/>
                    </a:solidFill>
                    <a:latin typeface="Arial" pitchFamily="34" charset="0"/>
                  </a:rPr>
                  <a:t>Zero-suppression</a:t>
                </a:r>
                <a:endParaRPr lang="en-US" dirty="0">
                  <a:solidFill>
                    <a:prstClr val="black"/>
                  </a:solidFill>
                  <a:latin typeface="Arial" pitchFamily="34" charset="0"/>
                </a:endParaRPr>
              </a:p>
            </p:txBody>
          </p:sp>
          <p:sp>
            <p:nvSpPr>
              <p:cNvPr id="449" name="Rectangle 801"/>
              <p:cNvSpPr>
                <a:spLocks noChangeArrowheads="1"/>
              </p:cNvSpPr>
              <p:nvPr/>
            </p:nvSpPr>
            <p:spPr bwMode="auto">
              <a:xfrm>
                <a:off x="2289" y="1652"/>
                <a:ext cx="350"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900" b="1" dirty="0">
                    <a:solidFill>
                      <a:srgbClr val="1F1A17"/>
                    </a:solidFill>
                    <a:latin typeface="Arial" pitchFamily="34" charset="0"/>
                  </a:rPr>
                  <a:t>Buffering</a:t>
                </a:r>
                <a:endParaRPr lang="en-US" dirty="0">
                  <a:solidFill>
                    <a:prstClr val="black"/>
                  </a:solidFill>
                  <a:latin typeface="Arial" pitchFamily="34" charset="0"/>
                </a:endParaRPr>
              </a:p>
            </p:txBody>
          </p:sp>
          <p:sp>
            <p:nvSpPr>
              <p:cNvPr id="450" name="Rectangle 802"/>
              <p:cNvSpPr>
                <a:spLocks noChangeArrowheads="1"/>
              </p:cNvSpPr>
              <p:nvPr/>
            </p:nvSpPr>
            <p:spPr bwMode="auto">
              <a:xfrm>
                <a:off x="2289" y="1732"/>
                <a:ext cx="678"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900" b="1" dirty="0">
                    <a:solidFill>
                      <a:srgbClr val="1F1A17"/>
                    </a:solidFill>
                    <a:latin typeface="Arial" pitchFamily="34" charset="0"/>
                  </a:rPr>
                  <a:t>Token passing bus</a:t>
                </a:r>
                <a:endParaRPr lang="en-US" dirty="0">
                  <a:solidFill>
                    <a:prstClr val="black"/>
                  </a:solidFill>
                  <a:latin typeface="Arial" pitchFamily="34" charset="0"/>
                </a:endParaRPr>
              </a:p>
            </p:txBody>
          </p:sp>
          <p:sp>
            <p:nvSpPr>
              <p:cNvPr id="451" name="Rectangle 803"/>
              <p:cNvSpPr>
                <a:spLocks noChangeArrowheads="1"/>
              </p:cNvSpPr>
              <p:nvPr/>
            </p:nvSpPr>
            <p:spPr bwMode="auto">
              <a:xfrm>
                <a:off x="2289" y="1811"/>
                <a:ext cx="832"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900" b="1" dirty="0">
                    <a:solidFill>
                      <a:srgbClr val="1F1A17"/>
                    </a:solidFill>
                    <a:latin typeface="Arial" pitchFamily="34" charset="0"/>
                  </a:rPr>
                  <a:t>Register programmable</a:t>
                </a:r>
                <a:endParaRPr lang="en-US" dirty="0">
                  <a:solidFill>
                    <a:prstClr val="black"/>
                  </a:solidFill>
                  <a:latin typeface="Arial" pitchFamily="34" charset="0"/>
                </a:endParaRPr>
              </a:p>
            </p:txBody>
          </p:sp>
          <p:sp>
            <p:nvSpPr>
              <p:cNvPr id="452" name="Freeform 804"/>
              <p:cNvSpPr>
                <a:spLocks/>
              </p:cNvSpPr>
              <p:nvPr/>
            </p:nvSpPr>
            <p:spPr bwMode="auto">
              <a:xfrm>
                <a:off x="2112" y="1815"/>
                <a:ext cx="1" cy="375"/>
              </a:xfrm>
              <a:custGeom>
                <a:avLst/>
                <a:gdLst/>
                <a:ahLst/>
                <a:cxnLst>
                  <a:cxn ang="0">
                    <a:pos x="2" y="27"/>
                  </a:cxn>
                  <a:cxn ang="0">
                    <a:pos x="2" y="8"/>
                  </a:cxn>
                  <a:cxn ang="0">
                    <a:pos x="2" y="0"/>
                  </a:cxn>
                  <a:cxn ang="0">
                    <a:pos x="0" y="3"/>
                  </a:cxn>
                  <a:cxn ang="0">
                    <a:pos x="0" y="16"/>
                  </a:cxn>
                  <a:cxn ang="0">
                    <a:pos x="0" y="65"/>
                  </a:cxn>
                  <a:cxn ang="0">
                    <a:pos x="0" y="146"/>
                  </a:cxn>
                  <a:cxn ang="0">
                    <a:pos x="0" y="252"/>
                  </a:cxn>
                  <a:cxn ang="0">
                    <a:pos x="0" y="378"/>
                  </a:cxn>
                  <a:cxn ang="0">
                    <a:pos x="0" y="517"/>
                  </a:cxn>
                  <a:cxn ang="0">
                    <a:pos x="0" y="666"/>
                  </a:cxn>
                  <a:cxn ang="0">
                    <a:pos x="2" y="816"/>
                  </a:cxn>
                  <a:cxn ang="0">
                    <a:pos x="2" y="965"/>
                  </a:cxn>
                  <a:cxn ang="0">
                    <a:pos x="2" y="1105"/>
                  </a:cxn>
                  <a:cxn ang="0">
                    <a:pos x="2" y="1233"/>
                  </a:cxn>
                  <a:cxn ang="0">
                    <a:pos x="2" y="1342"/>
                  </a:cxn>
                  <a:cxn ang="0">
                    <a:pos x="3" y="1425"/>
                  </a:cxn>
                  <a:cxn ang="0">
                    <a:pos x="3" y="1480"/>
                  </a:cxn>
                  <a:cxn ang="0">
                    <a:pos x="3" y="1500"/>
                  </a:cxn>
                </a:cxnLst>
                <a:rect l="0" t="0" r="r" b="b"/>
                <a:pathLst>
                  <a:path w="3" h="1500">
                    <a:moveTo>
                      <a:pt x="2" y="27"/>
                    </a:moveTo>
                    <a:lnTo>
                      <a:pt x="2" y="8"/>
                    </a:lnTo>
                    <a:lnTo>
                      <a:pt x="2" y="0"/>
                    </a:lnTo>
                    <a:lnTo>
                      <a:pt x="0" y="3"/>
                    </a:lnTo>
                    <a:lnTo>
                      <a:pt x="0" y="16"/>
                    </a:lnTo>
                    <a:lnTo>
                      <a:pt x="0" y="65"/>
                    </a:lnTo>
                    <a:lnTo>
                      <a:pt x="0" y="146"/>
                    </a:lnTo>
                    <a:lnTo>
                      <a:pt x="0" y="252"/>
                    </a:lnTo>
                    <a:lnTo>
                      <a:pt x="0" y="378"/>
                    </a:lnTo>
                    <a:lnTo>
                      <a:pt x="0" y="517"/>
                    </a:lnTo>
                    <a:lnTo>
                      <a:pt x="0" y="666"/>
                    </a:lnTo>
                    <a:lnTo>
                      <a:pt x="2" y="816"/>
                    </a:lnTo>
                    <a:lnTo>
                      <a:pt x="2" y="965"/>
                    </a:lnTo>
                    <a:lnTo>
                      <a:pt x="2" y="1105"/>
                    </a:lnTo>
                    <a:lnTo>
                      <a:pt x="2" y="1233"/>
                    </a:lnTo>
                    <a:lnTo>
                      <a:pt x="2" y="1342"/>
                    </a:lnTo>
                    <a:lnTo>
                      <a:pt x="3" y="1425"/>
                    </a:lnTo>
                    <a:lnTo>
                      <a:pt x="3" y="1480"/>
                    </a:lnTo>
                    <a:lnTo>
                      <a:pt x="3" y="1500"/>
                    </a:lnTo>
                  </a:path>
                </a:pathLst>
              </a:cu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53" name="Line 805"/>
              <p:cNvSpPr>
                <a:spLocks noChangeShapeType="1"/>
              </p:cNvSpPr>
              <p:nvPr/>
            </p:nvSpPr>
            <p:spPr bwMode="auto">
              <a:xfrm flipV="1">
                <a:off x="2018" y="2255"/>
                <a:ext cx="1" cy="89"/>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54" name="Line 806"/>
              <p:cNvSpPr>
                <a:spLocks noChangeShapeType="1"/>
              </p:cNvSpPr>
              <p:nvPr/>
            </p:nvSpPr>
            <p:spPr bwMode="auto">
              <a:xfrm flipV="1">
                <a:off x="2223" y="2498"/>
                <a:ext cx="1" cy="187"/>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55" name="Line 807"/>
              <p:cNvSpPr>
                <a:spLocks noChangeShapeType="1"/>
              </p:cNvSpPr>
              <p:nvPr/>
            </p:nvSpPr>
            <p:spPr bwMode="auto">
              <a:xfrm flipV="1">
                <a:off x="2155" y="1395"/>
                <a:ext cx="1" cy="718"/>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11" name="Group 1009"/>
            <p:cNvGrpSpPr>
              <a:grpSpLocks/>
            </p:cNvGrpSpPr>
            <p:nvPr/>
          </p:nvGrpSpPr>
          <p:grpSpPr bwMode="auto">
            <a:xfrm>
              <a:off x="1949" y="603"/>
              <a:ext cx="3571" cy="3628"/>
              <a:chOff x="1949" y="603"/>
              <a:chExt cx="3571" cy="3628"/>
            </a:xfrm>
          </p:grpSpPr>
          <p:sp>
            <p:nvSpPr>
              <p:cNvPr id="56" name="Line 809"/>
              <p:cNvSpPr>
                <a:spLocks noChangeShapeType="1"/>
              </p:cNvSpPr>
              <p:nvPr/>
            </p:nvSpPr>
            <p:spPr bwMode="auto">
              <a:xfrm flipV="1">
                <a:off x="2268" y="2576"/>
                <a:ext cx="1" cy="32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7" name="Line 810"/>
              <p:cNvSpPr>
                <a:spLocks noChangeShapeType="1"/>
              </p:cNvSpPr>
              <p:nvPr/>
            </p:nvSpPr>
            <p:spPr bwMode="auto">
              <a:xfrm flipV="1">
                <a:off x="2313" y="2653"/>
                <a:ext cx="1" cy="463"/>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 name="Line 811"/>
              <p:cNvSpPr>
                <a:spLocks noChangeShapeType="1"/>
              </p:cNvSpPr>
              <p:nvPr/>
            </p:nvSpPr>
            <p:spPr bwMode="auto">
              <a:xfrm flipV="1">
                <a:off x="2178" y="2421"/>
                <a:ext cx="1" cy="49"/>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 name="Line 812"/>
              <p:cNvSpPr>
                <a:spLocks noChangeShapeType="1"/>
              </p:cNvSpPr>
              <p:nvPr/>
            </p:nvSpPr>
            <p:spPr bwMode="auto">
              <a:xfrm flipV="1">
                <a:off x="2055" y="2040"/>
                <a:ext cx="1" cy="227"/>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0" name="Line 813"/>
              <p:cNvSpPr>
                <a:spLocks noChangeShapeType="1"/>
              </p:cNvSpPr>
              <p:nvPr/>
            </p:nvSpPr>
            <p:spPr bwMode="auto">
              <a:xfrm>
                <a:off x="1949" y="2255"/>
                <a:ext cx="69" cy="1"/>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1" name="Line 814"/>
              <p:cNvSpPr>
                <a:spLocks noChangeShapeType="1"/>
              </p:cNvSpPr>
              <p:nvPr/>
            </p:nvSpPr>
            <p:spPr bwMode="auto">
              <a:xfrm flipH="1">
                <a:off x="3275" y="2920"/>
                <a:ext cx="280"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2" name="Line 815"/>
              <p:cNvSpPr>
                <a:spLocks noChangeShapeType="1"/>
              </p:cNvSpPr>
              <p:nvPr/>
            </p:nvSpPr>
            <p:spPr bwMode="auto">
              <a:xfrm flipH="1">
                <a:off x="3275" y="2873"/>
                <a:ext cx="280"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3" name="Line 816"/>
              <p:cNvSpPr>
                <a:spLocks noChangeShapeType="1"/>
              </p:cNvSpPr>
              <p:nvPr/>
            </p:nvSpPr>
            <p:spPr bwMode="auto">
              <a:xfrm flipH="1">
                <a:off x="3275" y="2795"/>
                <a:ext cx="280"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4" name="Line 817"/>
              <p:cNvSpPr>
                <a:spLocks noChangeShapeType="1"/>
              </p:cNvSpPr>
              <p:nvPr/>
            </p:nvSpPr>
            <p:spPr bwMode="auto">
              <a:xfrm flipH="1">
                <a:off x="3275" y="2717"/>
                <a:ext cx="280"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5" name="Line 818"/>
              <p:cNvSpPr>
                <a:spLocks noChangeShapeType="1"/>
              </p:cNvSpPr>
              <p:nvPr/>
            </p:nvSpPr>
            <p:spPr bwMode="auto">
              <a:xfrm flipH="1">
                <a:off x="3275" y="2639"/>
                <a:ext cx="280"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6" name="Line 819"/>
              <p:cNvSpPr>
                <a:spLocks noChangeShapeType="1"/>
              </p:cNvSpPr>
              <p:nvPr/>
            </p:nvSpPr>
            <p:spPr bwMode="auto">
              <a:xfrm flipH="1">
                <a:off x="3275" y="2904"/>
                <a:ext cx="327"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7" name="Line 820"/>
              <p:cNvSpPr>
                <a:spLocks noChangeShapeType="1"/>
              </p:cNvSpPr>
              <p:nvPr/>
            </p:nvSpPr>
            <p:spPr bwMode="auto">
              <a:xfrm flipH="1">
                <a:off x="3275" y="2842"/>
                <a:ext cx="327"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8" name="Line 821"/>
              <p:cNvSpPr>
                <a:spLocks noChangeShapeType="1"/>
              </p:cNvSpPr>
              <p:nvPr/>
            </p:nvSpPr>
            <p:spPr bwMode="auto">
              <a:xfrm flipH="1">
                <a:off x="3275" y="2764"/>
                <a:ext cx="327"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9" name="Line 822"/>
              <p:cNvSpPr>
                <a:spLocks noChangeShapeType="1"/>
              </p:cNvSpPr>
              <p:nvPr/>
            </p:nvSpPr>
            <p:spPr bwMode="auto">
              <a:xfrm flipH="1">
                <a:off x="3275" y="2686"/>
                <a:ext cx="327"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0" name="Line 823"/>
              <p:cNvSpPr>
                <a:spLocks noChangeShapeType="1"/>
              </p:cNvSpPr>
              <p:nvPr/>
            </p:nvSpPr>
            <p:spPr bwMode="auto">
              <a:xfrm flipH="1">
                <a:off x="3275" y="2608"/>
                <a:ext cx="327"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1" name="Line 824"/>
              <p:cNvSpPr>
                <a:spLocks noChangeShapeType="1"/>
              </p:cNvSpPr>
              <p:nvPr/>
            </p:nvSpPr>
            <p:spPr bwMode="auto">
              <a:xfrm flipH="1">
                <a:off x="3275" y="2888"/>
                <a:ext cx="374"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2" name="Line 825"/>
              <p:cNvSpPr>
                <a:spLocks noChangeShapeType="1"/>
              </p:cNvSpPr>
              <p:nvPr/>
            </p:nvSpPr>
            <p:spPr bwMode="auto">
              <a:xfrm flipH="1">
                <a:off x="3275" y="2810"/>
                <a:ext cx="374"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3" name="Line 826"/>
              <p:cNvSpPr>
                <a:spLocks noChangeShapeType="1"/>
              </p:cNvSpPr>
              <p:nvPr/>
            </p:nvSpPr>
            <p:spPr bwMode="auto">
              <a:xfrm flipH="1">
                <a:off x="3275" y="2733"/>
                <a:ext cx="374"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4" name="Line 827"/>
              <p:cNvSpPr>
                <a:spLocks noChangeShapeType="1"/>
              </p:cNvSpPr>
              <p:nvPr/>
            </p:nvSpPr>
            <p:spPr bwMode="auto">
              <a:xfrm flipH="1">
                <a:off x="3275" y="2654"/>
                <a:ext cx="374"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5" name="Line 828"/>
              <p:cNvSpPr>
                <a:spLocks noChangeShapeType="1"/>
              </p:cNvSpPr>
              <p:nvPr/>
            </p:nvSpPr>
            <p:spPr bwMode="auto">
              <a:xfrm flipH="1">
                <a:off x="3275" y="2576"/>
                <a:ext cx="374"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6" name="Line 829"/>
              <p:cNvSpPr>
                <a:spLocks noChangeShapeType="1"/>
              </p:cNvSpPr>
              <p:nvPr/>
            </p:nvSpPr>
            <p:spPr bwMode="auto">
              <a:xfrm flipH="1">
                <a:off x="3275" y="2857"/>
                <a:ext cx="421"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7" name="Line 830"/>
              <p:cNvSpPr>
                <a:spLocks noChangeShapeType="1"/>
              </p:cNvSpPr>
              <p:nvPr/>
            </p:nvSpPr>
            <p:spPr bwMode="auto">
              <a:xfrm flipH="1">
                <a:off x="3275" y="2779"/>
                <a:ext cx="421"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8" name="Line 831"/>
              <p:cNvSpPr>
                <a:spLocks noChangeShapeType="1"/>
              </p:cNvSpPr>
              <p:nvPr/>
            </p:nvSpPr>
            <p:spPr bwMode="auto">
              <a:xfrm flipH="1">
                <a:off x="3275" y="2701"/>
                <a:ext cx="421"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9" name="Line 832"/>
              <p:cNvSpPr>
                <a:spLocks noChangeShapeType="1"/>
              </p:cNvSpPr>
              <p:nvPr/>
            </p:nvSpPr>
            <p:spPr bwMode="auto">
              <a:xfrm flipH="1">
                <a:off x="3275" y="2623"/>
                <a:ext cx="421"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0" name="Line 833"/>
              <p:cNvSpPr>
                <a:spLocks noChangeShapeType="1"/>
              </p:cNvSpPr>
              <p:nvPr/>
            </p:nvSpPr>
            <p:spPr bwMode="auto">
              <a:xfrm flipH="1">
                <a:off x="3275" y="2561"/>
                <a:ext cx="421"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1" name="Line 834"/>
              <p:cNvSpPr>
                <a:spLocks noChangeShapeType="1"/>
              </p:cNvSpPr>
              <p:nvPr/>
            </p:nvSpPr>
            <p:spPr bwMode="auto">
              <a:xfrm flipH="1">
                <a:off x="3275" y="2826"/>
                <a:ext cx="421"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2" name="Line 835"/>
              <p:cNvSpPr>
                <a:spLocks noChangeShapeType="1"/>
              </p:cNvSpPr>
              <p:nvPr/>
            </p:nvSpPr>
            <p:spPr bwMode="auto">
              <a:xfrm flipH="1">
                <a:off x="3275" y="2748"/>
                <a:ext cx="421"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3" name="Line 836"/>
              <p:cNvSpPr>
                <a:spLocks noChangeShapeType="1"/>
              </p:cNvSpPr>
              <p:nvPr/>
            </p:nvSpPr>
            <p:spPr bwMode="auto">
              <a:xfrm flipH="1">
                <a:off x="3275" y="2670"/>
                <a:ext cx="421"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4" name="Line 837"/>
              <p:cNvSpPr>
                <a:spLocks noChangeShapeType="1"/>
              </p:cNvSpPr>
              <p:nvPr/>
            </p:nvSpPr>
            <p:spPr bwMode="auto">
              <a:xfrm flipH="1">
                <a:off x="3275" y="2592"/>
                <a:ext cx="421"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5" name="Line 838"/>
              <p:cNvSpPr>
                <a:spLocks noChangeShapeType="1"/>
              </p:cNvSpPr>
              <p:nvPr/>
            </p:nvSpPr>
            <p:spPr bwMode="auto">
              <a:xfrm flipH="1">
                <a:off x="3275" y="2545"/>
                <a:ext cx="421" cy="1"/>
              </a:xfrm>
              <a:prstGeom prst="line">
                <a:avLst/>
              </a:prstGeom>
              <a:noFill/>
              <a:ln w="11113">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6" name="Rectangle 839"/>
              <p:cNvSpPr>
                <a:spLocks noChangeArrowheads="1"/>
              </p:cNvSpPr>
              <p:nvPr/>
            </p:nvSpPr>
            <p:spPr bwMode="auto">
              <a:xfrm>
                <a:off x="3239" y="3062"/>
                <a:ext cx="436" cy="13"/>
              </a:xfrm>
              <a:prstGeom prst="rect">
                <a:avLst/>
              </a:prstGeom>
              <a:solidFill>
                <a:srgbClr val="1F1A1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7" name="Rectangle 840"/>
              <p:cNvSpPr>
                <a:spLocks noChangeArrowheads="1"/>
              </p:cNvSpPr>
              <p:nvPr/>
            </p:nvSpPr>
            <p:spPr bwMode="auto">
              <a:xfrm>
                <a:off x="4307" y="3219"/>
                <a:ext cx="341"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100" b="1" dirty="0">
                    <a:solidFill>
                      <a:srgbClr val="000000"/>
                    </a:solidFill>
                    <a:latin typeface="Arial" pitchFamily="34" charset="0"/>
                  </a:rPr>
                  <a:t>Optical</a:t>
                </a:r>
                <a:endParaRPr lang="en-US" dirty="0">
                  <a:solidFill>
                    <a:prstClr val="black"/>
                  </a:solidFill>
                  <a:latin typeface="Arial" pitchFamily="34" charset="0"/>
                </a:endParaRPr>
              </a:p>
            </p:txBody>
          </p:sp>
          <p:sp>
            <p:nvSpPr>
              <p:cNvPr id="88" name="Rectangle 841"/>
              <p:cNvSpPr>
                <a:spLocks noChangeArrowheads="1"/>
              </p:cNvSpPr>
              <p:nvPr/>
            </p:nvSpPr>
            <p:spPr bwMode="auto">
              <a:xfrm>
                <a:off x="4413" y="3317"/>
                <a:ext cx="155"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100" b="1" dirty="0">
                    <a:solidFill>
                      <a:srgbClr val="000000"/>
                    </a:solidFill>
                    <a:latin typeface="Arial" pitchFamily="34" charset="0"/>
                  </a:rPr>
                  <a:t>or </a:t>
                </a:r>
                <a:endParaRPr lang="en-US" dirty="0">
                  <a:solidFill>
                    <a:prstClr val="black"/>
                  </a:solidFill>
                  <a:latin typeface="Arial" pitchFamily="34" charset="0"/>
                </a:endParaRPr>
              </a:p>
            </p:txBody>
          </p:sp>
          <p:sp>
            <p:nvSpPr>
              <p:cNvPr id="89" name="Rectangle 842"/>
              <p:cNvSpPr>
                <a:spLocks noChangeArrowheads="1"/>
              </p:cNvSpPr>
              <p:nvPr/>
            </p:nvSpPr>
            <p:spPr bwMode="auto">
              <a:xfrm>
                <a:off x="4303" y="3416"/>
                <a:ext cx="350"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100" b="1" dirty="0">
                    <a:solidFill>
                      <a:srgbClr val="000000"/>
                    </a:solidFill>
                    <a:latin typeface="Arial" pitchFamily="34" charset="0"/>
                  </a:rPr>
                  <a:t>Copper</a:t>
                </a:r>
                <a:endParaRPr lang="en-US" dirty="0">
                  <a:solidFill>
                    <a:prstClr val="black"/>
                  </a:solidFill>
                  <a:latin typeface="Arial" pitchFamily="34" charset="0"/>
                </a:endParaRPr>
              </a:p>
            </p:txBody>
          </p:sp>
          <p:sp>
            <p:nvSpPr>
              <p:cNvPr id="90" name="Rectangle 843"/>
              <p:cNvSpPr>
                <a:spLocks noChangeArrowheads="1"/>
              </p:cNvSpPr>
              <p:nvPr/>
            </p:nvSpPr>
            <p:spPr bwMode="auto">
              <a:xfrm>
                <a:off x="4329" y="3514"/>
                <a:ext cx="297"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100" b="1" dirty="0">
                    <a:solidFill>
                      <a:srgbClr val="DA251D"/>
                    </a:solidFill>
                    <a:latin typeface="Arial" pitchFamily="34" charset="0"/>
                  </a:rPr>
                  <a:t>Driver</a:t>
                </a:r>
                <a:endParaRPr lang="en-US" dirty="0">
                  <a:solidFill>
                    <a:prstClr val="black"/>
                  </a:solidFill>
                  <a:latin typeface="Arial" pitchFamily="34" charset="0"/>
                </a:endParaRPr>
              </a:p>
            </p:txBody>
          </p:sp>
          <p:sp>
            <p:nvSpPr>
              <p:cNvPr id="91" name="Rectangle 844"/>
              <p:cNvSpPr>
                <a:spLocks noChangeArrowheads="1"/>
              </p:cNvSpPr>
              <p:nvPr/>
            </p:nvSpPr>
            <p:spPr bwMode="auto">
              <a:xfrm>
                <a:off x="4583" y="2904"/>
                <a:ext cx="413" cy="13"/>
              </a:xfrm>
              <a:prstGeom prst="rect">
                <a:avLst/>
              </a:prstGeom>
              <a:solidFill>
                <a:srgbClr val="1F1A1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2" name="Rectangle 845"/>
              <p:cNvSpPr>
                <a:spLocks noChangeArrowheads="1"/>
              </p:cNvSpPr>
              <p:nvPr/>
            </p:nvSpPr>
            <p:spPr bwMode="auto">
              <a:xfrm>
                <a:off x="4583" y="3009"/>
                <a:ext cx="413" cy="13"/>
              </a:xfrm>
              <a:prstGeom prst="rect">
                <a:avLst/>
              </a:prstGeom>
              <a:solidFill>
                <a:srgbClr val="1F1A1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3" name="Rectangle 846"/>
              <p:cNvSpPr>
                <a:spLocks noChangeArrowheads="1"/>
              </p:cNvSpPr>
              <p:nvPr/>
            </p:nvSpPr>
            <p:spPr bwMode="auto">
              <a:xfrm>
                <a:off x="3972" y="3114"/>
                <a:ext cx="1024" cy="13"/>
              </a:xfrm>
              <a:prstGeom prst="rect">
                <a:avLst/>
              </a:prstGeom>
              <a:solidFill>
                <a:srgbClr val="1F1A1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4" name="Freeform 847"/>
              <p:cNvSpPr>
                <a:spLocks noEditPoints="1"/>
              </p:cNvSpPr>
              <p:nvPr/>
            </p:nvSpPr>
            <p:spPr bwMode="auto">
              <a:xfrm>
                <a:off x="5029" y="2874"/>
                <a:ext cx="57" cy="74"/>
              </a:xfrm>
              <a:custGeom>
                <a:avLst/>
                <a:gdLst/>
                <a:ahLst/>
                <a:cxnLst>
                  <a:cxn ang="0">
                    <a:pos x="0" y="0"/>
                  </a:cxn>
                  <a:cxn ang="0">
                    <a:pos x="131" y="2"/>
                  </a:cxn>
                  <a:cxn ang="0">
                    <a:pos x="158" y="6"/>
                  </a:cxn>
                  <a:cxn ang="0">
                    <a:pos x="179" y="15"/>
                  </a:cxn>
                  <a:cxn ang="0">
                    <a:pos x="196" y="29"/>
                  </a:cxn>
                  <a:cxn ang="0">
                    <a:pos x="208" y="47"/>
                  </a:cxn>
                  <a:cxn ang="0">
                    <a:pos x="213" y="66"/>
                  </a:cxn>
                  <a:cxn ang="0">
                    <a:pos x="213" y="85"/>
                  </a:cxn>
                  <a:cxn ang="0">
                    <a:pos x="208" y="104"/>
                  </a:cxn>
                  <a:cxn ang="0">
                    <a:pos x="198" y="121"/>
                  </a:cxn>
                  <a:cxn ang="0">
                    <a:pos x="182" y="134"/>
                  </a:cxn>
                  <a:cxn ang="0">
                    <a:pos x="185" y="144"/>
                  </a:cxn>
                  <a:cxn ang="0">
                    <a:pos x="207" y="157"/>
                  </a:cxn>
                  <a:cxn ang="0">
                    <a:pos x="221" y="176"/>
                  </a:cxn>
                  <a:cxn ang="0">
                    <a:pos x="228" y="198"/>
                  </a:cxn>
                  <a:cxn ang="0">
                    <a:pos x="229" y="221"/>
                  </a:cxn>
                  <a:cxn ang="0">
                    <a:pos x="224" y="240"/>
                  </a:cxn>
                  <a:cxn ang="0">
                    <a:pos x="216" y="258"/>
                  </a:cxn>
                  <a:cxn ang="0">
                    <a:pos x="204" y="271"/>
                  </a:cxn>
                  <a:cxn ang="0">
                    <a:pos x="191" y="282"/>
                  </a:cxn>
                  <a:cxn ang="0">
                    <a:pos x="174" y="288"/>
                  </a:cxn>
                  <a:cxn ang="0">
                    <a:pos x="154" y="293"/>
                  </a:cxn>
                  <a:cxn ang="0">
                    <a:pos x="130" y="296"/>
                  </a:cxn>
                  <a:cxn ang="0">
                    <a:pos x="0" y="296"/>
                  </a:cxn>
                  <a:cxn ang="0">
                    <a:pos x="106" y="125"/>
                  </a:cxn>
                  <a:cxn ang="0">
                    <a:pos x="144" y="122"/>
                  </a:cxn>
                  <a:cxn ang="0">
                    <a:pos x="157" y="115"/>
                  </a:cxn>
                  <a:cxn ang="0">
                    <a:pos x="168" y="106"/>
                  </a:cxn>
                  <a:cxn ang="0">
                    <a:pos x="173" y="96"/>
                  </a:cxn>
                  <a:cxn ang="0">
                    <a:pos x="175" y="81"/>
                  </a:cxn>
                  <a:cxn ang="0">
                    <a:pos x="173" y="67"/>
                  </a:cxn>
                  <a:cxn ang="0">
                    <a:pos x="168" y="55"/>
                  </a:cxn>
                  <a:cxn ang="0">
                    <a:pos x="158" y="46"/>
                  </a:cxn>
                  <a:cxn ang="0">
                    <a:pos x="147" y="40"/>
                  </a:cxn>
                  <a:cxn ang="0">
                    <a:pos x="128" y="37"/>
                  </a:cxn>
                  <a:cxn ang="0">
                    <a:pos x="101" y="36"/>
                  </a:cxn>
                  <a:cxn ang="0">
                    <a:pos x="41" y="125"/>
                  </a:cxn>
                  <a:cxn ang="0">
                    <a:pos x="116" y="262"/>
                  </a:cxn>
                  <a:cxn ang="0">
                    <a:pos x="143" y="261"/>
                  </a:cxn>
                  <a:cxn ang="0">
                    <a:pos x="166" y="251"/>
                  </a:cxn>
                  <a:cxn ang="0">
                    <a:pos x="175" y="245"/>
                  </a:cxn>
                  <a:cxn ang="0">
                    <a:pos x="182" y="236"/>
                  </a:cxn>
                  <a:cxn ang="0">
                    <a:pos x="186" y="224"/>
                  </a:cxn>
                  <a:cxn ang="0">
                    <a:pos x="187" y="211"/>
                  </a:cxn>
                  <a:cxn ang="0">
                    <a:pos x="186" y="195"/>
                  </a:cxn>
                  <a:cxn ang="0">
                    <a:pos x="179" y="182"/>
                  </a:cxn>
                  <a:cxn ang="0">
                    <a:pos x="169" y="172"/>
                  </a:cxn>
                  <a:cxn ang="0">
                    <a:pos x="154" y="165"/>
                  </a:cxn>
                  <a:cxn ang="0">
                    <a:pos x="136" y="161"/>
                  </a:cxn>
                  <a:cxn ang="0">
                    <a:pos x="110" y="160"/>
                  </a:cxn>
                  <a:cxn ang="0">
                    <a:pos x="41" y="262"/>
                  </a:cxn>
                </a:cxnLst>
                <a:rect l="0" t="0" r="r" b="b"/>
                <a:pathLst>
                  <a:path w="229" h="296">
                    <a:moveTo>
                      <a:pt x="0" y="296"/>
                    </a:moveTo>
                    <a:lnTo>
                      <a:pt x="0" y="0"/>
                    </a:lnTo>
                    <a:lnTo>
                      <a:pt x="114" y="0"/>
                    </a:lnTo>
                    <a:lnTo>
                      <a:pt x="131" y="2"/>
                    </a:lnTo>
                    <a:lnTo>
                      <a:pt x="145" y="3"/>
                    </a:lnTo>
                    <a:lnTo>
                      <a:pt x="158" y="6"/>
                    </a:lnTo>
                    <a:lnTo>
                      <a:pt x="170" y="10"/>
                    </a:lnTo>
                    <a:lnTo>
                      <a:pt x="179" y="15"/>
                    </a:lnTo>
                    <a:lnTo>
                      <a:pt x="188" y="21"/>
                    </a:lnTo>
                    <a:lnTo>
                      <a:pt x="196" y="29"/>
                    </a:lnTo>
                    <a:lnTo>
                      <a:pt x="203" y="37"/>
                    </a:lnTo>
                    <a:lnTo>
                      <a:pt x="208" y="47"/>
                    </a:lnTo>
                    <a:lnTo>
                      <a:pt x="212" y="57"/>
                    </a:lnTo>
                    <a:lnTo>
                      <a:pt x="213" y="66"/>
                    </a:lnTo>
                    <a:lnTo>
                      <a:pt x="215" y="76"/>
                    </a:lnTo>
                    <a:lnTo>
                      <a:pt x="213" y="85"/>
                    </a:lnTo>
                    <a:lnTo>
                      <a:pt x="212" y="95"/>
                    </a:lnTo>
                    <a:lnTo>
                      <a:pt x="208" y="104"/>
                    </a:lnTo>
                    <a:lnTo>
                      <a:pt x="204" y="112"/>
                    </a:lnTo>
                    <a:lnTo>
                      <a:pt x="198" y="121"/>
                    </a:lnTo>
                    <a:lnTo>
                      <a:pt x="191" y="127"/>
                    </a:lnTo>
                    <a:lnTo>
                      <a:pt x="182" y="134"/>
                    </a:lnTo>
                    <a:lnTo>
                      <a:pt x="173" y="139"/>
                    </a:lnTo>
                    <a:lnTo>
                      <a:pt x="185" y="144"/>
                    </a:lnTo>
                    <a:lnTo>
                      <a:pt x="196" y="149"/>
                    </a:lnTo>
                    <a:lnTo>
                      <a:pt x="207" y="157"/>
                    </a:lnTo>
                    <a:lnTo>
                      <a:pt x="215" y="166"/>
                    </a:lnTo>
                    <a:lnTo>
                      <a:pt x="221" y="176"/>
                    </a:lnTo>
                    <a:lnTo>
                      <a:pt x="225" y="186"/>
                    </a:lnTo>
                    <a:lnTo>
                      <a:pt x="228" y="198"/>
                    </a:lnTo>
                    <a:lnTo>
                      <a:pt x="229" y="211"/>
                    </a:lnTo>
                    <a:lnTo>
                      <a:pt x="229" y="221"/>
                    </a:lnTo>
                    <a:lnTo>
                      <a:pt x="226" y="231"/>
                    </a:lnTo>
                    <a:lnTo>
                      <a:pt x="224" y="240"/>
                    </a:lnTo>
                    <a:lnTo>
                      <a:pt x="220" y="249"/>
                    </a:lnTo>
                    <a:lnTo>
                      <a:pt x="216" y="258"/>
                    </a:lnTo>
                    <a:lnTo>
                      <a:pt x="211" y="265"/>
                    </a:lnTo>
                    <a:lnTo>
                      <a:pt x="204" y="271"/>
                    </a:lnTo>
                    <a:lnTo>
                      <a:pt x="198" y="276"/>
                    </a:lnTo>
                    <a:lnTo>
                      <a:pt x="191" y="282"/>
                    </a:lnTo>
                    <a:lnTo>
                      <a:pt x="183" y="285"/>
                    </a:lnTo>
                    <a:lnTo>
                      <a:pt x="174" y="288"/>
                    </a:lnTo>
                    <a:lnTo>
                      <a:pt x="165" y="292"/>
                    </a:lnTo>
                    <a:lnTo>
                      <a:pt x="154" y="293"/>
                    </a:lnTo>
                    <a:lnTo>
                      <a:pt x="143" y="295"/>
                    </a:lnTo>
                    <a:lnTo>
                      <a:pt x="130" y="296"/>
                    </a:lnTo>
                    <a:lnTo>
                      <a:pt x="116" y="296"/>
                    </a:lnTo>
                    <a:lnTo>
                      <a:pt x="0" y="296"/>
                    </a:lnTo>
                    <a:close/>
                    <a:moveTo>
                      <a:pt x="41" y="125"/>
                    </a:moveTo>
                    <a:lnTo>
                      <a:pt x="106" y="125"/>
                    </a:lnTo>
                    <a:lnTo>
                      <a:pt x="128" y="125"/>
                    </a:lnTo>
                    <a:lnTo>
                      <a:pt x="144" y="122"/>
                    </a:lnTo>
                    <a:lnTo>
                      <a:pt x="152" y="119"/>
                    </a:lnTo>
                    <a:lnTo>
                      <a:pt x="157" y="115"/>
                    </a:lnTo>
                    <a:lnTo>
                      <a:pt x="162" y="112"/>
                    </a:lnTo>
                    <a:lnTo>
                      <a:pt x="168" y="106"/>
                    </a:lnTo>
                    <a:lnTo>
                      <a:pt x="170" y="101"/>
                    </a:lnTo>
                    <a:lnTo>
                      <a:pt x="173" y="96"/>
                    </a:lnTo>
                    <a:lnTo>
                      <a:pt x="174" y="88"/>
                    </a:lnTo>
                    <a:lnTo>
                      <a:pt x="175" y="81"/>
                    </a:lnTo>
                    <a:lnTo>
                      <a:pt x="174" y="74"/>
                    </a:lnTo>
                    <a:lnTo>
                      <a:pt x="173" y="67"/>
                    </a:lnTo>
                    <a:lnTo>
                      <a:pt x="171" y="61"/>
                    </a:lnTo>
                    <a:lnTo>
                      <a:pt x="168" y="55"/>
                    </a:lnTo>
                    <a:lnTo>
                      <a:pt x="164" y="50"/>
                    </a:lnTo>
                    <a:lnTo>
                      <a:pt x="158" y="46"/>
                    </a:lnTo>
                    <a:lnTo>
                      <a:pt x="153" y="42"/>
                    </a:lnTo>
                    <a:lnTo>
                      <a:pt x="147" y="40"/>
                    </a:lnTo>
                    <a:lnTo>
                      <a:pt x="139" y="38"/>
                    </a:lnTo>
                    <a:lnTo>
                      <a:pt x="128" y="37"/>
                    </a:lnTo>
                    <a:lnTo>
                      <a:pt x="116" y="36"/>
                    </a:lnTo>
                    <a:lnTo>
                      <a:pt x="101" y="36"/>
                    </a:lnTo>
                    <a:lnTo>
                      <a:pt x="41" y="36"/>
                    </a:lnTo>
                    <a:lnTo>
                      <a:pt x="41" y="125"/>
                    </a:lnTo>
                    <a:close/>
                    <a:moveTo>
                      <a:pt x="41" y="262"/>
                    </a:moveTo>
                    <a:lnTo>
                      <a:pt x="116" y="262"/>
                    </a:lnTo>
                    <a:lnTo>
                      <a:pt x="132" y="261"/>
                    </a:lnTo>
                    <a:lnTo>
                      <a:pt x="143" y="261"/>
                    </a:lnTo>
                    <a:lnTo>
                      <a:pt x="156" y="257"/>
                    </a:lnTo>
                    <a:lnTo>
                      <a:pt x="166" y="251"/>
                    </a:lnTo>
                    <a:lnTo>
                      <a:pt x="170" y="249"/>
                    </a:lnTo>
                    <a:lnTo>
                      <a:pt x="175" y="245"/>
                    </a:lnTo>
                    <a:lnTo>
                      <a:pt x="178" y="241"/>
                    </a:lnTo>
                    <a:lnTo>
                      <a:pt x="182" y="236"/>
                    </a:lnTo>
                    <a:lnTo>
                      <a:pt x="185" y="231"/>
                    </a:lnTo>
                    <a:lnTo>
                      <a:pt x="186" y="224"/>
                    </a:lnTo>
                    <a:lnTo>
                      <a:pt x="187" y="217"/>
                    </a:lnTo>
                    <a:lnTo>
                      <a:pt x="187" y="211"/>
                    </a:lnTo>
                    <a:lnTo>
                      <a:pt x="187" y="203"/>
                    </a:lnTo>
                    <a:lnTo>
                      <a:pt x="186" y="195"/>
                    </a:lnTo>
                    <a:lnTo>
                      <a:pt x="183" y="189"/>
                    </a:lnTo>
                    <a:lnTo>
                      <a:pt x="179" y="182"/>
                    </a:lnTo>
                    <a:lnTo>
                      <a:pt x="174" y="177"/>
                    </a:lnTo>
                    <a:lnTo>
                      <a:pt x="169" y="172"/>
                    </a:lnTo>
                    <a:lnTo>
                      <a:pt x="162" y="168"/>
                    </a:lnTo>
                    <a:lnTo>
                      <a:pt x="154" y="165"/>
                    </a:lnTo>
                    <a:lnTo>
                      <a:pt x="147" y="163"/>
                    </a:lnTo>
                    <a:lnTo>
                      <a:pt x="136" y="161"/>
                    </a:lnTo>
                    <a:lnTo>
                      <a:pt x="124" y="160"/>
                    </a:lnTo>
                    <a:lnTo>
                      <a:pt x="110" y="160"/>
                    </a:lnTo>
                    <a:lnTo>
                      <a:pt x="41" y="160"/>
                    </a:lnTo>
                    <a:lnTo>
                      <a:pt x="41" y="262"/>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5" name="Freeform 848"/>
              <p:cNvSpPr>
                <a:spLocks noEditPoints="1"/>
              </p:cNvSpPr>
              <p:nvPr/>
            </p:nvSpPr>
            <p:spPr bwMode="auto">
              <a:xfrm>
                <a:off x="5098" y="2874"/>
                <a:ext cx="10" cy="74"/>
              </a:xfrm>
              <a:custGeom>
                <a:avLst/>
                <a:gdLst/>
                <a:ahLst/>
                <a:cxnLst>
                  <a:cxn ang="0">
                    <a:pos x="0" y="42"/>
                  </a:cxn>
                  <a:cxn ang="0">
                    <a:pos x="0" y="0"/>
                  </a:cxn>
                  <a:cxn ang="0">
                    <a:pos x="37" y="0"/>
                  </a:cxn>
                  <a:cxn ang="0">
                    <a:pos x="37" y="42"/>
                  </a:cxn>
                  <a:cxn ang="0">
                    <a:pos x="0" y="42"/>
                  </a:cxn>
                  <a:cxn ang="0">
                    <a:pos x="0" y="296"/>
                  </a:cxn>
                  <a:cxn ang="0">
                    <a:pos x="0" y="83"/>
                  </a:cxn>
                  <a:cxn ang="0">
                    <a:pos x="37" y="83"/>
                  </a:cxn>
                  <a:cxn ang="0">
                    <a:pos x="37" y="296"/>
                  </a:cxn>
                  <a:cxn ang="0">
                    <a:pos x="0" y="296"/>
                  </a:cxn>
                </a:cxnLst>
                <a:rect l="0" t="0" r="r" b="b"/>
                <a:pathLst>
                  <a:path w="37" h="296">
                    <a:moveTo>
                      <a:pt x="0" y="42"/>
                    </a:moveTo>
                    <a:lnTo>
                      <a:pt x="0" y="0"/>
                    </a:lnTo>
                    <a:lnTo>
                      <a:pt x="37" y="0"/>
                    </a:lnTo>
                    <a:lnTo>
                      <a:pt x="37" y="42"/>
                    </a:lnTo>
                    <a:lnTo>
                      <a:pt x="0" y="42"/>
                    </a:lnTo>
                    <a:close/>
                    <a:moveTo>
                      <a:pt x="0" y="296"/>
                    </a:moveTo>
                    <a:lnTo>
                      <a:pt x="0" y="83"/>
                    </a:lnTo>
                    <a:lnTo>
                      <a:pt x="37" y="83"/>
                    </a:lnTo>
                    <a:lnTo>
                      <a:pt x="37" y="296"/>
                    </a:lnTo>
                    <a:lnTo>
                      <a:pt x="0" y="296"/>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6" name="Freeform 849"/>
              <p:cNvSpPr>
                <a:spLocks noEditPoints="1"/>
              </p:cNvSpPr>
              <p:nvPr/>
            </p:nvSpPr>
            <p:spPr bwMode="auto">
              <a:xfrm>
                <a:off x="5119" y="2893"/>
                <a:ext cx="50" cy="56"/>
              </a:xfrm>
              <a:custGeom>
                <a:avLst/>
                <a:gdLst/>
                <a:ahLst/>
                <a:cxnLst>
                  <a:cxn ang="0">
                    <a:pos x="136" y="206"/>
                  </a:cxn>
                  <a:cxn ang="0">
                    <a:pos x="106" y="219"/>
                  </a:cxn>
                  <a:cxn ang="0">
                    <a:pos x="75" y="223"/>
                  </a:cxn>
                  <a:cxn ang="0">
                    <a:pos x="37" y="217"/>
                  </a:cxn>
                  <a:cxn ang="0">
                    <a:pos x="20" y="206"/>
                  </a:cxn>
                  <a:cxn ang="0">
                    <a:pos x="8" y="192"/>
                  </a:cxn>
                  <a:cxn ang="0">
                    <a:pos x="0" y="162"/>
                  </a:cxn>
                  <a:cxn ang="0">
                    <a:pos x="4" y="139"/>
                  </a:cxn>
                  <a:cxn ang="0">
                    <a:pos x="16" y="121"/>
                  </a:cxn>
                  <a:cxn ang="0">
                    <a:pos x="39" y="105"/>
                  </a:cxn>
                  <a:cxn ang="0">
                    <a:pos x="86" y="95"/>
                  </a:cxn>
                  <a:cxn ang="0">
                    <a:pos x="141" y="86"/>
                  </a:cxn>
                  <a:cxn ang="0">
                    <a:pos x="153" y="73"/>
                  </a:cxn>
                  <a:cxn ang="0">
                    <a:pos x="147" y="47"/>
                  </a:cxn>
                  <a:cxn ang="0">
                    <a:pos x="124" y="32"/>
                  </a:cxn>
                  <a:cxn ang="0">
                    <a:pos x="88" y="30"/>
                  </a:cxn>
                  <a:cxn ang="0">
                    <a:pos x="62" y="39"/>
                  </a:cxn>
                  <a:cxn ang="0">
                    <a:pos x="46" y="60"/>
                  </a:cxn>
                  <a:cxn ang="0">
                    <a:pos x="9" y="54"/>
                  </a:cxn>
                  <a:cxn ang="0">
                    <a:pos x="22" y="28"/>
                  </a:cxn>
                  <a:cxn ang="0">
                    <a:pos x="46" y="11"/>
                  </a:cxn>
                  <a:cxn ang="0">
                    <a:pos x="79" y="1"/>
                  </a:cxn>
                  <a:cxn ang="0">
                    <a:pos x="119" y="0"/>
                  </a:cxn>
                  <a:cxn ang="0">
                    <a:pos x="152" y="6"/>
                  </a:cxn>
                  <a:cxn ang="0">
                    <a:pos x="173" y="18"/>
                  </a:cxn>
                  <a:cxn ang="0">
                    <a:pos x="185" y="34"/>
                  </a:cxn>
                  <a:cxn ang="0">
                    <a:pos x="190" y="60"/>
                  </a:cxn>
                  <a:cxn ang="0">
                    <a:pos x="191" y="151"/>
                  </a:cxn>
                  <a:cxn ang="0">
                    <a:pos x="192" y="193"/>
                  </a:cxn>
                  <a:cxn ang="0">
                    <a:pos x="164" y="218"/>
                  </a:cxn>
                  <a:cxn ang="0">
                    <a:pos x="153" y="111"/>
                  </a:cxn>
                  <a:cxn ang="0">
                    <a:pos x="111" y="121"/>
                  </a:cxn>
                  <a:cxn ang="0">
                    <a:pos x="60" y="132"/>
                  </a:cxn>
                  <a:cxn ang="0">
                    <a:pos x="47" y="139"/>
                  </a:cxn>
                  <a:cxn ang="0">
                    <a:pos x="41" y="153"/>
                  </a:cxn>
                  <a:cxn ang="0">
                    <a:pos x="41" y="168"/>
                  </a:cxn>
                  <a:cxn ang="0">
                    <a:pos x="51" y="185"/>
                  </a:cxn>
                  <a:cxn ang="0">
                    <a:pos x="73" y="194"/>
                  </a:cxn>
                  <a:cxn ang="0">
                    <a:pos x="105" y="193"/>
                  </a:cxn>
                  <a:cxn ang="0">
                    <a:pos x="130" y="180"/>
                  </a:cxn>
                  <a:cxn ang="0">
                    <a:pos x="147" y="160"/>
                  </a:cxn>
                  <a:cxn ang="0">
                    <a:pos x="153" y="136"/>
                  </a:cxn>
                </a:cxnLst>
                <a:rect l="0" t="0" r="r" b="b"/>
                <a:pathLst>
                  <a:path w="203" h="223">
                    <a:moveTo>
                      <a:pt x="156" y="192"/>
                    </a:moveTo>
                    <a:lnTo>
                      <a:pt x="145" y="200"/>
                    </a:lnTo>
                    <a:lnTo>
                      <a:pt x="136" y="206"/>
                    </a:lnTo>
                    <a:lnTo>
                      <a:pt x="126" y="211"/>
                    </a:lnTo>
                    <a:lnTo>
                      <a:pt x="116" y="217"/>
                    </a:lnTo>
                    <a:lnTo>
                      <a:pt x="106" y="219"/>
                    </a:lnTo>
                    <a:lnTo>
                      <a:pt x="97" y="222"/>
                    </a:lnTo>
                    <a:lnTo>
                      <a:pt x="86" y="223"/>
                    </a:lnTo>
                    <a:lnTo>
                      <a:pt x="75" y="223"/>
                    </a:lnTo>
                    <a:lnTo>
                      <a:pt x="58" y="222"/>
                    </a:lnTo>
                    <a:lnTo>
                      <a:pt x="43" y="219"/>
                    </a:lnTo>
                    <a:lnTo>
                      <a:pt x="37" y="217"/>
                    </a:lnTo>
                    <a:lnTo>
                      <a:pt x="30" y="214"/>
                    </a:lnTo>
                    <a:lnTo>
                      <a:pt x="25" y="210"/>
                    </a:lnTo>
                    <a:lnTo>
                      <a:pt x="20" y="206"/>
                    </a:lnTo>
                    <a:lnTo>
                      <a:pt x="14" y="201"/>
                    </a:lnTo>
                    <a:lnTo>
                      <a:pt x="11" y="197"/>
                    </a:lnTo>
                    <a:lnTo>
                      <a:pt x="8" y="192"/>
                    </a:lnTo>
                    <a:lnTo>
                      <a:pt x="5" y="187"/>
                    </a:lnTo>
                    <a:lnTo>
                      <a:pt x="1" y="175"/>
                    </a:lnTo>
                    <a:lnTo>
                      <a:pt x="0" y="162"/>
                    </a:lnTo>
                    <a:lnTo>
                      <a:pt x="0" y="154"/>
                    </a:lnTo>
                    <a:lnTo>
                      <a:pt x="1" y="147"/>
                    </a:lnTo>
                    <a:lnTo>
                      <a:pt x="4" y="139"/>
                    </a:lnTo>
                    <a:lnTo>
                      <a:pt x="8" y="133"/>
                    </a:lnTo>
                    <a:lnTo>
                      <a:pt x="12" y="126"/>
                    </a:lnTo>
                    <a:lnTo>
                      <a:pt x="16" y="121"/>
                    </a:lnTo>
                    <a:lnTo>
                      <a:pt x="21" y="117"/>
                    </a:lnTo>
                    <a:lnTo>
                      <a:pt x="26" y="112"/>
                    </a:lnTo>
                    <a:lnTo>
                      <a:pt x="39" y="105"/>
                    </a:lnTo>
                    <a:lnTo>
                      <a:pt x="54" y="100"/>
                    </a:lnTo>
                    <a:lnTo>
                      <a:pt x="67" y="98"/>
                    </a:lnTo>
                    <a:lnTo>
                      <a:pt x="86" y="95"/>
                    </a:lnTo>
                    <a:lnTo>
                      <a:pt x="107" y="92"/>
                    </a:lnTo>
                    <a:lnTo>
                      <a:pt x="126" y="90"/>
                    </a:lnTo>
                    <a:lnTo>
                      <a:pt x="141" y="86"/>
                    </a:lnTo>
                    <a:lnTo>
                      <a:pt x="153" y="82"/>
                    </a:lnTo>
                    <a:lnTo>
                      <a:pt x="153" y="77"/>
                    </a:lnTo>
                    <a:lnTo>
                      <a:pt x="153" y="73"/>
                    </a:lnTo>
                    <a:lnTo>
                      <a:pt x="152" y="62"/>
                    </a:lnTo>
                    <a:lnTo>
                      <a:pt x="151" y="54"/>
                    </a:lnTo>
                    <a:lnTo>
                      <a:pt x="147" y="47"/>
                    </a:lnTo>
                    <a:lnTo>
                      <a:pt x="143" y="41"/>
                    </a:lnTo>
                    <a:lnTo>
                      <a:pt x="135" y="36"/>
                    </a:lnTo>
                    <a:lnTo>
                      <a:pt x="124" y="32"/>
                    </a:lnTo>
                    <a:lnTo>
                      <a:pt x="114" y="30"/>
                    </a:lnTo>
                    <a:lnTo>
                      <a:pt x="101" y="30"/>
                    </a:lnTo>
                    <a:lnTo>
                      <a:pt x="88" y="30"/>
                    </a:lnTo>
                    <a:lnTo>
                      <a:pt x="77" y="32"/>
                    </a:lnTo>
                    <a:lnTo>
                      <a:pt x="68" y="35"/>
                    </a:lnTo>
                    <a:lnTo>
                      <a:pt x="62" y="39"/>
                    </a:lnTo>
                    <a:lnTo>
                      <a:pt x="55" y="44"/>
                    </a:lnTo>
                    <a:lnTo>
                      <a:pt x="51" y="51"/>
                    </a:lnTo>
                    <a:lnTo>
                      <a:pt x="46" y="60"/>
                    </a:lnTo>
                    <a:lnTo>
                      <a:pt x="43" y="70"/>
                    </a:lnTo>
                    <a:lnTo>
                      <a:pt x="7" y="65"/>
                    </a:lnTo>
                    <a:lnTo>
                      <a:pt x="9" y="54"/>
                    </a:lnTo>
                    <a:lnTo>
                      <a:pt x="13" y="45"/>
                    </a:lnTo>
                    <a:lnTo>
                      <a:pt x="17" y="36"/>
                    </a:lnTo>
                    <a:lnTo>
                      <a:pt x="22" y="28"/>
                    </a:lnTo>
                    <a:lnTo>
                      <a:pt x="29" y="22"/>
                    </a:lnTo>
                    <a:lnTo>
                      <a:pt x="37" y="17"/>
                    </a:lnTo>
                    <a:lnTo>
                      <a:pt x="46" y="11"/>
                    </a:lnTo>
                    <a:lnTo>
                      <a:pt x="56" y="7"/>
                    </a:lnTo>
                    <a:lnTo>
                      <a:pt x="67" y="3"/>
                    </a:lnTo>
                    <a:lnTo>
                      <a:pt x="79" y="1"/>
                    </a:lnTo>
                    <a:lnTo>
                      <a:pt x="92" y="0"/>
                    </a:lnTo>
                    <a:lnTo>
                      <a:pt x="106" y="0"/>
                    </a:lnTo>
                    <a:lnTo>
                      <a:pt x="119" y="0"/>
                    </a:lnTo>
                    <a:lnTo>
                      <a:pt x="131" y="1"/>
                    </a:lnTo>
                    <a:lnTo>
                      <a:pt x="141" y="3"/>
                    </a:lnTo>
                    <a:lnTo>
                      <a:pt x="152" y="6"/>
                    </a:lnTo>
                    <a:lnTo>
                      <a:pt x="160" y="10"/>
                    </a:lnTo>
                    <a:lnTo>
                      <a:pt x="166" y="13"/>
                    </a:lnTo>
                    <a:lnTo>
                      <a:pt x="173" y="18"/>
                    </a:lnTo>
                    <a:lnTo>
                      <a:pt x="177" y="22"/>
                    </a:lnTo>
                    <a:lnTo>
                      <a:pt x="181" y="27"/>
                    </a:lnTo>
                    <a:lnTo>
                      <a:pt x="185" y="34"/>
                    </a:lnTo>
                    <a:lnTo>
                      <a:pt x="187" y="40"/>
                    </a:lnTo>
                    <a:lnTo>
                      <a:pt x="188" y="47"/>
                    </a:lnTo>
                    <a:lnTo>
                      <a:pt x="190" y="60"/>
                    </a:lnTo>
                    <a:lnTo>
                      <a:pt x="191" y="81"/>
                    </a:lnTo>
                    <a:lnTo>
                      <a:pt x="191" y="129"/>
                    </a:lnTo>
                    <a:lnTo>
                      <a:pt x="191" y="151"/>
                    </a:lnTo>
                    <a:lnTo>
                      <a:pt x="191" y="170"/>
                    </a:lnTo>
                    <a:lnTo>
                      <a:pt x="192" y="184"/>
                    </a:lnTo>
                    <a:lnTo>
                      <a:pt x="192" y="193"/>
                    </a:lnTo>
                    <a:lnTo>
                      <a:pt x="196" y="206"/>
                    </a:lnTo>
                    <a:lnTo>
                      <a:pt x="203" y="218"/>
                    </a:lnTo>
                    <a:lnTo>
                      <a:pt x="164" y="218"/>
                    </a:lnTo>
                    <a:lnTo>
                      <a:pt x="158" y="206"/>
                    </a:lnTo>
                    <a:lnTo>
                      <a:pt x="156" y="192"/>
                    </a:lnTo>
                    <a:close/>
                    <a:moveTo>
                      <a:pt x="153" y="111"/>
                    </a:moveTo>
                    <a:lnTo>
                      <a:pt x="141" y="115"/>
                    </a:lnTo>
                    <a:lnTo>
                      <a:pt x="127" y="119"/>
                    </a:lnTo>
                    <a:lnTo>
                      <a:pt x="111" y="121"/>
                    </a:lnTo>
                    <a:lnTo>
                      <a:pt x="92" y="125"/>
                    </a:lnTo>
                    <a:lnTo>
                      <a:pt x="72" y="128"/>
                    </a:lnTo>
                    <a:lnTo>
                      <a:pt x="60" y="132"/>
                    </a:lnTo>
                    <a:lnTo>
                      <a:pt x="55" y="134"/>
                    </a:lnTo>
                    <a:lnTo>
                      <a:pt x="51" y="137"/>
                    </a:lnTo>
                    <a:lnTo>
                      <a:pt x="47" y="139"/>
                    </a:lnTo>
                    <a:lnTo>
                      <a:pt x="45" y="143"/>
                    </a:lnTo>
                    <a:lnTo>
                      <a:pt x="43" y="147"/>
                    </a:lnTo>
                    <a:lnTo>
                      <a:pt x="41" y="153"/>
                    </a:lnTo>
                    <a:lnTo>
                      <a:pt x="41" y="156"/>
                    </a:lnTo>
                    <a:lnTo>
                      <a:pt x="39" y="160"/>
                    </a:lnTo>
                    <a:lnTo>
                      <a:pt x="41" y="168"/>
                    </a:lnTo>
                    <a:lnTo>
                      <a:pt x="42" y="175"/>
                    </a:lnTo>
                    <a:lnTo>
                      <a:pt x="46" y="180"/>
                    </a:lnTo>
                    <a:lnTo>
                      <a:pt x="51" y="185"/>
                    </a:lnTo>
                    <a:lnTo>
                      <a:pt x="58" y="189"/>
                    </a:lnTo>
                    <a:lnTo>
                      <a:pt x="65" y="192"/>
                    </a:lnTo>
                    <a:lnTo>
                      <a:pt x="73" y="194"/>
                    </a:lnTo>
                    <a:lnTo>
                      <a:pt x="84" y="194"/>
                    </a:lnTo>
                    <a:lnTo>
                      <a:pt x="94" y="194"/>
                    </a:lnTo>
                    <a:lnTo>
                      <a:pt x="105" y="193"/>
                    </a:lnTo>
                    <a:lnTo>
                      <a:pt x="114" y="189"/>
                    </a:lnTo>
                    <a:lnTo>
                      <a:pt x="122" y="185"/>
                    </a:lnTo>
                    <a:lnTo>
                      <a:pt x="130" y="180"/>
                    </a:lnTo>
                    <a:lnTo>
                      <a:pt x="137" y="175"/>
                    </a:lnTo>
                    <a:lnTo>
                      <a:pt x="143" y="168"/>
                    </a:lnTo>
                    <a:lnTo>
                      <a:pt x="147" y="160"/>
                    </a:lnTo>
                    <a:lnTo>
                      <a:pt x="149" y="154"/>
                    </a:lnTo>
                    <a:lnTo>
                      <a:pt x="152" y="145"/>
                    </a:lnTo>
                    <a:lnTo>
                      <a:pt x="153" y="136"/>
                    </a:lnTo>
                    <a:lnTo>
                      <a:pt x="153" y="124"/>
                    </a:lnTo>
                    <a:lnTo>
                      <a:pt x="153" y="111"/>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7" name="Freeform 850"/>
              <p:cNvSpPr>
                <a:spLocks/>
              </p:cNvSpPr>
              <p:nvPr/>
            </p:nvSpPr>
            <p:spPr bwMode="auto">
              <a:xfrm>
                <a:off x="5177" y="2893"/>
                <a:ext cx="46" cy="56"/>
              </a:xfrm>
              <a:custGeom>
                <a:avLst/>
                <a:gdLst/>
                <a:ahLst/>
                <a:cxnLst>
                  <a:cxn ang="0">
                    <a:pos x="37" y="149"/>
                  </a:cxn>
                  <a:cxn ang="0">
                    <a:pos x="43" y="168"/>
                  </a:cxn>
                  <a:cxn ang="0">
                    <a:pos x="55" y="181"/>
                  </a:cxn>
                  <a:cxn ang="0">
                    <a:pos x="72" y="190"/>
                  </a:cxn>
                  <a:cxn ang="0">
                    <a:pos x="94" y="193"/>
                  </a:cxn>
                  <a:cxn ang="0">
                    <a:pos x="116" y="190"/>
                  </a:cxn>
                  <a:cxn ang="0">
                    <a:pos x="132" y="183"/>
                  </a:cxn>
                  <a:cxn ang="0">
                    <a:pos x="141" y="172"/>
                  </a:cxn>
                  <a:cxn ang="0">
                    <a:pos x="144" y="159"/>
                  </a:cxn>
                  <a:cxn ang="0">
                    <a:pos x="141" y="149"/>
                  </a:cxn>
                  <a:cxn ang="0">
                    <a:pos x="133" y="139"/>
                  </a:cxn>
                  <a:cxn ang="0">
                    <a:pos x="95" y="128"/>
                  </a:cxn>
                  <a:cxn ang="0">
                    <a:pos x="60" y="119"/>
                  </a:cxn>
                  <a:cxn ang="0">
                    <a:pos x="39" y="111"/>
                  </a:cxn>
                  <a:cxn ang="0">
                    <a:pos x="25" y="102"/>
                  </a:cxn>
                  <a:cxn ang="0">
                    <a:pos x="14" y="90"/>
                  </a:cxn>
                  <a:cxn ang="0">
                    <a:pos x="9" y="77"/>
                  </a:cxn>
                  <a:cxn ang="0">
                    <a:pos x="6" y="61"/>
                  </a:cxn>
                  <a:cxn ang="0">
                    <a:pos x="8" y="48"/>
                  </a:cxn>
                  <a:cxn ang="0">
                    <a:pos x="13" y="35"/>
                  </a:cxn>
                  <a:cxn ang="0">
                    <a:pos x="21" y="23"/>
                  </a:cxn>
                  <a:cxn ang="0">
                    <a:pos x="31" y="14"/>
                  </a:cxn>
                  <a:cxn ang="0">
                    <a:pos x="55" y="3"/>
                  </a:cxn>
                  <a:cxn ang="0">
                    <a:pos x="88" y="0"/>
                  </a:cxn>
                  <a:cxn ang="0">
                    <a:pos x="111" y="1"/>
                  </a:cxn>
                  <a:cxn ang="0">
                    <a:pos x="133" y="6"/>
                  </a:cxn>
                  <a:cxn ang="0">
                    <a:pos x="150" y="15"/>
                  </a:cxn>
                  <a:cxn ang="0">
                    <a:pos x="162" y="26"/>
                  </a:cxn>
                  <a:cxn ang="0">
                    <a:pos x="170" y="41"/>
                  </a:cxn>
                  <a:cxn ang="0">
                    <a:pos x="174" y="60"/>
                  </a:cxn>
                  <a:cxn ang="0">
                    <a:pos x="136" y="57"/>
                  </a:cxn>
                  <a:cxn ang="0">
                    <a:pos x="129" y="44"/>
                  </a:cxn>
                  <a:cxn ang="0">
                    <a:pos x="118" y="35"/>
                  </a:cxn>
                  <a:cxn ang="0">
                    <a:pos x="101" y="30"/>
                  </a:cxn>
                  <a:cxn ang="0">
                    <a:pos x="78" y="30"/>
                  </a:cxn>
                  <a:cxn ang="0">
                    <a:pos x="60" y="34"/>
                  </a:cxn>
                  <a:cxn ang="0">
                    <a:pos x="48" y="41"/>
                  </a:cxn>
                  <a:cxn ang="0">
                    <a:pos x="43" y="52"/>
                  </a:cxn>
                  <a:cxn ang="0">
                    <a:pos x="43" y="64"/>
                  </a:cxn>
                  <a:cxn ang="0">
                    <a:pos x="52" y="75"/>
                  </a:cxn>
                  <a:cxn ang="0">
                    <a:pos x="72" y="83"/>
                  </a:cxn>
                  <a:cxn ang="0">
                    <a:pos x="112" y="94"/>
                  </a:cxn>
                  <a:cxn ang="0">
                    <a:pos x="140" y="102"/>
                  </a:cxn>
                  <a:cxn ang="0">
                    <a:pos x="157" y="109"/>
                  </a:cxn>
                  <a:cxn ang="0">
                    <a:pos x="169" y="119"/>
                  </a:cxn>
                  <a:cxn ang="0">
                    <a:pos x="178" y="132"/>
                  </a:cxn>
                  <a:cxn ang="0">
                    <a:pos x="182" y="146"/>
                  </a:cxn>
                  <a:cxn ang="0">
                    <a:pos x="182" y="164"/>
                  </a:cxn>
                  <a:cxn ang="0">
                    <a:pos x="176" y="181"/>
                  </a:cxn>
                  <a:cxn ang="0">
                    <a:pos x="166" y="197"/>
                  </a:cxn>
                  <a:cxn ang="0">
                    <a:pos x="150" y="210"/>
                  </a:cxn>
                  <a:cxn ang="0">
                    <a:pos x="129" y="218"/>
                  </a:cxn>
                  <a:cxn ang="0">
                    <a:pos x="107" y="223"/>
                  </a:cxn>
                  <a:cxn ang="0">
                    <a:pos x="74" y="222"/>
                  </a:cxn>
                  <a:cxn ang="0">
                    <a:pos x="48" y="217"/>
                  </a:cxn>
                  <a:cxn ang="0">
                    <a:pos x="35" y="210"/>
                  </a:cxn>
                  <a:cxn ang="0">
                    <a:pos x="23" y="201"/>
                  </a:cxn>
                  <a:cxn ang="0">
                    <a:pos x="14" y="190"/>
                  </a:cxn>
                  <a:cxn ang="0">
                    <a:pos x="8" y="177"/>
                  </a:cxn>
                  <a:cxn ang="0">
                    <a:pos x="3" y="163"/>
                  </a:cxn>
                </a:cxnLst>
                <a:rect l="0" t="0" r="r" b="b"/>
                <a:pathLst>
                  <a:path w="183" h="223">
                    <a:moveTo>
                      <a:pt x="0" y="154"/>
                    </a:moveTo>
                    <a:lnTo>
                      <a:pt x="37" y="149"/>
                    </a:lnTo>
                    <a:lnTo>
                      <a:pt x="39" y="159"/>
                    </a:lnTo>
                    <a:lnTo>
                      <a:pt x="43" y="168"/>
                    </a:lnTo>
                    <a:lnTo>
                      <a:pt x="48" y="176"/>
                    </a:lnTo>
                    <a:lnTo>
                      <a:pt x="55" y="181"/>
                    </a:lnTo>
                    <a:lnTo>
                      <a:pt x="63" y="187"/>
                    </a:lnTo>
                    <a:lnTo>
                      <a:pt x="72" y="190"/>
                    </a:lnTo>
                    <a:lnTo>
                      <a:pt x="82" y="193"/>
                    </a:lnTo>
                    <a:lnTo>
                      <a:pt x="94" y="193"/>
                    </a:lnTo>
                    <a:lnTo>
                      <a:pt x="106" y="193"/>
                    </a:lnTo>
                    <a:lnTo>
                      <a:pt x="116" y="190"/>
                    </a:lnTo>
                    <a:lnTo>
                      <a:pt x="125" y="188"/>
                    </a:lnTo>
                    <a:lnTo>
                      <a:pt x="132" y="183"/>
                    </a:lnTo>
                    <a:lnTo>
                      <a:pt x="137" y="177"/>
                    </a:lnTo>
                    <a:lnTo>
                      <a:pt x="141" y="172"/>
                    </a:lnTo>
                    <a:lnTo>
                      <a:pt x="144" y="166"/>
                    </a:lnTo>
                    <a:lnTo>
                      <a:pt x="144" y="159"/>
                    </a:lnTo>
                    <a:lnTo>
                      <a:pt x="144" y="154"/>
                    </a:lnTo>
                    <a:lnTo>
                      <a:pt x="141" y="149"/>
                    </a:lnTo>
                    <a:lnTo>
                      <a:pt x="139" y="143"/>
                    </a:lnTo>
                    <a:lnTo>
                      <a:pt x="133" y="139"/>
                    </a:lnTo>
                    <a:lnTo>
                      <a:pt x="120" y="134"/>
                    </a:lnTo>
                    <a:lnTo>
                      <a:pt x="95" y="128"/>
                    </a:lnTo>
                    <a:lnTo>
                      <a:pt x="77" y="122"/>
                    </a:lnTo>
                    <a:lnTo>
                      <a:pt x="60" y="119"/>
                    </a:lnTo>
                    <a:lnTo>
                      <a:pt x="48" y="115"/>
                    </a:lnTo>
                    <a:lnTo>
                      <a:pt x="39" y="111"/>
                    </a:lnTo>
                    <a:lnTo>
                      <a:pt x="31" y="107"/>
                    </a:lnTo>
                    <a:lnTo>
                      <a:pt x="25" y="102"/>
                    </a:lnTo>
                    <a:lnTo>
                      <a:pt x="20" y="96"/>
                    </a:lnTo>
                    <a:lnTo>
                      <a:pt x="14" y="90"/>
                    </a:lnTo>
                    <a:lnTo>
                      <a:pt x="12" y="83"/>
                    </a:lnTo>
                    <a:lnTo>
                      <a:pt x="9" y="77"/>
                    </a:lnTo>
                    <a:lnTo>
                      <a:pt x="6" y="69"/>
                    </a:lnTo>
                    <a:lnTo>
                      <a:pt x="6" y="61"/>
                    </a:lnTo>
                    <a:lnTo>
                      <a:pt x="6" y="54"/>
                    </a:lnTo>
                    <a:lnTo>
                      <a:pt x="8" y="48"/>
                    </a:lnTo>
                    <a:lnTo>
                      <a:pt x="10" y="41"/>
                    </a:lnTo>
                    <a:lnTo>
                      <a:pt x="13" y="35"/>
                    </a:lnTo>
                    <a:lnTo>
                      <a:pt x="17" y="28"/>
                    </a:lnTo>
                    <a:lnTo>
                      <a:pt x="21" y="23"/>
                    </a:lnTo>
                    <a:lnTo>
                      <a:pt x="26" y="19"/>
                    </a:lnTo>
                    <a:lnTo>
                      <a:pt x="31" y="14"/>
                    </a:lnTo>
                    <a:lnTo>
                      <a:pt x="42" y="9"/>
                    </a:lnTo>
                    <a:lnTo>
                      <a:pt x="55" y="3"/>
                    </a:lnTo>
                    <a:lnTo>
                      <a:pt x="71" y="1"/>
                    </a:lnTo>
                    <a:lnTo>
                      <a:pt x="88" y="0"/>
                    </a:lnTo>
                    <a:lnTo>
                      <a:pt x="99" y="0"/>
                    </a:lnTo>
                    <a:lnTo>
                      <a:pt x="111" y="1"/>
                    </a:lnTo>
                    <a:lnTo>
                      <a:pt x="123" y="3"/>
                    </a:lnTo>
                    <a:lnTo>
                      <a:pt x="133" y="6"/>
                    </a:lnTo>
                    <a:lnTo>
                      <a:pt x="142" y="11"/>
                    </a:lnTo>
                    <a:lnTo>
                      <a:pt x="150" y="15"/>
                    </a:lnTo>
                    <a:lnTo>
                      <a:pt x="157" y="20"/>
                    </a:lnTo>
                    <a:lnTo>
                      <a:pt x="162" y="26"/>
                    </a:lnTo>
                    <a:lnTo>
                      <a:pt x="166" y="34"/>
                    </a:lnTo>
                    <a:lnTo>
                      <a:pt x="170" y="41"/>
                    </a:lnTo>
                    <a:lnTo>
                      <a:pt x="173" y="49"/>
                    </a:lnTo>
                    <a:lnTo>
                      <a:pt x="174" y="60"/>
                    </a:lnTo>
                    <a:lnTo>
                      <a:pt x="139" y="65"/>
                    </a:lnTo>
                    <a:lnTo>
                      <a:pt x="136" y="57"/>
                    </a:lnTo>
                    <a:lnTo>
                      <a:pt x="133" y="49"/>
                    </a:lnTo>
                    <a:lnTo>
                      <a:pt x="129" y="44"/>
                    </a:lnTo>
                    <a:lnTo>
                      <a:pt x="124" y="39"/>
                    </a:lnTo>
                    <a:lnTo>
                      <a:pt x="118" y="35"/>
                    </a:lnTo>
                    <a:lnTo>
                      <a:pt x="110" y="32"/>
                    </a:lnTo>
                    <a:lnTo>
                      <a:pt x="101" y="30"/>
                    </a:lnTo>
                    <a:lnTo>
                      <a:pt x="90" y="30"/>
                    </a:lnTo>
                    <a:lnTo>
                      <a:pt x="78" y="30"/>
                    </a:lnTo>
                    <a:lnTo>
                      <a:pt x="68" y="31"/>
                    </a:lnTo>
                    <a:lnTo>
                      <a:pt x="60" y="34"/>
                    </a:lnTo>
                    <a:lnTo>
                      <a:pt x="54" y="37"/>
                    </a:lnTo>
                    <a:lnTo>
                      <a:pt x="48" y="41"/>
                    </a:lnTo>
                    <a:lnTo>
                      <a:pt x="46" y="47"/>
                    </a:lnTo>
                    <a:lnTo>
                      <a:pt x="43" y="52"/>
                    </a:lnTo>
                    <a:lnTo>
                      <a:pt x="43" y="57"/>
                    </a:lnTo>
                    <a:lnTo>
                      <a:pt x="43" y="64"/>
                    </a:lnTo>
                    <a:lnTo>
                      <a:pt x="47" y="70"/>
                    </a:lnTo>
                    <a:lnTo>
                      <a:pt x="52" y="75"/>
                    </a:lnTo>
                    <a:lnTo>
                      <a:pt x="61" y="79"/>
                    </a:lnTo>
                    <a:lnTo>
                      <a:pt x="72" y="83"/>
                    </a:lnTo>
                    <a:lnTo>
                      <a:pt x="94" y="88"/>
                    </a:lnTo>
                    <a:lnTo>
                      <a:pt x="112" y="94"/>
                    </a:lnTo>
                    <a:lnTo>
                      <a:pt x="128" y="98"/>
                    </a:lnTo>
                    <a:lnTo>
                      <a:pt x="140" y="102"/>
                    </a:lnTo>
                    <a:lnTo>
                      <a:pt x="149" y="105"/>
                    </a:lnTo>
                    <a:lnTo>
                      <a:pt x="157" y="109"/>
                    </a:lnTo>
                    <a:lnTo>
                      <a:pt x="163" y="113"/>
                    </a:lnTo>
                    <a:lnTo>
                      <a:pt x="169" y="119"/>
                    </a:lnTo>
                    <a:lnTo>
                      <a:pt x="174" y="125"/>
                    </a:lnTo>
                    <a:lnTo>
                      <a:pt x="178" y="132"/>
                    </a:lnTo>
                    <a:lnTo>
                      <a:pt x="180" y="138"/>
                    </a:lnTo>
                    <a:lnTo>
                      <a:pt x="182" y="146"/>
                    </a:lnTo>
                    <a:lnTo>
                      <a:pt x="183" y="155"/>
                    </a:lnTo>
                    <a:lnTo>
                      <a:pt x="182" y="164"/>
                    </a:lnTo>
                    <a:lnTo>
                      <a:pt x="180" y="173"/>
                    </a:lnTo>
                    <a:lnTo>
                      <a:pt x="176" y="181"/>
                    </a:lnTo>
                    <a:lnTo>
                      <a:pt x="171" y="189"/>
                    </a:lnTo>
                    <a:lnTo>
                      <a:pt x="166" y="197"/>
                    </a:lnTo>
                    <a:lnTo>
                      <a:pt x="158" y="204"/>
                    </a:lnTo>
                    <a:lnTo>
                      <a:pt x="150" y="210"/>
                    </a:lnTo>
                    <a:lnTo>
                      <a:pt x="140" y="214"/>
                    </a:lnTo>
                    <a:lnTo>
                      <a:pt x="129" y="218"/>
                    </a:lnTo>
                    <a:lnTo>
                      <a:pt x="119" y="221"/>
                    </a:lnTo>
                    <a:lnTo>
                      <a:pt x="107" y="223"/>
                    </a:lnTo>
                    <a:lnTo>
                      <a:pt x="94" y="223"/>
                    </a:lnTo>
                    <a:lnTo>
                      <a:pt x="74" y="222"/>
                    </a:lnTo>
                    <a:lnTo>
                      <a:pt x="56" y="219"/>
                    </a:lnTo>
                    <a:lnTo>
                      <a:pt x="48" y="217"/>
                    </a:lnTo>
                    <a:lnTo>
                      <a:pt x="42" y="214"/>
                    </a:lnTo>
                    <a:lnTo>
                      <a:pt x="35" y="210"/>
                    </a:lnTo>
                    <a:lnTo>
                      <a:pt x="29" y="206"/>
                    </a:lnTo>
                    <a:lnTo>
                      <a:pt x="23" y="201"/>
                    </a:lnTo>
                    <a:lnTo>
                      <a:pt x="18" y="196"/>
                    </a:lnTo>
                    <a:lnTo>
                      <a:pt x="14" y="190"/>
                    </a:lnTo>
                    <a:lnTo>
                      <a:pt x="10" y="184"/>
                    </a:lnTo>
                    <a:lnTo>
                      <a:pt x="8" y="177"/>
                    </a:lnTo>
                    <a:lnTo>
                      <a:pt x="4" y="171"/>
                    </a:lnTo>
                    <a:lnTo>
                      <a:pt x="3" y="163"/>
                    </a:lnTo>
                    <a:lnTo>
                      <a:pt x="0" y="154"/>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8" name="Freeform 851"/>
              <p:cNvSpPr>
                <a:spLocks noEditPoints="1"/>
              </p:cNvSpPr>
              <p:nvPr/>
            </p:nvSpPr>
            <p:spPr bwMode="auto">
              <a:xfrm>
                <a:off x="5029" y="2978"/>
                <a:ext cx="58" cy="74"/>
              </a:xfrm>
              <a:custGeom>
                <a:avLst/>
                <a:gdLst/>
                <a:ahLst/>
                <a:cxnLst>
                  <a:cxn ang="0">
                    <a:pos x="0" y="295"/>
                  </a:cxn>
                  <a:cxn ang="0">
                    <a:pos x="0" y="0"/>
                  </a:cxn>
                  <a:cxn ang="0">
                    <a:pos x="115" y="0"/>
                  </a:cxn>
                  <a:cxn ang="0">
                    <a:pos x="130" y="0"/>
                  </a:cxn>
                  <a:cxn ang="0">
                    <a:pos x="142" y="1"/>
                  </a:cxn>
                  <a:cxn ang="0">
                    <a:pos x="152" y="1"/>
                  </a:cxn>
                  <a:cxn ang="0">
                    <a:pos x="161" y="2"/>
                  </a:cxn>
                  <a:cxn ang="0">
                    <a:pos x="172" y="5"/>
                  </a:cxn>
                  <a:cxn ang="0">
                    <a:pos x="182" y="7"/>
                  </a:cxn>
                  <a:cxn ang="0">
                    <a:pos x="191" y="11"/>
                  </a:cxn>
                  <a:cxn ang="0">
                    <a:pos x="199" y="17"/>
                  </a:cxn>
                  <a:cxn ang="0">
                    <a:pos x="206" y="22"/>
                  </a:cxn>
                  <a:cxn ang="0">
                    <a:pos x="212" y="28"/>
                  </a:cxn>
                  <a:cxn ang="0">
                    <a:pos x="218" y="36"/>
                  </a:cxn>
                  <a:cxn ang="0">
                    <a:pos x="223" y="45"/>
                  </a:cxn>
                  <a:cxn ang="0">
                    <a:pos x="227" y="55"/>
                  </a:cxn>
                  <a:cxn ang="0">
                    <a:pos x="231" y="64"/>
                  </a:cxn>
                  <a:cxn ang="0">
                    <a:pos x="232" y="74"/>
                  </a:cxn>
                  <a:cxn ang="0">
                    <a:pos x="232" y="85"/>
                  </a:cxn>
                  <a:cxn ang="0">
                    <a:pos x="232" y="95"/>
                  </a:cxn>
                  <a:cxn ang="0">
                    <a:pos x="231" y="103"/>
                  </a:cxn>
                  <a:cxn ang="0">
                    <a:pos x="229" y="112"/>
                  </a:cxn>
                  <a:cxn ang="0">
                    <a:pos x="227" y="120"/>
                  </a:cxn>
                  <a:cxn ang="0">
                    <a:pos x="223" y="128"/>
                  </a:cxn>
                  <a:cxn ang="0">
                    <a:pos x="219" y="136"/>
                  </a:cxn>
                  <a:cxn ang="0">
                    <a:pos x="214" y="142"/>
                  </a:cxn>
                  <a:cxn ang="0">
                    <a:pos x="208" y="149"/>
                  </a:cxn>
                  <a:cxn ang="0">
                    <a:pos x="201" y="155"/>
                  </a:cxn>
                  <a:cxn ang="0">
                    <a:pos x="193" y="160"/>
                  </a:cxn>
                  <a:cxn ang="0">
                    <a:pos x="184" y="164"/>
                  </a:cxn>
                  <a:cxn ang="0">
                    <a:pos x="173" y="168"/>
                  </a:cxn>
                  <a:cxn ang="0">
                    <a:pos x="161" y="171"/>
                  </a:cxn>
                  <a:cxn ang="0">
                    <a:pos x="148" y="174"/>
                  </a:cxn>
                  <a:cxn ang="0">
                    <a:pos x="134" y="175"/>
                  </a:cxn>
                  <a:cxn ang="0">
                    <a:pos x="119" y="175"/>
                  </a:cxn>
                  <a:cxn ang="0">
                    <a:pos x="41" y="175"/>
                  </a:cxn>
                  <a:cxn ang="0">
                    <a:pos x="41" y="295"/>
                  </a:cxn>
                  <a:cxn ang="0">
                    <a:pos x="0" y="295"/>
                  </a:cxn>
                  <a:cxn ang="0">
                    <a:pos x="41" y="141"/>
                  </a:cxn>
                  <a:cxn ang="0">
                    <a:pos x="119" y="141"/>
                  </a:cxn>
                  <a:cxn ang="0">
                    <a:pos x="138" y="140"/>
                  </a:cxn>
                  <a:cxn ang="0">
                    <a:pos x="152" y="137"/>
                  </a:cxn>
                  <a:cxn ang="0">
                    <a:pos x="159" y="134"/>
                  </a:cxn>
                  <a:cxn ang="0">
                    <a:pos x="165" y="133"/>
                  </a:cxn>
                  <a:cxn ang="0">
                    <a:pos x="170" y="129"/>
                  </a:cxn>
                  <a:cxn ang="0">
                    <a:pos x="174" y="126"/>
                  </a:cxn>
                  <a:cxn ang="0">
                    <a:pos x="182" y="119"/>
                  </a:cxn>
                  <a:cxn ang="0">
                    <a:pos x="187" y="109"/>
                  </a:cxn>
                  <a:cxn ang="0">
                    <a:pos x="190" y="99"/>
                  </a:cxn>
                  <a:cxn ang="0">
                    <a:pos x="191" y="86"/>
                  </a:cxn>
                  <a:cxn ang="0">
                    <a:pos x="190" y="78"/>
                  </a:cxn>
                  <a:cxn ang="0">
                    <a:pos x="189" y="69"/>
                  </a:cxn>
                  <a:cxn ang="0">
                    <a:pos x="186" y="61"/>
                  </a:cxn>
                  <a:cxn ang="0">
                    <a:pos x="181" y="55"/>
                  </a:cxn>
                  <a:cxn ang="0">
                    <a:pos x="176" y="48"/>
                  </a:cxn>
                  <a:cxn ang="0">
                    <a:pos x="170" y="44"/>
                  </a:cxn>
                  <a:cxn ang="0">
                    <a:pos x="164" y="40"/>
                  </a:cxn>
                  <a:cxn ang="0">
                    <a:pos x="156" y="38"/>
                  </a:cxn>
                  <a:cxn ang="0">
                    <a:pos x="142" y="35"/>
                  </a:cxn>
                  <a:cxn ang="0">
                    <a:pos x="118" y="35"/>
                  </a:cxn>
                  <a:cxn ang="0">
                    <a:pos x="41" y="35"/>
                  </a:cxn>
                  <a:cxn ang="0">
                    <a:pos x="41" y="141"/>
                  </a:cxn>
                </a:cxnLst>
                <a:rect l="0" t="0" r="r" b="b"/>
                <a:pathLst>
                  <a:path w="232" h="295">
                    <a:moveTo>
                      <a:pt x="0" y="295"/>
                    </a:moveTo>
                    <a:lnTo>
                      <a:pt x="0" y="0"/>
                    </a:lnTo>
                    <a:lnTo>
                      <a:pt x="115" y="0"/>
                    </a:lnTo>
                    <a:lnTo>
                      <a:pt x="130" y="0"/>
                    </a:lnTo>
                    <a:lnTo>
                      <a:pt x="142" y="1"/>
                    </a:lnTo>
                    <a:lnTo>
                      <a:pt x="152" y="1"/>
                    </a:lnTo>
                    <a:lnTo>
                      <a:pt x="161" y="2"/>
                    </a:lnTo>
                    <a:lnTo>
                      <a:pt x="172" y="5"/>
                    </a:lnTo>
                    <a:lnTo>
                      <a:pt x="182" y="7"/>
                    </a:lnTo>
                    <a:lnTo>
                      <a:pt x="191" y="11"/>
                    </a:lnTo>
                    <a:lnTo>
                      <a:pt x="199" y="17"/>
                    </a:lnTo>
                    <a:lnTo>
                      <a:pt x="206" y="22"/>
                    </a:lnTo>
                    <a:lnTo>
                      <a:pt x="212" y="28"/>
                    </a:lnTo>
                    <a:lnTo>
                      <a:pt x="218" y="36"/>
                    </a:lnTo>
                    <a:lnTo>
                      <a:pt x="223" y="45"/>
                    </a:lnTo>
                    <a:lnTo>
                      <a:pt x="227" y="55"/>
                    </a:lnTo>
                    <a:lnTo>
                      <a:pt x="231" y="64"/>
                    </a:lnTo>
                    <a:lnTo>
                      <a:pt x="232" y="74"/>
                    </a:lnTo>
                    <a:lnTo>
                      <a:pt x="232" y="85"/>
                    </a:lnTo>
                    <a:lnTo>
                      <a:pt x="232" y="95"/>
                    </a:lnTo>
                    <a:lnTo>
                      <a:pt x="231" y="103"/>
                    </a:lnTo>
                    <a:lnTo>
                      <a:pt x="229" y="112"/>
                    </a:lnTo>
                    <a:lnTo>
                      <a:pt x="227" y="120"/>
                    </a:lnTo>
                    <a:lnTo>
                      <a:pt x="223" y="128"/>
                    </a:lnTo>
                    <a:lnTo>
                      <a:pt x="219" y="136"/>
                    </a:lnTo>
                    <a:lnTo>
                      <a:pt x="214" y="142"/>
                    </a:lnTo>
                    <a:lnTo>
                      <a:pt x="208" y="149"/>
                    </a:lnTo>
                    <a:lnTo>
                      <a:pt x="201" y="155"/>
                    </a:lnTo>
                    <a:lnTo>
                      <a:pt x="193" y="160"/>
                    </a:lnTo>
                    <a:lnTo>
                      <a:pt x="184" y="164"/>
                    </a:lnTo>
                    <a:lnTo>
                      <a:pt x="173" y="168"/>
                    </a:lnTo>
                    <a:lnTo>
                      <a:pt x="161" y="171"/>
                    </a:lnTo>
                    <a:lnTo>
                      <a:pt x="148" y="174"/>
                    </a:lnTo>
                    <a:lnTo>
                      <a:pt x="134" y="175"/>
                    </a:lnTo>
                    <a:lnTo>
                      <a:pt x="119" y="175"/>
                    </a:lnTo>
                    <a:lnTo>
                      <a:pt x="41" y="175"/>
                    </a:lnTo>
                    <a:lnTo>
                      <a:pt x="41" y="295"/>
                    </a:lnTo>
                    <a:lnTo>
                      <a:pt x="0" y="295"/>
                    </a:lnTo>
                    <a:close/>
                    <a:moveTo>
                      <a:pt x="41" y="141"/>
                    </a:moveTo>
                    <a:lnTo>
                      <a:pt x="119" y="141"/>
                    </a:lnTo>
                    <a:lnTo>
                      <a:pt x="138" y="140"/>
                    </a:lnTo>
                    <a:lnTo>
                      <a:pt x="152" y="137"/>
                    </a:lnTo>
                    <a:lnTo>
                      <a:pt x="159" y="134"/>
                    </a:lnTo>
                    <a:lnTo>
                      <a:pt x="165" y="133"/>
                    </a:lnTo>
                    <a:lnTo>
                      <a:pt x="170" y="129"/>
                    </a:lnTo>
                    <a:lnTo>
                      <a:pt x="174" y="126"/>
                    </a:lnTo>
                    <a:lnTo>
                      <a:pt x="182" y="119"/>
                    </a:lnTo>
                    <a:lnTo>
                      <a:pt x="187" y="109"/>
                    </a:lnTo>
                    <a:lnTo>
                      <a:pt x="190" y="99"/>
                    </a:lnTo>
                    <a:lnTo>
                      <a:pt x="191" y="86"/>
                    </a:lnTo>
                    <a:lnTo>
                      <a:pt x="190" y="78"/>
                    </a:lnTo>
                    <a:lnTo>
                      <a:pt x="189" y="69"/>
                    </a:lnTo>
                    <a:lnTo>
                      <a:pt x="186" y="61"/>
                    </a:lnTo>
                    <a:lnTo>
                      <a:pt x="181" y="55"/>
                    </a:lnTo>
                    <a:lnTo>
                      <a:pt x="176" y="48"/>
                    </a:lnTo>
                    <a:lnTo>
                      <a:pt x="170" y="44"/>
                    </a:lnTo>
                    <a:lnTo>
                      <a:pt x="164" y="40"/>
                    </a:lnTo>
                    <a:lnTo>
                      <a:pt x="156" y="38"/>
                    </a:lnTo>
                    <a:lnTo>
                      <a:pt x="142" y="35"/>
                    </a:lnTo>
                    <a:lnTo>
                      <a:pt x="118" y="35"/>
                    </a:lnTo>
                    <a:lnTo>
                      <a:pt x="41" y="35"/>
                    </a:lnTo>
                    <a:lnTo>
                      <a:pt x="41" y="141"/>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9" name="Freeform 852"/>
              <p:cNvSpPr>
                <a:spLocks noEditPoints="1"/>
              </p:cNvSpPr>
              <p:nvPr/>
            </p:nvSpPr>
            <p:spPr bwMode="auto">
              <a:xfrm>
                <a:off x="5095" y="2998"/>
                <a:ext cx="51" cy="56"/>
              </a:xfrm>
              <a:custGeom>
                <a:avLst/>
                <a:gdLst/>
                <a:ahLst/>
                <a:cxnLst>
                  <a:cxn ang="0">
                    <a:pos x="1" y="97"/>
                  </a:cxn>
                  <a:cxn ang="0">
                    <a:pos x="5" y="70"/>
                  </a:cxn>
                  <a:cxn ang="0">
                    <a:pos x="13" y="49"/>
                  </a:cxn>
                  <a:cxn ang="0">
                    <a:pos x="26" y="31"/>
                  </a:cxn>
                  <a:cxn ang="0">
                    <a:pos x="41" y="18"/>
                  </a:cxn>
                  <a:cxn ang="0">
                    <a:pos x="57" y="9"/>
                  </a:cxn>
                  <a:cxn ang="0">
                    <a:pos x="74" y="2"/>
                  </a:cxn>
                  <a:cxn ang="0">
                    <a:pos x="92" y="0"/>
                  </a:cxn>
                  <a:cxn ang="0">
                    <a:pos x="113" y="0"/>
                  </a:cxn>
                  <a:cxn ang="0">
                    <a:pos x="134" y="4"/>
                  </a:cxn>
                  <a:cxn ang="0">
                    <a:pos x="153" y="10"/>
                  </a:cxn>
                  <a:cxn ang="0">
                    <a:pos x="170" y="22"/>
                  </a:cxn>
                  <a:cxn ang="0">
                    <a:pos x="184" y="36"/>
                  </a:cxn>
                  <a:cxn ang="0">
                    <a:pos x="194" y="53"/>
                  </a:cxn>
                  <a:cxn ang="0">
                    <a:pos x="201" y="73"/>
                  </a:cxn>
                  <a:cxn ang="0">
                    <a:pos x="205" y="95"/>
                  </a:cxn>
                  <a:cxn ang="0">
                    <a:pos x="205" y="128"/>
                  </a:cxn>
                  <a:cxn ang="0">
                    <a:pos x="198" y="161"/>
                  </a:cxn>
                  <a:cxn ang="0">
                    <a:pos x="185" y="184"/>
                  </a:cxn>
                  <a:cxn ang="0">
                    <a:pos x="167" y="202"/>
                  </a:cxn>
                  <a:cxn ang="0">
                    <a:pos x="143" y="216"/>
                  </a:cxn>
                  <a:cxn ang="0">
                    <a:pos x="117" y="222"/>
                  </a:cxn>
                  <a:cxn ang="0">
                    <a:pos x="91" y="222"/>
                  </a:cxn>
                  <a:cxn ang="0">
                    <a:pos x="70" y="219"/>
                  </a:cxn>
                  <a:cxn ang="0">
                    <a:pos x="52" y="212"/>
                  </a:cxn>
                  <a:cxn ang="0">
                    <a:pos x="36" y="201"/>
                  </a:cxn>
                  <a:cxn ang="0">
                    <a:pos x="22" y="187"/>
                  </a:cxn>
                  <a:cxn ang="0">
                    <a:pos x="11" y="170"/>
                  </a:cxn>
                  <a:cxn ang="0">
                    <a:pos x="4" y="149"/>
                  </a:cxn>
                  <a:cxn ang="0">
                    <a:pos x="0" y="124"/>
                  </a:cxn>
                  <a:cxn ang="0">
                    <a:pos x="38" y="111"/>
                  </a:cxn>
                  <a:cxn ang="0">
                    <a:pos x="39" y="131"/>
                  </a:cxn>
                  <a:cxn ang="0">
                    <a:pos x="43" y="148"/>
                  </a:cxn>
                  <a:cxn ang="0">
                    <a:pos x="48" y="162"/>
                  </a:cxn>
                  <a:cxn ang="0">
                    <a:pos x="56" y="172"/>
                  </a:cxn>
                  <a:cxn ang="0">
                    <a:pos x="66" y="182"/>
                  </a:cxn>
                  <a:cxn ang="0">
                    <a:pos x="77" y="188"/>
                  </a:cxn>
                  <a:cxn ang="0">
                    <a:pos x="90" y="192"/>
                  </a:cxn>
                  <a:cxn ang="0">
                    <a:pos x="103" y="193"/>
                  </a:cxn>
                  <a:cxn ang="0">
                    <a:pos x="116" y="192"/>
                  </a:cxn>
                  <a:cxn ang="0">
                    <a:pos x="128" y="188"/>
                  </a:cxn>
                  <a:cxn ang="0">
                    <a:pos x="140" y="182"/>
                  </a:cxn>
                  <a:cxn ang="0">
                    <a:pos x="149" y="172"/>
                  </a:cxn>
                  <a:cxn ang="0">
                    <a:pos x="157" y="161"/>
                  </a:cxn>
                  <a:cxn ang="0">
                    <a:pos x="163" y="146"/>
                  </a:cxn>
                  <a:cxn ang="0">
                    <a:pos x="167" y="110"/>
                  </a:cxn>
                  <a:cxn ang="0">
                    <a:pos x="163" y="76"/>
                  </a:cxn>
                  <a:cxn ang="0">
                    <a:pos x="157" y="61"/>
                  </a:cxn>
                  <a:cxn ang="0">
                    <a:pos x="149" y="49"/>
                  </a:cxn>
                  <a:cxn ang="0">
                    <a:pos x="138" y="40"/>
                  </a:cxn>
                  <a:cxn ang="0">
                    <a:pos x="128" y="35"/>
                  </a:cxn>
                  <a:cxn ang="0">
                    <a:pos x="116" y="31"/>
                  </a:cxn>
                  <a:cxn ang="0">
                    <a:pos x="103" y="30"/>
                  </a:cxn>
                  <a:cxn ang="0">
                    <a:pos x="90" y="31"/>
                  </a:cxn>
                  <a:cxn ang="0">
                    <a:pos x="77" y="35"/>
                  </a:cxn>
                  <a:cxn ang="0">
                    <a:pos x="66" y="40"/>
                  </a:cxn>
                  <a:cxn ang="0">
                    <a:pos x="56" y="49"/>
                  </a:cxn>
                  <a:cxn ang="0">
                    <a:pos x="48" y="61"/>
                  </a:cxn>
                  <a:cxn ang="0">
                    <a:pos x="43" y="76"/>
                  </a:cxn>
                  <a:cxn ang="0">
                    <a:pos x="39" y="93"/>
                  </a:cxn>
                  <a:cxn ang="0">
                    <a:pos x="38" y="111"/>
                  </a:cxn>
                </a:cxnLst>
                <a:rect l="0" t="0" r="r" b="b"/>
                <a:pathLst>
                  <a:path w="205" h="223">
                    <a:moveTo>
                      <a:pt x="0" y="111"/>
                    </a:moveTo>
                    <a:lnTo>
                      <a:pt x="1" y="97"/>
                    </a:lnTo>
                    <a:lnTo>
                      <a:pt x="2" y="83"/>
                    </a:lnTo>
                    <a:lnTo>
                      <a:pt x="5" y="70"/>
                    </a:lnTo>
                    <a:lnTo>
                      <a:pt x="9" y="60"/>
                    </a:lnTo>
                    <a:lnTo>
                      <a:pt x="13" y="49"/>
                    </a:lnTo>
                    <a:lnTo>
                      <a:pt x="19" y="39"/>
                    </a:lnTo>
                    <a:lnTo>
                      <a:pt x="26" y="31"/>
                    </a:lnTo>
                    <a:lnTo>
                      <a:pt x="34" y="23"/>
                    </a:lnTo>
                    <a:lnTo>
                      <a:pt x="41" y="18"/>
                    </a:lnTo>
                    <a:lnTo>
                      <a:pt x="48" y="13"/>
                    </a:lnTo>
                    <a:lnTo>
                      <a:pt x="57" y="9"/>
                    </a:lnTo>
                    <a:lnTo>
                      <a:pt x="65" y="5"/>
                    </a:lnTo>
                    <a:lnTo>
                      <a:pt x="74" y="2"/>
                    </a:lnTo>
                    <a:lnTo>
                      <a:pt x="83" y="1"/>
                    </a:lnTo>
                    <a:lnTo>
                      <a:pt x="92" y="0"/>
                    </a:lnTo>
                    <a:lnTo>
                      <a:pt x="103" y="0"/>
                    </a:lnTo>
                    <a:lnTo>
                      <a:pt x="113" y="0"/>
                    </a:lnTo>
                    <a:lnTo>
                      <a:pt x="124" y="1"/>
                    </a:lnTo>
                    <a:lnTo>
                      <a:pt x="134" y="4"/>
                    </a:lnTo>
                    <a:lnTo>
                      <a:pt x="143" y="6"/>
                    </a:lnTo>
                    <a:lnTo>
                      <a:pt x="153" y="10"/>
                    </a:lnTo>
                    <a:lnTo>
                      <a:pt x="162" y="15"/>
                    </a:lnTo>
                    <a:lnTo>
                      <a:pt x="170" y="22"/>
                    </a:lnTo>
                    <a:lnTo>
                      <a:pt x="176" y="29"/>
                    </a:lnTo>
                    <a:lnTo>
                      <a:pt x="184" y="36"/>
                    </a:lnTo>
                    <a:lnTo>
                      <a:pt x="189" y="44"/>
                    </a:lnTo>
                    <a:lnTo>
                      <a:pt x="194" y="53"/>
                    </a:lnTo>
                    <a:lnTo>
                      <a:pt x="198" y="63"/>
                    </a:lnTo>
                    <a:lnTo>
                      <a:pt x="201" y="73"/>
                    </a:lnTo>
                    <a:lnTo>
                      <a:pt x="204" y="83"/>
                    </a:lnTo>
                    <a:lnTo>
                      <a:pt x="205" y="95"/>
                    </a:lnTo>
                    <a:lnTo>
                      <a:pt x="205" y="108"/>
                    </a:lnTo>
                    <a:lnTo>
                      <a:pt x="205" y="128"/>
                    </a:lnTo>
                    <a:lnTo>
                      <a:pt x="202" y="145"/>
                    </a:lnTo>
                    <a:lnTo>
                      <a:pt x="198" y="161"/>
                    </a:lnTo>
                    <a:lnTo>
                      <a:pt x="193" y="174"/>
                    </a:lnTo>
                    <a:lnTo>
                      <a:pt x="185" y="184"/>
                    </a:lnTo>
                    <a:lnTo>
                      <a:pt x="177" y="195"/>
                    </a:lnTo>
                    <a:lnTo>
                      <a:pt x="167" y="202"/>
                    </a:lnTo>
                    <a:lnTo>
                      <a:pt x="155" y="210"/>
                    </a:lnTo>
                    <a:lnTo>
                      <a:pt x="143" y="216"/>
                    </a:lnTo>
                    <a:lnTo>
                      <a:pt x="130" y="219"/>
                    </a:lnTo>
                    <a:lnTo>
                      <a:pt x="117" y="222"/>
                    </a:lnTo>
                    <a:lnTo>
                      <a:pt x="103" y="223"/>
                    </a:lnTo>
                    <a:lnTo>
                      <a:pt x="91" y="222"/>
                    </a:lnTo>
                    <a:lnTo>
                      <a:pt x="81" y="221"/>
                    </a:lnTo>
                    <a:lnTo>
                      <a:pt x="70" y="219"/>
                    </a:lnTo>
                    <a:lnTo>
                      <a:pt x="61" y="216"/>
                    </a:lnTo>
                    <a:lnTo>
                      <a:pt x="52" y="212"/>
                    </a:lnTo>
                    <a:lnTo>
                      <a:pt x="44" y="206"/>
                    </a:lnTo>
                    <a:lnTo>
                      <a:pt x="36" y="201"/>
                    </a:lnTo>
                    <a:lnTo>
                      <a:pt x="28" y="195"/>
                    </a:lnTo>
                    <a:lnTo>
                      <a:pt x="22" y="187"/>
                    </a:lnTo>
                    <a:lnTo>
                      <a:pt x="15" y="179"/>
                    </a:lnTo>
                    <a:lnTo>
                      <a:pt x="11" y="170"/>
                    </a:lnTo>
                    <a:lnTo>
                      <a:pt x="7" y="159"/>
                    </a:lnTo>
                    <a:lnTo>
                      <a:pt x="4" y="149"/>
                    </a:lnTo>
                    <a:lnTo>
                      <a:pt x="1" y="137"/>
                    </a:lnTo>
                    <a:lnTo>
                      <a:pt x="0" y="124"/>
                    </a:lnTo>
                    <a:lnTo>
                      <a:pt x="0" y="111"/>
                    </a:lnTo>
                    <a:close/>
                    <a:moveTo>
                      <a:pt x="38" y="111"/>
                    </a:moveTo>
                    <a:lnTo>
                      <a:pt x="39" y="121"/>
                    </a:lnTo>
                    <a:lnTo>
                      <a:pt x="39" y="131"/>
                    </a:lnTo>
                    <a:lnTo>
                      <a:pt x="40" y="140"/>
                    </a:lnTo>
                    <a:lnTo>
                      <a:pt x="43" y="148"/>
                    </a:lnTo>
                    <a:lnTo>
                      <a:pt x="45" y="154"/>
                    </a:lnTo>
                    <a:lnTo>
                      <a:pt x="48" y="162"/>
                    </a:lnTo>
                    <a:lnTo>
                      <a:pt x="52" y="167"/>
                    </a:lnTo>
                    <a:lnTo>
                      <a:pt x="56" y="172"/>
                    </a:lnTo>
                    <a:lnTo>
                      <a:pt x="61" y="178"/>
                    </a:lnTo>
                    <a:lnTo>
                      <a:pt x="66" y="182"/>
                    </a:lnTo>
                    <a:lnTo>
                      <a:pt x="72" y="185"/>
                    </a:lnTo>
                    <a:lnTo>
                      <a:pt x="77" y="188"/>
                    </a:lnTo>
                    <a:lnTo>
                      <a:pt x="83" y="191"/>
                    </a:lnTo>
                    <a:lnTo>
                      <a:pt x="90" y="192"/>
                    </a:lnTo>
                    <a:lnTo>
                      <a:pt x="96" y="193"/>
                    </a:lnTo>
                    <a:lnTo>
                      <a:pt x="103" y="193"/>
                    </a:lnTo>
                    <a:lnTo>
                      <a:pt x="109" y="193"/>
                    </a:lnTo>
                    <a:lnTo>
                      <a:pt x="116" y="192"/>
                    </a:lnTo>
                    <a:lnTo>
                      <a:pt x="123" y="191"/>
                    </a:lnTo>
                    <a:lnTo>
                      <a:pt x="128" y="188"/>
                    </a:lnTo>
                    <a:lnTo>
                      <a:pt x="134" y="185"/>
                    </a:lnTo>
                    <a:lnTo>
                      <a:pt x="140" y="182"/>
                    </a:lnTo>
                    <a:lnTo>
                      <a:pt x="143" y="178"/>
                    </a:lnTo>
                    <a:lnTo>
                      <a:pt x="149" y="172"/>
                    </a:lnTo>
                    <a:lnTo>
                      <a:pt x="153" y="167"/>
                    </a:lnTo>
                    <a:lnTo>
                      <a:pt x="157" y="161"/>
                    </a:lnTo>
                    <a:lnTo>
                      <a:pt x="160" y="154"/>
                    </a:lnTo>
                    <a:lnTo>
                      <a:pt x="163" y="146"/>
                    </a:lnTo>
                    <a:lnTo>
                      <a:pt x="166" y="129"/>
                    </a:lnTo>
                    <a:lnTo>
                      <a:pt x="167" y="110"/>
                    </a:lnTo>
                    <a:lnTo>
                      <a:pt x="166" y="91"/>
                    </a:lnTo>
                    <a:lnTo>
                      <a:pt x="163" y="76"/>
                    </a:lnTo>
                    <a:lnTo>
                      <a:pt x="160" y="68"/>
                    </a:lnTo>
                    <a:lnTo>
                      <a:pt x="157" y="61"/>
                    </a:lnTo>
                    <a:lnTo>
                      <a:pt x="153" y="55"/>
                    </a:lnTo>
                    <a:lnTo>
                      <a:pt x="149" y="49"/>
                    </a:lnTo>
                    <a:lnTo>
                      <a:pt x="143" y="46"/>
                    </a:lnTo>
                    <a:lnTo>
                      <a:pt x="138" y="40"/>
                    </a:lnTo>
                    <a:lnTo>
                      <a:pt x="133" y="38"/>
                    </a:lnTo>
                    <a:lnTo>
                      <a:pt x="128" y="35"/>
                    </a:lnTo>
                    <a:lnTo>
                      <a:pt x="123" y="32"/>
                    </a:lnTo>
                    <a:lnTo>
                      <a:pt x="116" y="31"/>
                    </a:lnTo>
                    <a:lnTo>
                      <a:pt x="109" y="30"/>
                    </a:lnTo>
                    <a:lnTo>
                      <a:pt x="103" y="30"/>
                    </a:lnTo>
                    <a:lnTo>
                      <a:pt x="96" y="30"/>
                    </a:lnTo>
                    <a:lnTo>
                      <a:pt x="90" y="31"/>
                    </a:lnTo>
                    <a:lnTo>
                      <a:pt x="83" y="32"/>
                    </a:lnTo>
                    <a:lnTo>
                      <a:pt x="77" y="35"/>
                    </a:lnTo>
                    <a:lnTo>
                      <a:pt x="72" y="38"/>
                    </a:lnTo>
                    <a:lnTo>
                      <a:pt x="66" y="40"/>
                    </a:lnTo>
                    <a:lnTo>
                      <a:pt x="61" y="46"/>
                    </a:lnTo>
                    <a:lnTo>
                      <a:pt x="56" y="49"/>
                    </a:lnTo>
                    <a:lnTo>
                      <a:pt x="52" y="55"/>
                    </a:lnTo>
                    <a:lnTo>
                      <a:pt x="48" y="61"/>
                    </a:lnTo>
                    <a:lnTo>
                      <a:pt x="45" y="68"/>
                    </a:lnTo>
                    <a:lnTo>
                      <a:pt x="43" y="76"/>
                    </a:lnTo>
                    <a:lnTo>
                      <a:pt x="40" y="83"/>
                    </a:lnTo>
                    <a:lnTo>
                      <a:pt x="39" y="93"/>
                    </a:lnTo>
                    <a:lnTo>
                      <a:pt x="39" y="102"/>
                    </a:lnTo>
                    <a:lnTo>
                      <a:pt x="38" y="111"/>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0" name="Freeform 853"/>
              <p:cNvSpPr>
                <a:spLocks/>
              </p:cNvSpPr>
              <p:nvPr/>
            </p:nvSpPr>
            <p:spPr bwMode="auto">
              <a:xfrm>
                <a:off x="5150" y="2999"/>
                <a:ext cx="76" cy="53"/>
              </a:xfrm>
              <a:custGeom>
                <a:avLst/>
                <a:gdLst/>
                <a:ahLst/>
                <a:cxnLst>
                  <a:cxn ang="0">
                    <a:pos x="68" y="214"/>
                  </a:cxn>
                  <a:cxn ang="0">
                    <a:pos x="0" y="0"/>
                  </a:cxn>
                  <a:cxn ang="0">
                    <a:pos x="39" y="0"/>
                  </a:cxn>
                  <a:cxn ang="0">
                    <a:pos x="73" y="124"/>
                  </a:cxn>
                  <a:cxn ang="0">
                    <a:pos x="86" y="170"/>
                  </a:cxn>
                  <a:cxn ang="0">
                    <a:pos x="88" y="166"/>
                  </a:cxn>
                  <a:cxn ang="0">
                    <a:pos x="90" y="157"/>
                  </a:cxn>
                  <a:cxn ang="0">
                    <a:pos x="94" y="144"/>
                  </a:cxn>
                  <a:cxn ang="0">
                    <a:pos x="98" y="125"/>
                  </a:cxn>
                  <a:cxn ang="0">
                    <a:pos x="133" y="0"/>
                  </a:cxn>
                  <a:cxn ang="0">
                    <a:pos x="171" y="0"/>
                  </a:cxn>
                  <a:cxn ang="0">
                    <a:pos x="204" y="124"/>
                  </a:cxn>
                  <a:cxn ang="0">
                    <a:pos x="216" y="166"/>
                  </a:cxn>
                  <a:cxn ang="0">
                    <a:pos x="228" y="124"/>
                  </a:cxn>
                  <a:cxn ang="0">
                    <a:pos x="265" y="0"/>
                  </a:cxn>
                  <a:cxn ang="0">
                    <a:pos x="302" y="0"/>
                  </a:cxn>
                  <a:cxn ang="0">
                    <a:pos x="233" y="214"/>
                  </a:cxn>
                  <a:cxn ang="0">
                    <a:pos x="195" y="214"/>
                  </a:cxn>
                  <a:cxn ang="0">
                    <a:pos x="160" y="86"/>
                  </a:cxn>
                  <a:cxn ang="0">
                    <a:pos x="150" y="49"/>
                  </a:cxn>
                  <a:cxn ang="0">
                    <a:pos x="106" y="214"/>
                  </a:cxn>
                  <a:cxn ang="0">
                    <a:pos x="68" y="214"/>
                  </a:cxn>
                </a:cxnLst>
                <a:rect l="0" t="0" r="r" b="b"/>
                <a:pathLst>
                  <a:path w="302" h="214">
                    <a:moveTo>
                      <a:pt x="68" y="214"/>
                    </a:moveTo>
                    <a:lnTo>
                      <a:pt x="0" y="0"/>
                    </a:lnTo>
                    <a:lnTo>
                      <a:pt x="39" y="0"/>
                    </a:lnTo>
                    <a:lnTo>
                      <a:pt x="73" y="124"/>
                    </a:lnTo>
                    <a:lnTo>
                      <a:pt x="86" y="170"/>
                    </a:lnTo>
                    <a:lnTo>
                      <a:pt x="88" y="166"/>
                    </a:lnTo>
                    <a:lnTo>
                      <a:pt x="90" y="157"/>
                    </a:lnTo>
                    <a:lnTo>
                      <a:pt x="94" y="144"/>
                    </a:lnTo>
                    <a:lnTo>
                      <a:pt x="98" y="125"/>
                    </a:lnTo>
                    <a:lnTo>
                      <a:pt x="133" y="0"/>
                    </a:lnTo>
                    <a:lnTo>
                      <a:pt x="171" y="0"/>
                    </a:lnTo>
                    <a:lnTo>
                      <a:pt x="204" y="124"/>
                    </a:lnTo>
                    <a:lnTo>
                      <a:pt x="216" y="166"/>
                    </a:lnTo>
                    <a:lnTo>
                      <a:pt x="228" y="124"/>
                    </a:lnTo>
                    <a:lnTo>
                      <a:pt x="265" y="0"/>
                    </a:lnTo>
                    <a:lnTo>
                      <a:pt x="302" y="0"/>
                    </a:lnTo>
                    <a:lnTo>
                      <a:pt x="233" y="214"/>
                    </a:lnTo>
                    <a:lnTo>
                      <a:pt x="195" y="214"/>
                    </a:lnTo>
                    <a:lnTo>
                      <a:pt x="160" y="86"/>
                    </a:lnTo>
                    <a:lnTo>
                      <a:pt x="150" y="49"/>
                    </a:lnTo>
                    <a:lnTo>
                      <a:pt x="106" y="214"/>
                    </a:lnTo>
                    <a:lnTo>
                      <a:pt x="68" y="214"/>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1" name="Freeform 854"/>
              <p:cNvSpPr>
                <a:spLocks noEditPoints="1"/>
              </p:cNvSpPr>
              <p:nvPr/>
            </p:nvSpPr>
            <p:spPr bwMode="auto">
              <a:xfrm>
                <a:off x="5231" y="2998"/>
                <a:ext cx="50" cy="56"/>
              </a:xfrm>
              <a:custGeom>
                <a:avLst/>
                <a:gdLst/>
                <a:ahLst/>
                <a:cxnLst>
                  <a:cxn ang="0">
                    <a:pos x="202" y="154"/>
                  </a:cxn>
                  <a:cxn ang="0">
                    <a:pos x="189" y="183"/>
                  </a:cxn>
                  <a:cxn ang="0">
                    <a:pos x="180" y="195"/>
                  </a:cxn>
                  <a:cxn ang="0">
                    <a:pos x="168" y="205"/>
                  </a:cxn>
                  <a:cxn ang="0">
                    <a:pos x="155" y="213"/>
                  </a:cxn>
                  <a:cxn ang="0">
                    <a:pos x="140" y="218"/>
                  </a:cxn>
                  <a:cxn ang="0">
                    <a:pos x="105" y="223"/>
                  </a:cxn>
                  <a:cxn ang="0">
                    <a:pos x="83" y="221"/>
                  </a:cxn>
                  <a:cxn ang="0">
                    <a:pos x="62" y="216"/>
                  </a:cxn>
                  <a:cxn ang="0">
                    <a:pos x="44" y="206"/>
                  </a:cxn>
                  <a:cxn ang="0">
                    <a:pos x="29" y="195"/>
                  </a:cxn>
                  <a:cxn ang="0">
                    <a:pos x="16" y="179"/>
                  </a:cxn>
                  <a:cxn ang="0">
                    <a:pos x="7" y="159"/>
                  </a:cxn>
                  <a:cxn ang="0">
                    <a:pos x="2" y="138"/>
                  </a:cxn>
                  <a:cxn ang="0">
                    <a:pos x="0" y="114"/>
                  </a:cxn>
                  <a:cxn ang="0">
                    <a:pos x="2" y="87"/>
                  </a:cxn>
                  <a:cxn ang="0">
                    <a:pos x="7" y="65"/>
                  </a:cxn>
                  <a:cxn ang="0">
                    <a:pos x="16" y="46"/>
                  </a:cxn>
                  <a:cxn ang="0">
                    <a:pos x="29" y="30"/>
                  </a:cxn>
                  <a:cxn ang="0">
                    <a:pos x="45" y="17"/>
                  </a:cxn>
                  <a:cxn ang="0">
                    <a:pos x="62" y="6"/>
                  </a:cxn>
                  <a:cxn ang="0">
                    <a:pos x="82" y="1"/>
                  </a:cxn>
                  <a:cxn ang="0">
                    <a:pos x="102" y="0"/>
                  </a:cxn>
                  <a:cxn ang="0">
                    <a:pos x="123" y="1"/>
                  </a:cxn>
                  <a:cxn ang="0">
                    <a:pos x="143" y="6"/>
                  </a:cxn>
                  <a:cxn ang="0">
                    <a:pos x="160" y="15"/>
                  </a:cxn>
                  <a:cxn ang="0">
                    <a:pos x="174" y="29"/>
                  </a:cxn>
                  <a:cxn ang="0">
                    <a:pos x="187" y="44"/>
                  </a:cxn>
                  <a:cxn ang="0">
                    <a:pos x="195" y="64"/>
                  </a:cxn>
                  <a:cxn ang="0">
                    <a:pos x="201" y="86"/>
                  </a:cxn>
                  <a:cxn ang="0">
                    <a:pos x="203" y="111"/>
                  </a:cxn>
                  <a:cxn ang="0">
                    <a:pos x="203" y="120"/>
                  </a:cxn>
                  <a:cxn ang="0">
                    <a:pos x="41" y="137"/>
                  </a:cxn>
                  <a:cxn ang="0">
                    <a:pos x="48" y="158"/>
                  </a:cxn>
                  <a:cxn ang="0">
                    <a:pos x="55" y="170"/>
                  </a:cxn>
                  <a:cxn ang="0">
                    <a:pos x="70" y="183"/>
                  </a:cxn>
                  <a:cxn ang="0">
                    <a:pos x="92" y="192"/>
                  </a:cxn>
                  <a:cxn ang="0">
                    <a:pos x="116" y="193"/>
                  </a:cxn>
                  <a:cxn ang="0">
                    <a:pos x="133" y="188"/>
                  </a:cxn>
                  <a:cxn ang="0">
                    <a:pos x="147" y="176"/>
                  </a:cxn>
                  <a:cxn ang="0">
                    <a:pos x="159" y="161"/>
                  </a:cxn>
                  <a:cxn ang="0">
                    <a:pos x="41" y="91"/>
                  </a:cxn>
                  <a:cxn ang="0">
                    <a:pos x="161" y="78"/>
                  </a:cxn>
                  <a:cxn ang="0">
                    <a:pos x="155" y="57"/>
                  </a:cxn>
                  <a:cxn ang="0">
                    <a:pos x="144" y="46"/>
                  </a:cxn>
                  <a:cxn ang="0">
                    <a:pos x="135" y="38"/>
                  </a:cxn>
                  <a:cxn ang="0">
                    <a:pos x="123" y="32"/>
                  </a:cxn>
                  <a:cxn ang="0">
                    <a:pos x="110" y="30"/>
                  </a:cxn>
                  <a:cxn ang="0">
                    <a:pos x="91" y="30"/>
                  </a:cxn>
                  <a:cxn ang="0">
                    <a:pos x="70" y="39"/>
                  </a:cxn>
                  <a:cxn ang="0">
                    <a:pos x="53" y="55"/>
                  </a:cxn>
                  <a:cxn ang="0">
                    <a:pos x="42" y="77"/>
                  </a:cxn>
                </a:cxnLst>
                <a:rect l="0" t="0" r="r" b="b"/>
                <a:pathLst>
                  <a:path w="203" h="223">
                    <a:moveTo>
                      <a:pt x="163" y="149"/>
                    </a:moveTo>
                    <a:lnTo>
                      <a:pt x="202" y="154"/>
                    </a:lnTo>
                    <a:lnTo>
                      <a:pt x="197" y="170"/>
                    </a:lnTo>
                    <a:lnTo>
                      <a:pt x="189" y="183"/>
                    </a:lnTo>
                    <a:lnTo>
                      <a:pt x="184" y="189"/>
                    </a:lnTo>
                    <a:lnTo>
                      <a:pt x="180" y="195"/>
                    </a:lnTo>
                    <a:lnTo>
                      <a:pt x="174" y="200"/>
                    </a:lnTo>
                    <a:lnTo>
                      <a:pt x="168" y="205"/>
                    </a:lnTo>
                    <a:lnTo>
                      <a:pt x="161" y="209"/>
                    </a:lnTo>
                    <a:lnTo>
                      <a:pt x="155" y="213"/>
                    </a:lnTo>
                    <a:lnTo>
                      <a:pt x="147" y="216"/>
                    </a:lnTo>
                    <a:lnTo>
                      <a:pt x="140" y="218"/>
                    </a:lnTo>
                    <a:lnTo>
                      <a:pt x="123" y="222"/>
                    </a:lnTo>
                    <a:lnTo>
                      <a:pt x="105" y="223"/>
                    </a:lnTo>
                    <a:lnTo>
                      <a:pt x="93" y="222"/>
                    </a:lnTo>
                    <a:lnTo>
                      <a:pt x="83" y="221"/>
                    </a:lnTo>
                    <a:lnTo>
                      <a:pt x="72" y="219"/>
                    </a:lnTo>
                    <a:lnTo>
                      <a:pt x="62" y="216"/>
                    </a:lnTo>
                    <a:lnTo>
                      <a:pt x="53" y="212"/>
                    </a:lnTo>
                    <a:lnTo>
                      <a:pt x="44" y="206"/>
                    </a:lnTo>
                    <a:lnTo>
                      <a:pt x="36" y="201"/>
                    </a:lnTo>
                    <a:lnTo>
                      <a:pt x="29" y="195"/>
                    </a:lnTo>
                    <a:lnTo>
                      <a:pt x="23" y="187"/>
                    </a:lnTo>
                    <a:lnTo>
                      <a:pt x="16" y="179"/>
                    </a:lnTo>
                    <a:lnTo>
                      <a:pt x="11" y="170"/>
                    </a:lnTo>
                    <a:lnTo>
                      <a:pt x="7" y="159"/>
                    </a:lnTo>
                    <a:lnTo>
                      <a:pt x="4" y="149"/>
                    </a:lnTo>
                    <a:lnTo>
                      <a:pt x="2" y="138"/>
                    </a:lnTo>
                    <a:lnTo>
                      <a:pt x="0" y="125"/>
                    </a:lnTo>
                    <a:lnTo>
                      <a:pt x="0" y="114"/>
                    </a:lnTo>
                    <a:lnTo>
                      <a:pt x="0" y="100"/>
                    </a:lnTo>
                    <a:lnTo>
                      <a:pt x="2" y="87"/>
                    </a:lnTo>
                    <a:lnTo>
                      <a:pt x="4" y="76"/>
                    </a:lnTo>
                    <a:lnTo>
                      <a:pt x="7" y="65"/>
                    </a:lnTo>
                    <a:lnTo>
                      <a:pt x="12" y="55"/>
                    </a:lnTo>
                    <a:lnTo>
                      <a:pt x="16" y="46"/>
                    </a:lnTo>
                    <a:lnTo>
                      <a:pt x="23" y="38"/>
                    </a:lnTo>
                    <a:lnTo>
                      <a:pt x="29" y="30"/>
                    </a:lnTo>
                    <a:lnTo>
                      <a:pt x="36" y="22"/>
                    </a:lnTo>
                    <a:lnTo>
                      <a:pt x="45" y="17"/>
                    </a:lnTo>
                    <a:lnTo>
                      <a:pt x="53" y="12"/>
                    </a:lnTo>
                    <a:lnTo>
                      <a:pt x="62" y="6"/>
                    </a:lnTo>
                    <a:lnTo>
                      <a:pt x="71" y="4"/>
                    </a:lnTo>
                    <a:lnTo>
                      <a:pt x="82" y="1"/>
                    </a:lnTo>
                    <a:lnTo>
                      <a:pt x="92" y="0"/>
                    </a:lnTo>
                    <a:lnTo>
                      <a:pt x="102" y="0"/>
                    </a:lnTo>
                    <a:lnTo>
                      <a:pt x="114" y="0"/>
                    </a:lnTo>
                    <a:lnTo>
                      <a:pt x="123" y="1"/>
                    </a:lnTo>
                    <a:lnTo>
                      <a:pt x="134" y="4"/>
                    </a:lnTo>
                    <a:lnTo>
                      <a:pt x="143" y="6"/>
                    </a:lnTo>
                    <a:lnTo>
                      <a:pt x="152" y="10"/>
                    </a:lnTo>
                    <a:lnTo>
                      <a:pt x="160" y="15"/>
                    </a:lnTo>
                    <a:lnTo>
                      <a:pt x="168" y="22"/>
                    </a:lnTo>
                    <a:lnTo>
                      <a:pt x="174" y="29"/>
                    </a:lnTo>
                    <a:lnTo>
                      <a:pt x="181" y="36"/>
                    </a:lnTo>
                    <a:lnTo>
                      <a:pt x="187" y="44"/>
                    </a:lnTo>
                    <a:lnTo>
                      <a:pt x="191" y="53"/>
                    </a:lnTo>
                    <a:lnTo>
                      <a:pt x="195" y="64"/>
                    </a:lnTo>
                    <a:lnTo>
                      <a:pt x="199" y="74"/>
                    </a:lnTo>
                    <a:lnTo>
                      <a:pt x="201" y="86"/>
                    </a:lnTo>
                    <a:lnTo>
                      <a:pt x="202" y="98"/>
                    </a:lnTo>
                    <a:lnTo>
                      <a:pt x="203" y="111"/>
                    </a:lnTo>
                    <a:lnTo>
                      <a:pt x="203" y="115"/>
                    </a:lnTo>
                    <a:lnTo>
                      <a:pt x="203" y="120"/>
                    </a:lnTo>
                    <a:lnTo>
                      <a:pt x="38" y="120"/>
                    </a:lnTo>
                    <a:lnTo>
                      <a:pt x="41" y="137"/>
                    </a:lnTo>
                    <a:lnTo>
                      <a:pt x="45" y="151"/>
                    </a:lnTo>
                    <a:lnTo>
                      <a:pt x="48" y="158"/>
                    </a:lnTo>
                    <a:lnTo>
                      <a:pt x="51" y="165"/>
                    </a:lnTo>
                    <a:lnTo>
                      <a:pt x="55" y="170"/>
                    </a:lnTo>
                    <a:lnTo>
                      <a:pt x="59" y="175"/>
                    </a:lnTo>
                    <a:lnTo>
                      <a:pt x="70" y="183"/>
                    </a:lnTo>
                    <a:lnTo>
                      <a:pt x="80" y="188"/>
                    </a:lnTo>
                    <a:lnTo>
                      <a:pt x="92" y="192"/>
                    </a:lnTo>
                    <a:lnTo>
                      <a:pt x="105" y="193"/>
                    </a:lnTo>
                    <a:lnTo>
                      <a:pt x="116" y="193"/>
                    </a:lnTo>
                    <a:lnTo>
                      <a:pt x="125" y="191"/>
                    </a:lnTo>
                    <a:lnTo>
                      <a:pt x="133" y="188"/>
                    </a:lnTo>
                    <a:lnTo>
                      <a:pt x="140" y="183"/>
                    </a:lnTo>
                    <a:lnTo>
                      <a:pt x="147" y="176"/>
                    </a:lnTo>
                    <a:lnTo>
                      <a:pt x="153" y="170"/>
                    </a:lnTo>
                    <a:lnTo>
                      <a:pt x="159" y="161"/>
                    </a:lnTo>
                    <a:lnTo>
                      <a:pt x="163" y="149"/>
                    </a:lnTo>
                    <a:close/>
                    <a:moveTo>
                      <a:pt x="41" y="91"/>
                    </a:moveTo>
                    <a:lnTo>
                      <a:pt x="164" y="91"/>
                    </a:lnTo>
                    <a:lnTo>
                      <a:pt x="161" y="78"/>
                    </a:lnTo>
                    <a:lnTo>
                      <a:pt x="159" y="66"/>
                    </a:lnTo>
                    <a:lnTo>
                      <a:pt x="155" y="57"/>
                    </a:lnTo>
                    <a:lnTo>
                      <a:pt x="150" y="51"/>
                    </a:lnTo>
                    <a:lnTo>
                      <a:pt x="144" y="46"/>
                    </a:lnTo>
                    <a:lnTo>
                      <a:pt x="140" y="42"/>
                    </a:lnTo>
                    <a:lnTo>
                      <a:pt x="135" y="38"/>
                    </a:lnTo>
                    <a:lnTo>
                      <a:pt x="129" y="35"/>
                    </a:lnTo>
                    <a:lnTo>
                      <a:pt x="123" y="32"/>
                    </a:lnTo>
                    <a:lnTo>
                      <a:pt x="117" y="31"/>
                    </a:lnTo>
                    <a:lnTo>
                      <a:pt x="110" y="30"/>
                    </a:lnTo>
                    <a:lnTo>
                      <a:pt x="104" y="30"/>
                    </a:lnTo>
                    <a:lnTo>
                      <a:pt x="91" y="30"/>
                    </a:lnTo>
                    <a:lnTo>
                      <a:pt x="80" y="34"/>
                    </a:lnTo>
                    <a:lnTo>
                      <a:pt x="70" y="39"/>
                    </a:lnTo>
                    <a:lnTo>
                      <a:pt x="61" y="46"/>
                    </a:lnTo>
                    <a:lnTo>
                      <a:pt x="53" y="55"/>
                    </a:lnTo>
                    <a:lnTo>
                      <a:pt x="46" y="65"/>
                    </a:lnTo>
                    <a:lnTo>
                      <a:pt x="42" y="77"/>
                    </a:lnTo>
                    <a:lnTo>
                      <a:pt x="41" y="91"/>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2" name="Freeform 855"/>
              <p:cNvSpPr>
                <a:spLocks/>
              </p:cNvSpPr>
              <p:nvPr/>
            </p:nvSpPr>
            <p:spPr bwMode="auto">
              <a:xfrm>
                <a:off x="5292" y="2998"/>
                <a:ext cx="30" cy="54"/>
              </a:xfrm>
              <a:custGeom>
                <a:avLst/>
                <a:gdLst/>
                <a:ahLst/>
                <a:cxnLst>
                  <a:cxn ang="0">
                    <a:pos x="0" y="218"/>
                  </a:cxn>
                  <a:cxn ang="0">
                    <a:pos x="0" y="4"/>
                  </a:cxn>
                  <a:cxn ang="0">
                    <a:pos x="34" y="4"/>
                  </a:cxn>
                  <a:cxn ang="0">
                    <a:pos x="34" y="36"/>
                  </a:cxn>
                  <a:cxn ang="0">
                    <a:pos x="40" y="26"/>
                  </a:cxn>
                  <a:cxn ang="0">
                    <a:pos x="45" y="18"/>
                  </a:cxn>
                  <a:cxn ang="0">
                    <a:pos x="52" y="12"/>
                  </a:cxn>
                  <a:cxn ang="0">
                    <a:pos x="57" y="6"/>
                  </a:cxn>
                  <a:cxn ang="0">
                    <a:pos x="62" y="4"/>
                  </a:cxn>
                  <a:cxn ang="0">
                    <a:pos x="69" y="1"/>
                  </a:cxn>
                  <a:cxn ang="0">
                    <a:pos x="74" y="0"/>
                  </a:cxn>
                  <a:cxn ang="0">
                    <a:pos x="81" y="0"/>
                  </a:cxn>
                  <a:cxn ang="0">
                    <a:pos x="90" y="0"/>
                  </a:cxn>
                  <a:cxn ang="0">
                    <a:pos x="100" y="2"/>
                  </a:cxn>
                  <a:cxn ang="0">
                    <a:pos x="110" y="6"/>
                  </a:cxn>
                  <a:cxn ang="0">
                    <a:pos x="119" y="12"/>
                  </a:cxn>
                  <a:cxn ang="0">
                    <a:pos x="107" y="44"/>
                  </a:cxn>
                  <a:cxn ang="0">
                    <a:pos x="99" y="42"/>
                  </a:cxn>
                  <a:cxn ang="0">
                    <a:pos x="93" y="39"/>
                  </a:cxn>
                  <a:cxn ang="0">
                    <a:pos x="86" y="38"/>
                  </a:cxn>
                  <a:cxn ang="0">
                    <a:pos x="79" y="36"/>
                  </a:cxn>
                  <a:cxn ang="0">
                    <a:pos x="73" y="38"/>
                  </a:cxn>
                  <a:cxn ang="0">
                    <a:pos x="68" y="39"/>
                  </a:cxn>
                  <a:cxn ang="0">
                    <a:pos x="62" y="40"/>
                  </a:cxn>
                  <a:cxn ang="0">
                    <a:pos x="57" y="44"/>
                  </a:cxn>
                  <a:cxn ang="0">
                    <a:pos x="53" y="48"/>
                  </a:cxn>
                  <a:cxn ang="0">
                    <a:pos x="49" y="52"/>
                  </a:cxn>
                  <a:cxn ang="0">
                    <a:pos x="45" y="57"/>
                  </a:cxn>
                  <a:cxn ang="0">
                    <a:pos x="43" y="64"/>
                  </a:cxn>
                  <a:cxn ang="0">
                    <a:pos x="40" y="74"/>
                  </a:cxn>
                  <a:cxn ang="0">
                    <a:pos x="39" y="85"/>
                  </a:cxn>
                  <a:cxn ang="0">
                    <a:pos x="38" y="95"/>
                  </a:cxn>
                  <a:cxn ang="0">
                    <a:pos x="38" y="106"/>
                  </a:cxn>
                  <a:cxn ang="0">
                    <a:pos x="38" y="218"/>
                  </a:cxn>
                  <a:cxn ang="0">
                    <a:pos x="0" y="218"/>
                  </a:cxn>
                </a:cxnLst>
                <a:rect l="0" t="0" r="r" b="b"/>
                <a:pathLst>
                  <a:path w="119" h="218">
                    <a:moveTo>
                      <a:pt x="0" y="218"/>
                    </a:moveTo>
                    <a:lnTo>
                      <a:pt x="0" y="4"/>
                    </a:lnTo>
                    <a:lnTo>
                      <a:pt x="34" y="4"/>
                    </a:lnTo>
                    <a:lnTo>
                      <a:pt x="34" y="36"/>
                    </a:lnTo>
                    <a:lnTo>
                      <a:pt x="40" y="26"/>
                    </a:lnTo>
                    <a:lnTo>
                      <a:pt x="45" y="18"/>
                    </a:lnTo>
                    <a:lnTo>
                      <a:pt x="52" y="12"/>
                    </a:lnTo>
                    <a:lnTo>
                      <a:pt x="57" y="6"/>
                    </a:lnTo>
                    <a:lnTo>
                      <a:pt x="62" y="4"/>
                    </a:lnTo>
                    <a:lnTo>
                      <a:pt x="69" y="1"/>
                    </a:lnTo>
                    <a:lnTo>
                      <a:pt x="74" y="0"/>
                    </a:lnTo>
                    <a:lnTo>
                      <a:pt x="81" y="0"/>
                    </a:lnTo>
                    <a:lnTo>
                      <a:pt x="90" y="0"/>
                    </a:lnTo>
                    <a:lnTo>
                      <a:pt x="100" y="2"/>
                    </a:lnTo>
                    <a:lnTo>
                      <a:pt x="110" y="6"/>
                    </a:lnTo>
                    <a:lnTo>
                      <a:pt x="119" y="12"/>
                    </a:lnTo>
                    <a:lnTo>
                      <a:pt x="107" y="44"/>
                    </a:lnTo>
                    <a:lnTo>
                      <a:pt x="99" y="42"/>
                    </a:lnTo>
                    <a:lnTo>
                      <a:pt x="93" y="39"/>
                    </a:lnTo>
                    <a:lnTo>
                      <a:pt x="86" y="38"/>
                    </a:lnTo>
                    <a:lnTo>
                      <a:pt x="79" y="36"/>
                    </a:lnTo>
                    <a:lnTo>
                      <a:pt x="73" y="38"/>
                    </a:lnTo>
                    <a:lnTo>
                      <a:pt x="68" y="39"/>
                    </a:lnTo>
                    <a:lnTo>
                      <a:pt x="62" y="40"/>
                    </a:lnTo>
                    <a:lnTo>
                      <a:pt x="57" y="44"/>
                    </a:lnTo>
                    <a:lnTo>
                      <a:pt x="53" y="48"/>
                    </a:lnTo>
                    <a:lnTo>
                      <a:pt x="49" y="52"/>
                    </a:lnTo>
                    <a:lnTo>
                      <a:pt x="45" y="57"/>
                    </a:lnTo>
                    <a:lnTo>
                      <a:pt x="43" y="64"/>
                    </a:lnTo>
                    <a:lnTo>
                      <a:pt x="40" y="74"/>
                    </a:lnTo>
                    <a:lnTo>
                      <a:pt x="39" y="85"/>
                    </a:lnTo>
                    <a:lnTo>
                      <a:pt x="38" y="95"/>
                    </a:lnTo>
                    <a:lnTo>
                      <a:pt x="38" y="106"/>
                    </a:lnTo>
                    <a:lnTo>
                      <a:pt x="38" y="218"/>
                    </a:lnTo>
                    <a:lnTo>
                      <a:pt x="0" y="218"/>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3" name="Freeform 856"/>
              <p:cNvSpPr>
                <a:spLocks/>
              </p:cNvSpPr>
              <p:nvPr/>
            </p:nvSpPr>
            <p:spPr bwMode="auto">
              <a:xfrm>
                <a:off x="5026" y="3080"/>
                <a:ext cx="67" cy="76"/>
              </a:xfrm>
              <a:custGeom>
                <a:avLst/>
                <a:gdLst/>
                <a:ahLst/>
                <a:cxnLst>
                  <a:cxn ang="0">
                    <a:pos x="267" y="207"/>
                  </a:cxn>
                  <a:cxn ang="0">
                    <a:pos x="260" y="229"/>
                  </a:cxn>
                  <a:cxn ang="0">
                    <a:pos x="250" y="249"/>
                  </a:cxn>
                  <a:cxn ang="0">
                    <a:pos x="237" y="266"/>
                  </a:cxn>
                  <a:cxn ang="0">
                    <a:pos x="222" y="280"/>
                  </a:cxn>
                  <a:cxn ang="0">
                    <a:pos x="205" y="292"/>
                  </a:cxn>
                  <a:cxn ang="0">
                    <a:pos x="186" y="300"/>
                  </a:cxn>
                  <a:cxn ang="0">
                    <a:pos x="165" y="303"/>
                  </a:cxn>
                  <a:cxn ang="0">
                    <a:pos x="141" y="305"/>
                  </a:cxn>
                  <a:cxn ang="0">
                    <a:pos x="119" y="305"/>
                  </a:cxn>
                  <a:cxn ang="0">
                    <a:pos x="98" y="301"/>
                  </a:cxn>
                  <a:cxn ang="0">
                    <a:pos x="78" y="294"/>
                  </a:cxn>
                  <a:cxn ang="0">
                    <a:pos x="63" y="286"/>
                  </a:cxn>
                  <a:cxn ang="0">
                    <a:pos x="48" y="275"/>
                  </a:cxn>
                  <a:cxn ang="0">
                    <a:pos x="35" y="262"/>
                  </a:cxn>
                  <a:cxn ang="0">
                    <a:pos x="25" y="247"/>
                  </a:cxn>
                  <a:cxn ang="0">
                    <a:pos x="16" y="230"/>
                  </a:cxn>
                  <a:cxn ang="0">
                    <a:pos x="4" y="191"/>
                  </a:cxn>
                  <a:cxn ang="0">
                    <a:pos x="0" y="150"/>
                  </a:cxn>
                  <a:cxn ang="0">
                    <a:pos x="4" y="107"/>
                  </a:cxn>
                  <a:cxn ang="0">
                    <a:pos x="9" y="88"/>
                  </a:cxn>
                  <a:cxn ang="0">
                    <a:pos x="17" y="69"/>
                  </a:cxn>
                  <a:cxn ang="0">
                    <a:pos x="27" y="54"/>
                  </a:cxn>
                  <a:cxn ang="0">
                    <a:pos x="39" y="39"/>
                  </a:cxn>
                  <a:cxn ang="0">
                    <a:pos x="54" y="27"/>
                  </a:cxn>
                  <a:cxn ang="0">
                    <a:pos x="69" y="17"/>
                  </a:cxn>
                  <a:cxn ang="0">
                    <a:pos x="105" y="4"/>
                  </a:cxn>
                  <a:cxn ang="0">
                    <a:pos x="142" y="0"/>
                  </a:cxn>
                  <a:cxn ang="0">
                    <a:pos x="165" y="1"/>
                  </a:cxn>
                  <a:cxn ang="0">
                    <a:pos x="184" y="5"/>
                  </a:cxn>
                  <a:cxn ang="0">
                    <a:pos x="203" y="12"/>
                  </a:cxn>
                  <a:cxn ang="0">
                    <a:pos x="218" y="22"/>
                  </a:cxn>
                  <a:cxn ang="0">
                    <a:pos x="233" y="35"/>
                  </a:cxn>
                  <a:cxn ang="0">
                    <a:pos x="246" y="50"/>
                  </a:cxn>
                  <a:cxn ang="0">
                    <a:pos x="255" y="67"/>
                  </a:cxn>
                  <a:cxn ang="0">
                    <a:pos x="262" y="86"/>
                  </a:cxn>
                  <a:cxn ang="0">
                    <a:pos x="217" y="80"/>
                  </a:cxn>
                  <a:cxn ang="0">
                    <a:pos x="201" y="56"/>
                  </a:cxn>
                  <a:cxn ang="0">
                    <a:pos x="182" y="42"/>
                  </a:cxn>
                  <a:cxn ang="0">
                    <a:pos x="156" y="34"/>
                  </a:cxn>
                  <a:cxn ang="0">
                    <a:pos x="125" y="34"/>
                  </a:cxn>
                  <a:cxn ang="0">
                    <a:pos x="95" y="42"/>
                  </a:cxn>
                  <a:cxn ang="0">
                    <a:pos x="72" y="59"/>
                  </a:cxn>
                  <a:cxn ang="0">
                    <a:pos x="56" y="80"/>
                  </a:cxn>
                  <a:cxn ang="0">
                    <a:pos x="46" y="107"/>
                  </a:cxn>
                  <a:cxn ang="0">
                    <a:pos x="42" y="136"/>
                  </a:cxn>
                  <a:cxn ang="0">
                    <a:pos x="42" y="169"/>
                  </a:cxn>
                  <a:cxn ang="0">
                    <a:pos x="47" y="201"/>
                  </a:cxn>
                  <a:cxn ang="0">
                    <a:pos x="59" y="229"/>
                  </a:cxn>
                  <a:cxn ang="0">
                    <a:pos x="76" y="250"/>
                  </a:cxn>
                  <a:cxn ang="0">
                    <a:pos x="99" y="264"/>
                  </a:cxn>
                  <a:cxn ang="0">
                    <a:pos x="125" y="271"/>
                  </a:cxn>
                  <a:cxn ang="0">
                    <a:pos x="154" y="271"/>
                  </a:cxn>
                  <a:cxn ang="0">
                    <a:pos x="177" y="264"/>
                  </a:cxn>
                  <a:cxn ang="0">
                    <a:pos x="190" y="258"/>
                  </a:cxn>
                  <a:cxn ang="0">
                    <a:pos x="201" y="249"/>
                  </a:cxn>
                  <a:cxn ang="0">
                    <a:pos x="211" y="237"/>
                  </a:cxn>
                  <a:cxn ang="0">
                    <a:pos x="222" y="215"/>
                  </a:cxn>
                </a:cxnLst>
                <a:rect l="0" t="0" r="r" b="b"/>
                <a:pathLst>
                  <a:path w="267" h="305">
                    <a:moveTo>
                      <a:pt x="228" y="196"/>
                    </a:moveTo>
                    <a:lnTo>
                      <a:pt x="267" y="207"/>
                    </a:lnTo>
                    <a:lnTo>
                      <a:pt x="264" y="218"/>
                    </a:lnTo>
                    <a:lnTo>
                      <a:pt x="260" y="229"/>
                    </a:lnTo>
                    <a:lnTo>
                      <a:pt x="255" y="239"/>
                    </a:lnTo>
                    <a:lnTo>
                      <a:pt x="250" y="249"/>
                    </a:lnTo>
                    <a:lnTo>
                      <a:pt x="243" y="258"/>
                    </a:lnTo>
                    <a:lnTo>
                      <a:pt x="237" y="266"/>
                    </a:lnTo>
                    <a:lnTo>
                      <a:pt x="230" y="273"/>
                    </a:lnTo>
                    <a:lnTo>
                      <a:pt x="222" y="280"/>
                    </a:lnTo>
                    <a:lnTo>
                      <a:pt x="213" y="286"/>
                    </a:lnTo>
                    <a:lnTo>
                      <a:pt x="205" y="292"/>
                    </a:lnTo>
                    <a:lnTo>
                      <a:pt x="195" y="296"/>
                    </a:lnTo>
                    <a:lnTo>
                      <a:pt x="186" y="300"/>
                    </a:lnTo>
                    <a:lnTo>
                      <a:pt x="175" y="302"/>
                    </a:lnTo>
                    <a:lnTo>
                      <a:pt x="165" y="303"/>
                    </a:lnTo>
                    <a:lnTo>
                      <a:pt x="153" y="305"/>
                    </a:lnTo>
                    <a:lnTo>
                      <a:pt x="141" y="305"/>
                    </a:lnTo>
                    <a:lnTo>
                      <a:pt x="129" y="305"/>
                    </a:lnTo>
                    <a:lnTo>
                      <a:pt x="119" y="305"/>
                    </a:lnTo>
                    <a:lnTo>
                      <a:pt x="107" y="302"/>
                    </a:lnTo>
                    <a:lnTo>
                      <a:pt x="98" y="301"/>
                    </a:lnTo>
                    <a:lnTo>
                      <a:pt x="88" y="298"/>
                    </a:lnTo>
                    <a:lnTo>
                      <a:pt x="78" y="294"/>
                    </a:lnTo>
                    <a:lnTo>
                      <a:pt x="71" y="290"/>
                    </a:lnTo>
                    <a:lnTo>
                      <a:pt x="63" y="286"/>
                    </a:lnTo>
                    <a:lnTo>
                      <a:pt x="55" y="281"/>
                    </a:lnTo>
                    <a:lnTo>
                      <a:pt x="48" y="275"/>
                    </a:lnTo>
                    <a:lnTo>
                      <a:pt x="42" y="269"/>
                    </a:lnTo>
                    <a:lnTo>
                      <a:pt x="35" y="262"/>
                    </a:lnTo>
                    <a:lnTo>
                      <a:pt x="30" y="255"/>
                    </a:lnTo>
                    <a:lnTo>
                      <a:pt x="25" y="247"/>
                    </a:lnTo>
                    <a:lnTo>
                      <a:pt x="20" y="238"/>
                    </a:lnTo>
                    <a:lnTo>
                      <a:pt x="16" y="230"/>
                    </a:lnTo>
                    <a:lnTo>
                      <a:pt x="8" y="211"/>
                    </a:lnTo>
                    <a:lnTo>
                      <a:pt x="4" y="191"/>
                    </a:lnTo>
                    <a:lnTo>
                      <a:pt x="0" y="171"/>
                    </a:lnTo>
                    <a:lnTo>
                      <a:pt x="0" y="150"/>
                    </a:lnTo>
                    <a:lnTo>
                      <a:pt x="0" y="128"/>
                    </a:lnTo>
                    <a:lnTo>
                      <a:pt x="4" y="107"/>
                    </a:lnTo>
                    <a:lnTo>
                      <a:pt x="6" y="97"/>
                    </a:lnTo>
                    <a:lnTo>
                      <a:pt x="9" y="88"/>
                    </a:lnTo>
                    <a:lnTo>
                      <a:pt x="13" y="79"/>
                    </a:lnTo>
                    <a:lnTo>
                      <a:pt x="17" y="69"/>
                    </a:lnTo>
                    <a:lnTo>
                      <a:pt x="22" y="61"/>
                    </a:lnTo>
                    <a:lnTo>
                      <a:pt x="27" y="54"/>
                    </a:lnTo>
                    <a:lnTo>
                      <a:pt x="33" y="46"/>
                    </a:lnTo>
                    <a:lnTo>
                      <a:pt x="39" y="39"/>
                    </a:lnTo>
                    <a:lnTo>
                      <a:pt x="46" y="33"/>
                    </a:lnTo>
                    <a:lnTo>
                      <a:pt x="54" y="27"/>
                    </a:lnTo>
                    <a:lnTo>
                      <a:pt x="61" y="22"/>
                    </a:lnTo>
                    <a:lnTo>
                      <a:pt x="69" y="17"/>
                    </a:lnTo>
                    <a:lnTo>
                      <a:pt x="86" y="9"/>
                    </a:lnTo>
                    <a:lnTo>
                      <a:pt x="105" y="4"/>
                    </a:lnTo>
                    <a:lnTo>
                      <a:pt x="123" y="1"/>
                    </a:lnTo>
                    <a:lnTo>
                      <a:pt x="142" y="0"/>
                    </a:lnTo>
                    <a:lnTo>
                      <a:pt x="153" y="0"/>
                    </a:lnTo>
                    <a:lnTo>
                      <a:pt x="165" y="1"/>
                    </a:lnTo>
                    <a:lnTo>
                      <a:pt x="174" y="3"/>
                    </a:lnTo>
                    <a:lnTo>
                      <a:pt x="184" y="5"/>
                    </a:lnTo>
                    <a:lnTo>
                      <a:pt x="194" y="9"/>
                    </a:lnTo>
                    <a:lnTo>
                      <a:pt x="203" y="12"/>
                    </a:lnTo>
                    <a:lnTo>
                      <a:pt x="211" y="17"/>
                    </a:lnTo>
                    <a:lnTo>
                      <a:pt x="218" y="22"/>
                    </a:lnTo>
                    <a:lnTo>
                      <a:pt x="226" y="29"/>
                    </a:lnTo>
                    <a:lnTo>
                      <a:pt x="233" y="35"/>
                    </a:lnTo>
                    <a:lnTo>
                      <a:pt x="239" y="42"/>
                    </a:lnTo>
                    <a:lnTo>
                      <a:pt x="246" y="50"/>
                    </a:lnTo>
                    <a:lnTo>
                      <a:pt x="250" y="58"/>
                    </a:lnTo>
                    <a:lnTo>
                      <a:pt x="255" y="67"/>
                    </a:lnTo>
                    <a:lnTo>
                      <a:pt x="259" y="76"/>
                    </a:lnTo>
                    <a:lnTo>
                      <a:pt x="262" y="86"/>
                    </a:lnTo>
                    <a:lnTo>
                      <a:pt x="222" y="96"/>
                    </a:lnTo>
                    <a:lnTo>
                      <a:pt x="217" y="80"/>
                    </a:lnTo>
                    <a:lnTo>
                      <a:pt x="209" y="67"/>
                    </a:lnTo>
                    <a:lnTo>
                      <a:pt x="201" y="56"/>
                    </a:lnTo>
                    <a:lnTo>
                      <a:pt x="192" y="48"/>
                    </a:lnTo>
                    <a:lnTo>
                      <a:pt x="182" y="42"/>
                    </a:lnTo>
                    <a:lnTo>
                      <a:pt x="170" y="37"/>
                    </a:lnTo>
                    <a:lnTo>
                      <a:pt x="156" y="34"/>
                    </a:lnTo>
                    <a:lnTo>
                      <a:pt x="141" y="33"/>
                    </a:lnTo>
                    <a:lnTo>
                      <a:pt x="125" y="34"/>
                    </a:lnTo>
                    <a:lnTo>
                      <a:pt x="110" y="37"/>
                    </a:lnTo>
                    <a:lnTo>
                      <a:pt x="95" y="42"/>
                    </a:lnTo>
                    <a:lnTo>
                      <a:pt x="84" y="50"/>
                    </a:lnTo>
                    <a:lnTo>
                      <a:pt x="72" y="59"/>
                    </a:lnTo>
                    <a:lnTo>
                      <a:pt x="63" y="68"/>
                    </a:lnTo>
                    <a:lnTo>
                      <a:pt x="56" y="80"/>
                    </a:lnTo>
                    <a:lnTo>
                      <a:pt x="51" y="93"/>
                    </a:lnTo>
                    <a:lnTo>
                      <a:pt x="46" y="107"/>
                    </a:lnTo>
                    <a:lnTo>
                      <a:pt x="43" y="122"/>
                    </a:lnTo>
                    <a:lnTo>
                      <a:pt x="42" y="136"/>
                    </a:lnTo>
                    <a:lnTo>
                      <a:pt x="40" y="150"/>
                    </a:lnTo>
                    <a:lnTo>
                      <a:pt x="42" y="169"/>
                    </a:lnTo>
                    <a:lnTo>
                      <a:pt x="43" y="186"/>
                    </a:lnTo>
                    <a:lnTo>
                      <a:pt x="47" y="201"/>
                    </a:lnTo>
                    <a:lnTo>
                      <a:pt x="52" y="216"/>
                    </a:lnTo>
                    <a:lnTo>
                      <a:pt x="59" y="229"/>
                    </a:lnTo>
                    <a:lnTo>
                      <a:pt x="67" y="241"/>
                    </a:lnTo>
                    <a:lnTo>
                      <a:pt x="76" y="250"/>
                    </a:lnTo>
                    <a:lnTo>
                      <a:pt x="88" y="258"/>
                    </a:lnTo>
                    <a:lnTo>
                      <a:pt x="99" y="264"/>
                    </a:lnTo>
                    <a:lnTo>
                      <a:pt x="112" y="268"/>
                    </a:lnTo>
                    <a:lnTo>
                      <a:pt x="125" y="271"/>
                    </a:lnTo>
                    <a:lnTo>
                      <a:pt x="139" y="272"/>
                    </a:lnTo>
                    <a:lnTo>
                      <a:pt x="154" y="271"/>
                    </a:lnTo>
                    <a:lnTo>
                      <a:pt x="170" y="267"/>
                    </a:lnTo>
                    <a:lnTo>
                      <a:pt x="177" y="264"/>
                    </a:lnTo>
                    <a:lnTo>
                      <a:pt x="183" y="262"/>
                    </a:lnTo>
                    <a:lnTo>
                      <a:pt x="190" y="258"/>
                    </a:lnTo>
                    <a:lnTo>
                      <a:pt x="196" y="252"/>
                    </a:lnTo>
                    <a:lnTo>
                      <a:pt x="201" y="249"/>
                    </a:lnTo>
                    <a:lnTo>
                      <a:pt x="207" y="242"/>
                    </a:lnTo>
                    <a:lnTo>
                      <a:pt x="211" y="237"/>
                    </a:lnTo>
                    <a:lnTo>
                      <a:pt x="216" y="229"/>
                    </a:lnTo>
                    <a:lnTo>
                      <a:pt x="222" y="215"/>
                    </a:lnTo>
                    <a:lnTo>
                      <a:pt x="228" y="196"/>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4" name="Freeform 857"/>
              <p:cNvSpPr>
                <a:spLocks noEditPoints="1"/>
              </p:cNvSpPr>
              <p:nvPr/>
            </p:nvSpPr>
            <p:spPr bwMode="auto">
              <a:xfrm>
                <a:off x="5101" y="3100"/>
                <a:ext cx="51" cy="56"/>
              </a:xfrm>
              <a:custGeom>
                <a:avLst/>
                <a:gdLst/>
                <a:ahLst/>
                <a:cxnLst>
                  <a:cxn ang="0">
                    <a:pos x="0" y="98"/>
                  </a:cxn>
                  <a:cxn ang="0">
                    <a:pos x="5" y="72"/>
                  </a:cxn>
                  <a:cxn ang="0">
                    <a:pos x="13" y="50"/>
                  </a:cxn>
                  <a:cxn ang="0">
                    <a:pos x="26" y="32"/>
                  </a:cxn>
                  <a:cxn ang="0">
                    <a:pos x="41" y="18"/>
                  </a:cxn>
                  <a:cxn ang="0">
                    <a:pos x="56" y="9"/>
                  </a:cxn>
                  <a:cxn ang="0">
                    <a:pos x="75" y="4"/>
                  </a:cxn>
                  <a:cxn ang="0">
                    <a:pos x="93" y="0"/>
                  </a:cxn>
                  <a:cxn ang="0">
                    <a:pos x="114" y="1"/>
                  </a:cxn>
                  <a:cxn ang="0">
                    <a:pos x="135" y="4"/>
                  </a:cxn>
                  <a:cxn ang="0">
                    <a:pos x="153" y="12"/>
                  </a:cxn>
                  <a:cxn ang="0">
                    <a:pos x="170" y="22"/>
                  </a:cxn>
                  <a:cxn ang="0">
                    <a:pos x="183" y="37"/>
                  </a:cxn>
                  <a:cxn ang="0">
                    <a:pos x="195" y="54"/>
                  </a:cxn>
                  <a:cxn ang="0">
                    <a:pos x="202" y="75"/>
                  </a:cxn>
                  <a:cxn ang="0">
                    <a:pos x="206" y="97"/>
                  </a:cxn>
                  <a:cxn ang="0">
                    <a:pos x="206" y="128"/>
                  </a:cxn>
                  <a:cxn ang="0">
                    <a:pos x="199" y="161"/>
                  </a:cxn>
                  <a:cxn ang="0">
                    <a:pos x="186" y="186"/>
                  </a:cxn>
                  <a:cxn ang="0">
                    <a:pos x="168" y="204"/>
                  </a:cxn>
                  <a:cxn ang="0">
                    <a:pos x="144" y="217"/>
                  </a:cxn>
                  <a:cxn ang="0">
                    <a:pos x="117" y="224"/>
                  </a:cxn>
                  <a:cxn ang="0">
                    <a:pos x="92" y="224"/>
                  </a:cxn>
                  <a:cxn ang="0">
                    <a:pos x="71" y="220"/>
                  </a:cxn>
                  <a:cxn ang="0">
                    <a:pos x="52" y="213"/>
                  </a:cxn>
                  <a:cxn ang="0">
                    <a:pos x="35" y="202"/>
                  </a:cxn>
                  <a:cxn ang="0">
                    <a:pos x="22" y="187"/>
                  </a:cxn>
                  <a:cxn ang="0">
                    <a:pos x="11" y="170"/>
                  </a:cxn>
                  <a:cxn ang="0">
                    <a:pos x="4" y="149"/>
                  </a:cxn>
                  <a:cxn ang="0">
                    <a:pos x="0" y="126"/>
                  </a:cxn>
                  <a:cxn ang="0">
                    <a:pos x="38" y="113"/>
                  </a:cxn>
                  <a:cxn ang="0">
                    <a:pos x="39" y="132"/>
                  </a:cxn>
                  <a:cxn ang="0">
                    <a:pos x="43" y="148"/>
                  </a:cxn>
                  <a:cxn ang="0">
                    <a:pos x="49" y="162"/>
                  </a:cxn>
                  <a:cxn ang="0">
                    <a:pos x="56" y="174"/>
                  </a:cxn>
                  <a:cxn ang="0">
                    <a:pos x="67" y="183"/>
                  </a:cxn>
                  <a:cxn ang="0">
                    <a:pos x="77" y="190"/>
                  </a:cxn>
                  <a:cxn ang="0">
                    <a:pos x="89" y="194"/>
                  </a:cxn>
                  <a:cxn ang="0">
                    <a:pos x="103" y="195"/>
                  </a:cxn>
                  <a:cxn ang="0">
                    <a:pos x="117" y="194"/>
                  </a:cxn>
                  <a:cxn ang="0">
                    <a:pos x="128" y="190"/>
                  </a:cxn>
                  <a:cxn ang="0">
                    <a:pos x="139" y="183"/>
                  </a:cxn>
                  <a:cxn ang="0">
                    <a:pos x="149" y="174"/>
                  </a:cxn>
                  <a:cxn ang="0">
                    <a:pos x="157" y="162"/>
                  </a:cxn>
                  <a:cxn ang="0">
                    <a:pos x="162" y="148"/>
                  </a:cxn>
                  <a:cxn ang="0">
                    <a:pos x="168" y="111"/>
                  </a:cxn>
                  <a:cxn ang="0">
                    <a:pos x="162" y="76"/>
                  </a:cxn>
                  <a:cxn ang="0">
                    <a:pos x="157" y="63"/>
                  </a:cxn>
                  <a:cxn ang="0">
                    <a:pos x="149" y="51"/>
                  </a:cxn>
                  <a:cxn ang="0">
                    <a:pos x="139" y="42"/>
                  </a:cxn>
                  <a:cxn ang="0">
                    <a:pos x="128" y="35"/>
                  </a:cxn>
                  <a:cxn ang="0">
                    <a:pos x="117" y="32"/>
                  </a:cxn>
                  <a:cxn ang="0">
                    <a:pos x="103" y="30"/>
                  </a:cxn>
                  <a:cxn ang="0">
                    <a:pos x="89" y="32"/>
                  </a:cxn>
                  <a:cxn ang="0">
                    <a:pos x="77" y="35"/>
                  </a:cxn>
                  <a:cxn ang="0">
                    <a:pos x="67" y="42"/>
                  </a:cxn>
                  <a:cxn ang="0">
                    <a:pos x="56" y="51"/>
                  </a:cxn>
                  <a:cxn ang="0">
                    <a:pos x="49" y="63"/>
                  </a:cxn>
                  <a:cxn ang="0">
                    <a:pos x="43" y="76"/>
                  </a:cxn>
                  <a:cxn ang="0">
                    <a:pos x="39" y="93"/>
                  </a:cxn>
                  <a:cxn ang="0">
                    <a:pos x="38" y="113"/>
                  </a:cxn>
                </a:cxnLst>
                <a:rect l="0" t="0" r="r" b="b"/>
                <a:pathLst>
                  <a:path w="206" h="224">
                    <a:moveTo>
                      <a:pt x="0" y="113"/>
                    </a:moveTo>
                    <a:lnTo>
                      <a:pt x="0" y="98"/>
                    </a:lnTo>
                    <a:lnTo>
                      <a:pt x="3" y="84"/>
                    </a:lnTo>
                    <a:lnTo>
                      <a:pt x="5" y="72"/>
                    </a:lnTo>
                    <a:lnTo>
                      <a:pt x="8" y="60"/>
                    </a:lnTo>
                    <a:lnTo>
                      <a:pt x="13" y="50"/>
                    </a:lnTo>
                    <a:lnTo>
                      <a:pt x="20" y="41"/>
                    </a:lnTo>
                    <a:lnTo>
                      <a:pt x="26" y="32"/>
                    </a:lnTo>
                    <a:lnTo>
                      <a:pt x="34" y="24"/>
                    </a:lnTo>
                    <a:lnTo>
                      <a:pt x="41" y="18"/>
                    </a:lnTo>
                    <a:lnTo>
                      <a:pt x="49" y="13"/>
                    </a:lnTo>
                    <a:lnTo>
                      <a:pt x="56" y="9"/>
                    </a:lnTo>
                    <a:lnTo>
                      <a:pt x="66" y="7"/>
                    </a:lnTo>
                    <a:lnTo>
                      <a:pt x="75" y="4"/>
                    </a:lnTo>
                    <a:lnTo>
                      <a:pt x="84" y="1"/>
                    </a:lnTo>
                    <a:lnTo>
                      <a:pt x="93" y="0"/>
                    </a:lnTo>
                    <a:lnTo>
                      <a:pt x="103" y="0"/>
                    </a:lnTo>
                    <a:lnTo>
                      <a:pt x="114" y="1"/>
                    </a:lnTo>
                    <a:lnTo>
                      <a:pt x="124" y="3"/>
                    </a:lnTo>
                    <a:lnTo>
                      <a:pt x="135" y="4"/>
                    </a:lnTo>
                    <a:lnTo>
                      <a:pt x="144" y="8"/>
                    </a:lnTo>
                    <a:lnTo>
                      <a:pt x="153" y="12"/>
                    </a:lnTo>
                    <a:lnTo>
                      <a:pt x="162" y="17"/>
                    </a:lnTo>
                    <a:lnTo>
                      <a:pt x="170" y="22"/>
                    </a:lnTo>
                    <a:lnTo>
                      <a:pt x="177" y="29"/>
                    </a:lnTo>
                    <a:lnTo>
                      <a:pt x="183" y="37"/>
                    </a:lnTo>
                    <a:lnTo>
                      <a:pt x="190" y="45"/>
                    </a:lnTo>
                    <a:lnTo>
                      <a:pt x="195" y="54"/>
                    </a:lnTo>
                    <a:lnTo>
                      <a:pt x="199" y="64"/>
                    </a:lnTo>
                    <a:lnTo>
                      <a:pt x="202" y="75"/>
                    </a:lnTo>
                    <a:lnTo>
                      <a:pt x="204" y="85"/>
                    </a:lnTo>
                    <a:lnTo>
                      <a:pt x="206" y="97"/>
                    </a:lnTo>
                    <a:lnTo>
                      <a:pt x="206" y="109"/>
                    </a:lnTo>
                    <a:lnTo>
                      <a:pt x="206" y="128"/>
                    </a:lnTo>
                    <a:lnTo>
                      <a:pt x="203" y="147"/>
                    </a:lnTo>
                    <a:lnTo>
                      <a:pt x="199" y="161"/>
                    </a:lnTo>
                    <a:lnTo>
                      <a:pt x="194" y="174"/>
                    </a:lnTo>
                    <a:lnTo>
                      <a:pt x="186" y="186"/>
                    </a:lnTo>
                    <a:lnTo>
                      <a:pt x="178" y="195"/>
                    </a:lnTo>
                    <a:lnTo>
                      <a:pt x="168" y="204"/>
                    </a:lnTo>
                    <a:lnTo>
                      <a:pt x="156" y="211"/>
                    </a:lnTo>
                    <a:lnTo>
                      <a:pt x="144" y="217"/>
                    </a:lnTo>
                    <a:lnTo>
                      <a:pt x="131" y="221"/>
                    </a:lnTo>
                    <a:lnTo>
                      <a:pt x="117" y="224"/>
                    </a:lnTo>
                    <a:lnTo>
                      <a:pt x="103" y="224"/>
                    </a:lnTo>
                    <a:lnTo>
                      <a:pt x="92" y="224"/>
                    </a:lnTo>
                    <a:lnTo>
                      <a:pt x="81" y="222"/>
                    </a:lnTo>
                    <a:lnTo>
                      <a:pt x="71" y="220"/>
                    </a:lnTo>
                    <a:lnTo>
                      <a:pt x="62" y="217"/>
                    </a:lnTo>
                    <a:lnTo>
                      <a:pt x="52" y="213"/>
                    </a:lnTo>
                    <a:lnTo>
                      <a:pt x="43" y="208"/>
                    </a:lnTo>
                    <a:lnTo>
                      <a:pt x="35" y="202"/>
                    </a:lnTo>
                    <a:lnTo>
                      <a:pt x="29" y="195"/>
                    </a:lnTo>
                    <a:lnTo>
                      <a:pt x="22" y="187"/>
                    </a:lnTo>
                    <a:lnTo>
                      <a:pt x="16" y="179"/>
                    </a:lnTo>
                    <a:lnTo>
                      <a:pt x="11" y="170"/>
                    </a:lnTo>
                    <a:lnTo>
                      <a:pt x="7" y="160"/>
                    </a:lnTo>
                    <a:lnTo>
                      <a:pt x="4" y="149"/>
                    </a:lnTo>
                    <a:lnTo>
                      <a:pt x="1" y="137"/>
                    </a:lnTo>
                    <a:lnTo>
                      <a:pt x="0" y="126"/>
                    </a:lnTo>
                    <a:lnTo>
                      <a:pt x="0" y="113"/>
                    </a:lnTo>
                    <a:close/>
                    <a:moveTo>
                      <a:pt x="38" y="113"/>
                    </a:moveTo>
                    <a:lnTo>
                      <a:pt x="38" y="122"/>
                    </a:lnTo>
                    <a:lnTo>
                      <a:pt x="39" y="132"/>
                    </a:lnTo>
                    <a:lnTo>
                      <a:pt x="41" y="140"/>
                    </a:lnTo>
                    <a:lnTo>
                      <a:pt x="43" y="148"/>
                    </a:lnTo>
                    <a:lnTo>
                      <a:pt x="46" y="156"/>
                    </a:lnTo>
                    <a:lnTo>
                      <a:pt x="49" y="162"/>
                    </a:lnTo>
                    <a:lnTo>
                      <a:pt x="52" y="169"/>
                    </a:lnTo>
                    <a:lnTo>
                      <a:pt x="56" y="174"/>
                    </a:lnTo>
                    <a:lnTo>
                      <a:pt x="62" y="179"/>
                    </a:lnTo>
                    <a:lnTo>
                      <a:pt x="67" y="183"/>
                    </a:lnTo>
                    <a:lnTo>
                      <a:pt x="72" y="186"/>
                    </a:lnTo>
                    <a:lnTo>
                      <a:pt x="77" y="190"/>
                    </a:lnTo>
                    <a:lnTo>
                      <a:pt x="84" y="191"/>
                    </a:lnTo>
                    <a:lnTo>
                      <a:pt x="89" y="194"/>
                    </a:lnTo>
                    <a:lnTo>
                      <a:pt x="96" y="194"/>
                    </a:lnTo>
                    <a:lnTo>
                      <a:pt x="103" y="195"/>
                    </a:lnTo>
                    <a:lnTo>
                      <a:pt x="110" y="194"/>
                    </a:lnTo>
                    <a:lnTo>
                      <a:pt x="117" y="194"/>
                    </a:lnTo>
                    <a:lnTo>
                      <a:pt x="123" y="191"/>
                    </a:lnTo>
                    <a:lnTo>
                      <a:pt x="128" y="190"/>
                    </a:lnTo>
                    <a:lnTo>
                      <a:pt x="134" y="186"/>
                    </a:lnTo>
                    <a:lnTo>
                      <a:pt x="139" y="183"/>
                    </a:lnTo>
                    <a:lnTo>
                      <a:pt x="144" y="178"/>
                    </a:lnTo>
                    <a:lnTo>
                      <a:pt x="149" y="174"/>
                    </a:lnTo>
                    <a:lnTo>
                      <a:pt x="153" y="169"/>
                    </a:lnTo>
                    <a:lnTo>
                      <a:pt x="157" y="162"/>
                    </a:lnTo>
                    <a:lnTo>
                      <a:pt x="160" y="156"/>
                    </a:lnTo>
                    <a:lnTo>
                      <a:pt x="162" y="148"/>
                    </a:lnTo>
                    <a:lnTo>
                      <a:pt x="166" y="131"/>
                    </a:lnTo>
                    <a:lnTo>
                      <a:pt x="168" y="111"/>
                    </a:lnTo>
                    <a:lnTo>
                      <a:pt x="166" y="93"/>
                    </a:lnTo>
                    <a:lnTo>
                      <a:pt x="162" y="76"/>
                    </a:lnTo>
                    <a:lnTo>
                      <a:pt x="160" y="69"/>
                    </a:lnTo>
                    <a:lnTo>
                      <a:pt x="157" y="63"/>
                    </a:lnTo>
                    <a:lnTo>
                      <a:pt x="153" y="56"/>
                    </a:lnTo>
                    <a:lnTo>
                      <a:pt x="149" y="51"/>
                    </a:lnTo>
                    <a:lnTo>
                      <a:pt x="144" y="46"/>
                    </a:lnTo>
                    <a:lnTo>
                      <a:pt x="139" y="42"/>
                    </a:lnTo>
                    <a:lnTo>
                      <a:pt x="134" y="38"/>
                    </a:lnTo>
                    <a:lnTo>
                      <a:pt x="128" y="35"/>
                    </a:lnTo>
                    <a:lnTo>
                      <a:pt x="122" y="33"/>
                    </a:lnTo>
                    <a:lnTo>
                      <a:pt x="117" y="32"/>
                    </a:lnTo>
                    <a:lnTo>
                      <a:pt x="110" y="30"/>
                    </a:lnTo>
                    <a:lnTo>
                      <a:pt x="103" y="30"/>
                    </a:lnTo>
                    <a:lnTo>
                      <a:pt x="96" y="30"/>
                    </a:lnTo>
                    <a:lnTo>
                      <a:pt x="89" y="32"/>
                    </a:lnTo>
                    <a:lnTo>
                      <a:pt x="84" y="33"/>
                    </a:lnTo>
                    <a:lnTo>
                      <a:pt x="77" y="35"/>
                    </a:lnTo>
                    <a:lnTo>
                      <a:pt x="72" y="38"/>
                    </a:lnTo>
                    <a:lnTo>
                      <a:pt x="67" y="42"/>
                    </a:lnTo>
                    <a:lnTo>
                      <a:pt x="62" y="46"/>
                    </a:lnTo>
                    <a:lnTo>
                      <a:pt x="56" y="51"/>
                    </a:lnTo>
                    <a:lnTo>
                      <a:pt x="52" y="56"/>
                    </a:lnTo>
                    <a:lnTo>
                      <a:pt x="49" y="63"/>
                    </a:lnTo>
                    <a:lnTo>
                      <a:pt x="46" y="69"/>
                    </a:lnTo>
                    <a:lnTo>
                      <a:pt x="43" y="76"/>
                    </a:lnTo>
                    <a:lnTo>
                      <a:pt x="41" y="84"/>
                    </a:lnTo>
                    <a:lnTo>
                      <a:pt x="39" y="93"/>
                    </a:lnTo>
                    <a:lnTo>
                      <a:pt x="38" y="102"/>
                    </a:lnTo>
                    <a:lnTo>
                      <a:pt x="38" y="113"/>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5" name="Freeform 858"/>
              <p:cNvSpPr>
                <a:spLocks/>
              </p:cNvSpPr>
              <p:nvPr/>
            </p:nvSpPr>
            <p:spPr bwMode="auto">
              <a:xfrm>
                <a:off x="5163" y="3100"/>
                <a:ext cx="45" cy="55"/>
              </a:xfrm>
              <a:custGeom>
                <a:avLst/>
                <a:gdLst/>
                <a:ahLst/>
                <a:cxnLst>
                  <a:cxn ang="0">
                    <a:pos x="0" y="220"/>
                  </a:cxn>
                  <a:cxn ang="0">
                    <a:pos x="0" y="5"/>
                  </a:cxn>
                  <a:cxn ang="0">
                    <a:pos x="33" y="5"/>
                  </a:cxn>
                  <a:cxn ang="0">
                    <a:pos x="33" y="35"/>
                  </a:cxn>
                  <a:cxn ang="0">
                    <a:pos x="39" y="28"/>
                  </a:cxn>
                  <a:cxn ang="0">
                    <a:pos x="46" y="20"/>
                  </a:cxn>
                  <a:cxn ang="0">
                    <a:pos x="54" y="15"/>
                  </a:cxn>
                  <a:cxn ang="0">
                    <a:pos x="63" y="9"/>
                  </a:cxn>
                  <a:cxn ang="0">
                    <a:pos x="72" y="5"/>
                  </a:cxn>
                  <a:cxn ang="0">
                    <a:pos x="81" y="3"/>
                  </a:cxn>
                  <a:cxn ang="0">
                    <a:pos x="92" y="1"/>
                  </a:cxn>
                  <a:cxn ang="0">
                    <a:pos x="103" y="0"/>
                  </a:cxn>
                  <a:cxn ang="0">
                    <a:pos x="112" y="1"/>
                  </a:cxn>
                  <a:cxn ang="0">
                    <a:pos x="122" y="3"/>
                  </a:cxn>
                  <a:cxn ang="0">
                    <a:pos x="131" y="4"/>
                  </a:cxn>
                  <a:cxn ang="0">
                    <a:pos x="140" y="8"/>
                  </a:cxn>
                  <a:cxn ang="0">
                    <a:pos x="146" y="11"/>
                  </a:cxn>
                  <a:cxn ang="0">
                    <a:pos x="154" y="16"/>
                  </a:cxn>
                  <a:cxn ang="0">
                    <a:pos x="160" y="20"/>
                  </a:cxn>
                  <a:cxn ang="0">
                    <a:pos x="165" y="25"/>
                  </a:cxn>
                  <a:cxn ang="0">
                    <a:pos x="167" y="32"/>
                  </a:cxn>
                  <a:cxn ang="0">
                    <a:pos x="171" y="38"/>
                  </a:cxn>
                  <a:cxn ang="0">
                    <a:pos x="174" y="45"/>
                  </a:cxn>
                  <a:cxn ang="0">
                    <a:pos x="175" y="52"/>
                  </a:cxn>
                  <a:cxn ang="0">
                    <a:pos x="178" y="67"/>
                  </a:cxn>
                  <a:cxn ang="0">
                    <a:pos x="178" y="88"/>
                  </a:cxn>
                  <a:cxn ang="0">
                    <a:pos x="178" y="220"/>
                  </a:cxn>
                  <a:cxn ang="0">
                    <a:pos x="141" y="220"/>
                  </a:cxn>
                  <a:cxn ang="0">
                    <a:pos x="141" y="89"/>
                  </a:cxn>
                  <a:cxn ang="0">
                    <a:pos x="140" y="79"/>
                  </a:cxn>
                  <a:cxn ang="0">
                    <a:pos x="140" y="69"/>
                  </a:cxn>
                  <a:cxn ang="0">
                    <a:pos x="139" y="62"/>
                  </a:cxn>
                  <a:cxn ang="0">
                    <a:pos x="136" y="56"/>
                  </a:cxn>
                  <a:cxn ang="0">
                    <a:pos x="133" y="51"/>
                  </a:cxn>
                  <a:cxn ang="0">
                    <a:pos x="131" y="46"/>
                  </a:cxn>
                  <a:cxn ang="0">
                    <a:pos x="126" y="42"/>
                  </a:cxn>
                  <a:cxn ang="0">
                    <a:pos x="120" y="38"/>
                  </a:cxn>
                  <a:cxn ang="0">
                    <a:pos x="115" y="35"/>
                  </a:cxn>
                  <a:cxn ang="0">
                    <a:pos x="109" y="34"/>
                  </a:cxn>
                  <a:cxn ang="0">
                    <a:pos x="102" y="33"/>
                  </a:cxn>
                  <a:cxn ang="0">
                    <a:pos x="95" y="32"/>
                  </a:cxn>
                  <a:cxn ang="0">
                    <a:pos x="84" y="33"/>
                  </a:cxn>
                  <a:cxn ang="0">
                    <a:pos x="73" y="35"/>
                  </a:cxn>
                  <a:cxn ang="0">
                    <a:pos x="63" y="41"/>
                  </a:cxn>
                  <a:cxn ang="0">
                    <a:pos x="54" y="46"/>
                  </a:cxn>
                  <a:cxn ang="0">
                    <a:pos x="50" y="51"/>
                  </a:cxn>
                  <a:cxn ang="0">
                    <a:pos x="46" y="55"/>
                  </a:cxn>
                  <a:cxn ang="0">
                    <a:pos x="43" y="62"/>
                  </a:cxn>
                  <a:cxn ang="0">
                    <a:pos x="41" y="68"/>
                  </a:cxn>
                  <a:cxn ang="0">
                    <a:pos x="38" y="84"/>
                  </a:cxn>
                  <a:cxn ang="0">
                    <a:pos x="37" y="102"/>
                  </a:cxn>
                  <a:cxn ang="0">
                    <a:pos x="37" y="220"/>
                  </a:cxn>
                  <a:cxn ang="0">
                    <a:pos x="0" y="220"/>
                  </a:cxn>
                </a:cxnLst>
                <a:rect l="0" t="0" r="r" b="b"/>
                <a:pathLst>
                  <a:path w="178" h="220">
                    <a:moveTo>
                      <a:pt x="0" y="220"/>
                    </a:moveTo>
                    <a:lnTo>
                      <a:pt x="0" y="5"/>
                    </a:lnTo>
                    <a:lnTo>
                      <a:pt x="33" y="5"/>
                    </a:lnTo>
                    <a:lnTo>
                      <a:pt x="33" y="35"/>
                    </a:lnTo>
                    <a:lnTo>
                      <a:pt x="39" y="28"/>
                    </a:lnTo>
                    <a:lnTo>
                      <a:pt x="46" y="20"/>
                    </a:lnTo>
                    <a:lnTo>
                      <a:pt x="54" y="15"/>
                    </a:lnTo>
                    <a:lnTo>
                      <a:pt x="63" y="9"/>
                    </a:lnTo>
                    <a:lnTo>
                      <a:pt x="72" y="5"/>
                    </a:lnTo>
                    <a:lnTo>
                      <a:pt x="81" y="3"/>
                    </a:lnTo>
                    <a:lnTo>
                      <a:pt x="92" y="1"/>
                    </a:lnTo>
                    <a:lnTo>
                      <a:pt x="103" y="0"/>
                    </a:lnTo>
                    <a:lnTo>
                      <a:pt x="112" y="1"/>
                    </a:lnTo>
                    <a:lnTo>
                      <a:pt x="122" y="3"/>
                    </a:lnTo>
                    <a:lnTo>
                      <a:pt x="131" y="4"/>
                    </a:lnTo>
                    <a:lnTo>
                      <a:pt x="140" y="8"/>
                    </a:lnTo>
                    <a:lnTo>
                      <a:pt x="146" y="11"/>
                    </a:lnTo>
                    <a:lnTo>
                      <a:pt x="154" y="16"/>
                    </a:lnTo>
                    <a:lnTo>
                      <a:pt x="160" y="20"/>
                    </a:lnTo>
                    <a:lnTo>
                      <a:pt x="165" y="25"/>
                    </a:lnTo>
                    <a:lnTo>
                      <a:pt x="167" y="32"/>
                    </a:lnTo>
                    <a:lnTo>
                      <a:pt x="171" y="38"/>
                    </a:lnTo>
                    <a:lnTo>
                      <a:pt x="174" y="45"/>
                    </a:lnTo>
                    <a:lnTo>
                      <a:pt x="175" y="52"/>
                    </a:lnTo>
                    <a:lnTo>
                      <a:pt x="178" y="67"/>
                    </a:lnTo>
                    <a:lnTo>
                      <a:pt x="178" y="88"/>
                    </a:lnTo>
                    <a:lnTo>
                      <a:pt x="178" y="220"/>
                    </a:lnTo>
                    <a:lnTo>
                      <a:pt x="141" y="220"/>
                    </a:lnTo>
                    <a:lnTo>
                      <a:pt x="141" y="89"/>
                    </a:lnTo>
                    <a:lnTo>
                      <a:pt x="140" y="79"/>
                    </a:lnTo>
                    <a:lnTo>
                      <a:pt x="140" y="69"/>
                    </a:lnTo>
                    <a:lnTo>
                      <a:pt x="139" y="62"/>
                    </a:lnTo>
                    <a:lnTo>
                      <a:pt x="136" y="56"/>
                    </a:lnTo>
                    <a:lnTo>
                      <a:pt x="133" y="51"/>
                    </a:lnTo>
                    <a:lnTo>
                      <a:pt x="131" y="46"/>
                    </a:lnTo>
                    <a:lnTo>
                      <a:pt x="126" y="42"/>
                    </a:lnTo>
                    <a:lnTo>
                      <a:pt x="120" y="38"/>
                    </a:lnTo>
                    <a:lnTo>
                      <a:pt x="115" y="35"/>
                    </a:lnTo>
                    <a:lnTo>
                      <a:pt x="109" y="34"/>
                    </a:lnTo>
                    <a:lnTo>
                      <a:pt x="102" y="33"/>
                    </a:lnTo>
                    <a:lnTo>
                      <a:pt x="95" y="32"/>
                    </a:lnTo>
                    <a:lnTo>
                      <a:pt x="84" y="33"/>
                    </a:lnTo>
                    <a:lnTo>
                      <a:pt x="73" y="35"/>
                    </a:lnTo>
                    <a:lnTo>
                      <a:pt x="63" y="41"/>
                    </a:lnTo>
                    <a:lnTo>
                      <a:pt x="54" y="46"/>
                    </a:lnTo>
                    <a:lnTo>
                      <a:pt x="50" y="51"/>
                    </a:lnTo>
                    <a:lnTo>
                      <a:pt x="46" y="55"/>
                    </a:lnTo>
                    <a:lnTo>
                      <a:pt x="43" y="62"/>
                    </a:lnTo>
                    <a:lnTo>
                      <a:pt x="41" y="68"/>
                    </a:lnTo>
                    <a:lnTo>
                      <a:pt x="38" y="84"/>
                    </a:lnTo>
                    <a:lnTo>
                      <a:pt x="37" y="102"/>
                    </a:lnTo>
                    <a:lnTo>
                      <a:pt x="37" y="220"/>
                    </a:lnTo>
                    <a:lnTo>
                      <a:pt x="0" y="220"/>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6" name="Freeform 859"/>
              <p:cNvSpPr>
                <a:spLocks/>
              </p:cNvSpPr>
              <p:nvPr/>
            </p:nvSpPr>
            <p:spPr bwMode="auto">
              <a:xfrm>
                <a:off x="5217" y="3083"/>
                <a:ext cx="27" cy="73"/>
              </a:xfrm>
              <a:custGeom>
                <a:avLst/>
                <a:gdLst/>
                <a:ahLst/>
                <a:cxnLst>
                  <a:cxn ang="0">
                    <a:pos x="103" y="256"/>
                  </a:cxn>
                  <a:cxn ang="0">
                    <a:pos x="108" y="288"/>
                  </a:cxn>
                  <a:cxn ang="0">
                    <a:pos x="92" y="290"/>
                  </a:cxn>
                  <a:cxn ang="0">
                    <a:pos x="79" y="291"/>
                  </a:cxn>
                  <a:cxn ang="0">
                    <a:pos x="70" y="291"/>
                  </a:cxn>
                  <a:cxn ang="0">
                    <a:pos x="62" y="290"/>
                  </a:cxn>
                  <a:cxn ang="0">
                    <a:pos x="54" y="288"/>
                  </a:cxn>
                  <a:cxn ang="0">
                    <a:pos x="48" y="285"/>
                  </a:cxn>
                  <a:cxn ang="0">
                    <a:pos x="42" y="281"/>
                  </a:cxn>
                  <a:cxn ang="0">
                    <a:pos x="38" y="278"/>
                  </a:cxn>
                  <a:cxn ang="0">
                    <a:pos x="34" y="273"/>
                  </a:cxn>
                  <a:cxn ang="0">
                    <a:pos x="32" y="268"/>
                  </a:cxn>
                  <a:cxn ang="0">
                    <a:pos x="31" y="261"/>
                  </a:cxn>
                  <a:cxn ang="0">
                    <a:pos x="29" y="252"/>
                  </a:cxn>
                  <a:cxn ang="0">
                    <a:pos x="28" y="240"/>
                  </a:cxn>
                  <a:cxn ang="0">
                    <a:pos x="28" y="226"/>
                  </a:cxn>
                  <a:cxn ang="0">
                    <a:pos x="28" y="103"/>
                  </a:cxn>
                  <a:cxn ang="0">
                    <a:pos x="0" y="103"/>
                  </a:cxn>
                  <a:cxn ang="0">
                    <a:pos x="0" y="74"/>
                  </a:cxn>
                  <a:cxn ang="0">
                    <a:pos x="28" y="74"/>
                  </a:cxn>
                  <a:cxn ang="0">
                    <a:pos x="28" y="21"/>
                  </a:cxn>
                  <a:cxn ang="0">
                    <a:pos x="65" y="0"/>
                  </a:cxn>
                  <a:cxn ang="0">
                    <a:pos x="65" y="74"/>
                  </a:cxn>
                  <a:cxn ang="0">
                    <a:pos x="103" y="74"/>
                  </a:cxn>
                  <a:cxn ang="0">
                    <a:pos x="103" y="103"/>
                  </a:cxn>
                  <a:cxn ang="0">
                    <a:pos x="65" y="103"/>
                  </a:cxn>
                  <a:cxn ang="0">
                    <a:pos x="65" y="227"/>
                  </a:cxn>
                  <a:cxn ang="0">
                    <a:pos x="66" y="240"/>
                  </a:cxn>
                  <a:cxn ang="0">
                    <a:pos x="67" y="247"/>
                  </a:cxn>
                  <a:cxn ang="0">
                    <a:pos x="70" y="252"/>
                  </a:cxn>
                  <a:cxn ang="0">
                    <a:pos x="74" y="255"/>
                  </a:cxn>
                  <a:cxn ang="0">
                    <a:pos x="79" y="256"/>
                  </a:cxn>
                  <a:cxn ang="0">
                    <a:pos x="86" y="257"/>
                  </a:cxn>
                  <a:cxn ang="0">
                    <a:pos x="93" y="257"/>
                  </a:cxn>
                  <a:cxn ang="0">
                    <a:pos x="103" y="256"/>
                  </a:cxn>
                </a:cxnLst>
                <a:rect l="0" t="0" r="r" b="b"/>
                <a:pathLst>
                  <a:path w="108" h="291">
                    <a:moveTo>
                      <a:pt x="103" y="256"/>
                    </a:moveTo>
                    <a:lnTo>
                      <a:pt x="108" y="288"/>
                    </a:lnTo>
                    <a:lnTo>
                      <a:pt x="92" y="290"/>
                    </a:lnTo>
                    <a:lnTo>
                      <a:pt x="79" y="291"/>
                    </a:lnTo>
                    <a:lnTo>
                      <a:pt x="70" y="291"/>
                    </a:lnTo>
                    <a:lnTo>
                      <a:pt x="62" y="290"/>
                    </a:lnTo>
                    <a:lnTo>
                      <a:pt x="54" y="288"/>
                    </a:lnTo>
                    <a:lnTo>
                      <a:pt x="48" y="285"/>
                    </a:lnTo>
                    <a:lnTo>
                      <a:pt x="42" y="281"/>
                    </a:lnTo>
                    <a:lnTo>
                      <a:pt x="38" y="278"/>
                    </a:lnTo>
                    <a:lnTo>
                      <a:pt x="34" y="273"/>
                    </a:lnTo>
                    <a:lnTo>
                      <a:pt x="32" y="268"/>
                    </a:lnTo>
                    <a:lnTo>
                      <a:pt x="31" y="261"/>
                    </a:lnTo>
                    <a:lnTo>
                      <a:pt x="29" y="252"/>
                    </a:lnTo>
                    <a:lnTo>
                      <a:pt x="28" y="240"/>
                    </a:lnTo>
                    <a:lnTo>
                      <a:pt x="28" y="226"/>
                    </a:lnTo>
                    <a:lnTo>
                      <a:pt x="28" y="103"/>
                    </a:lnTo>
                    <a:lnTo>
                      <a:pt x="0" y="103"/>
                    </a:lnTo>
                    <a:lnTo>
                      <a:pt x="0" y="74"/>
                    </a:lnTo>
                    <a:lnTo>
                      <a:pt x="28" y="74"/>
                    </a:lnTo>
                    <a:lnTo>
                      <a:pt x="28" y="21"/>
                    </a:lnTo>
                    <a:lnTo>
                      <a:pt x="65" y="0"/>
                    </a:lnTo>
                    <a:lnTo>
                      <a:pt x="65" y="74"/>
                    </a:lnTo>
                    <a:lnTo>
                      <a:pt x="103" y="74"/>
                    </a:lnTo>
                    <a:lnTo>
                      <a:pt x="103" y="103"/>
                    </a:lnTo>
                    <a:lnTo>
                      <a:pt x="65" y="103"/>
                    </a:lnTo>
                    <a:lnTo>
                      <a:pt x="65" y="227"/>
                    </a:lnTo>
                    <a:lnTo>
                      <a:pt x="66" y="240"/>
                    </a:lnTo>
                    <a:lnTo>
                      <a:pt x="67" y="247"/>
                    </a:lnTo>
                    <a:lnTo>
                      <a:pt x="70" y="252"/>
                    </a:lnTo>
                    <a:lnTo>
                      <a:pt x="74" y="255"/>
                    </a:lnTo>
                    <a:lnTo>
                      <a:pt x="79" y="256"/>
                    </a:lnTo>
                    <a:lnTo>
                      <a:pt x="86" y="257"/>
                    </a:lnTo>
                    <a:lnTo>
                      <a:pt x="93" y="257"/>
                    </a:lnTo>
                    <a:lnTo>
                      <a:pt x="103" y="256"/>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7" name="Freeform 860"/>
              <p:cNvSpPr>
                <a:spLocks/>
              </p:cNvSpPr>
              <p:nvPr/>
            </p:nvSpPr>
            <p:spPr bwMode="auto">
              <a:xfrm>
                <a:off x="5251" y="3100"/>
                <a:ext cx="30" cy="55"/>
              </a:xfrm>
              <a:custGeom>
                <a:avLst/>
                <a:gdLst/>
                <a:ahLst/>
                <a:cxnLst>
                  <a:cxn ang="0">
                    <a:pos x="0" y="220"/>
                  </a:cxn>
                  <a:cxn ang="0">
                    <a:pos x="0" y="5"/>
                  </a:cxn>
                  <a:cxn ang="0">
                    <a:pos x="34" y="5"/>
                  </a:cxn>
                  <a:cxn ang="0">
                    <a:pos x="34" y="38"/>
                  </a:cxn>
                  <a:cxn ang="0">
                    <a:pos x="40" y="28"/>
                  </a:cxn>
                  <a:cxn ang="0">
                    <a:pos x="46" y="18"/>
                  </a:cxn>
                  <a:cxn ang="0">
                    <a:pos x="52" y="12"/>
                  </a:cxn>
                  <a:cxn ang="0">
                    <a:pos x="57" y="8"/>
                  </a:cxn>
                  <a:cxn ang="0">
                    <a:pos x="63" y="4"/>
                  </a:cxn>
                  <a:cxn ang="0">
                    <a:pos x="69" y="3"/>
                  </a:cxn>
                  <a:cxn ang="0">
                    <a:pos x="74" y="1"/>
                  </a:cxn>
                  <a:cxn ang="0">
                    <a:pos x="81" y="0"/>
                  </a:cxn>
                  <a:cxn ang="0">
                    <a:pos x="90" y="1"/>
                  </a:cxn>
                  <a:cxn ang="0">
                    <a:pos x="101" y="3"/>
                  </a:cxn>
                  <a:cxn ang="0">
                    <a:pos x="110" y="7"/>
                  </a:cxn>
                  <a:cxn ang="0">
                    <a:pos x="119" y="12"/>
                  </a:cxn>
                  <a:cxn ang="0">
                    <a:pos x="107" y="46"/>
                  </a:cxn>
                  <a:cxn ang="0">
                    <a:pos x="99" y="42"/>
                  </a:cxn>
                  <a:cxn ang="0">
                    <a:pos x="93" y="39"/>
                  </a:cxn>
                  <a:cxn ang="0">
                    <a:pos x="86" y="38"/>
                  </a:cxn>
                  <a:cxn ang="0">
                    <a:pos x="80" y="38"/>
                  </a:cxn>
                  <a:cxn ang="0">
                    <a:pos x="73" y="38"/>
                  </a:cxn>
                  <a:cxn ang="0">
                    <a:pos x="68" y="39"/>
                  </a:cxn>
                  <a:cxn ang="0">
                    <a:pos x="63" y="42"/>
                  </a:cxn>
                  <a:cxn ang="0">
                    <a:pos x="57" y="45"/>
                  </a:cxn>
                  <a:cxn ang="0">
                    <a:pos x="53" y="49"/>
                  </a:cxn>
                  <a:cxn ang="0">
                    <a:pos x="50" y="54"/>
                  </a:cxn>
                  <a:cxn ang="0">
                    <a:pos x="46" y="59"/>
                  </a:cxn>
                  <a:cxn ang="0">
                    <a:pos x="43" y="66"/>
                  </a:cxn>
                  <a:cxn ang="0">
                    <a:pos x="40" y="75"/>
                  </a:cxn>
                  <a:cxn ang="0">
                    <a:pos x="39" y="85"/>
                  </a:cxn>
                  <a:cxn ang="0">
                    <a:pos x="38" y="96"/>
                  </a:cxn>
                  <a:cxn ang="0">
                    <a:pos x="38" y="107"/>
                  </a:cxn>
                  <a:cxn ang="0">
                    <a:pos x="38" y="220"/>
                  </a:cxn>
                  <a:cxn ang="0">
                    <a:pos x="0" y="220"/>
                  </a:cxn>
                </a:cxnLst>
                <a:rect l="0" t="0" r="r" b="b"/>
                <a:pathLst>
                  <a:path w="119" h="220">
                    <a:moveTo>
                      <a:pt x="0" y="220"/>
                    </a:moveTo>
                    <a:lnTo>
                      <a:pt x="0" y="5"/>
                    </a:lnTo>
                    <a:lnTo>
                      <a:pt x="34" y="5"/>
                    </a:lnTo>
                    <a:lnTo>
                      <a:pt x="34" y="38"/>
                    </a:lnTo>
                    <a:lnTo>
                      <a:pt x="40" y="28"/>
                    </a:lnTo>
                    <a:lnTo>
                      <a:pt x="46" y="18"/>
                    </a:lnTo>
                    <a:lnTo>
                      <a:pt x="52" y="12"/>
                    </a:lnTo>
                    <a:lnTo>
                      <a:pt x="57" y="8"/>
                    </a:lnTo>
                    <a:lnTo>
                      <a:pt x="63" y="4"/>
                    </a:lnTo>
                    <a:lnTo>
                      <a:pt x="69" y="3"/>
                    </a:lnTo>
                    <a:lnTo>
                      <a:pt x="74" y="1"/>
                    </a:lnTo>
                    <a:lnTo>
                      <a:pt x="81" y="0"/>
                    </a:lnTo>
                    <a:lnTo>
                      <a:pt x="90" y="1"/>
                    </a:lnTo>
                    <a:lnTo>
                      <a:pt x="101" y="3"/>
                    </a:lnTo>
                    <a:lnTo>
                      <a:pt x="110" y="7"/>
                    </a:lnTo>
                    <a:lnTo>
                      <a:pt x="119" y="12"/>
                    </a:lnTo>
                    <a:lnTo>
                      <a:pt x="107" y="46"/>
                    </a:lnTo>
                    <a:lnTo>
                      <a:pt x="99" y="42"/>
                    </a:lnTo>
                    <a:lnTo>
                      <a:pt x="93" y="39"/>
                    </a:lnTo>
                    <a:lnTo>
                      <a:pt x="86" y="38"/>
                    </a:lnTo>
                    <a:lnTo>
                      <a:pt x="80" y="38"/>
                    </a:lnTo>
                    <a:lnTo>
                      <a:pt x="73" y="38"/>
                    </a:lnTo>
                    <a:lnTo>
                      <a:pt x="68" y="39"/>
                    </a:lnTo>
                    <a:lnTo>
                      <a:pt x="63" y="42"/>
                    </a:lnTo>
                    <a:lnTo>
                      <a:pt x="57" y="45"/>
                    </a:lnTo>
                    <a:lnTo>
                      <a:pt x="53" y="49"/>
                    </a:lnTo>
                    <a:lnTo>
                      <a:pt x="50" y="54"/>
                    </a:lnTo>
                    <a:lnTo>
                      <a:pt x="46" y="59"/>
                    </a:lnTo>
                    <a:lnTo>
                      <a:pt x="43" y="66"/>
                    </a:lnTo>
                    <a:lnTo>
                      <a:pt x="40" y="75"/>
                    </a:lnTo>
                    <a:lnTo>
                      <a:pt x="39" y="85"/>
                    </a:lnTo>
                    <a:lnTo>
                      <a:pt x="38" y="96"/>
                    </a:lnTo>
                    <a:lnTo>
                      <a:pt x="38" y="107"/>
                    </a:lnTo>
                    <a:lnTo>
                      <a:pt x="38" y="220"/>
                    </a:lnTo>
                    <a:lnTo>
                      <a:pt x="0" y="220"/>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8" name="Freeform 861"/>
              <p:cNvSpPr>
                <a:spLocks noEditPoints="1"/>
              </p:cNvSpPr>
              <p:nvPr/>
            </p:nvSpPr>
            <p:spPr bwMode="auto">
              <a:xfrm>
                <a:off x="5283" y="3100"/>
                <a:ext cx="52" cy="56"/>
              </a:xfrm>
              <a:custGeom>
                <a:avLst/>
                <a:gdLst/>
                <a:ahLst/>
                <a:cxnLst>
                  <a:cxn ang="0">
                    <a:pos x="0" y="98"/>
                  </a:cxn>
                  <a:cxn ang="0">
                    <a:pos x="4" y="72"/>
                  </a:cxn>
                  <a:cxn ang="0">
                    <a:pos x="13" y="50"/>
                  </a:cxn>
                  <a:cxn ang="0">
                    <a:pos x="26" y="32"/>
                  </a:cxn>
                  <a:cxn ang="0">
                    <a:pos x="41" y="18"/>
                  </a:cxn>
                  <a:cxn ang="0">
                    <a:pos x="56" y="9"/>
                  </a:cxn>
                  <a:cxn ang="0">
                    <a:pos x="73" y="4"/>
                  </a:cxn>
                  <a:cxn ang="0">
                    <a:pos x="93" y="0"/>
                  </a:cxn>
                  <a:cxn ang="0">
                    <a:pos x="114" y="1"/>
                  </a:cxn>
                  <a:cxn ang="0">
                    <a:pos x="135" y="4"/>
                  </a:cxn>
                  <a:cxn ang="0">
                    <a:pos x="153" y="12"/>
                  </a:cxn>
                  <a:cxn ang="0">
                    <a:pos x="169" y="22"/>
                  </a:cxn>
                  <a:cxn ang="0">
                    <a:pos x="183" y="37"/>
                  </a:cxn>
                  <a:cxn ang="0">
                    <a:pos x="194" y="54"/>
                  </a:cxn>
                  <a:cxn ang="0">
                    <a:pos x="201" y="75"/>
                  </a:cxn>
                  <a:cxn ang="0">
                    <a:pos x="205" y="97"/>
                  </a:cxn>
                  <a:cxn ang="0">
                    <a:pos x="204" y="128"/>
                  </a:cxn>
                  <a:cxn ang="0">
                    <a:pos x="199" y="161"/>
                  </a:cxn>
                  <a:cxn ang="0">
                    <a:pos x="186" y="186"/>
                  </a:cxn>
                  <a:cxn ang="0">
                    <a:pos x="167" y="204"/>
                  </a:cxn>
                  <a:cxn ang="0">
                    <a:pos x="144" y="217"/>
                  </a:cxn>
                  <a:cxn ang="0">
                    <a:pos x="116" y="224"/>
                  </a:cxn>
                  <a:cxn ang="0">
                    <a:pos x="92" y="224"/>
                  </a:cxn>
                  <a:cxn ang="0">
                    <a:pos x="71" y="220"/>
                  </a:cxn>
                  <a:cxn ang="0">
                    <a:pos x="52" y="213"/>
                  </a:cxn>
                  <a:cxn ang="0">
                    <a:pos x="35" y="202"/>
                  </a:cxn>
                  <a:cxn ang="0">
                    <a:pos x="21" y="187"/>
                  </a:cxn>
                  <a:cxn ang="0">
                    <a:pos x="10" y="170"/>
                  </a:cxn>
                  <a:cxn ang="0">
                    <a:pos x="4" y="149"/>
                  </a:cxn>
                  <a:cxn ang="0">
                    <a:pos x="0" y="126"/>
                  </a:cxn>
                  <a:cxn ang="0">
                    <a:pos x="38" y="113"/>
                  </a:cxn>
                  <a:cxn ang="0">
                    <a:pos x="39" y="132"/>
                  </a:cxn>
                  <a:cxn ang="0">
                    <a:pos x="43" y="148"/>
                  </a:cxn>
                  <a:cxn ang="0">
                    <a:pos x="48" y="162"/>
                  </a:cxn>
                  <a:cxn ang="0">
                    <a:pos x="56" y="174"/>
                  </a:cxn>
                  <a:cxn ang="0">
                    <a:pos x="67" y="183"/>
                  </a:cxn>
                  <a:cxn ang="0">
                    <a:pos x="77" y="190"/>
                  </a:cxn>
                  <a:cxn ang="0">
                    <a:pos x="89" y="194"/>
                  </a:cxn>
                  <a:cxn ang="0">
                    <a:pos x="102" y="195"/>
                  </a:cxn>
                  <a:cxn ang="0">
                    <a:pos x="116" y="194"/>
                  </a:cxn>
                  <a:cxn ang="0">
                    <a:pos x="128" y="190"/>
                  </a:cxn>
                  <a:cxn ang="0">
                    <a:pos x="139" y="183"/>
                  </a:cxn>
                  <a:cxn ang="0">
                    <a:pos x="149" y="174"/>
                  </a:cxn>
                  <a:cxn ang="0">
                    <a:pos x="157" y="162"/>
                  </a:cxn>
                  <a:cxn ang="0">
                    <a:pos x="162" y="148"/>
                  </a:cxn>
                  <a:cxn ang="0">
                    <a:pos x="167" y="111"/>
                  </a:cxn>
                  <a:cxn ang="0">
                    <a:pos x="162" y="76"/>
                  </a:cxn>
                  <a:cxn ang="0">
                    <a:pos x="157" y="63"/>
                  </a:cxn>
                  <a:cxn ang="0">
                    <a:pos x="149" y="51"/>
                  </a:cxn>
                  <a:cxn ang="0">
                    <a:pos x="139" y="42"/>
                  </a:cxn>
                  <a:cxn ang="0">
                    <a:pos x="128" y="35"/>
                  </a:cxn>
                  <a:cxn ang="0">
                    <a:pos x="116" y="32"/>
                  </a:cxn>
                  <a:cxn ang="0">
                    <a:pos x="102" y="30"/>
                  </a:cxn>
                  <a:cxn ang="0">
                    <a:pos x="89" y="32"/>
                  </a:cxn>
                  <a:cxn ang="0">
                    <a:pos x="77" y="35"/>
                  </a:cxn>
                  <a:cxn ang="0">
                    <a:pos x="67" y="42"/>
                  </a:cxn>
                  <a:cxn ang="0">
                    <a:pos x="56" y="51"/>
                  </a:cxn>
                  <a:cxn ang="0">
                    <a:pos x="48" y="63"/>
                  </a:cxn>
                  <a:cxn ang="0">
                    <a:pos x="43" y="76"/>
                  </a:cxn>
                  <a:cxn ang="0">
                    <a:pos x="39" y="93"/>
                  </a:cxn>
                  <a:cxn ang="0">
                    <a:pos x="38" y="113"/>
                  </a:cxn>
                </a:cxnLst>
                <a:rect l="0" t="0" r="r" b="b"/>
                <a:pathLst>
                  <a:path w="205" h="224">
                    <a:moveTo>
                      <a:pt x="0" y="113"/>
                    </a:moveTo>
                    <a:lnTo>
                      <a:pt x="0" y="98"/>
                    </a:lnTo>
                    <a:lnTo>
                      <a:pt x="1" y="84"/>
                    </a:lnTo>
                    <a:lnTo>
                      <a:pt x="4" y="72"/>
                    </a:lnTo>
                    <a:lnTo>
                      <a:pt x="8" y="60"/>
                    </a:lnTo>
                    <a:lnTo>
                      <a:pt x="13" y="50"/>
                    </a:lnTo>
                    <a:lnTo>
                      <a:pt x="18" y="41"/>
                    </a:lnTo>
                    <a:lnTo>
                      <a:pt x="26" y="32"/>
                    </a:lnTo>
                    <a:lnTo>
                      <a:pt x="34" y="24"/>
                    </a:lnTo>
                    <a:lnTo>
                      <a:pt x="41" y="18"/>
                    </a:lnTo>
                    <a:lnTo>
                      <a:pt x="48" y="13"/>
                    </a:lnTo>
                    <a:lnTo>
                      <a:pt x="56" y="9"/>
                    </a:lnTo>
                    <a:lnTo>
                      <a:pt x="65" y="7"/>
                    </a:lnTo>
                    <a:lnTo>
                      <a:pt x="73" y="4"/>
                    </a:lnTo>
                    <a:lnTo>
                      <a:pt x="82" y="1"/>
                    </a:lnTo>
                    <a:lnTo>
                      <a:pt x="93" y="0"/>
                    </a:lnTo>
                    <a:lnTo>
                      <a:pt x="102" y="0"/>
                    </a:lnTo>
                    <a:lnTo>
                      <a:pt x="114" y="1"/>
                    </a:lnTo>
                    <a:lnTo>
                      <a:pt x="124" y="3"/>
                    </a:lnTo>
                    <a:lnTo>
                      <a:pt x="135" y="4"/>
                    </a:lnTo>
                    <a:lnTo>
                      <a:pt x="144" y="8"/>
                    </a:lnTo>
                    <a:lnTo>
                      <a:pt x="153" y="12"/>
                    </a:lnTo>
                    <a:lnTo>
                      <a:pt x="161" y="17"/>
                    </a:lnTo>
                    <a:lnTo>
                      <a:pt x="169" y="22"/>
                    </a:lnTo>
                    <a:lnTo>
                      <a:pt x="177" y="29"/>
                    </a:lnTo>
                    <a:lnTo>
                      <a:pt x="183" y="37"/>
                    </a:lnTo>
                    <a:lnTo>
                      <a:pt x="190" y="45"/>
                    </a:lnTo>
                    <a:lnTo>
                      <a:pt x="194" y="54"/>
                    </a:lnTo>
                    <a:lnTo>
                      <a:pt x="199" y="64"/>
                    </a:lnTo>
                    <a:lnTo>
                      <a:pt x="201" y="75"/>
                    </a:lnTo>
                    <a:lnTo>
                      <a:pt x="204" y="85"/>
                    </a:lnTo>
                    <a:lnTo>
                      <a:pt x="205" y="97"/>
                    </a:lnTo>
                    <a:lnTo>
                      <a:pt x="205" y="109"/>
                    </a:lnTo>
                    <a:lnTo>
                      <a:pt x="204" y="128"/>
                    </a:lnTo>
                    <a:lnTo>
                      <a:pt x="203" y="147"/>
                    </a:lnTo>
                    <a:lnTo>
                      <a:pt x="199" y="161"/>
                    </a:lnTo>
                    <a:lnTo>
                      <a:pt x="192" y="174"/>
                    </a:lnTo>
                    <a:lnTo>
                      <a:pt x="186" y="186"/>
                    </a:lnTo>
                    <a:lnTo>
                      <a:pt x="177" y="195"/>
                    </a:lnTo>
                    <a:lnTo>
                      <a:pt x="167" y="204"/>
                    </a:lnTo>
                    <a:lnTo>
                      <a:pt x="156" y="211"/>
                    </a:lnTo>
                    <a:lnTo>
                      <a:pt x="144" y="217"/>
                    </a:lnTo>
                    <a:lnTo>
                      <a:pt x="131" y="221"/>
                    </a:lnTo>
                    <a:lnTo>
                      <a:pt x="116" y="224"/>
                    </a:lnTo>
                    <a:lnTo>
                      <a:pt x="102" y="224"/>
                    </a:lnTo>
                    <a:lnTo>
                      <a:pt x="92" y="224"/>
                    </a:lnTo>
                    <a:lnTo>
                      <a:pt x="81" y="222"/>
                    </a:lnTo>
                    <a:lnTo>
                      <a:pt x="71" y="220"/>
                    </a:lnTo>
                    <a:lnTo>
                      <a:pt x="61" y="217"/>
                    </a:lnTo>
                    <a:lnTo>
                      <a:pt x="52" y="213"/>
                    </a:lnTo>
                    <a:lnTo>
                      <a:pt x="43" y="208"/>
                    </a:lnTo>
                    <a:lnTo>
                      <a:pt x="35" y="202"/>
                    </a:lnTo>
                    <a:lnTo>
                      <a:pt x="27" y="195"/>
                    </a:lnTo>
                    <a:lnTo>
                      <a:pt x="21" y="187"/>
                    </a:lnTo>
                    <a:lnTo>
                      <a:pt x="16" y="179"/>
                    </a:lnTo>
                    <a:lnTo>
                      <a:pt x="10" y="170"/>
                    </a:lnTo>
                    <a:lnTo>
                      <a:pt x="7" y="160"/>
                    </a:lnTo>
                    <a:lnTo>
                      <a:pt x="4" y="149"/>
                    </a:lnTo>
                    <a:lnTo>
                      <a:pt x="1" y="137"/>
                    </a:lnTo>
                    <a:lnTo>
                      <a:pt x="0" y="126"/>
                    </a:lnTo>
                    <a:lnTo>
                      <a:pt x="0" y="113"/>
                    </a:lnTo>
                    <a:close/>
                    <a:moveTo>
                      <a:pt x="38" y="113"/>
                    </a:moveTo>
                    <a:lnTo>
                      <a:pt x="38" y="122"/>
                    </a:lnTo>
                    <a:lnTo>
                      <a:pt x="39" y="132"/>
                    </a:lnTo>
                    <a:lnTo>
                      <a:pt x="41" y="140"/>
                    </a:lnTo>
                    <a:lnTo>
                      <a:pt x="43" y="148"/>
                    </a:lnTo>
                    <a:lnTo>
                      <a:pt x="44" y="156"/>
                    </a:lnTo>
                    <a:lnTo>
                      <a:pt x="48" y="162"/>
                    </a:lnTo>
                    <a:lnTo>
                      <a:pt x="52" y="169"/>
                    </a:lnTo>
                    <a:lnTo>
                      <a:pt x="56" y="174"/>
                    </a:lnTo>
                    <a:lnTo>
                      <a:pt x="61" y="179"/>
                    </a:lnTo>
                    <a:lnTo>
                      <a:pt x="67" y="183"/>
                    </a:lnTo>
                    <a:lnTo>
                      <a:pt x="72" y="186"/>
                    </a:lnTo>
                    <a:lnTo>
                      <a:pt x="77" y="190"/>
                    </a:lnTo>
                    <a:lnTo>
                      <a:pt x="84" y="191"/>
                    </a:lnTo>
                    <a:lnTo>
                      <a:pt x="89" y="194"/>
                    </a:lnTo>
                    <a:lnTo>
                      <a:pt x="95" y="194"/>
                    </a:lnTo>
                    <a:lnTo>
                      <a:pt x="102" y="195"/>
                    </a:lnTo>
                    <a:lnTo>
                      <a:pt x="110" y="194"/>
                    </a:lnTo>
                    <a:lnTo>
                      <a:pt x="116" y="194"/>
                    </a:lnTo>
                    <a:lnTo>
                      <a:pt x="122" y="191"/>
                    </a:lnTo>
                    <a:lnTo>
                      <a:pt x="128" y="190"/>
                    </a:lnTo>
                    <a:lnTo>
                      <a:pt x="133" y="186"/>
                    </a:lnTo>
                    <a:lnTo>
                      <a:pt x="139" y="183"/>
                    </a:lnTo>
                    <a:lnTo>
                      <a:pt x="144" y="178"/>
                    </a:lnTo>
                    <a:lnTo>
                      <a:pt x="149" y="174"/>
                    </a:lnTo>
                    <a:lnTo>
                      <a:pt x="153" y="169"/>
                    </a:lnTo>
                    <a:lnTo>
                      <a:pt x="157" y="162"/>
                    </a:lnTo>
                    <a:lnTo>
                      <a:pt x="160" y="156"/>
                    </a:lnTo>
                    <a:lnTo>
                      <a:pt x="162" y="148"/>
                    </a:lnTo>
                    <a:lnTo>
                      <a:pt x="166" y="131"/>
                    </a:lnTo>
                    <a:lnTo>
                      <a:pt x="167" y="111"/>
                    </a:lnTo>
                    <a:lnTo>
                      <a:pt x="166" y="93"/>
                    </a:lnTo>
                    <a:lnTo>
                      <a:pt x="162" y="76"/>
                    </a:lnTo>
                    <a:lnTo>
                      <a:pt x="160" y="69"/>
                    </a:lnTo>
                    <a:lnTo>
                      <a:pt x="157" y="63"/>
                    </a:lnTo>
                    <a:lnTo>
                      <a:pt x="153" y="56"/>
                    </a:lnTo>
                    <a:lnTo>
                      <a:pt x="149" y="51"/>
                    </a:lnTo>
                    <a:lnTo>
                      <a:pt x="144" y="46"/>
                    </a:lnTo>
                    <a:lnTo>
                      <a:pt x="139" y="42"/>
                    </a:lnTo>
                    <a:lnTo>
                      <a:pt x="133" y="38"/>
                    </a:lnTo>
                    <a:lnTo>
                      <a:pt x="128" y="35"/>
                    </a:lnTo>
                    <a:lnTo>
                      <a:pt x="122" y="33"/>
                    </a:lnTo>
                    <a:lnTo>
                      <a:pt x="116" y="32"/>
                    </a:lnTo>
                    <a:lnTo>
                      <a:pt x="110" y="30"/>
                    </a:lnTo>
                    <a:lnTo>
                      <a:pt x="102" y="30"/>
                    </a:lnTo>
                    <a:lnTo>
                      <a:pt x="95" y="30"/>
                    </a:lnTo>
                    <a:lnTo>
                      <a:pt x="89" y="32"/>
                    </a:lnTo>
                    <a:lnTo>
                      <a:pt x="84" y="33"/>
                    </a:lnTo>
                    <a:lnTo>
                      <a:pt x="77" y="35"/>
                    </a:lnTo>
                    <a:lnTo>
                      <a:pt x="72" y="38"/>
                    </a:lnTo>
                    <a:lnTo>
                      <a:pt x="67" y="42"/>
                    </a:lnTo>
                    <a:lnTo>
                      <a:pt x="61" y="46"/>
                    </a:lnTo>
                    <a:lnTo>
                      <a:pt x="56" y="51"/>
                    </a:lnTo>
                    <a:lnTo>
                      <a:pt x="52" y="56"/>
                    </a:lnTo>
                    <a:lnTo>
                      <a:pt x="48" y="63"/>
                    </a:lnTo>
                    <a:lnTo>
                      <a:pt x="44" y="69"/>
                    </a:lnTo>
                    <a:lnTo>
                      <a:pt x="43" y="76"/>
                    </a:lnTo>
                    <a:lnTo>
                      <a:pt x="41" y="84"/>
                    </a:lnTo>
                    <a:lnTo>
                      <a:pt x="39" y="93"/>
                    </a:lnTo>
                    <a:lnTo>
                      <a:pt x="38" y="102"/>
                    </a:lnTo>
                    <a:lnTo>
                      <a:pt x="38" y="113"/>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9" name="Rectangle 862"/>
              <p:cNvSpPr>
                <a:spLocks noChangeArrowheads="1"/>
              </p:cNvSpPr>
              <p:nvPr/>
            </p:nvSpPr>
            <p:spPr bwMode="auto">
              <a:xfrm>
                <a:off x="5345" y="3081"/>
                <a:ext cx="10" cy="74"/>
              </a:xfrm>
              <a:prstGeom prst="rect">
                <a:avLst/>
              </a:prstGeom>
              <a:solidFill>
                <a:srgbClr val="1F1A1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0" name="Freeform 863"/>
              <p:cNvSpPr>
                <a:spLocks/>
              </p:cNvSpPr>
              <p:nvPr/>
            </p:nvSpPr>
            <p:spPr bwMode="auto">
              <a:xfrm>
                <a:off x="4691" y="3079"/>
                <a:ext cx="198" cy="83"/>
              </a:xfrm>
              <a:custGeom>
                <a:avLst/>
                <a:gdLst/>
                <a:ahLst/>
                <a:cxnLst>
                  <a:cxn ang="0">
                    <a:pos x="663" y="0"/>
                  </a:cxn>
                  <a:cxn ang="0">
                    <a:pos x="688" y="3"/>
                  </a:cxn>
                  <a:cxn ang="0">
                    <a:pos x="711" y="11"/>
                  </a:cxn>
                  <a:cxn ang="0">
                    <a:pos x="732" y="22"/>
                  </a:cxn>
                  <a:cxn ang="0">
                    <a:pos x="752" y="38"/>
                  </a:cxn>
                  <a:cxn ang="0">
                    <a:pos x="766" y="56"/>
                  </a:cxn>
                  <a:cxn ang="0">
                    <a:pos x="778" y="77"/>
                  </a:cxn>
                  <a:cxn ang="0">
                    <a:pos x="786" y="101"/>
                  </a:cxn>
                  <a:cxn ang="0">
                    <a:pos x="788" y="127"/>
                  </a:cxn>
                  <a:cxn ang="0">
                    <a:pos x="787" y="222"/>
                  </a:cxn>
                  <a:cxn ang="0">
                    <a:pos x="783" y="247"/>
                  </a:cxn>
                  <a:cxn ang="0">
                    <a:pos x="773" y="270"/>
                  </a:cxn>
                  <a:cxn ang="0">
                    <a:pos x="759" y="289"/>
                  </a:cxn>
                  <a:cxn ang="0">
                    <a:pos x="742" y="306"/>
                  </a:cxn>
                  <a:cxn ang="0">
                    <a:pos x="722" y="321"/>
                  </a:cxn>
                  <a:cxn ang="0">
                    <a:pos x="699" y="330"/>
                  </a:cxn>
                  <a:cxn ang="0">
                    <a:pos x="676" y="335"/>
                  </a:cxn>
                  <a:cxn ang="0">
                    <a:pos x="125" y="335"/>
                  </a:cxn>
                  <a:cxn ang="0">
                    <a:pos x="99" y="332"/>
                  </a:cxn>
                  <a:cxn ang="0">
                    <a:pos x="75" y="326"/>
                  </a:cxn>
                  <a:cxn ang="0">
                    <a:pos x="54" y="314"/>
                  </a:cxn>
                  <a:cxn ang="0">
                    <a:pos x="36" y="298"/>
                  </a:cxn>
                  <a:cxn ang="0">
                    <a:pos x="20" y="280"/>
                  </a:cxn>
                  <a:cxn ang="0">
                    <a:pos x="9" y="259"/>
                  </a:cxn>
                  <a:cxn ang="0">
                    <a:pos x="2" y="236"/>
                  </a:cxn>
                  <a:cxn ang="0">
                    <a:pos x="0" y="209"/>
                  </a:cxn>
                  <a:cxn ang="0">
                    <a:pos x="0" y="114"/>
                  </a:cxn>
                  <a:cxn ang="0">
                    <a:pos x="5" y="89"/>
                  </a:cxn>
                  <a:cxn ang="0">
                    <a:pos x="14" y="67"/>
                  </a:cxn>
                  <a:cxn ang="0">
                    <a:pos x="28" y="47"/>
                  </a:cxn>
                  <a:cxn ang="0">
                    <a:pos x="45" y="29"/>
                  </a:cxn>
                  <a:cxn ang="0">
                    <a:pos x="65" y="16"/>
                  </a:cxn>
                  <a:cxn ang="0">
                    <a:pos x="87" y="7"/>
                  </a:cxn>
                  <a:cxn ang="0">
                    <a:pos x="112" y="1"/>
                  </a:cxn>
                </a:cxnLst>
                <a:rect l="0" t="0" r="r" b="b"/>
                <a:pathLst>
                  <a:path w="788" h="335">
                    <a:moveTo>
                      <a:pt x="125" y="0"/>
                    </a:moveTo>
                    <a:lnTo>
                      <a:pt x="663" y="0"/>
                    </a:lnTo>
                    <a:lnTo>
                      <a:pt x="676" y="1"/>
                    </a:lnTo>
                    <a:lnTo>
                      <a:pt x="688" y="3"/>
                    </a:lnTo>
                    <a:lnTo>
                      <a:pt x="699" y="7"/>
                    </a:lnTo>
                    <a:lnTo>
                      <a:pt x="711" y="11"/>
                    </a:lnTo>
                    <a:lnTo>
                      <a:pt x="722" y="16"/>
                    </a:lnTo>
                    <a:lnTo>
                      <a:pt x="732" y="22"/>
                    </a:lnTo>
                    <a:lnTo>
                      <a:pt x="742" y="29"/>
                    </a:lnTo>
                    <a:lnTo>
                      <a:pt x="752" y="38"/>
                    </a:lnTo>
                    <a:lnTo>
                      <a:pt x="759" y="47"/>
                    </a:lnTo>
                    <a:lnTo>
                      <a:pt x="766" y="56"/>
                    </a:lnTo>
                    <a:lnTo>
                      <a:pt x="773" y="67"/>
                    </a:lnTo>
                    <a:lnTo>
                      <a:pt x="778" y="77"/>
                    </a:lnTo>
                    <a:lnTo>
                      <a:pt x="783" y="89"/>
                    </a:lnTo>
                    <a:lnTo>
                      <a:pt x="786" y="101"/>
                    </a:lnTo>
                    <a:lnTo>
                      <a:pt x="787" y="114"/>
                    </a:lnTo>
                    <a:lnTo>
                      <a:pt x="788" y="127"/>
                    </a:lnTo>
                    <a:lnTo>
                      <a:pt x="788" y="209"/>
                    </a:lnTo>
                    <a:lnTo>
                      <a:pt x="787" y="222"/>
                    </a:lnTo>
                    <a:lnTo>
                      <a:pt x="786" y="236"/>
                    </a:lnTo>
                    <a:lnTo>
                      <a:pt x="783" y="247"/>
                    </a:lnTo>
                    <a:lnTo>
                      <a:pt x="778" y="259"/>
                    </a:lnTo>
                    <a:lnTo>
                      <a:pt x="773" y="270"/>
                    </a:lnTo>
                    <a:lnTo>
                      <a:pt x="766" y="280"/>
                    </a:lnTo>
                    <a:lnTo>
                      <a:pt x="759" y="289"/>
                    </a:lnTo>
                    <a:lnTo>
                      <a:pt x="752" y="298"/>
                    </a:lnTo>
                    <a:lnTo>
                      <a:pt x="742" y="306"/>
                    </a:lnTo>
                    <a:lnTo>
                      <a:pt x="732" y="314"/>
                    </a:lnTo>
                    <a:lnTo>
                      <a:pt x="722" y="321"/>
                    </a:lnTo>
                    <a:lnTo>
                      <a:pt x="711" y="326"/>
                    </a:lnTo>
                    <a:lnTo>
                      <a:pt x="699" y="330"/>
                    </a:lnTo>
                    <a:lnTo>
                      <a:pt x="688" y="332"/>
                    </a:lnTo>
                    <a:lnTo>
                      <a:pt x="676" y="335"/>
                    </a:lnTo>
                    <a:lnTo>
                      <a:pt x="663" y="335"/>
                    </a:lnTo>
                    <a:lnTo>
                      <a:pt x="125" y="335"/>
                    </a:lnTo>
                    <a:lnTo>
                      <a:pt x="112" y="335"/>
                    </a:lnTo>
                    <a:lnTo>
                      <a:pt x="99" y="332"/>
                    </a:lnTo>
                    <a:lnTo>
                      <a:pt x="87" y="330"/>
                    </a:lnTo>
                    <a:lnTo>
                      <a:pt x="75" y="326"/>
                    </a:lnTo>
                    <a:lnTo>
                      <a:pt x="65" y="321"/>
                    </a:lnTo>
                    <a:lnTo>
                      <a:pt x="54" y="314"/>
                    </a:lnTo>
                    <a:lnTo>
                      <a:pt x="45" y="306"/>
                    </a:lnTo>
                    <a:lnTo>
                      <a:pt x="36" y="298"/>
                    </a:lnTo>
                    <a:lnTo>
                      <a:pt x="28" y="289"/>
                    </a:lnTo>
                    <a:lnTo>
                      <a:pt x="20" y="280"/>
                    </a:lnTo>
                    <a:lnTo>
                      <a:pt x="14" y="270"/>
                    </a:lnTo>
                    <a:lnTo>
                      <a:pt x="9" y="259"/>
                    </a:lnTo>
                    <a:lnTo>
                      <a:pt x="5" y="247"/>
                    </a:lnTo>
                    <a:lnTo>
                      <a:pt x="2" y="236"/>
                    </a:lnTo>
                    <a:lnTo>
                      <a:pt x="0" y="222"/>
                    </a:lnTo>
                    <a:lnTo>
                      <a:pt x="0" y="209"/>
                    </a:lnTo>
                    <a:lnTo>
                      <a:pt x="0" y="127"/>
                    </a:lnTo>
                    <a:lnTo>
                      <a:pt x="0" y="114"/>
                    </a:lnTo>
                    <a:lnTo>
                      <a:pt x="2" y="101"/>
                    </a:lnTo>
                    <a:lnTo>
                      <a:pt x="5" y="89"/>
                    </a:lnTo>
                    <a:lnTo>
                      <a:pt x="9" y="77"/>
                    </a:lnTo>
                    <a:lnTo>
                      <a:pt x="14" y="67"/>
                    </a:lnTo>
                    <a:lnTo>
                      <a:pt x="20" y="56"/>
                    </a:lnTo>
                    <a:lnTo>
                      <a:pt x="28" y="47"/>
                    </a:lnTo>
                    <a:lnTo>
                      <a:pt x="36" y="38"/>
                    </a:lnTo>
                    <a:lnTo>
                      <a:pt x="45" y="29"/>
                    </a:lnTo>
                    <a:lnTo>
                      <a:pt x="54" y="22"/>
                    </a:lnTo>
                    <a:lnTo>
                      <a:pt x="65" y="16"/>
                    </a:lnTo>
                    <a:lnTo>
                      <a:pt x="75" y="11"/>
                    </a:lnTo>
                    <a:lnTo>
                      <a:pt x="87" y="7"/>
                    </a:lnTo>
                    <a:lnTo>
                      <a:pt x="99" y="3"/>
                    </a:lnTo>
                    <a:lnTo>
                      <a:pt x="112" y="1"/>
                    </a:lnTo>
                    <a:lnTo>
                      <a:pt x="125" y="0"/>
                    </a:lnTo>
                    <a:close/>
                  </a:path>
                </a:pathLst>
              </a:custGeom>
              <a:solidFill>
                <a:srgbClr val="00923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1" name="Freeform 864"/>
              <p:cNvSpPr>
                <a:spLocks/>
              </p:cNvSpPr>
              <p:nvPr/>
            </p:nvSpPr>
            <p:spPr bwMode="auto">
              <a:xfrm>
                <a:off x="4691" y="3079"/>
                <a:ext cx="198" cy="83"/>
              </a:xfrm>
              <a:custGeom>
                <a:avLst/>
                <a:gdLst/>
                <a:ahLst/>
                <a:cxnLst>
                  <a:cxn ang="0">
                    <a:pos x="663" y="0"/>
                  </a:cxn>
                  <a:cxn ang="0">
                    <a:pos x="688" y="3"/>
                  </a:cxn>
                  <a:cxn ang="0">
                    <a:pos x="711" y="11"/>
                  </a:cxn>
                  <a:cxn ang="0">
                    <a:pos x="732" y="22"/>
                  </a:cxn>
                  <a:cxn ang="0">
                    <a:pos x="752" y="38"/>
                  </a:cxn>
                  <a:cxn ang="0">
                    <a:pos x="766" y="56"/>
                  </a:cxn>
                  <a:cxn ang="0">
                    <a:pos x="778" y="77"/>
                  </a:cxn>
                  <a:cxn ang="0">
                    <a:pos x="786" y="101"/>
                  </a:cxn>
                  <a:cxn ang="0">
                    <a:pos x="788" y="127"/>
                  </a:cxn>
                  <a:cxn ang="0">
                    <a:pos x="787" y="222"/>
                  </a:cxn>
                  <a:cxn ang="0">
                    <a:pos x="783" y="247"/>
                  </a:cxn>
                  <a:cxn ang="0">
                    <a:pos x="773" y="270"/>
                  </a:cxn>
                  <a:cxn ang="0">
                    <a:pos x="759" y="289"/>
                  </a:cxn>
                  <a:cxn ang="0">
                    <a:pos x="742" y="306"/>
                  </a:cxn>
                  <a:cxn ang="0">
                    <a:pos x="722" y="321"/>
                  </a:cxn>
                  <a:cxn ang="0">
                    <a:pos x="699" y="330"/>
                  </a:cxn>
                  <a:cxn ang="0">
                    <a:pos x="676" y="335"/>
                  </a:cxn>
                  <a:cxn ang="0">
                    <a:pos x="125" y="335"/>
                  </a:cxn>
                  <a:cxn ang="0">
                    <a:pos x="99" y="332"/>
                  </a:cxn>
                  <a:cxn ang="0">
                    <a:pos x="75" y="326"/>
                  </a:cxn>
                  <a:cxn ang="0">
                    <a:pos x="54" y="314"/>
                  </a:cxn>
                  <a:cxn ang="0">
                    <a:pos x="36" y="298"/>
                  </a:cxn>
                  <a:cxn ang="0">
                    <a:pos x="20" y="280"/>
                  </a:cxn>
                  <a:cxn ang="0">
                    <a:pos x="9" y="259"/>
                  </a:cxn>
                  <a:cxn ang="0">
                    <a:pos x="2" y="236"/>
                  </a:cxn>
                  <a:cxn ang="0">
                    <a:pos x="0" y="209"/>
                  </a:cxn>
                  <a:cxn ang="0">
                    <a:pos x="0" y="114"/>
                  </a:cxn>
                  <a:cxn ang="0">
                    <a:pos x="5" y="89"/>
                  </a:cxn>
                  <a:cxn ang="0">
                    <a:pos x="14" y="67"/>
                  </a:cxn>
                  <a:cxn ang="0">
                    <a:pos x="28" y="47"/>
                  </a:cxn>
                  <a:cxn ang="0">
                    <a:pos x="45" y="29"/>
                  </a:cxn>
                  <a:cxn ang="0">
                    <a:pos x="65" y="16"/>
                  </a:cxn>
                  <a:cxn ang="0">
                    <a:pos x="87" y="7"/>
                  </a:cxn>
                  <a:cxn ang="0">
                    <a:pos x="112" y="1"/>
                  </a:cxn>
                </a:cxnLst>
                <a:rect l="0" t="0" r="r" b="b"/>
                <a:pathLst>
                  <a:path w="788" h="335">
                    <a:moveTo>
                      <a:pt x="125" y="0"/>
                    </a:moveTo>
                    <a:lnTo>
                      <a:pt x="663" y="0"/>
                    </a:lnTo>
                    <a:lnTo>
                      <a:pt x="676" y="1"/>
                    </a:lnTo>
                    <a:lnTo>
                      <a:pt x="688" y="3"/>
                    </a:lnTo>
                    <a:lnTo>
                      <a:pt x="699" y="7"/>
                    </a:lnTo>
                    <a:lnTo>
                      <a:pt x="711" y="11"/>
                    </a:lnTo>
                    <a:lnTo>
                      <a:pt x="722" y="16"/>
                    </a:lnTo>
                    <a:lnTo>
                      <a:pt x="732" y="22"/>
                    </a:lnTo>
                    <a:lnTo>
                      <a:pt x="742" y="29"/>
                    </a:lnTo>
                    <a:lnTo>
                      <a:pt x="752" y="38"/>
                    </a:lnTo>
                    <a:lnTo>
                      <a:pt x="759" y="47"/>
                    </a:lnTo>
                    <a:lnTo>
                      <a:pt x="766" y="56"/>
                    </a:lnTo>
                    <a:lnTo>
                      <a:pt x="773" y="67"/>
                    </a:lnTo>
                    <a:lnTo>
                      <a:pt x="778" y="77"/>
                    </a:lnTo>
                    <a:lnTo>
                      <a:pt x="783" y="89"/>
                    </a:lnTo>
                    <a:lnTo>
                      <a:pt x="786" y="101"/>
                    </a:lnTo>
                    <a:lnTo>
                      <a:pt x="787" y="114"/>
                    </a:lnTo>
                    <a:lnTo>
                      <a:pt x="788" y="127"/>
                    </a:lnTo>
                    <a:lnTo>
                      <a:pt x="788" y="209"/>
                    </a:lnTo>
                    <a:lnTo>
                      <a:pt x="787" y="222"/>
                    </a:lnTo>
                    <a:lnTo>
                      <a:pt x="786" y="236"/>
                    </a:lnTo>
                    <a:lnTo>
                      <a:pt x="783" y="247"/>
                    </a:lnTo>
                    <a:lnTo>
                      <a:pt x="778" y="259"/>
                    </a:lnTo>
                    <a:lnTo>
                      <a:pt x="773" y="270"/>
                    </a:lnTo>
                    <a:lnTo>
                      <a:pt x="766" y="280"/>
                    </a:lnTo>
                    <a:lnTo>
                      <a:pt x="759" y="289"/>
                    </a:lnTo>
                    <a:lnTo>
                      <a:pt x="752" y="298"/>
                    </a:lnTo>
                    <a:lnTo>
                      <a:pt x="742" y="306"/>
                    </a:lnTo>
                    <a:lnTo>
                      <a:pt x="732" y="314"/>
                    </a:lnTo>
                    <a:lnTo>
                      <a:pt x="722" y="321"/>
                    </a:lnTo>
                    <a:lnTo>
                      <a:pt x="711" y="326"/>
                    </a:lnTo>
                    <a:lnTo>
                      <a:pt x="699" y="330"/>
                    </a:lnTo>
                    <a:lnTo>
                      <a:pt x="688" y="332"/>
                    </a:lnTo>
                    <a:lnTo>
                      <a:pt x="676" y="335"/>
                    </a:lnTo>
                    <a:lnTo>
                      <a:pt x="663" y="335"/>
                    </a:lnTo>
                    <a:lnTo>
                      <a:pt x="125" y="335"/>
                    </a:lnTo>
                    <a:lnTo>
                      <a:pt x="112" y="335"/>
                    </a:lnTo>
                    <a:lnTo>
                      <a:pt x="99" y="332"/>
                    </a:lnTo>
                    <a:lnTo>
                      <a:pt x="87" y="330"/>
                    </a:lnTo>
                    <a:lnTo>
                      <a:pt x="75" y="326"/>
                    </a:lnTo>
                    <a:lnTo>
                      <a:pt x="65" y="321"/>
                    </a:lnTo>
                    <a:lnTo>
                      <a:pt x="54" y="314"/>
                    </a:lnTo>
                    <a:lnTo>
                      <a:pt x="45" y="306"/>
                    </a:lnTo>
                    <a:lnTo>
                      <a:pt x="36" y="298"/>
                    </a:lnTo>
                    <a:lnTo>
                      <a:pt x="28" y="289"/>
                    </a:lnTo>
                    <a:lnTo>
                      <a:pt x="20" y="280"/>
                    </a:lnTo>
                    <a:lnTo>
                      <a:pt x="14" y="270"/>
                    </a:lnTo>
                    <a:lnTo>
                      <a:pt x="9" y="259"/>
                    </a:lnTo>
                    <a:lnTo>
                      <a:pt x="5" y="247"/>
                    </a:lnTo>
                    <a:lnTo>
                      <a:pt x="2" y="236"/>
                    </a:lnTo>
                    <a:lnTo>
                      <a:pt x="0" y="222"/>
                    </a:lnTo>
                    <a:lnTo>
                      <a:pt x="0" y="209"/>
                    </a:lnTo>
                    <a:lnTo>
                      <a:pt x="0" y="127"/>
                    </a:lnTo>
                    <a:lnTo>
                      <a:pt x="0" y="114"/>
                    </a:lnTo>
                    <a:lnTo>
                      <a:pt x="2" y="101"/>
                    </a:lnTo>
                    <a:lnTo>
                      <a:pt x="5" y="89"/>
                    </a:lnTo>
                    <a:lnTo>
                      <a:pt x="9" y="77"/>
                    </a:lnTo>
                    <a:lnTo>
                      <a:pt x="14" y="67"/>
                    </a:lnTo>
                    <a:lnTo>
                      <a:pt x="20" y="56"/>
                    </a:lnTo>
                    <a:lnTo>
                      <a:pt x="28" y="47"/>
                    </a:lnTo>
                    <a:lnTo>
                      <a:pt x="36" y="38"/>
                    </a:lnTo>
                    <a:lnTo>
                      <a:pt x="45" y="29"/>
                    </a:lnTo>
                    <a:lnTo>
                      <a:pt x="54" y="22"/>
                    </a:lnTo>
                    <a:lnTo>
                      <a:pt x="65" y="16"/>
                    </a:lnTo>
                    <a:lnTo>
                      <a:pt x="75" y="11"/>
                    </a:lnTo>
                    <a:lnTo>
                      <a:pt x="87" y="7"/>
                    </a:lnTo>
                    <a:lnTo>
                      <a:pt x="99" y="3"/>
                    </a:lnTo>
                    <a:lnTo>
                      <a:pt x="112" y="1"/>
                    </a:lnTo>
                    <a:lnTo>
                      <a:pt x="125" y="0"/>
                    </a:lnTo>
                    <a:close/>
                  </a:path>
                </a:pathLst>
              </a:cu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2" name="Freeform 865"/>
              <p:cNvSpPr>
                <a:spLocks/>
              </p:cNvSpPr>
              <p:nvPr/>
            </p:nvSpPr>
            <p:spPr bwMode="auto">
              <a:xfrm>
                <a:off x="4691" y="2974"/>
                <a:ext cx="198" cy="84"/>
              </a:xfrm>
              <a:custGeom>
                <a:avLst/>
                <a:gdLst/>
                <a:ahLst/>
                <a:cxnLst>
                  <a:cxn ang="0">
                    <a:pos x="663" y="0"/>
                  </a:cxn>
                  <a:cxn ang="0">
                    <a:pos x="688" y="3"/>
                  </a:cxn>
                  <a:cxn ang="0">
                    <a:pos x="711" y="9"/>
                  </a:cxn>
                  <a:cxn ang="0">
                    <a:pos x="732" y="21"/>
                  </a:cxn>
                  <a:cxn ang="0">
                    <a:pos x="752" y="37"/>
                  </a:cxn>
                  <a:cxn ang="0">
                    <a:pos x="766" y="55"/>
                  </a:cxn>
                  <a:cxn ang="0">
                    <a:pos x="778" y="76"/>
                  </a:cxn>
                  <a:cxn ang="0">
                    <a:pos x="786" y="100"/>
                  </a:cxn>
                  <a:cxn ang="0">
                    <a:pos x="788" y="126"/>
                  </a:cxn>
                  <a:cxn ang="0">
                    <a:pos x="787" y="221"/>
                  </a:cxn>
                  <a:cxn ang="0">
                    <a:pos x="783" y="246"/>
                  </a:cxn>
                  <a:cxn ang="0">
                    <a:pos x="773" y="268"/>
                  </a:cxn>
                  <a:cxn ang="0">
                    <a:pos x="759" y="289"/>
                  </a:cxn>
                  <a:cxn ang="0">
                    <a:pos x="742" y="306"/>
                  </a:cxn>
                  <a:cxn ang="0">
                    <a:pos x="722" y="319"/>
                  </a:cxn>
                  <a:cxn ang="0">
                    <a:pos x="699" y="329"/>
                  </a:cxn>
                  <a:cxn ang="0">
                    <a:pos x="676" y="334"/>
                  </a:cxn>
                  <a:cxn ang="0">
                    <a:pos x="125" y="335"/>
                  </a:cxn>
                  <a:cxn ang="0">
                    <a:pos x="99" y="332"/>
                  </a:cxn>
                  <a:cxn ang="0">
                    <a:pos x="75" y="325"/>
                  </a:cxn>
                  <a:cxn ang="0">
                    <a:pos x="54" y="313"/>
                  </a:cxn>
                  <a:cxn ang="0">
                    <a:pos x="36" y="297"/>
                  </a:cxn>
                  <a:cxn ang="0">
                    <a:pos x="20" y="279"/>
                  </a:cxn>
                  <a:cxn ang="0">
                    <a:pos x="9" y="258"/>
                  </a:cxn>
                  <a:cxn ang="0">
                    <a:pos x="2" y="234"/>
                  </a:cxn>
                  <a:cxn ang="0">
                    <a:pos x="0" y="210"/>
                  </a:cxn>
                  <a:cxn ang="0">
                    <a:pos x="0" y="113"/>
                  </a:cxn>
                  <a:cxn ang="0">
                    <a:pos x="5" y="88"/>
                  </a:cxn>
                  <a:cxn ang="0">
                    <a:pos x="14" y="66"/>
                  </a:cxn>
                  <a:cxn ang="0">
                    <a:pos x="28" y="46"/>
                  </a:cxn>
                  <a:cxn ang="0">
                    <a:pos x="45" y="29"/>
                  </a:cxn>
                  <a:cxn ang="0">
                    <a:pos x="65" y="15"/>
                  </a:cxn>
                  <a:cxn ang="0">
                    <a:pos x="87" y="6"/>
                  </a:cxn>
                  <a:cxn ang="0">
                    <a:pos x="112" y="0"/>
                  </a:cxn>
                </a:cxnLst>
                <a:rect l="0" t="0" r="r" b="b"/>
                <a:pathLst>
                  <a:path w="788" h="335">
                    <a:moveTo>
                      <a:pt x="125" y="0"/>
                    </a:moveTo>
                    <a:lnTo>
                      <a:pt x="663" y="0"/>
                    </a:lnTo>
                    <a:lnTo>
                      <a:pt x="676" y="0"/>
                    </a:lnTo>
                    <a:lnTo>
                      <a:pt x="688" y="3"/>
                    </a:lnTo>
                    <a:lnTo>
                      <a:pt x="699" y="6"/>
                    </a:lnTo>
                    <a:lnTo>
                      <a:pt x="711" y="9"/>
                    </a:lnTo>
                    <a:lnTo>
                      <a:pt x="722" y="15"/>
                    </a:lnTo>
                    <a:lnTo>
                      <a:pt x="732" y="21"/>
                    </a:lnTo>
                    <a:lnTo>
                      <a:pt x="742" y="29"/>
                    </a:lnTo>
                    <a:lnTo>
                      <a:pt x="752" y="37"/>
                    </a:lnTo>
                    <a:lnTo>
                      <a:pt x="759" y="46"/>
                    </a:lnTo>
                    <a:lnTo>
                      <a:pt x="766" y="55"/>
                    </a:lnTo>
                    <a:lnTo>
                      <a:pt x="773" y="66"/>
                    </a:lnTo>
                    <a:lnTo>
                      <a:pt x="778" y="76"/>
                    </a:lnTo>
                    <a:lnTo>
                      <a:pt x="783" y="88"/>
                    </a:lnTo>
                    <a:lnTo>
                      <a:pt x="786" y="100"/>
                    </a:lnTo>
                    <a:lnTo>
                      <a:pt x="787" y="113"/>
                    </a:lnTo>
                    <a:lnTo>
                      <a:pt x="788" y="126"/>
                    </a:lnTo>
                    <a:lnTo>
                      <a:pt x="788" y="210"/>
                    </a:lnTo>
                    <a:lnTo>
                      <a:pt x="787" y="221"/>
                    </a:lnTo>
                    <a:lnTo>
                      <a:pt x="786" y="234"/>
                    </a:lnTo>
                    <a:lnTo>
                      <a:pt x="783" y="246"/>
                    </a:lnTo>
                    <a:lnTo>
                      <a:pt x="778" y="258"/>
                    </a:lnTo>
                    <a:lnTo>
                      <a:pt x="773" y="268"/>
                    </a:lnTo>
                    <a:lnTo>
                      <a:pt x="766" y="279"/>
                    </a:lnTo>
                    <a:lnTo>
                      <a:pt x="759" y="289"/>
                    </a:lnTo>
                    <a:lnTo>
                      <a:pt x="752" y="297"/>
                    </a:lnTo>
                    <a:lnTo>
                      <a:pt x="742" y="306"/>
                    </a:lnTo>
                    <a:lnTo>
                      <a:pt x="732" y="313"/>
                    </a:lnTo>
                    <a:lnTo>
                      <a:pt x="722" y="319"/>
                    </a:lnTo>
                    <a:lnTo>
                      <a:pt x="711" y="325"/>
                    </a:lnTo>
                    <a:lnTo>
                      <a:pt x="699" y="329"/>
                    </a:lnTo>
                    <a:lnTo>
                      <a:pt x="688" y="332"/>
                    </a:lnTo>
                    <a:lnTo>
                      <a:pt x="676" y="334"/>
                    </a:lnTo>
                    <a:lnTo>
                      <a:pt x="663" y="335"/>
                    </a:lnTo>
                    <a:lnTo>
                      <a:pt x="125" y="335"/>
                    </a:lnTo>
                    <a:lnTo>
                      <a:pt x="112" y="334"/>
                    </a:lnTo>
                    <a:lnTo>
                      <a:pt x="99" y="332"/>
                    </a:lnTo>
                    <a:lnTo>
                      <a:pt x="87" y="329"/>
                    </a:lnTo>
                    <a:lnTo>
                      <a:pt x="75" y="325"/>
                    </a:lnTo>
                    <a:lnTo>
                      <a:pt x="65" y="319"/>
                    </a:lnTo>
                    <a:lnTo>
                      <a:pt x="54" y="313"/>
                    </a:lnTo>
                    <a:lnTo>
                      <a:pt x="45" y="306"/>
                    </a:lnTo>
                    <a:lnTo>
                      <a:pt x="36" y="297"/>
                    </a:lnTo>
                    <a:lnTo>
                      <a:pt x="28" y="289"/>
                    </a:lnTo>
                    <a:lnTo>
                      <a:pt x="20" y="279"/>
                    </a:lnTo>
                    <a:lnTo>
                      <a:pt x="14" y="268"/>
                    </a:lnTo>
                    <a:lnTo>
                      <a:pt x="9" y="258"/>
                    </a:lnTo>
                    <a:lnTo>
                      <a:pt x="5" y="246"/>
                    </a:lnTo>
                    <a:lnTo>
                      <a:pt x="2" y="234"/>
                    </a:lnTo>
                    <a:lnTo>
                      <a:pt x="0" y="221"/>
                    </a:lnTo>
                    <a:lnTo>
                      <a:pt x="0" y="210"/>
                    </a:lnTo>
                    <a:lnTo>
                      <a:pt x="0" y="126"/>
                    </a:lnTo>
                    <a:lnTo>
                      <a:pt x="0" y="113"/>
                    </a:lnTo>
                    <a:lnTo>
                      <a:pt x="2" y="100"/>
                    </a:lnTo>
                    <a:lnTo>
                      <a:pt x="5" y="88"/>
                    </a:lnTo>
                    <a:lnTo>
                      <a:pt x="9" y="76"/>
                    </a:lnTo>
                    <a:lnTo>
                      <a:pt x="14" y="66"/>
                    </a:lnTo>
                    <a:lnTo>
                      <a:pt x="20" y="55"/>
                    </a:lnTo>
                    <a:lnTo>
                      <a:pt x="28" y="46"/>
                    </a:lnTo>
                    <a:lnTo>
                      <a:pt x="36" y="37"/>
                    </a:lnTo>
                    <a:lnTo>
                      <a:pt x="45" y="29"/>
                    </a:lnTo>
                    <a:lnTo>
                      <a:pt x="54" y="21"/>
                    </a:lnTo>
                    <a:lnTo>
                      <a:pt x="65" y="15"/>
                    </a:lnTo>
                    <a:lnTo>
                      <a:pt x="75" y="9"/>
                    </a:lnTo>
                    <a:lnTo>
                      <a:pt x="87" y="6"/>
                    </a:lnTo>
                    <a:lnTo>
                      <a:pt x="99" y="3"/>
                    </a:lnTo>
                    <a:lnTo>
                      <a:pt x="112" y="0"/>
                    </a:lnTo>
                    <a:lnTo>
                      <a:pt x="125" y="0"/>
                    </a:lnTo>
                    <a:close/>
                  </a:path>
                </a:pathLst>
              </a:custGeom>
              <a:solidFill>
                <a:srgbClr val="00923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3" name="Freeform 866"/>
              <p:cNvSpPr>
                <a:spLocks/>
              </p:cNvSpPr>
              <p:nvPr/>
            </p:nvSpPr>
            <p:spPr bwMode="auto">
              <a:xfrm>
                <a:off x="4691" y="2974"/>
                <a:ext cx="198" cy="84"/>
              </a:xfrm>
              <a:custGeom>
                <a:avLst/>
                <a:gdLst/>
                <a:ahLst/>
                <a:cxnLst>
                  <a:cxn ang="0">
                    <a:pos x="663" y="0"/>
                  </a:cxn>
                  <a:cxn ang="0">
                    <a:pos x="688" y="3"/>
                  </a:cxn>
                  <a:cxn ang="0">
                    <a:pos x="711" y="9"/>
                  </a:cxn>
                  <a:cxn ang="0">
                    <a:pos x="732" y="21"/>
                  </a:cxn>
                  <a:cxn ang="0">
                    <a:pos x="752" y="37"/>
                  </a:cxn>
                  <a:cxn ang="0">
                    <a:pos x="766" y="55"/>
                  </a:cxn>
                  <a:cxn ang="0">
                    <a:pos x="778" y="76"/>
                  </a:cxn>
                  <a:cxn ang="0">
                    <a:pos x="786" y="100"/>
                  </a:cxn>
                  <a:cxn ang="0">
                    <a:pos x="788" y="126"/>
                  </a:cxn>
                  <a:cxn ang="0">
                    <a:pos x="787" y="221"/>
                  </a:cxn>
                  <a:cxn ang="0">
                    <a:pos x="783" y="246"/>
                  </a:cxn>
                  <a:cxn ang="0">
                    <a:pos x="773" y="268"/>
                  </a:cxn>
                  <a:cxn ang="0">
                    <a:pos x="759" y="289"/>
                  </a:cxn>
                  <a:cxn ang="0">
                    <a:pos x="742" y="306"/>
                  </a:cxn>
                  <a:cxn ang="0">
                    <a:pos x="722" y="319"/>
                  </a:cxn>
                  <a:cxn ang="0">
                    <a:pos x="699" y="329"/>
                  </a:cxn>
                  <a:cxn ang="0">
                    <a:pos x="676" y="334"/>
                  </a:cxn>
                  <a:cxn ang="0">
                    <a:pos x="125" y="335"/>
                  </a:cxn>
                  <a:cxn ang="0">
                    <a:pos x="99" y="332"/>
                  </a:cxn>
                  <a:cxn ang="0">
                    <a:pos x="75" y="325"/>
                  </a:cxn>
                  <a:cxn ang="0">
                    <a:pos x="54" y="313"/>
                  </a:cxn>
                  <a:cxn ang="0">
                    <a:pos x="36" y="297"/>
                  </a:cxn>
                  <a:cxn ang="0">
                    <a:pos x="20" y="279"/>
                  </a:cxn>
                  <a:cxn ang="0">
                    <a:pos x="9" y="258"/>
                  </a:cxn>
                  <a:cxn ang="0">
                    <a:pos x="2" y="234"/>
                  </a:cxn>
                  <a:cxn ang="0">
                    <a:pos x="0" y="210"/>
                  </a:cxn>
                  <a:cxn ang="0">
                    <a:pos x="0" y="113"/>
                  </a:cxn>
                  <a:cxn ang="0">
                    <a:pos x="5" y="88"/>
                  </a:cxn>
                  <a:cxn ang="0">
                    <a:pos x="14" y="66"/>
                  </a:cxn>
                  <a:cxn ang="0">
                    <a:pos x="28" y="46"/>
                  </a:cxn>
                  <a:cxn ang="0">
                    <a:pos x="45" y="29"/>
                  </a:cxn>
                  <a:cxn ang="0">
                    <a:pos x="65" y="15"/>
                  </a:cxn>
                  <a:cxn ang="0">
                    <a:pos x="87" y="6"/>
                  </a:cxn>
                  <a:cxn ang="0">
                    <a:pos x="112" y="0"/>
                  </a:cxn>
                </a:cxnLst>
                <a:rect l="0" t="0" r="r" b="b"/>
                <a:pathLst>
                  <a:path w="788" h="335">
                    <a:moveTo>
                      <a:pt x="125" y="0"/>
                    </a:moveTo>
                    <a:lnTo>
                      <a:pt x="663" y="0"/>
                    </a:lnTo>
                    <a:lnTo>
                      <a:pt x="676" y="0"/>
                    </a:lnTo>
                    <a:lnTo>
                      <a:pt x="688" y="3"/>
                    </a:lnTo>
                    <a:lnTo>
                      <a:pt x="699" y="6"/>
                    </a:lnTo>
                    <a:lnTo>
                      <a:pt x="711" y="9"/>
                    </a:lnTo>
                    <a:lnTo>
                      <a:pt x="722" y="15"/>
                    </a:lnTo>
                    <a:lnTo>
                      <a:pt x="732" y="21"/>
                    </a:lnTo>
                    <a:lnTo>
                      <a:pt x="742" y="29"/>
                    </a:lnTo>
                    <a:lnTo>
                      <a:pt x="752" y="37"/>
                    </a:lnTo>
                    <a:lnTo>
                      <a:pt x="759" y="46"/>
                    </a:lnTo>
                    <a:lnTo>
                      <a:pt x="766" y="55"/>
                    </a:lnTo>
                    <a:lnTo>
                      <a:pt x="773" y="66"/>
                    </a:lnTo>
                    <a:lnTo>
                      <a:pt x="778" y="76"/>
                    </a:lnTo>
                    <a:lnTo>
                      <a:pt x="783" y="88"/>
                    </a:lnTo>
                    <a:lnTo>
                      <a:pt x="786" y="100"/>
                    </a:lnTo>
                    <a:lnTo>
                      <a:pt x="787" y="113"/>
                    </a:lnTo>
                    <a:lnTo>
                      <a:pt x="788" y="126"/>
                    </a:lnTo>
                    <a:lnTo>
                      <a:pt x="788" y="210"/>
                    </a:lnTo>
                    <a:lnTo>
                      <a:pt x="787" y="221"/>
                    </a:lnTo>
                    <a:lnTo>
                      <a:pt x="786" y="234"/>
                    </a:lnTo>
                    <a:lnTo>
                      <a:pt x="783" y="246"/>
                    </a:lnTo>
                    <a:lnTo>
                      <a:pt x="778" y="258"/>
                    </a:lnTo>
                    <a:lnTo>
                      <a:pt x="773" y="268"/>
                    </a:lnTo>
                    <a:lnTo>
                      <a:pt x="766" y="279"/>
                    </a:lnTo>
                    <a:lnTo>
                      <a:pt x="759" y="289"/>
                    </a:lnTo>
                    <a:lnTo>
                      <a:pt x="752" y="297"/>
                    </a:lnTo>
                    <a:lnTo>
                      <a:pt x="742" y="306"/>
                    </a:lnTo>
                    <a:lnTo>
                      <a:pt x="732" y="313"/>
                    </a:lnTo>
                    <a:lnTo>
                      <a:pt x="722" y="319"/>
                    </a:lnTo>
                    <a:lnTo>
                      <a:pt x="711" y="325"/>
                    </a:lnTo>
                    <a:lnTo>
                      <a:pt x="699" y="329"/>
                    </a:lnTo>
                    <a:lnTo>
                      <a:pt x="688" y="332"/>
                    </a:lnTo>
                    <a:lnTo>
                      <a:pt x="676" y="334"/>
                    </a:lnTo>
                    <a:lnTo>
                      <a:pt x="663" y="335"/>
                    </a:lnTo>
                    <a:lnTo>
                      <a:pt x="125" y="335"/>
                    </a:lnTo>
                    <a:lnTo>
                      <a:pt x="112" y="334"/>
                    </a:lnTo>
                    <a:lnTo>
                      <a:pt x="99" y="332"/>
                    </a:lnTo>
                    <a:lnTo>
                      <a:pt x="87" y="329"/>
                    </a:lnTo>
                    <a:lnTo>
                      <a:pt x="75" y="325"/>
                    </a:lnTo>
                    <a:lnTo>
                      <a:pt x="65" y="319"/>
                    </a:lnTo>
                    <a:lnTo>
                      <a:pt x="54" y="313"/>
                    </a:lnTo>
                    <a:lnTo>
                      <a:pt x="45" y="306"/>
                    </a:lnTo>
                    <a:lnTo>
                      <a:pt x="36" y="297"/>
                    </a:lnTo>
                    <a:lnTo>
                      <a:pt x="28" y="289"/>
                    </a:lnTo>
                    <a:lnTo>
                      <a:pt x="20" y="279"/>
                    </a:lnTo>
                    <a:lnTo>
                      <a:pt x="14" y="268"/>
                    </a:lnTo>
                    <a:lnTo>
                      <a:pt x="9" y="258"/>
                    </a:lnTo>
                    <a:lnTo>
                      <a:pt x="5" y="246"/>
                    </a:lnTo>
                    <a:lnTo>
                      <a:pt x="2" y="234"/>
                    </a:lnTo>
                    <a:lnTo>
                      <a:pt x="0" y="221"/>
                    </a:lnTo>
                    <a:lnTo>
                      <a:pt x="0" y="210"/>
                    </a:lnTo>
                    <a:lnTo>
                      <a:pt x="0" y="126"/>
                    </a:lnTo>
                    <a:lnTo>
                      <a:pt x="0" y="113"/>
                    </a:lnTo>
                    <a:lnTo>
                      <a:pt x="2" y="100"/>
                    </a:lnTo>
                    <a:lnTo>
                      <a:pt x="5" y="88"/>
                    </a:lnTo>
                    <a:lnTo>
                      <a:pt x="9" y="76"/>
                    </a:lnTo>
                    <a:lnTo>
                      <a:pt x="14" y="66"/>
                    </a:lnTo>
                    <a:lnTo>
                      <a:pt x="20" y="55"/>
                    </a:lnTo>
                    <a:lnTo>
                      <a:pt x="28" y="46"/>
                    </a:lnTo>
                    <a:lnTo>
                      <a:pt x="36" y="37"/>
                    </a:lnTo>
                    <a:lnTo>
                      <a:pt x="45" y="29"/>
                    </a:lnTo>
                    <a:lnTo>
                      <a:pt x="54" y="21"/>
                    </a:lnTo>
                    <a:lnTo>
                      <a:pt x="65" y="15"/>
                    </a:lnTo>
                    <a:lnTo>
                      <a:pt x="75" y="9"/>
                    </a:lnTo>
                    <a:lnTo>
                      <a:pt x="87" y="6"/>
                    </a:lnTo>
                    <a:lnTo>
                      <a:pt x="99" y="3"/>
                    </a:lnTo>
                    <a:lnTo>
                      <a:pt x="112" y="0"/>
                    </a:lnTo>
                    <a:lnTo>
                      <a:pt x="125" y="0"/>
                    </a:lnTo>
                    <a:close/>
                  </a:path>
                </a:pathLst>
              </a:cu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4" name="Freeform 867"/>
              <p:cNvSpPr>
                <a:spLocks/>
              </p:cNvSpPr>
              <p:nvPr/>
            </p:nvSpPr>
            <p:spPr bwMode="auto">
              <a:xfrm>
                <a:off x="4691" y="2869"/>
                <a:ext cx="198" cy="83"/>
              </a:xfrm>
              <a:custGeom>
                <a:avLst/>
                <a:gdLst/>
                <a:ahLst/>
                <a:cxnLst>
                  <a:cxn ang="0">
                    <a:pos x="663" y="0"/>
                  </a:cxn>
                  <a:cxn ang="0">
                    <a:pos x="688" y="3"/>
                  </a:cxn>
                  <a:cxn ang="0">
                    <a:pos x="711" y="11"/>
                  </a:cxn>
                  <a:cxn ang="0">
                    <a:pos x="732" y="21"/>
                  </a:cxn>
                  <a:cxn ang="0">
                    <a:pos x="752" y="37"/>
                  </a:cxn>
                  <a:cxn ang="0">
                    <a:pos x="766" y="55"/>
                  </a:cxn>
                  <a:cxn ang="0">
                    <a:pos x="778" y="77"/>
                  </a:cxn>
                  <a:cxn ang="0">
                    <a:pos x="786" y="101"/>
                  </a:cxn>
                  <a:cxn ang="0">
                    <a:pos x="788" y="126"/>
                  </a:cxn>
                  <a:cxn ang="0">
                    <a:pos x="787" y="222"/>
                  </a:cxn>
                  <a:cxn ang="0">
                    <a:pos x="783" y="246"/>
                  </a:cxn>
                  <a:cxn ang="0">
                    <a:pos x="773" y="270"/>
                  </a:cxn>
                  <a:cxn ang="0">
                    <a:pos x="759" y="289"/>
                  </a:cxn>
                  <a:cxn ang="0">
                    <a:pos x="742" y="306"/>
                  </a:cxn>
                  <a:cxn ang="0">
                    <a:pos x="722" y="319"/>
                  </a:cxn>
                  <a:cxn ang="0">
                    <a:pos x="699" y="330"/>
                  </a:cxn>
                  <a:cxn ang="0">
                    <a:pos x="676" y="334"/>
                  </a:cxn>
                  <a:cxn ang="0">
                    <a:pos x="125" y="335"/>
                  </a:cxn>
                  <a:cxn ang="0">
                    <a:pos x="99" y="332"/>
                  </a:cxn>
                  <a:cxn ang="0">
                    <a:pos x="75" y="325"/>
                  </a:cxn>
                  <a:cxn ang="0">
                    <a:pos x="54" y="313"/>
                  </a:cxn>
                  <a:cxn ang="0">
                    <a:pos x="36" y="298"/>
                  </a:cxn>
                  <a:cxn ang="0">
                    <a:pos x="20" y="279"/>
                  </a:cxn>
                  <a:cxn ang="0">
                    <a:pos x="9" y="258"/>
                  </a:cxn>
                  <a:cxn ang="0">
                    <a:pos x="2" y="234"/>
                  </a:cxn>
                  <a:cxn ang="0">
                    <a:pos x="0" y="209"/>
                  </a:cxn>
                  <a:cxn ang="0">
                    <a:pos x="0" y="113"/>
                  </a:cxn>
                  <a:cxn ang="0">
                    <a:pos x="5" y="89"/>
                  </a:cxn>
                  <a:cxn ang="0">
                    <a:pos x="14" y="66"/>
                  </a:cxn>
                  <a:cxn ang="0">
                    <a:pos x="28" y="46"/>
                  </a:cxn>
                  <a:cxn ang="0">
                    <a:pos x="45" y="29"/>
                  </a:cxn>
                  <a:cxn ang="0">
                    <a:pos x="65" y="16"/>
                  </a:cxn>
                  <a:cxn ang="0">
                    <a:pos x="87" y="5"/>
                  </a:cxn>
                  <a:cxn ang="0">
                    <a:pos x="112" y="0"/>
                  </a:cxn>
                </a:cxnLst>
                <a:rect l="0" t="0" r="r" b="b"/>
                <a:pathLst>
                  <a:path w="788" h="335">
                    <a:moveTo>
                      <a:pt x="125" y="0"/>
                    </a:moveTo>
                    <a:lnTo>
                      <a:pt x="663" y="0"/>
                    </a:lnTo>
                    <a:lnTo>
                      <a:pt x="676" y="0"/>
                    </a:lnTo>
                    <a:lnTo>
                      <a:pt x="688" y="3"/>
                    </a:lnTo>
                    <a:lnTo>
                      <a:pt x="699" y="5"/>
                    </a:lnTo>
                    <a:lnTo>
                      <a:pt x="711" y="11"/>
                    </a:lnTo>
                    <a:lnTo>
                      <a:pt x="722" y="16"/>
                    </a:lnTo>
                    <a:lnTo>
                      <a:pt x="732" y="21"/>
                    </a:lnTo>
                    <a:lnTo>
                      <a:pt x="742" y="29"/>
                    </a:lnTo>
                    <a:lnTo>
                      <a:pt x="752" y="37"/>
                    </a:lnTo>
                    <a:lnTo>
                      <a:pt x="759" y="46"/>
                    </a:lnTo>
                    <a:lnTo>
                      <a:pt x="766" y="55"/>
                    </a:lnTo>
                    <a:lnTo>
                      <a:pt x="773" y="66"/>
                    </a:lnTo>
                    <a:lnTo>
                      <a:pt x="778" y="77"/>
                    </a:lnTo>
                    <a:lnTo>
                      <a:pt x="783" y="89"/>
                    </a:lnTo>
                    <a:lnTo>
                      <a:pt x="786" y="101"/>
                    </a:lnTo>
                    <a:lnTo>
                      <a:pt x="787" y="113"/>
                    </a:lnTo>
                    <a:lnTo>
                      <a:pt x="788" y="126"/>
                    </a:lnTo>
                    <a:lnTo>
                      <a:pt x="788" y="209"/>
                    </a:lnTo>
                    <a:lnTo>
                      <a:pt x="787" y="222"/>
                    </a:lnTo>
                    <a:lnTo>
                      <a:pt x="786" y="234"/>
                    </a:lnTo>
                    <a:lnTo>
                      <a:pt x="783" y="246"/>
                    </a:lnTo>
                    <a:lnTo>
                      <a:pt x="778" y="258"/>
                    </a:lnTo>
                    <a:lnTo>
                      <a:pt x="773" y="270"/>
                    </a:lnTo>
                    <a:lnTo>
                      <a:pt x="766" y="279"/>
                    </a:lnTo>
                    <a:lnTo>
                      <a:pt x="759" y="289"/>
                    </a:lnTo>
                    <a:lnTo>
                      <a:pt x="752" y="298"/>
                    </a:lnTo>
                    <a:lnTo>
                      <a:pt x="742" y="306"/>
                    </a:lnTo>
                    <a:lnTo>
                      <a:pt x="732" y="313"/>
                    </a:lnTo>
                    <a:lnTo>
                      <a:pt x="722" y="319"/>
                    </a:lnTo>
                    <a:lnTo>
                      <a:pt x="711" y="325"/>
                    </a:lnTo>
                    <a:lnTo>
                      <a:pt x="699" y="330"/>
                    </a:lnTo>
                    <a:lnTo>
                      <a:pt x="688" y="332"/>
                    </a:lnTo>
                    <a:lnTo>
                      <a:pt x="676" y="334"/>
                    </a:lnTo>
                    <a:lnTo>
                      <a:pt x="663" y="335"/>
                    </a:lnTo>
                    <a:lnTo>
                      <a:pt x="125" y="335"/>
                    </a:lnTo>
                    <a:lnTo>
                      <a:pt x="112" y="334"/>
                    </a:lnTo>
                    <a:lnTo>
                      <a:pt x="99" y="332"/>
                    </a:lnTo>
                    <a:lnTo>
                      <a:pt x="87" y="330"/>
                    </a:lnTo>
                    <a:lnTo>
                      <a:pt x="75" y="325"/>
                    </a:lnTo>
                    <a:lnTo>
                      <a:pt x="65" y="319"/>
                    </a:lnTo>
                    <a:lnTo>
                      <a:pt x="54" y="313"/>
                    </a:lnTo>
                    <a:lnTo>
                      <a:pt x="45" y="306"/>
                    </a:lnTo>
                    <a:lnTo>
                      <a:pt x="36" y="298"/>
                    </a:lnTo>
                    <a:lnTo>
                      <a:pt x="28" y="289"/>
                    </a:lnTo>
                    <a:lnTo>
                      <a:pt x="20" y="279"/>
                    </a:lnTo>
                    <a:lnTo>
                      <a:pt x="14" y="270"/>
                    </a:lnTo>
                    <a:lnTo>
                      <a:pt x="9" y="258"/>
                    </a:lnTo>
                    <a:lnTo>
                      <a:pt x="5" y="246"/>
                    </a:lnTo>
                    <a:lnTo>
                      <a:pt x="2" y="234"/>
                    </a:lnTo>
                    <a:lnTo>
                      <a:pt x="0" y="222"/>
                    </a:lnTo>
                    <a:lnTo>
                      <a:pt x="0" y="209"/>
                    </a:lnTo>
                    <a:lnTo>
                      <a:pt x="0" y="126"/>
                    </a:lnTo>
                    <a:lnTo>
                      <a:pt x="0" y="113"/>
                    </a:lnTo>
                    <a:lnTo>
                      <a:pt x="2" y="101"/>
                    </a:lnTo>
                    <a:lnTo>
                      <a:pt x="5" y="89"/>
                    </a:lnTo>
                    <a:lnTo>
                      <a:pt x="9" y="77"/>
                    </a:lnTo>
                    <a:lnTo>
                      <a:pt x="14" y="66"/>
                    </a:lnTo>
                    <a:lnTo>
                      <a:pt x="20" y="55"/>
                    </a:lnTo>
                    <a:lnTo>
                      <a:pt x="28" y="46"/>
                    </a:lnTo>
                    <a:lnTo>
                      <a:pt x="36" y="37"/>
                    </a:lnTo>
                    <a:lnTo>
                      <a:pt x="45" y="29"/>
                    </a:lnTo>
                    <a:lnTo>
                      <a:pt x="54" y="21"/>
                    </a:lnTo>
                    <a:lnTo>
                      <a:pt x="65" y="16"/>
                    </a:lnTo>
                    <a:lnTo>
                      <a:pt x="75" y="11"/>
                    </a:lnTo>
                    <a:lnTo>
                      <a:pt x="87" y="5"/>
                    </a:lnTo>
                    <a:lnTo>
                      <a:pt x="99" y="3"/>
                    </a:lnTo>
                    <a:lnTo>
                      <a:pt x="112" y="0"/>
                    </a:lnTo>
                    <a:lnTo>
                      <a:pt x="125" y="0"/>
                    </a:lnTo>
                    <a:close/>
                  </a:path>
                </a:pathLst>
              </a:custGeom>
              <a:solidFill>
                <a:srgbClr val="00923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5" name="Freeform 868"/>
              <p:cNvSpPr>
                <a:spLocks/>
              </p:cNvSpPr>
              <p:nvPr/>
            </p:nvSpPr>
            <p:spPr bwMode="auto">
              <a:xfrm>
                <a:off x="4691" y="2869"/>
                <a:ext cx="198" cy="83"/>
              </a:xfrm>
              <a:custGeom>
                <a:avLst/>
                <a:gdLst/>
                <a:ahLst/>
                <a:cxnLst>
                  <a:cxn ang="0">
                    <a:pos x="663" y="0"/>
                  </a:cxn>
                  <a:cxn ang="0">
                    <a:pos x="688" y="3"/>
                  </a:cxn>
                  <a:cxn ang="0">
                    <a:pos x="711" y="11"/>
                  </a:cxn>
                  <a:cxn ang="0">
                    <a:pos x="732" y="21"/>
                  </a:cxn>
                  <a:cxn ang="0">
                    <a:pos x="752" y="37"/>
                  </a:cxn>
                  <a:cxn ang="0">
                    <a:pos x="766" y="55"/>
                  </a:cxn>
                  <a:cxn ang="0">
                    <a:pos x="778" y="77"/>
                  </a:cxn>
                  <a:cxn ang="0">
                    <a:pos x="786" y="101"/>
                  </a:cxn>
                  <a:cxn ang="0">
                    <a:pos x="788" y="126"/>
                  </a:cxn>
                  <a:cxn ang="0">
                    <a:pos x="787" y="222"/>
                  </a:cxn>
                  <a:cxn ang="0">
                    <a:pos x="783" y="246"/>
                  </a:cxn>
                  <a:cxn ang="0">
                    <a:pos x="773" y="270"/>
                  </a:cxn>
                  <a:cxn ang="0">
                    <a:pos x="759" y="289"/>
                  </a:cxn>
                  <a:cxn ang="0">
                    <a:pos x="742" y="306"/>
                  </a:cxn>
                  <a:cxn ang="0">
                    <a:pos x="722" y="319"/>
                  </a:cxn>
                  <a:cxn ang="0">
                    <a:pos x="699" y="330"/>
                  </a:cxn>
                  <a:cxn ang="0">
                    <a:pos x="676" y="334"/>
                  </a:cxn>
                  <a:cxn ang="0">
                    <a:pos x="125" y="335"/>
                  </a:cxn>
                  <a:cxn ang="0">
                    <a:pos x="99" y="332"/>
                  </a:cxn>
                  <a:cxn ang="0">
                    <a:pos x="75" y="325"/>
                  </a:cxn>
                  <a:cxn ang="0">
                    <a:pos x="54" y="313"/>
                  </a:cxn>
                  <a:cxn ang="0">
                    <a:pos x="36" y="298"/>
                  </a:cxn>
                  <a:cxn ang="0">
                    <a:pos x="20" y="279"/>
                  </a:cxn>
                  <a:cxn ang="0">
                    <a:pos x="9" y="258"/>
                  </a:cxn>
                  <a:cxn ang="0">
                    <a:pos x="2" y="234"/>
                  </a:cxn>
                  <a:cxn ang="0">
                    <a:pos x="0" y="209"/>
                  </a:cxn>
                  <a:cxn ang="0">
                    <a:pos x="0" y="113"/>
                  </a:cxn>
                  <a:cxn ang="0">
                    <a:pos x="5" y="89"/>
                  </a:cxn>
                  <a:cxn ang="0">
                    <a:pos x="14" y="66"/>
                  </a:cxn>
                  <a:cxn ang="0">
                    <a:pos x="28" y="46"/>
                  </a:cxn>
                  <a:cxn ang="0">
                    <a:pos x="45" y="29"/>
                  </a:cxn>
                  <a:cxn ang="0">
                    <a:pos x="65" y="16"/>
                  </a:cxn>
                  <a:cxn ang="0">
                    <a:pos x="87" y="5"/>
                  </a:cxn>
                  <a:cxn ang="0">
                    <a:pos x="112" y="0"/>
                  </a:cxn>
                </a:cxnLst>
                <a:rect l="0" t="0" r="r" b="b"/>
                <a:pathLst>
                  <a:path w="788" h="335">
                    <a:moveTo>
                      <a:pt x="125" y="0"/>
                    </a:moveTo>
                    <a:lnTo>
                      <a:pt x="663" y="0"/>
                    </a:lnTo>
                    <a:lnTo>
                      <a:pt x="676" y="0"/>
                    </a:lnTo>
                    <a:lnTo>
                      <a:pt x="688" y="3"/>
                    </a:lnTo>
                    <a:lnTo>
                      <a:pt x="699" y="5"/>
                    </a:lnTo>
                    <a:lnTo>
                      <a:pt x="711" y="11"/>
                    </a:lnTo>
                    <a:lnTo>
                      <a:pt x="722" y="16"/>
                    </a:lnTo>
                    <a:lnTo>
                      <a:pt x="732" y="21"/>
                    </a:lnTo>
                    <a:lnTo>
                      <a:pt x="742" y="29"/>
                    </a:lnTo>
                    <a:lnTo>
                      <a:pt x="752" y="37"/>
                    </a:lnTo>
                    <a:lnTo>
                      <a:pt x="759" y="46"/>
                    </a:lnTo>
                    <a:lnTo>
                      <a:pt x="766" y="55"/>
                    </a:lnTo>
                    <a:lnTo>
                      <a:pt x="773" y="66"/>
                    </a:lnTo>
                    <a:lnTo>
                      <a:pt x="778" y="77"/>
                    </a:lnTo>
                    <a:lnTo>
                      <a:pt x="783" y="89"/>
                    </a:lnTo>
                    <a:lnTo>
                      <a:pt x="786" y="101"/>
                    </a:lnTo>
                    <a:lnTo>
                      <a:pt x="787" y="113"/>
                    </a:lnTo>
                    <a:lnTo>
                      <a:pt x="788" y="126"/>
                    </a:lnTo>
                    <a:lnTo>
                      <a:pt x="788" y="209"/>
                    </a:lnTo>
                    <a:lnTo>
                      <a:pt x="787" y="222"/>
                    </a:lnTo>
                    <a:lnTo>
                      <a:pt x="786" y="234"/>
                    </a:lnTo>
                    <a:lnTo>
                      <a:pt x="783" y="246"/>
                    </a:lnTo>
                    <a:lnTo>
                      <a:pt x="778" y="258"/>
                    </a:lnTo>
                    <a:lnTo>
                      <a:pt x="773" y="270"/>
                    </a:lnTo>
                    <a:lnTo>
                      <a:pt x="766" y="279"/>
                    </a:lnTo>
                    <a:lnTo>
                      <a:pt x="759" y="289"/>
                    </a:lnTo>
                    <a:lnTo>
                      <a:pt x="752" y="298"/>
                    </a:lnTo>
                    <a:lnTo>
                      <a:pt x="742" y="306"/>
                    </a:lnTo>
                    <a:lnTo>
                      <a:pt x="732" y="313"/>
                    </a:lnTo>
                    <a:lnTo>
                      <a:pt x="722" y="319"/>
                    </a:lnTo>
                    <a:lnTo>
                      <a:pt x="711" y="325"/>
                    </a:lnTo>
                    <a:lnTo>
                      <a:pt x="699" y="330"/>
                    </a:lnTo>
                    <a:lnTo>
                      <a:pt x="688" y="332"/>
                    </a:lnTo>
                    <a:lnTo>
                      <a:pt x="676" y="334"/>
                    </a:lnTo>
                    <a:lnTo>
                      <a:pt x="663" y="335"/>
                    </a:lnTo>
                    <a:lnTo>
                      <a:pt x="125" y="335"/>
                    </a:lnTo>
                    <a:lnTo>
                      <a:pt x="112" y="334"/>
                    </a:lnTo>
                    <a:lnTo>
                      <a:pt x="99" y="332"/>
                    </a:lnTo>
                    <a:lnTo>
                      <a:pt x="87" y="330"/>
                    </a:lnTo>
                    <a:lnTo>
                      <a:pt x="75" y="325"/>
                    </a:lnTo>
                    <a:lnTo>
                      <a:pt x="65" y="319"/>
                    </a:lnTo>
                    <a:lnTo>
                      <a:pt x="54" y="313"/>
                    </a:lnTo>
                    <a:lnTo>
                      <a:pt x="45" y="306"/>
                    </a:lnTo>
                    <a:lnTo>
                      <a:pt x="36" y="298"/>
                    </a:lnTo>
                    <a:lnTo>
                      <a:pt x="28" y="289"/>
                    </a:lnTo>
                    <a:lnTo>
                      <a:pt x="20" y="279"/>
                    </a:lnTo>
                    <a:lnTo>
                      <a:pt x="14" y="270"/>
                    </a:lnTo>
                    <a:lnTo>
                      <a:pt x="9" y="258"/>
                    </a:lnTo>
                    <a:lnTo>
                      <a:pt x="5" y="246"/>
                    </a:lnTo>
                    <a:lnTo>
                      <a:pt x="2" y="234"/>
                    </a:lnTo>
                    <a:lnTo>
                      <a:pt x="0" y="222"/>
                    </a:lnTo>
                    <a:lnTo>
                      <a:pt x="0" y="209"/>
                    </a:lnTo>
                    <a:lnTo>
                      <a:pt x="0" y="126"/>
                    </a:lnTo>
                    <a:lnTo>
                      <a:pt x="0" y="113"/>
                    </a:lnTo>
                    <a:lnTo>
                      <a:pt x="2" y="101"/>
                    </a:lnTo>
                    <a:lnTo>
                      <a:pt x="5" y="89"/>
                    </a:lnTo>
                    <a:lnTo>
                      <a:pt x="9" y="77"/>
                    </a:lnTo>
                    <a:lnTo>
                      <a:pt x="14" y="66"/>
                    </a:lnTo>
                    <a:lnTo>
                      <a:pt x="20" y="55"/>
                    </a:lnTo>
                    <a:lnTo>
                      <a:pt x="28" y="46"/>
                    </a:lnTo>
                    <a:lnTo>
                      <a:pt x="36" y="37"/>
                    </a:lnTo>
                    <a:lnTo>
                      <a:pt x="45" y="29"/>
                    </a:lnTo>
                    <a:lnTo>
                      <a:pt x="54" y="21"/>
                    </a:lnTo>
                    <a:lnTo>
                      <a:pt x="65" y="16"/>
                    </a:lnTo>
                    <a:lnTo>
                      <a:pt x="75" y="11"/>
                    </a:lnTo>
                    <a:lnTo>
                      <a:pt x="87" y="5"/>
                    </a:lnTo>
                    <a:lnTo>
                      <a:pt x="99" y="3"/>
                    </a:lnTo>
                    <a:lnTo>
                      <a:pt x="112" y="0"/>
                    </a:lnTo>
                    <a:lnTo>
                      <a:pt x="125" y="0"/>
                    </a:lnTo>
                    <a:close/>
                  </a:path>
                </a:pathLst>
              </a:cu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6" name="Rectangle 869"/>
              <p:cNvSpPr>
                <a:spLocks noChangeArrowheads="1"/>
              </p:cNvSpPr>
              <p:nvPr/>
            </p:nvSpPr>
            <p:spPr bwMode="auto">
              <a:xfrm>
                <a:off x="3777" y="3220"/>
                <a:ext cx="424" cy="12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100" b="1" dirty="0">
                    <a:solidFill>
                      <a:srgbClr val="C00000"/>
                    </a:solidFill>
                    <a:latin typeface="Arial" pitchFamily="34" charset="0"/>
                  </a:rPr>
                  <a:t>240 Mb/s</a:t>
                </a:r>
                <a:endParaRPr lang="en-US" dirty="0">
                  <a:solidFill>
                    <a:prstClr val="black"/>
                  </a:solidFill>
                  <a:latin typeface="Arial" pitchFamily="34" charset="0"/>
                </a:endParaRPr>
              </a:p>
            </p:txBody>
          </p:sp>
          <p:sp>
            <p:nvSpPr>
              <p:cNvPr id="117" name="Freeform 870"/>
              <p:cNvSpPr>
                <a:spLocks/>
              </p:cNvSpPr>
              <p:nvPr/>
            </p:nvSpPr>
            <p:spPr bwMode="auto">
              <a:xfrm>
                <a:off x="4045" y="2863"/>
                <a:ext cx="119" cy="331"/>
              </a:xfrm>
              <a:custGeom>
                <a:avLst/>
                <a:gdLst/>
                <a:ahLst/>
                <a:cxnLst>
                  <a:cxn ang="0">
                    <a:pos x="447" y="48"/>
                  </a:cxn>
                  <a:cxn ang="0">
                    <a:pos x="445" y="119"/>
                  </a:cxn>
                  <a:cxn ang="0">
                    <a:pos x="441" y="188"/>
                  </a:cxn>
                  <a:cxn ang="0">
                    <a:pos x="434" y="255"/>
                  </a:cxn>
                  <a:cxn ang="0">
                    <a:pos x="425" y="322"/>
                  </a:cxn>
                  <a:cxn ang="0">
                    <a:pos x="415" y="386"/>
                  </a:cxn>
                  <a:cxn ang="0">
                    <a:pos x="403" y="450"/>
                  </a:cxn>
                  <a:cxn ang="0">
                    <a:pos x="388" y="511"/>
                  </a:cxn>
                  <a:cxn ang="0">
                    <a:pos x="371" y="573"/>
                  </a:cxn>
                  <a:cxn ang="0">
                    <a:pos x="353" y="633"/>
                  </a:cxn>
                  <a:cxn ang="0">
                    <a:pos x="333" y="693"/>
                  </a:cxn>
                  <a:cxn ang="0">
                    <a:pos x="311" y="752"/>
                  </a:cxn>
                  <a:cxn ang="0">
                    <a:pos x="288" y="809"/>
                  </a:cxn>
                  <a:cxn ang="0">
                    <a:pos x="262" y="868"/>
                  </a:cxn>
                  <a:cxn ang="0">
                    <a:pos x="234" y="926"/>
                  </a:cxn>
                  <a:cxn ang="0">
                    <a:pos x="204" y="983"/>
                  </a:cxn>
                  <a:cxn ang="0">
                    <a:pos x="173" y="1040"/>
                  </a:cxn>
                  <a:cxn ang="0">
                    <a:pos x="139" y="1097"/>
                  </a:cxn>
                  <a:cxn ang="0">
                    <a:pos x="103" y="1155"/>
                  </a:cxn>
                  <a:cxn ang="0">
                    <a:pos x="65" y="1212"/>
                  </a:cxn>
                  <a:cxn ang="0">
                    <a:pos x="27" y="1270"/>
                  </a:cxn>
                  <a:cxn ang="0">
                    <a:pos x="21" y="1323"/>
                  </a:cxn>
                  <a:cxn ang="0">
                    <a:pos x="61" y="1265"/>
                  </a:cxn>
                  <a:cxn ang="0">
                    <a:pos x="101" y="1207"/>
                  </a:cxn>
                  <a:cxn ang="0">
                    <a:pos x="137" y="1150"/>
                  </a:cxn>
                  <a:cxn ang="0">
                    <a:pos x="173" y="1092"/>
                  </a:cxn>
                  <a:cxn ang="0">
                    <a:pos x="205" y="1033"/>
                  </a:cxn>
                  <a:cxn ang="0">
                    <a:pos x="237" y="976"/>
                  </a:cxn>
                  <a:cxn ang="0">
                    <a:pos x="265" y="918"/>
                  </a:cxn>
                  <a:cxn ang="0">
                    <a:pos x="294" y="859"/>
                  </a:cxn>
                  <a:cxn ang="0">
                    <a:pos x="319" y="800"/>
                  </a:cxn>
                  <a:cxn ang="0">
                    <a:pos x="343" y="741"/>
                  </a:cxn>
                  <a:cxn ang="0">
                    <a:pos x="365" y="681"/>
                  </a:cxn>
                  <a:cxn ang="0">
                    <a:pos x="384" y="621"/>
                  </a:cxn>
                  <a:cxn ang="0">
                    <a:pos x="403" y="560"/>
                  </a:cxn>
                  <a:cxn ang="0">
                    <a:pos x="418" y="497"/>
                  </a:cxn>
                  <a:cxn ang="0">
                    <a:pos x="432" y="433"/>
                  </a:cxn>
                  <a:cxn ang="0">
                    <a:pos x="445" y="369"/>
                  </a:cxn>
                  <a:cxn ang="0">
                    <a:pos x="454" y="303"/>
                  </a:cxn>
                  <a:cxn ang="0">
                    <a:pos x="462" y="235"/>
                  </a:cxn>
                  <a:cxn ang="0">
                    <a:pos x="468" y="167"/>
                  </a:cxn>
                  <a:cxn ang="0">
                    <a:pos x="471" y="97"/>
                  </a:cxn>
                  <a:cxn ang="0">
                    <a:pos x="473" y="25"/>
                  </a:cxn>
                </a:cxnLst>
                <a:rect l="0" t="0" r="r" b="b"/>
                <a:pathLst>
                  <a:path w="473" h="1323">
                    <a:moveTo>
                      <a:pt x="447" y="0"/>
                    </a:moveTo>
                    <a:lnTo>
                      <a:pt x="447" y="25"/>
                    </a:lnTo>
                    <a:lnTo>
                      <a:pt x="447" y="48"/>
                    </a:lnTo>
                    <a:lnTo>
                      <a:pt x="446" y="72"/>
                    </a:lnTo>
                    <a:lnTo>
                      <a:pt x="446" y="95"/>
                    </a:lnTo>
                    <a:lnTo>
                      <a:pt x="445" y="119"/>
                    </a:lnTo>
                    <a:lnTo>
                      <a:pt x="443" y="142"/>
                    </a:lnTo>
                    <a:lnTo>
                      <a:pt x="442" y="165"/>
                    </a:lnTo>
                    <a:lnTo>
                      <a:pt x="441" y="188"/>
                    </a:lnTo>
                    <a:lnTo>
                      <a:pt x="438" y="210"/>
                    </a:lnTo>
                    <a:lnTo>
                      <a:pt x="435" y="233"/>
                    </a:lnTo>
                    <a:lnTo>
                      <a:pt x="434" y="255"/>
                    </a:lnTo>
                    <a:lnTo>
                      <a:pt x="432" y="277"/>
                    </a:lnTo>
                    <a:lnTo>
                      <a:pt x="429" y="299"/>
                    </a:lnTo>
                    <a:lnTo>
                      <a:pt x="425" y="322"/>
                    </a:lnTo>
                    <a:lnTo>
                      <a:pt x="422" y="343"/>
                    </a:lnTo>
                    <a:lnTo>
                      <a:pt x="418" y="365"/>
                    </a:lnTo>
                    <a:lnTo>
                      <a:pt x="415" y="386"/>
                    </a:lnTo>
                    <a:lnTo>
                      <a:pt x="411" y="407"/>
                    </a:lnTo>
                    <a:lnTo>
                      <a:pt x="407" y="429"/>
                    </a:lnTo>
                    <a:lnTo>
                      <a:pt x="403" y="450"/>
                    </a:lnTo>
                    <a:lnTo>
                      <a:pt x="398" y="471"/>
                    </a:lnTo>
                    <a:lnTo>
                      <a:pt x="394" y="490"/>
                    </a:lnTo>
                    <a:lnTo>
                      <a:pt x="388" y="511"/>
                    </a:lnTo>
                    <a:lnTo>
                      <a:pt x="383" y="532"/>
                    </a:lnTo>
                    <a:lnTo>
                      <a:pt x="378" y="552"/>
                    </a:lnTo>
                    <a:lnTo>
                      <a:pt x="371" y="573"/>
                    </a:lnTo>
                    <a:lnTo>
                      <a:pt x="366" y="594"/>
                    </a:lnTo>
                    <a:lnTo>
                      <a:pt x="360" y="613"/>
                    </a:lnTo>
                    <a:lnTo>
                      <a:pt x="353" y="633"/>
                    </a:lnTo>
                    <a:lnTo>
                      <a:pt x="347" y="653"/>
                    </a:lnTo>
                    <a:lnTo>
                      <a:pt x="340" y="673"/>
                    </a:lnTo>
                    <a:lnTo>
                      <a:pt x="333" y="693"/>
                    </a:lnTo>
                    <a:lnTo>
                      <a:pt x="327" y="713"/>
                    </a:lnTo>
                    <a:lnTo>
                      <a:pt x="319" y="732"/>
                    </a:lnTo>
                    <a:lnTo>
                      <a:pt x="311" y="752"/>
                    </a:lnTo>
                    <a:lnTo>
                      <a:pt x="303" y="772"/>
                    </a:lnTo>
                    <a:lnTo>
                      <a:pt x="296" y="791"/>
                    </a:lnTo>
                    <a:lnTo>
                      <a:pt x="288" y="809"/>
                    </a:lnTo>
                    <a:lnTo>
                      <a:pt x="279" y="829"/>
                    </a:lnTo>
                    <a:lnTo>
                      <a:pt x="271" y="849"/>
                    </a:lnTo>
                    <a:lnTo>
                      <a:pt x="262" y="868"/>
                    </a:lnTo>
                    <a:lnTo>
                      <a:pt x="252" y="887"/>
                    </a:lnTo>
                    <a:lnTo>
                      <a:pt x="243" y="906"/>
                    </a:lnTo>
                    <a:lnTo>
                      <a:pt x="234" y="926"/>
                    </a:lnTo>
                    <a:lnTo>
                      <a:pt x="224" y="944"/>
                    </a:lnTo>
                    <a:lnTo>
                      <a:pt x="214" y="964"/>
                    </a:lnTo>
                    <a:lnTo>
                      <a:pt x="204" y="983"/>
                    </a:lnTo>
                    <a:lnTo>
                      <a:pt x="194" y="1002"/>
                    </a:lnTo>
                    <a:lnTo>
                      <a:pt x="183" y="1021"/>
                    </a:lnTo>
                    <a:lnTo>
                      <a:pt x="173" y="1040"/>
                    </a:lnTo>
                    <a:lnTo>
                      <a:pt x="161" y="1059"/>
                    </a:lnTo>
                    <a:lnTo>
                      <a:pt x="150" y="1078"/>
                    </a:lnTo>
                    <a:lnTo>
                      <a:pt x="139" y="1097"/>
                    </a:lnTo>
                    <a:lnTo>
                      <a:pt x="127" y="1117"/>
                    </a:lnTo>
                    <a:lnTo>
                      <a:pt x="115" y="1135"/>
                    </a:lnTo>
                    <a:lnTo>
                      <a:pt x="103" y="1155"/>
                    </a:lnTo>
                    <a:lnTo>
                      <a:pt x="91" y="1173"/>
                    </a:lnTo>
                    <a:lnTo>
                      <a:pt x="78" y="1193"/>
                    </a:lnTo>
                    <a:lnTo>
                      <a:pt x="65" y="1212"/>
                    </a:lnTo>
                    <a:lnTo>
                      <a:pt x="54" y="1232"/>
                    </a:lnTo>
                    <a:lnTo>
                      <a:pt x="40" y="1250"/>
                    </a:lnTo>
                    <a:lnTo>
                      <a:pt x="27" y="1270"/>
                    </a:lnTo>
                    <a:lnTo>
                      <a:pt x="13" y="1289"/>
                    </a:lnTo>
                    <a:lnTo>
                      <a:pt x="0" y="1309"/>
                    </a:lnTo>
                    <a:lnTo>
                      <a:pt x="21" y="1323"/>
                    </a:lnTo>
                    <a:lnTo>
                      <a:pt x="34" y="1304"/>
                    </a:lnTo>
                    <a:lnTo>
                      <a:pt x="48" y="1284"/>
                    </a:lnTo>
                    <a:lnTo>
                      <a:pt x="61" y="1265"/>
                    </a:lnTo>
                    <a:lnTo>
                      <a:pt x="74" y="1245"/>
                    </a:lnTo>
                    <a:lnTo>
                      <a:pt x="88" y="1227"/>
                    </a:lnTo>
                    <a:lnTo>
                      <a:pt x="101" y="1207"/>
                    </a:lnTo>
                    <a:lnTo>
                      <a:pt x="112" y="1187"/>
                    </a:lnTo>
                    <a:lnTo>
                      <a:pt x="125" y="1168"/>
                    </a:lnTo>
                    <a:lnTo>
                      <a:pt x="137" y="1150"/>
                    </a:lnTo>
                    <a:lnTo>
                      <a:pt x="149" y="1130"/>
                    </a:lnTo>
                    <a:lnTo>
                      <a:pt x="161" y="1110"/>
                    </a:lnTo>
                    <a:lnTo>
                      <a:pt x="173" y="1092"/>
                    </a:lnTo>
                    <a:lnTo>
                      <a:pt x="183" y="1072"/>
                    </a:lnTo>
                    <a:lnTo>
                      <a:pt x="195" y="1053"/>
                    </a:lnTo>
                    <a:lnTo>
                      <a:pt x="205" y="1033"/>
                    </a:lnTo>
                    <a:lnTo>
                      <a:pt x="216" y="1015"/>
                    </a:lnTo>
                    <a:lnTo>
                      <a:pt x="226" y="995"/>
                    </a:lnTo>
                    <a:lnTo>
                      <a:pt x="237" y="976"/>
                    </a:lnTo>
                    <a:lnTo>
                      <a:pt x="247" y="956"/>
                    </a:lnTo>
                    <a:lnTo>
                      <a:pt x="256" y="938"/>
                    </a:lnTo>
                    <a:lnTo>
                      <a:pt x="265" y="918"/>
                    </a:lnTo>
                    <a:lnTo>
                      <a:pt x="276" y="898"/>
                    </a:lnTo>
                    <a:lnTo>
                      <a:pt x="285" y="879"/>
                    </a:lnTo>
                    <a:lnTo>
                      <a:pt x="294" y="859"/>
                    </a:lnTo>
                    <a:lnTo>
                      <a:pt x="302" y="840"/>
                    </a:lnTo>
                    <a:lnTo>
                      <a:pt x="311" y="820"/>
                    </a:lnTo>
                    <a:lnTo>
                      <a:pt x="319" y="800"/>
                    </a:lnTo>
                    <a:lnTo>
                      <a:pt x="327" y="781"/>
                    </a:lnTo>
                    <a:lnTo>
                      <a:pt x="335" y="761"/>
                    </a:lnTo>
                    <a:lnTo>
                      <a:pt x="343" y="741"/>
                    </a:lnTo>
                    <a:lnTo>
                      <a:pt x="350" y="722"/>
                    </a:lnTo>
                    <a:lnTo>
                      <a:pt x="358" y="701"/>
                    </a:lnTo>
                    <a:lnTo>
                      <a:pt x="365" y="681"/>
                    </a:lnTo>
                    <a:lnTo>
                      <a:pt x="371" y="662"/>
                    </a:lnTo>
                    <a:lnTo>
                      <a:pt x="378" y="641"/>
                    </a:lnTo>
                    <a:lnTo>
                      <a:pt x="384" y="621"/>
                    </a:lnTo>
                    <a:lnTo>
                      <a:pt x="391" y="600"/>
                    </a:lnTo>
                    <a:lnTo>
                      <a:pt x="396" y="579"/>
                    </a:lnTo>
                    <a:lnTo>
                      <a:pt x="403" y="560"/>
                    </a:lnTo>
                    <a:lnTo>
                      <a:pt x="408" y="539"/>
                    </a:lnTo>
                    <a:lnTo>
                      <a:pt x="413" y="518"/>
                    </a:lnTo>
                    <a:lnTo>
                      <a:pt x="418" y="497"/>
                    </a:lnTo>
                    <a:lnTo>
                      <a:pt x="424" y="476"/>
                    </a:lnTo>
                    <a:lnTo>
                      <a:pt x="428" y="455"/>
                    </a:lnTo>
                    <a:lnTo>
                      <a:pt x="432" y="433"/>
                    </a:lnTo>
                    <a:lnTo>
                      <a:pt x="437" y="412"/>
                    </a:lnTo>
                    <a:lnTo>
                      <a:pt x="441" y="391"/>
                    </a:lnTo>
                    <a:lnTo>
                      <a:pt x="445" y="369"/>
                    </a:lnTo>
                    <a:lnTo>
                      <a:pt x="447" y="347"/>
                    </a:lnTo>
                    <a:lnTo>
                      <a:pt x="451" y="324"/>
                    </a:lnTo>
                    <a:lnTo>
                      <a:pt x="454" y="303"/>
                    </a:lnTo>
                    <a:lnTo>
                      <a:pt x="456" y="281"/>
                    </a:lnTo>
                    <a:lnTo>
                      <a:pt x="459" y="258"/>
                    </a:lnTo>
                    <a:lnTo>
                      <a:pt x="462" y="235"/>
                    </a:lnTo>
                    <a:lnTo>
                      <a:pt x="464" y="213"/>
                    </a:lnTo>
                    <a:lnTo>
                      <a:pt x="466" y="190"/>
                    </a:lnTo>
                    <a:lnTo>
                      <a:pt x="468" y="167"/>
                    </a:lnTo>
                    <a:lnTo>
                      <a:pt x="469" y="144"/>
                    </a:lnTo>
                    <a:lnTo>
                      <a:pt x="471" y="120"/>
                    </a:lnTo>
                    <a:lnTo>
                      <a:pt x="471" y="97"/>
                    </a:lnTo>
                    <a:lnTo>
                      <a:pt x="472" y="73"/>
                    </a:lnTo>
                    <a:lnTo>
                      <a:pt x="472" y="48"/>
                    </a:lnTo>
                    <a:lnTo>
                      <a:pt x="473" y="25"/>
                    </a:lnTo>
                    <a:lnTo>
                      <a:pt x="473" y="0"/>
                    </a:lnTo>
                    <a:lnTo>
                      <a:pt x="447" y="0"/>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8" name="Freeform 871"/>
              <p:cNvSpPr>
                <a:spLocks/>
              </p:cNvSpPr>
              <p:nvPr/>
            </p:nvSpPr>
            <p:spPr bwMode="auto">
              <a:xfrm>
                <a:off x="4141" y="2840"/>
                <a:ext cx="39" cy="46"/>
              </a:xfrm>
              <a:custGeom>
                <a:avLst/>
                <a:gdLst/>
                <a:ahLst/>
                <a:cxnLst>
                  <a:cxn ang="0">
                    <a:pos x="0" y="183"/>
                  </a:cxn>
                  <a:cxn ang="0">
                    <a:pos x="4" y="181"/>
                  </a:cxn>
                  <a:cxn ang="0">
                    <a:pos x="8" y="180"/>
                  </a:cxn>
                  <a:cxn ang="0">
                    <a:pos x="12" y="178"/>
                  </a:cxn>
                  <a:cxn ang="0">
                    <a:pos x="14" y="177"/>
                  </a:cxn>
                  <a:cxn ang="0">
                    <a:pos x="18" y="174"/>
                  </a:cxn>
                  <a:cxn ang="0">
                    <a:pos x="22" y="173"/>
                  </a:cxn>
                  <a:cxn ang="0">
                    <a:pos x="26" y="172"/>
                  </a:cxn>
                  <a:cxn ang="0">
                    <a:pos x="30" y="170"/>
                  </a:cxn>
                  <a:cxn ang="0">
                    <a:pos x="33" y="170"/>
                  </a:cxn>
                  <a:cxn ang="0">
                    <a:pos x="36" y="169"/>
                  </a:cxn>
                  <a:cxn ang="0">
                    <a:pos x="40" y="168"/>
                  </a:cxn>
                  <a:cxn ang="0">
                    <a:pos x="44" y="168"/>
                  </a:cxn>
                  <a:cxn ang="0">
                    <a:pos x="48" y="166"/>
                  </a:cxn>
                  <a:cxn ang="0">
                    <a:pos x="51" y="165"/>
                  </a:cxn>
                  <a:cxn ang="0">
                    <a:pos x="55" y="165"/>
                  </a:cxn>
                  <a:cxn ang="0">
                    <a:pos x="59" y="165"/>
                  </a:cxn>
                  <a:cxn ang="0">
                    <a:pos x="63" y="164"/>
                  </a:cxn>
                  <a:cxn ang="0">
                    <a:pos x="67" y="164"/>
                  </a:cxn>
                  <a:cxn ang="0">
                    <a:pos x="69" y="164"/>
                  </a:cxn>
                  <a:cxn ang="0">
                    <a:pos x="73" y="164"/>
                  </a:cxn>
                  <a:cxn ang="0">
                    <a:pos x="77" y="164"/>
                  </a:cxn>
                  <a:cxn ang="0">
                    <a:pos x="81" y="164"/>
                  </a:cxn>
                  <a:cxn ang="0">
                    <a:pos x="85" y="164"/>
                  </a:cxn>
                  <a:cxn ang="0">
                    <a:pos x="87" y="164"/>
                  </a:cxn>
                  <a:cxn ang="0">
                    <a:pos x="91" y="164"/>
                  </a:cxn>
                  <a:cxn ang="0">
                    <a:pos x="95" y="164"/>
                  </a:cxn>
                  <a:cxn ang="0">
                    <a:pos x="99" y="165"/>
                  </a:cxn>
                  <a:cxn ang="0">
                    <a:pos x="103" y="165"/>
                  </a:cxn>
                  <a:cxn ang="0">
                    <a:pos x="106" y="166"/>
                  </a:cxn>
                  <a:cxn ang="0">
                    <a:pos x="110" y="166"/>
                  </a:cxn>
                  <a:cxn ang="0">
                    <a:pos x="114" y="168"/>
                  </a:cxn>
                  <a:cxn ang="0">
                    <a:pos x="118" y="168"/>
                  </a:cxn>
                  <a:cxn ang="0">
                    <a:pos x="122" y="169"/>
                  </a:cxn>
                  <a:cxn ang="0">
                    <a:pos x="124" y="170"/>
                  </a:cxn>
                  <a:cxn ang="0">
                    <a:pos x="128" y="172"/>
                  </a:cxn>
                  <a:cxn ang="0">
                    <a:pos x="132" y="173"/>
                  </a:cxn>
                  <a:cxn ang="0">
                    <a:pos x="136" y="174"/>
                  </a:cxn>
                  <a:cxn ang="0">
                    <a:pos x="140" y="176"/>
                  </a:cxn>
                  <a:cxn ang="0">
                    <a:pos x="142" y="177"/>
                  </a:cxn>
                  <a:cxn ang="0">
                    <a:pos x="146" y="178"/>
                  </a:cxn>
                  <a:cxn ang="0">
                    <a:pos x="150" y="180"/>
                  </a:cxn>
                  <a:cxn ang="0">
                    <a:pos x="154" y="182"/>
                  </a:cxn>
                  <a:cxn ang="0">
                    <a:pos x="78" y="0"/>
                  </a:cxn>
                </a:cxnLst>
                <a:rect l="0" t="0" r="r" b="b"/>
                <a:pathLst>
                  <a:path w="157" h="183">
                    <a:moveTo>
                      <a:pt x="78" y="0"/>
                    </a:moveTo>
                    <a:lnTo>
                      <a:pt x="0" y="183"/>
                    </a:lnTo>
                    <a:lnTo>
                      <a:pt x="0" y="183"/>
                    </a:lnTo>
                    <a:lnTo>
                      <a:pt x="1" y="182"/>
                    </a:lnTo>
                    <a:lnTo>
                      <a:pt x="2" y="182"/>
                    </a:lnTo>
                    <a:lnTo>
                      <a:pt x="4" y="181"/>
                    </a:lnTo>
                    <a:lnTo>
                      <a:pt x="5" y="181"/>
                    </a:lnTo>
                    <a:lnTo>
                      <a:pt x="6" y="180"/>
                    </a:lnTo>
                    <a:lnTo>
                      <a:pt x="8" y="180"/>
                    </a:lnTo>
                    <a:lnTo>
                      <a:pt x="9" y="180"/>
                    </a:lnTo>
                    <a:lnTo>
                      <a:pt x="10" y="178"/>
                    </a:lnTo>
                    <a:lnTo>
                      <a:pt x="12" y="178"/>
                    </a:lnTo>
                    <a:lnTo>
                      <a:pt x="13" y="177"/>
                    </a:lnTo>
                    <a:lnTo>
                      <a:pt x="14" y="177"/>
                    </a:lnTo>
                    <a:lnTo>
                      <a:pt x="14" y="177"/>
                    </a:lnTo>
                    <a:lnTo>
                      <a:pt x="16" y="176"/>
                    </a:lnTo>
                    <a:lnTo>
                      <a:pt x="17" y="176"/>
                    </a:lnTo>
                    <a:lnTo>
                      <a:pt x="18" y="174"/>
                    </a:lnTo>
                    <a:lnTo>
                      <a:pt x="19" y="174"/>
                    </a:lnTo>
                    <a:lnTo>
                      <a:pt x="21" y="174"/>
                    </a:lnTo>
                    <a:lnTo>
                      <a:pt x="22" y="173"/>
                    </a:lnTo>
                    <a:lnTo>
                      <a:pt x="23" y="173"/>
                    </a:lnTo>
                    <a:lnTo>
                      <a:pt x="25" y="173"/>
                    </a:lnTo>
                    <a:lnTo>
                      <a:pt x="26" y="172"/>
                    </a:lnTo>
                    <a:lnTo>
                      <a:pt x="27" y="172"/>
                    </a:lnTo>
                    <a:lnTo>
                      <a:pt x="29" y="172"/>
                    </a:lnTo>
                    <a:lnTo>
                      <a:pt x="30" y="170"/>
                    </a:lnTo>
                    <a:lnTo>
                      <a:pt x="31" y="170"/>
                    </a:lnTo>
                    <a:lnTo>
                      <a:pt x="33" y="170"/>
                    </a:lnTo>
                    <a:lnTo>
                      <a:pt x="33" y="170"/>
                    </a:lnTo>
                    <a:lnTo>
                      <a:pt x="34" y="169"/>
                    </a:lnTo>
                    <a:lnTo>
                      <a:pt x="35" y="169"/>
                    </a:lnTo>
                    <a:lnTo>
                      <a:pt x="36" y="169"/>
                    </a:lnTo>
                    <a:lnTo>
                      <a:pt x="38" y="169"/>
                    </a:lnTo>
                    <a:lnTo>
                      <a:pt x="39" y="168"/>
                    </a:lnTo>
                    <a:lnTo>
                      <a:pt x="40" y="168"/>
                    </a:lnTo>
                    <a:lnTo>
                      <a:pt x="42" y="168"/>
                    </a:lnTo>
                    <a:lnTo>
                      <a:pt x="43" y="168"/>
                    </a:lnTo>
                    <a:lnTo>
                      <a:pt x="44" y="168"/>
                    </a:lnTo>
                    <a:lnTo>
                      <a:pt x="46" y="166"/>
                    </a:lnTo>
                    <a:lnTo>
                      <a:pt x="47" y="166"/>
                    </a:lnTo>
                    <a:lnTo>
                      <a:pt x="48" y="166"/>
                    </a:lnTo>
                    <a:lnTo>
                      <a:pt x="50" y="166"/>
                    </a:lnTo>
                    <a:lnTo>
                      <a:pt x="51" y="166"/>
                    </a:lnTo>
                    <a:lnTo>
                      <a:pt x="51" y="165"/>
                    </a:lnTo>
                    <a:lnTo>
                      <a:pt x="52" y="165"/>
                    </a:lnTo>
                    <a:lnTo>
                      <a:pt x="53" y="165"/>
                    </a:lnTo>
                    <a:lnTo>
                      <a:pt x="55" y="165"/>
                    </a:lnTo>
                    <a:lnTo>
                      <a:pt x="56" y="165"/>
                    </a:lnTo>
                    <a:lnTo>
                      <a:pt x="57" y="165"/>
                    </a:lnTo>
                    <a:lnTo>
                      <a:pt x="59" y="165"/>
                    </a:lnTo>
                    <a:lnTo>
                      <a:pt x="60" y="164"/>
                    </a:lnTo>
                    <a:lnTo>
                      <a:pt x="61" y="164"/>
                    </a:lnTo>
                    <a:lnTo>
                      <a:pt x="63" y="164"/>
                    </a:lnTo>
                    <a:lnTo>
                      <a:pt x="64" y="164"/>
                    </a:lnTo>
                    <a:lnTo>
                      <a:pt x="65" y="164"/>
                    </a:lnTo>
                    <a:lnTo>
                      <a:pt x="67" y="164"/>
                    </a:lnTo>
                    <a:lnTo>
                      <a:pt x="68" y="164"/>
                    </a:lnTo>
                    <a:lnTo>
                      <a:pt x="69" y="164"/>
                    </a:lnTo>
                    <a:lnTo>
                      <a:pt x="69" y="164"/>
                    </a:lnTo>
                    <a:lnTo>
                      <a:pt x="70" y="164"/>
                    </a:lnTo>
                    <a:lnTo>
                      <a:pt x="72" y="164"/>
                    </a:lnTo>
                    <a:lnTo>
                      <a:pt x="73" y="164"/>
                    </a:lnTo>
                    <a:lnTo>
                      <a:pt x="74" y="164"/>
                    </a:lnTo>
                    <a:lnTo>
                      <a:pt x="76" y="164"/>
                    </a:lnTo>
                    <a:lnTo>
                      <a:pt x="77" y="164"/>
                    </a:lnTo>
                    <a:lnTo>
                      <a:pt x="78" y="164"/>
                    </a:lnTo>
                    <a:lnTo>
                      <a:pt x="80" y="164"/>
                    </a:lnTo>
                    <a:lnTo>
                      <a:pt x="81" y="164"/>
                    </a:lnTo>
                    <a:lnTo>
                      <a:pt x="82" y="164"/>
                    </a:lnTo>
                    <a:lnTo>
                      <a:pt x="84" y="164"/>
                    </a:lnTo>
                    <a:lnTo>
                      <a:pt x="85" y="164"/>
                    </a:lnTo>
                    <a:lnTo>
                      <a:pt x="86" y="164"/>
                    </a:lnTo>
                    <a:lnTo>
                      <a:pt x="86" y="164"/>
                    </a:lnTo>
                    <a:lnTo>
                      <a:pt x="87" y="164"/>
                    </a:lnTo>
                    <a:lnTo>
                      <a:pt x="89" y="164"/>
                    </a:lnTo>
                    <a:lnTo>
                      <a:pt x="90" y="164"/>
                    </a:lnTo>
                    <a:lnTo>
                      <a:pt x="91" y="164"/>
                    </a:lnTo>
                    <a:lnTo>
                      <a:pt x="93" y="164"/>
                    </a:lnTo>
                    <a:lnTo>
                      <a:pt x="94" y="164"/>
                    </a:lnTo>
                    <a:lnTo>
                      <a:pt x="95" y="164"/>
                    </a:lnTo>
                    <a:lnTo>
                      <a:pt x="97" y="164"/>
                    </a:lnTo>
                    <a:lnTo>
                      <a:pt x="98" y="165"/>
                    </a:lnTo>
                    <a:lnTo>
                      <a:pt x="99" y="165"/>
                    </a:lnTo>
                    <a:lnTo>
                      <a:pt x="101" y="165"/>
                    </a:lnTo>
                    <a:lnTo>
                      <a:pt x="102" y="165"/>
                    </a:lnTo>
                    <a:lnTo>
                      <a:pt x="103" y="165"/>
                    </a:lnTo>
                    <a:lnTo>
                      <a:pt x="104" y="165"/>
                    </a:lnTo>
                    <a:lnTo>
                      <a:pt x="104" y="165"/>
                    </a:lnTo>
                    <a:lnTo>
                      <a:pt x="106" y="166"/>
                    </a:lnTo>
                    <a:lnTo>
                      <a:pt x="107" y="166"/>
                    </a:lnTo>
                    <a:lnTo>
                      <a:pt x="108" y="166"/>
                    </a:lnTo>
                    <a:lnTo>
                      <a:pt x="110" y="166"/>
                    </a:lnTo>
                    <a:lnTo>
                      <a:pt x="111" y="166"/>
                    </a:lnTo>
                    <a:lnTo>
                      <a:pt x="112" y="168"/>
                    </a:lnTo>
                    <a:lnTo>
                      <a:pt x="114" y="168"/>
                    </a:lnTo>
                    <a:lnTo>
                      <a:pt x="115" y="168"/>
                    </a:lnTo>
                    <a:lnTo>
                      <a:pt x="116" y="168"/>
                    </a:lnTo>
                    <a:lnTo>
                      <a:pt x="118" y="168"/>
                    </a:lnTo>
                    <a:lnTo>
                      <a:pt x="119" y="169"/>
                    </a:lnTo>
                    <a:lnTo>
                      <a:pt x="120" y="169"/>
                    </a:lnTo>
                    <a:lnTo>
                      <a:pt x="122" y="169"/>
                    </a:lnTo>
                    <a:lnTo>
                      <a:pt x="123" y="169"/>
                    </a:lnTo>
                    <a:lnTo>
                      <a:pt x="123" y="170"/>
                    </a:lnTo>
                    <a:lnTo>
                      <a:pt x="124" y="170"/>
                    </a:lnTo>
                    <a:lnTo>
                      <a:pt x="125" y="170"/>
                    </a:lnTo>
                    <a:lnTo>
                      <a:pt x="127" y="170"/>
                    </a:lnTo>
                    <a:lnTo>
                      <a:pt x="128" y="172"/>
                    </a:lnTo>
                    <a:lnTo>
                      <a:pt x="129" y="172"/>
                    </a:lnTo>
                    <a:lnTo>
                      <a:pt x="131" y="172"/>
                    </a:lnTo>
                    <a:lnTo>
                      <a:pt x="132" y="173"/>
                    </a:lnTo>
                    <a:lnTo>
                      <a:pt x="133" y="173"/>
                    </a:lnTo>
                    <a:lnTo>
                      <a:pt x="135" y="173"/>
                    </a:lnTo>
                    <a:lnTo>
                      <a:pt x="136" y="174"/>
                    </a:lnTo>
                    <a:lnTo>
                      <a:pt x="137" y="174"/>
                    </a:lnTo>
                    <a:lnTo>
                      <a:pt x="139" y="174"/>
                    </a:lnTo>
                    <a:lnTo>
                      <a:pt x="140" y="176"/>
                    </a:lnTo>
                    <a:lnTo>
                      <a:pt x="141" y="176"/>
                    </a:lnTo>
                    <a:lnTo>
                      <a:pt x="141" y="177"/>
                    </a:lnTo>
                    <a:lnTo>
                      <a:pt x="142" y="177"/>
                    </a:lnTo>
                    <a:lnTo>
                      <a:pt x="144" y="177"/>
                    </a:lnTo>
                    <a:lnTo>
                      <a:pt x="145" y="178"/>
                    </a:lnTo>
                    <a:lnTo>
                      <a:pt x="146" y="178"/>
                    </a:lnTo>
                    <a:lnTo>
                      <a:pt x="148" y="180"/>
                    </a:lnTo>
                    <a:lnTo>
                      <a:pt x="149" y="180"/>
                    </a:lnTo>
                    <a:lnTo>
                      <a:pt x="150" y="180"/>
                    </a:lnTo>
                    <a:lnTo>
                      <a:pt x="152" y="181"/>
                    </a:lnTo>
                    <a:lnTo>
                      <a:pt x="153" y="181"/>
                    </a:lnTo>
                    <a:lnTo>
                      <a:pt x="154" y="182"/>
                    </a:lnTo>
                    <a:lnTo>
                      <a:pt x="156" y="182"/>
                    </a:lnTo>
                    <a:lnTo>
                      <a:pt x="157" y="183"/>
                    </a:lnTo>
                    <a:lnTo>
                      <a:pt x="78" y="0"/>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9" name="Freeform 872"/>
              <p:cNvSpPr>
                <a:spLocks/>
              </p:cNvSpPr>
              <p:nvPr/>
            </p:nvSpPr>
            <p:spPr bwMode="auto">
              <a:xfrm>
                <a:off x="3998" y="2463"/>
                <a:ext cx="13" cy="210"/>
              </a:xfrm>
              <a:custGeom>
                <a:avLst/>
                <a:gdLst/>
                <a:ahLst/>
                <a:cxnLst>
                  <a:cxn ang="0">
                    <a:pos x="24" y="0"/>
                  </a:cxn>
                  <a:cxn ang="0">
                    <a:pos x="0" y="26"/>
                  </a:cxn>
                  <a:cxn ang="0">
                    <a:pos x="0" y="840"/>
                  </a:cxn>
                  <a:cxn ang="0">
                    <a:pos x="51" y="840"/>
                  </a:cxn>
                  <a:cxn ang="0">
                    <a:pos x="51" y="26"/>
                  </a:cxn>
                  <a:cxn ang="0">
                    <a:pos x="24" y="0"/>
                  </a:cxn>
                </a:cxnLst>
                <a:rect l="0" t="0" r="r" b="b"/>
                <a:pathLst>
                  <a:path w="51" h="840">
                    <a:moveTo>
                      <a:pt x="24" y="0"/>
                    </a:moveTo>
                    <a:lnTo>
                      <a:pt x="0" y="26"/>
                    </a:lnTo>
                    <a:lnTo>
                      <a:pt x="0" y="840"/>
                    </a:lnTo>
                    <a:lnTo>
                      <a:pt x="51" y="840"/>
                    </a:lnTo>
                    <a:lnTo>
                      <a:pt x="51" y="26"/>
                    </a:lnTo>
                    <a:lnTo>
                      <a:pt x="24" y="0"/>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0" name="Freeform 873"/>
              <p:cNvSpPr>
                <a:spLocks/>
              </p:cNvSpPr>
              <p:nvPr/>
            </p:nvSpPr>
            <p:spPr bwMode="auto">
              <a:xfrm>
                <a:off x="3998" y="2463"/>
                <a:ext cx="6" cy="6"/>
              </a:xfrm>
              <a:custGeom>
                <a:avLst/>
                <a:gdLst/>
                <a:ahLst/>
                <a:cxnLst>
                  <a:cxn ang="0">
                    <a:pos x="0" y="26"/>
                  </a:cxn>
                  <a:cxn ang="0">
                    <a:pos x="0" y="0"/>
                  </a:cxn>
                  <a:cxn ang="0">
                    <a:pos x="24" y="0"/>
                  </a:cxn>
                  <a:cxn ang="0">
                    <a:pos x="0" y="26"/>
                  </a:cxn>
                </a:cxnLst>
                <a:rect l="0" t="0" r="r" b="b"/>
                <a:pathLst>
                  <a:path w="24" h="26">
                    <a:moveTo>
                      <a:pt x="0" y="26"/>
                    </a:moveTo>
                    <a:lnTo>
                      <a:pt x="0" y="0"/>
                    </a:lnTo>
                    <a:lnTo>
                      <a:pt x="24" y="0"/>
                    </a:lnTo>
                    <a:lnTo>
                      <a:pt x="0" y="26"/>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1" name="Rectangle 874"/>
              <p:cNvSpPr>
                <a:spLocks noChangeArrowheads="1"/>
              </p:cNvSpPr>
              <p:nvPr/>
            </p:nvSpPr>
            <p:spPr bwMode="auto">
              <a:xfrm>
                <a:off x="4004" y="2463"/>
                <a:ext cx="375" cy="13"/>
              </a:xfrm>
              <a:prstGeom prst="rect">
                <a:avLst/>
              </a:prstGeom>
              <a:solidFill>
                <a:srgbClr val="1F1A1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2" name="Freeform 875"/>
              <p:cNvSpPr>
                <a:spLocks/>
              </p:cNvSpPr>
              <p:nvPr/>
            </p:nvSpPr>
            <p:spPr bwMode="auto">
              <a:xfrm>
                <a:off x="4334" y="2430"/>
                <a:ext cx="90" cy="78"/>
              </a:xfrm>
              <a:custGeom>
                <a:avLst/>
                <a:gdLst/>
                <a:ahLst/>
                <a:cxnLst>
                  <a:cxn ang="0">
                    <a:pos x="0" y="0"/>
                  </a:cxn>
                  <a:cxn ang="0">
                    <a:pos x="4" y="7"/>
                  </a:cxn>
                  <a:cxn ang="0">
                    <a:pos x="6" y="15"/>
                  </a:cxn>
                  <a:cxn ang="0">
                    <a:pos x="10" y="22"/>
                  </a:cxn>
                  <a:cxn ang="0">
                    <a:pos x="13" y="30"/>
                  </a:cxn>
                  <a:cxn ang="0">
                    <a:pos x="16" y="36"/>
                  </a:cxn>
                  <a:cxn ang="0">
                    <a:pos x="18" y="44"/>
                  </a:cxn>
                  <a:cxn ang="0">
                    <a:pos x="21" y="51"/>
                  </a:cxn>
                  <a:cxn ang="0">
                    <a:pos x="23" y="58"/>
                  </a:cxn>
                  <a:cxn ang="0">
                    <a:pos x="26" y="65"/>
                  </a:cxn>
                  <a:cxn ang="0">
                    <a:pos x="27" y="73"/>
                  </a:cxn>
                  <a:cxn ang="0">
                    <a:pos x="30" y="79"/>
                  </a:cxn>
                  <a:cxn ang="0">
                    <a:pos x="31" y="87"/>
                  </a:cxn>
                  <a:cxn ang="0">
                    <a:pos x="33" y="95"/>
                  </a:cxn>
                  <a:cxn ang="0">
                    <a:pos x="34" y="102"/>
                  </a:cxn>
                  <a:cxn ang="0">
                    <a:pos x="35" y="109"/>
                  </a:cxn>
                  <a:cxn ang="0">
                    <a:pos x="37" y="116"/>
                  </a:cxn>
                  <a:cxn ang="0">
                    <a:pos x="37" y="124"/>
                  </a:cxn>
                  <a:cxn ang="0">
                    <a:pos x="38" y="130"/>
                  </a:cxn>
                  <a:cxn ang="0">
                    <a:pos x="38" y="138"/>
                  </a:cxn>
                  <a:cxn ang="0">
                    <a:pos x="39" y="145"/>
                  </a:cxn>
                  <a:cxn ang="0">
                    <a:pos x="39" y="153"/>
                  </a:cxn>
                  <a:cxn ang="0">
                    <a:pos x="39" y="160"/>
                  </a:cxn>
                  <a:cxn ang="0">
                    <a:pos x="38" y="167"/>
                  </a:cxn>
                  <a:cxn ang="0">
                    <a:pos x="38" y="175"/>
                  </a:cxn>
                  <a:cxn ang="0">
                    <a:pos x="38" y="181"/>
                  </a:cxn>
                  <a:cxn ang="0">
                    <a:pos x="37" y="189"/>
                  </a:cxn>
                  <a:cxn ang="0">
                    <a:pos x="37" y="196"/>
                  </a:cxn>
                  <a:cxn ang="0">
                    <a:pos x="35" y="204"/>
                  </a:cxn>
                  <a:cxn ang="0">
                    <a:pos x="34" y="210"/>
                  </a:cxn>
                  <a:cxn ang="0">
                    <a:pos x="33" y="218"/>
                  </a:cxn>
                  <a:cxn ang="0">
                    <a:pos x="31" y="226"/>
                  </a:cxn>
                  <a:cxn ang="0">
                    <a:pos x="29" y="232"/>
                  </a:cxn>
                  <a:cxn ang="0">
                    <a:pos x="27" y="240"/>
                  </a:cxn>
                  <a:cxn ang="0">
                    <a:pos x="25" y="247"/>
                  </a:cxn>
                  <a:cxn ang="0">
                    <a:pos x="23" y="255"/>
                  </a:cxn>
                  <a:cxn ang="0">
                    <a:pos x="21" y="261"/>
                  </a:cxn>
                  <a:cxn ang="0">
                    <a:pos x="18" y="269"/>
                  </a:cxn>
                  <a:cxn ang="0">
                    <a:pos x="16" y="276"/>
                  </a:cxn>
                  <a:cxn ang="0">
                    <a:pos x="12" y="283"/>
                  </a:cxn>
                  <a:cxn ang="0">
                    <a:pos x="9" y="290"/>
                  </a:cxn>
                  <a:cxn ang="0">
                    <a:pos x="6" y="298"/>
                  </a:cxn>
                  <a:cxn ang="0">
                    <a:pos x="3" y="306"/>
                  </a:cxn>
                  <a:cxn ang="0">
                    <a:pos x="361" y="155"/>
                  </a:cxn>
                </a:cxnLst>
                <a:rect l="0" t="0" r="r" b="b"/>
                <a:pathLst>
                  <a:path w="361" h="310">
                    <a:moveTo>
                      <a:pt x="361" y="155"/>
                    </a:moveTo>
                    <a:lnTo>
                      <a:pt x="0" y="0"/>
                    </a:lnTo>
                    <a:lnTo>
                      <a:pt x="0" y="0"/>
                    </a:lnTo>
                    <a:lnTo>
                      <a:pt x="1" y="2"/>
                    </a:lnTo>
                    <a:lnTo>
                      <a:pt x="3" y="5"/>
                    </a:lnTo>
                    <a:lnTo>
                      <a:pt x="4" y="7"/>
                    </a:lnTo>
                    <a:lnTo>
                      <a:pt x="5" y="10"/>
                    </a:lnTo>
                    <a:lnTo>
                      <a:pt x="6" y="13"/>
                    </a:lnTo>
                    <a:lnTo>
                      <a:pt x="6" y="15"/>
                    </a:lnTo>
                    <a:lnTo>
                      <a:pt x="8" y="17"/>
                    </a:lnTo>
                    <a:lnTo>
                      <a:pt x="9" y="19"/>
                    </a:lnTo>
                    <a:lnTo>
                      <a:pt x="10" y="22"/>
                    </a:lnTo>
                    <a:lnTo>
                      <a:pt x="12" y="24"/>
                    </a:lnTo>
                    <a:lnTo>
                      <a:pt x="12" y="27"/>
                    </a:lnTo>
                    <a:lnTo>
                      <a:pt x="13" y="30"/>
                    </a:lnTo>
                    <a:lnTo>
                      <a:pt x="14" y="31"/>
                    </a:lnTo>
                    <a:lnTo>
                      <a:pt x="16" y="34"/>
                    </a:lnTo>
                    <a:lnTo>
                      <a:pt x="16" y="36"/>
                    </a:lnTo>
                    <a:lnTo>
                      <a:pt x="17" y="39"/>
                    </a:lnTo>
                    <a:lnTo>
                      <a:pt x="18" y="41"/>
                    </a:lnTo>
                    <a:lnTo>
                      <a:pt x="18" y="44"/>
                    </a:lnTo>
                    <a:lnTo>
                      <a:pt x="20" y="47"/>
                    </a:lnTo>
                    <a:lnTo>
                      <a:pt x="21" y="48"/>
                    </a:lnTo>
                    <a:lnTo>
                      <a:pt x="21" y="51"/>
                    </a:lnTo>
                    <a:lnTo>
                      <a:pt x="22" y="53"/>
                    </a:lnTo>
                    <a:lnTo>
                      <a:pt x="23" y="56"/>
                    </a:lnTo>
                    <a:lnTo>
                      <a:pt x="23" y="58"/>
                    </a:lnTo>
                    <a:lnTo>
                      <a:pt x="25" y="61"/>
                    </a:lnTo>
                    <a:lnTo>
                      <a:pt x="25" y="64"/>
                    </a:lnTo>
                    <a:lnTo>
                      <a:pt x="26" y="65"/>
                    </a:lnTo>
                    <a:lnTo>
                      <a:pt x="26" y="68"/>
                    </a:lnTo>
                    <a:lnTo>
                      <a:pt x="27" y="70"/>
                    </a:lnTo>
                    <a:lnTo>
                      <a:pt x="27" y="73"/>
                    </a:lnTo>
                    <a:lnTo>
                      <a:pt x="29" y="75"/>
                    </a:lnTo>
                    <a:lnTo>
                      <a:pt x="29" y="78"/>
                    </a:lnTo>
                    <a:lnTo>
                      <a:pt x="30" y="79"/>
                    </a:lnTo>
                    <a:lnTo>
                      <a:pt x="30" y="82"/>
                    </a:lnTo>
                    <a:lnTo>
                      <a:pt x="31" y="85"/>
                    </a:lnTo>
                    <a:lnTo>
                      <a:pt x="31" y="87"/>
                    </a:lnTo>
                    <a:lnTo>
                      <a:pt x="31" y="90"/>
                    </a:lnTo>
                    <a:lnTo>
                      <a:pt x="33" y="92"/>
                    </a:lnTo>
                    <a:lnTo>
                      <a:pt x="33" y="95"/>
                    </a:lnTo>
                    <a:lnTo>
                      <a:pt x="34" y="96"/>
                    </a:lnTo>
                    <a:lnTo>
                      <a:pt x="34" y="99"/>
                    </a:lnTo>
                    <a:lnTo>
                      <a:pt x="34" y="102"/>
                    </a:lnTo>
                    <a:lnTo>
                      <a:pt x="34" y="104"/>
                    </a:lnTo>
                    <a:lnTo>
                      <a:pt x="35" y="107"/>
                    </a:lnTo>
                    <a:lnTo>
                      <a:pt x="35" y="109"/>
                    </a:lnTo>
                    <a:lnTo>
                      <a:pt x="35" y="112"/>
                    </a:lnTo>
                    <a:lnTo>
                      <a:pt x="37" y="113"/>
                    </a:lnTo>
                    <a:lnTo>
                      <a:pt x="37" y="116"/>
                    </a:lnTo>
                    <a:lnTo>
                      <a:pt x="37" y="119"/>
                    </a:lnTo>
                    <a:lnTo>
                      <a:pt x="37" y="121"/>
                    </a:lnTo>
                    <a:lnTo>
                      <a:pt x="37" y="124"/>
                    </a:lnTo>
                    <a:lnTo>
                      <a:pt x="38" y="126"/>
                    </a:lnTo>
                    <a:lnTo>
                      <a:pt x="38" y="128"/>
                    </a:lnTo>
                    <a:lnTo>
                      <a:pt x="38" y="130"/>
                    </a:lnTo>
                    <a:lnTo>
                      <a:pt x="38" y="133"/>
                    </a:lnTo>
                    <a:lnTo>
                      <a:pt x="38" y="136"/>
                    </a:lnTo>
                    <a:lnTo>
                      <a:pt x="38" y="138"/>
                    </a:lnTo>
                    <a:lnTo>
                      <a:pt x="38" y="141"/>
                    </a:lnTo>
                    <a:lnTo>
                      <a:pt x="38" y="143"/>
                    </a:lnTo>
                    <a:lnTo>
                      <a:pt x="39" y="145"/>
                    </a:lnTo>
                    <a:lnTo>
                      <a:pt x="39" y="147"/>
                    </a:lnTo>
                    <a:lnTo>
                      <a:pt x="39" y="150"/>
                    </a:lnTo>
                    <a:lnTo>
                      <a:pt x="39" y="153"/>
                    </a:lnTo>
                    <a:lnTo>
                      <a:pt x="39" y="155"/>
                    </a:lnTo>
                    <a:lnTo>
                      <a:pt x="39" y="158"/>
                    </a:lnTo>
                    <a:lnTo>
                      <a:pt x="39" y="160"/>
                    </a:lnTo>
                    <a:lnTo>
                      <a:pt x="39" y="162"/>
                    </a:lnTo>
                    <a:lnTo>
                      <a:pt x="39" y="164"/>
                    </a:lnTo>
                    <a:lnTo>
                      <a:pt x="38" y="167"/>
                    </a:lnTo>
                    <a:lnTo>
                      <a:pt x="38" y="170"/>
                    </a:lnTo>
                    <a:lnTo>
                      <a:pt x="38" y="172"/>
                    </a:lnTo>
                    <a:lnTo>
                      <a:pt x="38" y="175"/>
                    </a:lnTo>
                    <a:lnTo>
                      <a:pt x="38" y="176"/>
                    </a:lnTo>
                    <a:lnTo>
                      <a:pt x="38" y="179"/>
                    </a:lnTo>
                    <a:lnTo>
                      <a:pt x="38" y="181"/>
                    </a:lnTo>
                    <a:lnTo>
                      <a:pt x="38" y="184"/>
                    </a:lnTo>
                    <a:lnTo>
                      <a:pt x="37" y="187"/>
                    </a:lnTo>
                    <a:lnTo>
                      <a:pt x="37" y="189"/>
                    </a:lnTo>
                    <a:lnTo>
                      <a:pt x="37" y="192"/>
                    </a:lnTo>
                    <a:lnTo>
                      <a:pt x="37" y="193"/>
                    </a:lnTo>
                    <a:lnTo>
                      <a:pt x="37" y="196"/>
                    </a:lnTo>
                    <a:lnTo>
                      <a:pt x="35" y="198"/>
                    </a:lnTo>
                    <a:lnTo>
                      <a:pt x="35" y="201"/>
                    </a:lnTo>
                    <a:lnTo>
                      <a:pt x="35" y="204"/>
                    </a:lnTo>
                    <a:lnTo>
                      <a:pt x="34" y="206"/>
                    </a:lnTo>
                    <a:lnTo>
                      <a:pt x="34" y="209"/>
                    </a:lnTo>
                    <a:lnTo>
                      <a:pt x="34" y="210"/>
                    </a:lnTo>
                    <a:lnTo>
                      <a:pt x="34" y="213"/>
                    </a:lnTo>
                    <a:lnTo>
                      <a:pt x="33" y="215"/>
                    </a:lnTo>
                    <a:lnTo>
                      <a:pt x="33" y="218"/>
                    </a:lnTo>
                    <a:lnTo>
                      <a:pt x="31" y="221"/>
                    </a:lnTo>
                    <a:lnTo>
                      <a:pt x="31" y="223"/>
                    </a:lnTo>
                    <a:lnTo>
                      <a:pt x="31" y="226"/>
                    </a:lnTo>
                    <a:lnTo>
                      <a:pt x="30" y="227"/>
                    </a:lnTo>
                    <a:lnTo>
                      <a:pt x="30" y="230"/>
                    </a:lnTo>
                    <a:lnTo>
                      <a:pt x="29" y="232"/>
                    </a:lnTo>
                    <a:lnTo>
                      <a:pt x="29" y="235"/>
                    </a:lnTo>
                    <a:lnTo>
                      <a:pt x="27" y="238"/>
                    </a:lnTo>
                    <a:lnTo>
                      <a:pt x="27" y="240"/>
                    </a:lnTo>
                    <a:lnTo>
                      <a:pt x="26" y="242"/>
                    </a:lnTo>
                    <a:lnTo>
                      <a:pt x="26" y="244"/>
                    </a:lnTo>
                    <a:lnTo>
                      <a:pt x="25" y="247"/>
                    </a:lnTo>
                    <a:lnTo>
                      <a:pt x="25" y="249"/>
                    </a:lnTo>
                    <a:lnTo>
                      <a:pt x="23" y="252"/>
                    </a:lnTo>
                    <a:lnTo>
                      <a:pt x="23" y="255"/>
                    </a:lnTo>
                    <a:lnTo>
                      <a:pt x="22" y="257"/>
                    </a:lnTo>
                    <a:lnTo>
                      <a:pt x="21" y="259"/>
                    </a:lnTo>
                    <a:lnTo>
                      <a:pt x="21" y="261"/>
                    </a:lnTo>
                    <a:lnTo>
                      <a:pt x="20" y="264"/>
                    </a:lnTo>
                    <a:lnTo>
                      <a:pt x="18" y="266"/>
                    </a:lnTo>
                    <a:lnTo>
                      <a:pt x="18" y="269"/>
                    </a:lnTo>
                    <a:lnTo>
                      <a:pt x="17" y="272"/>
                    </a:lnTo>
                    <a:lnTo>
                      <a:pt x="16" y="274"/>
                    </a:lnTo>
                    <a:lnTo>
                      <a:pt x="16" y="276"/>
                    </a:lnTo>
                    <a:lnTo>
                      <a:pt x="14" y="278"/>
                    </a:lnTo>
                    <a:lnTo>
                      <a:pt x="13" y="281"/>
                    </a:lnTo>
                    <a:lnTo>
                      <a:pt x="12" y="283"/>
                    </a:lnTo>
                    <a:lnTo>
                      <a:pt x="12" y="286"/>
                    </a:lnTo>
                    <a:lnTo>
                      <a:pt x="10" y="289"/>
                    </a:lnTo>
                    <a:lnTo>
                      <a:pt x="9" y="290"/>
                    </a:lnTo>
                    <a:lnTo>
                      <a:pt x="8" y="293"/>
                    </a:lnTo>
                    <a:lnTo>
                      <a:pt x="6" y="295"/>
                    </a:lnTo>
                    <a:lnTo>
                      <a:pt x="6" y="298"/>
                    </a:lnTo>
                    <a:lnTo>
                      <a:pt x="5" y="300"/>
                    </a:lnTo>
                    <a:lnTo>
                      <a:pt x="4" y="303"/>
                    </a:lnTo>
                    <a:lnTo>
                      <a:pt x="3" y="306"/>
                    </a:lnTo>
                    <a:lnTo>
                      <a:pt x="1" y="307"/>
                    </a:lnTo>
                    <a:lnTo>
                      <a:pt x="0" y="310"/>
                    </a:lnTo>
                    <a:lnTo>
                      <a:pt x="361" y="155"/>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3" name="Rectangle 876"/>
              <p:cNvSpPr>
                <a:spLocks noChangeArrowheads="1"/>
              </p:cNvSpPr>
              <p:nvPr/>
            </p:nvSpPr>
            <p:spPr bwMode="auto">
              <a:xfrm>
                <a:off x="4035" y="2506"/>
                <a:ext cx="609"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000" b="1" dirty="0">
                    <a:solidFill>
                      <a:srgbClr val="1F1A17"/>
                    </a:solidFill>
                    <a:latin typeface="Arial" pitchFamily="34" charset="0"/>
                  </a:rPr>
                  <a:t>Nx Redundancy</a:t>
                </a:r>
                <a:endParaRPr lang="en-US" dirty="0">
                  <a:solidFill>
                    <a:prstClr val="black"/>
                  </a:solidFill>
                  <a:latin typeface="Arial" pitchFamily="34" charset="0"/>
                </a:endParaRPr>
              </a:p>
            </p:txBody>
          </p:sp>
          <p:sp>
            <p:nvSpPr>
              <p:cNvPr id="124" name="Freeform 877"/>
              <p:cNvSpPr>
                <a:spLocks/>
              </p:cNvSpPr>
              <p:nvPr/>
            </p:nvSpPr>
            <p:spPr bwMode="auto">
              <a:xfrm>
                <a:off x="3972" y="2799"/>
                <a:ext cx="1216" cy="13"/>
              </a:xfrm>
              <a:custGeom>
                <a:avLst/>
                <a:gdLst/>
                <a:ahLst/>
                <a:cxnLst>
                  <a:cxn ang="0">
                    <a:pos x="4863" y="26"/>
                  </a:cxn>
                  <a:cxn ang="0">
                    <a:pos x="4837" y="0"/>
                  </a:cxn>
                  <a:cxn ang="0">
                    <a:pos x="0" y="0"/>
                  </a:cxn>
                  <a:cxn ang="0">
                    <a:pos x="0" y="53"/>
                  </a:cxn>
                  <a:cxn ang="0">
                    <a:pos x="4837" y="53"/>
                  </a:cxn>
                  <a:cxn ang="0">
                    <a:pos x="4863" y="26"/>
                  </a:cxn>
                </a:cxnLst>
                <a:rect l="0" t="0" r="r" b="b"/>
                <a:pathLst>
                  <a:path w="4863" h="53">
                    <a:moveTo>
                      <a:pt x="4863" y="26"/>
                    </a:moveTo>
                    <a:lnTo>
                      <a:pt x="4837" y="0"/>
                    </a:lnTo>
                    <a:lnTo>
                      <a:pt x="0" y="0"/>
                    </a:lnTo>
                    <a:lnTo>
                      <a:pt x="0" y="53"/>
                    </a:lnTo>
                    <a:lnTo>
                      <a:pt x="4837" y="53"/>
                    </a:lnTo>
                    <a:lnTo>
                      <a:pt x="4863" y="26"/>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5" name="Freeform 878"/>
              <p:cNvSpPr>
                <a:spLocks/>
              </p:cNvSpPr>
              <p:nvPr/>
            </p:nvSpPr>
            <p:spPr bwMode="auto">
              <a:xfrm>
                <a:off x="5182" y="2805"/>
                <a:ext cx="6" cy="7"/>
              </a:xfrm>
              <a:custGeom>
                <a:avLst/>
                <a:gdLst/>
                <a:ahLst/>
                <a:cxnLst>
                  <a:cxn ang="0">
                    <a:pos x="26" y="0"/>
                  </a:cxn>
                  <a:cxn ang="0">
                    <a:pos x="25" y="27"/>
                  </a:cxn>
                  <a:cxn ang="0">
                    <a:pos x="0" y="27"/>
                  </a:cxn>
                  <a:cxn ang="0">
                    <a:pos x="26" y="0"/>
                  </a:cxn>
                </a:cxnLst>
                <a:rect l="0" t="0" r="r" b="b"/>
                <a:pathLst>
                  <a:path w="26" h="27">
                    <a:moveTo>
                      <a:pt x="26" y="0"/>
                    </a:moveTo>
                    <a:lnTo>
                      <a:pt x="25" y="27"/>
                    </a:lnTo>
                    <a:lnTo>
                      <a:pt x="0" y="27"/>
                    </a:lnTo>
                    <a:lnTo>
                      <a:pt x="26" y="0"/>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6" name="Freeform 879"/>
              <p:cNvSpPr>
                <a:spLocks/>
              </p:cNvSpPr>
              <p:nvPr/>
            </p:nvSpPr>
            <p:spPr bwMode="auto">
              <a:xfrm>
                <a:off x="5175" y="2336"/>
                <a:ext cx="16" cy="469"/>
              </a:xfrm>
              <a:custGeom>
                <a:avLst/>
                <a:gdLst/>
                <a:ahLst/>
                <a:cxnLst>
                  <a:cxn ang="0">
                    <a:pos x="12" y="0"/>
                  </a:cxn>
                  <a:cxn ang="0">
                    <a:pos x="0" y="1876"/>
                  </a:cxn>
                  <a:cxn ang="0">
                    <a:pos x="52" y="1876"/>
                  </a:cxn>
                  <a:cxn ang="0">
                    <a:pos x="63" y="0"/>
                  </a:cxn>
                  <a:cxn ang="0">
                    <a:pos x="12" y="0"/>
                  </a:cxn>
                </a:cxnLst>
                <a:rect l="0" t="0" r="r" b="b"/>
                <a:pathLst>
                  <a:path w="63" h="1876">
                    <a:moveTo>
                      <a:pt x="12" y="0"/>
                    </a:moveTo>
                    <a:lnTo>
                      <a:pt x="0" y="1876"/>
                    </a:lnTo>
                    <a:lnTo>
                      <a:pt x="52" y="1876"/>
                    </a:lnTo>
                    <a:lnTo>
                      <a:pt x="63" y="0"/>
                    </a:lnTo>
                    <a:lnTo>
                      <a:pt x="12" y="0"/>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7" name="Freeform 880"/>
              <p:cNvSpPr>
                <a:spLocks/>
              </p:cNvSpPr>
              <p:nvPr/>
            </p:nvSpPr>
            <p:spPr bwMode="auto">
              <a:xfrm>
                <a:off x="5146" y="2291"/>
                <a:ext cx="77" cy="90"/>
              </a:xfrm>
              <a:custGeom>
                <a:avLst/>
                <a:gdLst/>
                <a:ahLst/>
                <a:cxnLst>
                  <a:cxn ang="0">
                    <a:pos x="0" y="359"/>
                  </a:cxn>
                  <a:cxn ang="0">
                    <a:pos x="7" y="356"/>
                  </a:cxn>
                  <a:cxn ang="0">
                    <a:pos x="15" y="352"/>
                  </a:cxn>
                  <a:cxn ang="0">
                    <a:pos x="23" y="349"/>
                  </a:cxn>
                  <a:cxn ang="0">
                    <a:pos x="29" y="345"/>
                  </a:cxn>
                  <a:cxn ang="0">
                    <a:pos x="37" y="343"/>
                  </a:cxn>
                  <a:cxn ang="0">
                    <a:pos x="44" y="340"/>
                  </a:cxn>
                  <a:cxn ang="0">
                    <a:pos x="51" y="338"/>
                  </a:cxn>
                  <a:cxn ang="0">
                    <a:pos x="58" y="336"/>
                  </a:cxn>
                  <a:cxn ang="0">
                    <a:pos x="66" y="334"/>
                  </a:cxn>
                  <a:cxn ang="0">
                    <a:pos x="72" y="331"/>
                  </a:cxn>
                  <a:cxn ang="0">
                    <a:pos x="80" y="330"/>
                  </a:cxn>
                  <a:cxn ang="0">
                    <a:pos x="87" y="328"/>
                  </a:cxn>
                  <a:cxn ang="0">
                    <a:pos x="95" y="327"/>
                  </a:cxn>
                  <a:cxn ang="0">
                    <a:pos x="101" y="326"/>
                  </a:cxn>
                  <a:cxn ang="0">
                    <a:pos x="109" y="325"/>
                  </a:cxn>
                  <a:cxn ang="0">
                    <a:pos x="117" y="323"/>
                  </a:cxn>
                  <a:cxn ang="0">
                    <a:pos x="123" y="323"/>
                  </a:cxn>
                  <a:cxn ang="0">
                    <a:pos x="131" y="322"/>
                  </a:cxn>
                  <a:cxn ang="0">
                    <a:pos x="138" y="322"/>
                  </a:cxn>
                  <a:cxn ang="0">
                    <a:pos x="146" y="322"/>
                  </a:cxn>
                  <a:cxn ang="0">
                    <a:pos x="152" y="322"/>
                  </a:cxn>
                  <a:cxn ang="0">
                    <a:pos x="160" y="322"/>
                  </a:cxn>
                  <a:cxn ang="0">
                    <a:pos x="166" y="322"/>
                  </a:cxn>
                  <a:cxn ang="0">
                    <a:pos x="174" y="322"/>
                  </a:cxn>
                  <a:cxn ang="0">
                    <a:pos x="181" y="323"/>
                  </a:cxn>
                  <a:cxn ang="0">
                    <a:pos x="189" y="323"/>
                  </a:cxn>
                  <a:cxn ang="0">
                    <a:pos x="195" y="325"/>
                  </a:cxn>
                  <a:cxn ang="0">
                    <a:pos x="203" y="326"/>
                  </a:cxn>
                  <a:cxn ang="0">
                    <a:pos x="210" y="327"/>
                  </a:cxn>
                  <a:cxn ang="0">
                    <a:pos x="217" y="328"/>
                  </a:cxn>
                  <a:cxn ang="0">
                    <a:pos x="224" y="330"/>
                  </a:cxn>
                  <a:cxn ang="0">
                    <a:pos x="232" y="331"/>
                  </a:cxn>
                  <a:cxn ang="0">
                    <a:pos x="238" y="334"/>
                  </a:cxn>
                  <a:cxn ang="0">
                    <a:pos x="246" y="335"/>
                  </a:cxn>
                  <a:cxn ang="0">
                    <a:pos x="254" y="338"/>
                  </a:cxn>
                  <a:cxn ang="0">
                    <a:pos x="261" y="340"/>
                  </a:cxn>
                  <a:cxn ang="0">
                    <a:pos x="268" y="343"/>
                  </a:cxn>
                  <a:cxn ang="0">
                    <a:pos x="275" y="345"/>
                  </a:cxn>
                  <a:cxn ang="0">
                    <a:pos x="283" y="348"/>
                  </a:cxn>
                  <a:cxn ang="0">
                    <a:pos x="289" y="352"/>
                  </a:cxn>
                  <a:cxn ang="0">
                    <a:pos x="297" y="355"/>
                  </a:cxn>
                  <a:cxn ang="0">
                    <a:pos x="304" y="359"/>
                  </a:cxn>
                  <a:cxn ang="0">
                    <a:pos x="157" y="0"/>
                  </a:cxn>
                </a:cxnLst>
                <a:rect l="0" t="0" r="r" b="b"/>
                <a:pathLst>
                  <a:path w="309" h="361">
                    <a:moveTo>
                      <a:pt x="157" y="0"/>
                    </a:moveTo>
                    <a:lnTo>
                      <a:pt x="0" y="359"/>
                    </a:lnTo>
                    <a:lnTo>
                      <a:pt x="0" y="359"/>
                    </a:lnTo>
                    <a:lnTo>
                      <a:pt x="3" y="357"/>
                    </a:lnTo>
                    <a:lnTo>
                      <a:pt x="6" y="356"/>
                    </a:lnTo>
                    <a:lnTo>
                      <a:pt x="7" y="356"/>
                    </a:lnTo>
                    <a:lnTo>
                      <a:pt x="9" y="355"/>
                    </a:lnTo>
                    <a:lnTo>
                      <a:pt x="12" y="353"/>
                    </a:lnTo>
                    <a:lnTo>
                      <a:pt x="15" y="352"/>
                    </a:lnTo>
                    <a:lnTo>
                      <a:pt x="17" y="351"/>
                    </a:lnTo>
                    <a:lnTo>
                      <a:pt x="20" y="349"/>
                    </a:lnTo>
                    <a:lnTo>
                      <a:pt x="23" y="349"/>
                    </a:lnTo>
                    <a:lnTo>
                      <a:pt x="24" y="348"/>
                    </a:lnTo>
                    <a:lnTo>
                      <a:pt x="27" y="347"/>
                    </a:lnTo>
                    <a:lnTo>
                      <a:pt x="29" y="345"/>
                    </a:lnTo>
                    <a:lnTo>
                      <a:pt x="32" y="345"/>
                    </a:lnTo>
                    <a:lnTo>
                      <a:pt x="34" y="344"/>
                    </a:lnTo>
                    <a:lnTo>
                      <a:pt x="37" y="343"/>
                    </a:lnTo>
                    <a:lnTo>
                      <a:pt x="38" y="343"/>
                    </a:lnTo>
                    <a:lnTo>
                      <a:pt x="41" y="342"/>
                    </a:lnTo>
                    <a:lnTo>
                      <a:pt x="44" y="340"/>
                    </a:lnTo>
                    <a:lnTo>
                      <a:pt x="46" y="340"/>
                    </a:lnTo>
                    <a:lnTo>
                      <a:pt x="49" y="339"/>
                    </a:lnTo>
                    <a:lnTo>
                      <a:pt x="51" y="338"/>
                    </a:lnTo>
                    <a:lnTo>
                      <a:pt x="54" y="338"/>
                    </a:lnTo>
                    <a:lnTo>
                      <a:pt x="55" y="336"/>
                    </a:lnTo>
                    <a:lnTo>
                      <a:pt x="58" y="336"/>
                    </a:lnTo>
                    <a:lnTo>
                      <a:pt x="61" y="335"/>
                    </a:lnTo>
                    <a:lnTo>
                      <a:pt x="63" y="334"/>
                    </a:lnTo>
                    <a:lnTo>
                      <a:pt x="66" y="334"/>
                    </a:lnTo>
                    <a:lnTo>
                      <a:pt x="68" y="332"/>
                    </a:lnTo>
                    <a:lnTo>
                      <a:pt x="70" y="332"/>
                    </a:lnTo>
                    <a:lnTo>
                      <a:pt x="72" y="331"/>
                    </a:lnTo>
                    <a:lnTo>
                      <a:pt x="75" y="331"/>
                    </a:lnTo>
                    <a:lnTo>
                      <a:pt x="78" y="331"/>
                    </a:lnTo>
                    <a:lnTo>
                      <a:pt x="80" y="330"/>
                    </a:lnTo>
                    <a:lnTo>
                      <a:pt x="83" y="330"/>
                    </a:lnTo>
                    <a:lnTo>
                      <a:pt x="85" y="328"/>
                    </a:lnTo>
                    <a:lnTo>
                      <a:pt x="87" y="328"/>
                    </a:lnTo>
                    <a:lnTo>
                      <a:pt x="89" y="327"/>
                    </a:lnTo>
                    <a:lnTo>
                      <a:pt x="92" y="327"/>
                    </a:lnTo>
                    <a:lnTo>
                      <a:pt x="95" y="327"/>
                    </a:lnTo>
                    <a:lnTo>
                      <a:pt x="97" y="326"/>
                    </a:lnTo>
                    <a:lnTo>
                      <a:pt x="100" y="326"/>
                    </a:lnTo>
                    <a:lnTo>
                      <a:pt x="101" y="326"/>
                    </a:lnTo>
                    <a:lnTo>
                      <a:pt x="104" y="325"/>
                    </a:lnTo>
                    <a:lnTo>
                      <a:pt x="106" y="325"/>
                    </a:lnTo>
                    <a:lnTo>
                      <a:pt x="109" y="325"/>
                    </a:lnTo>
                    <a:lnTo>
                      <a:pt x="112" y="325"/>
                    </a:lnTo>
                    <a:lnTo>
                      <a:pt x="114" y="323"/>
                    </a:lnTo>
                    <a:lnTo>
                      <a:pt x="117" y="323"/>
                    </a:lnTo>
                    <a:lnTo>
                      <a:pt x="118" y="323"/>
                    </a:lnTo>
                    <a:lnTo>
                      <a:pt x="121" y="323"/>
                    </a:lnTo>
                    <a:lnTo>
                      <a:pt x="123" y="323"/>
                    </a:lnTo>
                    <a:lnTo>
                      <a:pt x="126" y="322"/>
                    </a:lnTo>
                    <a:lnTo>
                      <a:pt x="129" y="322"/>
                    </a:lnTo>
                    <a:lnTo>
                      <a:pt x="131" y="322"/>
                    </a:lnTo>
                    <a:lnTo>
                      <a:pt x="132" y="322"/>
                    </a:lnTo>
                    <a:lnTo>
                      <a:pt x="135" y="322"/>
                    </a:lnTo>
                    <a:lnTo>
                      <a:pt x="138" y="322"/>
                    </a:lnTo>
                    <a:lnTo>
                      <a:pt x="140" y="322"/>
                    </a:lnTo>
                    <a:lnTo>
                      <a:pt x="143" y="322"/>
                    </a:lnTo>
                    <a:lnTo>
                      <a:pt x="146" y="322"/>
                    </a:lnTo>
                    <a:lnTo>
                      <a:pt x="147" y="322"/>
                    </a:lnTo>
                    <a:lnTo>
                      <a:pt x="149" y="322"/>
                    </a:lnTo>
                    <a:lnTo>
                      <a:pt x="152" y="322"/>
                    </a:lnTo>
                    <a:lnTo>
                      <a:pt x="155" y="322"/>
                    </a:lnTo>
                    <a:lnTo>
                      <a:pt x="157" y="322"/>
                    </a:lnTo>
                    <a:lnTo>
                      <a:pt x="160" y="322"/>
                    </a:lnTo>
                    <a:lnTo>
                      <a:pt x="163" y="322"/>
                    </a:lnTo>
                    <a:lnTo>
                      <a:pt x="164" y="322"/>
                    </a:lnTo>
                    <a:lnTo>
                      <a:pt x="166" y="322"/>
                    </a:lnTo>
                    <a:lnTo>
                      <a:pt x="169" y="322"/>
                    </a:lnTo>
                    <a:lnTo>
                      <a:pt x="172" y="322"/>
                    </a:lnTo>
                    <a:lnTo>
                      <a:pt x="174" y="322"/>
                    </a:lnTo>
                    <a:lnTo>
                      <a:pt x="177" y="322"/>
                    </a:lnTo>
                    <a:lnTo>
                      <a:pt x="178" y="322"/>
                    </a:lnTo>
                    <a:lnTo>
                      <a:pt x="181" y="323"/>
                    </a:lnTo>
                    <a:lnTo>
                      <a:pt x="183" y="323"/>
                    </a:lnTo>
                    <a:lnTo>
                      <a:pt x="186" y="323"/>
                    </a:lnTo>
                    <a:lnTo>
                      <a:pt x="189" y="323"/>
                    </a:lnTo>
                    <a:lnTo>
                      <a:pt x="191" y="323"/>
                    </a:lnTo>
                    <a:lnTo>
                      <a:pt x="193" y="325"/>
                    </a:lnTo>
                    <a:lnTo>
                      <a:pt x="195" y="325"/>
                    </a:lnTo>
                    <a:lnTo>
                      <a:pt x="198" y="325"/>
                    </a:lnTo>
                    <a:lnTo>
                      <a:pt x="200" y="325"/>
                    </a:lnTo>
                    <a:lnTo>
                      <a:pt x="203" y="326"/>
                    </a:lnTo>
                    <a:lnTo>
                      <a:pt x="206" y="326"/>
                    </a:lnTo>
                    <a:lnTo>
                      <a:pt x="208" y="326"/>
                    </a:lnTo>
                    <a:lnTo>
                      <a:pt x="210" y="327"/>
                    </a:lnTo>
                    <a:lnTo>
                      <a:pt x="212" y="327"/>
                    </a:lnTo>
                    <a:lnTo>
                      <a:pt x="215" y="327"/>
                    </a:lnTo>
                    <a:lnTo>
                      <a:pt x="217" y="328"/>
                    </a:lnTo>
                    <a:lnTo>
                      <a:pt x="220" y="328"/>
                    </a:lnTo>
                    <a:lnTo>
                      <a:pt x="223" y="328"/>
                    </a:lnTo>
                    <a:lnTo>
                      <a:pt x="224" y="330"/>
                    </a:lnTo>
                    <a:lnTo>
                      <a:pt x="227" y="330"/>
                    </a:lnTo>
                    <a:lnTo>
                      <a:pt x="229" y="331"/>
                    </a:lnTo>
                    <a:lnTo>
                      <a:pt x="232" y="331"/>
                    </a:lnTo>
                    <a:lnTo>
                      <a:pt x="234" y="332"/>
                    </a:lnTo>
                    <a:lnTo>
                      <a:pt x="237" y="332"/>
                    </a:lnTo>
                    <a:lnTo>
                      <a:pt x="238" y="334"/>
                    </a:lnTo>
                    <a:lnTo>
                      <a:pt x="241" y="334"/>
                    </a:lnTo>
                    <a:lnTo>
                      <a:pt x="244" y="335"/>
                    </a:lnTo>
                    <a:lnTo>
                      <a:pt x="246" y="335"/>
                    </a:lnTo>
                    <a:lnTo>
                      <a:pt x="249" y="336"/>
                    </a:lnTo>
                    <a:lnTo>
                      <a:pt x="251" y="336"/>
                    </a:lnTo>
                    <a:lnTo>
                      <a:pt x="254" y="338"/>
                    </a:lnTo>
                    <a:lnTo>
                      <a:pt x="255" y="339"/>
                    </a:lnTo>
                    <a:lnTo>
                      <a:pt x="258" y="339"/>
                    </a:lnTo>
                    <a:lnTo>
                      <a:pt x="261" y="340"/>
                    </a:lnTo>
                    <a:lnTo>
                      <a:pt x="263" y="342"/>
                    </a:lnTo>
                    <a:lnTo>
                      <a:pt x="266" y="342"/>
                    </a:lnTo>
                    <a:lnTo>
                      <a:pt x="268" y="343"/>
                    </a:lnTo>
                    <a:lnTo>
                      <a:pt x="270" y="344"/>
                    </a:lnTo>
                    <a:lnTo>
                      <a:pt x="272" y="344"/>
                    </a:lnTo>
                    <a:lnTo>
                      <a:pt x="275" y="345"/>
                    </a:lnTo>
                    <a:lnTo>
                      <a:pt x="278" y="347"/>
                    </a:lnTo>
                    <a:lnTo>
                      <a:pt x="280" y="348"/>
                    </a:lnTo>
                    <a:lnTo>
                      <a:pt x="283" y="348"/>
                    </a:lnTo>
                    <a:lnTo>
                      <a:pt x="284" y="349"/>
                    </a:lnTo>
                    <a:lnTo>
                      <a:pt x="287" y="351"/>
                    </a:lnTo>
                    <a:lnTo>
                      <a:pt x="289" y="352"/>
                    </a:lnTo>
                    <a:lnTo>
                      <a:pt x="292" y="353"/>
                    </a:lnTo>
                    <a:lnTo>
                      <a:pt x="295" y="353"/>
                    </a:lnTo>
                    <a:lnTo>
                      <a:pt x="297" y="355"/>
                    </a:lnTo>
                    <a:lnTo>
                      <a:pt x="299" y="356"/>
                    </a:lnTo>
                    <a:lnTo>
                      <a:pt x="301" y="357"/>
                    </a:lnTo>
                    <a:lnTo>
                      <a:pt x="304" y="359"/>
                    </a:lnTo>
                    <a:lnTo>
                      <a:pt x="306" y="360"/>
                    </a:lnTo>
                    <a:lnTo>
                      <a:pt x="309" y="361"/>
                    </a:lnTo>
                    <a:lnTo>
                      <a:pt x="157" y="0"/>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8" name="Freeform 881"/>
              <p:cNvSpPr>
                <a:spLocks/>
              </p:cNvSpPr>
              <p:nvPr/>
            </p:nvSpPr>
            <p:spPr bwMode="auto">
              <a:xfrm>
                <a:off x="4241" y="2656"/>
                <a:ext cx="7" cy="299"/>
              </a:xfrm>
              <a:custGeom>
                <a:avLst/>
                <a:gdLst/>
                <a:ahLst/>
                <a:cxnLst>
                  <a:cxn ang="0">
                    <a:pos x="29" y="8"/>
                  </a:cxn>
                  <a:cxn ang="0">
                    <a:pos x="29" y="1189"/>
                  </a:cxn>
                  <a:cxn ang="0">
                    <a:pos x="3" y="1196"/>
                  </a:cxn>
                  <a:cxn ang="0">
                    <a:pos x="1" y="597"/>
                  </a:cxn>
                  <a:cxn ang="0">
                    <a:pos x="0" y="0"/>
                  </a:cxn>
                  <a:cxn ang="0">
                    <a:pos x="29" y="8"/>
                  </a:cxn>
                </a:cxnLst>
                <a:rect l="0" t="0" r="r" b="b"/>
                <a:pathLst>
                  <a:path w="29" h="1196">
                    <a:moveTo>
                      <a:pt x="29" y="8"/>
                    </a:moveTo>
                    <a:lnTo>
                      <a:pt x="29" y="1189"/>
                    </a:lnTo>
                    <a:lnTo>
                      <a:pt x="3" y="1196"/>
                    </a:lnTo>
                    <a:lnTo>
                      <a:pt x="1" y="597"/>
                    </a:lnTo>
                    <a:lnTo>
                      <a:pt x="0" y="0"/>
                    </a:lnTo>
                    <a:lnTo>
                      <a:pt x="29" y="8"/>
                    </a:lnTo>
                    <a:close/>
                  </a:path>
                </a:pathLst>
              </a:custGeom>
              <a:solidFill>
                <a:srgbClr val="84C22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9" name="Freeform 882"/>
              <p:cNvSpPr>
                <a:spLocks/>
              </p:cNvSpPr>
              <p:nvPr/>
            </p:nvSpPr>
            <p:spPr bwMode="auto">
              <a:xfrm>
                <a:off x="4241" y="2656"/>
                <a:ext cx="14" cy="299"/>
              </a:xfrm>
              <a:custGeom>
                <a:avLst/>
                <a:gdLst/>
                <a:ahLst/>
                <a:cxnLst>
                  <a:cxn ang="0">
                    <a:pos x="58" y="15"/>
                  </a:cxn>
                  <a:cxn ang="0">
                    <a:pos x="58" y="1181"/>
                  </a:cxn>
                  <a:cxn ang="0">
                    <a:pos x="3" y="1196"/>
                  </a:cxn>
                  <a:cxn ang="0">
                    <a:pos x="1" y="597"/>
                  </a:cxn>
                  <a:cxn ang="0">
                    <a:pos x="0" y="0"/>
                  </a:cxn>
                  <a:cxn ang="0">
                    <a:pos x="58" y="15"/>
                  </a:cxn>
                </a:cxnLst>
                <a:rect l="0" t="0" r="r" b="b"/>
                <a:pathLst>
                  <a:path w="58" h="1196">
                    <a:moveTo>
                      <a:pt x="58" y="15"/>
                    </a:moveTo>
                    <a:lnTo>
                      <a:pt x="58" y="1181"/>
                    </a:lnTo>
                    <a:lnTo>
                      <a:pt x="3" y="1196"/>
                    </a:lnTo>
                    <a:lnTo>
                      <a:pt x="1" y="597"/>
                    </a:lnTo>
                    <a:lnTo>
                      <a:pt x="0" y="0"/>
                    </a:lnTo>
                    <a:lnTo>
                      <a:pt x="58" y="15"/>
                    </a:lnTo>
                    <a:close/>
                  </a:path>
                </a:pathLst>
              </a:custGeom>
              <a:solidFill>
                <a:srgbClr val="84C22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30" name="Freeform 883"/>
              <p:cNvSpPr>
                <a:spLocks/>
              </p:cNvSpPr>
              <p:nvPr/>
            </p:nvSpPr>
            <p:spPr bwMode="auto">
              <a:xfrm>
                <a:off x="4248" y="2658"/>
                <a:ext cx="14" cy="295"/>
              </a:xfrm>
              <a:custGeom>
                <a:avLst/>
                <a:gdLst/>
                <a:ahLst/>
                <a:cxnLst>
                  <a:cxn ang="0">
                    <a:pos x="0" y="1181"/>
                  </a:cxn>
                  <a:cxn ang="0">
                    <a:pos x="0" y="0"/>
                  </a:cxn>
                  <a:cxn ang="0">
                    <a:pos x="57" y="15"/>
                  </a:cxn>
                  <a:cxn ang="0">
                    <a:pos x="57" y="1165"/>
                  </a:cxn>
                  <a:cxn ang="0">
                    <a:pos x="0" y="1181"/>
                  </a:cxn>
                </a:cxnLst>
                <a:rect l="0" t="0" r="r" b="b"/>
                <a:pathLst>
                  <a:path w="57" h="1181">
                    <a:moveTo>
                      <a:pt x="0" y="1181"/>
                    </a:moveTo>
                    <a:lnTo>
                      <a:pt x="0" y="0"/>
                    </a:lnTo>
                    <a:lnTo>
                      <a:pt x="57" y="15"/>
                    </a:lnTo>
                    <a:lnTo>
                      <a:pt x="57" y="1165"/>
                    </a:lnTo>
                    <a:lnTo>
                      <a:pt x="0" y="1181"/>
                    </a:lnTo>
                    <a:close/>
                  </a:path>
                </a:pathLst>
              </a:custGeom>
              <a:solidFill>
                <a:srgbClr val="81BE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31" name="Freeform 884"/>
              <p:cNvSpPr>
                <a:spLocks/>
              </p:cNvSpPr>
              <p:nvPr/>
            </p:nvSpPr>
            <p:spPr bwMode="auto">
              <a:xfrm>
                <a:off x="4255" y="2660"/>
                <a:ext cx="15" cy="291"/>
              </a:xfrm>
              <a:custGeom>
                <a:avLst/>
                <a:gdLst/>
                <a:ahLst/>
                <a:cxnLst>
                  <a:cxn ang="0">
                    <a:pos x="0" y="1166"/>
                  </a:cxn>
                  <a:cxn ang="0">
                    <a:pos x="0" y="0"/>
                  </a:cxn>
                  <a:cxn ang="0">
                    <a:pos x="57" y="17"/>
                  </a:cxn>
                  <a:cxn ang="0">
                    <a:pos x="57" y="1149"/>
                  </a:cxn>
                  <a:cxn ang="0">
                    <a:pos x="0" y="1166"/>
                  </a:cxn>
                </a:cxnLst>
                <a:rect l="0" t="0" r="r" b="b"/>
                <a:pathLst>
                  <a:path w="57" h="1166">
                    <a:moveTo>
                      <a:pt x="0" y="1166"/>
                    </a:moveTo>
                    <a:lnTo>
                      <a:pt x="0" y="0"/>
                    </a:lnTo>
                    <a:lnTo>
                      <a:pt x="57" y="17"/>
                    </a:lnTo>
                    <a:lnTo>
                      <a:pt x="57" y="1149"/>
                    </a:lnTo>
                    <a:lnTo>
                      <a:pt x="0" y="1166"/>
                    </a:lnTo>
                    <a:close/>
                  </a:path>
                </a:pathLst>
              </a:custGeom>
              <a:solidFill>
                <a:srgbClr val="7FBA3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32" name="Freeform 885"/>
              <p:cNvSpPr>
                <a:spLocks/>
              </p:cNvSpPr>
              <p:nvPr/>
            </p:nvSpPr>
            <p:spPr bwMode="auto">
              <a:xfrm>
                <a:off x="4262" y="2662"/>
                <a:ext cx="15" cy="287"/>
              </a:xfrm>
              <a:custGeom>
                <a:avLst/>
                <a:gdLst/>
                <a:ahLst/>
                <a:cxnLst>
                  <a:cxn ang="0">
                    <a:pos x="0" y="1150"/>
                  </a:cxn>
                  <a:cxn ang="0">
                    <a:pos x="0" y="0"/>
                  </a:cxn>
                  <a:cxn ang="0">
                    <a:pos x="58" y="17"/>
                  </a:cxn>
                  <a:cxn ang="0">
                    <a:pos x="58" y="1133"/>
                  </a:cxn>
                  <a:cxn ang="0">
                    <a:pos x="0" y="1150"/>
                  </a:cxn>
                </a:cxnLst>
                <a:rect l="0" t="0" r="r" b="b"/>
                <a:pathLst>
                  <a:path w="58" h="1150">
                    <a:moveTo>
                      <a:pt x="0" y="1150"/>
                    </a:moveTo>
                    <a:lnTo>
                      <a:pt x="0" y="0"/>
                    </a:lnTo>
                    <a:lnTo>
                      <a:pt x="58" y="17"/>
                    </a:lnTo>
                    <a:lnTo>
                      <a:pt x="58" y="1133"/>
                    </a:lnTo>
                    <a:lnTo>
                      <a:pt x="0" y="1150"/>
                    </a:lnTo>
                    <a:close/>
                  </a:path>
                </a:pathLst>
              </a:custGeom>
              <a:solidFill>
                <a:srgbClr val="7DB63C"/>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33" name="Freeform 886"/>
              <p:cNvSpPr>
                <a:spLocks/>
              </p:cNvSpPr>
              <p:nvPr/>
            </p:nvSpPr>
            <p:spPr bwMode="auto">
              <a:xfrm>
                <a:off x="4270" y="2664"/>
                <a:ext cx="14" cy="283"/>
              </a:xfrm>
              <a:custGeom>
                <a:avLst/>
                <a:gdLst/>
                <a:ahLst/>
                <a:cxnLst>
                  <a:cxn ang="0">
                    <a:pos x="0" y="1132"/>
                  </a:cxn>
                  <a:cxn ang="0">
                    <a:pos x="0" y="0"/>
                  </a:cxn>
                  <a:cxn ang="0">
                    <a:pos x="58" y="16"/>
                  </a:cxn>
                  <a:cxn ang="0">
                    <a:pos x="58" y="1116"/>
                  </a:cxn>
                  <a:cxn ang="0">
                    <a:pos x="0" y="1132"/>
                  </a:cxn>
                </a:cxnLst>
                <a:rect l="0" t="0" r="r" b="b"/>
                <a:pathLst>
                  <a:path w="58" h="1132">
                    <a:moveTo>
                      <a:pt x="0" y="1132"/>
                    </a:moveTo>
                    <a:lnTo>
                      <a:pt x="0" y="0"/>
                    </a:lnTo>
                    <a:lnTo>
                      <a:pt x="58" y="16"/>
                    </a:lnTo>
                    <a:lnTo>
                      <a:pt x="58" y="1116"/>
                    </a:lnTo>
                    <a:lnTo>
                      <a:pt x="0" y="1132"/>
                    </a:lnTo>
                    <a:close/>
                  </a:path>
                </a:pathLst>
              </a:custGeom>
              <a:solidFill>
                <a:srgbClr val="7BB24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34" name="Freeform 887"/>
              <p:cNvSpPr>
                <a:spLocks/>
              </p:cNvSpPr>
              <p:nvPr/>
            </p:nvSpPr>
            <p:spPr bwMode="auto">
              <a:xfrm>
                <a:off x="4277" y="2666"/>
                <a:ext cx="14" cy="279"/>
              </a:xfrm>
              <a:custGeom>
                <a:avLst/>
                <a:gdLst/>
                <a:ahLst/>
                <a:cxnLst>
                  <a:cxn ang="0">
                    <a:pos x="0" y="1116"/>
                  </a:cxn>
                  <a:cxn ang="0">
                    <a:pos x="0" y="0"/>
                  </a:cxn>
                  <a:cxn ang="0">
                    <a:pos x="58" y="16"/>
                  </a:cxn>
                  <a:cxn ang="0">
                    <a:pos x="58" y="1100"/>
                  </a:cxn>
                  <a:cxn ang="0">
                    <a:pos x="0" y="1116"/>
                  </a:cxn>
                </a:cxnLst>
                <a:rect l="0" t="0" r="r" b="b"/>
                <a:pathLst>
                  <a:path w="58" h="1116">
                    <a:moveTo>
                      <a:pt x="0" y="1116"/>
                    </a:moveTo>
                    <a:lnTo>
                      <a:pt x="0" y="0"/>
                    </a:lnTo>
                    <a:lnTo>
                      <a:pt x="58" y="16"/>
                    </a:lnTo>
                    <a:lnTo>
                      <a:pt x="58" y="1100"/>
                    </a:lnTo>
                    <a:lnTo>
                      <a:pt x="0" y="1116"/>
                    </a:lnTo>
                    <a:close/>
                  </a:path>
                </a:pathLst>
              </a:custGeom>
              <a:solidFill>
                <a:srgbClr val="79AD48"/>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35" name="Freeform 888"/>
              <p:cNvSpPr>
                <a:spLocks/>
              </p:cNvSpPr>
              <p:nvPr/>
            </p:nvSpPr>
            <p:spPr bwMode="auto">
              <a:xfrm>
                <a:off x="4284" y="2668"/>
                <a:ext cx="14" cy="275"/>
              </a:xfrm>
              <a:custGeom>
                <a:avLst/>
                <a:gdLst/>
                <a:ahLst/>
                <a:cxnLst>
                  <a:cxn ang="0">
                    <a:pos x="0" y="1100"/>
                  </a:cxn>
                  <a:cxn ang="0">
                    <a:pos x="0" y="0"/>
                  </a:cxn>
                  <a:cxn ang="0">
                    <a:pos x="57" y="16"/>
                  </a:cxn>
                  <a:cxn ang="0">
                    <a:pos x="57" y="1084"/>
                  </a:cxn>
                  <a:cxn ang="0">
                    <a:pos x="0" y="1100"/>
                  </a:cxn>
                </a:cxnLst>
                <a:rect l="0" t="0" r="r" b="b"/>
                <a:pathLst>
                  <a:path w="57" h="1100">
                    <a:moveTo>
                      <a:pt x="0" y="1100"/>
                    </a:moveTo>
                    <a:lnTo>
                      <a:pt x="0" y="0"/>
                    </a:lnTo>
                    <a:lnTo>
                      <a:pt x="57" y="16"/>
                    </a:lnTo>
                    <a:lnTo>
                      <a:pt x="57" y="1084"/>
                    </a:lnTo>
                    <a:lnTo>
                      <a:pt x="0" y="1100"/>
                    </a:lnTo>
                    <a:close/>
                  </a:path>
                </a:pathLst>
              </a:custGeom>
              <a:solidFill>
                <a:srgbClr val="77A94D"/>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36" name="Freeform 889"/>
              <p:cNvSpPr>
                <a:spLocks/>
              </p:cNvSpPr>
              <p:nvPr/>
            </p:nvSpPr>
            <p:spPr bwMode="auto">
              <a:xfrm>
                <a:off x="4291" y="2670"/>
                <a:ext cx="15" cy="271"/>
              </a:xfrm>
              <a:custGeom>
                <a:avLst/>
                <a:gdLst/>
                <a:ahLst/>
                <a:cxnLst>
                  <a:cxn ang="0">
                    <a:pos x="0" y="1084"/>
                  </a:cxn>
                  <a:cxn ang="0">
                    <a:pos x="0" y="0"/>
                  </a:cxn>
                  <a:cxn ang="0">
                    <a:pos x="57" y="16"/>
                  </a:cxn>
                  <a:cxn ang="0">
                    <a:pos x="57" y="1067"/>
                  </a:cxn>
                  <a:cxn ang="0">
                    <a:pos x="0" y="1084"/>
                  </a:cxn>
                </a:cxnLst>
                <a:rect l="0" t="0" r="r" b="b"/>
                <a:pathLst>
                  <a:path w="57" h="1084">
                    <a:moveTo>
                      <a:pt x="0" y="1084"/>
                    </a:moveTo>
                    <a:lnTo>
                      <a:pt x="0" y="0"/>
                    </a:lnTo>
                    <a:lnTo>
                      <a:pt x="57" y="16"/>
                    </a:lnTo>
                    <a:lnTo>
                      <a:pt x="57" y="1067"/>
                    </a:lnTo>
                    <a:lnTo>
                      <a:pt x="0" y="1084"/>
                    </a:lnTo>
                    <a:close/>
                  </a:path>
                </a:pathLst>
              </a:custGeom>
              <a:solidFill>
                <a:srgbClr val="75A55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37" name="Freeform 890"/>
              <p:cNvSpPr>
                <a:spLocks/>
              </p:cNvSpPr>
              <p:nvPr/>
            </p:nvSpPr>
            <p:spPr bwMode="auto">
              <a:xfrm>
                <a:off x="4298" y="2672"/>
                <a:ext cx="15" cy="267"/>
              </a:xfrm>
              <a:custGeom>
                <a:avLst/>
                <a:gdLst/>
                <a:ahLst/>
                <a:cxnLst>
                  <a:cxn ang="0">
                    <a:pos x="0" y="1068"/>
                  </a:cxn>
                  <a:cxn ang="0">
                    <a:pos x="0" y="0"/>
                  </a:cxn>
                  <a:cxn ang="0">
                    <a:pos x="58" y="17"/>
                  </a:cxn>
                  <a:cxn ang="0">
                    <a:pos x="58" y="1051"/>
                  </a:cxn>
                  <a:cxn ang="0">
                    <a:pos x="0" y="1068"/>
                  </a:cxn>
                </a:cxnLst>
                <a:rect l="0" t="0" r="r" b="b"/>
                <a:pathLst>
                  <a:path w="58" h="1068">
                    <a:moveTo>
                      <a:pt x="0" y="1068"/>
                    </a:moveTo>
                    <a:lnTo>
                      <a:pt x="0" y="0"/>
                    </a:lnTo>
                    <a:lnTo>
                      <a:pt x="58" y="17"/>
                    </a:lnTo>
                    <a:lnTo>
                      <a:pt x="58" y="1051"/>
                    </a:lnTo>
                    <a:lnTo>
                      <a:pt x="0" y="1068"/>
                    </a:lnTo>
                    <a:close/>
                  </a:path>
                </a:pathLst>
              </a:custGeom>
              <a:solidFill>
                <a:srgbClr val="74A253"/>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38" name="Freeform 891"/>
              <p:cNvSpPr>
                <a:spLocks/>
              </p:cNvSpPr>
              <p:nvPr/>
            </p:nvSpPr>
            <p:spPr bwMode="auto">
              <a:xfrm>
                <a:off x="4306" y="2674"/>
                <a:ext cx="14" cy="263"/>
              </a:xfrm>
              <a:custGeom>
                <a:avLst/>
                <a:gdLst/>
                <a:ahLst/>
                <a:cxnLst>
                  <a:cxn ang="0">
                    <a:pos x="0" y="1051"/>
                  </a:cxn>
                  <a:cxn ang="0">
                    <a:pos x="0" y="0"/>
                  </a:cxn>
                  <a:cxn ang="0">
                    <a:pos x="58" y="17"/>
                  </a:cxn>
                  <a:cxn ang="0">
                    <a:pos x="58" y="1035"/>
                  </a:cxn>
                  <a:cxn ang="0">
                    <a:pos x="0" y="1051"/>
                  </a:cxn>
                </a:cxnLst>
                <a:rect l="0" t="0" r="r" b="b"/>
                <a:pathLst>
                  <a:path w="58" h="1051">
                    <a:moveTo>
                      <a:pt x="0" y="1051"/>
                    </a:moveTo>
                    <a:lnTo>
                      <a:pt x="0" y="0"/>
                    </a:lnTo>
                    <a:lnTo>
                      <a:pt x="58" y="17"/>
                    </a:lnTo>
                    <a:lnTo>
                      <a:pt x="58" y="1035"/>
                    </a:lnTo>
                    <a:lnTo>
                      <a:pt x="0" y="1051"/>
                    </a:lnTo>
                    <a:close/>
                  </a:path>
                </a:pathLst>
              </a:custGeom>
              <a:solidFill>
                <a:srgbClr val="719E5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39" name="Freeform 892"/>
              <p:cNvSpPr>
                <a:spLocks/>
              </p:cNvSpPr>
              <p:nvPr/>
            </p:nvSpPr>
            <p:spPr bwMode="auto">
              <a:xfrm>
                <a:off x="4313" y="2676"/>
                <a:ext cx="14" cy="259"/>
              </a:xfrm>
              <a:custGeom>
                <a:avLst/>
                <a:gdLst/>
                <a:ahLst/>
                <a:cxnLst>
                  <a:cxn ang="0">
                    <a:pos x="0" y="1034"/>
                  </a:cxn>
                  <a:cxn ang="0">
                    <a:pos x="0" y="0"/>
                  </a:cxn>
                  <a:cxn ang="0">
                    <a:pos x="57" y="16"/>
                  </a:cxn>
                  <a:cxn ang="0">
                    <a:pos x="57" y="1019"/>
                  </a:cxn>
                  <a:cxn ang="0">
                    <a:pos x="0" y="1034"/>
                  </a:cxn>
                </a:cxnLst>
                <a:rect l="0" t="0" r="r" b="b"/>
                <a:pathLst>
                  <a:path w="57" h="1034">
                    <a:moveTo>
                      <a:pt x="0" y="1034"/>
                    </a:moveTo>
                    <a:lnTo>
                      <a:pt x="0" y="0"/>
                    </a:lnTo>
                    <a:lnTo>
                      <a:pt x="57" y="16"/>
                    </a:lnTo>
                    <a:lnTo>
                      <a:pt x="57" y="1019"/>
                    </a:lnTo>
                    <a:lnTo>
                      <a:pt x="0" y="1034"/>
                    </a:lnTo>
                    <a:close/>
                  </a:path>
                </a:pathLst>
              </a:custGeom>
              <a:solidFill>
                <a:srgbClr val="6F9959"/>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40" name="Freeform 893"/>
              <p:cNvSpPr>
                <a:spLocks/>
              </p:cNvSpPr>
              <p:nvPr/>
            </p:nvSpPr>
            <p:spPr bwMode="auto">
              <a:xfrm>
                <a:off x="4320" y="2678"/>
                <a:ext cx="14" cy="255"/>
              </a:xfrm>
              <a:custGeom>
                <a:avLst/>
                <a:gdLst/>
                <a:ahLst/>
                <a:cxnLst>
                  <a:cxn ang="0">
                    <a:pos x="0" y="1018"/>
                  </a:cxn>
                  <a:cxn ang="0">
                    <a:pos x="0" y="0"/>
                  </a:cxn>
                  <a:cxn ang="0">
                    <a:pos x="57" y="15"/>
                  </a:cxn>
                  <a:cxn ang="0">
                    <a:pos x="57" y="1003"/>
                  </a:cxn>
                  <a:cxn ang="0">
                    <a:pos x="0" y="1018"/>
                  </a:cxn>
                </a:cxnLst>
                <a:rect l="0" t="0" r="r" b="b"/>
                <a:pathLst>
                  <a:path w="57" h="1018">
                    <a:moveTo>
                      <a:pt x="0" y="1018"/>
                    </a:moveTo>
                    <a:lnTo>
                      <a:pt x="0" y="0"/>
                    </a:lnTo>
                    <a:lnTo>
                      <a:pt x="57" y="15"/>
                    </a:lnTo>
                    <a:lnTo>
                      <a:pt x="57" y="1003"/>
                    </a:lnTo>
                    <a:lnTo>
                      <a:pt x="0" y="1018"/>
                    </a:lnTo>
                    <a:close/>
                  </a:path>
                </a:pathLst>
              </a:custGeom>
              <a:solidFill>
                <a:srgbClr val="6D965C"/>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41" name="Freeform 894"/>
              <p:cNvSpPr>
                <a:spLocks/>
              </p:cNvSpPr>
              <p:nvPr/>
            </p:nvSpPr>
            <p:spPr bwMode="auto">
              <a:xfrm>
                <a:off x="4327" y="2680"/>
                <a:ext cx="15" cy="251"/>
              </a:xfrm>
              <a:custGeom>
                <a:avLst/>
                <a:gdLst/>
                <a:ahLst/>
                <a:cxnLst>
                  <a:cxn ang="0">
                    <a:pos x="0" y="1003"/>
                  </a:cxn>
                  <a:cxn ang="0">
                    <a:pos x="0" y="0"/>
                  </a:cxn>
                  <a:cxn ang="0">
                    <a:pos x="59" y="15"/>
                  </a:cxn>
                  <a:cxn ang="0">
                    <a:pos x="59" y="986"/>
                  </a:cxn>
                  <a:cxn ang="0">
                    <a:pos x="0" y="1003"/>
                  </a:cxn>
                </a:cxnLst>
                <a:rect l="0" t="0" r="r" b="b"/>
                <a:pathLst>
                  <a:path w="59" h="1003">
                    <a:moveTo>
                      <a:pt x="0" y="1003"/>
                    </a:moveTo>
                    <a:lnTo>
                      <a:pt x="0" y="0"/>
                    </a:lnTo>
                    <a:lnTo>
                      <a:pt x="59" y="15"/>
                    </a:lnTo>
                    <a:lnTo>
                      <a:pt x="59" y="986"/>
                    </a:lnTo>
                    <a:lnTo>
                      <a:pt x="0" y="1003"/>
                    </a:lnTo>
                    <a:close/>
                  </a:path>
                </a:pathLst>
              </a:custGeom>
              <a:solidFill>
                <a:srgbClr val="6B925E"/>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42" name="Freeform 895"/>
              <p:cNvSpPr>
                <a:spLocks/>
              </p:cNvSpPr>
              <p:nvPr/>
            </p:nvSpPr>
            <p:spPr bwMode="auto">
              <a:xfrm>
                <a:off x="4334" y="2682"/>
                <a:ext cx="15" cy="247"/>
              </a:xfrm>
              <a:custGeom>
                <a:avLst/>
                <a:gdLst/>
                <a:ahLst/>
                <a:cxnLst>
                  <a:cxn ang="0">
                    <a:pos x="0" y="988"/>
                  </a:cxn>
                  <a:cxn ang="0">
                    <a:pos x="0" y="0"/>
                  </a:cxn>
                  <a:cxn ang="0">
                    <a:pos x="59" y="16"/>
                  </a:cxn>
                  <a:cxn ang="0">
                    <a:pos x="59" y="971"/>
                  </a:cxn>
                  <a:cxn ang="0">
                    <a:pos x="0" y="988"/>
                  </a:cxn>
                </a:cxnLst>
                <a:rect l="0" t="0" r="r" b="b"/>
                <a:pathLst>
                  <a:path w="59" h="988">
                    <a:moveTo>
                      <a:pt x="0" y="988"/>
                    </a:moveTo>
                    <a:lnTo>
                      <a:pt x="0" y="0"/>
                    </a:lnTo>
                    <a:lnTo>
                      <a:pt x="59" y="16"/>
                    </a:lnTo>
                    <a:lnTo>
                      <a:pt x="59" y="971"/>
                    </a:lnTo>
                    <a:lnTo>
                      <a:pt x="0" y="988"/>
                    </a:lnTo>
                    <a:close/>
                  </a:path>
                </a:pathLst>
              </a:custGeom>
              <a:solidFill>
                <a:srgbClr val="698F6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43" name="Freeform 896"/>
              <p:cNvSpPr>
                <a:spLocks/>
              </p:cNvSpPr>
              <p:nvPr/>
            </p:nvSpPr>
            <p:spPr bwMode="auto">
              <a:xfrm>
                <a:off x="4342" y="2684"/>
                <a:ext cx="14" cy="242"/>
              </a:xfrm>
              <a:custGeom>
                <a:avLst/>
                <a:gdLst/>
                <a:ahLst/>
                <a:cxnLst>
                  <a:cxn ang="0">
                    <a:pos x="0" y="971"/>
                  </a:cxn>
                  <a:cxn ang="0">
                    <a:pos x="0" y="0"/>
                  </a:cxn>
                  <a:cxn ang="0">
                    <a:pos x="58" y="17"/>
                  </a:cxn>
                  <a:cxn ang="0">
                    <a:pos x="58" y="955"/>
                  </a:cxn>
                  <a:cxn ang="0">
                    <a:pos x="0" y="971"/>
                  </a:cxn>
                </a:cxnLst>
                <a:rect l="0" t="0" r="r" b="b"/>
                <a:pathLst>
                  <a:path w="58" h="971">
                    <a:moveTo>
                      <a:pt x="0" y="971"/>
                    </a:moveTo>
                    <a:lnTo>
                      <a:pt x="0" y="0"/>
                    </a:lnTo>
                    <a:lnTo>
                      <a:pt x="58" y="17"/>
                    </a:lnTo>
                    <a:lnTo>
                      <a:pt x="58" y="955"/>
                    </a:lnTo>
                    <a:lnTo>
                      <a:pt x="0" y="971"/>
                    </a:lnTo>
                    <a:close/>
                  </a:path>
                </a:pathLst>
              </a:custGeom>
              <a:solidFill>
                <a:srgbClr val="678C6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44" name="Freeform 897"/>
              <p:cNvSpPr>
                <a:spLocks/>
              </p:cNvSpPr>
              <p:nvPr/>
            </p:nvSpPr>
            <p:spPr bwMode="auto">
              <a:xfrm>
                <a:off x="4349" y="2686"/>
                <a:ext cx="14" cy="238"/>
              </a:xfrm>
              <a:custGeom>
                <a:avLst/>
                <a:gdLst/>
                <a:ahLst/>
                <a:cxnLst>
                  <a:cxn ang="0">
                    <a:pos x="0" y="955"/>
                  </a:cxn>
                  <a:cxn ang="0">
                    <a:pos x="0" y="0"/>
                  </a:cxn>
                  <a:cxn ang="0">
                    <a:pos x="58" y="17"/>
                  </a:cxn>
                  <a:cxn ang="0">
                    <a:pos x="58" y="939"/>
                  </a:cxn>
                  <a:cxn ang="0">
                    <a:pos x="0" y="955"/>
                  </a:cxn>
                </a:cxnLst>
                <a:rect l="0" t="0" r="r" b="b"/>
                <a:pathLst>
                  <a:path w="58" h="955">
                    <a:moveTo>
                      <a:pt x="0" y="955"/>
                    </a:moveTo>
                    <a:lnTo>
                      <a:pt x="0" y="0"/>
                    </a:lnTo>
                    <a:lnTo>
                      <a:pt x="58" y="17"/>
                    </a:lnTo>
                    <a:lnTo>
                      <a:pt x="58" y="939"/>
                    </a:lnTo>
                    <a:lnTo>
                      <a:pt x="0" y="955"/>
                    </a:lnTo>
                    <a:close/>
                  </a:path>
                </a:pathLst>
              </a:custGeom>
              <a:solidFill>
                <a:srgbClr val="668864"/>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45" name="Freeform 898"/>
              <p:cNvSpPr>
                <a:spLocks/>
              </p:cNvSpPr>
              <p:nvPr/>
            </p:nvSpPr>
            <p:spPr bwMode="auto">
              <a:xfrm>
                <a:off x="4356" y="2688"/>
                <a:ext cx="15" cy="234"/>
              </a:xfrm>
              <a:custGeom>
                <a:avLst/>
                <a:gdLst/>
                <a:ahLst/>
                <a:cxnLst>
                  <a:cxn ang="0">
                    <a:pos x="0" y="938"/>
                  </a:cxn>
                  <a:cxn ang="0">
                    <a:pos x="0" y="0"/>
                  </a:cxn>
                  <a:cxn ang="0">
                    <a:pos x="57" y="16"/>
                  </a:cxn>
                  <a:cxn ang="0">
                    <a:pos x="57" y="922"/>
                  </a:cxn>
                  <a:cxn ang="0">
                    <a:pos x="0" y="938"/>
                  </a:cxn>
                </a:cxnLst>
                <a:rect l="0" t="0" r="r" b="b"/>
                <a:pathLst>
                  <a:path w="57" h="938">
                    <a:moveTo>
                      <a:pt x="0" y="938"/>
                    </a:moveTo>
                    <a:lnTo>
                      <a:pt x="0" y="0"/>
                    </a:lnTo>
                    <a:lnTo>
                      <a:pt x="57" y="16"/>
                    </a:lnTo>
                    <a:lnTo>
                      <a:pt x="57" y="922"/>
                    </a:lnTo>
                    <a:lnTo>
                      <a:pt x="0" y="938"/>
                    </a:lnTo>
                    <a:close/>
                  </a:path>
                </a:pathLst>
              </a:custGeom>
              <a:solidFill>
                <a:srgbClr val="64846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46" name="Freeform 899"/>
              <p:cNvSpPr>
                <a:spLocks/>
              </p:cNvSpPr>
              <p:nvPr/>
            </p:nvSpPr>
            <p:spPr bwMode="auto">
              <a:xfrm>
                <a:off x="4363" y="2690"/>
                <a:ext cx="15" cy="231"/>
              </a:xfrm>
              <a:custGeom>
                <a:avLst/>
                <a:gdLst/>
                <a:ahLst/>
                <a:cxnLst>
                  <a:cxn ang="0">
                    <a:pos x="0" y="922"/>
                  </a:cxn>
                  <a:cxn ang="0">
                    <a:pos x="0" y="0"/>
                  </a:cxn>
                  <a:cxn ang="0">
                    <a:pos x="57" y="16"/>
                  </a:cxn>
                  <a:cxn ang="0">
                    <a:pos x="57" y="906"/>
                  </a:cxn>
                  <a:cxn ang="0">
                    <a:pos x="0" y="922"/>
                  </a:cxn>
                </a:cxnLst>
                <a:rect l="0" t="0" r="r" b="b"/>
                <a:pathLst>
                  <a:path w="57" h="922">
                    <a:moveTo>
                      <a:pt x="0" y="922"/>
                    </a:moveTo>
                    <a:lnTo>
                      <a:pt x="0" y="0"/>
                    </a:lnTo>
                    <a:lnTo>
                      <a:pt x="57" y="16"/>
                    </a:lnTo>
                    <a:lnTo>
                      <a:pt x="57" y="906"/>
                    </a:lnTo>
                    <a:lnTo>
                      <a:pt x="0" y="922"/>
                    </a:lnTo>
                    <a:close/>
                  </a:path>
                </a:pathLst>
              </a:custGeom>
              <a:solidFill>
                <a:srgbClr val="62816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47" name="Freeform 900"/>
              <p:cNvSpPr>
                <a:spLocks/>
              </p:cNvSpPr>
              <p:nvPr/>
            </p:nvSpPr>
            <p:spPr bwMode="auto">
              <a:xfrm>
                <a:off x="4371" y="2692"/>
                <a:ext cx="14" cy="227"/>
              </a:xfrm>
              <a:custGeom>
                <a:avLst/>
                <a:gdLst/>
                <a:ahLst/>
                <a:cxnLst>
                  <a:cxn ang="0">
                    <a:pos x="0" y="906"/>
                  </a:cxn>
                  <a:cxn ang="0">
                    <a:pos x="0" y="0"/>
                  </a:cxn>
                  <a:cxn ang="0">
                    <a:pos x="58" y="16"/>
                  </a:cxn>
                  <a:cxn ang="0">
                    <a:pos x="58" y="889"/>
                  </a:cxn>
                  <a:cxn ang="0">
                    <a:pos x="0" y="906"/>
                  </a:cxn>
                </a:cxnLst>
                <a:rect l="0" t="0" r="r" b="b"/>
                <a:pathLst>
                  <a:path w="58" h="906">
                    <a:moveTo>
                      <a:pt x="0" y="906"/>
                    </a:moveTo>
                    <a:lnTo>
                      <a:pt x="0" y="0"/>
                    </a:lnTo>
                    <a:lnTo>
                      <a:pt x="58" y="16"/>
                    </a:lnTo>
                    <a:lnTo>
                      <a:pt x="58" y="889"/>
                    </a:lnTo>
                    <a:lnTo>
                      <a:pt x="0" y="906"/>
                    </a:lnTo>
                    <a:close/>
                  </a:path>
                </a:pathLst>
              </a:custGeom>
              <a:solidFill>
                <a:srgbClr val="607E69"/>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48" name="Freeform 901"/>
              <p:cNvSpPr>
                <a:spLocks/>
              </p:cNvSpPr>
              <p:nvPr/>
            </p:nvSpPr>
            <p:spPr bwMode="auto">
              <a:xfrm>
                <a:off x="4378" y="2694"/>
                <a:ext cx="14" cy="223"/>
              </a:xfrm>
              <a:custGeom>
                <a:avLst/>
                <a:gdLst/>
                <a:ahLst/>
                <a:cxnLst>
                  <a:cxn ang="0">
                    <a:pos x="0" y="890"/>
                  </a:cxn>
                  <a:cxn ang="0">
                    <a:pos x="0" y="0"/>
                  </a:cxn>
                  <a:cxn ang="0">
                    <a:pos x="58" y="15"/>
                  </a:cxn>
                  <a:cxn ang="0">
                    <a:pos x="58" y="873"/>
                  </a:cxn>
                  <a:cxn ang="0">
                    <a:pos x="0" y="890"/>
                  </a:cxn>
                </a:cxnLst>
                <a:rect l="0" t="0" r="r" b="b"/>
                <a:pathLst>
                  <a:path w="58" h="890">
                    <a:moveTo>
                      <a:pt x="0" y="890"/>
                    </a:moveTo>
                    <a:lnTo>
                      <a:pt x="0" y="0"/>
                    </a:lnTo>
                    <a:lnTo>
                      <a:pt x="58" y="15"/>
                    </a:lnTo>
                    <a:lnTo>
                      <a:pt x="58" y="873"/>
                    </a:lnTo>
                    <a:lnTo>
                      <a:pt x="0" y="890"/>
                    </a:lnTo>
                    <a:close/>
                  </a:path>
                </a:pathLst>
              </a:custGeom>
              <a:solidFill>
                <a:srgbClr val="5E7B6A"/>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49" name="Freeform 902"/>
              <p:cNvSpPr>
                <a:spLocks/>
              </p:cNvSpPr>
              <p:nvPr/>
            </p:nvSpPr>
            <p:spPr bwMode="auto">
              <a:xfrm>
                <a:off x="4385" y="2696"/>
                <a:ext cx="14" cy="218"/>
              </a:xfrm>
              <a:custGeom>
                <a:avLst/>
                <a:gdLst/>
                <a:ahLst/>
                <a:cxnLst>
                  <a:cxn ang="0">
                    <a:pos x="0" y="873"/>
                  </a:cxn>
                  <a:cxn ang="0">
                    <a:pos x="0" y="0"/>
                  </a:cxn>
                  <a:cxn ang="0">
                    <a:pos x="57" y="17"/>
                  </a:cxn>
                  <a:cxn ang="0">
                    <a:pos x="57" y="858"/>
                  </a:cxn>
                  <a:cxn ang="0">
                    <a:pos x="0" y="873"/>
                  </a:cxn>
                </a:cxnLst>
                <a:rect l="0" t="0" r="r" b="b"/>
                <a:pathLst>
                  <a:path w="57" h="873">
                    <a:moveTo>
                      <a:pt x="0" y="873"/>
                    </a:moveTo>
                    <a:lnTo>
                      <a:pt x="0" y="0"/>
                    </a:lnTo>
                    <a:lnTo>
                      <a:pt x="57" y="17"/>
                    </a:lnTo>
                    <a:lnTo>
                      <a:pt x="57" y="858"/>
                    </a:lnTo>
                    <a:lnTo>
                      <a:pt x="0" y="873"/>
                    </a:lnTo>
                    <a:close/>
                  </a:path>
                </a:pathLst>
              </a:custGeom>
              <a:solidFill>
                <a:srgbClr val="5C776C"/>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50" name="Freeform 903"/>
              <p:cNvSpPr>
                <a:spLocks/>
              </p:cNvSpPr>
              <p:nvPr/>
            </p:nvSpPr>
            <p:spPr bwMode="auto">
              <a:xfrm>
                <a:off x="4392" y="2698"/>
                <a:ext cx="15" cy="214"/>
              </a:xfrm>
              <a:custGeom>
                <a:avLst/>
                <a:gdLst/>
                <a:ahLst/>
                <a:cxnLst>
                  <a:cxn ang="0">
                    <a:pos x="0" y="858"/>
                  </a:cxn>
                  <a:cxn ang="0">
                    <a:pos x="0" y="0"/>
                  </a:cxn>
                  <a:cxn ang="0">
                    <a:pos x="57" y="17"/>
                  </a:cxn>
                  <a:cxn ang="0">
                    <a:pos x="57" y="843"/>
                  </a:cxn>
                  <a:cxn ang="0">
                    <a:pos x="0" y="858"/>
                  </a:cxn>
                </a:cxnLst>
                <a:rect l="0" t="0" r="r" b="b"/>
                <a:pathLst>
                  <a:path w="57" h="858">
                    <a:moveTo>
                      <a:pt x="0" y="858"/>
                    </a:moveTo>
                    <a:lnTo>
                      <a:pt x="0" y="0"/>
                    </a:lnTo>
                    <a:lnTo>
                      <a:pt x="57" y="17"/>
                    </a:lnTo>
                    <a:lnTo>
                      <a:pt x="57" y="843"/>
                    </a:lnTo>
                    <a:lnTo>
                      <a:pt x="0" y="858"/>
                    </a:lnTo>
                    <a:close/>
                  </a:path>
                </a:pathLst>
              </a:custGeom>
              <a:solidFill>
                <a:srgbClr val="5B746D"/>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51" name="Freeform 904"/>
              <p:cNvSpPr>
                <a:spLocks/>
              </p:cNvSpPr>
              <p:nvPr/>
            </p:nvSpPr>
            <p:spPr bwMode="auto">
              <a:xfrm>
                <a:off x="4399" y="2700"/>
                <a:ext cx="15" cy="210"/>
              </a:xfrm>
              <a:custGeom>
                <a:avLst/>
                <a:gdLst/>
                <a:ahLst/>
                <a:cxnLst>
                  <a:cxn ang="0">
                    <a:pos x="0" y="841"/>
                  </a:cxn>
                  <a:cxn ang="0">
                    <a:pos x="0" y="0"/>
                  </a:cxn>
                  <a:cxn ang="0">
                    <a:pos x="58" y="15"/>
                  </a:cxn>
                  <a:cxn ang="0">
                    <a:pos x="58" y="825"/>
                  </a:cxn>
                  <a:cxn ang="0">
                    <a:pos x="0" y="841"/>
                  </a:cxn>
                </a:cxnLst>
                <a:rect l="0" t="0" r="r" b="b"/>
                <a:pathLst>
                  <a:path w="58" h="841">
                    <a:moveTo>
                      <a:pt x="0" y="841"/>
                    </a:moveTo>
                    <a:lnTo>
                      <a:pt x="0" y="0"/>
                    </a:lnTo>
                    <a:lnTo>
                      <a:pt x="58" y="15"/>
                    </a:lnTo>
                    <a:lnTo>
                      <a:pt x="58" y="825"/>
                    </a:lnTo>
                    <a:lnTo>
                      <a:pt x="0" y="841"/>
                    </a:lnTo>
                    <a:close/>
                  </a:path>
                </a:pathLst>
              </a:custGeom>
              <a:solidFill>
                <a:srgbClr val="59716E"/>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52" name="Freeform 905"/>
              <p:cNvSpPr>
                <a:spLocks/>
              </p:cNvSpPr>
              <p:nvPr/>
            </p:nvSpPr>
            <p:spPr bwMode="auto">
              <a:xfrm>
                <a:off x="4407" y="2702"/>
                <a:ext cx="14" cy="206"/>
              </a:xfrm>
              <a:custGeom>
                <a:avLst/>
                <a:gdLst/>
                <a:ahLst/>
                <a:cxnLst>
                  <a:cxn ang="0">
                    <a:pos x="0" y="826"/>
                  </a:cxn>
                  <a:cxn ang="0">
                    <a:pos x="0" y="0"/>
                  </a:cxn>
                  <a:cxn ang="0">
                    <a:pos x="58" y="16"/>
                  </a:cxn>
                  <a:cxn ang="0">
                    <a:pos x="58" y="809"/>
                  </a:cxn>
                  <a:cxn ang="0">
                    <a:pos x="0" y="826"/>
                  </a:cxn>
                </a:cxnLst>
                <a:rect l="0" t="0" r="r" b="b"/>
                <a:pathLst>
                  <a:path w="58" h="826">
                    <a:moveTo>
                      <a:pt x="0" y="826"/>
                    </a:moveTo>
                    <a:lnTo>
                      <a:pt x="0" y="0"/>
                    </a:lnTo>
                    <a:lnTo>
                      <a:pt x="58" y="16"/>
                    </a:lnTo>
                    <a:lnTo>
                      <a:pt x="58" y="809"/>
                    </a:lnTo>
                    <a:lnTo>
                      <a:pt x="0" y="826"/>
                    </a:lnTo>
                    <a:close/>
                  </a:path>
                </a:pathLst>
              </a:custGeom>
              <a:solidFill>
                <a:srgbClr val="576E6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53" name="Freeform 906"/>
              <p:cNvSpPr>
                <a:spLocks/>
              </p:cNvSpPr>
              <p:nvPr/>
            </p:nvSpPr>
            <p:spPr bwMode="auto">
              <a:xfrm>
                <a:off x="4414" y="2704"/>
                <a:ext cx="14" cy="202"/>
              </a:xfrm>
              <a:custGeom>
                <a:avLst/>
                <a:gdLst/>
                <a:ahLst/>
                <a:cxnLst>
                  <a:cxn ang="0">
                    <a:pos x="0" y="810"/>
                  </a:cxn>
                  <a:cxn ang="0">
                    <a:pos x="0" y="0"/>
                  </a:cxn>
                  <a:cxn ang="0">
                    <a:pos x="58" y="16"/>
                  </a:cxn>
                  <a:cxn ang="0">
                    <a:pos x="58" y="793"/>
                  </a:cxn>
                  <a:cxn ang="0">
                    <a:pos x="0" y="810"/>
                  </a:cxn>
                </a:cxnLst>
                <a:rect l="0" t="0" r="r" b="b"/>
                <a:pathLst>
                  <a:path w="58" h="810">
                    <a:moveTo>
                      <a:pt x="0" y="810"/>
                    </a:moveTo>
                    <a:lnTo>
                      <a:pt x="0" y="0"/>
                    </a:lnTo>
                    <a:lnTo>
                      <a:pt x="58" y="16"/>
                    </a:lnTo>
                    <a:lnTo>
                      <a:pt x="58" y="793"/>
                    </a:lnTo>
                    <a:lnTo>
                      <a:pt x="0" y="810"/>
                    </a:lnTo>
                    <a:close/>
                  </a:path>
                </a:pathLst>
              </a:custGeom>
              <a:solidFill>
                <a:srgbClr val="566B7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54" name="Freeform 907"/>
              <p:cNvSpPr>
                <a:spLocks/>
              </p:cNvSpPr>
              <p:nvPr/>
            </p:nvSpPr>
            <p:spPr bwMode="auto">
              <a:xfrm>
                <a:off x="4421" y="2706"/>
                <a:ext cx="14" cy="198"/>
              </a:xfrm>
              <a:custGeom>
                <a:avLst/>
                <a:gdLst/>
                <a:ahLst/>
                <a:cxnLst>
                  <a:cxn ang="0">
                    <a:pos x="0" y="793"/>
                  </a:cxn>
                  <a:cxn ang="0">
                    <a:pos x="0" y="0"/>
                  </a:cxn>
                  <a:cxn ang="0">
                    <a:pos x="57" y="16"/>
                  </a:cxn>
                  <a:cxn ang="0">
                    <a:pos x="57" y="777"/>
                  </a:cxn>
                  <a:cxn ang="0">
                    <a:pos x="0" y="793"/>
                  </a:cxn>
                </a:cxnLst>
                <a:rect l="0" t="0" r="r" b="b"/>
                <a:pathLst>
                  <a:path w="57" h="793">
                    <a:moveTo>
                      <a:pt x="0" y="793"/>
                    </a:moveTo>
                    <a:lnTo>
                      <a:pt x="0" y="0"/>
                    </a:lnTo>
                    <a:lnTo>
                      <a:pt x="57" y="16"/>
                    </a:lnTo>
                    <a:lnTo>
                      <a:pt x="57" y="777"/>
                    </a:lnTo>
                    <a:lnTo>
                      <a:pt x="0" y="793"/>
                    </a:lnTo>
                    <a:close/>
                  </a:path>
                </a:pathLst>
              </a:custGeom>
              <a:solidFill>
                <a:srgbClr val="54687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55" name="Freeform 908"/>
              <p:cNvSpPr>
                <a:spLocks/>
              </p:cNvSpPr>
              <p:nvPr/>
            </p:nvSpPr>
            <p:spPr bwMode="auto">
              <a:xfrm>
                <a:off x="4428" y="2708"/>
                <a:ext cx="15" cy="194"/>
              </a:xfrm>
              <a:custGeom>
                <a:avLst/>
                <a:gdLst/>
                <a:ahLst/>
                <a:cxnLst>
                  <a:cxn ang="0">
                    <a:pos x="0" y="777"/>
                  </a:cxn>
                  <a:cxn ang="0">
                    <a:pos x="0" y="0"/>
                  </a:cxn>
                  <a:cxn ang="0">
                    <a:pos x="58" y="16"/>
                  </a:cxn>
                  <a:cxn ang="0">
                    <a:pos x="58" y="761"/>
                  </a:cxn>
                  <a:cxn ang="0">
                    <a:pos x="0" y="777"/>
                  </a:cxn>
                </a:cxnLst>
                <a:rect l="0" t="0" r="r" b="b"/>
                <a:pathLst>
                  <a:path w="58" h="777">
                    <a:moveTo>
                      <a:pt x="0" y="777"/>
                    </a:moveTo>
                    <a:lnTo>
                      <a:pt x="0" y="0"/>
                    </a:lnTo>
                    <a:lnTo>
                      <a:pt x="58" y="16"/>
                    </a:lnTo>
                    <a:lnTo>
                      <a:pt x="58" y="761"/>
                    </a:lnTo>
                    <a:lnTo>
                      <a:pt x="0" y="777"/>
                    </a:lnTo>
                    <a:close/>
                  </a:path>
                </a:pathLst>
              </a:custGeom>
              <a:solidFill>
                <a:srgbClr val="52657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56" name="Freeform 909"/>
              <p:cNvSpPr>
                <a:spLocks/>
              </p:cNvSpPr>
              <p:nvPr/>
            </p:nvSpPr>
            <p:spPr bwMode="auto">
              <a:xfrm>
                <a:off x="4435" y="2710"/>
                <a:ext cx="15" cy="190"/>
              </a:xfrm>
              <a:custGeom>
                <a:avLst/>
                <a:gdLst/>
                <a:ahLst/>
                <a:cxnLst>
                  <a:cxn ang="0">
                    <a:pos x="0" y="761"/>
                  </a:cxn>
                  <a:cxn ang="0">
                    <a:pos x="0" y="0"/>
                  </a:cxn>
                  <a:cxn ang="0">
                    <a:pos x="59" y="17"/>
                  </a:cxn>
                  <a:cxn ang="0">
                    <a:pos x="59" y="745"/>
                  </a:cxn>
                  <a:cxn ang="0">
                    <a:pos x="0" y="761"/>
                  </a:cxn>
                </a:cxnLst>
                <a:rect l="0" t="0" r="r" b="b"/>
                <a:pathLst>
                  <a:path w="59" h="761">
                    <a:moveTo>
                      <a:pt x="0" y="761"/>
                    </a:moveTo>
                    <a:lnTo>
                      <a:pt x="0" y="0"/>
                    </a:lnTo>
                    <a:lnTo>
                      <a:pt x="59" y="17"/>
                    </a:lnTo>
                    <a:lnTo>
                      <a:pt x="59" y="745"/>
                    </a:lnTo>
                    <a:lnTo>
                      <a:pt x="0" y="761"/>
                    </a:lnTo>
                    <a:close/>
                  </a:path>
                </a:pathLst>
              </a:custGeom>
              <a:solidFill>
                <a:srgbClr val="50627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57" name="Freeform 910"/>
              <p:cNvSpPr>
                <a:spLocks/>
              </p:cNvSpPr>
              <p:nvPr/>
            </p:nvSpPr>
            <p:spPr bwMode="auto">
              <a:xfrm>
                <a:off x="4443" y="2712"/>
                <a:ext cx="14" cy="186"/>
              </a:xfrm>
              <a:custGeom>
                <a:avLst/>
                <a:gdLst/>
                <a:ahLst/>
                <a:cxnLst>
                  <a:cxn ang="0">
                    <a:pos x="0" y="745"/>
                  </a:cxn>
                  <a:cxn ang="0">
                    <a:pos x="0" y="0"/>
                  </a:cxn>
                  <a:cxn ang="0">
                    <a:pos x="58" y="17"/>
                  </a:cxn>
                  <a:cxn ang="0">
                    <a:pos x="58" y="728"/>
                  </a:cxn>
                  <a:cxn ang="0">
                    <a:pos x="0" y="745"/>
                  </a:cxn>
                </a:cxnLst>
                <a:rect l="0" t="0" r="r" b="b"/>
                <a:pathLst>
                  <a:path w="58" h="745">
                    <a:moveTo>
                      <a:pt x="0" y="745"/>
                    </a:moveTo>
                    <a:lnTo>
                      <a:pt x="0" y="0"/>
                    </a:lnTo>
                    <a:lnTo>
                      <a:pt x="58" y="17"/>
                    </a:lnTo>
                    <a:lnTo>
                      <a:pt x="58" y="728"/>
                    </a:lnTo>
                    <a:lnTo>
                      <a:pt x="0" y="745"/>
                    </a:lnTo>
                    <a:close/>
                  </a:path>
                </a:pathLst>
              </a:custGeom>
              <a:solidFill>
                <a:srgbClr val="4F6073"/>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58" name="Freeform 911"/>
              <p:cNvSpPr>
                <a:spLocks/>
              </p:cNvSpPr>
              <p:nvPr/>
            </p:nvSpPr>
            <p:spPr bwMode="auto">
              <a:xfrm>
                <a:off x="4450" y="2714"/>
                <a:ext cx="14" cy="182"/>
              </a:xfrm>
              <a:custGeom>
                <a:avLst/>
                <a:gdLst/>
                <a:ahLst/>
                <a:cxnLst>
                  <a:cxn ang="0">
                    <a:pos x="0" y="728"/>
                  </a:cxn>
                  <a:cxn ang="0">
                    <a:pos x="0" y="0"/>
                  </a:cxn>
                  <a:cxn ang="0">
                    <a:pos x="58" y="16"/>
                  </a:cxn>
                  <a:cxn ang="0">
                    <a:pos x="58" y="711"/>
                  </a:cxn>
                  <a:cxn ang="0">
                    <a:pos x="0" y="728"/>
                  </a:cxn>
                </a:cxnLst>
                <a:rect l="0" t="0" r="r" b="b"/>
                <a:pathLst>
                  <a:path w="58" h="728">
                    <a:moveTo>
                      <a:pt x="0" y="728"/>
                    </a:moveTo>
                    <a:lnTo>
                      <a:pt x="0" y="0"/>
                    </a:lnTo>
                    <a:lnTo>
                      <a:pt x="58" y="16"/>
                    </a:lnTo>
                    <a:lnTo>
                      <a:pt x="58" y="711"/>
                    </a:lnTo>
                    <a:lnTo>
                      <a:pt x="0" y="728"/>
                    </a:lnTo>
                    <a:close/>
                  </a:path>
                </a:pathLst>
              </a:custGeom>
              <a:solidFill>
                <a:srgbClr val="4D5D73"/>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59" name="Freeform 912"/>
              <p:cNvSpPr>
                <a:spLocks/>
              </p:cNvSpPr>
              <p:nvPr/>
            </p:nvSpPr>
            <p:spPr bwMode="auto">
              <a:xfrm>
                <a:off x="4457" y="2716"/>
                <a:ext cx="15" cy="178"/>
              </a:xfrm>
              <a:custGeom>
                <a:avLst/>
                <a:gdLst/>
                <a:ahLst/>
                <a:cxnLst>
                  <a:cxn ang="0">
                    <a:pos x="0" y="711"/>
                  </a:cxn>
                  <a:cxn ang="0">
                    <a:pos x="0" y="0"/>
                  </a:cxn>
                  <a:cxn ang="0">
                    <a:pos x="58" y="15"/>
                  </a:cxn>
                  <a:cxn ang="0">
                    <a:pos x="58" y="695"/>
                  </a:cxn>
                  <a:cxn ang="0">
                    <a:pos x="0" y="711"/>
                  </a:cxn>
                </a:cxnLst>
                <a:rect l="0" t="0" r="r" b="b"/>
                <a:pathLst>
                  <a:path w="58" h="711">
                    <a:moveTo>
                      <a:pt x="0" y="711"/>
                    </a:moveTo>
                    <a:lnTo>
                      <a:pt x="0" y="0"/>
                    </a:lnTo>
                    <a:lnTo>
                      <a:pt x="58" y="15"/>
                    </a:lnTo>
                    <a:lnTo>
                      <a:pt x="58" y="695"/>
                    </a:lnTo>
                    <a:lnTo>
                      <a:pt x="0" y="711"/>
                    </a:lnTo>
                    <a:close/>
                  </a:path>
                </a:pathLst>
              </a:custGeom>
              <a:solidFill>
                <a:srgbClr val="4C5A74"/>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60" name="Freeform 913"/>
              <p:cNvSpPr>
                <a:spLocks/>
              </p:cNvSpPr>
              <p:nvPr/>
            </p:nvSpPr>
            <p:spPr bwMode="auto">
              <a:xfrm>
                <a:off x="4464" y="2718"/>
                <a:ext cx="15" cy="174"/>
              </a:xfrm>
              <a:custGeom>
                <a:avLst/>
                <a:gdLst/>
                <a:ahLst/>
                <a:cxnLst>
                  <a:cxn ang="0">
                    <a:pos x="0" y="695"/>
                  </a:cxn>
                  <a:cxn ang="0">
                    <a:pos x="0" y="0"/>
                  </a:cxn>
                  <a:cxn ang="0">
                    <a:pos x="57" y="15"/>
                  </a:cxn>
                  <a:cxn ang="0">
                    <a:pos x="57" y="680"/>
                  </a:cxn>
                  <a:cxn ang="0">
                    <a:pos x="0" y="695"/>
                  </a:cxn>
                </a:cxnLst>
                <a:rect l="0" t="0" r="r" b="b"/>
                <a:pathLst>
                  <a:path w="57" h="695">
                    <a:moveTo>
                      <a:pt x="0" y="695"/>
                    </a:moveTo>
                    <a:lnTo>
                      <a:pt x="0" y="0"/>
                    </a:lnTo>
                    <a:lnTo>
                      <a:pt x="57" y="15"/>
                    </a:lnTo>
                    <a:lnTo>
                      <a:pt x="57" y="680"/>
                    </a:lnTo>
                    <a:lnTo>
                      <a:pt x="0" y="695"/>
                    </a:lnTo>
                    <a:close/>
                  </a:path>
                </a:pathLst>
              </a:custGeom>
              <a:solidFill>
                <a:srgbClr val="4A57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61" name="Freeform 914"/>
              <p:cNvSpPr>
                <a:spLocks/>
              </p:cNvSpPr>
              <p:nvPr/>
            </p:nvSpPr>
            <p:spPr bwMode="auto">
              <a:xfrm>
                <a:off x="4472" y="2720"/>
                <a:ext cx="14" cy="170"/>
              </a:xfrm>
              <a:custGeom>
                <a:avLst/>
                <a:gdLst/>
                <a:ahLst/>
                <a:cxnLst>
                  <a:cxn ang="0">
                    <a:pos x="0" y="680"/>
                  </a:cxn>
                  <a:cxn ang="0">
                    <a:pos x="0" y="0"/>
                  </a:cxn>
                  <a:cxn ang="0">
                    <a:pos x="57" y="16"/>
                  </a:cxn>
                  <a:cxn ang="0">
                    <a:pos x="57" y="665"/>
                  </a:cxn>
                  <a:cxn ang="0">
                    <a:pos x="0" y="680"/>
                  </a:cxn>
                </a:cxnLst>
                <a:rect l="0" t="0" r="r" b="b"/>
                <a:pathLst>
                  <a:path w="57" h="680">
                    <a:moveTo>
                      <a:pt x="0" y="680"/>
                    </a:moveTo>
                    <a:lnTo>
                      <a:pt x="0" y="0"/>
                    </a:lnTo>
                    <a:lnTo>
                      <a:pt x="57" y="16"/>
                    </a:lnTo>
                    <a:lnTo>
                      <a:pt x="57" y="665"/>
                    </a:lnTo>
                    <a:lnTo>
                      <a:pt x="0" y="680"/>
                    </a:lnTo>
                    <a:close/>
                  </a:path>
                </a:pathLst>
              </a:custGeom>
              <a:solidFill>
                <a:srgbClr val="4854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62" name="Freeform 915"/>
              <p:cNvSpPr>
                <a:spLocks/>
              </p:cNvSpPr>
              <p:nvPr/>
            </p:nvSpPr>
            <p:spPr bwMode="auto">
              <a:xfrm>
                <a:off x="4479" y="2722"/>
                <a:ext cx="14" cy="166"/>
              </a:xfrm>
              <a:custGeom>
                <a:avLst/>
                <a:gdLst/>
                <a:ahLst/>
                <a:cxnLst>
                  <a:cxn ang="0">
                    <a:pos x="0" y="665"/>
                  </a:cxn>
                  <a:cxn ang="0">
                    <a:pos x="0" y="0"/>
                  </a:cxn>
                  <a:cxn ang="0">
                    <a:pos x="58" y="17"/>
                  </a:cxn>
                  <a:cxn ang="0">
                    <a:pos x="58" y="648"/>
                  </a:cxn>
                  <a:cxn ang="0">
                    <a:pos x="0" y="665"/>
                  </a:cxn>
                </a:cxnLst>
                <a:rect l="0" t="0" r="r" b="b"/>
                <a:pathLst>
                  <a:path w="58" h="665">
                    <a:moveTo>
                      <a:pt x="0" y="665"/>
                    </a:moveTo>
                    <a:lnTo>
                      <a:pt x="0" y="0"/>
                    </a:lnTo>
                    <a:lnTo>
                      <a:pt x="58" y="17"/>
                    </a:lnTo>
                    <a:lnTo>
                      <a:pt x="58" y="648"/>
                    </a:lnTo>
                    <a:lnTo>
                      <a:pt x="0" y="665"/>
                    </a:lnTo>
                    <a:close/>
                  </a:path>
                </a:pathLst>
              </a:custGeom>
              <a:solidFill>
                <a:srgbClr val="4651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63" name="Freeform 916"/>
              <p:cNvSpPr>
                <a:spLocks/>
              </p:cNvSpPr>
              <p:nvPr/>
            </p:nvSpPr>
            <p:spPr bwMode="auto">
              <a:xfrm>
                <a:off x="4486" y="2724"/>
                <a:ext cx="14" cy="162"/>
              </a:xfrm>
              <a:custGeom>
                <a:avLst/>
                <a:gdLst/>
                <a:ahLst/>
                <a:cxnLst>
                  <a:cxn ang="0">
                    <a:pos x="0" y="649"/>
                  </a:cxn>
                  <a:cxn ang="0">
                    <a:pos x="0" y="0"/>
                  </a:cxn>
                  <a:cxn ang="0">
                    <a:pos x="58" y="17"/>
                  </a:cxn>
                  <a:cxn ang="0">
                    <a:pos x="58" y="632"/>
                  </a:cxn>
                  <a:cxn ang="0">
                    <a:pos x="0" y="649"/>
                  </a:cxn>
                </a:cxnLst>
                <a:rect l="0" t="0" r="r" b="b"/>
                <a:pathLst>
                  <a:path w="58" h="649">
                    <a:moveTo>
                      <a:pt x="0" y="649"/>
                    </a:moveTo>
                    <a:lnTo>
                      <a:pt x="0" y="0"/>
                    </a:lnTo>
                    <a:lnTo>
                      <a:pt x="58" y="17"/>
                    </a:lnTo>
                    <a:lnTo>
                      <a:pt x="58" y="632"/>
                    </a:lnTo>
                    <a:lnTo>
                      <a:pt x="0" y="649"/>
                    </a:lnTo>
                    <a:close/>
                  </a:path>
                </a:pathLst>
              </a:custGeom>
              <a:solidFill>
                <a:srgbClr val="454F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64" name="Freeform 917"/>
              <p:cNvSpPr>
                <a:spLocks/>
              </p:cNvSpPr>
              <p:nvPr/>
            </p:nvSpPr>
            <p:spPr bwMode="auto">
              <a:xfrm>
                <a:off x="4493" y="2726"/>
                <a:ext cx="15" cy="158"/>
              </a:xfrm>
              <a:custGeom>
                <a:avLst/>
                <a:gdLst/>
                <a:ahLst/>
                <a:cxnLst>
                  <a:cxn ang="0">
                    <a:pos x="0" y="631"/>
                  </a:cxn>
                  <a:cxn ang="0">
                    <a:pos x="0" y="0"/>
                  </a:cxn>
                  <a:cxn ang="0">
                    <a:pos x="57" y="16"/>
                  </a:cxn>
                  <a:cxn ang="0">
                    <a:pos x="57" y="615"/>
                  </a:cxn>
                  <a:cxn ang="0">
                    <a:pos x="0" y="631"/>
                  </a:cxn>
                </a:cxnLst>
                <a:rect l="0" t="0" r="r" b="b"/>
                <a:pathLst>
                  <a:path w="57" h="631">
                    <a:moveTo>
                      <a:pt x="0" y="631"/>
                    </a:moveTo>
                    <a:lnTo>
                      <a:pt x="0" y="0"/>
                    </a:lnTo>
                    <a:lnTo>
                      <a:pt x="57" y="16"/>
                    </a:lnTo>
                    <a:lnTo>
                      <a:pt x="57" y="615"/>
                    </a:lnTo>
                    <a:lnTo>
                      <a:pt x="0" y="631"/>
                    </a:lnTo>
                    <a:close/>
                  </a:path>
                </a:pathLst>
              </a:custGeom>
              <a:solidFill>
                <a:srgbClr val="444B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65" name="Freeform 918"/>
              <p:cNvSpPr>
                <a:spLocks/>
              </p:cNvSpPr>
              <p:nvPr/>
            </p:nvSpPr>
            <p:spPr bwMode="auto">
              <a:xfrm>
                <a:off x="4500" y="2728"/>
                <a:ext cx="15" cy="154"/>
              </a:xfrm>
              <a:custGeom>
                <a:avLst/>
                <a:gdLst/>
                <a:ahLst/>
                <a:cxnLst>
                  <a:cxn ang="0">
                    <a:pos x="0" y="615"/>
                  </a:cxn>
                  <a:cxn ang="0">
                    <a:pos x="0" y="0"/>
                  </a:cxn>
                  <a:cxn ang="0">
                    <a:pos x="30" y="8"/>
                  </a:cxn>
                  <a:cxn ang="0">
                    <a:pos x="57" y="16"/>
                  </a:cxn>
                  <a:cxn ang="0">
                    <a:pos x="57" y="599"/>
                  </a:cxn>
                  <a:cxn ang="0">
                    <a:pos x="31" y="606"/>
                  </a:cxn>
                  <a:cxn ang="0">
                    <a:pos x="0" y="615"/>
                  </a:cxn>
                </a:cxnLst>
                <a:rect l="0" t="0" r="r" b="b"/>
                <a:pathLst>
                  <a:path w="57" h="615">
                    <a:moveTo>
                      <a:pt x="0" y="615"/>
                    </a:moveTo>
                    <a:lnTo>
                      <a:pt x="0" y="0"/>
                    </a:lnTo>
                    <a:lnTo>
                      <a:pt x="30" y="8"/>
                    </a:lnTo>
                    <a:lnTo>
                      <a:pt x="57" y="16"/>
                    </a:lnTo>
                    <a:lnTo>
                      <a:pt x="57" y="599"/>
                    </a:lnTo>
                    <a:lnTo>
                      <a:pt x="31" y="606"/>
                    </a:lnTo>
                    <a:lnTo>
                      <a:pt x="0" y="615"/>
                    </a:lnTo>
                    <a:close/>
                  </a:path>
                </a:pathLst>
              </a:custGeom>
              <a:solidFill>
                <a:srgbClr val="4248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66" name="Freeform 919"/>
              <p:cNvSpPr>
                <a:spLocks/>
              </p:cNvSpPr>
              <p:nvPr/>
            </p:nvSpPr>
            <p:spPr bwMode="auto">
              <a:xfrm>
                <a:off x="4508" y="2730"/>
                <a:ext cx="14" cy="150"/>
              </a:xfrm>
              <a:custGeom>
                <a:avLst/>
                <a:gdLst/>
                <a:ahLst/>
                <a:cxnLst>
                  <a:cxn ang="0">
                    <a:pos x="0" y="599"/>
                  </a:cxn>
                  <a:cxn ang="0">
                    <a:pos x="0" y="0"/>
                  </a:cxn>
                  <a:cxn ang="0">
                    <a:pos x="2" y="0"/>
                  </a:cxn>
                  <a:cxn ang="0">
                    <a:pos x="58" y="16"/>
                  </a:cxn>
                  <a:cxn ang="0">
                    <a:pos x="58" y="583"/>
                  </a:cxn>
                  <a:cxn ang="0">
                    <a:pos x="3" y="598"/>
                  </a:cxn>
                  <a:cxn ang="0">
                    <a:pos x="0" y="599"/>
                  </a:cxn>
                </a:cxnLst>
                <a:rect l="0" t="0" r="r" b="b"/>
                <a:pathLst>
                  <a:path w="58" h="599">
                    <a:moveTo>
                      <a:pt x="0" y="599"/>
                    </a:moveTo>
                    <a:lnTo>
                      <a:pt x="0" y="0"/>
                    </a:lnTo>
                    <a:lnTo>
                      <a:pt x="2" y="0"/>
                    </a:lnTo>
                    <a:lnTo>
                      <a:pt x="58" y="16"/>
                    </a:lnTo>
                    <a:lnTo>
                      <a:pt x="58" y="583"/>
                    </a:lnTo>
                    <a:lnTo>
                      <a:pt x="3" y="598"/>
                    </a:lnTo>
                    <a:lnTo>
                      <a:pt x="0" y="599"/>
                    </a:lnTo>
                    <a:close/>
                  </a:path>
                </a:pathLst>
              </a:custGeom>
              <a:solidFill>
                <a:srgbClr val="4145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67" name="Freeform 920"/>
              <p:cNvSpPr>
                <a:spLocks/>
              </p:cNvSpPr>
              <p:nvPr/>
            </p:nvSpPr>
            <p:spPr bwMode="auto">
              <a:xfrm>
                <a:off x="4515" y="2732"/>
                <a:ext cx="14" cy="146"/>
              </a:xfrm>
              <a:custGeom>
                <a:avLst/>
                <a:gdLst/>
                <a:ahLst/>
                <a:cxnLst>
                  <a:cxn ang="0">
                    <a:pos x="0" y="583"/>
                  </a:cxn>
                  <a:cxn ang="0">
                    <a:pos x="0" y="0"/>
                  </a:cxn>
                  <a:cxn ang="0">
                    <a:pos x="58" y="15"/>
                  </a:cxn>
                  <a:cxn ang="0">
                    <a:pos x="58" y="566"/>
                  </a:cxn>
                  <a:cxn ang="0">
                    <a:pos x="0" y="583"/>
                  </a:cxn>
                </a:cxnLst>
                <a:rect l="0" t="0" r="r" b="b"/>
                <a:pathLst>
                  <a:path w="58" h="583">
                    <a:moveTo>
                      <a:pt x="0" y="583"/>
                    </a:moveTo>
                    <a:lnTo>
                      <a:pt x="0" y="0"/>
                    </a:lnTo>
                    <a:lnTo>
                      <a:pt x="58" y="15"/>
                    </a:lnTo>
                    <a:lnTo>
                      <a:pt x="58" y="566"/>
                    </a:lnTo>
                    <a:lnTo>
                      <a:pt x="0" y="583"/>
                    </a:lnTo>
                    <a:close/>
                  </a:path>
                </a:pathLst>
              </a:custGeom>
              <a:solidFill>
                <a:srgbClr val="3F42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68" name="Freeform 921"/>
              <p:cNvSpPr>
                <a:spLocks/>
              </p:cNvSpPr>
              <p:nvPr/>
            </p:nvSpPr>
            <p:spPr bwMode="auto">
              <a:xfrm>
                <a:off x="4522" y="2734"/>
                <a:ext cx="14" cy="142"/>
              </a:xfrm>
              <a:custGeom>
                <a:avLst/>
                <a:gdLst/>
                <a:ahLst/>
                <a:cxnLst>
                  <a:cxn ang="0">
                    <a:pos x="0" y="567"/>
                  </a:cxn>
                  <a:cxn ang="0">
                    <a:pos x="0" y="0"/>
                  </a:cxn>
                  <a:cxn ang="0">
                    <a:pos x="58" y="17"/>
                  </a:cxn>
                  <a:cxn ang="0">
                    <a:pos x="58" y="550"/>
                  </a:cxn>
                  <a:cxn ang="0">
                    <a:pos x="0" y="567"/>
                  </a:cxn>
                </a:cxnLst>
                <a:rect l="0" t="0" r="r" b="b"/>
                <a:pathLst>
                  <a:path w="58" h="567">
                    <a:moveTo>
                      <a:pt x="0" y="567"/>
                    </a:moveTo>
                    <a:lnTo>
                      <a:pt x="0" y="0"/>
                    </a:lnTo>
                    <a:lnTo>
                      <a:pt x="58" y="17"/>
                    </a:lnTo>
                    <a:lnTo>
                      <a:pt x="58" y="550"/>
                    </a:lnTo>
                    <a:lnTo>
                      <a:pt x="0" y="567"/>
                    </a:lnTo>
                    <a:close/>
                  </a:path>
                </a:pathLst>
              </a:custGeom>
              <a:solidFill>
                <a:srgbClr val="3E3F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69" name="Freeform 922"/>
              <p:cNvSpPr>
                <a:spLocks/>
              </p:cNvSpPr>
              <p:nvPr/>
            </p:nvSpPr>
            <p:spPr bwMode="auto">
              <a:xfrm>
                <a:off x="4529" y="2736"/>
                <a:ext cx="15" cy="138"/>
              </a:xfrm>
              <a:custGeom>
                <a:avLst/>
                <a:gdLst/>
                <a:ahLst/>
                <a:cxnLst>
                  <a:cxn ang="0">
                    <a:pos x="0" y="551"/>
                  </a:cxn>
                  <a:cxn ang="0">
                    <a:pos x="0" y="0"/>
                  </a:cxn>
                  <a:cxn ang="0">
                    <a:pos x="59" y="17"/>
                  </a:cxn>
                  <a:cxn ang="0">
                    <a:pos x="59" y="535"/>
                  </a:cxn>
                  <a:cxn ang="0">
                    <a:pos x="0" y="551"/>
                  </a:cxn>
                </a:cxnLst>
                <a:rect l="0" t="0" r="r" b="b"/>
                <a:pathLst>
                  <a:path w="59" h="551">
                    <a:moveTo>
                      <a:pt x="0" y="551"/>
                    </a:moveTo>
                    <a:lnTo>
                      <a:pt x="0" y="0"/>
                    </a:lnTo>
                    <a:lnTo>
                      <a:pt x="59" y="17"/>
                    </a:lnTo>
                    <a:lnTo>
                      <a:pt x="59" y="535"/>
                    </a:lnTo>
                    <a:lnTo>
                      <a:pt x="0" y="551"/>
                    </a:lnTo>
                    <a:close/>
                  </a:path>
                </a:pathLst>
              </a:custGeom>
              <a:solidFill>
                <a:srgbClr val="3C3B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70" name="Freeform 923"/>
              <p:cNvSpPr>
                <a:spLocks/>
              </p:cNvSpPr>
              <p:nvPr/>
            </p:nvSpPr>
            <p:spPr bwMode="auto">
              <a:xfrm>
                <a:off x="4536" y="2738"/>
                <a:ext cx="15" cy="134"/>
              </a:xfrm>
              <a:custGeom>
                <a:avLst/>
                <a:gdLst/>
                <a:ahLst/>
                <a:cxnLst>
                  <a:cxn ang="0">
                    <a:pos x="0" y="533"/>
                  </a:cxn>
                  <a:cxn ang="0">
                    <a:pos x="0" y="0"/>
                  </a:cxn>
                  <a:cxn ang="0">
                    <a:pos x="58" y="15"/>
                  </a:cxn>
                  <a:cxn ang="0">
                    <a:pos x="58" y="518"/>
                  </a:cxn>
                  <a:cxn ang="0">
                    <a:pos x="0" y="533"/>
                  </a:cxn>
                </a:cxnLst>
                <a:rect l="0" t="0" r="r" b="b"/>
                <a:pathLst>
                  <a:path w="58" h="533">
                    <a:moveTo>
                      <a:pt x="0" y="533"/>
                    </a:moveTo>
                    <a:lnTo>
                      <a:pt x="0" y="0"/>
                    </a:lnTo>
                    <a:lnTo>
                      <a:pt x="58" y="15"/>
                    </a:lnTo>
                    <a:lnTo>
                      <a:pt x="58" y="518"/>
                    </a:lnTo>
                    <a:lnTo>
                      <a:pt x="0" y="533"/>
                    </a:lnTo>
                    <a:close/>
                  </a:path>
                </a:pathLst>
              </a:custGeom>
              <a:solidFill>
                <a:srgbClr val="3938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71" name="Freeform 924"/>
              <p:cNvSpPr>
                <a:spLocks/>
              </p:cNvSpPr>
              <p:nvPr/>
            </p:nvSpPr>
            <p:spPr bwMode="auto">
              <a:xfrm>
                <a:off x="4544" y="2740"/>
                <a:ext cx="14" cy="130"/>
              </a:xfrm>
              <a:custGeom>
                <a:avLst/>
                <a:gdLst/>
                <a:ahLst/>
                <a:cxnLst>
                  <a:cxn ang="0">
                    <a:pos x="0" y="518"/>
                  </a:cxn>
                  <a:cxn ang="0">
                    <a:pos x="0" y="0"/>
                  </a:cxn>
                  <a:cxn ang="0">
                    <a:pos x="57" y="16"/>
                  </a:cxn>
                  <a:cxn ang="0">
                    <a:pos x="57" y="503"/>
                  </a:cxn>
                  <a:cxn ang="0">
                    <a:pos x="0" y="518"/>
                  </a:cxn>
                </a:cxnLst>
                <a:rect l="0" t="0" r="r" b="b"/>
                <a:pathLst>
                  <a:path w="57" h="518">
                    <a:moveTo>
                      <a:pt x="0" y="518"/>
                    </a:moveTo>
                    <a:lnTo>
                      <a:pt x="0" y="0"/>
                    </a:lnTo>
                    <a:lnTo>
                      <a:pt x="57" y="16"/>
                    </a:lnTo>
                    <a:lnTo>
                      <a:pt x="57" y="503"/>
                    </a:lnTo>
                    <a:lnTo>
                      <a:pt x="0" y="518"/>
                    </a:lnTo>
                    <a:close/>
                  </a:path>
                </a:pathLst>
              </a:custGeom>
              <a:solidFill>
                <a:srgbClr val="3734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72" name="Freeform 925"/>
              <p:cNvSpPr>
                <a:spLocks/>
              </p:cNvSpPr>
              <p:nvPr/>
            </p:nvSpPr>
            <p:spPr bwMode="auto">
              <a:xfrm>
                <a:off x="4551" y="2742"/>
                <a:ext cx="14" cy="126"/>
              </a:xfrm>
              <a:custGeom>
                <a:avLst/>
                <a:gdLst/>
                <a:ahLst/>
                <a:cxnLst>
                  <a:cxn ang="0">
                    <a:pos x="0" y="503"/>
                  </a:cxn>
                  <a:cxn ang="0">
                    <a:pos x="0" y="0"/>
                  </a:cxn>
                  <a:cxn ang="0">
                    <a:pos x="58" y="16"/>
                  </a:cxn>
                  <a:cxn ang="0">
                    <a:pos x="58" y="486"/>
                  </a:cxn>
                  <a:cxn ang="0">
                    <a:pos x="0" y="503"/>
                  </a:cxn>
                </a:cxnLst>
                <a:rect l="0" t="0" r="r" b="b"/>
                <a:pathLst>
                  <a:path w="58" h="503">
                    <a:moveTo>
                      <a:pt x="0" y="503"/>
                    </a:moveTo>
                    <a:lnTo>
                      <a:pt x="0" y="0"/>
                    </a:lnTo>
                    <a:lnTo>
                      <a:pt x="58" y="16"/>
                    </a:lnTo>
                    <a:lnTo>
                      <a:pt x="58" y="486"/>
                    </a:lnTo>
                    <a:lnTo>
                      <a:pt x="0" y="503"/>
                    </a:lnTo>
                    <a:close/>
                  </a:path>
                </a:pathLst>
              </a:custGeom>
              <a:solidFill>
                <a:srgbClr val="3631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73" name="Freeform 926"/>
              <p:cNvSpPr>
                <a:spLocks/>
              </p:cNvSpPr>
              <p:nvPr/>
            </p:nvSpPr>
            <p:spPr bwMode="auto">
              <a:xfrm>
                <a:off x="4558" y="2744"/>
                <a:ext cx="15" cy="122"/>
              </a:xfrm>
              <a:custGeom>
                <a:avLst/>
                <a:gdLst/>
                <a:ahLst/>
                <a:cxnLst>
                  <a:cxn ang="0">
                    <a:pos x="0" y="487"/>
                  </a:cxn>
                  <a:cxn ang="0">
                    <a:pos x="0" y="0"/>
                  </a:cxn>
                  <a:cxn ang="0">
                    <a:pos x="58" y="16"/>
                  </a:cxn>
                  <a:cxn ang="0">
                    <a:pos x="58" y="470"/>
                  </a:cxn>
                  <a:cxn ang="0">
                    <a:pos x="0" y="487"/>
                  </a:cxn>
                </a:cxnLst>
                <a:rect l="0" t="0" r="r" b="b"/>
                <a:pathLst>
                  <a:path w="58" h="487">
                    <a:moveTo>
                      <a:pt x="0" y="487"/>
                    </a:moveTo>
                    <a:lnTo>
                      <a:pt x="0" y="0"/>
                    </a:lnTo>
                    <a:lnTo>
                      <a:pt x="58" y="16"/>
                    </a:lnTo>
                    <a:lnTo>
                      <a:pt x="58" y="470"/>
                    </a:lnTo>
                    <a:lnTo>
                      <a:pt x="0" y="487"/>
                    </a:lnTo>
                    <a:close/>
                  </a:path>
                </a:pathLst>
              </a:custGeom>
              <a:solidFill>
                <a:srgbClr val="342D74"/>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74" name="Freeform 927"/>
              <p:cNvSpPr>
                <a:spLocks/>
              </p:cNvSpPr>
              <p:nvPr/>
            </p:nvSpPr>
            <p:spPr bwMode="auto">
              <a:xfrm>
                <a:off x="4565" y="2746"/>
                <a:ext cx="15" cy="118"/>
              </a:xfrm>
              <a:custGeom>
                <a:avLst/>
                <a:gdLst/>
                <a:ahLst/>
                <a:cxnLst>
                  <a:cxn ang="0">
                    <a:pos x="0" y="470"/>
                  </a:cxn>
                  <a:cxn ang="0">
                    <a:pos x="0" y="0"/>
                  </a:cxn>
                  <a:cxn ang="0">
                    <a:pos x="58" y="17"/>
                  </a:cxn>
                  <a:cxn ang="0">
                    <a:pos x="58" y="454"/>
                  </a:cxn>
                  <a:cxn ang="0">
                    <a:pos x="0" y="470"/>
                  </a:cxn>
                </a:cxnLst>
                <a:rect l="0" t="0" r="r" b="b"/>
                <a:pathLst>
                  <a:path w="58" h="470">
                    <a:moveTo>
                      <a:pt x="0" y="470"/>
                    </a:moveTo>
                    <a:lnTo>
                      <a:pt x="0" y="0"/>
                    </a:lnTo>
                    <a:lnTo>
                      <a:pt x="58" y="17"/>
                    </a:lnTo>
                    <a:lnTo>
                      <a:pt x="58" y="454"/>
                    </a:lnTo>
                    <a:lnTo>
                      <a:pt x="0" y="470"/>
                    </a:lnTo>
                    <a:close/>
                  </a:path>
                </a:pathLst>
              </a:custGeom>
              <a:solidFill>
                <a:srgbClr val="332874"/>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75" name="Freeform 928"/>
              <p:cNvSpPr>
                <a:spLocks/>
              </p:cNvSpPr>
              <p:nvPr/>
            </p:nvSpPr>
            <p:spPr bwMode="auto">
              <a:xfrm>
                <a:off x="4573" y="2748"/>
                <a:ext cx="14" cy="114"/>
              </a:xfrm>
              <a:custGeom>
                <a:avLst/>
                <a:gdLst/>
                <a:ahLst/>
                <a:cxnLst>
                  <a:cxn ang="0">
                    <a:pos x="0" y="454"/>
                  </a:cxn>
                  <a:cxn ang="0">
                    <a:pos x="0" y="0"/>
                  </a:cxn>
                  <a:cxn ang="0">
                    <a:pos x="57" y="17"/>
                  </a:cxn>
                  <a:cxn ang="0">
                    <a:pos x="57" y="438"/>
                  </a:cxn>
                  <a:cxn ang="0">
                    <a:pos x="0" y="454"/>
                  </a:cxn>
                </a:cxnLst>
                <a:rect l="0" t="0" r="r" b="b"/>
                <a:pathLst>
                  <a:path w="57" h="454">
                    <a:moveTo>
                      <a:pt x="0" y="454"/>
                    </a:moveTo>
                    <a:lnTo>
                      <a:pt x="0" y="0"/>
                    </a:lnTo>
                    <a:lnTo>
                      <a:pt x="57" y="17"/>
                    </a:lnTo>
                    <a:lnTo>
                      <a:pt x="57" y="438"/>
                    </a:lnTo>
                    <a:lnTo>
                      <a:pt x="0" y="454"/>
                    </a:lnTo>
                    <a:close/>
                  </a:path>
                </a:pathLst>
              </a:custGeom>
              <a:solidFill>
                <a:srgbClr val="312473"/>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76" name="Freeform 929"/>
              <p:cNvSpPr>
                <a:spLocks/>
              </p:cNvSpPr>
              <p:nvPr/>
            </p:nvSpPr>
            <p:spPr bwMode="auto">
              <a:xfrm>
                <a:off x="4580" y="2751"/>
                <a:ext cx="14" cy="109"/>
              </a:xfrm>
              <a:custGeom>
                <a:avLst/>
                <a:gdLst/>
                <a:ahLst/>
                <a:cxnLst>
                  <a:cxn ang="0">
                    <a:pos x="0" y="437"/>
                  </a:cxn>
                  <a:cxn ang="0">
                    <a:pos x="0" y="0"/>
                  </a:cxn>
                  <a:cxn ang="0">
                    <a:pos x="57" y="16"/>
                  </a:cxn>
                  <a:cxn ang="0">
                    <a:pos x="57" y="421"/>
                  </a:cxn>
                  <a:cxn ang="0">
                    <a:pos x="0" y="437"/>
                  </a:cxn>
                </a:cxnLst>
                <a:rect l="0" t="0" r="r" b="b"/>
                <a:pathLst>
                  <a:path w="57" h="437">
                    <a:moveTo>
                      <a:pt x="0" y="437"/>
                    </a:moveTo>
                    <a:lnTo>
                      <a:pt x="0" y="0"/>
                    </a:lnTo>
                    <a:lnTo>
                      <a:pt x="57" y="16"/>
                    </a:lnTo>
                    <a:lnTo>
                      <a:pt x="57" y="421"/>
                    </a:lnTo>
                    <a:lnTo>
                      <a:pt x="0" y="437"/>
                    </a:lnTo>
                    <a:close/>
                  </a:path>
                </a:pathLst>
              </a:custGeom>
              <a:solidFill>
                <a:srgbClr val="2F207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77" name="Freeform 930"/>
              <p:cNvSpPr>
                <a:spLocks/>
              </p:cNvSpPr>
              <p:nvPr/>
            </p:nvSpPr>
            <p:spPr bwMode="auto">
              <a:xfrm>
                <a:off x="4587" y="2752"/>
                <a:ext cx="14" cy="106"/>
              </a:xfrm>
              <a:custGeom>
                <a:avLst/>
                <a:gdLst/>
                <a:ahLst/>
                <a:cxnLst>
                  <a:cxn ang="0">
                    <a:pos x="0" y="421"/>
                  </a:cxn>
                  <a:cxn ang="0">
                    <a:pos x="0" y="0"/>
                  </a:cxn>
                  <a:cxn ang="0">
                    <a:pos x="58" y="16"/>
                  </a:cxn>
                  <a:cxn ang="0">
                    <a:pos x="58" y="404"/>
                  </a:cxn>
                  <a:cxn ang="0">
                    <a:pos x="0" y="421"/>
                  </a:cxn>
                </a:cxnLst>
                <a:rect l="0" t="0" r="r" b="b"/>
                <a:pathLst>
                  <a:path w="58" h="421">
                    <a:moveTo>
                      <a:pt x="0" y="421"/>
                    </a:moveTo>
                    <a:lnTo>
                      <a:pt x="0" y="0"/>
                    </a:lnTo>
                    <a:lnTo>
                      <a:pt x="58" y="16"/>
                    </a:lnTo>
                    <a:lnTo>
                      <a:pt x="58" y="404"/>
                    </a:lnTo>
                    <a:lnTo>
                      <a:pt x="0" y="421"/>
                    </a:lnTo>
                    <a:close/>
                  </a:path>
                </a:pathLst>
              </a:custGeom>
              <a:solidFill>
                <a:srgbClr val="2C1C7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78" name="Freeform 931"/>
              <p:cNvSpPr>
                <a:spLocks noEditPoints="1"/>
              </p:cNvSpPr>
              <p:nvPr/>
            </p:nvSpPr>
            <p:spPr bwMode="auto">
              <a:xfrm>
                <a:off x="4594" y="2754"/>
                <a:ext cx="7" cy="102"/>
              </a:xfrm>
              <a:custGeom>
                <a:avLst/>
                <a:gdLst/>
                <a:ahLst/>
                <a:cxnLst>
                  <a:cxn ang="0">
                    <a:pos x="0" y="405"/>
                  </a:cxn>
                  <a:cxn ang="0">
                    <a:pos x="0" y="0"/>
                  </a:cxn>
                  <a:cxn ang="0">
                    <a:pos x="29" y="8"/>
                  </a:cxn>
                  <a:cxn ang="0">
                    <a:pos x="29" y="396"/>
                  </a:cxn>
                  <a:cxn ang="0">
                    <a:pos x="0" y="405"/>
                  </a:cxn>
                  <a:cxn ang="0">
                    <a:pos x="29" y="8"/>
                  </a:cxn>
                  <a:cxn ang="0">
                    <a:pos x="29" y="396"/>
                  </a:cxn>
                  <a:cxn ang="0">
                    <a:pos x="29" y="8"/>
                  </a:cxn>
                </a:cxnLst>
                <a:rect l="0" t="0" r="r" b="b"/>
                <a:pathLst>
                  <a:path w="29" h="405">
                    <a:moveTo>
                      <a:pt x="0" y="405"/>
                    </a:moveTo>
                    <a:lnTo>
                      <a:pt x="0" y="0"/>
                    </a:lnTo>
                    <a:lnTo>
                      <a:pt x="29" y="8"/>
                    </a:lnTo>
                    <a:lnTo>
                      <a:pt x="29" y="396"/>
                    </a:lnTo>
                    <a:lnTo>
                      <a:pt x="0" y="405"/>
                    </a:lnTo>
                    <a:close/>
                    <a:moveTo>
                      <a:pt x="29" y="8"/>
                    </a:moveTo>
                    <a:lnTo>
                      <a:pt x="29" y="396"/>
                    </a:lnTo>
                    <a:lnTo>
                      <a:pt x="29" y="8"/>
                    </a:lnTo>
                    <a:close/>
                  </a:path>
                </a:pathLst>
              </a:custGeom>
              <a:solidFill>
                <a:srgbClr val="28166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79" name="Rectangle 932"/>
              <p:cNvSpPr>
                <a:spLocks noChangeArrowheads="1"/>
              </p:cNvSpPr>
              <p:nvPr/>
            </p:nvSpPr>
            <p:spPr bwMode="auto">
              <a:xfrm>
                <a:off x="4601" y="2756"/>
                <a:ext cx="1" cy="97"/>
              </a:xfrm>
              <a:prstGeom prst="rect">
                <a:avLst/>
              </a:prstGeom>
              <a:solidFill>
                <a:srgbClr val="28166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80" name="Freeform 933"/>
              <p:cNvSpPr>
                <a:spLocks/>
              </p:cNvSpPr>
              <p:nvPr/>
            </p:nvSpPr>
            <p:spPr bwMode="auto">
              <a:xfrm>
                <a:off x="4241" y="2656"/>
                <a:ext cx="360" cy="299"/>
              </a:xfrm>
              <a:custGeom>
                <a:avLst/>
                <a:gdLst/>
                <a:ahLst/>
                <a:cxnLst>
                  <a:cxn ang="0">
                    <a:pos x="1443" y="791"/>
                  </a:cxn>
                  <a:cxn ang="0">
                    <a:pos x="1070" y="896"/>
                  </a:cxn>
                  <a:cxn ang="0">
                    <a:pos x="3" y="1196"/>
                  </a:cxn>
                  <a:cxn ang="0">
                    <a:pos x="1" y="597"/>
                  </a:cxn>
                  <a:cxn ang="0">
                    <a:pos x="0" y="0"/>
                  </a:cxn>
                  <a:cxn ang="0">
                    <a:pos x="1069" y="298"/>
                  </a:cxn>
                  <a:cxn ang="0">
                    <a:pos x="1443" y="403"/>
                  </a:cxn>
                  <a:cxn ang="0">
                    <a:pos x="1443" y="791"/>
                  </a:cxn>
                </a:cxnLst>
                <a:rect l="0" t="0" r="r" b="b"/>
                <a:pathLst>
                  <a:path w="1443" h="1196">
                    <a:moveTo>
                      <a:pt x="1443" y="791"/>
                    </a:moveTo>
                    <a:lnTo>
                      <a:pt x="1070" y="896"/>
                    </a:lnTo>
                    <a:lnTo>
                      <a:pt x="3" y="1196"/>
                    </a:lnTo>
                    <a:lnTo>
                      <a:pt x="1" y="597"/>
                    </a:lnTo>
                    <a:lnTo>
                      <a:pt x="0" y="0"/>
                    </a:lnTo>
                    <a:lnTo>
                      <a:pt x="1069" y="298"/>
                    </a:lnTo>
                    <a:lnTo>
                      <a:pt x="1443" y="403"/>
                    </a:lnTo>
                    <a:lnTo>
                      <a:pt x="1443" y="791"/>
                    </a:lnTo>
                  </a:path>
                </a:pathLst>
              </a:cu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81" name="Line 934"/>
              <p:cNvSpPr>
                <a:spLocks noChangeShapeType="1"/>
              </p:cNvSpPr>
              <p:nvPr/>
            </p:nvSpPr>
            <p:spPr bwMode="auto">
              <a:xfrm>
                <a:off x="4601" y="2756"/>
                <a:ext cx="1" cy="97"/>
              </a:xfrm>
              <a:prstGeom prst="line">
                <a:avLst/>
              </a:pr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82" name="Rectangle 935"/>
              <p:cNvSpPr>
                <a:spLocks noChangeArrowheads="1"/>
              </p:cNvSpPr>
              <p:nvPr/>
            </p:nvSpPr>
            <p:spPr bwMode="auto">
              <a:xfrm>
                <a:off x="4302" y="2752"/>
                <a:ext cx="221" cy="1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a:solidFill>
                      <a:srgbClr val="FFFFFF"/>
                    </a:solidFill>
                    <a:latin typeface="Arial" pitchFamily="34" charset="0"/>
                  </a:rPr>
                  <a:t>N:N</a:t>
                </a:r>
                <a:endParaRPr lang="en-US" dirty="0">
                  <a:solidFill>
                    <a:prstClr val="black"/>
                  </a:solidFill>
                  <a:latin typeface="Arial" pitchFamily="34" charset="0"/>
                </a:endParaRPr>
              </a:p>
            </p:txBody>
          </p:sp>
          <p:sp>
            <p:nvSpPr>
              <p:cNvPr id="183" name="Rectangle 936"/>
              <p:cNvSpPr>
                <a:spLocks noChangeArrowheads="1"/>
              </p:cNvSpPr>
              <p:nvPr/>
            </p:nvSpPr>
            <p:spPr bwMode="auto">
              <a:xfrm>
                <a:off x="3151" y="1488"/>
                <a:ext cx="520" cy="13"/>
              </a:xfrm>
              <a:prstGeom prst="rect">
                <a:avLst/>
              </a:prstGeom>
              <a:solidFill>
                <a:srgbClr val="1F1A1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84" name="Rectangle 937"/>
              <p:cNvSpPr>
                <a:spLocks noChangeArrowheads="1"/>
              </p:cNvSpPr>
              <p:nvPr/>
            </p:nvSpPr>
            <p:spPr bwMode="auto">
              <a:xfrm>
                <a:off x="3151" y="2486"/>
                <a:ext cx="520" cy="13"/>
              </a:xfrm>
              <a:prstGeom prst="rect">
                <a:avLst/>
              </a:prstGeom>
              <a:solidFill>
                <a:srgbClr val="1F1A1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85" name="Rectangle 938"/>
              <p:cNvSpPr>
                <a:spLocks noChangeArrowheads="1"/>
              </p:cNvSpPr>
              <p:nvPr/>
            </p:nvSpPr>
            <p:spPr bwMode="auto">
              <a:xfrm>
                <a:off x="3144" y="1495"/>
                <a:ext cx="13" cy="998"/>
              </a:xfrm>
              <a:prstGeom prst="rect">
                <a:avLst/>
              </a:prstGeom>
              <a:solidFill>
                <a:srgbClr val="1F1A1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86" name="Freeform 939"/>
              <p:cNvSpPr>
                <a:spLocks noEditPoints="1"/>
              </p:cNvSpPr>
              <p:nvPr/>
            </p:nvSpPr>
            <p:spPr bwMode="auto">
              <a:xfrm>
                <a:off x="2034" y="603"/>
                <a:ext cx="3486" cy="3628"/>
              </a:xfrm>
              <a:custGeom>
                <a:avLst/>
                <a:gdLst/>
                <a:ahLst/>
                <a:cxnLst>
                  <a:cxn ang="0">
                    <a:pos x="253" y="14369"/>
                  </a:cxn>
                  <a:cxn ang="0">
                    <a:pos x="488" y="14312"/>
                  </a:cxn>
                  <a:cxn ang="0">
                    <a:pos x="504" y="14386"/>
                  </a:cxn>
                  <a:cxn ang="0">
                    <a:pos x="3159" y="13840"/>
                  </a:cxn>
                  <a:cxn ang="0">
                    <a:pos x="3739" y="13871"/>
                  </a:cxn>
                  <a:cxn ang="0">
                    <a:pos x="1537" y="14165"/>
                  </a:cxn>
                  <a:cxn ang="0">
                    <a:pos x="4722" y="13789"/>
                  </a:cxn>
                  <a:cxn ang="0">
                    <a:pos x="5871" y="13889"/>
                  </a:cxn>
                  <a:cxn ang="0">
                    <a:pos x="6315" y="13828"/>
                  </a:cxn>
                  <a:cxn ang="0">
                    <a:pos x="6406" y="13909"/>
                  </a:cxn>
                  <a:cxn ang="0">
                    <a:pos x="7859" y="13926"/>
                  </a:cxn>
                  <a:cxn ang="0">
                    <a:pos x="7466" y="13969"/>
                  </a:cxn>
                  <a:cxn ang="0">
                    <a:pos x="8705" y="14054"/>
                  </a:cxn>
                  <a:cxn ang="0">
                    <a:pos x="9033" y="14114"/>
                  </a:cxn>
                  <a:cxn ang="0">
                    <a:pos x="10504" y="14350"/>
                  </a:cxn>
                  <a:cxn ang="0">
                    <a:pos x="8926" y="14173"/>
                  </a:cxn>
                  <a:cxn ang="0">
                    <a:pos x="10857" y="14273"/>
                  </a:cxn>
                  <a:cxn ang="0">
                    <a:pos x="11050" y="14262"/>
                  </a:cxn>
                  <a:cxn ang="0">
                    <a:pos x="10905" y="14270"/>
                  </a:cxn>
                  <a:cxn ang="0">
                    <a:pos x="12050" y="14076"/>
                  </a:cxn>
                  <a:cxn ang="0">
                    <a:pos x="12672" y="13764"/>
                  </a:cxn>
                  <a:cxn ang="0">
                    <a:pos x="12408" y="14014"/>
                  </a:cxn>
                  <a:cxn ang="0">
                    <a:pos x="11649" y="14261"/>
                  </a:cxn>
                  <a:cxn ang="0">
                    <a:pos x="12819" y="13743"/>
                  </a:cxn>
                  <a:cxn ang="0">
                    <a:pos x="13012" y="13493"/>
                  </a:cxn>
                  <a:cxn ang="0">
                    <a:pos x="13059" y="13246"/>
                  </a:cxn>
                  <a:cxn ang="0">
                    <a:pos x="13154" y="13038"/>
                  </a:cxn>
                  <a:cxn ang="0">
                    <a:pos x="13601" y="11616"/>
                  </a:cxn>
                  <a:cxn ang="0">
                    <a:pos x="13598" y="11942"/>
                  </a:cxn>
                  <a:cxn ang="0">
                    <a:pos x="13125" y="13103"/>
                  </a:cxn>
                  <a:cxn ang="0">
                    <a:pos x="13870" y="10481"/>
                  </a:cxn>
                  <a:cxn ang="0">
                    <a:pos x="13813" y="10234"/>
                  </a:cxn>
                  <a:cxn ang="0">
                    <a:pos x="13831" y="9948"/>
                  </a:cxn>
                  <a:cxn ang="0">
                    <a:pos x="13859" y="7846"/>
                  </a:cxn>
                  <a:cxn ang="0">
                    <a:pos x="13916" y="9817"/>
                  </a:cxn>
                  <a:cxn ang="0">
                    <a:pos x="13764" y="6962"/>
                  </a:cxn>
                  <a:cxn ang="0">
                    <a:pos x="13889" y="7273"/>
                  </a:cxn>
                  <a:cxn ang="0">
                    <a:pos x="13593" y="5949"/>
                  </a:cxn>
                  <a:cxn ang="0">
                    <a:pos x="13602" y="5305"/>
                  </a:cxn>
                  <a:cxn ang="0">
                    <a:pos x="13520" y="4757"/>
                  </a:cxn>
                  <a:cxn ang="0">
                    <a:pos x="13643" y="3446"/>
                  </a:cxn>
                  <a:cxn ang="0">
                    <a:pos x="13601" y="4663"/>
                  </a:cxn>
                  <a:cxn ang="0">
                    <a:pos x="13732" y="2579"/>
                  </a:cxn>
                  <a:cxn ang="0">
                    <a:pos x="13788" y="2883"/>
                  </a:cxn>
                  <a:cxn ang="0">
                    <a:pos x="13669" y="1823"/>
                  </a:cxn>
                  <a:cxn ang="0">
                    <a:pos x="13469" y="1114"/>
                  </a:cxn>
                  <a:cxn ang="0">
                    <a:pos x="13759" y="1874"/>
                  </a:cxn>
                  <a:cxn ang="0">
                    <a:pos x="13219" y="909"/>
                  </a:cxn>
                  <a:cxn ang="0">
                    <a:pos x="12718" y="511"/>
                  </a:cxn>
                  <a:cxn ang="0">
                    <a:pos x="12579" y="354"/>
                  </a:cxn>
                  <a:cxn ang="0">
                    <a:pos x="13160" y="738"/>
                  </a:cxn>
                  <a:cxn ang="0">
                    <a:pos x="12213" y="298"/>
                  </a:cxn>
                  <a:cxn ang="0">
                    <a:pos x="10769" y="80"/>
                  </a:cxn>
                  <a:cxn ang="0">
                    <a:pos x="9588" y="39"/>
                  </a:cxn>
                  <a:cxn ang="0">
                    <a:pos x="11269" y="33"/>
                  </a:cxn>
                  <a:cxn ang="0">
                    <a:pos x="9120" y="150"/>
                  </a:cxn>
                  <a:cxn ang="0">
                    <a:pos x="9196" y="67"/>
                  </a:cxn>
                  <a:cxn ang="0">
                    <a:pos x="7699" y="302"/>
                  </a:cxn>
                  <a:cxn ang="0">
                    <a:pos x="8319" y="140"/>
                  </a:cxn>
                  <a:cxn ang="0">
                    <a:pos x="7058" y="386"/>
                  </a:cxn>
                </a:cxnLst>
                <a:rect l="0" t="0" r="r" b="b"/>
                <a:pathLst>
                  <a:path w="13945" h="14512">
                    <a:moveTo>
                      <a:pt x="0" y="14437"/>
                    </a:moveTo>
                    <a:lnTo>
                      <a:pt x="0" y="14437"/>
                    </a:lnTo>
                    <a:lnTo>
                      <a:pt x="21" y="14512"/>
                    </a:lnTo>
                    <a:lnTo>
                      <a:pt x="21" y="14512"/>
                    </a:lnTo>
                    <a:lnTo>
                      <a:pt x="0" y="14437"/>
                    </a:lnTo>
                    <a:close/>
                    <a:moveTo>
                      <a:pt x="0" y="14437"/>
                    </a:moveTo>
                    <a:lnTo>
                      <a:pt x="0" y="14437"/>
                    </a:lnTo>
                    <a:lnTo>
                      <a:pt x="11" y="14475"/>
                    </a:lnTo>
                    <a:lnTo>
                      <a:pt x="0" y="14437"/>
                    </a:lnTo>
                    <a:close/>
                    <a:moveTo>
                      <a:pt x="0" y="14437"/>
                    </a:moveTo>
                    <a:lnTo>
                      <a:pt x="48" y="14424"/>
                    </a:lnTo>
                    <a:lnTo>
                      <a:pt x="96" y="14411"/>
                    </a:lnTo>
                    <a:lnTo>
                      <a:pt x="146" y="14398"/>
                    </a:lnTo>
                    <a:lnTo>
                      <a:pt x="198" y="14384"/>
                    </a:lnTo>
                    <a:lnTo>
                      <a:pt x="253" y="14369"/>
                    </a:lnTo>
                    <a:lnTo>
                      <a:pt x="309" y="14356"/>
                    </a:lnTo>
                    <a:lnTo>
                      <a:pt x="367" y="14341"/>
                    </a:lnTo>
                    <a:lnTo>
                      <a:pt x="427" y="14326"/>
                    </a:lnTo>
                    <a:lnTo>
                      <a:pt x="445" y="14402"/>
                    </a:lnTo>
                    <a:lnTo>
                      <a:pt x="386" y="14417"/>
                    </a:lnTo>
                    <a:lnTo>
                      <a:pt x="329" y="14431"/>
                    </a:lnTo>
                    <a:lnTo>
                      <a:pt x="274" y="14444"/>
                    </a:lnTo>
                    <a:lnTo>
                      <a:pt x="220" y="14458"/>
                    </a:lnTo>
                    <a:lnTo>
                      <a:pt x="168" y="14473"/>
                    </a:lnTo>
                    <a:lnTo>
                      <a:pt x="117" y="14486"/>
                    </a:lnTo>
                    <a:lnTo>
                      <a:pt x="68" y="14499"/>
                    </a:lnTo>
                    <a:lnTo>
                      <a:pt x="21" y="14512"/>
                    </a:lnTo>
                    <a:lnTo>
                      <a:pt x="0" y="14437"/>
                    </a:lnTo>
                    <a:close/>
                    <a:moveTo>
                      <a:pt x="427" y="14326"/>
                    </a:moveTo>
                    <a:lnTo>
                      <a:pt x="488" y="14312"/>
                    </a:lnTo>
                    <a:lnTo>
                      <a:pt x="551" y="14296"/>
                    </a:lnTo>
                    <a:lnTo>
                      <a:pt x="615" y="14282"/>
                    </a:lnTo>
                    <a:lnTo>
                      <a:pt x="681" y="14266"/>
                    </a:lnTo>
                    <a:lnTo>
                      <a:pt x="746" y="14252"/>
                    </a:lnTo>
                    <a:lnTo>
                      <a:pt x="814" y="14236"/>
                    </a:lnTo>
                    <a:lnTo>
                      <a:pt x="882" y="14220"/>
                    </a:lnTo>
                    <a:lnTo>
                      <a:pt x="951" y="14206"/>
                    </a:lnTo>
                    <a:lnTo>
                      <a:pt x="968" y="14282"/>
                    </a:lnTo>
                    <a:lnTo>
                      <a:pt x="898" y="14296"/>
                    </a:lnTo>
                    <a:lnTo>
                      <a:pt x="828" y="14312"/>
                    </a:lnTo>
                    <a:lnTo>
                      <a:pt x="760" y="14328"/>
                    </a:lnTo>
                    <a:lnTo>
                      <a:pt x="694" y="14342"/>
                    </a:lnTo>
                    <a:lnTo>
                      <a:pt x="630" y="14358"/>
                    </a:lnTo>
                    <a:lnTo>
                      <a:pt x="567" y="14372"/>
                    </a:lnTo>
                    <a:lnTo>
                      <a:pt x="504" y="14386"/>
                    </a:lnTo>
                    <a:lnTo>
                      <a:pt x="445" y="14402"/>
                    </a:lnTo>
                    <a:lnTo>
                      <a:pt x="427" y="14326"/>
                    </a:lnTo>
                    <a:close/>
                    <a:moveTo>
                      <a:pt x="951" y="14206"/>
                    </a:moveTo>
                    <a:lnTo>
                      <a:pt x="1137" y="14167"/>
                    </a:lnTo>
                    <a:lnTo>
                      <a:pt x="1328" y="14127"/>
                    </a:lnTo>
                    <a:lnTo>
                      <a:pt x="1524" y="14088"/>
                    </a:lnTo>
                    <a:lnTo>
                      <a:pt x="1724" y="14052"/>
                    </a:lnTo>
                    <a:lnTo>
                      <a:pt x="1928" y="14015"/>
                    </a:lnTo>
                    <a:lnTo>
                      <a:pt x="2134" y="13980"/>
                    </a:lnTo>
                    <a:lnTo>
                      <a:pt x="2340" y="13947"/>
                    </a:lnTo>
                    <a:lnTo>
                      <a:pt x="2548" y="13916"/>
                    </a:lnTo>
                    <a:lnTo>
                      <a:pt x="2754" y="13888"/>
                    </a:lnTo>
                    <a:lnTo>
                      <a:pt x="2958" y="13862"/>
                    </a:lnTo>
                    <a:lnTo>
                      <a:pt x="3060" y="13850"/>
                    </a:lnTo>
                    <a:lnTo>
                      <a:pt x="3159" y="13840"/>
                    </a:lnTo>
                    <a:lnTo>
                      <a:pt x="3259" y="13829"/>
                    </a:lnTo>
                    <a:lnTo>
                      <a:pt x="3357" y="13820"/>
                    </a:lnTo>
                    <a:lnTo>
                      <a:pt x="3454" y="13812"/>
                    </a:lnTo>
                    <a:lnTo>
                      <a:pt x="3549" y="13804"/>
                    </a:lnTo>
                    <a:lnTo>
                      <a:pt x="3643" y="13799"/>
                    </a:lnTo>
                    <a:lnTo>
                      <a:pt x="3736" y="13794"/>
                    </a:lnTo>
                    <a:lnTo>
                      <a:pt x="3826" y="13790"/>
                    </a:lnTo>
                    <a:lnTo>
                      <a:pt x="3915" y="13786"/>
                    </a:lnTo>
                    <a:lnTo>
                      <a:pt x="4003" y="13785"/>
                    </a:lnTo>
                    <a:lnTo>
                      <a:pt x="4088" y="13784"/>
                    </a:lnTo>
                    <a:lnTo>
                      <a:pt x="4088" y="13862"/>
                    </a:lnTo>
                    <a:lnTo>
                      <a:pt x="4003" y="13862"/>
                    </a:lnTo>
                    <a:lnTo>
                      <a:pt x="3917" y="13863"/>
                    </a:lnTo>
                    <a:lnTo>
                      <a:pt x="3829" y="13867"/>
                    </a:lnTo>
                    <a:lnTo>
                      <a:pt x="3739" y="13871"/>
                    </a:lnTo>
                    <a:lnTo>
                      <a:pt x="3646" y="13876"/>
                    </a:lnTo>
                    <a:lnTo>
                      <a:pt x="3553" y="13883"/>
                    </a:lnTo>
                    <a:lnTo>
                      <a:pt x="3457" y="13889"/>
                    </a:lnTo>
                    <a:lnTo>
                      <a:pt x="3362" y="13897"/>
                    </a:lnTo>
                    <a:lnTo>
                      <a:pt x="3264" y="13906"/>
                    </a:lnTo>
                    <a:lnTo>
                      <a:pt x="3164" y="13917"/>
                    </a:lnTo>
                    <a:lnTo>
                      <a:pt x="3065" y="13927"/>
                    </a:lnTo>
                    <a:lnTo>
                      <a:pt x="2964" y="13939"/>
                    </a:lnTo>
                    <a:lnTo>
                      <a:pt x="2762" y="13965"/>
                    </a:lnTo>
                    <a:lnTo>
                      <a:pt x="2556" y="13993"/>
                    </a:lnTo>
                    <a:lnTo>
                      <a:pt x="2351" y="14024"/>
                    </a:lnTo>
                    <a:lnTo>
                      <a:pt x="2144" y="14057"/>
                    </a:lnTo>
                    <a:lnTo>
                      <a:pt x="1940" y="14091"/>
                    </a:lnTo>
                    <a:lnTo>
                      <a:pt x="1737" y="14127"/>
                    </a:lnTo>
                    <a:lnTo>
                      <a:pt x="1537" y="14165"/>
                    </a:lnTo>
                    <a:lnTo>
                      <a:pt x="1342" y="14203"/>
                    </a:lnTo>
                    <a:lnTo>
                      <a:pt x="1151" y="14243"/>
                    </a:lnTo>
                    <a:lnTo>
                      <a:pt x="968" y="14282"/>
                    </a:lnTo>
                    <a:lnTo>
                      <a:pt x="951" y="14206"/>
                    </a:lnTo>
                    <a:close/>
                    <a:moveTo>
                      <a:pt x="4088" y="13784"/>
                    </a:moveTo>
                    <a:lnTo>
                      <a:pt x="4088" y="13784"/>
                    </a:lnTo>
                    <a:lnTo>
                      <a:pt x="4088" y="13862"/>
                    </a:lnTo>
                    <a:lnTo>
                      <a:pt x="4088" y="13862"/>
                    </a:lnTo>
                    <a:lnTo>
                      <a:pt x="4088" y="13784"/>
                    </a:lnTo>
                    <a:close/>
                    <a:moveTo>
                      <a:pt x="4088" y="13784"/>
                    </a:moveTo>
                    <a:lnTo>
                      <a:pt x="4207" y="13785"/>
                    </a:lnTo>
                    <a:lnTo>
                      <a:pt x="4330" y="13785"/>
                    </a:lnTo>
                    <a:lnTo>
                      <a:pt x="4457" y="13786"/>
                    </a:lnTo>
                    <a:lnTo>
                      <a:pt x="4588" y="13786"/>
                    </a:lnTo>
                    <a:lnTo>
                      <a:pt x="4722" y="13789"/>
                    </a:lnTo>
                    <a:lnTo>
                      <a:pt x="4860" y="13790"/>
                    </a:lnTo>
                    <a:lnTo>
                      <a:pt x="5000" y="13793"/>
                    </a:lnTo>
                    <a:lnTo>
                      <a:pt x="5142" y="13795"/>
                    </a:lnTo>
                    <a:lnTo>
                      <a:pt x="5286" y="13798"/>
                    </a:lnTo>
                    <a:lnTo>
                      <a:pt x="5431" y="13801"/>
                    </a:lnTo>
                    <a:lnTo>
                      <a:pt x="5578" y="13804"/>
                    </a:lnTo>
                    <a:lnTo>
                      <a:pt x="5726" y="13808"/>
                    </a:lnTo>
                    <a:lnTo>
                      <a:pt x="5873" y="13812"/>
                    </a:lnTo>
                    <a:lnTo>
                      <a:pt x="6021" y="13818"/>
                    </a:lnTo>
                    <a:lnTo>
                      <a:pt x="6169" y="13823"/>
                    </a:lnTo>
                    <a:lnTo>
                      <a:pt x="6315" y="13828"/>
                    </a:lnTo>
                    <a:lnTo>
                      <a:pt x="6312" y="13905"/>
                    </a:lnTo>
                    <a:lnTo>
                      <a:pt x="6165" y="13900"/>
                    </a:lnTo>
                    <a:lnTo>
                      <a:pt x="6019" y="13895"/>
                    </a:lnTo>
                    <a:lnTo>
                      <a:pt x="5871" y="13889"/>
                    </a:lnTo>
                    <a:lnTo>
                      <a:pt x="5723" y="13886"/>
                    </a:lnTo>
                    <a:lnTo>
                      <a:pt x="5575" y="13882"/>
                    </a:lnTo>
                    <a:lnTo>
                      <a:pt x="5429" y="13878"/>
                    </a:lnTo>
                    <a:lnTo>
                      <a:pt x="5283" y="13875"/>
                    </a:lnTo>
                    <a:lnTo>
                      <a:pt x="5140" y="13872"/>
                    </a:lnTo>
                    <a:lnTo>
                      <a:pt x="4997" y="13870"/>
                    </a:lnTo>
                    <a:lnTo>
                      <a:pt x="4858" y="13867"/>
                    </a:lnTo>
                    <a:lnTo>
                      <a:pt x="4721" y="13866"/>
                    </a:lnTo>
                    <a:lnTo>
                      <a:pt x="4586" y="13863"/>
                    </a:lnTo>
                    <a:lnTo>
                      <a:pt x="4455" y="13863"/>
                    </a:lnTo>
                    <a:lnTo>
                      <a:pt x="4329" y="13862"/>
                    </a:lnTo>
                    <a:lnTo>
                      <a:pt x="4207" y="13862"/>
                    </a:lnTo>
                    <a:lnTo>
                      <a:pt x="4088" y="13861"/>
                    </a:lnTo>
                    <a:lnTo>
                      <a:pt x="4088" y="13784"/>
                    </a:lnTo>
                    <a:close/>
                    <a:moveTo>
                      <a:pt x="6315" y="13828"/>
                    </a:moveTo>
                    <a:lnTo>
                      <a:pt x="6363" y="13831"/>
                    </a:lnTo>
                    <a:lnTo>
                      <a:pt x="6411" y="13832"/>
                    </a:lnTo>
                    <a:lnTo>
                      <a:pt x="6458" y="13835"/>
                    </a:lnTo>
                    <a:lnTo>
                      <a:pt x="6505" y="13836"/>
                    </a:lnTo>
                    <a:lnTo>
                      <a:pt x="6552" y="13838"/>
                    </a:lnTo>
                    <a:lnTo>
                      <a:pt x="6598" y="13840"/>
                    </a:lnTo>
                    <a:lnTo>
                      <a:pt x="6645" y="13842"/>
                    </a:lnTo>
                    <a:lnTo>
                      <a:pt x="6691" y="13845"/>
                    </a:lnTo>
                    <a:lnTo>
                      <a:pt x="6687" y="13922"/>
                    </a:lnTo>
                    <a:lnTo>
                      <a:pt x="6641" y="13920"/>
                    </a:lnTo>
                    <a:lnTo>
                      <a:pt x="6594" y="13917"/>
                    </a:lnTo>
                    <a:lnTo>
                      <a:pt x="6547" y="13916"/>
                    </a:lnTo>
                    <a:lnTo>
                      <a:pt x="6500" y="13913"/>
                    </a:lnTo>
                    <a:lnTo>
                      <a:pt x="6453" y="13912"/>
                    </a:lnTo>
                    <a:lnTo>
                      <a:pt x="6406" y="13909"/>
                    </a:lnTo>
                    <a:lnTo>
                      <a:pt x="6359" y="13908"/>
                    </a:lnTo>
                    <a:lnTo>
                      <a:pt x="6312" y="13905"/>
                    </a:lnTo>
                    <a:lnTo>
                      <a:pt x="6315" y="13828"/>
                    </a:lnTo>
                    <a:close/>
                    <a:moveTo>
                      <a:pt x="6691" y="13845"/>
                    </a:moveTo>
                    <a:lnTo>
                      <a:pt x="6809" y="13850"/>
                    </a:lnTo>
                    <a:lnTo>
                      <a:pt x="6925" y="13857"/>
                    </a:lnTo>
                    <a:lnTo>
                      <a:pt x="7040" y="13863"/>
                    </a:lnTo>
                    <a:lnTo>
                      <a:pt x="7153" y="13870"/>
                    </a:lnTo>
                    <a:lnTo>
                      <a:pt x="7262" y="13876"/>
                    </a:lnTo>
                    <a:lnTo>
                      <a:pt x="7370" y="13884"/>
                    </a:lnTo>
                    <a:lnTo>
                      <a:pt x="7473" y="13892"/>
                    </a:lnTo>
                    <a:lnTo>
                      <a:pt x="7575" y="13900"/>
                    </a:lnTo>
                    <a:lnTo>
                      <a:pt x="7673" y="13908"/>
                    </a:lnTo>
                    <a:lnTo>
                      <a:pt x="7767" y="13917"/>
                    </a:lnTo>
                    <a:lnTo>
                      <a:pt x="7859" y="13926"/>
                    </a:lnTo>
                    <a:lnTo>
                      <a:pt x="7945" y="13935"/>
                    </a:lnTo>
                    <a:lnTo>
                      <a:pt x="8028" y="13944"/>
                    </a:lnTo>
                    <a:lnTo>
                      <a:pt x="8106" y="13954"/>
                    </a:lnTo>
                    <a:lnTo>
                      <a:pt x="8179" y="13964"/>
                    </a:lnTo>
                    <a:lnTo>
                      <a:pt x="8249" y="13974"/>
                    </a:lnTo>
                    <a:lnTo>
                      <a:pt x="8237" y="14052"/>
                    </a:lnTo>
                    <a:lnTo>
                      <a:pt x="8169" y="14041"/>
                    </a:lnTo>
                    <a:lnTo>
                      <a:pt x="8096" y="14031"/>
                    </a:lnTo>
                    <a:lnTo>
                      <a:pt x="8017" y="14020"/>
                    </a:lnTo>
                    <a:lnTo>
                      <a:pt x="7936" y="14011"/>
                    </a:lnTo>
                    <a:lnTo>
                      <a:pt x="7850" y="14002"/>
                    </a:lnTo>
                    <a:lnTo>
                      <a:pt x="7759" y="13993"/>
                    </a:lnTo>
                    <a:lnTo>
                      <a:pt x="7665" y="13985"/>
                    </a:lnTo>
                    <a:lnTo>
                      <a:pt x="7567" y="13977"/>
                    </a:lnTo>
                    <a:lnTo>
                      <a:pt x="7466" y="13969"/>
                    </a:lnTo>
                    <a:lnTo>
                      <a:pt x="7363" y="13961"/>
                    </a:lnTo>
                    <a:lnTo>
                      <a:pt x="7256" y="13954"/>
                    </a:lnTo>
                    <a:lnTo>
                      <a:pt x="7146" y="13947"/>
                    </a:lnTo>
                    <a:lnTo>
                      <a:pt x="7035" y="13940"/>
                    </a:lnTo>
                    <a:lnTo>
                      <a:pt x="6921" y="13934"/>
                    </a:lnTo>
                    <a:lnTo>
                      <a:pt x="6805" y="13927"/>
                    </a:lnTo>
                    <a:lnTo>
                      <a:pt x="6687" y="13922"/>
                    </a:lnTo>
                    <a:lnTo>
                      <a:pt x="6691" y="13845"/>
                    </a:lnTo>
                    <a:close/>
                    <a:moveTo>
                      <a:pt x="8249" y="13974"/>
                    </a:moveTo>
                    <a:lnTo>
                      <a:pt x="8330" y="13988"/>
                    </a:lnTo>
                    <a:lnTo>
                      <a:pt x="8410" y="14002"/>
                    </a:lnTo>
                    <a:lnTo>
                      <a:pt x="8485" y="14015"/>
                    </a:lnTo>
                    <a:lnTo>
                      <a:pt x="8561" y="14028"/>
                    </a:lnTo>
                    <a:lnTo>
                      <a:pt x="8633" y="14041"/>
                    </a:lnTo>
                    <a:lnTo>
                      <a:pt x="8705" y="14054"/>
                    </a:lnTo>
                    <a:lnTo>
                      <a:pt x="8776" y="14067"/>
                    </a:lnTo>
                    <a:lnTo>
                      <a:pt x="8844" y="14079"/>
                    </a:lnTo>
                    <a:lnTo>
                      <a:pt x="8831" y="14155"/>
                    </a:lnTo>
                    <a:lnTo>
                      <a:pt x="8761" y="14143"/>
                    </a:lnTo>
                    <a:lnTo>
                      <a:pt x="8692" y="14130"/>
                    </a:lnTo>
                    <a:lnTo>
                      <a:pt x="8620" y="14117"/>
                    </a:lnTo>
                    <a:lnTo>
                      <a:pt x="8547" y="14104"/>
                    </a:lnTo>
                    <a:lnTo>
                      <a:pt x="8472" y="14091"/>
                    </a:lnTo>
                    <a:lnTo>
                      <a:pt x="8396" y="14078"/>
                    </a:lnTo>
                    <a:lnTo>
                      <a:pt x="8318" y="14065"/>
                    </a:lnTo>
                    <a:lnTo>
                      <a:pt x="8237" y="14052"/>
                    </a:lnTo>
                    <a:lnTo>
                      <a:pt x="8249" y="13974"/>
                    </a:lnTo>
                    <a:close/>
                    <a:moveTo>
                      <a:pt x="8844" y="14079"/>
                    </a:moveTo>
                    <a:lnTo>
                      <a:pt x="8939" y="14097"/>
                    </a:lnTo>
                    <a:lnTo>
                      <a:pt x="9033" y="14114"/>
                    </a:lnTo>
                    <a:lnTo>
                      <a:pt x="9128" y="14130"/>
                    </a:lnTo>
                    <a:lnTo>
                      <a:pt x="9221" y="14147"/>
                    </a:lnTo>
                    <a:lnTo>
                      <a:pt x="9313" y="14163"/>
                    </a:lnTo>
                    <a:lnTo>
                      <a:pt x="9408" y="14177"/>
                    </a:lnTo>
                    <a:lnTo>
                      <a:pt x="9503" y="14192"/>
                    </a:lnTo>
                    <a:lnTo>
                      <a:pt x="9600" y="14205"/>
                    </a:lnTo>
                    <a:lnTo>
                      <a:pt x="9699" y="14216"/>
                    </a:lnTo>
                    <a:lnTo>
                      <a:pt x="9801" y="14228"/>
                    </a:lnTo>
                    <a:lnTo>
                      <a:pt x="9906" y="14239"/>
                    </a:lnTo>
                    <a:lnTo>
                      <a:pt x="10016" y="14248"/>
                    </a:lnTo>
                    <a:lnTo>
                      <a:pt x="10131" y="14256"/>
                    </a:lnTo>
                    <a:lnTo>
                      <a:pt x="10250" y="14264"/>
                    </a:lnTo>
                    <a:lnTo>
                      <a:pt x="10374" y="14269"/>
                    </a:lnTo>
                    <a:lnTo>
                      <a:pt x="10505" y="14273"/>
                    </a:lnTo>
                    <a:lnTo>
                      <a:pt x="10504" y="14350"/>
                    </a:lnTo>
                    <a:lnTo>
                      <a:pt x="10372" y="14346"/>
                    </a:lnTo>
                    <a:lnTo>
                      <a:pt x="10246" y="14341"/>
                    </a:lnTo>
                    <a:lnTo>
                      <a:pt x="10126" y="14333"/>
                    </a:lnTo>
                    <a:lnTo>
                      <a:pt x="10011" y="14325"/>
                    </a:lnTo>
                    <a:lnTo>
                      <a:pt x="9899" y="14316"/>
                    </a:lnTo>
                    <a:lnTo>
                      <a:pt x="9793" y="14305"/>
                    </a:lnTo>
                    <a:lnTo>
                      <a:pt x="9690" y="14294"/>
                    </a:lnTo>
                    <a:lnTo>
                      <a:pt x="9591" y="14281"/>
                    </a:lnTo>
                    <a:lnTo>
                      <a:pt x="9493" y="14267"/>
                    </a:lnTo>
                    <a:lnTo>
                      <a:pt x="9397" y="14253"/>
                    </a:lnTo>
                    <a:lnTo>
                      <a:pt x="9303" y="14239"/>
                    </a:lnTo>
                    <a:lnTo>
                      <a:pt x="9209" y="14223"/>
                    </a:lnTo>
                    <a:lnTo>
                      <a:pt x="9115" y="14207"/>
                    </a:lnTo>
                    <a:lnTo>
                      <a:pt x="9022" y="14190"/>
                    </a:lnTo>
                    <a:lnTo>
                      <a:pt x="8926" y="14173"/>
                    </a:lnTo>
                    <a:lnTo>
                      <a:pt x="8831" y="14155"/>
                    </a:lnTo>
                    <a:lnTo>
                      <a:pt x="8844" y="14079"/>
                    </a:lnTo>
                    <a:close/>
                    <a:moveTo>
                      <a:pt x="10505" y="14273"/>
                    </a:moveTo>
                    <a:lnTo>
                      <a:pt x="10508" y="14273"/>
                    </a:lnTo>
                    <a:lnTo>
                      <a:pt x="10505" y="14350"/>
                    </a:lnTo>
                    <a:lnTo>
                      <a:pt x="10504" y="14350"/>
                    </a:lnTo>
                    <a:lnTo>
                      <a:pt x="10505" y="14273"/>
                    </a:lnTo>
                    <a:close/>
                    <a:moveTo>
                      <a:pt x="10508" y="14273"/>
                    </a:moveTo>
                    <a:lnTo>
                      <a:pt x="10557" y="14274"/>
                    </a:lnTo>
                    <a:lnTo>
                      <a:pt x="10608" y="14275"/>
                    </a:lnTo>
                    <a:lnTo>
                      <a:pt x="10658" y="14275"/>
                    </a:lnTo>
                    <a:lnTo>
                      <a:pt x="10708" y="14275"/>
                    </a:lnTo>
                    <a:lnTo>
                      <a:pt x="10757" y="14275"/>
                    </a:lnTo>
                    <a:lnTo>
                      <a:pt x="10807" y="14274"/>
                    </a:lnTo>
                    <a:lnTo>
                      <a:pt x="10857" y="14273"/>
                    </a:lnTo>
                    <a:lnTo>
                      <a:pt x="10905" y="14270"/>
                    </a:lnTo>
                    <a:lnTo>
                      <a:pt x="10909" y="14347"/>
                    </a:lnTo>
                    <a:lnTo>
                      <a:pt x="10859" y="14350"/>
                    </a:lnTo>
                    <a:lnTo>
                      <a:pt x="10810" y="14351"/>
                    </a:lnTo>
                    <a:lnTo>
                      <a:pt x="10760" y="14352"/>
                    </a:lnTo>
                    <a:lnTo>
                      <a:pt x="10709" y="14352"/>
                    </a:lnTo>
                    <a:lnTo>
                      <a:pt x="10658" y="14352"/>
                    </a:lnTo>
                    <a:lnTo>
                      <a:pt x="10607" y="14352"/>
                    </a:lnTo>
                    <a:lnTo>
                      <a:pt x="10556" y="14351"/>
                    </a:lnTo>
                    <a:lnTo>
                      <a:pt x="10505" y="14350"/>
                    </a:lnTo>
                    <a:lnTo>
                      <a:pt x="10508" y="14273"/>
                    </a:lnTo>
                    <a:close/>
                    <a:moveTo>
                      <a:pt x="10905" y="14270"/>
                    </a:moveTo>
                    <a:lnTo>
                      <a:pt x="10955" y="14267"/>
                    </a:lnTo>
                    <a:lnTo>
                      <a:pt x="11002" y="14265"/>
                    </a:lnTo>
                    <a:lnTo>
                      <a:pt x="11050" y="14262"/>
                    </a:lnTo>
                    <a:lnTo>
                      <a:pt x="11099" y="14258"/>
                    </a:lnTo>
                    <a:lnTo>
                      <a:pt x="11146" y="14254"/>
                    </a:lnTo>
                    <a:lnTo>
                      <a:pt x="11193" y="14250"/>
                    </a:lnTo>
                    <a:lnTo>
                      <a:pt x="11240" y="14245"/>
                    </a:lnTo>
                    <a:lnTo>
                      <a:pt x="11287" y="14240"/>
                    </a:lnTo>
                    <a:lnTo>
                      <a:pt x="11296" y="14317"/>
                    </a:lnTo>
                    <a:lnTo>
                      <a:pt x="11249" y="14322"/>
                    </a:lnTo>
                    <a:lnTo>
                      <a:pt x="11202" y="14326"/>
                    </a:lnTo>
                    <a:lnTo>
                      <a:pt x="11154" y="14332"/>
                    </a:lnTo>
                    <a:lnTo>
                      <a:pt x="11105" y="14335"/>
                    </a:lnTo>
                    <a:lnTo>
                      <a:pt x="11057" y="14339"/>
                    </a:lnTo>
                    <a:lnTo>
                      <a:pt x="11009" y="14342"/>
                    </a:lnTo>
                    <a:lnTo>
                      <a:pt x="10959" y="14345"/>
                    </a:lnTo>
                    <a:lnTo>
                      <a:pt x="10909" y="14347"/>
                    </a:lnTo>
                    <a:lnTo>
                      <a:pt x="10905" y="14270"/>
                    </a:lnTo>
                    <a:close/>
                    <a:moveTo>
                      <a:pt x="11287" y="14240"/>
                    </a:moveTo>
                    <a:lnTo>
                      <a:pt x="11346" y="14232"/>
                    </a:lnTo>
                    <a:lnTo>
                      <a:pt x="11404" y="14224"/>
                    </a:lnTo>
                    <a:lnTo>
                      <a:pt x="11462" y="14215"/>
                    </a:lnTo>
                    <a:lnTo>
                      <a:pt x="11519" y="14206"/>
                    </a:lnTo>
                    <a:lnTo>
                      <a:pt x="11575" y="14195"/>
                    </a:lnTo>
                    <a:lnTo>
                      <a:pt x="11631" y="14185"/>
                    </a:lnTo>
                    <a:lnTo>
                      <a:pt x="11686" y="14175"/>
                    </a:lnTo>
                    <a:lnTo>
                      <a:pt x="11740" y="14161"/>
                    </a:lnTo>
                    <a:lnTo>
                      <a:pt x="11793" y="14150"/>
                    </a:lnTo>
                    <a:lnTo>
                      <a:pt x="11847" y="14135"/>
                    </a:lnTo>
                    <a:lnTo>
                      <a:pt x="11898" y="14122"/>
                    </a:lnTo>
                    <a:lnTo>
                      <a:pt x="11949" y="14107"/>
                    </a:lnTo>
                    <a:lnTo>
                      <a:pt x="12000" y="14092"/>
                    </a:lnTo>
                    <a:lnTo>
                      <a:pt x="12050" y="14076"/>
                    </a:lnTo>
                    <a:lnTo>
                      <a:pt x="12098" y="14059"/>
                    </a:lnTo>
                    <a:lnTo>
                      <a:pt x="12145" y="14042"/>
                    </a:lnTo>
                    <a:lnTo>
                      <a:pt x="12192" y="14024"/>
                    </a:lnTo>
                    <a:lnTo>
                      <a:pt x="12238" y="14006"/>
                    </a:lnTo>
                    <a:lnTo>
                      <a:pt x="12283" y="13988"/>
                    </a:lnTo>
                    <a:lnTo>
                      <a:pt x="12326" y="13968"/>
                    </a:lnTo>
                    <a:lnTo>
                      <a:pt x="12369" y="13947"/>
                    </a:lnTo>
                    <a:lnTo>
                      <a:pt x="12411" y="13926"/>
                    </a:lnTo>
                    <a:lnTo>
                      <a:pt x="12451" y="13905"/>
                    </a:lnTo>
                    <a:lnTo>
                      <a:pt x="12491" y="13883"/>
                    </a:lnTo>
                    <a:lnTo>
                      <a:pt x="12530" y="13861"/>
                    </a:lnTo>
                    <a:lnTo>
                      <a:pt x="12566" y="13837"/>
                    </a:lnTo>
                    <a:lnTo>
                      <a:pt x="12603" y="13814"/>
                    </a:lnTo>
                    <a:lnTo>
                      <a:pt x="12638" y="13789"/>
                    </a:lnTo>
                    <a:lnTo>
                      <a:pt x="12672" y="13764"/>
                    </a:lnTo>
                    <a:lnTo>
                      <a:pt x="12705" y="13738"/>
                    </a:lnTo>
                    <a:lnTo>
                      <a:pt x="12736" y="13712"/>
                    </a:lnTo>
                    <a:lnTo>
                      <a:pt x="12766" y="13685"/>
                    </a:lnTo>
                    <a:lnTo>
                      <a:pt x="12819" y="13743"/>
                    </a:lnTo>
                    <a:lnTo>
                      <a:pt x="12787" y="13770"/>
                    </a:lnTo>
                    <a:lnTo>
                      <a:pt x="12755" y="13798"/>
                    </a:lnTo>
                    <a:lnTo>
                      <a:pt x="12721" y="13824"/>
                    </a:lnTo>
                    <a:lnTo>
                      <a:pt x="12685" y="13850"/>
                    </a:lnTo>
                    <a:lnTo>
                      <a:pt x="12649" y="13875"/>
                    </a:lnTo>
                    <a:lnTo>
                      <a:pt x="12612" y="13900"/>
                    </a:lnTo>
                    <a:lnTo>
                      <a:pt x="12573" y="13923"/>
                    </a:lnTo>
                    <a:lnTo>
                      <a:pt x="12534" y="13947"/>
                    </a:lnTo>
                    <a:lnTo>
                      <a:pt x="12492" y="13971"/>
                    </a:lnTo>
                    <a:lnTo>
                      <a:pt x="12450" y="13993"/>
                    </a:lnTo>
                    <a:lnTo>
                      <a:pt x="12408" y="14014"/>
                    </a:lnTo>
                    <a:lnTo>
                      <a:pt x="12364" y="14035"/>
                    </a:lnTo>
                    <a:lnTo>
                      <a:pt x="12318" y="14056"/>
                    </a:lnTo>
                    <a:lnTo>
                      <a:pt x="12272" y="14075"/>
                    </a:lnTo>
                    <a:lnTo>
                      <a:pt x="12225" y="14095"/>
                    </a:lnTo>
                    <a:lnTo>
                      <a:pt x="12177" y="14113"/>
                    </a:lnTo>
                    <a:lnTo>
                      <a:pt x="12128" y="14130"/>
                    </a:lnTo>
                    <a:lnTo>
                      <a:pt x="12078" y="14147"/>
                    </a:lnTo>
                    <a:lnTo>
                      <a:pt x="12027" y="14164"/>
                    </a:lnTo>
                    <a:lnTo>
                      <a:pt x="11976" y="14180"/>
                    </a:lnTo>
                    <a:lnTo>
                      <a:pt x="11923" y="14195"/>
                    </a:lnTo>
                    <a:lnTo>
                      <a:pt x="11871" y="14210"/>
                    </a:lnTo>
                    <a:lnTo>
                      <a:pt x="11816" y="14223"/>
                    </a:lnTo>
                    <a:lnTo>
                      <a:pt x="11761" y="14236"/>
                    </a:lnTo>
                    <a:lnTo>
                      <a:pt x="11706" y="14249"/>
                    </a:lnTo>
                    <a:lnTo>
                      <a:pt x="11649" y="14261"/>
                    </a:lnTo>
                    <a:lnTo>
                      <a:pt x="11592" y="14271"/>
                    </a:lnTo>
                    <a:lnTo>
                      <a:pt x="11534" y="14282"/>
                    </a:lnTo>
                    <a:lnTo>
                      <a:pt x="11475" y="14292"/>
                    </a:lnTo>
                    <a:lnTo>
                      <a:pt x="11417" y="14300"/>
                    </a:lnTo>
                    <a:lnTo>
                      <a:pt x="11356" y="14309"/>
                    </a:lnTo>
                    <a:lnTo>
                      <a:pt x="11296" y="14317"/>
                    </a:lnTo>
                    <a:lnTo>
                      <a:pt x="11287" y="14240"/>
                    </a:lnTo>
                    <a:close/>
                    <a:moveTo>
                      <a:pt x="12819" y="13743"/>
                    </a:moveTo>
                    <a:lnTo>
                      <a:pt x="12819" y="13743"/>
                    </a:lnTo>
                    <a:lnTo>
                      <a:pt x="12793" y="13714"/>
                    </a:lnTo>
                    <a:lnTo>
                      <a:pt x="12819" y="13743"/>
                    </a:lnTo>
                    <a:close/>
                    <a:moveTo>
                      <a:pt x="12766" y="13685"/>
                    </a:moveTo>
                    <a:lnTo>
                      <a:pt x="12766" y="13685"/>
                    </a:lnTo>
                    <a:lnTo>
                      <a:pt x="12819" y="13742"/>
                    </a:lnTo>
                    <a:lnTo>
                      <a:pt x="12819" y="13743"/>
                    </a:lnTo>
                    <a:lnTo>
                      <a:pt x="12766" y="13685"/>
                    </a:lnTo>
                    <a:close/>
                    <a:moveTo>
                      <a:pt x="12766" y="13685"/>
                    </a:moveTo>
                    <a:lnTo>
                      <a:pt x="12766" y="13685"/>
                    </a:lnTo>
                    <a:lnTo>
                      <a:pt x="12793" y="13714"/>
                    </a:lnTo>
                    <a:lnTo>
                      <a:pt x="12766" y="13685"/>
                    </a:lnTo>
                    <a:close/>
                    <a:moveTo>
                      <a:pt x="12766" y="13685"/>
                    </a:moveTo>
                    <a:lnTo>
                      <a:pt x="12789" y="13663"/>
                    </a:lnTo>
                    <a:lnTo>
                      <a:pt x="12811" y="13640"/>
                    </a:lnTo>
                    <a:lnTo>
                      <a:pt x="12835" y="13614"/>
                    </a:lnTo>
                    <a:lnTo>
                      <a:pt x="12857" y="13586"/>
                    </a:lnTo>
                    <a:lnTo>
                      <a:pt x="12879" y="13556"/>
                    </a:lnTo>
                    <a:lnTo>
                      <a:pt x="12901" y="13523"/>
                    </a:lnTo>
                    <a:lnTo>
                      <a:pt x="12923" y="13489"/>
                    </a:lnTo>
                    <a:lnTo>
                      <a:pt x="12947" y="13454"/>
                    </a:lnTo>
                    <a:lnTo>
                      <a:pt x="13012" y="13493"/>
                    </a:lnTo>
                    <a:lnTo>
                      <a:pt x="12989" y="13532"/>
                    </a:lnTo>
                    <a:lnTo>
                      <a:pt x="12964" y="13568"/>
                    </a:lnTo>
                    <a:lnTo>
                      <a:pt x="12940" y="13603"/>
                    </a:lnTo>
                    <a:lnTo>
                      <a:pt x="12916" y="13634"/>
                    </a:lnTo>
                    <a:lnTo>
                      <a:pt x="12892" y="13665"/>
                    </a:lnTo>
                    <a:lnTo>
                      <a:pt x="12867" y="13693"/>
                    </a:lnTo>
                    <a:lnTo>
                      <a:pt x="12844" y="13719"/>
                    </a:lnTo>
                    <a:lnTo>
                      <a:pt x="12819" y="13743"/>
                    </a:lnTo>
                    <a:lnTo>
                      <a:pt x="12766" y="13685"/>
                    </a:lnTo>
                    <a:close/>
                    <a:moveTo>
                      <a:pt x="12947" y="13454"/>
                    </a:moveTo>
                    <a:lnTo>
                      <a:pt x="12969" y="13415"/>
                    </a:lnTo>
                    <a:lnTo>
                      <a:pt x="12991" y="13375"/>
                    </a:lnTo>
                    <a:lnTo>
                      <a:pt x="13014" y="13334"/>
                    </a:lnTo>
                    <a:lnTo>
                      <a:pt x="13037" y="13290"/>
                    </a:lnTo>
                    <a:lnTo>
                      <a:pt x="13059" y="13246"/>
                    </a:lnTo>
                    <a:lnTo>
                      <a:pt x="13082" y="13200"/>
                    </a:lnTo>
                    <a:lnTo>
                      <a:pt x="13103" y="13152"/>
                    </a:lnTo>
                    <a:lnTo>
                      <a:pt x="13125" y="13103"/>
                    </a:lnTo>
                    <a:lnTo>
                      <a:pt x="13196" y="13135"/>
                    </a:lnTo>
                    <a:lnTo>
                      <a:pt x="13173" y="13185"/>
                    </a:lnTo>
                    <a:lnTo>
                      <a:pt x="13151" y="13233"/>
                    </a:lnTo>
                    <a:lnTo>
                      <a:pt x="13129" y="13280"/>
                    </a:lnTo>
                    <a:lnTo>
                      <a:pt x="13105" y="13326"/>
                    </a:lnTo>
                    <a:lnTo>
                      <a:pt x="13082" y="13370"/>
                    </a:lnTo>
                    <a:lnTo>
                      <a:pt x="13059" y="13413"/>
                    </a:lnTo>
                    <a:lnTo>
                      <a:pt x="13036" y="13454"/>
                    </a:lnTo>
                    <a:lnTo>
                      <a:pt x="13012" y="13493"/>
                    </a:lnTo>
                    <a:lnTo>
                      <a:pt x="12947" y="13454"/>
                    </a:lnTo>
                    <a:close/>
                    <a:moveTo>
                      <a:pt x="13125" y="13103"/>
                    </a:moveTo>
                    <a:lnTo>
                      <a:pt x="13154" y="13038"/>
                    </a:lnTo>
                    <a:lnTo>
                      <a:pt x="13181" y="12971"/>
                    </a:lnTo>
                    <a:lnTo>
                      <a:pt x="13209" y="12903"/>
                    </a:lnTo>
                    <a:lnTo>
                      <a:pt x="13236" y="12833"/>
                    </a:lnTo>
                    <a:lnTo>
                      <a:pt x="13262" y="12761"/>
                    </a:lnTo>
                    <a:lnTo>
                      <a:pt x="13288" y="12689"/>
                    </a:lnTo>
                    <a:lnTo>
                      <a:pt x="13315" y="12614"/>
                    </a:lnTo>
                    <a:lnTo>
                      <a:pt x="13339" y="12540"/>
                    </a:lnTo>
                    <a:lnTo>
                      <a:pt x="13364" y="12464"/>
                    </a:lnTo>
                    <a:lnTo>
                      <a:pt x="13389" y="12387"/>
                    </a:lnTo>
                    <a:lnTo>
                      <a:pt x="13413" y="12310"/>
                    </a:lnTo>
                    <a:lnTo>
                      <a:pt x="13436" y="12232"/>
                    </a:lnTo>
                    <a:lnTo>
                      <a:pt x="13482" y="12077"/>
                    </a:lnTo>
                    <a:lnTo>
                      <a:pt x="13524" y="11922"/>
                    </a:lnTo>
                    <a:lnTo>
                      <a:pt x="13564" y="11768"/>
                    </a:lnTo>
                    <a:lnTo>
                      <a:pt x="13601" y="11616"/>
                    </a:lnTo>
                    <a:lnTo>
                      <a:pt x="13635" y="11469"/>
                    </a:lnTo>
                    <a:lnTo>
                      <a:pt x="13666" y="11326"/>
                    </a:lnTo>
                    <a:lnTo>
                      <a:pt x="13694" y="11190"/>
                    </a:lnTo>
                    <a:lnTo>
                      <a:pt x="13717" y="11061"/>
                    </a:lnTo>
                    <a:lnTo>
                      <a:pt x="13737" y="10940"/>
                    </a:lnTo>
                    <a:lnTo>
                      <a:pt x="13754" y="10829"/>
                    </a:lnTo>
                    <a:lnTo>
                      <a:pt x="13830" y="10840"/>
                    </a:lnTo>
                    <a:lnTo>
                      <a:pt x="13814" y="10951"/>
                    </a:lnTo>
                    <a:lnTo>
                      <a:pt x="13793" y="11074"/>
                    </a:lnTo>
                    <a:lnTo>
                      <a:pt x="13770" y="11203"/>
                    </a:lnTo>
                    <a:lnTo>
                      <a:pt x="13741" y="11342"/>
                    </a:lnTo>
                    <a:lnTo>
                      <a:pt x="13711" y="11486"/>
                    </a:lnTo>
                    <a:lnTo>
                      <a:pt x="13676" y="11635"/>
                    </a:lnTo>
                    <a:lnTo>
                      <a:pt x="13639" y="11786"/>
                    </a:lnTo>
                    <a:lnTo>
                      <a:pt x="13598" y="11942"/>
                    </a:lnTo>
                    <a:lnTo>
                      <a:pt x="13555" y="12099"/>
                    </a:lnTo>
                    <a:lnTo>
                      <a:pt x="13511" y="12256"/>
                    </a:lnTo>
                    <a:lnTo>
                      <a:pt x="13486" y="12334"/>
                    </a:lnTo>
                    <a:lnTo>
                      <a:pt x="13462" y="12412"/>
                    </a:lnTo>
                    <a:lnTo>
                      <a:pt x="13437" y="12489"/>
                    </a:lnTo>
                    <a:lnTo>
                      <a:pt x="13413" y="12566"/>
                    </a:lnTo>
                    <a:lnTo>
                      <a:pt x="13386" y="12640"/>
                    </a:lnTo>
                    <a:lnTo>
                      <a:pt x="13360" y="12715"/>
                    </a:lnTo>
                    <a:lnTo>
                      <a:pt x="13334" y="12790"/>
                    </a:lnTo>
                    <a:lnTo>
                      <a:pt x="13308" y="12861"/>
                    </a:lnTo>
                    <a:lnTo>
                      <a:pt x="13281" y="12932"/>
                    </a:lnTo>
                    <a:lnTo>
                      <a:pt x="13252" y="13001"/>
                    </a:lnTo>
                    <a:lnTo>
                      <a:pt x="13224" y="13068"/>
                    </a:lnTo>
                    <a:lnTo>
                      <a:pt x="13196" y="13135"/>
                    </a:lnTo>
                    <a:lnTo>
                      <a:pt x="13125" y="13103"/>
                    </a:lnTo>
                    <a:close/>
                    <a:moveTo>
                      <a:pt x="13754" y="10829"/>
                    </a:moveTo>
                    <a:lnTo>
                      <a:pt x="13754" y="10828"/>
                    </a:lnTo>
                    <a:lnTo>
                      <a:pt x="13830" y="10838"/>
                    </a:lnTo>
                    <a:lnTo>
                      <a:pt x="13830" y="10840"/>
                    </a:lnTo>
                    <a:lnTo>
                      <a:pt x="13754" y="10829"/>
                    </a:lnTo>
                    <a:close/>
                    <a:moveTo>
                      <a:pt x="13754" y="10828"/>
                    </a:moveTo>
                    <a:lnTo>
                      <a:pt x="13759" y="10786"/>
                    </a:lnTo>
                    <a:lnTo>
                      <a:pt x="13764" y="10744"/>
                    </a:lnTo>
                    <a:lnTo>
                      <a:pt x="13770" y="10701"/>
                    </a:lnTo>
                    <a:lnTo>
                      <a:pt x="13775" y="10656"/>
                    </a:lnTo>
                    <a:lnTo>
                      <a:pt x="13779" y="10612"/>
                    </a:lnTo>
                    <a:lnTo>
                      <a:pt x="13784" y="10567"/>
                    </a:lnTo>
                    <a:lnTo>
                      <a:pt x="13788" y="10520"/>
                    </a:lnTo>
                    <a:lnTo>
                      <a:pt x="13793" y="10475"/>
                    </a:lnTo>
                    <a:lnTo>
                      <a:pt x="13870" y="10481"/>
                    </a:lnTo>
                    <a:lnTo>
                      <a:pt x="13865" y="10528"/>
                    </a:lnTo>
                    <a:lnTo>
                      <a:pt x="13861" y="10575"/>
                    </a:lnTo>
                    <a:lnTo>
                      <a:pt x="13856" y="10621"/>
                    </a:lnTo>
                    <a:lnTo>
                      <a:pt x="13851" y="10666"/>
                    </a:lnTo>
                    <a:lnTo>
                      <a:pt x="13846" y="10710"/>
                    </a:lnTo>
                    <a:lnTo>
                      <a:pt x="13840" y="10753"/>
                    </a:lnTo>
                    <a:lnTo>
                      <a:pt x="13835" y="10796"/>
                    </a:lnTo>
                    <a:lnTo>
                      <a:pt x="13830" y="10838"/>
                    </a:lnTo>
                    <a:lnTo>
                      <a:pt x="13754" y="10828"/>
                    </a:lnTo>
                    <a:close/>
                    <a:moveTo>
                      <a:pt x="13793" y="10475"/>
                    </a:moveTo>
                    <a:lnTo>
                      <a:pt x="13797" y="10428"/>
                    </a:lnTo>
                    <a:lnTo>
                      <a:pt x="13801" y="10380"/>
                    </a:lnTo>
                    <a:lnTo>
                      <a:pt x="13805" y="10332"/>
                    </a:lnTo>
                    <a:lnTo>
                      <a:pt x="13809" y="10284"/>
                    </a:lnTo>
                    <a:lnTo>
                      <a:pt x="13813" y="10234"/>
                    </a:lnTo>
                    <a:lnTo>
                      <a:pt x="13817" y="10183"/>
                    </a:lnTo>
                    <a:lnTo>
                      <a:pt x="13821" y="10132"/>
                    </a:lnTo>
                    <a:lnTo>
                      <a:pt x="13823" y="10081"/>
                    </a:lnTo>
                    <a:lnTo>
                      <a:pt x="13901" y="10086"/>
                    </a:lnTo>
                    <a:lnTo>
                      <a:pt x="13898" y="10136"/>
                    </a:lnTo>
                    <a:lnTo>
                      <a:pt x="13894" y="10187"/>
                    </a:lnTo>
                    <a:lnTo>
                      <a:pt x="13890" y="10237"/>
                    </a:lnTo>
                    <a:lnTo>
                      <a:pt x="13886" y="10286"/>
                    </a:lnTo>
                    <a:lnTo>
                      <a:pt x="13882" y="10336"/>
                    </a:lnTo>
                    <a:lnTo>
                      <a:pt x="13878" y="10384"/>
                    </a:lnTo>
                    <a:lnTo>
                      <a:pt x="13874" y="10434"/>
                    </a:lnTo>
                    <a:lnTo>
                      <a:pt x="13870" y="10481"/>
                    </a:lnTo>
                    <a:lnTo>
                      <a:pt x="13793" y="10475"/>
                    </a:lnTo>
                    <a:close/>
                    <a:moveTo>
                      <a:pt x="13823" y="10081"/>
                    </a:moveTo>
                    <a:lnTo>
                      <a:pt x="13831" y="9948"/>
                    </a:lnTo>
                    <a:lnTo>
                      <a:pt x="13839" y="9812"/>
                    </a:lnTo>
                    <a:lnTo>
                      <a:pt x="13846" y="9674"/>
                    </a:lnTo>
                    <a:lnTo>
                      <a:pt x="13851" y="9534"/>
                    </a:lnTo>
                    <a:lnTo>
                      <a:pt x="13856" y="9393"/>
                    </a:lnTo>
                    <a:lnTo>
                      <a:pt x="13860" y="9250"/>
                    </a:lnTo>
                    <a:lnTo>
                      <a:pt x="13863" y="9107"/>
                    </a:lnTo>
                    <a:lnTo>
                      <a:pt x="13865" y="8963"/>
                    </a:lnTo>
                    <a:lnTo>
                      <a:pt x="13867" y="8820"/>
                    </a:lnTo>
                    <a:lnTo>
                      <a:pt x="13868" y="8676"/>
                    </a:lnTo>
                    <a:lnTo>
                      <a:pt x="13868" y="8534"/>
                    </a:lnTo>
                    <a:lnTo>
                      <a:pt x="13868" y="8393"/>
                    </a:lnTo>
                    <a:lnTo>
                      <a:pt x="13867" y="8253"/>
                    </a:lnTo>
                    <a:lnTo>
                      <a:pt x="13864" y="8115"/>
                    </a:lnTo>
                    <a:lnTo>
                      <a:pt x="13861" y="7979"/>
                    </a:lnTo>
                    <a:lnTo>
                      <a:pt x="13859" y="7846"/>
                    </a:lnTo>
                    <a:lnTo>
                      <a:pt x="13936" y="7845"/>
                    </a:lnTo>
                    <a:lnTo>
                      <a:pt x="13938" y="7978"/>
                    </a:lnTo>
                    <a:lnTo>
                      <a:pt x="13941" y="8114"/>
                    </a:lnTo>
                    <a:lnTo>
                      <a:pt x="13944" y="8253"/>
                    </a:lnTo>
                    <a:lnTo>
                      <a:pt x="13945" y="8393"/>
                    </a:lnTo>
                    <a:lnTo>
                      <a:pt x="13945" y="8535"/>
                    </a:lnTo>
                    <a:lnTo>
                      <a:pt x="13945" y="8678"/>
                    </a:lnTo>
                    <a:lnTo>
                      <a:pt x="13944" y="8822"/>
                    </a:lnTo>
                    <a:lnTo>
                      <a:pt x="13942" y="8965"/>
                    </a:lnTo>
                    <a:lnTo>
                      <a:pt x="13940" y="9109"/>
                    </a:lnTo>
                    <a:lnTo>
                      <a:pt x="13937" y="9253"/>
                    </a:lnTo>
                    <a:lnTo>
                      <a:pt x="13933" y="9396"/>
                    </a:lnTo>
                    <a:lnTo>
                      <a:pt x="13928" y="9537"/>
                    </a:lnTo>
                    <a:lnTo>
                      <a:pt x="13923" y="9678"/>
                    </a:lnTo>
                    <a:lnTo>
                      <a:pt x="13916" y="9817"/>
                    </a:lnTo>
                    <a:lnTo>
                      <a:pt x="13908" y="9953"/>
                    </a:lnTo>
                    <a:lnTo>
                      <a:pt x="13901" y="10086"/>
                    </a:lnTo>
                    <a:lnTo>
                      <a:pt x="13823" y="10081"/>
                    </a:lnTo>
                    <a:close/>
                    <a:moveTo>
                      <a:pt x="13859" y="7846"/>
                    </a:moveTo>
                    <a:lnTo>
                      <a:pt x="13856" y="7765"/>
                    </a:lnTo>
                    <a:lnTo>
                      <a:pt x="13851" y="7684"/>
                    </a:lnTo>
                    <a:lnTo>
                      <a:pt x="13846" y="7604"/>
                    </a:lnTo>
                    <a:lnTo>
                      <a:pt x="13839" y="7523"/>
                    </a:lnTo>
                    <a:lnTo>
                      <a:pt x="13831" y="7443"/>
                    </a:lnTo>
                    <a:lnTo>
                      <a:pt x="13822" y="7362"/>
                    </a:lnTo>
                    <a:lnTo>
                      <a:pt x="13812" y="7282"/>
                    </a:lnTo>
                    <a:lnTo>
                      <a:pt x="13801" y="7202"/>
                    </a:lnTo>
                    <a:lnTo>
                      <a:pt x="13789" y="7123"/>
                    </a:lnTo>
                    <a:lnTo>
                      <a:pt x="13778" y="7042"/>
                    </a:lnTo>
                    <a:lnTo>
                      <a:pt x="13764" y="6962"/>
                    </a:lnTo>
                    <a:lnTo>
                      <a:pt x="13751" y="6882"/>
                    </a:lnTo>
                    <a:lnTo>
                      <a:pt x="13737" y="6802"/>
                    </a:lnTo>
                    <a:lnTo>
                      <a:pt x="13724" y="6721"/>
                    </a:lnTo>
                    <a:lnTo>
                      <a:pt x="13710" y="6641"/>
                    </a:lnTo>
                    <a:lnTo>
                      <a:pt x="13695" y="6560"/>
                    </a:lnTo>
                    <a:lnTo>
                      <a:pt x="13771" y="6547"/>
                    </a:lnTo>
                    <a:lnTo>
                      <a:pt x="13785" y="6628"/>
                    </a:lnTo>
                    <a:lnTo>
                      <a:pt x="13800" y="6709"/>
                    </a:lnTo>
                    <a:lnTo>
                      <a:pt x="13814" y="6789"/>
                    </a:lnTo>
                    <a:lnTo>
                      <a:pt x="13827" y="6870"/>
                    </a:lnTo>
                    <a:lnTo>
                      <a:pt x="13842" y="6951"/>
                    </a:lnTo>
                    <a:lnTo>
                      <a:pt x="13853" y="7031"/>
                    </a:lnTo>
                    <a:lnTo>
                      <a:pt x="13867" y="7112"/>
                    </a:lnTo>
                    <a:lnTo>
                      <a:pt x="13878" y="7192"/>
                    </a:lnTo>
                    <a:lnTo>
                      <a:pt x="13889" y="7273"/>
                    </a:lnTo>
                    <a:lnTo>
                      <a:pt x="13899" y="7354"/>
                    </a:lnTo>
                    <a:lnTo>
                      <a:pt x="13907" y="7435"/>
                    </a:lnTo>
                    <a:lnTo>
                      <a:pt x="13916" y="7516"/>
                    </a:lnTo>
                    <a:lnTo>
                      <a:pt x="13923" y="7597"/>
                    </a:lnTo>
                    <a:lnTo>
                      <a:pt x="13928" y="7680"/>
                    </a:lnTo>
                    <a:lnTo>
                      <a:pt x="13933" y="7762"/>
                    </a:lnTo>
                    <a:lnTo>
                      <a:pt x="13936" y="7845"/>
                    </a:lnTo>
                    <a:lnTo>
                      <a:pt x="13859" y="7846"/>
                    </a:lnTo>
                    <a:close/>
                    <a:moveTo>
                      <a:pt x="13695" y="6560"/>
                    </a:moveTo>
                    <a:lnTo>
                      <a:pt x="13677" y="6460"/>
                    </a:lnTo>
                    <a:lnTo>
                      <a:pt x="13660" y="6359"/>
                    </a:lnTo>
                    <a:lnTo>
                      <a:pt x="13642" y="6257"/>
                    </a:lnTo>
                    <a:lnTo>
                      <a:pt x="13625" y="6155"/>
                    </a:lnTo>
                    <a:lnTo>
                      <a:pt x="13609" y="6053"/>
                    </a:lnTo>
                    <a:lnTo>
                      <a:pt x="13593" y="5949"/>
                    </a:lnTo>
                    <a:lnTo>
                      <a:pt x="13579" y="5845"/>
                    </a:lnTo>
                    <a:lnTo>
                      <a:pt x="13564" y="5740"/>
                    </a:lnTo>
                    <a:lnTo>
                      <a:pt x="13553" y="5634"/>
                    </a:lnTo>
                    <a:lnTo>
                      <a:pt x="13541" y="5527"/>
                    </a:lnTo>
                    <a:lnTo>
                      <a:pt x="13532" y="5418"/>
                    </a:lnTo>
                    <a:lnTo>
                      <a:pt x="13525" y="5309"/>
                    </a:lnTo>
                    <a:lnTo>
                      <a:pt x="13520" y="5197"/>
                    </a:lnTo>
                    <a:lnTo>
                      <a:pt x="13516" y="5085"/>
                    </a:lnTo>
                    <a:lnTo>
                      <a:pt x="13515" y="4971"/>
                    </a:lnTo>
                    <a:lnTo>
                      <a:pt x="13516" y="4856"/>
                    </a:lnTo>
                    <a:lnTo>
                      <a:pt x="13593" y="4857"/>
                    </a:lnTo>
                    <a:lnTo>
                      <a:pt x="13592" y="4971"/>
                    </a:lnTo>
                    <a:lnTo>
                      <a:pt x="13593" y="5084"/>
                    </a:lnTo>
                    <a:lnTo>
                      <a:pt x="13597" y="5195"/>
                    </a:lnTo>
                    <a:lnTo>
                      <a:pt x="13602" y="5305"/>
                    </a:lnTo>
                    <a:lnTo>
                      <a:pt x="13609" y="5413"/>
                    </a:lnTo>
                    <a:lnTo>
                      <a:pt x="13618" y="5520"/>
                    </a:lnTo>
                    <a:lnTo>
                      <a:pt x="13630" y="5626"/>
                    </a:lnTo>
                    <a:lnTo>
                      <a:pt x="13642" y="5732"/>
                    </a:lnTo>
                    <a:lnTo>
                      <a:pt x="13655" y="5836"/>
                    </a:lnTo>
                    <a:lnTo>
                      <a:pt x="13670" y="5940"/>
                    </a:lnTo>
                    <a:lnTo>
                      <a:pt x="13685" y="6042"/>
                    </a:lnTo>
                    <a:lnTo>
                      <a:pt x="13702" y="6144"/>
                    </a:lnTo>
                    <a:lnTo>
                      <a:pt x="13719" y="6246"/>
                    </a:lnTo>
                    <a:lnTo>
                      <a:pt x="13736" y="6347"/>
                    </a:lnTo>
                    <a:lnTo>
                      <a:pt x="13754" y="6446"/>
                    </a:lnTo>
                    <a:lnTo>
                      <a:pt x="13771" y="6547"/>
                    </a:lnTo>
                    <a:lnTo>
                      <a:pt x="13695" y="6560"/>
                    </a:lnTo>
                    <a:close/>
                    <a:moveTo>
                      <a:pt x="13516" y="4856"/>
                    </a:moveTo>
                    <a:lnTo>
                      <a:pt x="13520" y="4757"/>
                    </a:lnTo>
                    <a:lnTo>
                      <a:pt x="13524" y="4660"/>
                    </a:lnTo>
                    <a:lnTo>
                      <a:pt x="13528" y="4564"/>
                    </a:lnTo>
                    <a:lnTo>
                      <a:pt x="13534" y="4470"/>
                    </a:lnTo>
                    <a:lnTo>
                      <a:pt x="13541" y="4377"/>
                    </a:lnTo>
                    <a:lnTo>
                      <a:pt x="13547" y="4286"/>
                    </a:lnTo>
                    <a:lnTo>
                      <a:pt x="13555" y="4196"/>
                    </a:lnTo>
                    <a:lnTo>
                      <a:pt x="13564" y="4108"/>
                    </a:lnTo>
                    <a:lnTo>
                      <a:pt x="13574" y="4020"/>
                    </a:lnTo>
                    <a:lnTo>
                      <a:pt x="13583" y="3934"/>
                    </a:lnTo>
                    <a:lnTo>
                      <a:pt x="13592" y="3850"/>
                    </a:lnTo>
                    <a:lnTo>
                      <a:pt x="13602" y="3767"/>
                    </a:lnTo>
                    <a:lnTo>
                      <a:pt x="13613" y="3684"/>
                    </a:lnTo>
                    <a:lnTo>
                      <a:pt x="13623" y="3604"/>
                    </a:lnTo>
                    <a:lnTo>
                      <a:pt x="13634" y="3525"/>
                    </a:lnTo>
                    <a:lnTo>
                      <a:pt x="13643" y="3446"/>
                    </a:lnTo>
                    <a:lnTo>
                      <a:pt x="13720" y="3455"/>
                    </a:lnTo>
                    <a:lnTo>
                      <a:pt x="13710" y="3534"/>
                    </a:lnTo>
                    <a:lnTo>
                      <a:pt x="13699" y="3612"/>
                    </a:lnTo>
                    <a:lnTo>
                      <a:pt x="13689" y="3693"/>
                    </a:lnTo>
                    <a:lnTo>
                      <a:pt x="13679" y="3774"/>
                    </a:lnTo>
                    <a:lnTo>
                      <a:pt x="13669" y="3858"/>
                    </a:lnTo>
                    <a:lnTo>
                      <a:pt x="13660" y="3942"/>
                    </a:lnTo>
                    <a:lnTo>
                      <a:pt x="13651" y="4027"/>
                    </a:lnTo>
                    <a:lnTo>
                      <a:pt x="13642" y="4115"/>
                    </a:lnTo>
                    <a:lnTo>
                      <a:pt x="13632" y="4202"/>
                    </a:lnTo>
                    <a:lnTo>
                      <a:pt x="13625" y="4291"/>
                    </a:lnTo>
                    <a:lnTo>
                      <a:pt x="13618" y="4383"/>
                    </a:lnTo>
                    <a:lnTo>
                      <a:pt x="13611" y="4474"/>
                    </a:lnTo>
                    <a:lnTo>
                      <a:pt x="13605" y="4568"/>
                    </a:lnTo>
                    <a:lnTo>
                      <a:pt x="13601" y="4663"/>
                    </a:lnTo>
                    <a:lnTo>
                      <a:pt x="13597" y="4759"/>
                    </a:lnTo>
                    <a:lnTo>
                      <a:pt x="13593" y="4857"/>
                    </a:lnTo>
                    <a:lnTo>
                      <a:pt x="13516" y="4856"/>
                    </a:lnTo>
                    <a:close/>
                    <a:moveTo>
                      <a:pt x="13643" y="3446"/>
                    </a:moveTo>
                    <a:lnTo>
                      <a:pt x="13655" y="3361"/>
                    </a:lnTo>
                    <a:lnTo>
                      <a:pt x="13665" y="3277"/>
                    </a:lnTo>
                    <a:lnTo>
                      <a:pt x="13676" y="3195"/>
                    </a:lnTo>
                    <a:lnTo>
                      <a:pt x="13685" y="3114"/>
                    </a:lnTo>
                    <a:lnTo>
                      <a:pt x="13694" y="3034"/>
                    </a:lnTo>
                    <a:lnTo>
                      <a:pt x="13703" y="2956"/>
                    </a:lnTo>
                    <a:lnTo>
                      <a:pt x="13711" y="2879"/>
                    </a:lnTo>
                    <a:lnTo>
                      <a:pt x="13717" y="2801"/>
                    </a:lnTo>
                    <a:lnTo>
                      <a:pt x="13724" y="2727"/>
                    </a:lnTo>
                    <a:lnTo>
                      <a:pt x="13728" y="2652"/>
                    </a:lnTo>
                    <a:lnTo>
                      <a:pt x="13732" y="2579"/>
                    </a:lnTo>
                    <a:lnTo>
                      <a:pt x="13733" y="2506"/>
                    </a:lnTo>
                    <a:lnTo>
                      <a:pt x="13734" y="2434"/>
                    </a:lnTo>
                    <a:lnTo>
                      <a:pt x="13733" y="2363"/>
                    </a:lnTo>
                    <a:lnTo>
                      <a:pt x="13730" y="2294"/>
                    </a:lnTo>
                    <a:lnTo>
                      <a:pt x="13727" y="2225"/>
                    </a:lnTo>
                    <a:lnTo>
                      <a:pt x="13804" y="2218"/>
                    </a:lnTo>
                    <a:lnTo>
                      <a:pt x="13809" y="2289"/>
                    </a:lnTo>
                    <a:lnTo>
                      <a:pt x="13810" y="2361"/>
                    </a:lnTo>
                    <a:lnTo>
                      <a:pt x="13812" y="2433"/>
                    </a:lnTo>
                    <a:lnTo>
                      <a:pt x="13812" y="2505"/>
                    </a:lnTo>
                    <a:lnTo>
                      <a:pt x="13809" y="2579"/>
                    </a:lnTo>
                    <a:lnTo>
                      <a:pt x="13805" y="2652"/>
                    </a:lnTo>
                    <a:lnTo>
                      <a:pt x="13801" y="2728"/>
                    </a:lnTo>
                    <a:lnTo>
                      <a:pt x="13795" y="2804"/>
                    </a:lnTo>
                    <a:lnTo>
                      <a:pt x="13788" y="2883"/>
                    </a:lnTo>
                    <a:lnTo>
                      <a:pt x="13780" y="2961"/>
                    </a:lnTo>
                    <a:lnTo>
                      <a:pt x="13771" y="3039"/>
                    </a:lnTo>
                    <a:lnTo>
                      <a:pt x="13762" y="3121"/>
                    </a:lnTo>
                    <a:lnTo>
                      <a:pt x="13753" y="3203"/>
                    </a:lnTo>
                    <a:lnTo>
                      <a:pt x="13742" y="3285"/>
                    </a:lnTo>
                    <a:lnTo>
                      <a:pt x="13730" y="3370"/>
                    </a:lnTo>
                    <a:lnTo>
                      <a:pt x="13720" y="3455"/>
                    </a:lnTo>
                    <a:lnTo>
                      <a:pt x="13643" y="3446"/>
                    </a:lnTo>
                    <a:close/>
                    <a:moveTo>
                      <a:pt x="13727" y="2225"/>
                    </a:moveTo>
                    <a:lnTo>
                      <a:pt x="13721" y="2158"/>
                    </a:lnTo>
                    <a:lnTo>
                      <a:pt x="13715" y="2093"/>
                    </a:lnTo>
                    <a:lnTo>
                      <a:pt x="13706" y="2026"/>
                    </a:lnTo>
                    <a:lnTo>
                      <a:pt x="13695" y="1958"/>
                    </a:lnTo>
                    <a:lnTo>
                      <a:pt x="13683" y="1890"/>
                    </a:lnTo>
                    <a:lnTo>
                      <a:pt x="13669" y="1823"/>
                    </a:lnTo>
                    <a:lnTo>
                      <a:pt x="13653" y="1755"/>
                    </a:lnTo>
                    <a:lnTo>
                      <a:pt x="13635" y="1687"/>
                    </a:lnTo>
                    <a:lnTo>
                      <a:pt x="13615" y="1619"/>
                    </a:lnTo>
                    <a:lnTo>
                      <a:pt x="13593" y="1551"/>
                    </a:lnTo>
                    <a:lnTo>
                      <a:pt x="13568" y="1483"/>
                    </a:lnTo>
                    <a:lnTo>
                      <a:pt x="13541" y="1416"/>
                    </a:lnTo>
                    <a:lnTo>
                      <a:pt x="13526" y="1384"/>
                    </a:lnTo>
                    <a:lnTo>
                      <a:pt x="13511" y="1350"/>
                    </a:lnTo>
                    <a:lnTo>
                      <a:pt x="13495" y="1317"/>
                    </a:lnTo>
                    <a:lnTo>
                      <a:pt x="13478" y="1284"/>
                    </a:lnTo>
                    <a:lnTo>
                      <a:pt x="13461" y="1252"/>
                    </a:lnTo>
                    <a:lnTo>
                      <a:pt x="13443" y="1219"/>
                    </a:lnTo>
                    <a:lnTo>
                      <a:pt x="13423" y="1188"/>
                    </a:lnTo>
                    <a:lnTo>
                      <a:pt x="13403" y="1155"/>
                    </a:lnTo>
                    <a:lnTo>
                      <a:pt x="13469" y="1114"/>
                    </a:lnTo>
                    <a:lnTo>
                      <a:pt x="13490" y="1147"/>
                    </a:lnTo>
                    <a:lnTo>
                      <a:pt x="13509" y="1181"/>
                    </a:lnTo>
                    <a:lnTo>
                      <a:pt x="13528" y="1215"/>
                    </a:lnTo>
                    <a:lnTo>
                      <a:pt x="13546" y="1248"/>
                    </a:lnTo>
                    <a:lnTo>
                      <a:pt x="13563" y="1282"/>
                    </a:lnTo>
                    <a:lnTo>
                      <a:pt x="13580" y="1317"/>
                    </a:lnTo>
                    <a:lnTo>
                      <a:pt x="13596" y="1351"/>
                    </a:lnTo>
                    <a:lnTo>
                      <a:pt x="13611" y="1385"/>
                    </a:lnTo>
                    <a:lnTo>
                      <a:pt x="13639" y="1454"/>
                    </a:lnTo>
                    <a:lnTo>
                      <a:pt x="13665" y="1524"/>
                    </a:lnTo>
                    <a:lnTo>
                      <a:pt x="13689" y="1594"/>
                    </a:lnTo>
                    <a:lnTo>
                      <a:pt x="13710" y="1665"/>
                    </a:lnTo>
                    <a:lnTo>
                      <a:pt x="13728" y="1734"/>
                    </a:lnTo>
                    <a:lnTo>
                      <a:pt x="13745" y="1805"/>
                    </a:lnTo>
                    <a:lnTo>
                      <a:pt x="13759" y="1874"/>
                    </a:lnTo>
                    <a:lnTo>
                      <a:pt x="13771" y="1945"/>
                    </a:lnTo>
                    <a:lnTo>
                      <a:pt x="13783" y="2014"/>
                    </a:lnTo>
                    <a:lnTo>
                      <a:pt x="13791" y="2082"/>
                    </a:lnTo>
                    <a:lnTo>
                      <a:pt x="13799" y="2151"/>
                    </a:lnTo>
                    <a:lnTo>
                      <a:pt x="13804" y="2218"/>
                    </a:lnTo>
                    <a:lnTo>
                      <a:pt x="13727" y="2225"/>
                    </a:lnTo>
                    <a:close/>
                    <a:moveTo>
                      <a:pt x="13403" y="1155"/>
                    </a:moveTo>
                    <a:lnTo>
                      <a:pt x="13384" y="1123"/>
                    </a:lnTo>
                    <a:lnTo>
                      <a:pt x="13363" y="1092"/>
                    </a:lnTo>
                    <a:lnTo>
                      <a:pt x="13341" y="1061"/>
                    </a:lnTo>
                    <a:lnTo>
                      <a:pt x="13318" y="1029"/>
                    </a:lnTo>
                    <a:lnTo>
                      <a:pt x="13295" y="999"/>
                    </a:lnTo>
                    <a:lnTo>
                      <a:pt x="13270" y="969"/>
                    </a:lnTo>
                    <a:lnTo>
                      <a:pt x="13245" y="939"/>
                    </a:lnTo>
                    <a:lnTo>
                      <a:pt x="13219" y="909"/>
                    </a:lnTo>
                    <a:lnTo>
                      <a:pt x="13193" y="880"/>
                    </a:lnTo>
                    <a:lnTo>
                      <a:pt x="13164" y="850"/>
                    </a:lnTo>
                    <a:lnTo>
                      <a:pt x="13137" y="823"/>
                    </a:lnTo>
                    <a:lnTo>
                      <a:pt x="13107" y="794"/>
                    </a:lnTo>
                    <a:lnTo>
                      <a:pt x="13076" y="766"/>
                    </a:lnTo>
                    <a:lnTo>
                      <a:pt x="13045" y="739"/>
                    </a:lnTo>
                    <a:lnTo>
                      <a:pt x="13012" y="711"/>
                    </a:lnTo>
                    <a:lnTo>
                      <a:pt x="12980" y="685"/>
                    </a:lnTo>
                    <a:lnTo>
                      <a:pt x="12944" y="659"/>
                    </a:lnTo>
                    <a:lnTo>
                      <a:pt x="12909" y="633"/>
                    </a:lnTo>
                    <a:lnTo>
                      <a:pt x="12874" y="608"/>
                    </a:lnTo>
                    <a:lnTo>
                      <a:pt x="12836" y="583"/>
                    </a:lnTo>
                    <a:lnTo>
                      <a:pt x="12798" y="558"/>
                    </a:lnTo>
                    <a:lnTo>
                      <a:pt x="12759" y="535"/>
                    </a:lnTo>
                    <a:lnTo>
                      <a:pt x="12718" y="511"/>
                    </a:lnTo>
                    <a:lnTo>
                      <a:pt x="12678" y="489"/>
                    </a:lnTo>
                    <a:lnTo>
                      <a:pt x="12634" y="467"/>
                    </a:lnTo>
                    <a:lnTo>
                      <a:pt x="12591" y="446"/>
                    </a:lnTo>
                    <a:lnTo>
                      <a:pt x="12547" y="425"/>
                    </a:lnTo>
                    <a:lnTo>
                      <a:pt x="12501" y="404"/>
                    </a:lnTo>
                    <a:lnTo>
                      <a:pt x="12454" y="385"/>
                    </a:lnTo>
                    <a:lnTo>
                      <a:pt x="12405" y="365"/>
                    </a:lnTo>
                    <a:lnTo>
                      <a:pt x="12357" y="347"/>
                    </a:lnTo>
                    <a:lnTo>
                      <a:pt x="12306" y="330"/>
                    </a:lnTo>
                    <a:lnTo>
                      <a:pt x="12332" y="256"/>
                    </a:lnTo>
                    <a:lnTo>
                      <a:pt x="12383" y="275"/>
                    </a:lnTo>
                    <a:lnTo>
                      <a:pt x="12434" y="293"/>
                    </a:lnTo>
                    <a:lnTo>
                      <a:pt x="12484" y="313"/>
                    </a:lnTo>
                    <a:lnTo>
                      <a:pt x="12532" y="334"/>
                    </a:lnTo>
                    <a:lnTo>
                      <a:pt x="12579" y="354"/>
                    </a:lnTo>
                    <a:lnTo>
                      <a:pt x="12627" y="377"/>
                    </a:lnTo>
                    <a:lnTo>
                      <a:pt x="12671" y="399"/>
                    </a:lnTo>
                    <a:lnTo>
                      <a:pt x="12715" y="421"/>
                    </a:lnTo>
                    <a:lnTo>
                      <a:pt x="12759" y="445"/>
                    </a:lnTo>
                    <a:lnTo>
                      <a:pt x="12799" y="470"/>
                    </a:lnTo>
                    <a:lnTo>
                      <a:pt x="12841" y="494"/>
                    </a:lnTo>
                    <a:lnTo>
                      <a:pt x="12880" y="519"/>
                    </a:lnTo>
                    <a:lnTo>
                      <a:pt x="12918" y="545"/>
                    </a:lnTo>
                    <a:lnTo>
                      <a:pt x="12956" y="572"/>
                    </a:lnTo>
                    <a:lnTo>
                      <a:pt x="12993" y="598"/>
                    </a:lnTo>
                    <a:lnTo>
                      <a:pt x="13028" y="625"/>
                    </a:lnTo>
                    <a:lnTo>
                      <a:pt x="13062" y="653"/>
                    </a:lnTo>
                    <a:lnTo>
                      <a:pt x="13096" y="680"/>
                    </a:lnTo>
                    <a:lnTo>
                      <a:pt x="13129" y="709"/>
                    </a:lnTo>
                    <a:lnTo>
                      <a:pt x="13160" y="738"/>
                    </a:lnTo>
                    <a:lnTo>
                      <a:pt x="13190" y="768"/>
                    </a:lnTo>
                    <a:lnTo>
                      <a:pt x="13220" y="798"/>
                    </a:lnTo>
                    <a:lnTo>
                      <a:pt x="13249" y="828"/>
                    </a:lnTo>
                    <a:lnTo>
                      <a:pt x="13277" y="858"/>
                    </a:lnTo>
                    <a:lnTo>
                      <a:pt x="13304" y="889"/>
                    </a:lnTo>
                    <a:lnTo>
                      <a:pt x="13330" y="921"/>
                    </a:lnTo>
                    <a:lnTo>
                      <a:pt x="13355" y="952"/>
                    </a:lnTo>
                    <a:lnTo>
                      <a:pt x="13380" y="984"/>
                    </a:lnTo>
                    <a:lnTo>
                      <a:pt x="13403" y="1016"/>
                    </a:lnTo>
                    <a:lnTo>
                      <a:pt x="13426" y="1049"/>
                    </a:lnTo>
                    <a:lnTo>
                      <a:pt x="13448" y="1082"/>
                    </a:lnTo>
                    <a:lnTo>
                      <a:pt x="13469" y="1114"/>
                    </a:lnTo>
                    <a:lnTo>
                      <a:pt x="13403" y="1155"/>
                    </a:lnTo>
                    <a:close/>
                    <a:moveTo>
                      <a:pt x="12306" y="330"/>
                    </a:moveTo>
                    <a:lnTo>
                      <a:pt x="12213" y="298"/>
                    </a:lnTo>
                    <a:lnTo>
                      <a:pt x="12119" y="269"/>
                    </a:lnTo>
                    <a:lnTo>
                      <a:pt x="12025" y="243"/>
                    </a:lnTo>
                    <a:lnTo>
                      <a:pt x="11931" y="220"/>
                    </a:lnTo>
                    <a:lnTo>
                      <a:pt x="11835" y="197"/>
                    </a:lnTo>
                    <a:lnTo>
                      <a:pt x="11740" y="178"/>
                    </a:lnTo>
                    <a:lnTo>
                      <a:pt x="11644" y="161"/>
                    </a:lnTo>
                    <a:lnTo>
                      <a:pt x="11547" y="145"/>
                    </a:lnTo>
                    <a:lnTo>
                      <a:pt x="11451" y="131"/>
                    </a:lnTo>
                    <a:lnTo>
                      <a:pt x="11354" y="119"/>
                    </a:lnTo>
                    <a:lnTo>
                      <a:pt x="11257" y="109"/>
                    </a:lnTo>
                    <a:lnTo>
                      <a:pt x="11160" y="101"/>
                    </a:lnTo>
                    <a:lnTo>
                      <a:pt x="11062" y="93"/>
                    </a:lnTo>
                    <a:lnTo>
                      <a:pt x="10964" y="88"/>
                    </a:lnTo>
                    <a:lnTo>
                      <a:pt x="10867" y="82"/>
                    </a:lnTo>
                    <a:lnTo>
                      <a:pt x="10769" y="80"/>
                    </a:lnTo>
                    <a:lnTo>
                      <a:pt x="10671" y="78"/>
                    </a:lnTo>
                    <a:lnTo>
                      <a:pt x="10572" y="77"/>
                    </a:lnTo>
                    <a:lnTo>
                      <a:pt x="10474" y="77"/>
                    </a:lnTo>
                    <a:lnTo>
                      <a:pt x="10375" y="78"/>
                    </a:lnTo>
                    <a:lnTo>
                      <a:pt x="10277" y="81"/>
                    </a:lnTo>
                    <a:lnTo>
                      <a:pt x="10179" y="84"/>
                    </a:lnTo>
                    <a:lnTo>
                      <a:pt x="10080" y="88"/>
                    </a:lnTo>
                    <a:lnTo>
                      <a:pt x="9982" y="93"/>
                    </a:lnTo>
                    <a:lnTo>
                      <a:pt x="9786" y="103"/>
                    </a:lnTo>
                    <a:lnTo>
                      <a:pt x="9589" y="116"/>
                    </a:lnTo>
                    <a:lnTo>
                      <a:pt x="9394" y="129"/>
                    </a:lnTo>
                    <a:lnTo>
                      <a:pt x="9201" y="144"/>
                    </a:lnTo>
                    <a:lnTo>
                      <a:pt x="9196" y="67"/>
                    </a:lnTo>
                    <a:lnTo>
                      <a:pt x="9391" y="52"/>
                    </a:lnTo>
                    <a:lnTo>
                      <a:pt x="9588" y="39"/>
                    </a:lnTo>
                    <a:lnTo>
                      <a:pt x="9784" y="26"/>
                    </a:lnTo>
                    <a:lnTo>
                      <a:pt x="9983" y="16"/>
                    </a:lnTo>
                    <a:lnTo>
                      <a:pt x="10081" y="10"/>
                    </a:lnTo>
                    <a:lnTo>
                      <a:pt x="10181" y="7"/>
                    </a:lnTo>
                    <a:lnTo>
                      <a:pt x="10280" y="4"/>
                    </a:lnTo>
                    <a:lnTo>
                      <a:pt x="10379" y="1"/>
                    </a:lnTo>
                    <a:lnTo>
                      <a:pt x="10479" y="0"/>
                    </a:lnTo>
                    <a:lnTo>
                      <a:pt x="10577" y="0"/>
                    </a:lnTo>
                    <a:lnTo>
                      <a:pt x="10676" y="0"/>
                    </a:lnTo>
                    <a:lnTo>
                      <a:pt x="10776" y="3"/>
                    </a:lnTo>
                    <a:lnTo>
                      <a:pt x="10875" y="5"/>
                    </a:lnTo>
                    <a:lnTo>
                      <a:pt x="10973" y="10"/>
                    </a:lnTo>
                    <a:lnTo>
                      <a:pt x="11073" y="16"/>
                    </a:lnTo>
                    <a:lnTo>
                      <a:pt x="11171" y="24"/>
                    </a:lnTo>
                    <a:lnTo>
                      <a:pt x="11269" y="33"/>
                    </a:lnTo>
                    <a:lnTo>
                      <a:pt x="11367" y="43"/>
                    </a:lnTo>
                    <a:lnTo>
                      <a:pt x="11465" y="55"/>
                    </a:lnTo>
                    <a:lnTo>
                      <a:pt x="11563" y="69"/>
                    </a:lnTo>
                    <a:lnTo>
                      <a:pt x="11660" y="85"/>
                    </a:lnTo>
                    <a:lnTo>
                      <a:pt x="11757" y="103"/>
                    </a:lnTo>
                    <a:lnTo>
                      <a:pt x="11854" y="123"/>
                    </a:lnTo>
                    <a:lnTo>
                      <a:pt x="11950" y="145"/>
                    </a:lnTo>
                    <a:lnTo>
                      <a:pt x="12046" y="169"/>
                    </a:lnTo>
                    <a:lnTo>
                      <a:pt x="12141" y="196"/>
                    </a:lnTo>
                    <a:lnTo>
                      <a:pt x="12237" y="225"/>
                    </a:lnTo>
                    <a:lnTo>
                      <a:pt x="12332" y="256"/>
                    </a:lnTo>
                    <a:lnTo>
                      <a:pt x="12306" y="330"/>
                    </a:lnTo>
                    <a:close/>
                    <a:moveTo>
                      <a:pt x="9201" y="144"/>
                    </a:moveTo>
                    <a:lnTo>
                      <a:pt x="9160" y="148"/>
                    </a:lnTo>
                    <a:lnTo>
                      <a:pt x="9120" y="150"/>
                    </a:lnTo>
                    <a:lnTo>
                      <a:pt x="9081" y="153"/>
                    </a:lnTo>
                    <a:lnTo>
                      <a:pt x="9040" y="156"/>
                    </a:lnTo>
                    <a:lnTo>
                      <a:pt x="8999" y="160"/>
                    </a:lnTo>
                    <a:lnTo>
                      <a:pt x="8959" y="162"/>
                    </a:lnTo>
                    <a:lnTo>
                      <a:pt x="8917" y="165"/>
                    </a:lnTo>
                    <a:lnTo>
                      <a:pt x="8877" y="167"/>
                    </a:lnTo>
                    <a:lnTo>
                      <a:pt x="8871" y="90"/>
                    </a:lnTo>
                    <a:lnTo>
                      <a:pt x="8911" y="88"/>
                    </a:lnTo>
                    <a:lnTo>
                      <a:pt x="8951" y="85"/>
                    </a:lnTo>
                    <a:lnTo>
                      <a:pt x="8992" y="82"/>
                    </a:lnTo>
                    <a:lnTo>
                      <a:pt x="9032" y="80"/>
                    </a:lnTo>
                    <a:lnTo>
                      <a:pt x="9073" y="76"/>
                    </a:lnTo>
                    <a:lnTo>
                      <a:pt x="9113" y="73"/>
                    </a:lnTo>
                    <a:lnTo>
                      <a:pt x="9154" y="71"/>
                    </a:lnTo>
                    <a:lnTo>
                      <a:pt x="9196" y="67"/>
                    </a:lnTo>
                    <a:lnTo>
                      <a:pt x="9201" y="144"/>
                    </a:lnTo>
                    <a:close/>
                    <a:moveTo>
                      <a:pt x="8877" y="167"/>
                    </a:moveTo>
                    <a:lnTo>
                      <a:pt x="8756" y="177"/>
                    </a:lnTo>
                    <a:lnTo>
                      <a:pt x="8641" y="186"/>
                    </a:lnTo>
                    <a:lnTo>
                      <a:pt x="8531" y="196"/>
                    </a:lnTo>
                    <a:lnTo>
                      <a:pt x="8427" y="207"/>
                    </a:lnTo>
                    <a:lnTo>
                      <a:pt x="8328" y="216"/>
                    </a:lnTo>
                    <a:lnTo>
                      <a:pt x="8234" y="228"/>
                    </a:lnTo>
                    <a:lnTo>
                      <a:pt x="8145" y="238"/>
                    </a:lnTo>
                    <a:lnTo>
                      <a:pt x="8060" y="248"/>
                    </a:lnTo>
                    <a:lnTo>
                      <a:pt x="7981" y="259"/>
                    </a:lnTo>
                    <a:lnTo>
                      <a:pt x="7905" y="271"/>
                    </a:lnTo>
                    <a:lnTo>
                      <a:pt x="7833" y="281"/>
                    </a:lnTo>
                    <a:lnTo>
                      <a:pt x="7765" y="292"/>
                    </a:lnTo>
                    <a:lnTo>
                      <a:pt x="7699" y="302"/>
                    </a:lnTo>
                    <a:lnTo>
                      <a:pt x="7639" y="311"/>
                    </a:lnTo>
                    <a:lnTo>
                      <a:pt x="7582" y="322"/>
                    </a:lnTo>
                    <a:lnTo>
                      <a:pt x="7527" y="331"/>
                    </a:lnTo>
                    <a:lnTo>
                      <a:pt x="7514" y="254"/>
                    </a:lnTo>
                    <a:lnTo>
                      <a:pt x="7569" y="245"/>
                    </a:lnTo>
                    <a:lnTo>
                      <a:pt x="7626" y="235"/>
                    </a:lnTo>
                    <a:lnTo>
                      <a:pt x="7688" y="225"/>
                    </a:lnTo>
                    <a:lnTo>
                      <a:pt x="7753" y="214"/>
                    </a:lnTo>
                    <a:lnTo>
                      <a:pt x="7821" y="204"/>
                    </a:lnTo>
                    <a:lnTo>
                      <a:pt x="7893" y="194"/>
                    </a:lnTo>
                    <a:lnTo>
                      <a:pt x="7970" y="183"/>
                    </a:lnTo>
                    <a:lnTo>
                      <a:pt x="8051" y="171"/>
                    </a:lnTo>
                    <a:lnTo>
                      <a:pt x="8136" y="161"/>
                    </a:lnTo>
                    <a:lnTo>
                      <a:pt x="8225" y="150"/>
                    </a:lnTo>
                    <a:lnTo>
                      <a:pt x="8319" y="140"/>
                    </a:lnTo>
                    <a:lnTo>
                      <a:pt x="8420" y="129"/>
                    </a:lnTo>
                    <a:lnTo>
                      <a:pt x="8525" y="119"/>
                    </a:lnTo>
                    <a:lnTo>
                      <a:pt x="8635" y="109"/>
                    </a:lnTo>
                    <a:lnTo>
                      <a:pt x="8750" y="99"/>
                    </a:lnTo>
                    <a:lnTo>
                      <a:pt x="8871" y="90"/>
                    </a:lnTo>
                    <a:lnTo>
                      <a:pt x="8877" y="167"/>
                    </a:lnTo>
                    <a:close/>
                    <a:moveTo>
                      <a:pt x="7527" y="331"/>
                    </a:moveTo>
                    <a:lnTo>
                      <a:pt x="7453" y="343"/>
                    </a:lnTo>
                    <a:lnTo>
                      <a:pt x="7385" y="354"/>
                    </a:lnTo>
                    <a:lnTo>
                      <a:pt x="7323" y="364"/>
                    </a:lnTo>
                    <a:lnTo>
                      <a:pt x="7262" y="371"/>
                    </a:lnTo>
                    <a:lnTo>
                      <a:pt x="7207" y="378"/>
                    </a:lnTo>
                    <a:lnTo>
                      <a:pt x="7155" y="383"/>
                    </a:lnTo>
                    <a:lnTo>
                      <a:pt x="7105" y="386"/>
                    </a:lnTo>
                    <a:lnTo>
                      <a:pt x="7058" y="386"/>
                    </a:lnTo>
                    <a:lnTo>
                      <a:pt x="7060" y="309"/>
                    </a:lnTo>
                    <a:lnTo>
                      <a:pt x="7105" y="309"/>
                    </a:lnTo>
                    <a:lnTo>
                      <a:pt x="7153" y="306"/>
                    </a:lnTo>
                    <a:lnTo>
                      <a:pt x="7202" y="301"/>
                    </a:lnTo>
                    <a:lnTo>
                      <a:pt x="7256" y="296"/>
                    </a:lnTo>
                    <a:lnTo>
                      <a:pt x="7313" y="286"/>
                    </a:lnTo>
                    <a:lnTo>
                      <a:pt x="7375" y="277"/>
                    </a:lnTo>
                    <a:lnTo>
                      <a:pt x="7442" y="267"/>
                    </a:lnTo>
                    <a:lnTo>
                      <a:pt x="7514" y="254"/>
                    </a:lnTo>
                    <a:lnTo>
                      <a:pt x="7527" y="331"/>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87" name="Freeform 940"/>
              <p:cNvSpPr>
                <a:spLocks noEditPoints="1"/>
              </p:cNvSpPr>
              <p:nvPr/>
            </p:nvSpPr>
            <p:spPr bwMode="auto">
              <a:xfrm>
                <a:off x="3534" y="1458"/>
                <a:ext cx="434" cy="695"/>
              </a:xfrm>
              <a:custGeom>
                <a:avLst/>
                <a:gdLst/>
                <a:ahLst/>
                <a:cxnLst>
                  <a:cxn ang="0">
                    <a:pos x="0" y="0"/>
                  </a:cxn>
                  <a:cxn ang="0">
                    <a:pos x="1737" y="0"/>
                  </a:cxn>
                  <a:cxn ang="0">
                    <a:pos x="1737" y="56"/>
                  </a:cxn>
                  <a:cxn ang="0">
                    <a:pos x="0" y="56"/>
                  </a:cxn>
                  <a:cxn ang="0">
                    <a:pos x="0" y="0"/>
                  </a:cxn>
                  <a:cxn ang="0">
                    <a:pos x="1737" y="2779"/>
                  </a:cxn>
                  <a:cxn ang="0">
                    <a:pos x="0" y="2779"/>
                  </a:cxn>
                  <a:cxn ang="0">
                    <a:pos x="0" y="2724"/>
                  </a:cxn>
                  <a:cxn ang="0">
                    <a:pos x="1737" y="2724"/>
                  </a:cxn>
                  <a:cxn ang="0">
                    <a:pos x="1737" y="2779"/>
                  </a:cxn>
                </a:cxnLst>
                <a:rect l="0" t="0" r="r" b="b"/>
                <a:pathLst>
                  <a:path w="1737" h="2779">
                    <a:moveTo>
                      <a:pt x="0" y="0"/>
                    </a:moveTo>
                    <a:lnTo>
                      <a:pt x="1737" y="0"/>
                    </a:lnTo>
                    <a:lnTo>
                      <a:pt x="1737" y="56"/>
                    </a:lnTo>
                    <a:lnTo>
                      <a:pt x="0" y="56"/>
                    </a:lnTo>
                    <a:lnTo>
                      <a:pt x="0" y="0"/>
                    </a:lnTo>
                    <a:close/>
                    <a:moveTo>
                      <a:pt x="1737" y="2779"/>
                    </a:moveTo>
                    <a:lnTo>
                      <a:pt x="0" y="2779"/>
                    </a:lnTo>
                    <a:lnTo>
                      <a:pt x="0" y="2724"/>
                    </a:lnTo>
                    <a:lnTo>
                      <a:pt x="1737" y="2724"/>
                    </a:lnTo>
                    <a:lnTo>
                      <a:pt x="1737" y="2779"/>
                    </a:lnTo>
                    <a:close/>
                  </a:path>
                </a:pathLst>
              </a:custGeom>
              <a:solidFill>
                <a:srgbClr val="84C22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88" name="Freeform 941"/>
              <p:cNvSpPr>
                <a:spLocks noEditPoints="1"/>
              </p:cNvSpPr>
              <p:nvPr/>
            </p:nvSpPr>
            <p:spPr bwMode="auto">
              <a:xfrm>
                <a:off x="3534" y="1465"/>
                <a:ext cx="434" cy="681"/>
              </a:xfrm>
              <a:custGeom>
                <a:avLst/>
                <a:gdLst/>
                <a:ahLst/>
                <a:cxnLst>
                  <a:cxn ang="0">
                    <a:pos x="0" y="0"/>
                  </a:cxn>
                  <a:cxn ang="0">
                    <a:pos x="1737" y="0"/>
                  </a:cxn>
                  <a:cxn ang="0">
                    <a:pos x="1737" y="56"/>
                  </a:cxn>
                  <a:cxn ang="0">
                    <a:pos x="0" y="56"/>
                  </a:cxn>
                  <a:cxn ang="0">
                    <a:pos x="0" y="0"/>
                  </a:cxn>
                  <a:cxn ang="0">
                    <a:pos x="1737" y="2724"/>
                  </a:cxn>
                  <a:cxn ang="0">
                    <a:pos x="0" y="2724"/>
                  </a:cxn>
                  <a:cxn ang="0">
                    <a:pos x="0" y="2669"/>
                  </a:cxn>
                  <a:cxn ang="0">
                    <a:pos x="1737" y="2669"/>
                  </a:cxn>
                  <a:cxn ang="0">
                    <a:pos x="1737" y="2724"/>
                  </a:cxn>
                </a:cxnLst>
                <a:rect l="0" t="0" r="r" b="b"/>
                <a:pathLst>
                  <a:path w="1737" h="2724">
                    <a:moveTo>
                      <a:pt x="0" y="0"/>
                    </a:moveTo>
                    <a:lnTo>
                      <a:pt x="1737" y="0"/>
                    </a:lnTo>
                    <a:lnTo>
                      <a:pt x="1737" y="56"/>
                    </a:lnTo>
                    <a:lnTo>
                      <a:pt x="0" y="56"/>
                    </a:lnTo>
                    <a:lnTo>
                      <a:pt x="0" y="0"/>
                    </a:lnTo>
                    <a:close/>
                    <a:moveTo>
                      <a:pt x="1737" y="2724"/>
                    </a:moveTo>
                    <a:lnTo>
                      <a:pt x="0" y="2724"/>
                    </a:lnTo>
                    <a:lnTo>
                      <a:pt x="0" y="2669"/>
                    </a:lnTo>
                    <a:lnTo>
                      <a:pt x="1737" y="2669"/>
                    </a:lnTo>
                    <a:lnTo>
                      <a:pt x="1737" y="2724"/>
                    </a:lnTo>
                    <a:close/>
                  </a:path>
                </a:pathLst>
              </a:custGeom>
              <a:solidFill>
                <a:srgbClr val="81BE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89" name="Freeform 942"/>
              <p:cNvSpPr>
                <a:spLocks noEditPoints="1"/>
              </p:cNvSpPr>
              <p:nvPr/>
            </p:nvSpPr>
            <p:spPr bwMode="auto">
              <a:xfrm>
                <a:off x="3534" y="1472"/>
                <a:ext cx="434" cy="667"/>
              </a:xfrm>
              <a:custGeom>
                <a:avLst/>
                <a:gdLst/>
                <a:ahLst/>
                <a:cxnLst>
                  <a:cxn ang="0">
                    <a:pos x="0" y="0"/>
                  </a:cxn>
                  <a:cxn ang="0">
                    <a:pos x="1737" y="0"/>
                  </a:cxn>
                  <a:cxn ang="0">
                    <a:pos x="1737" y="55"/>
                  </a:cxn>
                  <a:cxn ang="0">
                    <a:pos x="0" y="55"/>
                  </a:cxn>
                  <a:cxn ang="0">
                    <a:pos x="0" y="0"/>
                  </a:cxn>
                  <a:cxn ang="0">
                    <a:pos x="1737" y="2668"/>
                  </a:cxn>
                  <a:cxn ang="0">
                    <a:pos x="0" y="2668"/>
                  </a:cxn>
                  <a:cxn ang="0">
                    <a:pos x="0" y="2612"/>
                  </a:cxn>
                  <a:cxn ang="0">
                    <a:pos x="1737" y="2612"/>
                  </a:cxn>
                  <a:cxn ang="0">
                    <a:pos x="1737" y="2668"/>
                  </a:cxn>
                </a:cxnLst>
                <a:rect l="0" t="0" r="r" b="b"/>
                <a:pathLst>
                  <a:path w="1737" h="2668">
                    <a:moveTo>
                      <a:pt x="0" y="0"/>
                    </a:moveTo>
                    <a:lnTo>
                      <a:pt x="1737" y="0"/>
                    </a:lnTo>
                    <a:lnTo>
                      <a:pt x="1737" y="55"/>
                    </a:lnTo>
                    <a:lnTo>
                      <a:pt x="0" y="55"/>
                    </a:lnTo>
                    <a:lnTo>
                      <a:pt x="0" y="0"/>
                    </a:lnTo>
                    <a:close/>
                    <a:moveTo>
                      <a:pt x="1737" y="2668"/>
                    </a:moveTo>
                    <a:lnTo>
                      <a:pt x="0" y="2668"/>
                    </a:lnTo>
                    <a:lnTo>
                      <a:pt x="0" y="2612"/>
                    </a:lnTo>
                    <a:lnTo>
                      <a:pt x="1737" y="2612"/>
                    </a:lnTo>
                    <a:lnTo>
                      <a:pt x="1737" y="2668"/>
                    </a:lnTo>
                    <a:close/>
                  </a:path>
                </a:pathLst>
              </a:custGeom>
              <a:solidFill>
                <a:srgbClr val="7FBA3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90" name="Freeform 943"/>
              <p:cNvSpPr>
                <a:spLocks noEditPoints="1"/>
              </p:cNvSpPr>
              <p:nvPr/>
            </p:nvSpPr>
            <p:spPr bwMode="auto">
              <a:xfrm>
                <a:off x="3534" y="1479"/>
                <a:ext cx="434" cy="653"/>
              </a:xfrm>
              <a:custGeom>
                <a:avLst/>
                <a:gdLst/>
                <a:ahLst/>
                <a:cxnLst>
                  <a:cxn ang="0">
                    <a:pos x="0" y="0"/>
                  </a:cxn>
                  <a:cxn ang="0">
                    <a:pos x="1737" y="0"/>
                  </a:cxn>
                  <a:cxn ang="0">
                    <a:pos x="1737" y="55"/>
                  </a:cxn>
                  <a:cxn ang="0">
                    <a:pos x="0" y="55"/>
                  </a:cxn>
                  <a:cxn ang="0">
                    <a:pos x="0" y="0"/>
                  </a:cxn>
                  <a:cxn ang="0">
                    <a:pos x="1737" y="2613"/>
                  </a:cxn>
                  <a:cxn ang="0">
                    <a:pos x="0" y="2613"/>
                  </a:cxn>
                  <a:cxn ang="0">
                    <a:pos x="0" y="2557"/>
                  </a:cxn>
                  <a:cxn ang="0">
                    <a:pos x="1737" y="2557"/>
                  </a:cxn>
                  <a:cxn ang="0">
                    <a:pos x="1737" y="2613"/>
                  </a:cxn>
                </a:cxnLst>
                <a:rect l="0" t="0" r="r" b="b"/>
                <a:pathLst>
                  <a:path w="1737" h="2613">
                    <a:moveTo>
                      <a:pt x="0" y="0"/>
                    </a:moveTo>
                    <a:lnTo>
                      <a:pt x="1737" y="0"/>
                    </a:lnTo>
                    <a:lnTo>
                      <a:pt x="1737" y="55"/>
                    </a:lnTo>
                    <a:lnTo>
                      <a:pt x="0" y="55"/>
                    </a:lnTo>
                    <a:lnTo>
                      <a:pt x="0" y="0"/>
                    </a:lnTo>
                    <a:close/>
                    <a:moveTo>
                      <a:pt x="1737" y="2613"/>
                    </a:moveTo>
                    <a:lnTo>
                      <a:pt x="0" y="2613"/>
                    </a:lnTo>
                    <a:lnTo>
                      <a:pt x="0" y="2557"/>
                    </a:lnTo>
                    <a:lnTo>
                      <a:pt x="1737" y="2557"/>
                    </a:lnTo>
                    <a:lnTo>
                      <a:pt x="1737" y="2613"/>
                    </a:lnTo>
                    <a:close/>
                  </a:path>
                </a:pathLst>
              </a:custGeom>
              <a:solidFill>
                <a:srgbClr val="7DB63C"/>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91" name="Freeform 944"/>
              <p:cNvSpPr>
                <a:spLocks noEditPoints="1"/>
              </p:cNvSpPr>
              <p:nvPr/>
            </p:nvSpPr>
            <p:spPr bwMode="auto">
              <a:xfrm>
                <a:off x="3534" y="1486"/>
                <a:ext cx="434" cy="639"/>
              </a:xfrm>
              <a:custGeom>
                <a:avLst/>
                <a:gdLst/>
                <a:ahLst/>
                <a:cxnLst>
                  <a:cxn ang="0">
                    <a:pos x="0" y="0"/>
                  </a:cxn>
                  <a:cxn ang="0">
                    <a:pos x="1737" y="0"/>
                  </a:cxn>
                  <a:cxn ang="0">
                    <a:pos x="1737" y="56"/>
                  </a:cxn>
                  <a:cxn ang="0">
                    <a:pos x="0" y="56"/>
                  </a:cxn>
                  <a:cxn ang="0">
                    <a:pos x="0" y="0"/>
                  </a:cxn>
                  <a:cxn ang="0">
                    <a:pos x="1737" y="2557"/>
                  </a:cxn>
                  <a:cxn ang="0">
                    <a:pos x="0" y="2557"/>
                  </a:cxn>
                  <a:cxn ang="0">
                    <a:pos x="0" y="2502"/>
                  </a:cxn>
                  <a:cxn ang="0">
                    <a:pos x="1737" y="2502"/>
                  </a:cxn>
                  <a:cxn ang="0">
                    <a:pos x="1737" y="2557"/>
                  </a:cxn>
                </a:cxnLst>
                <a:rect l="0" t="0" r="r" b="b"/>
                <a:pathLst>
                  <a:path w="1737" h="2557">
                    <a:moveTo>
                      <a:pt x="0" y="0"/>
                    </a:moveTo>
                    <a:lnTo>
                      <a:pt x="1737" y="0"/>
                    </a:lnTo>
                    <a:lnTo>
                      <a:pt x="1737" y="56"/>
                    </a:lnTo>
                    <a:lnTo>
                      <a:pt x="0" y="56"/>
                    </a:lnTo>
                    <a:lnTo>
                      <a:pt x="0" y="0"/>
                    </a:lnTo>
                    <a:close/>
                    <a:moveTo>
                      <a:pt x="1737" y="2557"/>
                    </a:moveTo>
                    <a:lnTo>
                      <a:pt x="0" y="2557"/>
                    </a:lnTo>
                    <a:lnTo>
                      <a:pt x="0" y="2502"/>
                    </a:lnTo>
                    <a:lnTo>
                      <a:pt x="1737" y="2502"/>
                    </a:lnTo>
                    <a:lnTo>
                      <a:pt x="1737" y="2557"/>
                    </a:lnTo>
                    <a:close/>
                  </a:path>
                </a:pathLst>
              </a:custGeom>
              <a:solidFill>
                <a:srgbClr val="7BB24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92" name="Freeform 945"/>
              <p:cNvSpPr>
                <a:spLocks noEditPoints="1"/>
              </p:cNvSpPr>
              <p:nvPr/>
            </p:nvSpPr>
            <p:spPr bwMode="auto">
              <a:xfrm>
                <a:off x="3534" y="1493"/>
                <a:ext cx="434" cy="625"/>
              </a:xfrm>
              <a:custGeom>
                <a:avLst/>
                <a:gdLst/>
                <a:ahLst/>
                <a:cxnLst>
                  <a:cxn ang="0">
                    <a:pos x="0" y="0"/>
                  </a:cxn>
                  <a:cxn ang="0">
                    <a:pos x="1737" y="0"/>
                  </a:cxn>
                  <a:cxn ang="0">
                    <a:pos x="1737" y="56"/>
                  </a:cxn>
                  <a:cxn ang="0">
                    <a:pos x="0" y="56"/>
                  </a:cxn>
                  <a:cxn ang="0">
                    <a:pos x="0" y="0"/>
                  </a:cxn>
                  <a:cxn ang="0">
                    <a:pos x="1737" y="2502"/>
                  </a:cxn>
                  <a:cxn ang="0">
                    <a:pos x="0" y="2502"/>
                  </a:cxn>
                  <a:cxn ang="0">
                    <a:pos x="0" y="2447"/>
                  </a:cxn>
                  <a:cxn ang="0">
                    <a:pos x="1737" y="2447"/>
                  </a:cxn>
                  <a:cxn ang="0">
                    <a:pos x="1737" y="2502"/>
                  </a:cxn>
                </a:cxnLst>
                <a:rect l="0" t="0" r="r" b="b"/>
                <a:pathLst>
                  <a:path w="1737" h="2502">
                    <a:moveTo>
                      <a:pt x="0" y="0"/>
                    </a:moveTo>
                    <a:lnTo>
                      <a:pt x="1737" y="0"/>
                    </a:lnTo>
                    <a:lnTo>
                      <a:pt x="1737" y="56"/>
                    </a:lnTo>
                    <a:lnTo>
                      <a:pt x="0" y="56"/>
                    </a:lnTo>
                    <a:lnTo>
                      <a:pt x="0" y="0"/>
                    </a:lnTo>
                    <a:close/>
                    <a:moveTo>
                      <a:pt x="1737" y="2502"/>
                    </a:moveTo>
                    <a:lnTo>
                      <a:pt x="0" y="2502"/>
                    </a:lnTo>
                    <a:lnTo>
                      <a:pt x="0" y="2447"/>
                    </a:lnTo>
                    <a:lnTo>
                      <a:pt x="1737" y="2447"/>
                    </a:lnTo>
                    <a:lnTo>
                      <a:pt x="1737" y="2502"/>
                    </a:lnTo>
                    <a:close/>
                  </a:path>
                </a:pathLst>
              </a:custGeom>
              <a:solidFill>
                <a:srgbClr val="79AD48"/>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93" name="Freeform 946"/>
              <p:cNvSpPr>
                <a:spLocks noEditPoints="1"/>
              </p:cNvSpPr>
              <p:nvPr/>
            </p:nvSpPr>
            <p:spPr bwMode="auto">
              <a:xfrm>
                <a:off x="3534" y="1500"/>
                <a:ext cx="434" cy="611"/>
              </a:xfrm>
              <a:custGeom>
                <a:avLst/>
                <a:gdLst/>
                <a:ahLst/>
                <a:cxnLst>
                  <a:cxn ang="0">
                    <a:pos x="0" y="0"/>
                  </a:cxn>
                  <a:cxn ang="0">
                    <a:pos x="1737" y="0"/>
                  </a:cxn>
                  <a:cxn ang="0">
                    <a:pos x="1737" y="55"/>
                  </a:cxn>
                  <a:cxn ang="0">
                    <a:pos x="0" y="55"/>
                  </a:cxn>
                  <a:cxn ang="0">
                    <a:pos x="0" y="0"/>
                  </a:cxn>
                  <a:cxn ang="0">
                    <a:pos x="1737" y="2446"/>
                  </a:cxn>
                  <a:cxn ang="0">
                    <a:pos x="0" y="2446"/>
                  </a:cxn>
                  <a:cxn ang="0">
                    <a:pos x="0" y="2390"/>
                  </a:cxn>
                  <a:cxn ang="0">
                    <a:pos x="1737" y="2390"/>
                  </a:cxn>
                  <a:cxn ang="0">
                    <a:pos x="1737" y="2446"/>
                  </a:cxn>
                </a:cxnLst>
                <a:rect l="0" t="0" r="r" b="b"/>
                <a:pathLst>
                  <a:path w="1737" h="2446">
                    <a:moveTo>
                      <a:pt x="0" y="0"/>
                    </a:moveTo>
                    <a:lnTo>
                      <a:pt x="1737" y="0"/>
                    </a:lnTo>
                    <a:lnTo>
                      <a:pt x="1737" y="55"/>
                    </a:lnTo>
                    <a:lnTo>
                      <a:pt x="0" y="55"/>
                    </a:lnTo>
                    <a:lnTo>
                      <a:pt x="0" y="0"/>
                    </a:lnTo>
                    <a:close/>
                    <a:moveTo>
                      <a:pt x="1737" y="2446"/>
                    </a:moveTo>
                    <a:lnTo>
                      <a:pt x="0" y="2446"/>
                    </a:lnTo>
                    <a:lnTo>
                      <a:pt x="0" y="2390"/>
                    </a:lnTo>
                    <a:lnTo>
                      <a:pt x="1737" y="2390"/>
                    </a:lnTo>
                    <a:lnTo>
                      <a:pt x="1737" y="2446"/>
                    </a:lnTo>
                    <a:close/>
                  </a:path>
                </a:pathLst>
              </a:custGeom>
              <a:solidFill>
                <a:srgbClr val="77A94D"/>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94" name="Freeform 947"/>
              <p:cNvSpPr>
                <a:spLocks noEditPoints="1"/>
              </p:cNvSpPr>
              <p:nvPr/>
            </p:nvSpPr>
            <p:spPr bwMode="auto">
              <a:xfrm>
                <a:off x="3534" y="1507"/>
                <a:ext cx="434" cy="597"/>
              </a:xfrm>
              <a:custGeom>
                <a:avLst/>
                <a:gdLst/>
                <a:ahLst/>
                <a:cxnLst>
                  <a:cxn ang="0">
                    <a:pos x="0" y="0"/>
                  </a:cxn>
                  <a:cxn ang="0">
                    <a:pos x="1737" y="0"/>
                  </a:cxn>
                  <a:cxn ang="0">
                    <a:pos x="1737" y="55"/>
                  </a:cxn>
                  <a:cxn ang="0">
                    <a:pos x="0" y="55"/>
                  </a:cxn>
                  <a:cxn ang="0">
                    <a:pos x="0" y="0"/>
                  </a:cxn>
                  <a:cxn ang="0">
                    <a:pos x="1737" y="2391"/>
                  </a:cxn>
                  <a:cxn ang="0">
                    <a:pos x="0" y="2391"/>
                  </a:cxn>
                  <a:cxn ang="0">
                    <a:pos x="0" y="2334"/>
                  </a:cxn>
                  <a:cxn ang="0">
                    <a:pos x="1737" y="2334"/>
                  </a:cxn>
                  <a:cxn ang="0">
                    <a:pos x="1737" y="2391"/>
                  </a:cxn>
                </a:cxnLst>
                <a:rect l="0" t="0" r="r" b="b"/>
                <a:pathLst>
                  <a:path w="1737" h="2391">
                    <a:moveTo>
                      <a:pt x="0" y="0"/>
                    </a:moveTo>
                    <a:lnTo>
                      <a:pt x="1737" y="0"/>
                    </a:lnTo>
                    <a:lnTo>
                      <a:pt x="1737" y="55"/>
                    </a:lnTo>
                    <a:lnTo>
                      <a:pt x="0" y="55"/>
                    </a:lnTo>
                    <a:lnTo>
                      <a:pt x="0" y="0"/>
                    </a:lnTo>
                    <a:close/>
                    <a:moveTo>
                      <a:pt x="1737" y="2391"/>
                    </a:moveTo>
                    <a:lnTo>
                      <a:pt x="0" y="2391"/>
                    </a:lnTo>
                    <a:lnTo>
                      <a:pt x="0" y="2334"/>
                    </a:lnTo>
                    <a:lnTo>
                      <a:pt x="1737" y="2334"/>
                    </a:lnTo>
                    <a:lnTo>
                      <a:pt x="1737" y="2391"/>
                    </a:lnTo>
                    <a:close/>
                  </a:path>
                </a:pathLst>
              </a:custGeom>
              <a:solidFill>
                <a:srgbClr val="75A55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95" name="Freeform 948"/>
              <p:cNvSpPr>
                <a:spLocks noEditPoints="1"/>
              </p:cNvSpPr>
              <p:nvPr/>
            </p:nvSpPr>
            <p:spPr bwMode="auto">
              <a:xfrm>
                <a:off x="3534" y="1514"/>
                <a:ext cx="434" cy="583"/>
              </a:xfrm>
              <a:custGeom>
                <a:avLst/>
                <a:gdLst/>
                <a:ahLst/>
                <a:cxnLst>
                  <a:cxn ang="0">
                    <a:pos x="0" y="0"/>
                  </a:cxn>
                  <a:cxn ang="0">
                    <a:pos x="1737" y="0"/>
                  </a:cxn>
                  <a:cxn ang="0">
                    <a:pos x="1737" y="57"/>
                  </a:cxn>
                  <a:cxn ang="0">
                    <a:pos x="0" y="57"/>
                  </a:cxn>
                  <a:cxn ang="0">
                    <a:pos x="0" y="0"/>
                  </a:cxn>
                  <a:cxn ang="0">
                    <a:pos x="1737" y="2335"/>
                  </a:cxn>
                  <a:cxn ang="0">
                    <a:pos x="0" y="2335"/>
                  </a:cxn>
                  <a:cxn ang="0">
                    <a:pos x="0" y="2280"/>
                  </a:cxn>
                  <a:cxn ang="0">
                    <a:pos x="1737" y="2280"/>
                  </a:cxn>
                  <a:cxn ang="0">
                    <a:pos x="1737" y="2335"/>
                  </a:cxn>
                </a:cxnLst>
                <a:rect l="0" t="0" r="r" b="b"/>
                <a:pathLst>
                  <a:path w="1737" h="2335">
                    <a:moveTo>
                      <a:pt x="0" y="0"/>
                    </a:moveTo>
                    <a:lnTo>
                      <a:pt x="1737" y="0"/>
                    </a:lnTo>
                    <a:lnTo>
                      <a:pt x="1737" y="57"/>
                    </a:lnTo>
                    <a:lnTo>
                      <a:pt x="0" y="57"/>
                    </a:lnTo>
                    <a:lnTo>
                      <a:pt x="0" y="0"/>
                    </a:lnTo>
                    <a:close/>
                    <a:moveTo>
                      <a:pt x="1737" y="2335"/>
                    </a:moveTo>
                    <a:lnTo>
                      <a:pt x="0" y="2335"/>
                    </a:lnTo>
                    <a:lnTo>
                      <a:pt x="0" y="2280"/>
                    </a:lnTo>
                    <a:lnTo>
                      <a:pt x="1737" y="2280"/>
                    </a:lnTo>
                    <a:lnTo>
                      <a:pt x="1737" y="2335"/>
                    </a:lnTo>
                    <a:close/>
                  </a:path>
                </a:pathLst>
              </a:custGeom>
              <a:solidFill>
                <a:srgbClr val="74A253"/>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96" name="Freeform 949"/>
              <p:cNvSpPr>
                <a:spLocks noEditPoints="1"/>
              </p:cNvSpPr>
              <p:nvPr/>
            </p:nvSpPr>
            <p:spPr bwMode="auto">
              <a:xfrm>
                <a:off x="3534" y="1520"/>
                <a:ext cx="434" cy="570"/>
              </a:xfrm>
              <a:custGeom>
                <a:avLst/>
                <a:gdLst/>
                <a:ahLst/>
                <a:cxnLst>
                  <a:cxn ang="0">
                    <a:pos x="0" y="0"/>
                  </a:cxn>
                  <a:cxn ang="0">
                    <a:pos x="1737" y="0"/>
                  </a:cxn>
                  <a:cxn ang="0">
                    <a:pos x="1737" y="56"/>
                  </a:cxn>
                  <a:cxn ang="0">
                    <a:pos x="0" y="56"/>
                  </a:cxn>
                  <a:cxn ang="0">
                    <a:pos x="0" y="0"/>
                  </a:cxn>
                  <a:cxn ang="0">
                    <a:pos x="1737" y="2279"/>
                  </a:cxn>
                  <a:cxn ang="0">
                    <a:pos x="0" y="2279"/>
                  </a:cxn>
                  <a:cxn ang="0">
                    <a:pos x="0" y="2225"/>
                  </a:cxn>
                  <a:cxn ang="0">
                    <a:pos x="1737" y="2225"/>
                  </a:cxn>
                  <a:cxn ang="0">
                    <a:pos x="1737" y="2279"/>
                  </a:cxn>
                </a:cxnLst>
                <a:rect l="0" t="0" r="r" b="b"/>
                <a:pathLst>
                  <a:path w="1737" h="2279">
                    <a:moveTo>
                      <a:pt x="0" y="0"/>
                    </a:moveTo>
                    <a:lnTo>
                      <a:pt x="1737" y="0"/>
                    </a:lnTo>
                    <a:lnTo>
                      <a:pt x="1737" y="56"/>
                    </a:lnTo>
                    <a:lnTo>
                      <a:pt x="0" y="56"/>
                    </a:lnTo>
                    <a:lnTo>
                      <a:pt x="0" y="0"/>
                    </a:lnTo>
                    <a:close/>
                    <a:moveTo>
                      <a:pt x="1737" y="2279"/>
                    </a:moveTo>
                    <a:lnTo>
                      <a:pt x="0" y="2279"/>
                    </a:lnTo>
                    <a:lnTo>
                      <a:pt x="0" y="2225"/>
                    </a:lnTo>
                    <a:lnTo>
                      <a:pt x="1737" y="2225"/>
                    </a:lnTo>
                    <a:lnTo>
                      <a:pt x="1737" y="2279"/>
                    </a:lnTo>
                    <a:close/>
                  </a:path>
                </a:pathLst>
              </a:custGeom>
              <a:solidFill>
                <a:srgbClr val="719E5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97" name="Freeform 950"/>
              <p:cNvSpPr>
                <a:spLocks noEditPoints="1"/>
              </p:cNvSpPr>
              <p:nvPr/>
            </p:nvSpPr>
            <p:spPr bwMode="auto">
              <a:xfrm>
                <a:off x="3534" y="1528"/>
                <a:ext cx="434" cy="555"/>
              </a:xfrm>
              <a:custGeom>
                <a:avLst/>
                <a:gdLst/>
                <a:ahLst/>
                <a:cxnLst>
                  <a:cxn ang="0">
                    <a:pos x="0" y="0"/>
                  </a:cxn>
                  <a:cxn ang="0">
                    <a:pos x="1737" y="0"/>
                  </a:cxn>
                  <a:cxn ang="0">
                    <a:pos x="1737" y="55"/>
                  </a:cxn>
                  <a:cxn ang="0">
                    <a:pos x="0" y="55"/>
                  </a:cxn>
                  <a:cxn ang="0">
                    <a:pos x="0" y="0"/>
                  </a:cxn>
                  <a:cxn ang="0">
                    <a:pos x="1737" y="2223"/>
                  </a:cxn>
                  <a:cxn ang="0">
                    <a:pos x="0" y="2223"/>
                  </a:cxn>
                  <a:cxn ang="0">
                    <a:pos x="0" y="2167"/>
                  </a:cxn>
                  <a:cxn ang="0">
                    <a:pos x="1737" y="2167"/>
                  </a:cxn>
                  <a:cxn ang="0">
                    <a:pos x="1737" y="2223"/>
                  </a:cxn>
                </a:cxnLst>
                <a:rect l="0" t="0" r="r" b="b"/>
                <a:pathLst>
                  <a:path w="1737" h="2223">
                    <a:moveTo>
                      <a:pt x="0" y="0"/>
                    </a:moveTo>
                    <a:lnTo>
                      <a:pt x="1737" y="0"/>
                    </a:lnTo>
                    <a:lnTo>
                      <a:pt x="1737" y="55"/>
                    </a:lnTo>
                    <a:lnTo>
                      <a:pt x="0" y="55"/>
                    </a:lnTo>
                    <a:lnTo>
                      <a:pt x="0" y="0"/>
                    </a:lnTo>
                    <a:close/>
                    <a:moveTo>
                      <a:pt x="1737" y="2223"/>
                    </a:moveTo>
                    <a:lnTo>
                      <a:pt x="0" y="2223"/>
                    </a:lnTo>
                    <a:lnTo>
                      <a:pt x="0" y="2167"/>
                    </a:lnTo>
                    <a:lnTo>
                      <a:pt x="1737" y="2167"/>
                    </a:lnTo>
                    <a:lnTo>
                      <a:pt x="1737" y="2223"/>
                    </a:lnTo>
                    <a:close/>
                  </a:path>
                </a:pathLst>
              </a:custGeom>
              <a:solidFill>
                <a:srgbClr val="6F9959"/>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98" name="Freeform 951"/>
              <p:cNvSpPr>
                <a:spLocks noEditPoints="1"/>
              </p:cNvSpPr>
              <p:nvPr/>
            </p:nvSpPr>
            <p:spPr bwMode="auto">
              <a:xfrm>
                <a:off x="3534" y="1535"/>
                <a:ext cx="434" cy="542"/>
              </a:xfrm>
              <a:custGeom>
                <a:avLst/>
                <a:gdLst/>
                <a:ahLst/>
                <a:cxnLst>
                  <a:cxn ang="0">
                    <a:pos x="0" y="0"/>
                  </a:cxn>
                  <a:cxn ang="0">
                    <a:pos x="1737" y="0"/>
                  </a:cxn>
                  <a:cxn ang="0">
                    <a:pos x="1737" y="55"/>
                  </a:cxn>
                  <a:cxn ang="0">
                    <a:pos x="0" y="55"/>
                  </a:cxn>
                  <a:cxn ang="0">
                    <a:pos x="0" y="0"/>
                  </a:cxn>
                  <a:cxn ang="0">
                    <a:pos x="1737" y="2169"/>
                  </a:cxn>
                  <a:cxn ang="0">
                    <a:pos x="0" y="2169"/>
                  </a:cxn>
                  <a:cxn ang="0">
                    <a:pos x="0" y="2112"/>
                  </a:cxn>
                  <a:cxn ang="0">
                    <a:pos x="1737" y="2112"/>
                  </a:cxn>
                  <a:cxn ang="0">
                    <a:pos x="1737" y="2169"/>
                  </a:cxn>
                </a:cxnLst>
                <a:rect l="0" t="0" r="r" b="b"/>
                <a:pathLst>
                  <a:path w="1737" h="2169">
                    <a:moveTo>
                      <a:pt x="0" y="0"/>
                    </a:moveTo>
                    <a:lnTo>
                      <a:pt x="1737" y="0"/>
                    </a:lnTo>
                    <a:lnTo>
                      <a:pt x="1737" y="55"/>
                    </a:lnTo>
                    <a:lnTo>
                      <a:pt x="0" y="55"/>
                    </a:lnTo>
                    <a:lnTo>
                      <a:pt x="0" y="0"/>
                    </a:lnTo>
                    <a:close/>
                    <a:moveTo>
                      <a:pt x="1737" y="2169"/>
                    </a:moveTo>
                    <a:lnTo>
                      <a:pt x="0" y="2169"/>
                    </a:lnTo>
                    <a:lnTo>
                      <a:pt x="0" y="2112"/>
                    </a:lnTo>
                    <a:lnTo>
                      <a:pt x="1737" y="2112"/>
                    </a:lnTo>
                    <a:lnTo>
                      <a:pt x="1737" y="2169"/>
                    </a:lnTo>
                    <a:close/>
                  </a:path>
                </a:pathLst>
              </a:custGeom>
              <a:solidFill>
                <a:srgbClr val="6D965C"/>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99" name="Freeform 952"/>
              <p:cNvSpPr>
                <a:spLocks noEditPoints="1"/>
              </p:cNvSpPr>
              <p:nvPr/>
            </p:nvSpPr>
            <p:spPr bwMode="auto">
              <a:xfrm>
                <a:off x="3534" y="1541"/>
                <a:ext cx="434" cy="528"/>
              </a:xfrm>
              <a:custGeom>
                <a:avLst/>
                <a:gdLst/>
                <a:ahLst/>
                <a:cxnLst>
                  <a:cxn ang="0">
                    <a:pos x="0" y="0"/>
                  </a:cxn>
                  <a:cxn ang="0">
                    <a:pos x="1737" y="0"/>
                  </a:cxn>
                  <a:cxn ang="0">
                    <a:pos x="1737" y="56"/>
                  </a:cxn>
                  <a:cxn ang="0">
                    <a:pos x="0" y="56"/>
                  </a:cxn>
                  <a:cxn ang="0">
                    <a:pos x="0" y="0"/>
                  </a:cxn>
                  <a:cxn ang="0">
                    <a:pos x="1737" y="2112"/>
                  </a:cxn>
                  <a:cxn ang="0">
                    <a:pos x="0" y="2112"/>
                  </a:cxn>
                  <a:cxn ang="0">
                    <a:pos x="0" y="2057"/>
                  </a:cxn>
                  <a:cxn ang="0">
                    <a:pos x="1737" y="2057"/>
                  </a:cxn>
                  <a:cxn ang="0">
                    <a:pos x="1737" y="2112"/>
                  </a:cxn>
                </a:cxnLst>
                <a:rect l="0" t="0" r="r" b="b"/>
                <a:pathLst>
                  <a:path w="1737" h="2112">
                    <a:moveTo>
                      <a:pt x="0" y="0"/>
                    </a:moveTo>
                    <a:lnTo>
                      <a:pt x="1737" y="0"/>
                    </a:lnTo>
                    <a:lnTo>
                      <a:pt x="1737" y="56"/>
                    </a:lnTo>
                    <a:lnTo>
                      <a:pt x="0" y="56"/>
                    </a:lnTo>
                    <a:lnTo>
                      <a:pt x="0" y="0"/>
                    </a:lnTo>
                    <a:close/>
                    <a:moveTo>
                      <a:pt x="1737" y="2112"/>
                    </a:moveTo>
                    <a:lnTo>
                      <a:pt x="0" y="2112"/>
                    </a:lnTo>
                    <a:lnTo>
                      <a:pt x="0" y="2057"/>
                    </a:lnTo>
                    <a:lnTo>
                      <a:pt x="1737" y="2057"/>
                    </a:lnTo>
                    <a:lnTo>
                      <a:pt x="1737" y="2112"/>
                    </a:lnTo>
                    <a:close/>
                  </a:path>
                </a:pathLst>
              </a:custGeom>
              <a:solidFill>
                <a:srgbClr val="6B925E"/>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00" name="Freeform 953"/>
              <p:cNvSpPr>
                <a:spLocks noEditPoints="1"/>
              </p:cNvSpPr>
              <p:nvPr/>
            </p:nvSpPr>
            <p:spPr bwMode="auto">
              <a:xfrm>
                <a:off x="3534" y="1548"/>
                <a:ext cx="434" cy="515"/>
              </a:xfrm>
              <a:custGeom>
                <a:avLst/>
                <a:gdLst/>
                <a:ahLst/>
                <a:cxnLst>
                  <a:cxn ang="0">
                    <a:pos x="0" y="0"/>
                  </a:cxn>
                  <a:cxn ang="0">
                    <a:pos x="1737" y="0"/>
                  </a:cxn>
                  <a:cxn ang="0">
                    <a:pos x="1737" y="56"/>
                  </a:cxn>
                  <a:cxn ang="0">
                    <a:pos x="0" y="56"/>
                  </a:cxn>
                  <a:cxn ang="0">
                    <a:pos x="0" y="0"/>
                  </a:cxn>
                  <a:cxn ang="0">
                    <a:pos x="1737" y="2057"/>
                  </a:cxn>
                  <a:cxn ang="0">
                    <a:pos x="0" y="2057"/>
                  </a:cxn>
                  <a:cxn ang="0">
                    <a:pos x="0" y="2002"/>
                  </a:cxn>
                  <a:cxn ang="0">
                    <a:pos x="1737" y="2002"/>
                  </a:cxn>
                  <a:cxn ang="0">
                    <a:pos x="1737" y="2057"/>
                  </a:cxn>
                </a:cxnLst>
                <a:rect l="0" t="0" r="r" b="b"/>
                <a:pathLst>
                  <a:path w="1737" h="2057">
                    <a:moveTo>
                      <a:pt x="0" y="0"/>
                    </a:moveTo>
                    <a:lnTo>
                      <a:pt x="1737" y="0"/>
                    </a:lnTo>
                    <a:lnTo>
                      <a:pt x="1737" y="56"/>
                    </a:lnTo>
                    <a:lnTo>
                      <a:pt x="0" y="56"/>
                    </a:lnTo>
                    <a:lnTo>
                      <a:pt x="0" y="0"/>
                    </a:lnTo>
                    <a:close/>
                    <a:moveTo>
                      <a:pt x="1737" y="2057"/>
                    </a:moveTo>
                    <a:lnTo>
                      <a:pt x="0" y="2057"/>
                    </a:lnTo>
                    <a:lnTo>
                      <a:pt x="0" y="2002"/>
                    </a:lnTo>
                    <a:lnTo>
                      <a:pt x="1737" y="2002"/>
                    </a:lnTo>
                    <a:lnTo>
                      <a:pt x="1737" y="2057"/>
                    </a:lnTo>
                    <a:close/>
                  </a:path>
                </a:pathLst>
              </a:custGeom>
              <a:solidFill>
                <a:srgbClr val="698F6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01" name="Freeform 954"/>
              <p:cNvSpPr>
                <a:spLocks noEditPoints="1"/>
              </p:cNvSpPr>
              <p:nvPr/>
            </p:nvSpPr>
            <p:spPr bwMode="auto">
              <a:xfrm>
                <a:off x="3534" y="1555"/>
                <a:ext cx="434" cy="501"/>
              </a:xfrm>
              <a:custGeom>
                <a:avLst/>
                <a:gdLst/>
                <a:ahLst/>
                <a:cxnLst>
                  <a:cxn ang="0">
                    <a:pos x="0" y="0"/>
                  </a:cxn>
                  <a:cxn ang="0">
                    <a:pos x="1737" y="0"/>
                  </a:cxn>
                  <a:cxn ang="0">
                    <a:pos x="1737" y="55"/>
                  </a:cxn>
                  <a:cxn ang="0">
                    <a:pos x="0" y="55"/>
                  </a:cxn>
                  <a:cxn ang="0">
                    <a:pos x="0" y="0"/>
                  </a:cxn>
                  <a:cxn ang="0">
                    <a:pos x="1737" y="2001"/>
                  </a:cxn>
                  <a:cxn ang="0">
                    <a:pos x="0" y="2001"/>
                  </a:cxn>
                  <a:cxn ang="0">
                    <a:pos x="0" y="1945"/>
                  </a:cxn>
                  <a:cxn ang="0">
                    <a:pos x="1737" y="1945"/>
                  </a:cxn>
                  <a:cxn ang="0">
                    <a:pos x="1737" y="2001"/>
                  </a:cxn>
                </a:cxnLst>
                <a:rect l="0" t="0" r="r" b="b"/>
                <a:pathLst>
                  <a:path w="1737" h="2001">
                    <a:moveTo>
                      <a:pt x="0" y="0"/>
                    </a:moveTo>
                    <a:lnTo>
                      <a:pt x="1737" y="0"/>
                    </a:lnTo>
                    <a:lnTo>
                      <a:pt x="1737" y="55"/>
                    </a:lnTo>
                    <a:lnTo>
                      <a:pt x="0" y="55"/>
                    </a:lnTo>
                    <a:lnTo>
                      <a:pt x="0" y="0"/>
                    </a:lnTo>
                    <a:close/>
                    <a:moveTo>
                      <a:pt x="1737" y="2001"/>
                    </a:moveTo>
                    <a:lnTo>
                      <a:pt x="0" y="2001"/>
                    </a:lnTo>
                    <a:lnTo>
                      <a:pt x="0" y="1945"/>
                    </a:lnTo>
                    <a:lnTo>
                      <a:pt x="1737" y="1945"/>
                    </a:lnTo>
                    <a:lnTo>
                      <a:pt x="1737" y="2001"/>
                    </a:lnTo>
                    <a:close/>
                  </a:path>
                </a:pathLst>
              </a:custGeom>
              <a:solidFill>
                <a:srgbClr val="678C6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02" name="Freeform 955"/>
              <p:cNvSpPr>
                <a:spLocks noEditPoints="1"/>
              </p:cNvSpPr>
              <p:nvPr/>
            </p:nvSpPr>
            <p:spPr bwMode="auto">
              <a:xfrm>
                <a:off x="3534" y="1562"/>
                <a:ext cx="434" cy="487"/>
              </a:xfrm>
              <a:custGeom>
                <a:avLst/>
                <a:gdLst/>
                <a:ahLst/>
                <a:cxnLst>
                  <a:cxn ang="0">
                    <a:pos x="0" y="0"/>
                  </a:cxn>
                  <a:cxn ang="0">
                    <a:pos x="1737" y="0"/>
                  </a:cxn>
                  <a:cxn ang="0">
                    <a:pos x="1737" y="55"/>
                  </a:cxn>
                  <a:cxn ang="0">
                    <a:pos x="0" y="55"/>
                  </a:cxn>
                  <a:cxn ang="0">
                    <a:pos x="0" y="0"/>
                  </a:cxn>
                  <a:cxn ang="0">
                    <a:pos x="1737" y="1946"/>
                  </a:cxn>
                  <a:cxn ang="0">
                    <a:pos x="0" y="1946"/>
                  </a:cxn>
                  <a:cxn ang="0">
                    <a:pos x="0" y="1890"/>
                  </a:cxn>
                  <a:cxn ang="0">
                    <a:pos x="1737" y="1890"/>
                  </a:cxn>
                  <a:cxn ang="0">
                    <a:pos x="1737" y="1946"/>
                  </a:cxn>
                </a:cxnLst>
                <a:rect l="0" t="0" r="r" b="b"/>
                <a:pathLst>
                  <a:path w="1737" h="1946">
                    <a:moveTo>
                      <a:pt x="0" y="0"/>
                    </a:moveTo>
                    <a:lnTo>
                      <a:pt x="1737" y="0"/>
                    </a:lnTo>
                    <a:lnTo>
                      <a:pt x="1737" y="55"/>
                    </a:lnTo>
                    <a:lnTo>
                      <a:pt x="0" y="55"/>
                    </a:lnTo>
                    <a:lnTo>
                      <a:pt x="0" y="0"/>
                    </a:lnTo>
                    <a:close/>
                    <a:moveTo>
                      <a:pt x="1737" y="1946"/>
                    </a:moveTo>
                    <a:lnTo>
                      <a:pt x="0" y="1946"/>
                    </a:lnTo>
                    <a:lnTo>
                      <a:pt x="0" y="1890"/>
                    </a:lnTo>
                    <a:lnTo>
                      <a:pt x="1737" y="1890"/>
                    </a:lnTo>
                    <a:lnTo>
                      <a:pt x="1737" y="1946"/>
                    </a:lnTo>
                    <a:close/>
                  </a:path>
                </a:pathLst>
              </a:custGeom>
              <a:solidFill>
                <a:srgbClr val="668864"/>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03" name="Freeform 956"/>
              <p:cNvSpPr>
                <a:spLocks noEditPoints="1"/>
              </p:cNvSpPr>
              <p:nvPr/>
            </p:nvSpPr>
            <p:spPr bwMode="auto">
              <a:xfrm>
                <a:off x="3534" y="1569"/>
                <a:ext cx="434" cy="473"/>
              </a:xfrm>
              <a:custGeom>
                <a:avLst/>
                <a:gdLst/>
                <a:ahLst/>
                <a:cxnLst>
                  <a:cxn ang="0">
                    <a:pos x="0" y="0"/>
                  </a:cxn>
                  <a:cxn ang="0">
                    <a:pos x="1737" y="0"/>
                  </a:cxn>
                  <a:cxn ang="0">
                    <a:pos x="1737" y="56"/>
                  </a:cxn>
                  <a:cxn ang="0">
                    <a:pos x="0" y="56"/>
                  </a:cxn>
                  <a:cxn ang="0">
                    <a:pos x="0" y="0"/>
                  </a:cxn>
                  <a:cxn ang="0">
                    <a:pos x="1737" y="1890"/>
                  </a:cxn>
                  <a:cxn ang="0">
                    <a:pos x="0" y="1890"/>
                  </a:cxn>
                  <a:cxn ang="0">
                    <a:pos x="0" y="1835"/>
                  </a:cxn>
                  <a:cxn ang="0">
                    <a:pos x="1737" y="1835"/>
                  </a:cxn>
                  <a:cxn ang="0">
                    <a:pos x="1737" y="1890"/>
                  </a:cxn>
                </a:cxnLst>
                <a:rect l="0" t="0" r="r" b="b"/>
                <a:pathLst>
                  <a:path w="1737" h="1890">
                    <a:moveTo>
                      <a:pt x="0" y="0"/>
                    </a:moveTo>
                    <a:lnTo>
                      <a:pt x="1737" y="0"/>
                    </a:lnTo>
                    <a:lnTo>
                      <a:pt x="1737" y="56"/>
                    </a:lnTo>
                    <a:lnTo>
                      <a:pt x="0" y="56"/>
                    </a:lnTo>
                    <a:lnTo>
                      <a:pt x="0" y="0"/>
                    </a:lnTo>
                    <a:close/>
                    <a:moveTo>
                      <a:pt x="1737" y="1890"/>
                    </a:moveTo>
                    <a:lnTo>
                      <a:pt x="0" y="1890"/>
                    </a:lnTo>
                    <a:lnTo>
                      <a:pt x="0" y="1835"/>
                    </a:lnTo>
                    <a:lnTo>
                      <a:pt x="1737" y="1835"/>
                    </a:lnTo>
                    <a:lnTo>
                      <a:pt x="1737" y="1890"/>
                    </a:lnTo>
                    <a:close/>
                  </a:path>
                </a:pathLst>
              </a:custGeom>
              <a:solidFill>
                <a:srgbClr val="64846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04" name="Freeform 957"/>
              <p:cNvSpPr>
                <a:spLocks/>
              </p:cNvSpPr>
              <p:nvPr/>
            </p:nvSpPr>
            <p:spPr bwMode="auto">
              <a:xfrm>
                <a:off x="3534" y="1576"/>
                <a:ext cx="434" cy="459"/>
              </a:xfrm>
              <a:custGeom>
                <a:avLst/>
                <a:gdLst/>
                <a:ahLst/>
                <a:cxnLst>
                  <a:cxn ang="0">
                    <a:pos x="0" y="0"/>
                  </a:cxn>
                  <a:cxn ang="0">
                    <a:pos x="1737" y="0"/>
                  </a:cxn>
                  <a:cxn ang="0">
                    <a:pos x="1737" y="1835"/>
                  </a:cxn>
                  <a:cxn ang="0">
                    <a:pos x="0" y="1835"/>
                  </a:cxn>
                  <a:cxn ang="0">
                    <a:pos x="0" y="50"/>
                  </a:cxn>
                  <a:cxn ang="0">
                    <a:pos x="7" y="56"/>
                  </a:cxn>
                  <a:cxn ang="0">
                    <a:pos x="1731" y="56"/>
                  </a:cxn>
                  <a:cxn ang="0">
                    <a:pos x="1731" y="1780"/>
                  </a:cxn>
                  <a:cxn ang="0">
                    <a:pos x="7" y="1780"/>
                  </a:cxn>
                  <a:cxn ang="0">
                    <a:pos x="7" y="56"/>
                  </a:cxn>
                  <a:cxn ang="0">
                    <a:pos x="0" y="50"/>
                  </a:cxn>
                  <a:cxn ang="0">
                    <a:pos x="0" y="0"/>
                  </a:cxn>
                </a:cxnLst>
                <a:rect l="0" t="0" r="r" b="b"/>
                <a:pathLst>
                  <a:path w="1737" h="1835">
                    <a:moveTo>
                      <a:pt x="0" y="0"/>
                    </a:moveTo>
                    <a:lnTo>
                      <a:pt x="1737" y="0"/>
                    </a:lnTo>
                    <a:lnTo>
                      <a:pt x="1737" y="1835"/>
                    </a:lnTo>
                    <a:lnTo>
                      <a:pt x="0" y="1835"/>
                    </a:lnTo>
                    <a:lnTo>
                      <a:pt x="0" y="50"/>
                    </a:lnTo>
                    <a:lnTo>
                      <a:pt x="7" y="56"/>
                    </a:lnTo>
                    <a:lnTo>
                      <a:pt x="1731" y="56"/>
                    </a:lnTo>
                    <a:lnTo>
                      <a:pt x="1731" y="1780"/>
                    </a:lnTo>
                    <a:lnTo>
                      <a:pt x="7" y="1780"/>
                    </a:lnTo>
                    <a:lnTo>
                      <a:pt x="7" y="56"/>
                    </a:lnTo>
                    <a:lnTo>
                      <a:pt x="0" y="50"/>
                    </a:lnTo>
                    <a:lnTo>
                      <a:pt x="0" y="0"/>
                    </a:lnTo>
                    <a:close/>
                  </a:path>
                </a:pathLst>
              </a:custGeom>
              <a:solidFill>
                <a:srgbClr val="62816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05" name="Freeform 958"/>
              <p:cNvSpPr>
                <a:spLocks/>
              </p:cNvSpPr>
              <p:nvPr/>
            </p:nvSpPr>
            <p:spPr bwMode="auto">
              <a:xfrm>
                <a:off x="3534" y="1583"/>
                <a:ext cx="434" cy="445"/>
              </a:xfrm>
              <a:custGeom>
                <a:avLst/>
                <a:gdLst/>
                <a:ahLst/>
                <a:cxnLst>
                  <a:cxn ang="0">
                    <a:pos x="0" y="0"/>
                  </a:cxn>
                  <a:cxn ang="0">
                    <a:pos x="1737" y="0"/>
                  </a:cxn>
                  <a:cxn ang="0">
                    <a:pos x="1737" y="1779"/>
                  </a:cxn>
                  <a:cxn ang="0">
                    <a:pos x="0" y="1779"/>
                  </a:cxn>
                  <a:cxn ang="0">
                    <a:pos x="0" y="21"/>
                  </a:cxn>
                  <a:cxn ang="0">
                    <a:pos x="36" y="55"/>
                  </a:cxn>
                  <a:cxn ang="0">
                    <a:pos x="1703" y="55"/>
                  </a:cxn>
                  <a:cxn ang="0">
                    <a:pos x="1703" y="1722"/>
                  </a:cxn>
                  <a:cxn ang="0">
                    <a:pos x="36" y="1722"/>
                  </a:cxn>
                  <a:cxn ang="0">
                    <a:pos x="36" y="55"/>
                  </a:cxn>
                  <a:cxn ang="0">
                    <a:pos x="0" y="21"/>
                  </a:cxn>
                  <a:cxn ang="0">
                    <a:pos x="0" y="0"/>
                  </a:cxn>
                </a:cxnLst>
                <a:rect l="0" t="0" r="r" b="b"/>
                <a:pathLst>
                  <a:path w="1737" h="1779">
                    <a:moveTo>
                      <a:pt x="0" y="0"/>
                    </a:moveTo>
                    <a:lnTo>
                      <a:pt x="1737" y="0"/>
                    </a:lnTo>
                    <a:lnTo>
                      <a:pt x="1737" y="1779"/>
                    </a:lnTo>
                    <a:lnTo>
                      <a:pt x="0" y="1779"/>
                    </a:lnTo>
                    <a:lnTo>
                      <a:pt x="0" y="21"/>
                    </a:lnTo>
                    <a:lnTo>
                      <a:pt x="36" y="55"/>
                    </a:lnTo>
                    <a:lnTo>
                      <a:pt x="1703" y="55"/>
                    </a:lnTo>
                    <a:lnTo>
                      <a:pt x="1703" y="1722"/>
                    </a:lnTo>
                    <a:lnTo>
                      <a:pt x="36" y="1722"/>
                    </a:lnTo>
                    <a:lnTo>
                      <a:pt x="36" y="55"/>
                    </a:lnTo>
                    <a:lnTo>
                      <a:pt x="0" y="21"/>
                    </a:lnTo>
                    <a:lnTo>
                      <a:pt x="0" y="0"/>
                    </a:lnTo>
                    <a:close/>
                  </a:path>
                </a:pathLst>
              </a:custGeom>
              <a:solidFill>
                <a:srgbClr val="607E69"/>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06" name="Freeform 959"/>
              <p:cNvSpPr>
                <a:spLocks/>
              </p:cNvSpPr>
              <p:nvPr/>
            </p:nvSpPr>
            <p:spPr bwMode="auto">
              <a:xfrm>
                <a:off x="3535" y="1590"/>
                <a:ext cx="431" cy="431"/>
              </a:xfrm>
              <a:custGeom>
                <a:avLst/>
                <a:gdLst/>
                <a:ahLst/>
                <a:cxnLst>
                  <a:cxn ang="0">
                    <a:pos x="0" y="0"/>
                  </a:cxn>
                  <a:cxn ang="0">
                    <a:pos x="1724" y="0"/>
                  </a:cxn>
                  <a:cxn ang="0">
                    <a:pos x="1724" y="1724"/>
                  </a:cxn>
                  <a:cxn ang="0">
                    <a:pos x="0" y="1724"/>
                  </a:cxn>
                  <a:cxn ang="0">
                    <a:pos x="0" y="0"/>
                  </a:cxn>
                  <a:cxn ang="0">
                    <a:pos x="56" y="55"/>
                  </a:cxn>
                  <a:cxn ang="0">
                    <a:pos x="1667" y="55"/>
                  </a:cxn>
                  <a:cxn ang="0">
                    <a:pos x="1667" y="1668"/>
                  </a:cxn>
                  <a:cxn ang="0">
                    <a:pos x="56" y="1668"/>
                  </a:cxn>
                  <a:cxn ang="0">
                    <a:pos x="56" y="55"/>
                  </a:cxn>
                  <a:cxn ang="0">
                    <a:pos x="0" y="0"/>
                  </a:cxn>
                </a:cxnLst>
                <a:rect l="0" t="0" r="r" b="b"/>
                <a:pathLst>
                  <a:path w="1724" h="1724">
                    <a:moveTo>
                      <a:pt x="0" y="0"/>
                    </a:moveTo>
                    <a:lnTo>
                      <a:pt x="1724" y="0"/>
                    </a:lnTo>
                    <a:lnTo>
                      <a:pt x="1724" y="1724"/>
                    </a:lnTo>
                    <a:lnTo>
                      <a:pt x="0" y="1724"/>
                    </a:lnTo>
                    <a:lnTo>
                      <a:pt x="0" y="0"/>
                    </a:lnTo>
                    <a:lnTo>
                      <a:pt x="56" y="55"/>
                    </a:lnTo>
                    <a:lnTo>
                      <a:pt x="1667" y="55"/>
                    </a:lnTo>
                    <a:lnTo>
                      <a:pt x="1667" y="1668"/>
                    </a:lnTo>
                    <a:lnTo>
                      <a:pt x="56" y="1668"/>
                    </a:lnTo>
                    <a:lnTo>
                      <a:pt x="56" y="55"/>
                    </a:lnTo>
                    <a:lnTo>
                      <a:pt x="0" y="0"/>
                    </a:lnTo>
                    <a:close/>
                  </a:path>
                </a:pathLst>
              </a:custGeom>
              <a:solidFill>
                <a:srgbClr val="5E7B6A"/>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07" name="Freeform 960"/>
              <p:cNvSpPr>
                <a:spLocks/>
              </p:cNvSpPr>
              <p:nvPr/>
            </p:nvSpPr>
            <p:spPr bwMode="auto">
              <a:xfrm>
                <a:off x="3543" y="1597"/>
                <a:ext cx="417" cy="417"/>
              </a:xfrm>
              <a:custGeom>
                <a:avLst/>
                <a:gdLst/>
                <a:ahLst/>
                <a:cxnLst>
                  <a:cxn ang="0">
                    <a:pos x="0" y="0"/>
                  </a:cxn>
                  <a:cxn ang="0">
                    <a:pos x="1667" y="0"/>
                  </a:cxn>
                  <a:cxn ang="0">
                    <a:pos x="1667" y="1667"/>
                  </a:cxn>
                  <a:cxn ang="0">
                    <a:pos x="0" y="1667"/>
                  </a:cxn>
                  <a:cxn ang="0">
                    <a:pos x="0" y="0"/>
                  </a:cxn>
                  <a:cxn ang="0">
                    <a:pos x="54" y="56"/>
                  </a:cxn>
                  <a:cxn ang="0">
                    <a:pos x="1611" y="56"/>
                  </a:cxn>
                  <a:cxn ang="0">
                    <a:pos x="1611" y="1612"/>
                  </a:cxn>
                  <a:cxn ang="0">
                    <a:pos x="54" y="1612"/>
                  </a:cxn>
                  <a:cxn ang="0">
                    <a:pos x="54" y="56"/>
                  </a:cxn>
                  <a:cxn ang="0">
                    <a:pos x="0" y="0"/>
                  </a:cxn>
                </a:cxnLst>
                <a:rect l="0" t="0" r="r" b="b"/>
                <a:pathLst>
                  <a:path w="1667" h="1667">
                    <a:moveTo>
                      <a:pt x="0" y="0"/>
                    </a:moveTo>
                    <a:lnTo>
                      <a:pt x="1667" y="0"/>
                    </a:lnTo>
                    <a:lnTo>
                      <a:pt x="1667" y="1667"/>
                    </a:lnTo>
                    <a:lnTo>
                      <a:pt x="0" y="1667"/>
                    </a:lnTo>
                    <a:lnTo>
                      <a:pt x="0" y="0"/>
                    </a:lnTo>
                    <a:lnTo>
                      <a:pt x="54" y="56"/>
                    </a:lnTo>
                    <a:lnTo>
                      <a:pt x="1611" y="56"/>
                    </a:lnTo>
                    <a:lnTo>
                      <a:pt x="1611" y="1612"/>
                    </a:lnTo>
                    <a:lnTo>
                      <a:pt x="54" y="1612"/>
                    </a:lnTo>
                    <a:lnTo>
                      <a:pt x="54" y="56"/>
                    </a:lnTo>
                    <a:lnTo>
                      <a:pt x="0" y="0"/>
                    </a:lnTo>
                    <a:close/>
                  </a:path>
                </a:pathLst>
              </a:custGeom>
              <a:solidFill>
                <a:srgbClr val="5C776C"/>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08" name="Freeform 961"/>
              <p:cNvSpPr>
                <a:spLocks/>
              </p:cNvSpPr>
              <p:nvPr/>
            </p:nvSpPr>
            <p:spPr bwMode="auto">
              <a:xfrm>
                <a:off x="3549" y="1604"/>
                <a:ext cx="403" cy="403"/>
              </a:xfrm>
              <a:custGeom>
                <a:avLst/>
                <a:gdLst/>
                <a:ahLst/>
                <a:cxnLst>
                  <a:cxn ang="0">
                    <a:pos x="0" y="0"/>
                  </a:cxn>
                  <a:cxn ang="0">
                    <a:pos x="1611" y="0"/>
                  </a:cxn>
                  <a:cxn ang="0">
                    <a:pos x="1611" y="1613"/>
                  </a:cxn>
                  <a:cxn ang="0">
                    <a:pos x="0" y="1613"/>
                  </a:cxn>
                  <a:cxn ang="0">
                    <a:pos x="0" y="0"/>
                  </a:cxn>
                  <a:cxn ang="0">
                    <a:pos x="55" y="57"/>
                  </a:cxn>
                  <a:cxn ang="0">
                    <a:pos x="1557" y="57"/>
                  </a:cxn>
                  <a:cxn ang="0">
                    <a:pos x="1557" y="1558"/>
                  </a:cxn>
                  <a:cxn ang="0">
                    <a:pos x="55" y="1558"/>
                  </a:cxn>
                  <a:cxn ang="0">
                    <a:pos x="55" y="57"/>
                  </a:cxn>
                  <a:cxn ang="0">
                    <a:pos x="0" y="0"/>
                  </a:cxn>
                </a:cxnLst>
                <a:rect l="0" t="0" r="r" b="b"/>
                <a:pathLst>
                  <a:path w="1611" h="1613">
                    <a:moveTo>
                      <a:pt x="0" y="0"/>
                    </a:moveTo>
                    <a:lnTo>
                      <a:pt x="1611" y="0"/>
                    </a:lnTo>
                    <a:lnTo>
                      <a:pt x="1611" y="1613"/>
                    </a:lnTo>
                    <a:lnTo>
                      <a:pt x="0" y="1613"/>
                    </a:lnTo>
                    <a:lnTo>
                      <a:pt x="0" y="0"/>
                    </a:lnTo>
                    <a:lnTo>
                      <a:pt x="55" y="57"/>
                    </a:lnTo>
                    <a:lnTo>
                      <a:pt x="1557" y="57"/>
                    </a:lnTo>
                    <a:lnTo>
                      <a:pt x="1557" y="1558"/>
                    </a:lnTo>
                    <a:lnTo>
                      <a:pt x="55" y="1558"/>
                    </a:lnTo>
                    <a:lnTo>
                      <a:pt x="55" y="57"/>
                    </a:lnTo>
                    <a:lnTo>
                      <a:pt x="0" y="0"/>
                    </a:lnTo>
                    <a:close/>
                  </a:path>
                </a:pathLst>
              </a:custGeom>
              <a:solidFill>
                <a:srgbClr val="5B746D"/>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09" name="Freeform 962"/>
              <p:cNvSpPr>
                <a:spLocks/>
              </p:cNvSpPr>
              <p:nvPr/>
            </p:nvSpPr>
            <p:spPr bwMode="auto">
              <a:xfrm>
                <a:off x="3556" y="1611"/>
                <a:ext cx="389" cy="389"/>
              </a:xfrm>
              <a:custGeom>
                <a:avLst/>
                <a:gdLst/>
                <a:ahLst/>
                <a:cxnLst>
                  <a:cxn ang="0">
                    <a:pos x="0" y="0"/>
                  </a:cxn>
                  <a:cxn ang="0">
                    <a:pos x="1557" y="0"/>
                  </a:cxn>
                  <a:cxn ang="0">
                    <a:pos x="1557" y="1556"/>
                  </a:cxn>
                  <a:cxn ang="0">
                    <a:pos x="0" y="1556"/>
                  </a:cxn>
                  <a:cxn ang="0">
                    <a:pos x="0" y="0"/>
                  </a:cxn>
                  <a:cxn ang="0">
                    <a:pos x="57" y="55"/>
                  </a:cxn>
                  <a:cxn ang="0">
                    <a:pos x="1502" y="55"/>
                  </a:cxn>
                  <a:cxn ang="0">
                    <a:pos x="1502" y="1500"/>
                  </a:cxn>
                  <a:cxn ang="0">
                    <a:pos x="57" y="1500"/>
                  </a:cxn>
                  <a:cxn ang="0">
                    <a:pos x="57" y="55"/>
                  </a:cxn>
                  <a:cxn ang="0">
                    <a:pos x="0" y="0"/>
                  </a:cxn>
                </a:cxnLst>
                <a:rect l="0" t="0" r="r" b="b"/>
                <a:pathLst>
                  <a:path w="1557" h="1556">
                    <a:moveTo>
                      <a:pt x="0" y="0"/>
                    </a:moveTo>
                    <a:lnTo>
                      <a:pt x="1557" y="0"/>
                    </a:lnTo>
                    <a:lnTo>
                      <a:pt x="1557" y="1556"/>
                    </a:lnTo>
                    <a:lnTo>
                      <a:pt x="0" y="1556"/>
                    </a:lnTo>
                    <a:lnTo>
                      <a:pt x="0" y="0"/>
                    </a:lnTo>
                    <a:lnTo>
                      <a:pt x="57" y="55"/>
                    </a:lnTo>
                    <a:lnTo>
                      <a:pt x="1502" y="55"/>
                    </a:lnTo>
                    <a:lnTo>
                      <a:pt x="1502" y="1500"/>
                    </a:lnTo>
                    <a:lnTo>
                      <a:pt x="57" y="1500"/>
                    </a:lnTo>
                    <a:lnTo>
                      <a:pt x="57" y="55"/>
                    </a:lnTo>
                    <a:lnTo>
                      <a:pt x="0" y="0"/>
                    </a:lnTo>
                    <a:close/>
                  </a:path>
                </a:pathLst>
              </a:custGeom>
              <a:solidFill>
                <a:srgbClr val="59716E"/>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10" name="Freeform 963"/>
              <p:cNvSpPr>
                <a:spLocks/>
              </p:cNvSpPr>
              <p:nvPr/>
            </p:nvSpPr>
            <p:spPr bwMode="auto">
              <a:xfrm>
                <a:off x="3563" y="1618"/>
                <a:ext cx="376" cy="375"/>
              </a:xfrm>
              <a:custGeom>
                <a:avLst/>
                <a:gdLst/>
                <a:ahLst/>
                <a:cxnLst>
                  <a:cxn ang="0">
                    <a:pos x="0" y="0"/>
                  </a:cxn>
                  <a:cxn ang="0">
                    <a:pos x="1502" y="0"/>
                  </a:cxn>
                  <a:cxn ang="0">
                    <a:pos x="1502" y="1501"/>
                  </a:cxn>
                  <a:cxn ang="0">
                    <a:pos x="0" y="1501"/>
                  </a:cxn>
                  <a:cxn ang="0">
                    <a:pos x="0" y="0"/>
                  </a:cxn>
                  <a:cxn ang="0">
                    <a:pos x="56" y="55"/>
                  </a:cxn>
                  <a:cxn ang="0">
                    <a:pos x="1445" y="55"/>
                  </a:cxn>
                  <a:cxn ang="0">
                    <a:pos x="1445" y="1445"/>
                  </a:cxn>
                  <a:cxn ang="0">
                    <a:pos x="56" y="1445"/>
                  </a:cxn>
                  <a:cxn ang="0">
                    <a:pos x="56" y="55"/>
                  </a:cxn>
                  <a:cxn ang="0">
                    <a:pos x="0" y="0"/>
                  </a:cxn>
                </a:cxnLst>
                <a:rect l="0" t="0" r="r" b="b"/>
                <a:pathLst>
                  <a:path w="1502" h="1501">
                    <a:moveTo>
                      <a:pt x="0" y="0"/>
                    </a:moveTo>
                    <a:lnTo>
                      <a:pt x="1502" y="0"/>
                    </a:lnTo>
                    <a:lnTo>
                      <a:pt x="1502" y="1501"/>
                    </a:lnTo>
                    <a:lnTo>
                      <a:pt x="0" y="1501"/>
                    </a:lnTo>
                    <a:lnTo>
                      <a:pt x="0" y="0"/>
                    </a:lnTo>
                    <a:lnTo>
                      <a:pt x="56" y="55"/>
                    </a:lnTo>
                    <a:lnTo>
                      <a:pt x="1445" y="55"/>
                    </a:lnTo>
                    <a:lnTo>
                      <a:pt x="1445" y="1445"/>
                    </a:lnTo>
                    <a:lnTo>
                      <a:pt x="56" y="1445"/>
                    </a:lnTo>
                    <a:lnTo>
                      <a:pt x="56" y="55"/>
                    </a:lnTo>
                    <a:lnTo>
                      <a:pt x="0" y="0"/>
                    </a:lnTo>
                    <a:close/>
                  </a:path>
                </a:pathLst>
              </a:custGeom>
              <a:solidFill>
                <a:srgbClr val="576E6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11" name="Freeform 964"/>
              <p:cNvSpPr>
                <a:spLocks/>
              </p:cNvSpPr>
              <p:nvPr/>
            </p:nvSpPr>
            <p:spPr bwMode="auto">
              <a:xfrm>
                <a:off x="3570" y="1625"/>
                <a:ext cx="362" cy="361"/>
              </a:xfrm>
              <a:custGeom>
                <a:avLst/>
                <a:gdLst/>
                <a:ahLst/>
                <a:cxnLst>
                  <a:cxn ang="0">
                    <a:pos x="0" y="0"/>
                  </a:cxn>
                  <a:cxn ang="0">
                    <a:pos x="1445" y="0"/>
                  </a:cxn>
                  <a:cxn ang="0">
                    <a:pos x="1445" y="1445"/>
                  </a:cxn>
                  <a:cxn ang="0">
                    <a:pos x="0" y="1445"/>
                  </a:cxn>
                  <a:cxn ang="0">
                    <a:pos x="0" y="0"/>
                  </a:cxn>
                  <a:cxn ang="0">
                    <a:pos x="55" y="56"/>
                  </a:cxn>
                  <a:cxn ang="0">
                    <a:pos x="1389" y="56"/>
                  </a:cxn>
                  <a:cxn ang="0">
                    <a:pos x="1389" y="1390"/>
                  </a:cxn>
                  <a:cxn ang="0">
                    <a:pos x="55" y="1390"/>
                  </a:cxn>
                  <a:cxn ang="0">
                    <a:pos x="55" y="56"/>
                  </a:cxn>
                  <a:cxn ang="0">
                    <a:pos x="0" y="0"/>
                  </a:cxn>
                </a:cxnLst>
                <a:rect l="0" t="0" r="r" b="b"/>
                <a:pathLst>
                  <a:path w="1445" h="1445">
                    <a:moveTo>
                      <a:pt x="0" y="0"/>
                    </a:moveTo>
                    <a:lnTo>
                      <a:pt x="1445" y="0"/>
                    </a:lnTo>
                    <a:lnTo>
                      <a:pt x="1445" y="1445"/>
                    </a:lnTo>
                    <a:lnTo>
                      <a:pt x="0" y="1445"/>
                    </a:lnTo>
                    <a:lnTo>
                      <a:pt x="0" y="0"/>
                    </a:lnTo>
                    <a:lnTo>
                      <a:pt x="55" y="56"/>
                    </a:lnTo>
                    <a:lnTo>
                      <a:pt x="1389" y="56"/>
                    </a:lnTo>
                    <a:lnTo>
                      <a:pt x="1389" y="1390"/>
                    </a:lnTo>
                    <a:lnTo>
                      <a:pt x="55" y="1390"/>
                    </a:lnTo>
                    <a:lnTo>
                      <a:pt x="55" y="56"/>
                    </a:lnTo>
                    <a:lnTo>
                      <a:pt x="0" y="0"/>
                    </a:lnTo>
                    <a:close/>
                  </a:path>
                </a:pathLst>
              </a:custGeom>
              <a:solidFill>
                <a:srgbClr val="566B7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12" name="Freeform 965"/>
              <p:cNvSpPr>
                <a:spLocks/>
              </p:cNvSpPr>
              <p:nvPr/>
            </p:nvSpPr>
            <p:spPr bwMode="auto">
              <a:xfrm>
                <a:off x="3577" y="1632"/>
                <a:ext cx="348" cy="347"/>
              </a:xfrm>
              <a:custGeom>
                <a:avLst/>
                <a:gdLst/>
                <a:ahLst/>
                <a:cxnLst>
                  <a:cxn ang="0">
                    <a:pos x="0" y="0"/>
                  </a:cxn>
                  <a:cxn ang="0">
                    <a:pos x="1389" y="0"/>
                  </a:cxn>
                  <a:cxn ang="0">
                    <a:pos x="1389" y="1390"/>
                  </a:cxn>
                  <a:cxn ang="0">
                    <a:pos x="0" y="1390"/>
                  </a:cxn>
                  <a:cxn ang="0">
                    <a:pos x="0" y="0"/>
                  </a:cxn>
                  <a:cxn ang="0">
                    <a:pos x="55" y="56"/>
                  </a:cxn>
                  <a:cxn ang="0">
                    <a:pos x="1334" y="56"/>
                  </a:cxn>
                  <a:cxn ang="0">
                    <a:pos x="1334" y="1335"/>
                  </a:cxn>
                  <a:cxn ang="0">
                    <a:pos x="55" y="1335"/>
                  </a:cxn>
                  <a:cxn ang="0">
                    <a:pos x="55" y="56"/>
                  </a:cxn>
                  <a:cxn ang="0">
                    <a:pos x="0" y="0"/>
                  </a:cxn>
                </a:cxnLst>
                <a:rect l="0" t="0" r="r" b="b"/>
                <a:pathLst>
                  <a:path w="1389" h="1390">
                    <a:moveTo>
                      <a:pt x="0" y="0"/>
                    </a:moveTo>
                    <a:lnTo>
                      <a:pt x="1389" y="0"/>
                    </a:lnTo>
                    <a:lnTo>
                      <a:pt x="1389" y="1390"/>
                    </a:lnTo>
                    <a:lnTo>
                      <a:pt x="0" y="1390"/>
                    </a:lnTo>
                    <a:lnTo>
                      <a:pt x="0" y="0"/>
                    </a:lnTo>
                    <a:lnTo>
                      <a:pt x="55" y="56"/>
                    </a:lnTo>
                    <a:lnTo>
                      <a:pt x="1334" y="56"/>
                    </a:lnTo>
                    <a:lnTo>
                      <a:pt x="1334" y="1335"/>
                    </a:lnTo>
                    <a:lnTo>
                      <a:pt x="55" y="1335"/>
                    </a:lnTo>
                    <a:lnTo>
                      <a:pt x="55" y="56"/>
                    </a:lnTo>
                    <a:lnTo>
                      <a:pt x="0" y="0"/>
                    </a:lnTo>
                    <a:close/>
                  </a:path>
                </a:pathLst>
              </a:custGeom>
              <a:solidFill>
                <a:srgbClr val="54687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13" name="Freeform 966"/>
              <p:cNvSpPr>
                <a:spLocks/>
              </p:cNvSpPr>
              <p:nvPr/>
            </p:nvSpPr>
            <p:spPr bwMode="auto">
              <a:xfrm>
                <a:off x="3584" y="1639"/>
                <a:ext cx="334" cy="333"/>
              </a:xfrm>
              <a:custGeom>
                <a:avLst/>
                <a:gdLst/>
                <a:ahLst/>
                <a:cxnLst>
                  <a:cxn ang="0">
                    <a:pos x="0" y="0"/>
                  </a:cxn>
                  <a:cxn ang="0">
                    <a:pos x="1334" y="0"/>
                  </a:cxn>
                  <a:cxn ang="0">
                    <a:pos x="1334" y="1334"/>
                  </a:cxn>
                  <a:cxn ang="0">
                    <a:pos x="0" y="1334"/>
                  </a:cxn>
                  <a:cxn ang="0">
                    <a:pos x="0" y="0"/>
                  </a:cxn>
                  <a:cxn ang="0">
                    <a:pos x="56" y="55"/>
                  </a:cxn>
                  <a:cxn ang="0">
                    <a:pos x="1279" y="55"/>
                  </a:cxn>
                  <a:cxn ang="0">
                    <a:pos x="1279" y="1278"/>
                  </a:cxn>
                  <a:cxn ang="0">
                    <a:pos x="56" y="1278"/>
                  </a:cxn>
                  <a:cxn ang="0">
                    <a:pos x="56" y="55"/>
                  </a:cxn>
                  <a:cxn ang="0">
                    <a:pos x="0" y="0"/>
                  </a:cxn>
                </a:cxnLst>
                <a:rect l="0" t="0" r="r" b="b"/>
                <a:pathLst>
                  <a:path w="1334" h="1334">
                    <a:moveTo>
                      <a:pt x="0" y="0"/>
                    </a:moveTo>
                    <a:lnTo>
                      <a:pt x="1334" y="0"/>
                    </a:lnTo>
                    <a:lnTo>
                      <a:pt x="1334" y="1334"/>
                    </a:lnTo>
                    <a:lnTo>
                      <a:pt x="0" y="1334"/>
                    </a:lnTo>
                    <a:lnTo>
                      <a:pt x="0" y="0"/>
                    </a:lnTo>
                    <a:lnTo>
                      <a:pt x="56" y="55"/>
                    </a:lnTo>
                    <a:lnTo>
                      <a:pt x="1279" y="55"/>
                    </a:lnTo>
                    <a:lnTo>
                      <a:pt x="1279" y="1278"/>
                    </a:lnTo>
                    <a:lnTo>
                      <a:pt x="56" y="1278"/>
                    </a:lnTo>
                    <a:lnTo>
                      <a:pt x="56" y="55"/>
                    </a:lnTo>
                    <a:lnTo>
                      <a:pt x="0" y="0"/>
                    </a:lnTo>
                    <a:close/>
                  </a:path>
                </a:pathLst>
              </a:custGeom>
              <a:solidFill>
                <a:srgbClr val="52657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14" name="Freeform 967"/>
              <p:cNvSpPr>
                <a:spLocks/>
              </p:cNvSpPr>
              <p:nvPr/>
            </p:nvSpPr>
            <p:spPr bwMode="auto">
              <a:xfrm>
                <a:off x="3591" y="1646"/>
                <a:ext cx="320" cy="319"/>
              </a:xfrm>
              <a:custGeom>
                <a:avLst/>
                <a:gdLst/>
                <a:ahLst/>
                <a:cxnLst>
                  <a:cxn ang="0">
                    <a:pos x="0" y="0"/>
                  </a:cxn>
                  <a:cxn ang="0">
                    <a:pos x="1279" y="0"/>
                  </a:cxn>
                  <a:cxn ang="0">
                    <a:pos x="1279" y="1279"/>
                  </a:cxn>
                  <a:cxn ang="0">
                    <a:pos x="0" y="1279"/>
                  </a:cxn>
                  <a:cxn ang="0">
                    <a:pos x="0" y="0"/>
                  </a:cxn>
                  <a:cxn ang="0">
                    <a:pos x="56" y="55"/>
                  </a:cxn>
                  <a:cxn ang="0">
                    <a:pos x="1223" y="55"/>
                  </a:cxn>
                  <a:cxn ang="0">
                    <a:pos x="1223" y="1223"/>
                  </a:cxn>
                  <a:cxn ang="0">
                    <a:pos x="56" y="1223"/>
                  </a:cxn>
                  <a:cxn ang="0">
                    <a:pos x="56" y="55"/>
                  </a:cxn>
                  <a:cxn ang="0">
                    <a:pos x="0" y="0"/>
                  </a:cxn>
                </a:cxnLst>
                <a:rect l="0" t="0" r="r" b="b"/>
                <a:pathLst>
                  <a:path w="1279" h="1279">
                    <a:moveTo>
                      <a:pt x="0" y="0"/>
                    </a:moveTo>
                    <a:lnTo>
                      <a:pt x="1279" y="0"/>
                    </a:lnTo>
                    <a:lnTo>
                      <a:pt x="1279" y="1279"/>
                    </a:lnTo>
                    <a:lnTo>
                      <a:pt x="0" y="1279"/>
                    </a:lnTo>
                    <a:lnTo>
                      <a:pt x="0" y="0"/>
                    </a:lnTo>
                    <a:lnTo>
                      <a:pt x="56" y="55"/>
                    </a:lnTo>
                    <a:lnTo>
                      <a:pt x="1223" y="55"/>
                    </a:lnTo>
                    <a:lnTo>
                      <a:pt x="1223" y="1223"/>
                    </a:lnTo>
                    <a:lnTo>
                      <a:pt x="56" y="1223"/>
                    </a:lnTo>
                    <a:lnTo>
                      <a:pt x="56" y="55"/>
                    </a:lnTo>
                    <a:lnTo>
                      <a:pt x="0" y="0"/>
                    </a:lnTo>
                    <a:close/>
                  </a:path>
                </a:pathLst>
              </a:custGeom>
              <a:solidFill>
                <a:srgbClr val="50627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15" name="Freeform 968"/>
              <p:cNvSpPr>
                <a:spLocks/>
              </p:cNvSpPr>
              <p:nvPr/>
            </p:nvSpPr>
            <p:spPr bwMode="auto">
              <a:xfrm>
                <a:off x="3598" y="1653"/>
                <a:ext cx="306" cy="305"/>
              </a:xfrm>
              <a:custGeom>
                <a:avLst/>
                <a:gdLst/>
                <a:ahLst/>
                <a:cxnLst>
                  <a:cxn ang="0">
                    <a:pos x="0" y="0"/>
                  </a:cxn>
                  <a:cxn ang="0">
                    <a:pos x="1223" y="0"/>
                  </a:cxn>
                  <a:cxn ang="0">
                    <a:pos x="1223" y="1223"/>
                  </a:cxn>
                  <a:cxn ang="0">
                    <a:pos x="0" y="1223"/>
                  </a:cxn>
                  <a:cxn ang="0">
                    <a:pos x="0" y="0"/>
                  </a:cxn>
                  <a:cxn ang="0">
                    <a:pos x="55" y="56"/>
                  </a:cxn>
                  <a:cxn ang="0">
                    <a:pos x="1167" y="56"/>
                  </a:cxn>
                  <a:cxn ang="0">
                    <a:pos x="1167" y="1168"/>
                  </a:cxn>
                  <a:cxn ang="0">
                    <a:pos x="55" y="1168"/>
                  </a:cxn>
                  <a:cxn ang="0">
                    <a:pos x="55" y="56"/>
                  </a:cxn>
                  <a:cxn ang="0">
                    <a:pos x="0" y="0"/>
                  </a:cxn>
                </a:cxnLst>
                <a:rect l="0" t="0" r="r" b="b"/>
                <a:pathLst>
                  <a:path w="1223" h="1223">
                    <a:moveTo>
                      <a:pt x="0" y="0"/>
                    </a:moveTo>
                    <a:lnTo>
                      <a:pt x="1223" y="0"/>
                    </a:lnTo>
                    <a:lnTo>
                      <a:pt x="1223" y="1223"/>
                    </a:lnTo>
                    <a:lnTo>
                      <a:pt x="0" y="1223"/>
                    </a:lnTo>
                    <a:lnTo>
                      <a:pt x="0" y="0"/>
                    </a:lnTo>
                    <a:lnTo>
                      <a:pt x="55" y="56"/>
                    </a:lnTo>
                    <a:lnTo>
                      <a:pt x="1167" y="56"/>
                    </a:lnTo>
                    <a:lnTo>
                      <a:pt x="1167" y="1168"/>
                    </a:lnTo>
                    <a:lnTo>
                      <a:pt x="55" y="1168"/>
                    </a:lnTo>
                    <a:lnTo>
                      <a:pt x="55" y="56"/>
                    </a:lnTo>
                    <a:lnTo>
                      <a:pt x="0" y="0"/>
                    </a:lnTo>
                    <a:close/>
                  </a:path>
                </a:pathLst>
              </a:custGeom>
              <a:solidFill>
                <a:srgbClr val="4F6073"/>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16" name="Freeform 969"/>
              <p:cNvSpPr>
                <a:spLocks/>
              </p:cNvSpPr>
              <p:nvPr/>
            </p:nvSpPr>
            <p:spPr bwMode="auto">
              <a:xfrm>
                <a:off x="3605" y="1659"/>
                <a:ext cx="292" cy="292"/>
              </a:xfrm>
              <a:custGeom>
                <a:avLst/>
                <a:gdLst/>
                <a:ahLst/>
                <a:cxnLst>
                  <a:cxn ang="0">
                    <a:pos x="0" y="0"/>
                  </a:cxn>
                  <a:cxn ang="0">
                    <a:pos x="1167" y="0"/>
                  </a:cxn>
                  <a:cxn ang="0">
                    <a:pos x="1167" y="1168"/>
                  </a:cxn>
                  <a:cxn ang="0">
                    <a:pos x="0" y="1168"/>
                  </a:cxn>
                  <a:cxn ang="0">
                    <a:pos x="0" y="0"/>
                  </a:cxn>
                  <a:cxn ang="0">
                    <a:pos x="55" y="56"/>
                  </a:cxn>
                  <a:cxn ang="0">
                    <a:pos x="1112" y="56"/>
                  </a:cxn>
                  <a:cxn ang="0">
                    <a:pos x="1112" y="1113"/>
                  </a:cxn>
                  <a:cxn ang="0">
                    <a:pos x="55" y="1113"/>
                  </a:cxn>
                  <a:cxn ang="0">
                    <a:pos x="55" y="56"/>
                  </a:cxn>
                  <a:cxn ang="0">
                    <a:pos x="0" y="0"/>
                  </a:cxn>
                </a:cxnLst>
                <a:rect l="0" t="0" r="r" b="b"/>
                <a:pathLst>
                  <a:path w="1167" h="1168">
                    <a:moveTo>
                      <a:pt x="0" y="0"/>
                    </a:moveTo>
                    <a:lnTo>
                      <a:pt x="1167" y="0"/>
                    </a:lnTo>
                    <a:lnTo>
                      <a:pt x="1167" y="1168"/>
                    </a:lnTo>
                    <a:lnTo>
                      <a:pt x="0" y="1168"/>
                    </a:lnTo>
                    <a:lnTo>
                      <a:pt x="0" y="0"/>
                    </a:lnTo>
                    <a:lnTo>
                      <a:pt x="55" y="56"/>
                    </a:lnTo>
                    <a:lnTo>
                      <a:pt x="1112" y="56"/>
                    </a:lnTo>
                    <a:lnTo>
                      <a:pt x="1112" y="1113"/>
                    </a:lnTo>
                    <a:lnTo>
                      <a:pt x="55" y="1113"/>
                    </a:lnTo>
                    <a:lnTo>
                      <a:pt x="55" y="56"/>
                    </a:lnTo>
                    <a:lnTo>
                      <a:pt x="0" y="0"/>
                    </a:lnTo>
                    <a:close/>
                  </a:path>
                </a:pathLst>
              </a:custGeom>
              <a:solidFill>
                <a:srgbClr val="4D5D73"/>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17" name="Freeform 970"/>
              <p:cNvSpPr>
                <a:spLocks/>
              </p:cNvSpPr>
              <p:nvPr/>
            </p:nvSpPr>
            <p:spPr bwMode="auto">
              <a:xfrm>
                <a:off x="3612" y="1667"/>
                <a:ext cx="278" cy="278"/>
              </a:xfrm>
              <a:custGeom>
                <a:avLst/>
                <a:gdLst/>
                <a:ahLst/>
                <a:cxnLst>
                  <a:cxn ang="0">
                    <a:pos x="0" y="0"/>
                  </a:cxn>
                  <a:cxn ang="0">
                    <a:pos x="1112" y="0"/>
                  </a:cxn>
                  <a:cxn ang="0">
                    <a:pos x="1112" y="1112"/>
                  </a:cxn>
                  <a:cxn ang="0">
                    <a:pos x="0" y="1112"/>
                  </a:cxn>
                  <a:cxn ang="0">
                    <a:pos x="0" y="0"/>
                  </a:cxn>
                  <a:cxn ang="0">
                    <a:pos x="56" y="55"/>
                  </a:cxn>
                  <a:cxn ang="0">
                    <a:pos x="1057" y="55"/>
                  </a:cxn>
                  <a:cxn ang="0">
                    <a:pos x="1057" y="1056"/>
                  </a:cxn>
                  <a:cxn ang="0">
                    <a:pos x="56" y="1056"/>
                  </a:cxn>
                  <a:cxn ang="0">
                    <a:pos x="56" y="55"/>
                  </a:cxn>
                  <a:cxn ang="0">
                    <a:pos x="0" y="0"/>
                  </a:cxn>
                </a:cxnLst>
                <a:rect l="0" t="0" r="r" b="b"/>
                <a:pathLst>
                  <a:path w="1112" h="1112">
                    <a:moveTo>
                      <a:pt x="0" y="0"/>
                    </a:moveTo>
                    <a:lnTo>
                      <a:pt x="1112" y="0"/>
                    </a:lnTo>
                    <a:lnTo>
                      <a:pt x="1112" y="1112"/>
                    </a:lnTo>
                    <a:lnTo>
                      <a:pt x="0" y="1112"/>
                    </a:lnTo>
                    <a:lnTo>
                      <a:pt x="0" y="0"/>
                    </a:lnTo>
                    <a:lnTo>
                      <a:pt x="56" y="55"/>
                    </a:lnTo>
                    <a:lnTo>
                      <a:pt x="1057" y="55"/>
                    </a:lnTo>
                    <a:lnTo>
                      <a:pt x="1057" y="1056"/>
                    </a:lnTo>
                    <a:lnTo>
                      <a:pt x="56" y="1056"/>
                    </a:lnTo>
                    <a:lnTo>
                      <a:pt x="56" y="55"/>
                    </a:lnTo>
                    <a:lnTo>
                      <a:pt x="0" y="0"/>
                    </a:lnTo>
                    <a:close/>
                  </a:path>
                </a:pathLst>
              </a:custGeom>
              <a:solidFill>
                <a:srgbClr val="4C5A74"/>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18" name="Freeform 971"/>
              <p:cNvSpPr>
                <a:spLocks/>
              </p:cNvSpPr>
              <p:nvPr/>
            </p:nvSpPr>
            <p:spPr bwMode="auto">
              <a:xfrm>
                <a:off x="3619" y="1673"/>
                <a:ext cx="264" cy="265"/>
              </a:xfrm>
              <a:custGeom>
                <a:avLst/>
                <a:gdLst/>
                <a:ahLst/>
                <a:cxnLst>
                  <a:cxn ang="0">
                    <a:pos x="0" y="0"/>
                  </a:cxn>
                  <a:cxn ang="0">
                    <a:pos x="1057" y="0"/>
                  </a:cxn>
                  <a:cxn ang="0">
                    <a:pos x="1057" y="1057"/>
                  </a:cxn>
                  <a:cxn ang="0">
                    <a:pos x="0" y="1057"/>
                  </a:cxn>
                  <a:cxn ang="0">
                    <a:pos x="0" y="0"/>
                  </a:cxn>
                  <a:cxn ang="0">
                    <a:pos x="57" y="55"/>
                  </a:cxn>
                  <a:cxn ang="0">
                    <a:pos x="1001" y="55"/>
                  </a:cxn>
                  <a:cxn ang="0">
                    <a:pos x="1001" y="1000"/>
                  </a:cxn>
                  <a:cxn ang="0">
                    <a:pos x="57" y="1000"/>
                  </a:cxn>
                  <a:cxn ang="0">
                    <a:pos x="57" y="55"/>
                  </a:cxn>
                  <a:cxn ang="0">
                    <a:pos x="0" y="0"/>
                  </a:cxn>
                </a:cxnLst>
                <a:rect l="0" t="0" r="r" b="b"/>
                <a:pathLst>
                  <a:path w="1057" h="1057">
                    <a:moveTo>
                      <a:pt x="0" y="0"/>
                    </a:moveTo>
                    <a:lnTo>
                      <a:pt x="1057" y="0"/>
                    </a:lnTo>
                    <a:lnTo>
                      <a:pt x="1057" y="1057"/>
                    </a:lnTo>
                    <a:lnTo>
                      <a:pt x="0" y="1057"/>
                    </a:lnTo>
                    <a:lnTo>
                      <a:pt x="0" y="0"/>
                    </a:lnTo>
                    <a:lnTo>
                      <a:pt x="57" y="55"/>
                    </a:lnTo>
                    <a:lnTo>
                      <a:pt x="1001" y="55"/>
                    </a:lnTo>
                    <a:lnTo>
                      <a:pt x="1001" y="1000"/>
                    </a:lnTo>
                    <a:lnTo>
                      <a:pt x="57" y="1000"/>
                    </a:lnTo>
                    <a:lnTo>
                      <a:pt x="57" y="55"/>
                    </a:lnTo>
                    <a:lnTo>
                      <a:pt x="0" y="0"/>
                    </a:lnTo>
                    <a:close/>
                  </a:path>
                </a:pathLst>
              </a:custGeom>
              <a:solidFill>
                <a:srgbClr val="4A57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19" name="Freeform 972"/>
              <p:cNvSpPr>
                <a:spLocks/>
              </p:cNvSpPr>
              <p:nvPr/>
            </p:nvSpPr>
            <p:spPr bwMode="auto">
              <a:xfrm>
                <a:off x="3626" y="1680"/>
                <a:ext cx="250" cy="250"/>
              </a:xfrm>
              <a:custGeom>
                <a:avLst/>
                <a:gdLst/>
                <a:ahLst/>
                <a:cxnLst>
                  <a:cxn ang="0">
                    <a:pos x="0" y="0"/>
                  </a:cxn>
                  <a:cxn ang="0">
                    <a:pos x="1001" y="0"/>
                  </a:cxn>
                  <a:cxn ang="0">
                    <a:pos x="1001" y="1001"/>
                  </a:cxn>
                  <a:cxn ang="0">
                    <a:pos x="0" y="1001"/>
                  </a:cxn>
                  <a:cxn ang="0">
                    <a:pos x="0" y="0"/>
                  </a:cxn>
                  <a:cxn ang="0">
                    <a:pos x="55" y="57"/>
                  </a:cxn>
                  <a:cxn ang="0">
                    <a:pos x="944" y="57"/>
                  </a:cxn>
                  <a:cxn ang="0">
                    <a:pos x="944" y="946"/>
                  </a:cxn>
                  <a:cxn ang="0">
                    <a:pos x="55" y="946"/>
                  </a:cxn>
                  <a:cxn ang="0">
                    <a:pos x="55" y="57"/>
                  </a:cxn>
                  <a:cxn ang="0">
                    <a:pos x="0" y="0"/>
                  </a:cxn>
                </a:cxnLst>
                <a:rect l="0" t="0" r="r" b="b"/>
                <a:pathLst>
                  <a:path w="1001" h="1001">
                    <a:moveTo>
                      <a:pt x="0" y="0"/>
                    </a:moveTo>
                    <a:lnTo>
                      <a:pt x="1001" y="0"/>
                    </a:lnTo>
                    <a:lnTo>
                      <a:pt x="1001" y="1001"/>
                    </a:lnTo>
                    <a:lnTo>
                      <a:pt x="0" y="1001"/>
                    </a:lnTo>
                    <a:lnTo>
                      <a:pt x="0" y="0"/>
                    </a:lnTo>
                    <a:lnTo>
                      <a:pt x="55" y="57"/>
                    </a:lnTo>
                    <a:lnTo>
                      <a:pt x="944" y="57"/>
                    </a:lnTo>
                    <a:lnTo>
                      <a:pt x="944" y="946"/>
                    </a:lnTo>
                    <a:lnTo>
                      <a:pt x="55" y="946"/>
                    </a:lnTo>
                    <a:lnTo>
                      <a:pt x="55" y="57"/>
                    </a:lnTo>
                    <a:lnTo>
                      <a:pt x="0" y="0"/>
                    </a:lnTo>
                    <a:close/>
                  </a:path>
                </a:pathLst>
              </a:custGeom>
              <a:solidFill>
                <a:srgbClr val="4854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20" name="Freeform 973"/>
              <p:cNvSpPr>
                <a:spLocks/>
              </p:cNvSpPr>
              <p:nvPr/>
            </p:nvSpPr>
            <p:spPr bwMode="auto">
              <a:xfrm>
                <a:off x="3633" y="1687"/>
                <a:ext cx="236" cy="237"/>
              </a:xfrm>
              <a:custGeom>
                <a:avLst/>
                <a:gdLst/>
                <a:ahLst/>
                <a:cxnLst>
                  <a:cxn ang="0">
                    <a:pos x="0" y="0"/>
                  </a:cxn>
                  <a:cxn ang="0">
                    <a:pos x="944" y="0"/>
                  </a:cxn>
                  <a:cxn ang="0">
                    <a:pos x="944" y="945"/>
                  </a:cxn>
                  <a:cxn ang="0">
                    <a:pos x="0" y="945"/>
                  </a:cxn>
                  <a:cxn ang="0">
                    <a:pos x="0" y="0"/>
                  </a:cxn>
                  <a:cxn ang="0">
                    <a:pos x="54" y="56"/>
                  </a:cxn>
                  <a:cxn ang="0">
                    <a:pos x="889" y="56"/>
                  </a:cxn>
                  <a:cxn ang="0">
                    <a:pos x="889" y="891"/>
                  </a:cxn>
                  <a:cxn ang="0">
                    <a:pos x="54" y="891"/>
                  </a:cxn>
                  <a:cxn ang="0">
                    <a:pos x="54" y="56"/>
                  </a:cxn>
                  <a:cxn ang="0">
                    <a:pos x="0" y="0"/>
                  </a:cxn>
                </a:cxnLst>
                <a:rect l="0" t="0" r="r" b="b"/>
                <a:pathLst>
                  <a:path w="944" h="945">
                    <a:moveTo>
                      <a:pt x="0" y="0"/>
                    </a:moveTo>
                    <a:lnTo>
                      <a:pt x="944" y="0"/>
                    </a:lnTo>
                    <a:lnTo>
                      <a:pt x="944" y="945"/>
                    </a:lnTo>
                    <a:lnTo>
                      <a:pt x="0" y="945"/>
                    </a:lnTo>
                    <a:lnTo>
                      <a:pt x="0" y="0"/>
                    </a:lnTo>
                    <a:lnTo>
                      <a:pt x="54" y="56"/>
                    </a:lnTo>
                    <a:lnTo>
                      <a:pt x="889" y="56"/>
                    </a:lnTo>
                    <a:lnTo>
                      <a:pt x="889" y="891"/>
                    </a:lnTo>
                    <a:lnTo>
                      <a:pt x="54" y="891"/>
                    </a:lnTo>
                    <a:lnTo>
                      <a:pt x="54" y="56"/>
                    </a:lnTo>
                    <a:lnTo>
                      <a:pt x="0" y="0"/>
                    </a:lnTo>
                    <a:close/>
                  </a:path>
                </a:pathLst>
              </a:custGeom>
              <a:solidFill>
                <a:srgbClr val="4651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21" name="Freeform 974"/>
              <p:cNvSpPr>
                <a:spLocks/>
              </p:cNvSpPr>
              <p:nvPr/>
            </p:nvSpPr>
            <p:spPr bwMode="auto">
              <a:xfrm>
                <a:off x="3640" y="1694"/>
                <a:ext cx="222" cy="223"/>
              </a:xfrm>
              <a:custGeom>
                <a:avLst/>
                <a:gdLst/>
                <a:ahLst/>
                <a:cxnLst>
                  <a:cxn ang="0">
                    <a:pos x="0" y="0"/>
                  </a:cxn>
                  <a:cxn ang="0">
                    <a:pos x="889" y="0"/>
                  </a:cxn>
                  <a:cxn ang="0">
                    <a:pos x="889" y="889"/>
                  </a:cxn>
                  <a:cxn ang="0">
                    <a:pos x="0" y="889"/>
                  </a:cxn>
                  <a:cxn ang="0">
                    <a:pos x="0" y="0"/>
                  </a:cxn>
                  <a:cxn ang="0">
                    <a:pos x="56" y="55"/>
                  </a:cxn>
                  <a:cxn ang="0">
                    <a:pos x="835" y="55"/>
                  </a:cxn>
                  <a:cxn ang="0">
                    <a:pos x="835" y="833"/>
                  </a:cxn>
                  <a:cxn ang="0">
                    <a:pos x="56" y="833"/>
                  </a:cxn>
                  <a:cxn ang="0">
                    <a:pos x="56" y="55"/>
                  </a:cxn>
                  <a:cxn ang="0">
                    <a:pos x="0" y="0"/>
                  </a:cxn>
                </a:cxnLst>
                <a:rect l="0" t="0" r="r" b="b"/>
                <a:pathLst>
                  <a:path w="889" h="889">
                    <a:moveTo>
                      <a:pt x="0" y="0"/>
                    </a:moveTo>
                    <a:lnTo>
                      <a:pt x="889" y="0"/>
                    </a:lnTo>
                    <a:lnTo>
                      <a:pt x="889" y="889"/>
                    </a:lnTo>
                    <a:lnTo>
                      <a:pt x="0" y="889"/>
                    </a:lnTo>
                    <a:lnTo>
                      <a:pt x="0" y="0"/>
                    </a:lnTo>
                    <a:lnTo>
                      <a:pt x="56" y="55"/>
                    </a:lnTo>
                    <a:lnTo>
                      <a:pt x="835" y="55"/>
                    </a:lnTo>
                    <a:lnTo>
                      <a:pt x="835" y="833"/>
                    </a:lnTo>
                    <a:lnTo>
                      <a:pt x="56" y="833"/>
                    </a:lnTo>
                    <a:lnTo>
                      <a:pt x="56" y="55"/>
                    </a:lnTo>
                    <a:lnTo>
                      <a:pt x="0" y="0"/>
                    </a:lnTo>
                    <a:close/>
                  </a:path>
                </a:pathLst>
              </a:custGeom>
              <a:solidFill>
                <a:srgbClr val="454F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22" name="Freeform 975"/>
              <p:cNvSpPr>
                <a:spLocks/>
              </p:cNvSpPr>
              <p:nvPr/>
            </p:nvSpPr>
            <p:spPr bwMode="auto">
              <a:xfrm>
                <a:off x="3647" y="1701"/>
                <a:ext cx="208" cy="209"/>
              </a:xfrm>
              <a:custGeom>
                <a:avLst/>
                <a:gdLst/>
                <a:ahLst/>
                <a:cxnLst>
                  <a:cxn ang="0">
                    <a:pos x="0" y="0"/>
                  </a:cxn>
                  <a:cxn ang="0">
                    <a:pos x="835" y="0"/>
                  </a:cxn>
                  <a:cxn ang="0">
                    <a:pos x="835" y="835"/>
                  </a:cxn>
                  <a:cxn ang="0">
                    <a:pos x="0" y="835"/>
                  </a:cxn>
                  <a:cxn ang="0">
                    <a:pos x="0" y="0"/>
                  </a:cxn>
                  <a:cxn ang="0">
                    <a:pos x="57" y="55"/>
                  </a:cxn>
                  <a:cxn ang="0">
                    <a:pos x="779" y="55"/>
                  </a:cxn>
                  <a:cxn ang="0">
                    <a:pos x="779" y="778"/>
                  </a:cxn>
                  <a:cxn ang="0">
                    <a:pos x="57" y="778"/>
                  </a:cxn>
                  <a:cxn ang="0">
                    <a:pos x="57" y="55"/>
                  </a:cxn>
                  <a:cxn ang="0">
                    <a:pos x="0" y="0"/>
                  </a:cxn>
                </a:cxnLst>
                <a:rect l="0" t="0" r="r" b="b"/>
                <a:pathLst>
                  <a:path w="835" h="835">
                    <a:moveTo>
                      <a:pt x="0" y="0"/>
                    </a:moveTo>
                    <a:lnTo>
                      <a:pt x="835" y="0"/>
                    </a:lnTo>
                    <a:lnTo>
                      <a:pt x="835" y="835"/>
                    </a:lnTo>
                    <a:lnTo>
                      <a:pt x="0" y="835"/>
                    </a:lnTo>
                    <a:lnTo>
                      <a:pt x="0" y="0"/>
                    </a:lnTo>
                    <a:lnTo>
                      <a:pt x="57" y="55"/>
                    </a:lnTo>
                    <a:lnTo>
                      <a:pt x="779" y="55"/>
                    </a:lnTo>
                    <a:lnTo>
                      <a:pt x="779" y="778"/>
                    </a:lnTo>
                    <a:lnTo>
                      <a:pt x="57" y="778"/>
                    </a:lnTo>
                    <a:lnTo>
                      <a:pt x="57" y="55"/>
                    </a:lnTo>
                    <a:lnTo>
                      <a:pt x="0" y="0"/>
                    </a:lnTo>
                    <a:close/>
                  </a:path>
                </a:pathLst>
              </a:custGeom>
              <a:solidFill>
                <a:srgbClr val="444B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23" name="Freeform 976"/>
              <p:cNvSpPr>
                <a:spLocks/>
              </p:cNvSpPr>
              <p:nvPr/>
            </p:nvSpPr>
            <p:spPr bwMode="auto">
              <a:xfrm>
                <a:off x="3654" y="1708"/>
                <a:ext cx="194" cy="195"/>
              </a:xfrm>
              <a:custGeom>
                <a:avLst/>
                <a:gdLst/>
                <a:ahLst/>
                <a:cxnLst>
                  <a:cxn ang="0">
                    <a:pos x="0" y="0"/>
                  </a:cxn>
                  <a:cxn ang="0">
                    <a:pos x="779" y="0"/>
                  </a:cxn>
                  <a:cxn ang="0">
                    <a:pos x="779" y="778"/>
                  </a:cxn>
                  <a:cxn ang="0">
                    <a:pos x="0" y="778"/>
                  </a:cxn>
                  <a:cxn ang="0">
                    <a:pos x="0" y="0"/>
                  </a:cxn>
                  <a:cxn ang="0">
                    <a:pos x="55" y="56"/>
                  </a:cxn>
                  <a:cxn ang="0">
                    <a:pos x="722" y="56"/>
                  </a:cxn>
                  <a:cxn ang="0">
                    <a:pos x="722" y="723"/>
                  </a:cxn>
                  <a:cxn ang="0">
                    <a:pos x="55" y="723"/>
                  </a:cxn>
                  <a:cxn ang="0">
                    <a:pos x="55" y="56"/>
                  </a:cxn>
                  <a:cxn ang="0">
                    <a:pos x="0" y="0"/>
                  </a:cxn>
                </a:cxnLst>
                <a:rect l="0" t="0" r="r" b="b"/>
                <a:pathLst>
                  <a:path w="779" h="778">
                    <a:moveTo>
                      <a:pt x="0" y="0"/>
                    </a:moveTo>
                    <a:lnTo>
                      <a:pt x="779" y="0"/>
                    </a:lnTo>
                    <a:lnTo>
                      <a:pt x="779" y="778"/>
                    </a:lnTo>
                    <a:lnTo>
                      <a:pt x="0" y="778"/>
                    </a:lnTo>
                    <a:lnTo>
                      <a:pt x="0" y="0"/>
                    </a:lnTo>
                    <a:lnTo>
                      <a:pt x="55" y="56"/>
                    </a:lnTo>
                    <a:lnTo>
                      <a:pt x="722" y="56"/>
                    </a:lnTo>
                    <a:lnTo>
                      <a:pt x="722" y="723"/>
                    </a:lnTo>
                    <a:lnTo>
                      <a:pt x="55" y="723"/>
                    </a:lnTo>
                    <a:lnTo>
                      <a:pt x="55" y="56"/>
                    </a:lnTo>
                    <a:lnTo>
                      <a:pt x="0" y="0"/>
                    </a:lnTo>
                    <a:close/>
                  </a:path>
                </a:pathLst>
              </a:custGeom>
              <a:solidFill>
                <a:srgbClr val="4248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24" name="Freeform 977"/>
              <p:cNvSpPr>
                <a:spLocks/>
              </p:cNvSpPr>
              <p:nvPr/>
            </p:nvSpPr>
            <p:spPr bwMode="auto">
              <a:xfrm>
                <a:off x="3661" y="1715"/>
                <a:ext cx="180" cy="181"/>
              </a:xfrm>
              <a:custGeom>
                <a:avLst/>
                <a:gdLst/>
                <a:ahLst/>
                <a:cxnLst>
                  <a:cxn ang="0">
                    <a:pos x="0" y="0"/>
                  </a:cxn>
                  <a:cxn ang="0">
                    <a:pos x="722" y="0"/>
                  </a:cxn>
                  <a:cxn ang="0">
                    <a:pos x="722" y="723"/>
                  </a:cxn>
                  <a:cxn ang="0">
                    <a:pos x="0" y="723"/>
                  </a:cxn>
                  <a:cxn ang="0">
                    <a:pos x="0" y="0"/>
                  </a:cxn>
                  <a:cxn ang="0">
                    <a:pos x="55" y="56"/>
                  </a:cxn>
                  <a:cxn ang="0">
                    <a:pos x="667" y="56"/>
                  </a:cxn>
                  <a:cxn ang="0">
                    <a:pos x="667" y="668"/>
                  </a:cxn>
                  <a:cxn ang="0">
                    <a:pos x="55" y="668"/>
                  </a:cxn>
                  <a:cxn ang="0">
                    <a:pos x="55" y="56"/>
                  </a:cxn>
                  <a:cxn ang="0">
                    <a:pos x="0" y="0"/>
                  </a:cxn>
                </a:cxnLst>
                <a:rect l="0" t="0" r="r" b="b"/>
                <a:pathLst>
                  <a:path w="722" h="723">
                    <a:moveTo>
                      <a:pt x="0" y="0"/>
                    </a:moveTo>
                    <a:lnTo>
                      <a:pt x="722" y="0"/>
                    </a:lnTo>
                    <a:lnTo>
                      <a:pt x="722" y="723"/>
                    </a:lnTo>
                    <a:lnTo>
                      <a:pt x="0" y="723"/>
                    </a:lnTo>
                    <a:lnTo>
                      <a:pt x="0" y="0"/>
                    </a:lnTo>
                    <a:lnTo>
                      <a:pt x="55" y="56"/>
                    </a:lnTo>
                    <a:lnTo>
                      <a:pt x="667" y="56"/>
                    </a:lnTo>
                    <a:lnTo>
                      <a:pt x="667" y="668"/>
                    </a:lnTo>
                    <a:lnTo>
                      <a:pt x="55" y="668"/>
                    </a:lnTo>
                    <a:lnTo>
                      <a:pt x="55" y="56"/>
                    </a:lnTo>
                    <a:lnTo>
                      <a:pt x="0" y="0"/>
                    </a:lnTo>
                    <a:close/>
                  </a:path>
                </a:pathLst>
              </a:custGeom>
              <a:solidFill>
                <a:srgbClr val="4145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25" name="Freeform 978"/>
              <p:cNvSpPr>
                <a:spLocks/>
              </p:cNvSpPr>
              <p:nvPr/>
            </p:nvSpPr>
            <p:spPr bwMode="auto">
              <a:xfrm>
                <a:off x="3668" y="1722"/>
                <a:ext cx="166" cy="167"/>
              </a:xfrm>
              <a:custGeom>
                <a:avLst/>
                <a:gdLst/>
                <a:ahLst/>
                <a:cxnLst>
                  <a:cxn ang="0">
                    <a:pos x="0" y="0"/>
                  </a:cxn>
                  <a:cxn ang="0">
                    <a:pos x="667" y="0"/>
                  </a:cxn>
                  <a:cxn ang="0">
                    <a:pos x="667" y="667"/>
                  </a:cxn>
                  <a:cxn ang="0">
                    <a:pos x="0" y="667"/>
                  </a:cxn>
                  <a:cxn ang="0">
                    <a:pos x="0" y="0"/>
                  </a:cxn>
                  <a:cxn ang="0">
                    <a:pos x="56" y="55"/>
                  </a:cxn>
                  <a:cxn ang="0">
                    <a:pos x="612" y="55"/>
                  </a:cxn>
                  <a:cxn ang="0">
                    <a:pos x="612" y="611"/>
                  </a:cxn>
                  <a:cxn ang="0">
                    <a:pos x="56" y="611"/>
                  </a:cxn>
                  <a:cxn ang="0">
                    <a:pos x="56" y="55"/>
                  </a:cxn>
                  <a:cxn ang="0">
                    <a:pos x="0" y="0"/>
                  </a:cxn>
                </a:cxnLst>
                <a:rect l="0" t="0" r="r" b="b"/>
                <a:pathLst>
                  <a:path w="667" h="667">
                    <a:moveTo>
                      <a:pt x="0" y="0"/>
                    </a:moveTo>
                    <a:lnTo>
                      <a:pt x="667" y="0"/>
                    </a:lnTo>
                    <a:lnTo>
                      <a:pt x="667" y="667"/>
                    </a:lnTo>
                    <a:lnTo>
                      <a:pt x="0" y="667"/>
                    </a:lnTo>
                    <a:lnTo>
                      <a:pt x="0" y="0"/>
                    </a:lnTo>
                    <a:lnTo>
                      <a:pt x="56" y="55"/>
                    </a:lnTo>
                    <a:lnTo>
                      <a:pt x="612" y="55"/>
                    </a:lnTo>
                    <a:lnTo>
                      <a:pt x="612" y="611"/>
                    </a:lnTo>
                    <a:lnTo>
                      <a:pt x="56" y="611"/>
                    </a:lnTo>
                    <a:lnTo>
                      <a:pt x="56" y="55"/>
                    </a:lnTo>
                    <a:lnTo>
                      <a:pt x="0" y="0"/>
                    </a:lnTo>
                    <a:close/>
                  </a:path>
                </a:pathLst>
              </a:custGeom>
              <a:solidFill>
                <a:srgbClr val="3F42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26" name="Freeform 979"/>
              <p:cNvSpPr>
                <a:spLocks/>
              </p:cNvSpPr>
              <p:nvPr/>
            </p:nvSpPr>
            <p:spPr bwMode="auto">
              <a:xfrm>
                <a:off x="3674" y="1729"/>
                <a:ext cx="153" cy="153"/>
              </a:xfrm>
              <a:custGeom>
                <a:avLst/>
                <a:gdLst/>
                <a:ahLst/>
                <a:cxnLst>
                  <a:cxn ang="0">
                    <a:pos x="0" y="0"/>
                  </a:cxn>
                  <a:cxn ang="0">
                    <a:pos x="612" y="0"/>
                  </a:cxn>
                  <a:cxn ang="0">
                    <a:pos x="612" y="612"/>
                  </a:cxn>
                  <a:cxn ang="0">
                    <a:pos x="0" y="612"/>
                  </a:cxn>
                  <a:cxn ang="0">
                    <a:pos x="0" y="0"/>
                  </a:cxn>
                  <a:cxn ang="0">
                    <a:pos x="56" y="55"/>
                  </a:cxn>
                  <a:cxn ang="0">
                    <a:pos x="556" y="55"/>
                  </a:cxn>
                  <a:cxn ang="0">
                    <a:pos x="556" y="556"/>
                  </a:cxn>
                  <a:cxn ang="0">
                    <a:pos x="56" y="556"/>
                  </a:cxn>
                  <a:cxn ang="0">
                    <a:pos x="56" y="55"/>
                  </a:cxn>
                  <a:cxn ang="0">
                    <a:pos x="0" y="0"/>
                  </a:cxn>
                </a:cxnLst>
                <a:rect l="0" t="0" r="r" b="b"/>
                <a:pathLst>
                  <a:path w="612" h="612">
                    <a:moveTo>
                      <a:pt x="0" y="0"/>
                    </a:moveTo>
                    <a:lnTo>
                      <a:pt x="612" y="0"/>
                    </a:lnTo>
                    <a:lnTo>
                      <a:pt x="612" y="612"/>
                    </a:lnTo>
                    <a:lnTo>
                      <a:pt x="0" y="612"/>
                    </a:lnTo>
                    <a:lnTo>
                      <a:pt x="0" y="0"/>
                    </a:lnTo>
                    <a:lnTo>
                      <a:pt x="56" y="55"/>
                    </a:lnTo>
                    <a:lnTo>
                      <a:pt x="556" y="55"/>
                    </a:lnTo>
                    <a:lnTo>
                      <a:pt x="556" y="556"/>
                    </a:lnTo>
                    <a:lnTo>
                      <a:pt x="56" y="556"/>
                    </a:lnTo>
                    <a:lnTo>
                      <a:pt x="56" y="55"/>
                    </a:lnTo>
                    <a:lnTo>
                      <a:pt x="0" y="0"/>
                    </a:lnTo>
                    <a:close/>
                  </a:path>
                </a:pathLst>
              </a:custGeom>
              <a:solidFill>
                <a:srgbClr val="3E3F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27" name="Freeform 980"/>
              <p:cNvSpPr>
                <a:spLocks/>
              </p:cNvSpPr>
              <p:nvPr/>
            </p:nvSpPr>
            <p:spPr bwMode="auto">
              <a:xfrm>
                <a:off x="3682" y="1736"/>
                <a:ext cx="139" cy="139"/>
              </a:xfrm>
              <a:custGeom>
                <a:avLst/>
                <a:gdLst/>
                <a:ahLst/>
                <a:cxnLst>
                  <a:cxn ang="0">
                    <a:pos x="0" y="0"/>
                  </a:cxn>
                  <a:cxn ang="0">
                    <a:pos x="556" y="0"/>
                  </a:cxn>
                  <a:cxn ang="0">
                    <a:pos x="556" y="556"/>
                  </a:cxn>
                  <a:cxn ang="0">
                    <a:pos x="0" y="556"/>
                  </a:cxn>
                  <a:cxn ang="0">
                    <a:pos x="0" y="0"/>
                  </a:cxn>
                  <a:cxn ang="0">
                    <a:pos x="55" y="56"/>
                  </a:cxn>
                  <a:cxn ang="0">
                    <a:pos x="500" y="56"/>
                  </a:cxn>
                  <a:cxn ang="0">
                    <a:pos x="500" y="501"/>
                  </a:cxn>
                  <a:cxn ang="0">
                    <a:pos x="55" y="501"/>
                  </a:cxn>
                  <a:cxn ang="0">
                    <a:pos x="55" y="56"/>
                  </a:cxn>
                  <a:cxn ang="0">
                    <a:pos x="0" y="0"/>
                  </a:cxn>
                </a:cxnLst>
                <a:rect l="0" t="0" r="r" b="b"/>
                <a:pathLst>
                  <a:path w="556" h="556">
                    <a:moveTo>
                      <a:pt x="0" y="0"/>
                    </a:moveTo>
                    <a:lnTo>
                      <a:pt x="556" y="0"/>
                    </a:lnTo>
                    <a:lnTo>
                      <a:pt x="556" y="556"/>
                    </a:lnTo>
                    <a:lnTo>
                      <a:pt x="0" y="556"/>
                    </a:lnTo>
                    <a:lnTo>
                      <a:pt x="0" y="0"/>
                    </a:lnTo>
                    <a:lnTo>
                      <a:pt x="55" y="56"/>
                    </a:lnTo>
                    <a:lnTo>
                      <a:pt x="500" y="56"/>
                    </a:lnTo>
                    <a:lnTo>
                      <a:pt x="500" y="501"/>
                    </a:lnTo>
                    <a:lnTo>
                      <a:pt x="55" y="501"/>
                    </a:lnTo>
                    <a:lnTo>
                      <a:pt x="55" y="56"/>
                    </a:lnTo>
                    <a:lnTo>
                      <a:pt x="0" y="0"/>
                    </a:lnTo>
                    <a:close/>
                  </a:path>
                </a:pathLst>
              </a:custGeom>
              <a:solidFill>
                <a:srgbClr val="3C3B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28" name="Freeform 981"/>
              <p:cNvSpPr>
                <a:spLocks/>
              </p:cNvSpPr>
              <p:nvPr/>
            </p:nvSpPr>
            <p:spPr bwMode="auto">
              <a:xfrm>
                <a:off x="3688" y="1743"/>
                <a:ext cx="125" cy="125"/>
              </a:xfrm>
              <a:custGeom>
                <a:avLst/>
                <a:gdLst/>
                <a:ahLst/>
                <a:cxnLst>
                  <a:cxn ang="0">
                    <a:pos x="0" y="0"/>
                  </a:cxn>
                  <a:cxn ang="0">
                    <a:pos x="500" y="0"/>
                  </a:cxn>
                  <a:cxn ang="0">
                    <a:pos x="500" y="501"/>
                  </a:cxn>
                  <a:cxn ang="0">
                    <a:pos x="0" y="501"/>
                  </a:cxn>
                  <a:cxn ang="0">
                    <a:pos x="0" y="0"/>
                  </a:cxn>
                  <a:cxn ang="0">
                    <a:pos x="55" y="56"/>
                  </a:cxn>
                  <a:cxn ang="0">
                    <a:pos x="445" y="56"/>
                  </a:cxn>
                  <a:cxn ang="0">
                    <a:pos x="445" y="446"/>
                  </a:cxn>
                  <a:cxn ang="0">
                    <a:pos x="55" y="446"/>
                  </a:cxn>
                  <a:cxn ang="0">
                    <a:pos x="55" y="56"/>
                  </a:cxn>
                  <a:cxn ang="0">
                    <a:pos x="0" y="0"/>
                  </a:cxn>
                </a:cxnLst>
                <a:rect l="0" t="0" r="r" b="b"/>
                <a:pathLst>
                  <a:path w="500" h="501">
                    <a:moveTo>
                      <a:pt x="0" y="0"/>
                    </a:moveTo>
                    <a:lnTo>
                      <a:pt x="500" y="0"/>
                    </a:lnTo>
                    <a:lnTo>
                      <a:pt x="500" y="501"/>
                    </a:lnTo>
                    <a:lnTo>
                      <a:pt x="0" y="501"/>
                    </a:lnTo>
                    <a:lnTo>
                      <a:pt x="0" y="0"/>
                    </a:lnTo>
                    <a:lnTo>
                      <a:pt x="55" y="56"/>
                    </a:lnTo>
                    <a:lnTo>
                      <a:pt x="445" y="56"/>
                    </a:lnTo>
                    <a:lnTo>
                      <a:pt x="445" y="446"/>
                    </a:lnTo>
                    <a:lnTo>
                      <a:pt x="55" y="446"/>
                    </a:lnTo>
                    <a:lnTo>
                      <a:pt x="55" y="56"/>
                    </a:lnTo>
                    <a:lnTo>
                      <a:pt x="0" y="0"/>
                    </a:lnTo>
                    <a:close/>
                  </a:path>
                </a:pathLst>
              </a:custGeom>
              <a:solidFill>
                <a:srgbClr val="3938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29" name="Freeform 982"/>
              <p:cNvSpPr>
                <a:spLocks/>
              </p:cNvSpPr>
              <p:nvPr/>
            </p:nvSpPr>
            <p:spPr bwMode="auto">
              <a:xfrm>
                <a:off x="3695" y="1750"/>
                <a:ext cx="112" cy="111"/>
              </a:xfrm>
              <a:custGeom>
                <a:avLst/>
                <a:gdLst/>
                <a:ahLst/>
                <a:cxnLst>
                  <a:cxn ang="0">
                    <a:pos x="0" y="0"/>
                  </a:cxn>
                  <a:cxn ang="0">
                    <a:pos x="445" y="0"/>
                  </a:cxn>
                  <a:cxn ang="0">
                    <a:pos x="445" y="445"/>
                  </a:cxn>
                  <a:cxn ang="0">
                    <a:pos x="0" y="445"/>
                  </a:cxn>
                  <a:cxn ang="0">
                    <a:pos x="0" y="0"/>
                  </a:cxn>
                  <a:cxn ang="0">
                    <a:pos x="57" y="55"/>
                  </a:cxn>
                  <a:cxn ang="0">
                    <a:pos x="390" y="55"/>
                  </a:cxn>
                  <a:cxn ang="0">
                    <a:pos x="390" y="388"/>
                  </a:cxn>
                  <a:cxn ang="0">
                    <a:pos x="57" y="388"/>
                  </a:cxn>
                  <a:cxn ang="0">
                    <a:pos x="57" y="55"/>
                  </a:cxn>
                  <a:cxn ang="0">
                    <a:pos x="0" y="0"/>
                  </a:cxn>
                </a:cxnLst>
                <a:rect l="0" t="0" r="r" b="b"/>
                <a:pathLst>
                  <a:path w="445" h="445">
                    <a:moveTo>
                      <a:pt x="0" y="0"/>
                    </a:moveTo>
                    <a:lnTo>
                      <a:pt x="445" y="0"/>
                    </a:lnTo>
                    <a:lnTo>
                      <a:pt x="445" y="445"/>
                    </a:lnTo>
                    <a:lnTo>
                      <a:pt x="0" y="445"/>
                    </a:lnTo>
                    <a:lnTo>
                      <a:pt x="0" y="0"/>
                    </a:lnTo>
                    <a:lnTo>
                      <a:pt x="57" y="55"/>
                    </a:lnTo>
                    <a:lnTo>
                      <a:pt x="390" y="55"/>
                    </a:lnTo>
                    <a:lnTo>
                      <a:pt x="390" y="388"/>
                    </a:lnTo>
                    <a:lnTo>
                      <a:pt x="57" y="388"/>
                    </a:lnTo>
                    <a:lnTo>
                      <a:pt x="57" y="55"/>
                    </a:lnTo>
                    <a:lnTo>
                      <a:pt x="0" y="0"/>
                    </a:lnTo>
                    <a:close/>
                  </a:path>
                </a:pathLst>
              </a:custGeom>
              <a:solidFill>
                <a:srgbClr val="3734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30" name="Freeform 983"/>
              <p:cNvSpPr>
                <a:spLocks/>
              </p:cNvSpPr>
              <p:nvPr/>
            </p:nvSpPr>
            <p:spPr bwMode="auto">
              <a:xfrm>
                <a:off x="3702" y="1757"/>
                <a:ext cx="98" cy="97"/>
              </a:xfrm>
              <a:custGeom>
                <a:avLst/>
                <a:gdLst/>
                <a:ahLst/>
                <a:cxnLst>
                  <a:cxn ang="0">
                    <a:pos x="0" y="0"/>
                  </a:cxn>
                  <a:cxn ang="0">
                    <a:pos x="390" y="0"/>
                  </a:cxn>
                  <a:cxn ang="0">
                    <a:pos x="390" y="390"/>
                  </a:cxn>
                  <a:cxn ang="0">
                    <a:pos x="0" y="390"/>
                  </a:cxn>
                  <a:cxn ang="0">
                    <a:pos x="0" y="0"/>
                  </a:cxn>
                  <a:cxn ang="0">
                    <a:pos x="56" y="57"/>
                  </a:cxn>
                  <a:cxn ang="0">
                    <a:pos x="333" y="57"/>
                  </a:cxn>
                  <a:cxn ang="0">
                    <a:pos x="333" y="334"/>
                  </a:cxn>
                  <a:cxn ang="0">
                    <a:pos x="56" y="334"/>
                  </a:cxn>
                  <a:cxn ang="0">
                    <a:pos x="56" y="57"/>
                  </a:cxn>
                  <a:cxn ang="0">
                    <a:pos x="0" y="0"/>
                  </a:cxn>
                </a:cxnLst>
                <a:rect l="0" t="0" r="r" b="b"/>
                <a:pathLst>
                  <a:path w="390" h="390">
                    <a:moveTo>
                      <a:pt x="0" y="0"/>
                    </a:moveTo>
                    <a:lnTo>
                      <a:pt x="390" y="0"/>
                    </a:lnTo>
                    <a:lnTo>
                      <a:pt x="390" y="390"/>
                    </a:lnTo>
                    <a:lnTo>
                      <a:pt x="0" y="390"/>
                    </a:lnTo>
                    <a:lnTo>
                      <a:pt x="0" y="0"/>
                    </a:lnTo>
                    <a:lnTo>
                      <a:pt x="56" y="57"/>
                    </a:lnTo>
                    <a:lnTo>
                      <a:pt x="333" y="57"/>
                    </a:lnTo>
                    <a:lnTo>
                      <a:pt x="333" y="334"/>
                    </a:lnTo>
                    <a:lnTo>
                      <a:pt x="56" y="334"/>
                    </a:lnTo>
                    <a:lnTo>
                      <a:pt x="56" y="57"/>
                    </a:lnTo>
                    <a:lnTo>
                      <a:pt x="0" y="0"/>
                    </a:lnTo>
                    <a:close/>
                  </a:path>
                </a:pathLst>
              </a:custGeom>
              <a:solidFill>
                <a:srgbClr val="3631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31" name="Freeform 984"/>
              <p:cNvSpPr>
                <a:spLocks/>
              </p:cNvSpPr>
              <p:nvPr/>
            </p:nvSpPr>
            <p:spPr bwMode="auto">
              <a:xfrm>
                <a:off x="3709" y="1764"/>
                <a:ext cx="84" cy="83"/>
              </a:xfrm>
              <a:custGeom>
                <a:avLst/>
                <a:gdLst/>
                <a:ahLst/>
                <a:cxnLst>
                  <a:cxn ang="0">
                    <a:pos x="0" y="0"/>
                  </a:cxn>
                  <a:cxn ang="0">
                    <a:pos x="333" y="0"/>
                  </a:cxn>
                  <a:cxn ang="0">
                    <a:pos x="333" y="333"/>
                  </a:cxn>
                  <a:cxn ang="0">
                    <a:pos x="0" y="333"/>
                  </a:cxn>
                  <a:cxn ang="0">
                    <a:pos x="0" y="0"/>
                  </a:cxn>
                  <a:cxn ang="0">
                    <a:pos x="55" y="56"/>
                  </a:cxn>
                  <a:cxn ang="0">
                    <a:pos x="277" y="56"/>
                  </a:cxn>
                  <a:cxn ang="0">
                    <a:pos x="277" y="278"/>
                  </a:cxn>
                  <a:cxn ang="0">
                    <a:pos x="55" y="278"/>
                  </a:cxn>
                  <a:cxn ang="0">
                    <a:pos x="55" y="56"/>
                  </a:cxn>
                  <a:cxn ang="0">
                    <a:pos x="0" y="0"/>
                  </a:cxn>
                </a:cxnLst>
                <a:rect l="0" t="0" r="r" b="b"/>
                <a:pathLst>
                  <a:path w="333" h="333">
                    <a:moveTo>
                      <a:pt x="0" y="0"/>
                    </a:moveTo>
                    <a:lnTo>
                      <a:pt x="333" y="0"/>
                    </a:lnTo>
                    <a:lnTo>
                      <a:pt x="333" y="333"/>
                    </a:lnTo>
                    <a:lnTo>
                      <a:pt x="0" y="333"/>
                    </a:lnTo>
                    <a:lnTo>
                      <a:pt x="0" y="0"/>
                    </a:lnTo>
                    <a:lnTo>
                      <a:pt x="55" y="56"/>
                    </a:lnTo>
                    <a:lnTo>
                      <a:pt x="277" y="56"/>
                    </a:lnTo>
                    <a:lnTo>
                      <a:pt x="277" y="278"/>
                    </a:lnTo>
                    <a:lnTo>
                      <a:pt x="55" y="278"/>
                    </a:lnTo>
                    <a:lnTo>
                      <a:pt x="55" y="56"/>
                    </a:lnTo>
                    <a:lnTo>
                      <a:pt x="0" y="0"/>
                    </a:lnTo>
                    <a:close/>
                  </a:path>
                </a:pathLst>
              </a:custGeom>
              <a:solidFill>
                <a:srgbClr val="342D74"/>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32" name="Freeform 985"/>
              <p:cNvSpPr>
                <a:spLocks/>
              </p:cNvSpPr>
              <p:nvPr/>
            </p:nvSpPr>
            <p:spPr bwMode="auto">
              <a:xfrm>
                <a:off x="3716" y="1771"/>
                <a:ext cx="70" cy="69"/>
              </a:xfrm>
              <a:custGeom>
                <a:avLst/>
                <a:gdLst/>
                <a:ahLst/>
                <a:cxnLst>
                  <a:cxn ang="0">
                    <a:pos x="0" y="0"/>
                  </a:cxn>
                  <a:cxn ang="0">
                    <a:pos x="277" y="0"/>
                  </a:cxn>
                  <a:cxn ang="0">
                    <a:pos x="277" y="277"/>
                  </a:cxn>
                  <a:cxn ang="0">
                    <a:pos x="0" y="277"/>
                  </a:cxn>
                  <a:cxn ang="0">
                    <a:pos x="0" y="0"/>
                  </a:cxn>
                  <a:cxn ang="0">
                    <a:pos x="55" y="55"/>
                  </a:cxn>
                  <a:cxn ang="0">
                    <a:pos x="222" y="55"/>
                  </a:cxn>
                  <a:cxn ang="0">
                    <a:pos x="222" y="222"/>
                  </a:cxn>
                  <a:cxn ang="0">
                    <a:pos x="55" y="222"/>
                  </a:cxn>
                  <a:cxn ang="0">
                    <a:pos x="55" y="55"/>
                  </a:cxn>
                  <a:cxn ang="0">
                    <a:pos x="0" y="0"/>
                  </a:cxn>
                </a:cxnLst>
                <a:rect l="0" t="0" r="r" b="b"/>
                <a:pathLst>
                  <a:path w="277" h="277">
                    <a:moveTo>
                      <a:pt x="0" y="0"/>
                    </a:moveTo>
                    <a:lnTo>
                      <a:pt x="277" y="0"/>
                    </a:lnTo>
                    <a:lnTo>
                      <a:pt x="277" y="277"/>
                    </a:lnTo>
                    <a:lnTo>
                      <a:pt x="0" y="277"/>
                    </a:lnTo>
                    <a:lnTo>
                      <a:pt x="0" y="0"/>
                    </a:lnTo>
                    <a:lnTo>
                      <a:pt x="55" y="55"/>
                    </a:lnTo>
                    <a:lnTo>
                      <a:pt x="222" y="55"/>
                    </a:lnTo>
                    <a:lnTo>
                      <a:pt x="222" y="222"/>
                    </a:lnTo>
                    <a:lnTo>
                      <a:pt x="55" y="222"/>
                    </a:lnTo>
                    <a:lnTo>
                      <a:pt x="55" y="55"/>
                    </a:lnTo>
                    <a:lnTo>
                      <a:pt x="0" y="0"/>
                    </a:lnTo>
                    <a:close/>
                  </a:path>
                </a:pathLst>
              </a:custGeom>
              <a:solidFill>
                <a:srgbClr val="332874"/>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33" name="Freeform 986"/>
              <p:cNvSpPr>
                <a:spLocks/>
              </p:cNvSpPr>
              <p:nvPr/>
            </p:nvSpPr>
            <p:spPr bwMode="auto">
              <a:xfrm>
                <a:off x="3723" y="1778"/>
                <a:ext cx="56" cy="55"/>
              </a:xfrm>
              <a:custGeom>
                <a:avLst/>
                <a:gdLst/>
                <a:ahLst/>
                <a:cxnLst>
                  <a:cxn ang="0">
                    <a:pos x="0" y="0"/>
                  </a:cxn>
                  <a:cxn ang="0">
                    <a:pos x="222" y="0"/>
                  </a:cxn>
                  <a:cxn ang="0">
                    <a:pos x="222" y="222"/>
                  </a:cxn>
                  <a:cxn ang="0">
                    <a:pos x="0" y="222"/>
                  </a:cxn>
                  <a:cxn ang="0">
                    <a:pos x="0" y="0"/>
                  </a:cxn>
                  <a:cxn ang="0">
                    <a:pos x="56" y="55"/>
                  </a:cxn>
                  <a:cxn ang="0">
                    <a:pos x="167" y="55"/>
                  </a:cxn>
                  <a:cxn ang="0">
                    <a:pos x="167" y="166"/>
                  </a:cxn>
                  <a:cxn ang="0">
                    <a:pos x="56" y="166"/>
                  </a:cxn>
                  <a:cxn ang="0">
                    <a:pos x="56" y="55"/>
                  </a:cxn>
                  <a:cxn ang="0">
                    <a:pos x="0" y="0"/>
                  </a:cxn>
                </a:cxnLst>
                <a:rect l="0" t="0" r="r" b="b"/>
                <a:pathLst>
                  <a:path w="222" h="222">
                    <a:moveTo>
                      <a:pt x="0" y="0"/>
                    </a:moveTo>
                    <a:lnTo>
                      <a:pt x="222" y="0"/>
                    </a:lnTo>
                    <a:lnTo>
                      <a:pt x="222" y="222"/>
                    </a:lnTo>
                    <a:lnTo>
                      <a:pt x="0" y="222"/>
                    </a:lnTo>
                    <a:lnTo>
                      <a:pt x="0" y="0"/>
                    </a:lnTo>
                    <a:lnTo>
                      <a:pt x="56" y="55"/>
                    </a:lnTo>
                    <a:lnTo>
                      <a:pt x="167" y="55"/>
                    </a:lnTo>
                    <a:lnTo>
                      <a:pt x="167" y="166"/>
                    </a:lnTo>
                    <a:lnTo>
                      <a:pt x="56" y="166"/>
                    </a:lnTo>
                    <a:lnTo>
                      <a:pt x="56" y="55"/>
                    </a:lnTo>
                    <a:lnTo>
                      <a:pt x="0" y="0"/>
                    </a:lnTo>
                    <a:close/>
                  </a:path>
                </a:pathLst>
              </a:custGeom>
              <a:solidFill>
                <a:srgbClr val="312473"/>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34" name="Freeform 987"/>
              <p:cNvSpPr>
                <a:spLocks/>
              </p:cNvSpPr>
              <p:nvPr/>
            </p:nvSpPr>
            <p:spPr bwMode="auto">
              <a:xfrm>
                <a:off x="3730" y="1785"/>
                <a:ext cx="42" cy="42"/>
              </a:xfrm>
              <a:custGeom>
                <a:avLst/>
                <a:gdLst/>
                <a:ahLst/>
                <a:cxnLst>
                  <a:cxn ang="0">
                    <a:pos x="0" y="0"/>
                  </a:cxn>
                  <a:cxn ang="0">
                    <a:pos x="167" y="0"/>
                  </a:cxn>
                  <a:cxn ang="0">
                    <a:pos x="167" y="167"/>
                  </a:cxn>
                  <a:cxn ang="0">
                    <a:pos x="0" y="167"/>
                  </a:cxn>
                  <a:cxn ang="0">
                    <a:pos x="0" y="0"/>
                  </a:cxn>
                  <a:cxn ang="0">
                    <a:pos x="56" y="56"/>
                  </a:cxn>
                  <a:cxn ang="0">
                    <a:pos x="111" y="56"/>
                  </a:cxn>
                  <a:cxn ang="0">
                    <a:pos x="111" y="111"/>
                  </a:cxn>
                  <a:cxn ang="0">
                    <a:pos x="56" y="111"/>
                  </a:cxn>
                  <a:cxn ang="0">
                    <a:pos x="56" y="56"/>
                  </a:cxn>
                  <a:cxn ang="0">
                    <a:pos x="0" y="0"/>
                  </a:cxn>
                </a:cxnLst>
                <a:rect l="0" t="0" r="r" b="b"/>
                <a:pathLst>
                  <a:path w="167" h="167">
                    <a:moveTo>
                      <a:pt x="0" y="0"/>
                    </a:moveTo>
                    <a:lnTo>
                      <a:pt x="167" y="0"/>
                    </a:lnTo>
                    <a:lnTo>
                      <a:pt x="167" y="167"/>
                    </a:lnTo>
                    <a:lnTo>
                      <a:pt x="0" y="167"/>
                    </a:lnTo>
                    <a:lnTo>
                      <a:pt x="0" y="0"/>
                    </a:lnTo>
                    <a:lnTo>
                      <a:pt x="56" y="56"/>
                    </a:lnTo>
                    <a:lnTo>
                      <a:pt x="111" y="56"/>
                    </a:lnTo>
                    <a:lnTo>
                      <a:pt x="111" y="111"/>
                    </a:lnTo>
                    <a:lnTo>
                      <a:pt x="56" y="111"/>
                    </a:lnTo>
                    <a:lnTo>
                      <a:pt x="56" y="56"/>
                    </a:lnTo>
                    <a:lnTo>
                      <a:pt x="0" y="0"/>
                    </a:lnTo>
                    <a:close/>
                  </a:path>
                </a:pathLst>
              </a:custGeom>
              <a:solidFill>
                <a:srgbClr val="2F207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35" name="Freeform 988"/>
              <p:cNvSpPr>
                <a:spLocks/>
              </p:cNvSpPr>
              <p:nvPr/>
            </p:nvSpPr>
            <p:spPr bwMode="auto">
              <a:xfrm>
                <a:off x="3737" y="1792"/>
                <a:ext cx="28" cy="27"/>
              </a:xfrm>
              <a:custGeom>
                <a:avLst/>
                <a:gdLst/>
                <a:ahLst/>
                <a:cxnLst>
                  <a:cxn ang="0">
                    <a:pos x="0" y="0"/>
                  </a:cxn>
                  <a:cxn ang="0">
                    <a:pos x="111" y="0"/>
                  </a:cxn>
                  <a:cxn ang="0">
                    <a:pos x="111" y="111"/>
                  </a:cxn>
                  <a:cxn ang="0">
                    <a:pos x="0" y="111"/>
                  </a:cxn>
                  <a:cxn ang="0">
                    <a:pos x="0" y="0"/>
                  </a:cxn>
                  <a:cxn ang="0">
                    <a:pos x="55" y="56"/>
                  </a:cxn>
                  <a:cxn ang="0">
                    <a:pos x="55" y="56"/>
                  </a:cxn>
                  <a:cxn ang="0">
                    <a:pos x="55" y="56"/>
                  </a:cxn>
                  <a:cxn ang="0">
                    <a:pos x="55" y="56"/>
                  </a:cxn>
                  <a:cxn ang="0">
                    <a:pos x="55" y="56"/>
                  </a:cxn>
                  <a:cxn ang="0">
                    <a:pos x="0" y="0"/>
                  </a:cxn>
                </a:cxnLst>
                <a:rect l="0" t="0" r="r" b="b"/>
                <a:pathLst>
                  <a:path w="111" h="111">
                    <a:moveTo>
                      <a:pt x="0" y="0"/>
                    </a:moveTo>
                    <a:lnTo>
                      <a:pt x="111" y="0"/>
                    </a:lnTo>
                    <a:lnTo>
                      <a:pt x="111" y="111"/>
                    </a:lnTo>
                    <a:lnTo>
                      <a:pt x="0" y="111"/>
                    </a:lnTo>
                    <a:lnTo>
                      <a:pt x="0" y="0"/>
                    </a:lnTo>
                    <a:lnTo>
                      <a:pt x="55" y="56"/>
                    </a:lnTo>
                    <a:lnTo>
                      <a:pt x="55" y="56"/>
                    </a:lnTo>
                    <a:lnTo>
                      <a:pt x="55" y="56"/>
                    </a:lnTo>
                    <a:lnTo>
                      <a:pt x="55" y="56"/>
                    </a:lnTo>
                    <a:lnTo>
                      <a:pt x="55" y="56"/>
                    </a:lnTo>
                    <a:lnTo>
                      <a:pt x="0" y="0"/>
                    </a:lnTo>
                    <a:close/>
                  </a:path>
                </a:pathLst>
              </a:custGeom>
              <a:solidFill>
                <a:srgbClr val="2C1C7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36" name="Rectangle 989"/>
              <p:cNvSpPr>
                <a:spLocks noChangeArrowheads="1"/>
              </p:cNvSpPr>
              <p:nvPr/>
            </p:nvSpPr>
            <p:spPr bwMode="auto">
              <a:xfrm>
                <a:off x="3744" y="1799"/>
                <a:ext cx="14" cy="13"/>
              </a:xfrm>
              <a:prstGeom prst="rect">
                <a:avLst/>
              </a:prstGeom>
              <a:solidFill>
                <a:srgbClr val="28166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37" name="Rectangle 990"/>
              <p:cNvSpPr>
                <a:spLocks noChangeArrowheads="1"/>
              </p:cNvSpPr>
              <p:nvPr/>
            </p:nvSpPr>
            <p:spPr bwMode="auto">
              <a:xfrm>
                <a:off x="3534" y="1458"/>
                <a:ext cx="434" cy="695"/>
              </a:xfrm>
              <a:prstGeom prst="rect">
                <a:avLst/>
              </a:prstGeom>
              <a:noFill/>
              <a:ln w="1588">
                <a:solidFill>
                  <a:srgbClr val="1F1A17"/>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38" name="Rectangle 991"/>
              <p:cNvSpPr>
                <a:spLocks noChangeArrowheads="1"/>
              </p:cNvSpPr>
              <p:nvPr/>
            </p:nvSpPr>
            <p:spPr bwMode="auto">
              <a:xfrm>
                <a:off x="3643" y="1741"/>
                <a:ext cx="290" cy="1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500" b="1" dirty="0">
                    <a:solidFill>
                      <a:srgbClr val="FFFFFF"/>
                    </a:solidFill>
                    <a:latin typeface="Arial" pitchFamily="34" charset="0"/>
                  </a:rPr>
                  <a:t>30:1</a:t>
                </a:r>
                <a:endParaRPr lang="en-US" dirty="0">
                  <a:solidFill>
                    <a:prstClr val="black"/>
                  </a:solidFill>
                  <a:latin typeface="Arial" pitchFamily="34" charset="0"/>
                </a:endParaRPr>
              </a:p>
            </p:txBody>
          </p:sp>
          <p:sp>
            <p:nvSpPr>
              <p:cNvPr id="239" name="Freeform 992"/>
              <p:cNvSpPr>
                <a:spLocks/>
              </p:cNvSpPr>
              <p:nvPr/>
            </p:nvSpPr>
            <p:spPr bwMode="auto">
              <a:xfrm>
                <a:off x="3169" y="2969"/>
                <a:ext cx="46" cy="46"/>
              </a:xfrm>
              <a:custGeom>
                <a:avLst/>
                <a:gdLst/>
                <a:ahLst/>
                <a:cxnLst>
                  <a:cxn ang="0">
                    <a:pos x="102" y="0"/>
                  </a:cxn>
                  <a:cxn ang="0">
                    <a:pos x="119" y="4"/>
                  </a:cxn>
                  <a:cxn ang="0">
                    <a:pos x="136" y="10"/>
                  </a:cxn>
                  <a:cxn ang="0">
                    <a:pos x="151" y="21"/>
                  </a:cxn>
                  <a:cxn ang="0">
                    <a:pos x="164" y="32"/>
                  </a:cxn>
                  <a:cxn ang="0">
                    <a:pos x="173" y="47"/>
                  </a:cxn>
                  <a:cxn ang="0">
                    <a:pos x="181" y="64"/>
                  </a:cxn>
                  <a:cxn ang="0">
                    <a:pos x="183" y="82"/>
                  </a:cxn>
                  <a:cxn ang="0">
                    <a:pos x="183" y="100"/>
                  </a:cxn>
                  <a:cxn ang="0">
                    <a:pos x="181" y="119"/>
                  </a:cxn>
                  <a:cxn ang="0">
                    <a:pos x="173" y="134"/>
                  </a:cxn>
                  <a:cxn ang="0">
                    <a:pos x="164" y="150"/>
                  </a:cxn>
                  <a:cxn ang="0">
                    <a:pos x="151" y="162"/>
                  </a:cxn>
                  <a:cxn ang="0">
                    <a:pos x="136" y="172"/>
                  </a:cxn>
                  <a:cxn ang="0">
                    <a:pos x="119" y="179"/>
                  </a:cxn>
                  <a:cxn ang="0">
                    <a:pos x="102" y="183"/>
                  </a:cxn>
                  <a:cxn ang="0">
                    <a:pos x="83" y="183"/>
                  </a:cxn>
                  <a:cxn ang="0">
                    <a:pos x="66" y="179"/>
                  </a:cxn>
                  <a:cxn ang="0">
                    <a:pos x="49" y="172"/>
                  </a:cxn>
                  <a:cxn ang="0">
                    <a:pos x="34" y="162"/>
                  </a:cxn>
                  <a:cxn ang="0">
                    <a:pos x="21" y="150"/>
                  </a:cxn>
                  <a:cxn ang="0">
                    <a:pos x="12" y="134"/>
                  </a:cxn>
                  <a:cxn ang="0">
                    <a:pos x="4" y="119"/>
                  </a:cxn>
                  <a:cxn ang="0">
                    <a:pos x="1" y="100"/>
                  </a:cxn>
                  <a:cxn ang="0">
                    <a:pos x="1" y="82"/>
                  </a:cxn>
                  <a:cxn ang="0">
                    <a:pos x="4" y="64"/>
                  </a:cxn>
                  <a:cxn ang="0">
                    <a:pos x="12" y="47"/>
                  </a:cxn>
                  <a:cxn ang="0">
                    <a:pos x="21" y="32"/>
                  </a:cxn>
                  <a:cxn ang="0">
                    <a:pos x="34" y="21"/>
                  </a:cxn>
                  <a:cxn ang="0">
                    <a:pos x="49" y="10"/>
                  </a:cxn>
                  <a:cxn ang="0">
                    <a:pos x="66" y="4"/>
                  </a:cxn>
                  <a:cxn ang="0">
                    <a:pos x="83" y="0"/>
                  </a:cxn>
                </a:cxnLst>
                <a:rect l="0" t="0" r="r" b="b"/>
                <a:pathLst>
                  <a:path w="185" h="183">
                    <a:moveTo>
                      <a:pt x="92" y="0"/>
                    </a:moveTo>
                    <a:lnTo>
                      <a:pt x="102" y="0"/>
                    </a:lnTo>
                    <a:lnTo>
                      <a:pt x="111" y="1"/>
                    </a:lnTo>
                    <a:lnTo>
                      <a:pt x="119" y="4"/>
                    </a:lnTo>
                    <a:lnTo>
                      <a:pt x="128" y="6"/>
                    </a:lnTo>
                    <a:lnTo>
                      <a:pt x="136" y="10"/>
                    </a:lnTo>
                    <a:lnTo>
                      <a:pt x="144" y="15"/>
                    </a:lnTo>
                    <a:lnTo>
                      <a:pt x="151" y="21"/>
                    </a:lnTo>
                    <a:lnTo>
                      <a:pt x="157" y="26"/>
                    </a:lnTo>
                    <a:lnTo>
                      <a:pt x="164" y="32"/>
                    </a:lnTo>
                    <a:lnTo>
                      <a:pt x="169" y="40"/>
                    </a:lnTo>
                    <a:lnTo>
                      <a:pt x="173" y="47"/>
                    </a:lnTo>
                    <a:lnTo>
                      <a:pt x="177" y="56"/>
                    </a:lnTo>
                    <a:lnTo>
                      <a:pt x="181" y="64"/>
                    </a:lnTo>
                    <a:lnTo>
                      <a:pt x="182" y="73"/>
                    </a:lnTo>
                    <a:lnTo>
                      <a:pt x="183" y="82"/>
                    </a:lnTo>
                    <a:lnTo>
                      <a:pt x="185" y="91"/>
                    </a:lnTo>
                    <a:lnTo>
                      <a:pt x="183" y="100"/>
                    </a:lnTo>
                    <a:lnTo>
                      <a:pt x="182" y="110"/>
                    </a:lnTo>
                    <a:lnTo>
                      <a:pt x="181" y="119"/>
                    </a:lnTo>
                    <a:lnTo>
                      <a:pt x="177" y="127"/>
                    </a:lnTo>
                    <a:lnTo>
                      <a:pt x="173" y="134"/>
                    </a:lnTo>
                    <a:lnTo>
                      <a:pt x="169" y="142"/>
                    </a:lnTo>
                    <a:lnTo>
                      <a:pt x="164" y="150"/>
                    </a:lnTo>
                    <a:lnTo>
                      <a:pt x="157" y="157"/>
                    </a:lnTo>
                    <a:lnTo>
                      <a:pt x="151" y="162"/>
                    </a:lnTo>
                    <a:lnTo>
                      <a:pt x="144" y="167"/>
                    </a:lnTo>
                    <a:lnTo>
                      <a:pt x="136" y="172"/>
                    </a:lnTo>
                    <a:lnTo>
                      <a:pt x="128" y="176"/>
                    </a:lnTo>
                    <a:lnTo>
                      <a:pt x="119" y="179"/>
                    </a:lnTo>
                    <a:lnTo>
                      <a:pt x="111" y="181"/>
                    </a:lnTo>
                    <a:lnTo>
                      <a:pt x="102" y="183"/>
                    </a:lnTo>
                    <a:lnTo>
                      <a:pt x="92" y="183"/>
                    </a:lnTo>
                    <a:lnTo>
                      <a:pt x="83" y="183"/>
                    </a:lnTo>
                    <a:lnTo>
                      <a:pt x="73" y="181"/>
                    </a:lnTo>
                    <a:lnTo>
                      <a:pt x="66" y="179"/>
                    </a:lnTo>
                    <a:lnTo>
                      <a:pt x="56" y="176"/>
                    </a:lnTo>
                    <a:lnTo>
                      <a:pt x="49" y="172"/>
                    </a:lnTo>
                    <a:lnTo>
                      <a:pt x="41" y="167"/>
                    </a:lnTo>
                    <a:lnTo>
                      <a:pt x="34" y="162"/>
                    </a:lnTo>
                    <a:lnTo>
                      <a:pt x="28" y="157"/>
                    </a:lnTo>
                    <a:lnTo>
                      <a:pt x="21" y="150"/>
                    </a:lnTo>
                    <a:lnTo>
                      <a:pt x="16" y="142"/>
                    </a:lnTo>
                    <a:lnTo>
                      <a:pt x="12" y="134"/>
                    </a:lnTo>
                    <a:lnTo>
                      <a:pt x="8" y="127"/>
                    </a:lnTo>
                    <a:lnTo>
                      <a:pt x="4" y="119"/>
                    </a:lnTo>
                    <a:lnTo>
                      <a:pt x="3" y="110"/>
                    </a:lnTo>
                    <a:lnTo>
                      <a:pt x="1" y="100"/>
                    </a:lnTo>
                    <a:lnTo>
                      <a:pt x="0" y="91"/>
                    </a:lnTo>
                    <a:lnTo>
                      <a:pt x="1" y="82"/>
                    </a:lnTo>
                    <a:lnTo>
                      <a:pt x="3" y="73"/>
                    </a:lnTo>
                    <a:lnTo>
                      <a:pt x="4" y="64"/>
                    </a:lnTo>
                    <a:lnTo>
                      <a:pt x="8" y="56"/>
                    </a:lnTo>
                    <a:lnTo>
                      <a:pt x="12" y="47"/>
                    </a:lnTo>
                    <a:lnTo>
                      <a:pt x="16" y="40"/>
                    </a:lnTo>
                    <a:lnTo>
                      <a:pt x="21" y="32"/>
                    </a:lnTo>
                    <a:lnTo>
                      <a:pt x="28" y="26"/>
                    </a:lnTo>
                    <a:lnTo>
                      <a:pt x="34" y="21"/>
                    </a:lnTo>
                    <a:lnTo>
                      <a:pt x="41" y="15"/>
                    </a:lnTo>
                    <a:lnTo>
                      <a:pt x="49" y="10"/>
                    </a:lnTo>
                    <a:lnTo>
                      <a:pt x="56" y="6"/>
                    </a:lnTo>
                    <a:lnTo>
                      <a:pt x="66" y="4"/>
                    </a:lnTo>
                    <a:lnTo>
                      <a:pt x="73" y="1"/>
                    </a:lnTo>
                    <a:lnTo>
                      <a:pt x="83" y="0"/>
                    </a:lnTo>
                    <a:lnTo>
                      <a:pt x="92" y="0"/>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40" name="Freeform 993"/>
              <p:cNvSpPr>
                <a:spLocks/>
              </p:cNvSpPr>
              <p:nvPr/>
            </p:nvSpPr>
            <p:spPr bwMode="auto">
              <a:xfrm>
                <a:off x="3169" y="2969"/>
                <a:ext cx="46" cy="46"/>
              </a:xfrm>
              <a:custGeom>
                <a:avLst/>
                <a:gdLst/>
                <a:ahLst/>
                <a:cxnLst>
                  <a:cxn ang="0">
                    <a:pos x="102" y="0"/>
                  </a:cxn>
                  <a:cxn ang="0">
                    <a:pos x="119" y="4"/>
                  </a:cxn>
                  <a:cxn ang="0">
                    <a:pos x="136" y="10"/>
                  </a:cxn>
                  <a:cxn ang="0">
                    <a:pos x="151" y="21"/>
                  </a:cxn>
                  <a:cxn ang="0">
                    <a:pos x="164" y="32"/>
                  </a:cxn>
                  <a:cxn ang="0">
                    <a:pos x="173" y="47"/>
                  </a:cxn>
                  <a:cxn ang="0">
                    <a:pos x="181" y="64"/>
                  </a:cxn>
                  <a:cxn ang="0">
                    <a:pos x="183" y="82"/>
                  </a:cxn>
                  <a:cxn ang="0">
                    <a:pos x="183" y="100"/>
                  </a:cxn>
                  <a:cxn ang="0">
                    <a:pos x="181" y="119"/>
                  </a:cxn>
                  <a:cxn ang="0">
                    <a:pos x="173" y="134"/>
                  </a:cxn>
                  <a:cxn ang="0">
                    <a:pos x="164" y="150"/>
                  </a:cxn>
                  <a:cxn ang="0">
                    <a:pos x="151" y="162"/>
                  </a:cxn>
                  <a:cxn ang="0">
                    <a:pos x="136" y="172"/>
                  </a:cxn>
                  <a:cxn ang="0">
                    <a:pos x="119" y="179"/>
                  </a:cxn>
                  <a:cxn ang="0">
                    <a:pos x="102" y="183"/>
                  </a:cxn>
                  <a:cxn ang="0">
                    <a:pos x="83" y="183"/>
                  </a:cxn>
                  <a:cxn ang="0">
                    <a:pos x="66" y="179"/>
                  </a:cxn>
                  <a:cxn ang="0">
                    <a:pos x="49" y="172"/>
                  </a:cxn>
                  <a:cxn ang="0">
                    <a:pos x="34" y="162"/>
                  </a:cxn>
                  <a:cxn ang="0">
                    <a:pos x="21" y="150"/>
                  </a:cxn>
                  <a:cxn ang="0">
                    <a:pos x="12" y="134"/>
                  </a:cxn>
                  <a:cxn ang="0">
                    <a:pos x="4" y="119"/>
                  </a:cxn>
                  <a:cxn ang="0">
                    <a:pos x="1" y="100"/>
                  </a:cxn>
                  <a:cxn ang="0">
                    <a:pos x="1" y="82"/>
                  </a:cxn>
                  <a:cxn ang="0">
                    <a:pos x="4" y="64"/>
                  </a:cxn>
                  <a:cxn ang="0">
                    <a:pos x="12" y="47"/>
                  </a:cxn>
                  <a:cxn ang="0">
                    <a:pos x="21" y="32"/>
                  </a:cxn>
                  <a:cxn ang="0">
                    <a:pos x="34" y="21"/>
                  </a:cxn>
                  <a:cxn ang="0">
                    <a:pos x="49" y="10"/>
                  </a:cxn>
                  <a:cxn ang="0">
                    <a:pos x="66" y="4"/>
                  </a:cxn>
                  <a:cxn ang="0">
                    <a:pos x="83" y="0"/>
                  </a:cxn>
                </a:cxnLst>
                <a:rect l="0" t="0" r="r" b="b"/>
                <a:pathLst>
                  <a:path w="185" h="183">
                    <a:moveTo>
                      <a:pt x="92" y="0"/>
                    </a:moveTo>
                    <a:lnTo>
                      <a:pt x="102" y="0"/>
                    </a:lnTo>
                    <a:lnTo>
                      <a:pt x="111" y="1"/>
                    </a:lnTo>
                    <a:lnTo>
                      <a:pt x="119" y="4"/>
                    </a:lnTo>
                    <a:lnTo>
                      <a:pt x="128" y="6"/>
                    </a:lnTo>
                    <a:lnTo>
                      <a:pt x="136" y="10"/>
                    </a:lnTo>
                    <a:lnTo>
                      <a:pt x="144" y="15"/>
                    </a:lnTo>
                    <a:lnTo>
                      <a:pt x="151" y="21"/>
                    </a:lnTo>
                    <a:lnTo>
                      <a:pt x="157" y="26"/>
                    </a:lnTo>
                    <a:lnTo>
                      <a:pt x="164" y="32"/>
                    </a:lnTo>
                    <a:lnTo>
                      <a:pt x="169" y="40"/>
                    </a:lnTo>
                    <a:lnTo>
                      <a:pt x="173" y="47"/>
                    </a:lnTo>
                    <a:lnTo>
                      <a:pt x="177" y="56"/>
                    </a:lnTo>
                    <a:lnTo>
                      <a:pt x="181" y="64"/>
                    </a:lnTo>
                    <a:lnTo>
                      <a:pt x="182" y="73"/>
                    </a:lnTo>
                    <a:lnTo>
                      <a:pt x="183" y="82"/>
                    </a:lnTo>
                    <a:lnTo>
                      <a:pt x="185" y="91"/>
                    </a:lnTo>
                    <a:lnTo>
                      <a:pt x="183" y="100"/>
                    </a:lnTo>
                    <a:lnTo>
                      <a:pt x="182" y="110"/>
                    </a:lnTo>
                    <a:lnTo>
                      <a:pt x="181" y="119"/>
                    </a:lnTo>
                    <a:lnTo>
                      <a:pt x="177" y="127"/>
                    </a:lnTo>
                    <a:lnTo>
                      <a:pt x="173" y="134"/>
                    </a:lnTo>
                    <a:lnTo>
                      <a:pt x="169" y="142"/>
                    </a:lnTo>
                    <a:lnTo>
                      <a:pt x="164" y="150"/>
                    </a:lnTo>
                    <a:lnTo>
                      <a:pt x="157" y="157"/>
                    </a:lnTo>
                    <a:lnTo>
                      <a:pt x="151" y="162"/>
                    </a:lnTo>
                    <a:lnTo>
                      <a:pt x="144" y="167"/>
                    </a:lnTo>
                    <a:lnTo>
                      <a:pt x="136" y="172"/>
                    </a:lnTo>
                    <a:lnTo>
                      <a:pt x="128" y="176"/>
                    </a:lnTo>
                    <a:lnTo>
                      <a:pt x="119" y="179"/>
                    </a:lnTo>
                    <a:lnTo>
                      <a:pt x="111" y="181"/>
                    </a:lnTo>
                    <a:lnTo>
                      <a:pt x="102" y="183"/>
                    </a:lnTo>
                    <a:lnTo>
                      <a:pt x="92" y="183"/>
                    </a:lnTo>
                    <a:lnTo>
                      <a:pt x="83" y="183"/>
                    </a:lnTo>
                    <a:lnTo>
                      <a:pt x="73" y="181"/>
                    </a:lnTo>
                    <a:lnTo>
                      <a:pt x="66" y="179"/>
                    </a:lnTo>
                    <a:lnTo>
                      <a:pt x="56" y="176"/>
                    </a:lnTo>
                    <a:lnTo>
                      <a:pt x="49" y="172"/>
                    </a:lnTo>
                    <a:lnTo>
                      <a:pt x="41" y="167"/>
                    </a:lnTo>
                    <a:lnTo>
                      <a:pt x="34" y="162"/>
                    </a:lnTo>
                    <a:lnTo>
                      <a:pt x="28" y="157"/>
                    </a:lnTo>
                    <a:lnTo>
                      <a:pt x="21" y="150"/>
                    </a:lnTo>
                    <a:lnTo>
                      <a:pt x="16" y="142"/>
                    </a:lnTo>
                    <a:lnTo>
                      <a:pt x="12" y="134"/>
                    </a:lnTo>
                    <a:lnTo>
                      <a:pt x="8" y="127"/>
                    </a:lnTo>
                    <a:lnTo>
                      <a:pt x="4" y="119"/>
                    </a:lnTo>
                    <a:lnTo>
                      <a:pt x="3" y="110"/>
                    </a:lnTo>
                    <a:lnTo>
                      <a:pt x="1" y="100"/>
                    </a:lnTo>
                    <a:lnTo>
                      <a:pt x="0" y="91"/>
                    </a:lnTo>
                    <a:lnTo>
                      <a:pt x="1" y="82"/>
                    </a:lnTo>
                    <a:lnTo>
                      <a:pt x="3" y="73"/>
                    </a:lnTo>
                    <a:lnTo>
                      <a:pt x="4" y="64"/>
                    </a:lnTo>
                    <a:lnTo>
                      <a:pt x="8" y="56"/>
                    </a:lnTo>
                    <a:lnTo>
                      <a:pt x="12" y="47"/>
                    </a:lnTo>
                    <a:lnTo>
                      <a:pt x="16" y="40"/>
                    </a:lnTo>
                    <a:lnTo>
                      <a:pt x="21" y="32"/>
                    </a:lnTo>
                    <a:lnTo>
                      <a:pt x="28" y="26"/>
                    </a:lnTo>
                    <a:lnTo>
                      <a:pt x="34" y="21"/>
                    </a:lnTo>
                    <a:lnTo>
                      <a:pt x="41" y="15"/>
                    </a:lnTo>
                    <a:lnTo>
                      <a:pt x="49" y="10"/>
                    </a:lnTo>
                    <a:lnTo>
                      <a:pt x="56" y="6"/>
                    </a:lnTo>
                    <a:lnTo>
                      <a:pt x="66" y="4"/>
                    </a:lnTo>
                    <a:lnTo>
                      <a:pt x="73" y="1"/>
                    </a:lnTo>
                    <a:lnTo>
                      <a:pt x="83" y="0"/>
                    </a:lnTo>
                    <a:lnTo>
                      <a:pt x="92" y="0"/>
                    </a:lnTo>
                    <a:close/>
                  </a:path>
                </a:pathLst>
              </a:cu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41" name="Freeform 994"/>
              <p:cNvSpPr>
                <a:spLocks/>
              </p:cNvSpPr>
              <p:nvPr/>
            </p:nvSpPr>
            <p:spPr bwMode="auto">
              <a:xfrm>
                <a:off x="3128" y="2168"/>
                <a:ext cx="45" cy="46"/>
              </a:xfrm>
              <a:custGeom>
                <a:avLst/>
                <a:gdLst/>
                <a:ahLst/>
                <a:cxnLst>
                  <a:cxn ang="0">
                    <a:pos x="100" y="2"/>
                  </a:cxn>
                  <a:cxn ang="0">
                    <a:pos x="119" y="4"/>
                  </a:cxn>
                  <a:cxn ang="0">
                    <a:pos x="134" y="12"/>
                  </a:cxn>
                  <a:cxn ang="0">
                    <a:pos x="150" y="21"/>
                  </a:cxn>
                  <a:cxn ang="0">
                    <a:pos x="162" y="34"/>
                  </a:cxn>
                  <a:cxn ang="0">
                    <a:pos x="172" y="49"/>
                  </a:cxn>
                  <a:cxn ang="0">
                    <a:pos x="179" y="66"/>
                  </a:cxn>
                  <a:cxn ang="0">
                    <a:pos x="183" y="83"/>
                  </a:cxn>
                  <a:cxn ang="0">
                    <a:pos x="183" y="102"/>
                  </a:cxn>
                  <a:cxn ang="0">
                    <a:pos x="179" y="119"/>
                  </a:cxn>
                  <a:cxn ang="0">
                    <a:pos x="172" y="136"/>
                  </a:cxn>
                  <a:cxn ang="0">
                    <a:pos x="162" y="151"/>
                  </a:cxn>
                  <a:cxn ang="0">
                    <a:pos x="150" y="164"/>
                  </a:cxn>
                  <a:cxn ang="0">
                    <a:pos x="134" y="173"/>
                  </a:cxn>
                  <a:cxn ang="0">
                    <a:pos x="119" y="181"/>
                  </a:cxn>
                  <a:cxn ang="0">
                    <a:pos x="100" y="185"/>
                  </a:cxn>
                  <a:cxn ang="0">
                    <a:pos x="82" y="185"/>
                  </a:cxn>
                  <a:cxn ang="0">
                    <a:pos x="64" y="181"/>
                  </a:cxn>
                  <a:cxn ang="0">
                    <a:pos x="47" y="173"/>
                  </a:cxn>
                  <a:cxn ang="0">
                    <a:pos x="32" y="164"/>
                  </a:cxn>
                  <a:cxn ang="0">
                    <a:pos x="21" y="151"/>
                  </a:cxn>
                  <a:cxn ang="0">
                    <a:pos x="10" y="136"/>
                  </a:cxn>
                  <a:cxn ang="0">
                    <a:pos x="4" y="119"/>
                  </a:cxn>
                  <a:cxn ang="0">
                    <a:pos x="0" y="102"/>
                  </a:cxn>
                  <a:cxn ang="0">
                    <a:pos x="0" y="83"/>
                  </a:cxn>
                  <a:cxn ang="0">
                    <a:pos x="4" y="66"/>
                  </a:cxn>
                  <a:cxn ang="0">
                    <a:pos x="10" y="49"/>
                  </a:cxn>
                  <a:cxn ang="0">
                    <a:pos x="21" y="34"/>
                  </a:cxn>
                  <a:cxn ang="0">
                    <a:pos x="32" y="21"/>
                  </a:cxn>
                  <a:cxn ang="0">
                    <a:pos x="47" y="12"/>
                  </a:cxn>
                  <a:cxn ang="0">
                    <a:pos x="64" y="4"/>
                  </a:cxn>
                  <a:cxn ang="0">
                    <a:pos x="82" y="2"/>
                  </a:cxn>
                </a:cxnLst>
                <a:rect l="0" t="0" r="r" b="b"/>
                <a:pathLst>
                  <a:path w="183" h="185">
                    <a:moveTo>
                      <a:pt x="91" y="0"/>
                    </a:moveTo>
                    <a:lnTo>
                      <a:pt x="100" y="2"/>
                    </a:lnTo>
                    <a:lnTo>
                      <a:pt x="110" y="3"/>
                    </a:lnTo>
                    <a:lnTo>
                      <a:pt x="119" y="4"/>
                    </a:lnTo>
                    <a:lnTo>
                      <a:pt x="127" y="8"/>
                    </a:lnTo>
                    <a:lnTo>
                      <a:pt x="134" y="12"/>
                    </a:lnTo>
                    <a:lnTo>
                      <a:pt x="142" y="16"/>
                    </a:lnTo>
                    <a:lnTo>
                      <a:pt x="150" y="21"/>
                    </a:lnTo>
                    <a:lnTo>
                      <a:pt x="157" y="28"/>
                    </a:lnTo>
                    <a:lnTo>
                      <a:pt x="162" y="34"/>
                    </a:lnTo>
                    <a:lnTo>
                      <a:pt x="167" y="41"/>
                    </a:lnTo>
                    <a:lnTo>
                      <a:pt x="172" y="49"/>
                    </a:lnTo>
                    <a:lnTo>
                      <a:pt x="176" y="57"/>
                    </a:lnTo>
                    <a:lnTo>
                      <a:pt x="179" y="66"/>
                    </a:lnTo>
                    <a:lnTo>
                      <a:pt x="181" y="74"/>
                    </a:lnTo>
                    <a:lnTo>
                      <a:pt x="183" y="83"/>
                    </a:lnTo>
                    <a:lnTo>
                      <a:pt x="183" y="93"/>
                    </a:lnTo>
                    <a:lnTo>
                      <a:pt x="183" y="102"/>
                    </a:lnTo>
                    <a:lnTo>
                      <a:pt x="181" y="112"/>
                    </a:lnTo>
                    <a:lnTo>
                      <a:pt x="179" y="119"/>
                    </a:lnTo>
                    <a:lnTo>
                      <a:pt x="176" y="129"/>
                    </a:lnTo>
                    <a:lnTo>
                      <a:pt x="172" y="136"/>
                    </a:lnTo>
                    <a:lnTo>
                      <a:pt x="167" y="144"/>
                    </a:lnTo>
                    <a:lnTo>
                      <a:pt x="162" y="151"/>
                    </a:lnTo>
                    <a:lnTo>
                      <a:pt x="157" y="157"/>
                    </a:lnTo>
                    <a:lnTo>
                      <a:pt x="150" y="164"/>
                    </a:lnTo>
                    <a:lnTo>
                      <a:pt x="142" y="169"/>
                    </a:lnTo>
                    <a:lnTo>
                      <a:pt x="134" y="173"/>
                    </a:lnTo>
                    <a:lnTo>
                      <a:pt x="127" y="177"/>
                    </a:lnTo>
                    <a:lnTo>
                      <a:pt x="119" y="181"/>
                    </a:lnTo>
                    <a:lnTo>
                      <a:pt x="110" y="182"/>
                    </a:lnTo>
                    <a:lnTo>
                      <a:pt x="100" y="185"/>
                    </a:lnTo>
                    <a:lnTo>
                      <a:pt x="91" y="185"/>
                    </a:lnTo>
                    <a:lnTo>
                      <a:pt x="82" y="185"/>
                    </a:lnTo>
                    <a:lnTo>
                      <a:pt x="73" y="182"/>
                    </a:lnTo>
                    <a:lnTo>
                      <a:pt x="64" y="181"/>
                    </a:lnTo>
                    <a:lnTo>
                      <a:pt x="56" y="177"/>
                    </a:lnTo>
                    <a:lnTo>
                      <a:pt x="47" y="173"/>
                    </a:lnTo>
                    <a:lnTo>
                      <a:pt x="40" y="169"/>
                    </a:lnTo>
                    <a:lnTo>
                      <a:pt x="32" y="164"/>
                    </a:lnTo>
                    <a:lnTo>
                      <a:pt x="26" y="157"/>
                    </a:lnTo>
                    <a:lnTo>
                      <a:pt x="21" y="151"/>
                    </a:lnTo>
                    <a:lnTo>
                      <a:pt x="15" y="144"/>
                    </a:lnTo>
                    <a:lnTo>
                      <a:pt x="10" y="136"/>
                    </a:lnTo>
                    <a:lnTo>
                      <a:pt x="6" y="129"/>
                    </a:lnTo>
                    <a:lnTo>
                      <a:pt x="4" y="119"/>
                    </a:lnTo>
                    <a:lnTo>
                      <a:pt x="1" y="112"/>
                    </a:lnTo>
                    <a:lnTo>
                      <a:pt x="0" y="102"/>
                    </a:lnTo>
                    <a:lnTo>
                      <a:pt x="0" y="93"/>
                    </a:lnTo>
                    <a:lnTo>
                      <a:pt x="0" y="83"/>
                    </a:lnTo>
                    <a:lnTo>
                      <a:pt x="1" y="74"/>
                    </a:lnTo>
                    <a:lnTo>
                      <a:pt x="4" y="66"/>
                    </a:lnTo>
                    <a:lnTo>
                      <a:pt x="6" y="57"/>
                    </a:lnTo>
                    <a:lnTo>
                      <a:pt x="10" y="49"/>
                    </a:lnTo>
                    <a:lnTo>
                      <a:pt x="15" y="41"/>
                    </a:lnTo>
                    <a:lnTo>
                      <a:pt x="21" y="34"/>
                    </a:lnTo>
                    <a:lnTo>
                      <a:pt x="26" y="28"/>
                    </a:lnTo>
                    <a:lnTo>
                      <a:pt x="32" y="21"/>
                    </a:lnTo>
                    <a:lnTo>
                      <a:pt x="40" y="16"/>
                    </a:lnTo>
                    <a:lnTo>
                      <a:pt x="47" y="12"/>
                    </a:lnTo>
                    <a:lnTo>
                      <a:pt x="56" y="8"/>
                    </a:lnTo>
                    <a:lnTo>
                      <a:pt x="64" y="4"/>
                    </a:lnTo>
                    <a:lnTo>
                      <a:pt x="73" y="3"/>
                    </a:lnTo>
                    <a:lnTo>
                      <a:pt x="82" y="2"/>
                    </a:lnTo>
                    <a:lnTo>
                      <a:pt x="91" y="0"/>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42" name="Freeform 995"/>
              <p:cNvSpPr>
                <a:spLocks/>
              </p:cNvSpPr>
              <p:nvPr/>
            </p:nvSpPr>
            <p:spPr bwMode="auto">
              <a:xfrm>
                <a:off x="3128" y="2168"/>
                <a:ext cx="45" cy="46"/>
              </a:xfrm>
              <a:custGeom>
                <a:avLst/>
                <a:gdLst/>
                <a:ahLst/>
                <a:cxnLst>
                  <a:cxn ang="0">
                    <a:pos x="100" y="2"/>
                  </a:cxn>
                  <a:cxn ang="0">
                    <a:pos x="119" y="4"/>
                  </a:cxn>
                  <a:cxn ang="0">
                    <a:pos x="134" y="12"/>
                  </a:cxn>
                  <a:cxn ang="0">
                    <a:pos x="150" y="21"/>
                  </a:cxn>
                  <a:cxn ang="0">
                    <a:pos x="162" y="34"/>
                  </a:cxn>
                  <a:cxn ang="0">
                    <a:pos x="172" y="49"/>
                  </a:cxn>
                  <a:cxn ang="0">
                    <a:pos x="179" y="66"/>
                  </a:cxn>
                  <a:cxn ang="0">
                    <a:pos x="183" y="83"/>
                  </a:cxn>
                  <a:cxn ang="0">
                    <a:pos x="183" y="102"/>
                  </a:cxn>
                  <a:cxn ang="0">
                    <a:pos x="179" y="119"/>
                  </a:cxn>
                  <a:cxn ang="0">
                    <a:pos x="172" y="136"/>
                  </a:cxn>
                  <a:cxn ang="0">
                    <a:pos x="162" y="151"/>
                  </a:cxn>
                  <a:cxn ang="0">
                    <a:pos x="150" y="164"/>
                  </a:cxn>
                  <a:cxn ang="0">
                    <a:pos x="134" y="173"/>
                  </a:cxn>
                  <a:cxn ang="0">
                    <a:pos x="119" y="181"/>
                  </a:cxn>
                  <a:cxn ang="0">
                    <a:pos x="100" y="185"/>
                  </a:cxn>
                  <a:cxn ang="0">
                    <a:pos x="82" y="185"/>
                  </a:cxn>
                  <a:cxn ang="0">
                    <a:pos x="64" y="181"/>
                  </a:cxn>
                  <a:cxn ang="0">
                    <a:pos x="47" y="173"/>
                  </a:cxn>
                  <a:cxn ang="0">
                    <a:pos x="32" y="164"/>
                  </a:cxn>
                  <a:cxn ang="0">
                    <a:pos x="21" y="151"/>
                  </a:cxn>
                  <a:cxn ang="0">
                    <a:pos x="10" y="136"/>
                  </a:cxn>
                  <a:cxn ang="0">
                    <a:pos x="4" y="119"/>
                  </a:cxn>
                  <a:cxn ang="0">
                    <a:pos x="0" y="102"/>
                  </a:cxn>
                  <a:cxn ang="0">
                    <a:pos x="0" y="83"/>
                  </a:cxn>
                  <a:cxn ang="0">
                    <a:pos x="4" y="66"/>
                  </a:cxn>
                  <a:cxn ang="0">
                    <a:pos x="10" y="49"/>
                  </a:cxn>
                  <a:cxn ang="0">
                    <a:pos x="21" y="34"/>
                  </a:cxn>
                  <a:cxn ang="0">
                    <a:pos x="32" y="21"/>
                  </a:cxn>
                  <a:cxn ang="0">
                    <a:pos x="47" y="12"/>
                  </a:cxn>
                  <a:cxn ang="0">
                    <a:pos x="64" y="4"/>
                  </a:cxn>
                  <a:cxn ang="0">
                    <a:pos x="82" y="2"/>
                  </a:cxn>
                </a:cxnLst>
                <a:rect l="0" t="0" r="r" b="b"/>
                <a:pathLst>
                  <a:path w="183" h="185">
                    <a:moveTo>
                      <a:pt x="91" y="0"/>
                    </a:moveTo>
                    <a:lnTo>
                      <a:pt x="100" y="2"/>
                    </a:lnTo>
                    <a:lnTo>
                      <a:pt x="110" y="3"/>
                    </a:lnTo>
                    <a:lnTo>
                      <a:pt x="119" y="4"/>
                    </a:lnTo>
                    <a:lnTo>
                      <a:pt x="127" y="8"/>
                    </a:lnTo>
                    <a:lnTo>
                      <a:pt x="134" y="12"/>
                    </a:lnTo>
                    <a:lnTo>
                      <a:pt x="142" y="16"/>
                    </a:lnTo>
                    <a:lnTo>
                      <a:pt x="150" y="21"/>
                    </a:lnTo>
                    <a:lnTo>
                      <a:pt x="157" y="28"/>
                    </a:lnTo>
                    <a:lnTo>
                      <a:pt x="162" y="34"/>
                    </a:lnTo>
                    <a:lnTo>
                      <a:pt x="167" y="41"/>
                    </a:lnTo>
                    <a:lnTo>
                      <a:pt x="172" y="49"/>
                    </a:lnTo>
                    <a:lnTo>
                      <a:pt x="176" y="57"/>
                    </a:lnTo>
                    <a:lnTo>
                      <a:pt x="179" y="66"/>
                    </a:lnTo>
                    <a:lnTo>
                      <a:pt x="181" y="74"/>
                    </a:lnTo>
                    <a:lnTo>
                      <a:pt x="183" y="83"/>
                    </a:lnTo>
                    <a:lnTo>
                      <a:pt x="183" y="93"/>
                    </a:lnTo>
                    <a:lnTo>
                      <a:pt x="183" y="102"/>
                    </a:lnTo>
                    <a:lnTo>
                      <a:pt x="181" y="112"/>
                    </a:lnTo>
                    <a:lnTo>
                      <a:pt x="179" y="119"/>
                    </a:lnTo>
                    <a:lnTo>
                      <a:pt x="176" y="129"/>
                    </a:lnTo>
                    <a:lnTo>
                      <a:pt x="172" y="136"/>
                    </a:lnTo>
                    <a:lnTo>
                      <a:pt x="167" y="144"/>
                    </a:lnTo>
                    <a:lnTo>
                      <a:pt x="162" y="151"/>
                    </a:lnTo>
                    <a:lnTo>
                      <a:pt x="157" y="157"/>
                    </a:lnTo>
                    <a:lnTo>
                      <a:pt x="150" y="164"/>
                    </a:lnTo>
                    <a:lnTo>
                      <a:pt x="142" y="169"/>
                    </a:lnTo>
                    <a:lnTo>
                      <a:pt x="134" y="173"/>
                    </a:lnTo>
                    <a:lnTo>
                      <a:pt x="127" y="177"/>
                    </a:lnTo>
                    <a:lnTo>
                      <a:pt x="119" y="181"/>
                    </a:lnTo>
                    <a:lnTo>
                      <a:pt x="110" y="182"/>
                    </a:lnTo>
                    <a:lnTo>
                      <a:pt x="100" y="185"/>
                    </a:lnTo>
                    <a:lnTo>
                      <a:pt x="91" y="185"/>
                    </a:lnTo>
                    <a:lnTo>
                      <a:pt x="82" y="185"/>
                    </a:lnTo>
                    <a:lnTo>
                      <a:pt x="73" y="182"/>
                    </a:lnTo>
                    <a:lnTo>
                      <a:pt x="64" y="181"/>
                    </a:lnTo>
                    <a:lnTo>
                      <a:pt x="56" y="177"/>
                    </a:lnTo>
                    <a:lnTo>
                      <a:pt x="47" y="173"/>
                    </a:lnTo>
                    <a:lnTo>
                      <a:pt x="40" y="169"/>
                    </a:lnTo>
                    <a:lnTo>
                      <a:pt x="32" y="164"/>
                    </a:lnTo>
                    <a:lnTo>
                      <a:pt x="26" y="157"/>
                    </a:lnTo>
                    <a:lnTo>
                      <a:pt x="21" y="151"/>
                    </a:lnTo>
                    <a:lnTo>
                      <a:pt x="15" y="144"/>
                    </a:lnTo>
                    <a:lnTo>
                      <a:pt x="10" y="136"/>
                    </a:lnTo>
                    <a:lnTo>
                      <a:pt x="6" y="129"/>
                    </a:lnTo>
                    <a:lnTo>
                      <a:pt x="4" y="119"/>
                    </a:lnTo>
                    <a:lnTo>
                      <a:pt x="1" y="112"/>
                    </a:lnTo>
                    <a:lnTo>
                      <a:pt x="0" y="102"/>
                    </a:lnTo>
                    <a:lnTo>
                      <a:pt x="0" y="93"/>
                    </a:lnTo>
                    <a:lnTo>
                      <a:pt x="0" y="83"/>
                    </a:lnTo>
                    <a:lnTo>
                      <a:pt x="1" y="74"/>
                    </a:lnTo>
                    <a:lnTo>
                      <a:pt x="4" y="66"/>
                    </a:lnTo>
                    <a:lnTo>
                      <a:pt x="6" y="57"/>
                    </a:lnTo>
                    <a:lnTo>
                      <a:pt x="10" y="49"/>
                    </a:lnTo>
                    <a:lnTo>
                      <a:pt x="15" y="41"/>
                    </a:lnTo>
                    <a:lnTo>
                      <a:pt x="21" y="34"/>
                    </a:lnTo>
                    <a:lnTo>
                      <a:pt x="26" y="28"/>
                    </a:lnTo>
                    <a:lnTo>
                      <a:pt x="32" y="21"/>
                    </a:lnTo>
                    <a:lnTo>
                      <a:pt x="40" y="16"/>
                    </a:lnTo>
                    <a:lnTo>
                      <a:pt x="47" y="12"/>
                    </a:lnTo>
                    <a:lnTo>
                      <a:pt x="56" y="8"/>
                    </a:lnTo>
                    <a:lnTo>
                      <a:pt x="64" y="4"/>
                    </a:lnTo>
                    <a:lnTo>
                      <a:pt x="73" y="3"/>
                    </a:lnTo>
                    <a:lnTo>
                      <a:pt x="82" y="2"/>
                    </a:lnTo>
                    <a:lnTo>
                      <a:pt x="91" y="0"/>
                    </a:lnTo>
                    <a:close/>
                  </a:path>
                </a:pathLst>
              </a:cu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43" name="Freeform 996"/>
              <p:cNvSpPr>
                <a:spLocks/>
              </p:cNvSpPr>
              <p:nvPr/>
            </p:nvSpPr>
            <p:spPr bwMode="auto">
              <a:xfrm>
                <a:off x="3216" y="3045"/>
                <a:ext cx="46" cy="46"/>
              </a:xfrm>
              <a:custGeom>
                <a:avLst/>
                <a:gdLst/>
                <a:ahLst/>
                <a:cxnLst>
                  <a:cxn ang="0">
                    <a:pos x="101" y="2"/>
                  </a:cxn>
                  <a:cxn ang="0">
                    <a:pos x="119" y="4"/>
                  </a:cxn>
                  <a:cxn ang="0">
                    <a:pos x="136" y="12"/>
                  </a:cxn>
                  <a:cxn ang="0">
                    <a:pos x="151" y="21"/>
                  </a:cxn>
                  <a:cxn ang="0">
                    <a:pos x="162" y="34"/>
                  </a:cxn>
                  <a:cxn ang="0">
                    <a:pos x="173" y="49"/>
                  </a:cxn>
                  <a:cxn ang="0">
                    <a:pos x="179" y="66"/>
                  </a:cxn>
                  <a:cxn ang="0">
                    <a:pos x="183" y="83"/>
                  </a:cxn>
                  <a:cxn ang="0">
                    <a:pos x="183" y="102"/>
                  </a:cxn>
                  <a:cxn ang="0">
                    <a:pos x="179" y="119"/>
                  </a:cxn>
                  <a:cxn ang="0">
                    <a:pos x="173" y="136"/>
                  </a:cxn>
                  <a:cxn ang="0">
                    <a:pos x="162" y="151"/>
                  </a:cxn>
                  <a:cxn ang="0">
                    <a:pos x="151" y="164"/>
                  </a:cxn>
                  <a:cxn ang="0">
                    <a:pos x="136" y="173"/>
                  </a:cxn>
                  <a:cxn ang="0">
                    <a:pos x="119" y="181"/>
                  </a:cxn>
                  <a:cxn ang="0">
                    <a:pos x="101" y="185"/>
                  </a:cxn>
                  <a:cxn ang="0">
                    <a:pos x="83" y="185"/>
                  </a:cxn>
                  <a:cxn ang="0">
                    <a:pos x="64" y="181"/>
                  </a:cxn>
                  <a:cxn ang="0">
                    <a:pos x="49" y="173"/>
                  </a:cxn>
                  <a:cxn ang="0">
                    <a:pos x="33" y="164"/>
                  </a:cxn>
                  <a:cxn ang="0">
                    <a:pos x="21" y="151"/>
                  </a:cxn>
                  <a:cxn ang="0">
                    <a:pos x="11" y="136"/>
                  </a:cxn>
                  <a:cxn ang="0">
                    <a:pos x="4" y="119"/>
                  </a:cxn>
                  <a:cxn ang="0">
                    <a:pos x="0" y="102"/>
                  </a:cxn>
                  <a:cxn ang="0">
                    <a:pos x="0" y="83"/>
                  </a:cxn>
                  <a:cxn ang="0">
                    <a:pos x="4" y="66"/>
                  </a:cxn>
                  <a:cxn ang="0">
                    <a:pos x="11" y="49"/>
                  </a:cxn>
                  <a:cxn ang="0">
                    <a:pos x="21" y="34"/>
                  </a:cxn>
                  <a:cxn ang="0">
                    <a:pos x="33" y="21"/>
                  </a:cxn>
                  <a:cxn ang="0">
                    <a:pos x="49" y="12"/>
                  </a:cxn>
                  <a:cxn ang="0">
                    <a:pos x="64" y="4"/>
                  </a:cxn>
                  <a:cxn ang="0">
                    <a:pos x="83" y="2"/>
                  </a:cxn>
                </a:cxnLst>
                <a:rect l="0" t="0" r="r" b="b"/>
                <a:pathLst>
                  <a:path w="183" h="185">
                    <a:moveTo>
                      <a:pt x="92" y="0"/>
                    </a:moveTo>
                    <a:lnTo>
                      <a:pt x="101" y="2"/>
                    </a:lnTo>
                    <a:lnTo>
                      <a:pt x="110" y="3"/>
                    </a:lnTo>
                    <a:lnTo>
                      <a:pt x="119" y="4"/>
                    </a:lnTo>
                    <a:lnTo>
                      <a:pt x="127" y="8"/>
                    </a:lnTo>
                    <a:lnTo>
                      <a:pt x="136" y="12"/>
                    </a:lnTo>
                    <a:lnTo>
                      <a:pt x="143" y="16"/>
                    </a:lnTo>
                    <a:lnTo>
                      <a:pt x="151" y="21"/>
                    </a:lnTo>
                    <a:lnTo>
                      <a:pt x="157" y="28"/>
                    </a:lnTo>
                    <a:lnTo>
                      <a:pt x="162" y="34"/>
                    </a:lnTo>
                    <a:lnTo>
                      <a:pt x="168" y="41"/>
                    </a:lnTo>
                    <a:lnTo>
                      <a:pt x="173" y="49"/>
                    </a:lnTo>
                    <a:lnTo>
                      <a:pt x="177" y="57"/>
                    </a:lnTo>
                    <a:lnTo>
                      <a:pt x="179" y="66"/>
                    </a:lnTo>
                    <a:lnTo>
                      <a:pt x="182" y="74"/>
                    </a:lnTo>
                    <a:lnTo>
                      <a:pt x="183" y="83"/>
                    </a:lnTo>
                    <a:lnTo>
                      <a:pt x="183" y="93"/>
                    </a:lnTo>
                    <a:lnTo>
                      <a:pt x="183" y="102"/>
                    </a:lnTo>
                    <a:lnTo>
                      <a:pt x="182" y="112"/>
                    </a:lnTo>
                    <a:lnTo>
                      <a:pt x="179" y="119"/>
                    </a:lnTo>
                    <a:lnTo>
                      <a:pt x="177" y="129"/>
                    </a:lnTo>
                    <a:lnTo>
                      <a:pt x="173" y="136"/>
                    </a:lnTo>
                    <a:lnTo>
                      <a:pt x="168" y="144"/>
                    </a:lnTo>
                    <a:lnTo>
                      <a:pt x="162" y="151"/>
                    </a:lnTo>
                    <a:lnTo>
                      <a:pt x="157" y="157"/>
                    </a:lnTo>
                    <a:lnTo>
                      <a:pt x="151" y="164"/>
                    </a:lnTo>
                    <a:lnTo>
                      <a:pt x="143" y="169"/>
                    </a:lnTo>
                    <a:lnTo>
                      <a:pt x="136" y="173"/>
                    </a:lnTo>
                    <a:lnTo>
                      <a:pt x="127" y="177"/>
                    </a:lnTo>
                    <a:lnTo>
                      <a:pt x="119" y="181"/>
                    </a:lnTo>
                    <a:lnTo>
                      <a:pt x="110" y="182"/>
                    </a:lnTo>
                    <a:lnTo>
                      <a:pt x="101" y="185"/>
                    </a:lnTo>
                    <a:lnTo>
                      <a:pt x="92" y="185"/>
                    </a:lnTo>
                    <a:lnTo>
                      <a:pt x="83" y="185"/>
                    </a:lnTo>
                    <a:lnTo>
                      <a:pt x="73" y="182"/>
                    </a:lnTo>
                    <a:lnTo>
                      <a:pt x="64" y="181"/>
                    </a:lnTo>
                    <a:lnTo>
                      <a:pt x="56" y="177"/>
                    </a:lnTo>
                    <a:lnTo>
                      <a:pt x="49" y="173"/>
                    </a:lnTo>
                    <a:lnTo>
                      <a:pt x="41" y="169"/>
                    </a:lnTo>
                    <a:lnTo>
                      <a:pt x="33" y="164"/>
                    </a:lnTo>
                    <a:lnTo>
                      <a:pt x="26" y="157"/>
                    </a:lnTo>
                    <a:lnTo>
                      <a:pt x="21" y="151"/>
                    </a:lnTo>
                    <a:lnTo>
                      <a:pt x="16" y="144"/>
                    </a:lnTo>
                    <a:lnTo>
                      <a:pt x="11" y="136"/>
                    </a:lnTo>
                    <a:lnTo>
                      <a:pt x="7" y="129"/>
                    </a:lnTo>
                    <a:lnTo>
                      <a:pt x="4" y="119"/>
                    </a:lnTo>
                    <a:lnTo>
                      <a:pt x="1" y="112"/>
                    </a:lnTo>
                    <a:lnTo>
                      <a:pt x="0" y="102"/>
                    </a:lnTo>
                    <a:lnTo>
                      <a:pt x="0" y="93"/>
                    </a:lnTo>
                    <a:lnTo>
                      <a:pt x="0" y="83"/>
                    </a:lnTo>
                    <a:lnTo>
                      <a:pt x="1" y="74"/>
                    </a:lnTo>
                    <a:lnTo>
                      <a:pt x="4" y="66"/>
                    </a:lnTo>
                    <a:lnTo>
                      <a:pt x="7" y="57"/>
                    </a:lnTo>
                    <a:lnTo>
                      <a:pt x="11" y="49"/>
                    </a:lnTo>
                    <a:lnTo>
                      <a:pt x="16" y="41"/>
                    </a:lnTo>
                    <a:lnTo>
                      <a:pt x="21" y="34"/>
                    </a:lnTo>
                    <a:lnTo>
                      <a:pt x="26" y="28"/>
                    </a:lnTo>
                    <a:lnTo>
                      <a:pt x="33" y="21"/>
                    </a:lnTo>
                    <a:lnTo>
                      <a:pt x="41" y="16"/>
                    </a:lnTo>
                    <a:lnTo>
                      <a:pt x="49" y="12"/>
                    </a:lnTo>
                    <a:lnTo>
                      <a:pt x="56" y="8"/>
                    </a:lnTo>
                    <a:lnTo>
                      <a:pt x="64" y="4"/>
                    </a:lnTo>
                    <a:lnTo>
                      <a:pt x="73" y="3"/>
                    </a:lnTo>
                    <a:lnTo>
                      <a:pt x="83" y="2"/>
                    </a:lnTo>
                    <a:lnTo>
                      <a:pt x="92" y="0"/>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44" name="Freeform 997"/>
              <p:cNvSpPr>
                <a:spLocks/>
              </p:cNvSpPr>
              <p:nvPr/>
            </p:nvSpPr>
            <p:spPr bwMode="auto">
              <a:xfrm>
                <a:off x="3216" y="3045"/>
                <a:ext cx="46" cy="46"/>
              </a:xfrm>
              <a:custGeom>
                <a:avLst/>
                <a:gdLst/>
                <a:ahLst/>
                <a:cxnLst>
                  <a:cxn ang="0">
                    <a:pos x="101" y="2"/>
                  </a:cxn>
                  <a:cxn ang="0">
                    <a:pos x="119" y="4"/>
                  </a:cxn>
                  <a:cxn ang="0">
                    <a:pos x="136" y="12"/>
                  </a:cxn>
                  <a:cxn ang="0">
                    <a:pos x="151" y="21"/>
                  </a:cxn>
                  <a:cxn ang="0">
                    <a:pos x="162" y="34"/>
                  </a:cxn>
                  <a:cxn ang="0">
                    <a:pos x="173" y="49"/>
                  </a:cxn>
                  <a:cxn ang="0">
                    <a:pos x="179" y="66"/>
                  </a:cxn>
                  <a:cxn ang="0">
                    <a:pos x="183" y="83"/>
                  </a:cxn>
                  <a:cxn ang="0">
                    <a:pos x="183" y="102"/>
                  </a:cxn>
                  <a:cxn ang="0">
                    <a:pos x="179" y="119"/>
                  </a:cxn>
                  <a:cxn ang="0">
                    <a:pos x="173" y="136"/>
                  </a:cxn>
                  <a:cxn ang="0">
                    <a:pos x="162" y="151"/>
                  </a:cxn>
                  <a:cxn ang="0">
                    <a:pos x="151" y="164"/>
                  </a:cxn>
                  <a:cxn ang="0">
                    <a:pos x="136" y="173"/>
                  </a:cxn>
                  <a:cxn ang="0">
                    <a:pos x="119" y="181"/>
                  </a:cxn>
                  <a:cxn ang="0">
                    <a:pos x="101" y="185"/>
                  </a:cxn>
                  <a:cxn ang="0">
                    <a:pos x="83" y="185"/>
                  </a:cxn>
                  <a:cxn ang="0">
                    <a:pos x="64" y="181"/>
                  </a:cxn>
                  <a:cxn ang="0">
                    <a:pos x="49" y="173"/>
                  </a:cxn>
                  <a:cxn ang="0">
                    <a:pos x="33" y="164"/>
                  </a:cxn>
                  <a:cxn ang="0">
                    <a:pos x="21" y="151"/>
                  </a:cxn>
                  <a:cxn ang="0">
                    <a:pos x="11" y="136"/>
                  </a:cxn>
                  <a:cxn ang="0">
                    <a:pos x="4" y="119"/>
                  </a:cxn>
                  <a:cxn ang="0">
                    <a:pos x="0" y="102"/>
                  </a:cxn>
                  <a:cxn ang="0">
                    <a:pos x="0" y="83"/>
                  </a:cxn>
                  <a:cxn ang="0">
                    <a:pos x="4" y="66"/>
                  </a:cxn>
                  <a:cxn ang="0">
                    <a:pos x="11" y="49"/>
                  </a:cxn>
                  <a:cxn ang="0">
                    <a:pos x="21" y="34"/>
                  </a:cxn>
                  <a:cxn ang="0">
                    <a:pos x="33" y="21"/>
                  </a:cxn>
                  <a:cxn ang="0">
                    <a:pos x="49" y="12"/>
                  </a:cxn>
                  <a:cxn ang="0">
                    <a:pos x="64" y="4"/>
                  </a:cxn>
                  <a:cxn ang="0">
                    <a:pos x="83" y="2"/>
                  </a:cxn>
                </a:cxnLst>
                <a:rect l="0" t="0" r="r" b="b"/>
                <a:pathLst>
                  <a:path w="183" h="185">
                    <a:moveTo>
                      <a:pt x="92" y="0"/>
                    </a:moveTo>
                    <a:lnTo>
                      <a:pt x="101" y="2"/>
                    </a:lnTo>
                    <a:lnTo>
                      <a:pt x="110" y="3"/>
                    </a:lnTo>
                    <a:lnTo>
                      <a:pt x="119" y="4"/>
                    </a:lnTo>
                    <a:lnTo>
                      <a:pt x="127" y="8"/>
                    </a:lnTo>
                    <a:lnTo>
                      <a:pt x="136" y="12"/>
                    </a:lnTo>
                    <a:lnTo>
                      <a:pt x="143" y="16"/>
                    </a:lnTo>
                    <a:lnTo>
                      <a:pt x="151" y="21"/>
                    </a:lnTo>
                    <a:lnTo>
                      <a:pt x="157" y="28"/>
                    </a:lnTo>
                    <a:lnTo>
                      <a:pt x="162" y="34"/>
                    </a:lnTo>
                    <a:lnTo>
                      <a:pt x="168" y="41"/>
                    </a:lnTo>
                    <a:lnTo>
                      <a:pt x="173" y="49"/>
                    </a:lnTo>
                    <a:lnTo>
                      <a:pt x="177" y="57"/>
                    </a:lnTo>
                    <a:lnTo>
                      <a:pt x="179" y="66"/>
                    </a:lnTo>
                    <a:lnTo>
                      <a:pt x="182" y="74"/>
                    </a:lnTo>
                    <a:lnTo>
                      <a:pt x="183" y="83"/>
                    </a:lnTo>
                    <a:lnTo>
                      <a:pt x="183" y="93"/>
                    </a:lnTo>
                    <a:lnTo>
                      <a:pt x="183" y="102"/>
                    </a:lnTo>
                    <a:lnTo>
                      <a:pt x="182" y="112"/>
                    </a:lnTo>
                    <a:lnTo>
                      <a:pt x="179" y="119"/>
                    </a:lnTo>
                    <a:lnTo>
                      <a:pt x="177" y="129"/>
                    </a:lnTo>
                    <a:lnTo>
                      <a:pt x="173" y="136"/>
                    </a:lnTo>
                    <a:lnTo>
                      <a:pt x="168" y="144"/>
                    </a:lnTo>
                    <a:lnTo>
                      <a:pt x="162" y="151"/>
                    </a:lnTo>
                    <a:lnTo>
                      <a:pt x="157" y="157"/>
                    </a:lnTo>
                    <a:lnTo>
                      <a:pt x="151" y="164"/>
                    </a:lnTo>
                    <a:lnTo>
                      <a:pt x="143" y="169"/>
                    </a:lnTo>
                    <a:lnTo>
                      <a:pt x="136" y="173"/>
                    </a:lnTo>
                    <a:lnTo>
                      <a:pt x="127" y="177"/>
                    </a:lnTo>
                    <a:lnTo>
                      <a:pt x="119" y="181"/>
                    </a:lnTo>
                    <a:lnTo>
                      <a:pt x="110" y="182"/>
                    </a:lnTo>
                    <a:lnTo>
                      <a:pt x="101" y="185"/>
                    </a:lnTo>
                    <a:lnTo>
                      <a:pt x="92" y="185"/>
                    </a:lnTo>
                    <a:lnTo>
                      <a:pt x="83" y="185"/>
                    </a:lnTo>
                    <a:lnTo>
                      <a:pt x="73" y="182"/>
                    </a:lnTo>
                    <a:lnTo>
                      <a:pt x="64" y="181"/>
                    </a:lnTo>
                    <a:lnTo>
                      <a:pt x="56" y="177"/>
                    </a:lnTo>
                    <a:lnTo>
                      <a:pt x="49" y="173"/>
                    </a:lnTo>
                    <a:lnTo>
                      <a:pt x="41" y="169"/>
                    </a:lnTo>
                    <a:lnTo>
                      <a:pt x="33" y="164"/>
                    </a:lnTo>
                    <a:lnTo>
                      <a:pt x="26" y="157"/>
                    </a:lnTo>
                    <a:lnTo>
                      <a:pt x="21" y="151"/>
                    </a:lnTo>
                    <a:lnTo>
                      <a:pt x="16" y="144"/>
                    </a:lnTo>
                    <a:lnTo>
                      <a:pt x="11" y="136"/>
                    </a:lnTo>
                    <a:lnTo>
                      <a:pt x="7" y="129"/>
                    </a:lnTo>
                    <a:lnTo>
                      <a:pt x="4" y="119"/>
                    </a:lnTo>
                    <a:lnTo>
                      <a:pt x="1" y="112"/>
                    </a:lnTo>
                    <a:lnTo>
                      <a:pt x="0" y="102"/>
                    </a:lnTo>
                    <a:lnTo>
                      <a:pt x="0" y="93"/>
                    </a:lnTo>
                    <a:lnTo>
                      <a:pt x="0" y="83"/>
                    </a:lnTo>
                    <a:lnTo>
                      <a:pt x="1" y="74"/>
                    </a:lnTo>
                    <a:lnTo>
                      <a:pt x="4" y="66"/>
                    </a:lnTo>
                    <a:lnTo>
                      <a:pt x="7" y="57"/>
                    </a:lnTo>
                    <a:lnTo>
                      <a:pt x="11" y="49"/>
                    </a:lnTo>
                    <a:lnTo>
                      <a:pt x="16" y="41"/>
                    </a:lnTo>
                    <a:lnTo>
                      <a:pt x="21" y="34"/>
                    </a:lnTo>
                    <a:lnTo>
                      <a:pt x="26" y="28"/>
                    </a:lnTo>
                    <a:lnTo>
                      <a:pt x="33" y="21"/>
                    </a:lnTo>
                    <a:lnTo>
                      <a:pt x="41" y="16"/>
                    </a:lnTo>
                    <a:lnTo>
                      <a:pt x="49" y="12"/>
                    </a:lnTo>
                    <a:lnTo>
                      <a:pt x="56" y="8"/>
                    </a:lnTo>
                    <a:lnTo>
                      <a:pt x="64" y="4"/>
                    </a:lnTo>
                    <a:lnTo>
                      <a:pt x="73" y="3"/>
                    </a:lnTo>
                    <a:lnTo>
                      <a:pt x="83" y="2"/>
                    </a:lnTo>
                    <a:lnTo>
                      <a:pt x="92" y="0"/>
                    </a:lnTo>
                    <a:close/>
                  </a:path>
                </a:pathLst>
              </a:cu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45" name="Rectangle 998"/>
              <p:cNvSpPr>
                <a:spLocks noChangeArrowheads="1"/>
              </p:cNvSpPr>
              <p:nvPr/>
            </p:nvSpPr>
            <p:spPr bwMode="auto">
              <a:xfrm>
                <a:off x="3191" y="2985"/>
                <a:ext cx="480" cy="13"/>
              </a:xfrm>
              <a:prstGeom prst="rect">
                <a:avLst/>
              </a:prstGeom>
              <a:solidFill>
                <a:srgbClr val="1F1A1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46" name="Freeform 999"/>
              <p:cNvSpPr>
                <a:spLocks noEditPoints="1"/>
              </p:cNvSpPr>
              <p:nvPr/>
            </p:nvSpPr>
            <p:spPr bwMode="auto">
              <a:xfrm>
                <a:off x="3538" y="2458"/>
                <a:ext cx="434" cy="695"/>
              </a:xfrm>
              <a:custGeom>
                <a:avLst/>
                <a:gdLst/>
                <a:ahLst/>
                <a:cxnLst>
                  <a:cxn ang="0">
                    <a:pos x="0" y="0"/>
                  </a:cxn>
                  <a:cxn ang="0">
                    <a:pos x="1737" y="0"/>
                  </a:cxn>
                  <a:cxn ang="0">
                    <a:pos x="1737" y="55"/>
                  </a:cxn>
                  <a:cxn ang="0">
                    <a:pos x="0" y="55"/>
                  </a:cxn>
                  <a:cxn ang="0">
                    <a:pos x="0" y="0"/>
                  </a:cxn>
                  <a:cxn ang="0">
                    <a:pos x="1737" y="2780"/>
                  </a:cxn>
                  <a:cxn ang="0">
                    <a:pos x="0" y="2780"/>
                  </a:cxn>
                  <a:cxn ang="0">
                    <a:pos x="0" y="2723"/>
                  </a:cxn>
                  <a:cxn ang="0">
                    <a:pos x="1737" y="2723"/>
                  </a:cxn>
                  <a:cxn ang="0">
                    <a:pos x="1737" y="2780"/>
                  </a:cxn>
                </a:cxnLst>
                <a:rect l="0" t="0" r="r" b="b"/>
                <a:pathLst>
                  <a:path w="1737" h="2780">
                    <a:moveTo>
                      <a:pt x="0" y="0"/>
                    </a:moveTo>
                    <a:lnTo>
                      <a:pt x="1737" y="0"/>
                    </a:lnTo>
                    <a:lnTo>
                      <a:pt x="1737" y="55"/>
                    </a:lnTo>
                    <a:lnTo>
                      <a:pt x="0" y="55"/>
                    </a:lnTo>
                    <a:lnTo>
                      <a:pt x="0" y="0"/>
                    </a:lnTo>
                    <a:close/>
                    <a:moveTo>
                      <a:pt x="1737" y="2780"/>
                    </a:moveTo>
                    <a:lnTo>
                      <a:pt x="0" y="2780"/>
                    </a:lnTo>
                    <a:lnTo>
                      <a:pt x="0" y="2723"/>
                    </a:lnTo>
                    <a:lnTo>
                      <a:pt x="1737" y="2723"/>
                    </a:lnTo>
                    <a:lnTo>
                      <a:pt x="1737" y="2780"/>
                    </a:lnTo>
                    <a:close/>
                  </a:path>
                </a:pathLst>
              </a:custGeom>
              <a:solidFill>
                <a:srgbClr val="84C22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47" name="Freeform 1000"/>
              <p:cNvSpPr>
                <a:spLocks noEditPoints="1"/>
              </p:cNvSpPr>
              <p:nvPr/>
            </p:nvSpPr>
            <p:spPr bwMode="auto">
              <a:xfrm>
                <a:off x="3538" y="2465"/>
                <a:ext cx="434" cy="681"/>
              </a:xfrm>
              <a:custGeom>
                <a:avLst/>
                <a:gdLst/>
                <a:ahLst/>
                <a:cxnLst>
                  <a:cxn ang="0">
                    <a:pos x="0" y="0"/>
                  </a:cxn>
                  <a:cxn ang="0">
                    <a:pos x="1737" y="0"/>
                  </a:cxn>
                  <a:cxn ang="0">
                    <a:pos x="1737" y="55"/>
                  </a:cxn>
                  <a:cxn ang="0">
                    <a:pos x="0" y="55"/>
                  </a:cxn>
                  <a:cxn ang="0">
                    <a:pos x="0" y="0"/>
                  </a:cxn>
                  <a:cxn ang="0">
                    <a:pos x="1737" y="2724"/>
                  </a:cxn>
                  <a:cxn ang="0">
                    <a:pos x="0" y="2724"/>
                  </a:cxn>
                  <a:cxn ang="0">
                    <a:pos x="0" y="2668"/>
                  </a:cxn>
                  <a:cxn ang="0">
                    <a:pos x="1737" y="2668"/>
                  </a:cxn>
                  <a:cxn ang="0">
                    <a:pos x="1737" y="2724"/>
                  </a:cxn>
                </a:cxnLst>
                <a:rect l="0" t="0" r="r" b="b"/>
                <a:pathLst>
                  <a:path w="1737" h="2724">
                    <a:moveTo>
                      <a:pt x="0" y="0"/>
                    </a:moveTo>
                    <a:lnTo>
                      <a:pt x="1737" y="0"/>
                    </a:lnTo>
                    <a:lnTo>
                      <a:pt x="1737" y="55"/>
                    </a:lnTo>
                    <a:lnTo>
                      <a:pt x="0" y="55"/>
                    </a:lnTo>
                    <a:lnTo>
                      <a:pt x="0" y="0"/>
                    </a:lnTo>
                    <a:close/>
                    <a:moveTo>
                      <a:pt x="1737" y="2724"/>
                    </a:moveTo>
                    <a:lnTo>
                      <a:pt x="0" y="2724"/>
                    </a:lnTo>
                    <a:lnTo>
                      <a:pt x="0" y="2668"/>
                    </a:lnTo>
                    <a:lnTo>
                      <a:pt x="1737" y="2668"/>
                    </a:lnTo>
                    <a:lnTo>
                      <a:pt x="1737" y="2724"/>
                    </a:lnTo>
                    <a:close/>
                  </a:path>
                </a:pathLst>
              </a:custGeom>
              <a:solidFill>
                <a:srgbClr val="81BE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48" name="Freeform 1001"/>
              <p:cNvSpPr>
                <a:spLocks noEditPoints="1"/>
              </p:cNvSpPr>
              <p:nvPr/>
            </p:nvSpPr>
            <p:spPr bwMode="auto">
              <a:xfrm>
                <a:off x="3538" y="2472"/>
                <a:ext cx="434" cy="667"/>
              </a:xfrm>
              <a:custGeom>
                <a:avLst/>
                <a:gdLst/>
                <a:ahLst/>
                <a:cxnLst>
                  <a:cxn ang="0">
                    <a:pos x="0" y="0"/>
                  </a:cxn>
                  <a:cxn ang="0">
                    <a:pos x="1737" y="0"/>
                  </a:cxn>
                  <a:cxn ang="0">
                    <a:pos x="1737" y="57"/>
                  </a:cxn>
                  <a:cxn ang="0">
                    <a:pos x="0" y="57"/>
                  </a:cxn>
                  <a:cxn ang="0">
                    <a:pos x="0" y="0"/>
                  </a:cxn>
                  <a:cxn ang="0">
                    <a:pos x="1737" y="2668"/>
                  </a:cxn>
                  <a:cxn ang="0">
                    <a:pos x="0" y="2668"/>
                  </a:cxn>
                  <a:cxn ang="0">
                    <a:pos x="0" y="2614"/>
                  </a:cxn>
                  <a:cxn ang="0">
                    <a:pos x="1737" y="2614"/>
                  </a:cxn>
                  <a:cxn ang="0">
                    <a:pos x="1737" y="2668"/>
                  </a:cxn>
                </a:cxnLst>
                <a:rect l="0" t="0" r="r" b="b"/>
                <a:pathLst>
                  <a:path w="1737" h="2668">
                    <a:moveTo>
                      <a:pt x="0" y="0"/>
                    </a:moveTo>
                    <a:lnTo>
                      <a:pt x="1737" y="0"/>
                    </a:lnTo>
                    <a:lnTo>
                      <a:pt x="1737" y="57"/>
                    </a:lnTo>
                    <a:lnTo>
                      <a:pt x="0" y="57"/>
                    </a:lnTo>
                    <a:lnTo>
                      <a:pt x="0" y="0"/>
                    </a:lnTo>
                    <a:close/>
                    <a:moveTo>
                      <a:pt x="1737" y="2668"/>
                    </a:moveTo>
                    <a:lnTo>
                      <a:pt x="0" y="2668"/>
                    </a:lnTo>
                    <a:lnTo>
                      <a:pt x="0" y="2614"/>
                    </a:lnTo>
                    <a:lnTo>
                      <a:pt x="1737" y="2614"/>
                    </a:lnTo>
                    <a:lnTo>
                      <a:pt x="1737" y="2668"/>
                    </a:lnTo>
                    <a:close/>
                  </a:path>
                </a:pathLst>
              </a:custGeom>
              <a:solidFill>
                <a:srgbClr val="7FBA3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49" name="Freeform 1002"/>
              <p:cNvSpPr>
                <a:spLocks noEditPoints="1"/>
              </p:cNvSpPr>
              <p:nvPr/>
            </p:nvSpPr>
            <p:spPr bwMode="auto">
              <a:xfrm>
                <a:off x="3538" y="2478"/>
                <a:ext cx="434" cy="654"/>
              </a:xfrm>
              <a:custGeom>
                <a:avLst/>
                <a:gdLst/>
                <a:ahLst/>
                <a:cxnLst>
                  <a:cxn ang="0">
                    <a:pos x="0" y="0"/>
                  </a:cxn>
                  <a:cxn ang="0">
                    <a:pos x="1737" y="0"/>
                  </a:cxn>
                  <a:cxn ang="0">
                    <a:pos x="1737" y="56"/>
                  </a:cxn>
                  <a:cxn ang="0">
                    <a:pos x="0" y="56"/>
                  </a:cxn>
                  <a:cxn ang="0">
                    <a:pos x="0" y="0"/>
                  </a:cxn>
                  <a:cxn ang="0">
                    <a:pos x="1737" y="2613"/>
                  </a:cxn>
                  <a:cxn ang="0">
                    <a:pos x="0" y="2613"/>
                  </a:cxn>
                  <a:cxn ang="0">
                    <a:pos x="0" y="2558"/>
                  </a:cxn>
                  <a:cxn ang="0">
                    <a:pos x="1737" y="2558"/>
                  </a:cxn>
                  <a:cxn ang="0">
                    <a:pos x="1737" y="2613"/>
                  </a:cxn>
                </a:cxnLst>
                <a:rect l="0" t="0" r="r" b="b"/>
                <a:pathLst>
                  <a:path w="1737" h="2613">
                    <a:moveTo>
                      <a:pt x="0" y="0"/>
                    </a:moveTo>
                    <a:lnTo>
                      <a:pt x="1737" y="0"/>
                    </a:lnTo>
                    <a:lnTo>
                      <a:pt x="1737" y="56"/>
                    </a:lnTo>
                    <a:lnTo>
                      <a:pt x="0" y="56"/>
                    </a:lnTo>
                    <a:lnTo>
                      <a:pt x="0" y="0"/>
                    </a:lnTo>
                    <a:close/>
                    <a:moveTo>
                      <a:pt x="1737" y="2613"/>
                    </a:moveTo>
                    <a:lnTo>
                      <a:pt x="0" y="2613"/>
                    </a:lnTo>
                    <a:lnTo>
                      <a:pt x="0" y="2558"/>
                    </a:lnTo>
                    <a:lnTo>
                      <a:pt x="1737" y="2558"/>
                    </a:lnTo>
                    <a:lnTo>
                      <a:pt x="1737" y="2613"/>
                    </a:lnTo>
                    <a:close/>
                  </a:path>
                </a:pathLst>
              </a:custGeom>
              <a:solidFill>
                <a:srgbClr val="7DB63C"/>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50" name="Freeform 1003"/>
              <p:cNvSpPr>
                <a:spLocks noEditPoints="1"/>
              </p:cNvSpPr>
              <p:nvPr/>
            </p:nvSpPr>
            <p:spPr bwMode="auto">
              <a:xfrm>
                <a:off x="3538" y="2486"/>
                <a:ext cx="434" cy="639"/>
              </a:xfrm>
              <a:custGeom>
                <a:avLst/>
                <a:gdLst/>
                <a:ahLst/>
                <a:cxnLst>
                  <a:cxn ang="0">
                    <a:pos x="0" y="0"/>
                  </a:cxn>
                  <a:cxn ang="0">
                    <a:pos x="1737" y="0"/>
                  </a:cxn>
                  <a:cxn ang="0">
                    <a:pos x="1737" y="55"/>
                  </a:cxn>
                  <a:cxn ang="0">
                    <a:pos x="0" y="55"/>
                  </a:cxn>
                  <a:cxn ang="0">
                    <a:pos x="0" y="0"/>
                  </a:cxn>
                  <a:cxn ang="0">
                    <a:pos x="1737" y="2557"/>
                  </a:cxn>
                  <a:cxn ang="0">
                    <a:pos x="0" y="2557"/>
                  </a:cxn>
                  <a:cxn ang="0">
                    <a:pos x="0" y="2500"/>
                  </a:cxn>
                  <a:cxn ang="0">
                    <a:pos x="1737" y="2500"/>
                  </a:cxn>
                  <a:cxn ang="0">
                    <a:pos x="1737" y="2557"/>
                  </a:cxn>
                </a:cxnLst>
                <a:rect l="0" t="0" r="r" b="b"/>
                <a:pathLst>
                  <a:path w="1737" h="2557">
                    <a:moveTo>
                      <a:pt x="0" y="0"/>
                    </a:moveTo>
                    <a:lnTo>
                      <a:pt x="1737" y="0"/>
                    </a:lnTo>
                    <a:lnTo>
                      <a:pt x="1737" y="55"/>
                    </a:lnTo>
                    <a:lnTo>
                      <a:pt x="0" y="55"/>
                    </a:lnTo>
                    <a:lnTo>
                      <a:pt x="0" y="0"/>
                    </a:lnTo>
                    <a:close/>
                    <a:moveTo>
                      <a:pt x="1737" y="2557"/>
                    </a:moveTo>
                    <a:lnTo>
                      <a:pt x="0" y="2557"/>
                    </a:lnTo>
                    <a:lnTo>
                      <a:pt x="0" y="2500"/>
                    </a:lnTo>
                    <a:lnTo>
                      <a:pt x="1737" y="2500"/>
                    </a:lnTo>
                    <a:lnTo>
                      <a:pt x="1737" y="2557"/>
                    </a:lnTo>
                    <a:close/>
                  </a:path>
                </a:pathLst>
              </a:custGeom>
              <a:solidFill>
                <a:srgbClr val="7BB24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51" name="Freeform 1004"/>
              <p:cNvSpPr>
                <a:spLocks noEditPoints="1"/>
              </p:cNvSpPr>
              <p:nvPr/>
            </p:nvSpPr>
            <p:spPr bwMode="auto">
              <a:xfrm>
                <a:off x="3538" y="2493"/>
                <a:ext cx="434" cy="625"/>
              </a:xfrm>
              <a:custGeom>
                <a:avLst/>
                <a:gdLst/>
                <a:ahLst/>
                <a:cxnLst>
                  <a:cxn ang="0">
                    <a:pos x="0" y="0"/>
                  </a:cxn>
                  <a:cxn ang="0">
                    <a:pos x="1737" y="0"/>
                  </a:cxn>
                  <a:cxn ang="0">
                    <a:pos x="1737" y="55"/>
                  </a:cxn>
                  <a:cxn ang="0">
                    <a:pos x="0" y="55"/>
                  </a:cxn>
                  <a:cxn ang="0">
                    <a:pos x="0" y="0"/>
                  </a:cxn>
                  <a:cxn ang="0">
                    <a:pos x="1737" y="2502"/>
                  </a:cxn>
                  <a:cxn ang="0">
                    <a:pos x="0" y="2502"/>
                  </a:cxn>
                  <a:cxn ang="0">
                    <a:pos x="0" y="2446"/>
                  </a:cxn>
                  <a:cxn ang="0">
                    <a:pos x="1737" y="2446"/>
                  </a:cxn>
                  <a:cxn ang="0">
                    <a:pos x="1737" y="2502"/>
                  </a:cxn>
                </a:cxnLst>
                <a:rect l="0" t="0" r="r" b="b"/>
                <a:pathLst>
                  <a:path w="1737" h="2502">
                    <a:moveTo>
                      <a:pt x="0" y="0"/>
                    </a:moveTo>
                    <a:lnTo>
                      <a:pt x="1737" y="0"/>
                    </a:lnTo>
                    <a:lnTo>
                      <a:pt x="1737" y="55"/>
                    </a:lnTo>
                    <a:lnTo>
                      <a:pt x="0" y="55"/>
                    </a:lnTo>
                    <a:lnTo>
                      <a:pt x="0" y="0"/>
                    </a:lnTo>
                    <a:close/>
                    <a:moveTo>
                      <a:pt x="1737" y="2502"/>
                    </a:moveTo>
                    <a:lnTo>
                      <a:pt x="0" y="2502"/>
                    </a:lnTo>
                    <a:lnTo>
                      <a:pt x="0" y="2446"/>
                    </a:lnTo>
                    <a:lnTo>
                      <a:pt x="1737" y="2446"/>
                    </a:lnTo>
                    <a:lnTo>
                      <a:pt x="1737" y="2502"/>
                    </a:lnTo>
                    <a:close/>
                  </a:path>
                </a:pathLst>
              </a:custGeom>
              <a:solidFill>
                <a:srgbClr val="79AD48"/>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52" name="Freeform 1005"/>
              <p:cNvSpPr>
                <a:spLocks noEditPoints="1"/>
              </p:cNvSpPr>
              <p:nvPr/>
            </p:nvSpPr>
            <p:spPr bwMode="auto">
              <a:xfrm>
                <a:off x="3538" y="2499"/>
                <a:ext cx="434" cy="612"/>
              </a:xfrm>
              <a:custGeom>
                <a:avLst/>
                <a:gdLst/>
                <a:ahLst/>
                <a:cxnLst>
                  <a:cxn ang="0">
                    <a:pos x="0" y="0"/>
                  </a:cxn>
                  <a:cxn ang="0">
                    <a:pos x="1737" y="0"/>
                  </a:cxn>
                  <a:cxn ang="0">
                    <a:pos x="1737" y="56"/>
                  </a:cxn>
                  <a:cxn ang="0">
                    <a:pos x="0" y="56"/>
                  </a:cxn>
                  <a:cxn ang="0">
                    <a:pos x="0" y="0"/>
                  </a:cxn>
                  <a:cxn ang="0">
                    <a:pos x="1737" y="2445"/>
                  </a:cxn>
                  <a:cxn ang="0">
                    <a:pos x="0" y="2445"/>
                  </a:cxn>
                  <a:cxn ang="0">
                    <a:pos x="0" y="2390"/>
                  </a:cxn>
                  <a:cxn ang="0">
                    <a:pos x="1737" y="2390"/>
                  </a:cxn>
                  <a:cxn ang="0">
                    <a:pos x="1737" y="2445"/>
                  </a:cxn>
                </a:cxnLst>
                <a:rect l="0" t="0" r="r" b="b"/>
                <a:pathLst>
                  <a:path w="1737" h="2445">
                    <a:moveTo>
                      <a:pt x="0" y="0"/>
                    </a:moveTo>
                    <a:lnTo>
                      <a:pt x="1737" y="0"/>
                    </a:lnTo>
                    <a:lnTo>
                      <a:pt x="1737" y="56"/>
                    </a:lnTo>
                    <a:lnTo>
                      <a:pt x="0" y="56"/>
                    </a:lnTo>
                    <a:lnTo>
                      <a:pt x="0" y="0"/>
                    </a:lnTo>
                    <a:close/>
                    <a:moveTo>
                      <a:pt x="1737" y="2445"/>
                    </a:moveTo>
                    <a:lnTo>
                      <a:pt x="0" y="2445"/>
                    </a:lnTo>
                    <a:lnTo>
                      <a:pt x="0" y="2390"/>
                    </a:lnTo>
                    <a:lnTo>
                      <a:pt x="1737" y="2390"/>
                    </a:lnTo>
                    <a:lnTo>
                      <a:pt x="1737" y="2445"/>
                    </a:lnTo>
                    <a:close/>
                  </a:path>
                </a:pathLst>
              </a:custGeom>
              <a:solidFill>
                <a:srgbClr val="77A94D"/>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53" name="Freeform 1006"/>
              <p:cNvSpPr>
                <a:spLocks noEditPoints="1"/>
              </p:cNvSpPr>
              <p:nvPr/>
            </p:nvSpPr>
            <p:spPr bwMode="auto">
              <a:xfrm>
                <a:off x="3538" y="2506"/>
                <a:ext cx="434" cy="598"/>
              </a:xfrm>
              <a:custGeom>
                <a:avLst/>
                <a:gdLst/>
                <a:ahLst/>
                <a:cxnLst>
                  <a:cxn ang="0">
                    <a:pos x="0" y="0"/>
                  </a:cxn>
                  <a:cxn ang="0">
                    <a:pos x="1737" y="0"/>
                  </a:cxn>
                  <a:cxn ang="0">
                    <a:pos x="1737" y="56"/>
                  </a:cxn>
                  <a:cxn ang="0">
                    <a:pos x="0" y="56"/>
                  </a:cxn>
                  <a:cxn ang="0">
                    <a:pos x="0" y="0"/>
                  </a:cxn>
                  <a:cxn ang="0">
                    <a:pos x="1737" y="2391"/>
                  </a:cxn>
                  <a:cxn ang="0">
                    <a:pos x="0" y="2391"/>
                  </a:cxn>
                  <a:cxn ang="0">
                    <a:pos x="0" y="2336"/>
                  </a:cxn>
                  <a:cxn ang="0">
                    <a:pos x="1737" y="2336"/>
                  </a:cxn>
                  <a:cxn ang="0">
                    <a:pos x="1737" y="2391"/>
                  </a:cxn>
                </a:cxnLst>
                <a:rect l="0" t="0" r="r" b="b"/>
                <a:pathLst>
                  <a:path w="1737" h="2391">
                    <a:moveTo>
                      <a:pt x="0" y="0"/>
                    </a:moveTo>
                    <a:lnTo>
                      <a:pt x="1737" y="0"/>
                    </a:lnTo>
                    <a:lnTo>
                      <a:pt x="1737" y="56"/>
                    </a:lnTo>
                    <a:lnTo>
                      <a:pt x="0" y="56"/>
                    </a:lnTo>
                    <a:lnTo>
                      <a:pt x="0" y="0"/>
                    </a:lnTo>
                    <a:close/>
                    <a:moveTo>
                      <a:pt x="1737" y="2391"/>
                    </a:moveTo>
                    <a:lnTo>
                      <a:pt x="0" y="2391"/>
                    </a:lnTo>
                    <a:lnTo>
                      <a:pt x="0" y="2336"/>
                    </a:lnTo>
                    <a:lnTo>
                      <a:pt x="1737" y="2336"/>
                    </a:lnTo>
                    <a:lnTo>
                      <a:pt x="1737" y="2391"/>
                    </a:lnTo>
                    <a:close/>
                  </a:path>
                </a:pathLst>
              </a:custGeom>
              <a:solidFill>
                <a:srgbClr val="75A55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54" name="Freeform 1007"/>
              <p:cNvSpPr>
                <a:spLocks noEditPoints="1"/>
              </p:cNvSpPr>
              <p:nvPr/>
            </p:nvSpPr>
            <p:spPr bwMode="auto">
              <a:xfrm>
                <a:off x="3538" y="2513"/>
                <a:ext cx="434" cy="584"/>
              </a:xfrm>
              <a:custGeom>
                <a:avLst/>
                <a:gdLst/>
                <a:ahLst/>
                <a:cxnLst>
                  <a:cxn ang="0">
                    <a:pos x="0" y="0"/>
                  </a:cxn>
                  <a:cxn ang="0">
                    <a:pos x="1737" y="0"/>
                  </a:cxn>
                  <a:cxn ang="0">
                    <a:pos x="1737" y="55"/>
                  </a:cxn>
                  <a:cxn ang="0">
                    <a:pos x="0" y="55"/>
                  </a:cxn>
                  <a:cxn ang="0">
                    <a:pos x="0" y="0"/>
                  </a:cxn>
                  <a:cxn ang="0">
                    <a:pos x="1737" y="2334"/>
                  </a:cxn>
                  <a:cxn ang="0">
                    <a:pos x="0" y="2334"/>
                  </a:cxn>
                  <a:cxn ang="0">
                    <a:pos x="0" y="2278"/>
                  </a:cxn>
                  <a:cxn ang="0">
                    <a:pos x="1737" y="2278"/>
                  </a:cxn>
                  <a:cxn ang="0">
                    <a:pos x="1737" y="2334"/>
                  </a:cxn>
                </a:cxnLst>
                <a:rect l="0" t="0" r="r" b="b"/>
                <a:pathLst>
                  <a:path w="1737" h="2334">
                    <a:moveTo>
                      <a:pt x="0" y="0"/>
                    </a:moveTo>
                    <a:lnTo>
                      <a:pt x="1737" y="0"/>
                    </a:lnTo>
                    <a:lnTo>
                      <a:pt x="1737" y="55"/>
                    </a:lnTo>
                    <a:lnTo>
                      <a:pt x="0" y="55"/>
                    </a:lnTo>
                    <a:lnTo>
                      <a:pt x="0" y="0"/>
                    </a:lnTo>
                    <a:close/>
                    <a:moveTo>
                      <a:pt x="1737" y="2334"/>
                    </a:moveTo>
                    <a:lnTo>
                      <a:pt x="0" y="2334"/>
                    </a:lnTo>
                    <a:lnTo>
                      <a:pt x="0" y="2278"/>
                    </a:lnTo>
                    <a:lnTo>
                      <a:pt x="1737" y="2278"/>
                    </a:lnTo>
                    <a:lnTo>
                      <a:pt x="1737" y="2334"/>
                    </a:lnTo>
                    <a:close/>
                  </a:path>
                </a:pathLst>
              </a:custGeom>
              <a:solidFill>
                <a:srgbClr val="74A253"/>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55" name="Freeform 1008"/>
              <p:cNvSpPr>
                <a:spLocks noEditPoints="1"/>
              </p:cNvSpPr>
              <p:nvPr/>
            </p:nvSpPr>
            <p:spPr bwMode="auto">
              <a:xfrm>
                <a:off x="3538" y="2520"/>
                <a:ext cx="434" cy="570"/>
              </a:xfrm>
              <a:custGeom>
                <a:avLst/>
                <a:gdLst/>
                <a:ahLst/>
                <a:cxnLst>
                  <a:cxn ang="0">
                    <a:pos x="0" y="0"/>
                  </a:cxn>
                  <a:cxn ang="0">
                    <a:pos x="1737" y="0"/>
                  </a:cxn>
                  <a:cxn ang="0">
                    <a:pos x="1737" y="55"/>
                  </a:cxn>
                  <a:cxn ang="0">
                    <a:pos x="0" y="55"/>
                  </a:cxn>
                  <a:cxn ang="0">
                    <a:pos x="0" y="0"/>
                  </a:cxn>
                  <a:cxn ang="0">
                    <a:pos x="1737" y="2280"/>
                  </a:cxn>
                  <a:cxn ang="0">
                    <a:pos x="0" y="2280"/>
                  </a:cxn>
                  <a:cxn ang="0">
                    <a:pos x="0" y="2224"/>
                  </a:cxn>
                  <a:cxn ang="0">
                    <a:pos x="1737" y="2224"/>
                  </a:cxn>
                  <a:cxn ang="0">
                    <a:pos x="1737" y="2280"/>
                  </a:cxn>
                </a:cxnLst>
                <a:rect l="0" t="0" r="r" b="b"/>
                <a:pathLst>
                  <a:path w="1737" h="2280">
                    <a:moveTo>
                      <a:pt x="0" y="0"/>
                    </a:moveTo>
                    <a:lnTo>
                      <a:pt x="1737" y="0"/>
                    </a:lnTo>
                    <a:lnTo>
                      <a:pt x="1737" y="55"/>
                    </a:lnTo>
                    <a:lnTo>
                      <a:pt x="0" y="55"/>
                    </a:lnTo>
                    <a:lnTo>
                      <a:pt x="0" y="0"/>
                    </a:lnTo>
                    <a:close/>
                    <a:moveTo>
                      <a:pt x="1737" y="2280"/>
                    </a:moveTo>
                    <a:lnTo>
                      <a:pt x="0" y="2280"/>
                    </a:lnTo>
                    <a:lnTo>
                      <a:pt x="0" y="2224"/>
                    </a:lnTo>
                    <a:lnTo>
                      <a:pt x="1737" y="2224"/>
                    </a:lnTo>
                    <a:lnTo>
                      <a:pt x="1737" y="2280"/>
                    </a:lnTo>
                    <a:close/>
                  </a:path>
                </a:pathLst>
              </a:custGeom>
              <a:solidFill>
                <a:srgbClr val="719E5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12" name="Freeform 1010"/>
            <p:cNvSpPr>
              <a:spLocks noEditPoints="1"/>
            </p:cNvSpPr>
            <p:nvPr/>
          </p:nvSpPr>
          <p:spPr bwMode="auto">
            <a:xfrm>
              <a:off x="3538" y="2527"/>
              <a:ext cx="434" cy="556"/>
            </a:xfrm>
            <a:custGeom>
              <a:avLst/>
              <a:gdLst/>
              <a:ahLst/>
              <a:cxnLst>
                <a:cxn ang="0">
                  <a:pos x="0" y="0"/>
                </a:cxn>
                <a:cxn ang="0">
                  <a:pos x="1737" y="0"/>
                </a:cxn>
                <a:cxn ang="0">
                  <a:pos x="1737" y="56"/>
                </a:cxn>
                <a:cxn ang="0">
                  <a:pos x="0" y="56"/>
                </a:cxn>
                <a:cxn ang="0">
                  <a:pos x="0" y="0"/>
                </a:cxn>
                <a:cxn ang="0">
                  <a:pos x="1737" y="2223"/>
                </a:cxn>
                <a:cxn ang="0">
                  <a:pos x="0" y="2223"/>
                </a:cxn>
                <a:cxn ang="0">
                  <a:pos x="0" y="2168"/>
                </a:cxn>
                <a:cxn ang="0">
                  <a:pos x="1737" y="2168"/>
                </a:cxn>
                <a:cxn ang="0">
                  <a:pos x="1737" y="2223"/>
                </a:cxn>
              </a:cxnLst>
              <a:rect l="0" t="0" r="r" b="b"/>
              <a:pathLst>
                <a:path w="1737" h="2223">
                  <a:moveTo>
                    <a:pt x="0" y="0"/>
                  </a:moveTo>
                  <a:lnTo>
                    <a:pt x="1737" y="0"/>
                  </a:lnTo>
                  <a:lnTo>
                    <a:pt x="1737" y="56"/>
                  </a:lnTo>
                  <a:lnTo>
                    <a:pt x="0" y="56"/>
                  </a:lnTo>
                  <a:lnTo>
                    <a:pt x="0" y="0"/>
                  </a:lnTo>
                  <a:close/>
                  <a:moveTo>
                    <a:pt x="1737" y="2223"/>
                  </a:moveTo>
                  <a:lnTo>
                    <a:pt x="0" y="2223"/>
                  </a:lnTo>
                  <a:lnTo>
                    <a:pt x="0" y="2168"/>
                  </a:lnTo>
                  <a:lnTo>
                    <a:pt x="1737" y="2168"/>
                  </a:lnTo>
                  <a:lnTo>
                    <a:pt x="1737" y="2223"/>
                  </a:lnTo>
                  <a:close/>
                </a:path>
              </a:pathLst>
            </a:custGeom>
            <a:solidFill>
              <a:srgbClr val="6F9959"/>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3" name="Freeform 1011"/>
            <p:cNvSpPr>
              <a:spLocks noEditPoints="1"/>
            </p:cNvSpPr>
            <p:nvPr/>
          </p:nvSpPr>
          <p:spPr bwMode="auto">
            <a:xfrm>
              <a:off x="3538" y="2534"/>
              <a:ext cx="434" cy="542"/>
            </a:xfrm>
            <a:custGeom>
              <a:avLst/>
              <a:gdLst/>
              <a:ahLst/>
              <a:cxnLst>
                <a:cxn ang="0">
                  <a:pos x="0" y="0"/>
                </a:cxn>
                <a:cxn ang="0">
                  <a:pos x="1737" y="0"/>
                </a:cxn>
                <a:cxn ang="0">
                  <a:pos x="1737" y="56"/>
                </a:cxn>
                <a:cxn ang="0">
                  <a:pos x="0" y="56"/>
                </a:cxn>
                <a:cxn ang="0">
                  <a:pos x="0" y="0"/>
                </a:cxn>
                <a:cxn ang="0">
                  <a:pos x="1737" y="2169"/>
                </a:cxn>
                <a:cxn ang="0">
                  <a:pos x="0" y="2169"/>
                </a:cxn>
                <a:cxn ang="0">
                  <a:pos x="0" y="2114"/>
                </a:cxn>
                <a:cxn ang="0">
                  <a:pos x="1737" y="2114"/>
                </a:cxn>
                <a:cxn ang="0">
                  <a:pos x="1737" y="2169"/>
                </a:cxn>
              </a:cxnLst>
              <a:rect l="0" t="0" r="r" b="b"/>
              <a:pathLst>
                <a:path w="1737" h="2169">
                  <a:moveTo>
                    <a:pt x="0" y="0"/>
                  </a:moveTo>
                  <a:lnTo>
                    <a:pt x="1737" y="0"/>
                  </a:lnTo>
                  <a:lnTo>
                    <a:pt x="1737" y="56"/>
                  </a:lnTo>
                  <a:lnTo>
                    <a:pt x="0" y="56"/>
                  </a:lnTo>
                  <a:lnTo>
                    <a:pt x="0" y="0"/>
                  </a:lnTo>
                  <a:close/>
                  <a:moveTo>
                    <a:pt x="1737" y="2169"/>
                  </a:moveTo>
                  <a:lnTo>
                    <a:pt x="0" y="2169"/>
                  </a:lnTo>
                  <a:lnTo>
                    <a:pt x="0" y="2114"/>
                  </a:lnTo>
                  <a:lnTo>
                    <a:pt x="1737" y="2114"/>
                  </a:lnTo>
                  <a:lnTo>
                    <a:pt x="1737" y="2169"/>
                  </a:lnTo>
                  <a:close/>
                </a:path>
              </a:pathLst>
            </a:custGeom>
            <a:solidFill>
              <a:srgbClr val="6D965C"/>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4" name="Freeform 1012"/>
            <p:cNvSpPr>
              <a:spLocks noEditPoints="1"/>
            </p:cNvSpPr>
            <p:nvPr/>
          </p:nvSpPr>
          <p:spPr bwMode="auto">
            <a:xfrm>
              <a:off x="3538" y="2541"/>
              <a:ext cx="434" cy="528"/>
            </a:xfrm>
            <a:custGeom>
              <a:avLst/>
              <a:gdLst/>
              <a:ahLst/>
              <a:cxnLst>
                <a:cxn ang="0">
                  <a:pos x="0" y="0"/>
                </a:cxn>
                <a:cxn ang="0">
                  <a:pos x="1737" y="0"/>
                </a:cxn>
                <a:cxn ang="0">
                  <a:pos x="1737" y="55"/>
                </a:cxn>
                <a:cxn ang="0">
                  <a:pos x="0" y="55"/>
                </a:cxn>
                <a:cxn ang="0">
                  <a:pos x="0" y="0"/>
                </a:cxn>
                <a:cxn ang="0">
                  <a:pos x="1737" y="2112"/>
                </a:cxn>
                <a:cxn ang="0">
                  <a:pos x="0" y="2112"/>
                </a:cxn>
                <a:cxn ang="0">
                  <a:pos x="0" y="2056"/>
                </a:cxn>
                <a:cxn ang="0">
                  <a:pos x="1737" y="2056"/>
                </a:cxn>
                <a:cxn ang="0">
                  <a:pos x="1737" y="2112"/>
                </a:cxn>
              </a:cxnLst>
              <a:rect l="0" t="0" r="r" b="b"/>
              <a:pathLst>
                <a:path w="1737" h="2112">
                  <a:moveTo>
                    <a:pt x="0" y="0"/>
                  </a:moveTo>
                  <a:lnTo>
                    <a:pt x="1737" y="0"/>
                  </a:lnTo>
                  <a:lnTo>
                    <a:pt x="1737" y="55"/>
                  </a:lnTo>
                  <a:lnTo>
                    <a:pt x="0" y="55"/>
                  </a:lnTo>
                  <a:lnTo>
                    <a:pt x="0" y="0"/>
                  </a:lnTo>
                  <a:close/>
                  <a:moveTo>
                    <a:pt x="1737" y="2112"/>
                  </a:moveTo>
                  <a:lnTo>
                    <a:pt x="0" y="2112"/>
                  </a:lnTo>
                  <a:lnTo>
                    <a:pt x="0" y="2056"/>
                  </a:lnTo>
                  <a:lnTo>
                    <a:pt x="1737" y="2056"/>
                  </a:lnTo>
                  <a:lnTo>
                    <a:pt x="1737" y="2112"/>
                  </a:lnTo>
                  <a:close/>
                </a:path>
              </a:pathLst>
            </a:custGeom>
            <a:solidFill>
              <a:srgbClr val="6B925E"/>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5" name="Freeform 1013"/>
            <p:cNvSpPr>
              <a:spLocks noEditPoints="1"/>
            </p:cNvSpPr>
            <p:nvPr/>
          </p:nvSpPr>
          <p:spPr bwMode="auto">
            <a:xfrm>
              <a:off x="3538" y="2548"/>
              <a:ext cx="434" cy="514"/>
            </a:xfrm>
            <a:custGeom>
              <a:avLst/>
              <a:gdLst/>
              <a:ahLst/>
              <a:cxnLst>
                <a:cxn ang="0">
                  <a:pos x="0" y="0"/>
                </a:cxn>
                <a:cxn ang="0">
                  <a:pos x="1737" y="0"/>
                </a:cxn>
                <a:cxn ang="0">
                  <a:pos x="1737" y="55"/>
                </a:cxn>
                <a:cxn ang="0">
                  <a:pos x="0" y="55"/>
                </a:cxn>
                <a:cxn ang="0">
                  <a:pos x="0" y="0"/>
                </a:cxn>
                <a:cxn ang="0">
                  <a:pos x="1737" y="2058"/>
                </a:cxn>
                <a:cxn ang="0">
                  <a:pos x="0" y="2058"/>
                </a:cxn>
                <a:cxn ang="0">
                  <a:pos x="0" y="2001"/>
                </a:cxn>
                <a:cxn ang="0">
                  <a:pos x="1737" y="2001"/>
                </a:cxn>
                <a:cxn ang="0">
                  <a:pos x="1737" y="2058"/>
                </a:cxn>
              </a:cxnLst>
              <a:rect l="0" t="0" r="r" b="b"/>
              <a:pathLst>
                <a:path w="1737" h="2058">
                  <a:moveTo>
                    <a:pt x="0" y="0"/>
                  </a:moveTo>
                  <a:lnTo>
                    <a:pt x="1737" y="0"/>
                  </a:lnTo>
                  <a:lnTo>
                    <a:pt x="1737" y="55"/>
                  </a:lnTo>
                  <a:lnTo>
                    <a:pt x="0" y="55"/>
                  </a:lnTo>
                  <a:lnTo>
                    <a:pt x="0" y="0"/>
                  </a:lnTo>
                  <a:close/>
                  <a:moveTo>
                    <a:pt x="1737" y="2058"/>
                  </a:moveTo>
                  <a:lnTo>
                    <a:pt x="0" y="2058"/>
                  </a:lnTo>
                  <a:lnTo>
                    <a:pt x="0" y="2001"/>
                  </a:lnTo>
                  <a:lnTo>
                    <a:pt x="1737" y="2001"/>
                  </a:lnTo>
                  <a:lnTo>
                    <a:pt x="1737" y="2058"/>
                  </a:lnTo>
                  <a:close/>
                </a:path>
              </a:pathLst>
            </a:custGeom>
            <a:solidFill>
              <a:srgbClr val="698F6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6" name="Freeform 1014"/>
            <p:cNvSpPr>
              <a:spLocks noEditPoints="1"/>
            </p:cNvSpPr>
            <p:nvPr/>
          </p:nvSpPr>
          <p:spPr bwMode="auto">
            <a:xfrm>
              <a:off x="3538" y="2555"/>
              <a:ext cx="434" cy="500"/>
            </a:xfrm>
            <a:custGeom>
              <a:avLst/>
              <a:gdLst/>
              <a:ahLst/>
              <a:cxnLst>
                <a:cxn ang="0">
                  <a:pos x="0" y="0"/>
                </a:cxn>
                <a:cxn ang="0">
                  <a:pos x="1737" y="0"/>
                </a:cxn>
                <a:cxn ang="0">
                  <a:pos x="1737" y="56"/>
                </a:cxn>
                <a:cxn ang="0">
                  <a:pos x="0" y="56"/>
                </a:cxn>
                <a:cxn ang="0">
                  <a:pos x="0" y="0"/>
                </a:cxn>
                <a:cxn ang="0">
                  <a:pos x="1737" y="2001"/>
                </a:cxn>
                <a:cxn ang="0">
                  <a:pos x="0" y="2001"/>
                </a:cxn>
                <a:cxn ang="0">
                  <a:pos x="0" y="1946"/>
                </a:cxn>
                <a:cxn ang="0">
                  <a:pos x="1737" y="1946"/>
                </a:cxn>
                <a:cxn ang="0">
                  <a:pos x="1737" y="2001"/>
                </a:cxn>
              </a:cxnLst>
              <a:rect l="0" t="0" r="r" b="b"/>
              <a:pathLst>
                <a:path w="1737" h="2001">
                  <a:moveTo>
                    <a:pt x="0" y="0"/>
                  </a:moveTo>
                  <a:lnTo>
                    <a:pt x="1737" y="0"/>
                  </a:lnTo>
                  <a:lnTo>
                    <a:pt x="1737" y="56"/>
                  </a:lnTo>
                  <a:lnTo>
                    <a:pt x="0" y="56"/>
                  </a:lnTo>
                  <a:lnTo>
                    <a:pt x="0" y="0"/>
                  </a:lnTo>
                  <a:close/>
                  <a:moveTo>
                    <a:pt x="1737" y="2001"/>
                  </a:moveTo>
                  <a:lnTo>
                    <a:pt x="0" y="2001"/>
                  </a:lnTo>
                  <a:lnTo>
                    <a:pt x="0" y="1946"/>
                  </a:lnTo>
                  <a:lnTo>
                    <a:pt x="1737" y="1946"/>
                  </a:lnTo>
                  <a:lnTo>
                    <a:pt x="1737" y="2001"/>
                  </a:lnTo>
                  <a:close/>
                </a:path>
              </a:pathLst>
            </a:custGeom>
            <a:solidFill>
              <a:srgbClr val="678C6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7" name="Freeform 1015"/>
            <p:cNvSpPr>
              <a:spLocks noEditPoints="1"/>
            </p:cNvSpPr>
            <p:nvPr/>
          </p:nvSpPr>
          <p:spPr bwMode="auto">
            <a:xfrm>
              <a:off x="3538" y="2562"/>
              <a:ext cx="434" cy="486"/>
            </a:xfrm>
            <a:custGeom>
              <a:avLst/>
              <a:gdLst/>
              <a:ahLst/>
              <a:cxnLst>
                <a:cxn ang="0">
                  <a:pos x="0" y="0"/>
                </a:cxn>
                <a:cxn ang="0">
                  <a:pos x="1737" y="0"/>
                </a:cxn>
                <a:cxn ang="0">
                  <a:pos x="1737" y="57"/>
                </a:cxn>
                <a:cxn ang="0">
                  <a:pos x="0" y="57"/>
                </a:cxn>
                <a:cxn ang="0">
                  <a:pos x="0" y="0"/>
                </a:cxn>
                <a:cxn ang="0">
                  <a:pos x="1737" y="1946"/>
                </a:cxn>
                <a:cxn ang="0">
                  <a:pos x="0" y="1946"/>
                </a:cxn>
                <a:cxn ang="0">
                  <a:pos x="0" y="1892"/>
                </a:cxn>
                <a:cxn ang="0">
                  <a:pos x="1737" y="1892"/>
                </a:cxn>
                <a:cxn ang="0">
                  <a:pos x="1737" y="1946"/>
                </a:cxn>
              </a:cxnLst>
              <a:rect l="0" t="0" r="r" b="b"/>
              <a:pathLst>
                <a:path w="1737" h="1946">
                  <a:moveTo>
                    <a:pt x="0" y="0"/>
                  </a:moveTo>
                  <a:lnTo>
                    <a:pt x="1737" y="0"/>
                  </a:lnTo>
                  <a:lnTo>
                    <a:pt x="1737" y="57"/>
                  </a:lnTo>
                  <a:lnTo>
                    <a:pt x="0" y="57"/>
                  </a:lnTo>
                  <a:lnTo>
                    <a:pt x="0" y="0"/>
                  </a:lnTo>
                  <a:close/>
                  <a:moveTo>
                    <a:pt x="1737" y="1946"/>
                  </a:moveTo>
                  <a:lnTo>
                    <a:pt x="0" y="1946"/>
                  </a:lnTo>
                  <a:lnTo>
                    <a:pt x="0" y="1892"/>
                  </a:lnTo>
                  <a:lnTo>
                    <a:pt x="1737" y="1892"/>
                  </a:lnTo>
                  <a:lnTo>
                    <a:pt x="1737" y="1946"/>
                  </a:lnTo>
                  <a:close/>
                </a:path>
              </a:pathLst>
            </a:custGeom>
            <a:solidFill>
              <a:srgbClr val="668864"/>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8" name="Freeform 1016"/>
            <p:cNvSpPr>
              <a:spLocks noEditPoints="1"/>
            </p:cNvSpPr>
            <p:nvPr/>
          </p:nvSpPr>
          <p:spPr bwMode="auto">
            <a:xfrm>
              <a:off x="3538" y="2569"/>
              <a:ext cx="434" cy="473"/>
            </a:xfrm>
            <a:custGeom>
              <a:avLst/>
              <a:gdLst/>
              <a:ahLst/>
              <a:cxnLst>
                <a:cxn ang="0">
                  <a:pos x="0" y="0"/>
                </a:cxn>
                <a:cxn ang="0">
                  <a:pos x="1737" y="0"/>
                </a:cxn>
                <a:cxn ang="0">
                  <a:pos x="1737" y="55"/>
                </a:cxn>
                <a:cxn ang="0">
                  <a:pos x="0" y="55"/>
                </a:cxn>
                <a:cxn ang="0">
                  <a:pos x="0" y="0"/>
                </a:cxn>
                <a:cxn ang="0">
                  <a:pos x="1737" y="1890"/>
                </a:cxn>
                <a:cxn ang="0">
                  <a:pos x="0" y="1890"/>
                </a:cxn>
                <a:cxn ang="0">
                  <a:pos x="0" y="1834"/>
                </a:cxn>
                <a:cxn ang="0">
                  <a:pos x="1737" y="1834"/>
                </a:cxn>
                <a:cxn ang="0">
                  <a:pos x="1737" y="1890"/>
                </a:cxn>
              </a:cxnLst>
              <a:rect l="0" t="0" r="r" b="b"/>
              <a:pathLst>
                <a:path w="1737" h="1890">
                  <a:moveTo>
                    <a:pt x="0" y="0"/>
                  </a:moveTo>
                  <a:lnTo>
                    <a:pt x="1737" y="0"/>
                  </a:lnTo>
                  <a:lnTo>
                    <a:pt x="1737" y="55"/>
                  </a:lnTo>
                  <a:lnTo>
                    <a:pt x="0" y="55"/>
                  </a:lnTo>
                  <a:lnTo>
                    <a:pt x="0" y="0"/>
                  </a:lnTo>
                  <a:close/>
                  <a:moveTo>
                    <a:pt x="1737" y="1890"/>
                  </a:moveTo>
                  <a:lnTo>
                    <a:pt x="0" y="1890"/>
                  </a:lnTo>
                  <a:lnTo>
                    <a:pt x="0" y="1834"/>
                  </a:lnTo>
                  <a:lnTo>
                    <a:pt x="1737" y="1834"/>
                  </a:lnTo>
                  <a:lnTo>
                    <a:pt x="1737" y="1890"/>
                  </a:lnTo>
                  <a:close/>
                </a:path>
              </a:pathLst>
            </a:custGeom>
            <a:solidFill>
              <a:srgbClr val="64846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9" name="Freeform 1017"/>
            <p:cNvSpPr>
              <a:spLocks/>
            </p:cNvSpPr>
            <p:nvPr/>
          </p:nvSpPr>
          <p:spPr bwMode="auto">
            <a:xfrm>
              <a:off x="3538" y="2576"/>
              <a:ext cx="434" cy="459"/>
            </a:xfrm>
            <a:custGeom>
              <a:avLst/>
              <a:gdLst/>
              <a:ahLst/>
              <a:cxnLst>
                <a:cxn ang="0">
                  <a:pos x="0" y="0"/>
                </a:cxn>
                <a:cxn ang="0">
                  <a:pos x="1737" y="0"/>
                </a:cxn>
                <a:cxn ang="0">
                  <a:pos x="1737" y="1835"/>
                </a:cxn>
                <a:cxn ang="0">
                  <a:pos x="0" y="1835"/>
                </a:cxn>
                <a:cxn ang="0">
                  <a:pos x="0" y="48"/>
                </a:cxn>
                <a:cxn ang="0">
                  <a:pos x="7" y="55"/>
                </a:cxn>
                <a:cxn ang="0">
                  <a:pos x="1731" y="55"/>
                </a:cxn>
                <a:cxn ang="0">
                  <a:pos x="1731" y="1778"/>
                </a:cxn>
                <a:cxn ang="0">
                  <a:pos x="7" y="1778"/>
                </a:cxn>
                <a:cxn ang="0">
                  <a:pos x="7" y="55"/>
                </a:cxn>
                <a:cxn ang="0">
                  <a:pos x="0" y="48"/>
                </a:cxn>
                <a:cxn ang="0">
                  <a:pos x="0" y="0"/>
                </a:cxn>
              </a:cxnLst>
              <a:rect l="0" t="0" r="r" b="b"/>
              <a:pathLst>
                <a:path w="1737" h="1835">
                  <a:moveTo>
                    <a:pt x="0" y="0"/>
                  </a:moveTo>
                  <a:lnTo>
                    <a:pt x="1737" y="0"/>
                  </a:lnTo>
                  <a:lnTo>
                    <a:pt x="1737" y="1835"/>
                  </a:lnTo>
                  <a:lnTo>
                    <a:pt x="0" y="1835"/>
                  </a:lnTo>
                  <a:lnTo>
                    <a:pt x="0" y="48"/>
                  </a:lnTo>
                  <a:lnTo>
                    <a:pt x="7" y="55"/>
                  </a:lnTo>
                  <a:lnTo>
                    <a:pt x="1731" y="55"/>
                  </a:lnTo>
                  <a:lnTo>
                    <a:pt x="1731" y="1778"/>
                  </a:lnTo>
                  <a:lnTo>
                    <a:pt x="7" y="1778"/>
                  </a:lnTo>
                  <a:lnTo>
                    <a:pt x="7" y="55"/>
                  </a:lnTo>
                  <a:lnTo>
                    <a:pt x="0" y="48"/>
                  </a:lnTo>
                  <a:lnTo>
                    <a:pt x="0" y="0"/>
                  </a:lnTo>
                  <a:close/>
                </a:path>
              </a:pathLst>
            </a:custGeom>
            <a:solidFill>
              <a:srgbClr val="628167"/>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0" name="Freeform 1018"/>
            <p:cNvSpPr>
              <a:spLocks/>
            </p:cNvSpPr>
            <p:nvPr/>
          </p:nvSpPr>
          <p:spPr bwMode="auto">
            <a:xfrm>
              <a:off x="3538" y="2583"/>
              <a:ext cx="434" cy="444"/>
            </a:xfrm>
            <a:custGeom>
              <a:avLst/>
              <a:gdLst/>
              <a:ahLst/>
              <a:cxnLst>
                <a:cxn ang="0">
                  <a:pos x="0" y="0"/>
                </a:cxn>
                <a:cxn ang="0">
                  <a:pos x="1737" y="0"/>
                </a:cxn>
                <a:cxn ang="0">
                  <a:pos x="1737" y="1779"/>
                </a:cxn>
                <a:cxn ang="0">
                  <a:pos x="0" y="1779"/>
                </a:cxn>
                <a:cxn ang="0">
                  <a:pos x="0" y="21"/>
                </a:cxn>
                <a:cxn ang="0">
                  <a:pos x="34" y="56"/>
                </a:cxn>
                <a:cxn ang="0">
                  <a:pos x="1702" y="56"/>
                </a:cxn>
                <a:cxn ang="0">
                  <a:pos x="1702" y="1724"/>
                </a:cxn>
                <a:cxn ang="0">
                  <a:pos x="34" y="1724"/>
                </a:cxn>
                <a:cxn ang="0">
                  <a:pos x="34" y="56"/>
                </a:cxn>
                <a:cxn ang="0">
                  <a:pos x="0" y="21"/>
                </a:cxn>
                <a:cxn ang="0">
                  <a:pos x="0" y="0"/>
                </a:cxn>
              </a:cxnLst>
              <a:rect l="0" t="0" r="r" b="b"/>
              <a:pathLst>
                <a:path w="1737" h="1779">
                  <a:moveTo>
                    <a:pt x="0" y="0"/>
                  </a:moveTo>
                  <a:lnTo>
                    <a:pt x="1737" y="0"/>
                  </a:lnTo>
                  <a:lnTo>
                    <a:pt x="1737" y="1779"/>
                  </a:lnTo>
                  <a:lnTo>
                    <a:pt x="0" y="1779"/>
                  </a:lnTo>
                  <a:lnTo>
                    <a:pt x="0" y="21"/>
                  </a:lnTo>
                  <a:lnTo>
                    <a:pt x="34" y="56"/>
                  </a:lnTo>
                  <a:lnTo>
                    <a:pt x="1702" y="56"/>
                  </a:lnTo>
                  <a:lnTo>
                    <a:pt x="1702" y="1724"/>
                  </a:lnTo>
                  <a:lnTo>
                    <a:pt x="34" y="1724"/>
                  </a:lnTo>
                  <a:lnTo>
                    <a:pt x="34" y="56"/>
                  </a:lnTo>
                  <a:lnTo>
                    <a:pt x="0" y="21"/>
                  </a:lnTo>
                  <a:lnTo>
                    <a:pt x="0" y="0"/>
                  </a:lnTo>
                  <a:close/>
                </a:path>
              </a:pathLst>
            </a:custGeom>
            <a:solidFill>
              <a:srgbClr val="607E69"/>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1" name="Freeform 1019"/>
            <p:cNvSpPr>
              <a:spLocks/>
            </p:cNvSpPr>
            <p:nvPr/>
          </p:nvSpPr>
          <p:spPr bwMode="auto">
            <a:xfrm>
              <a:off x="3540" y="2590"/>
              <a:ext cx="431" cy="431"/>
            </a:xfrm>
            <a:custGeom>
              <a:avLst/>
              <a:gdLst/>
              <a:ahLst/>
              <a:cxnLst>
                <a:cxn ang="0">
                  <a:pos x="0" y="0"/>
                </a:cxn>
                <a:cxn ang="0">
                  <a:pos x="1724" y="0"/>
                </a:cxn>
                <a:cxn ang="0">
                  <a:pos x="1724" y="1723"/>
                </a:cxn>
                <a:cxn ang="0">
                  <a:pos x="0" y="1723"/>
                </a:cxn>
                <a:cxn ang="0">
                  <a:pos x="0" y="0"/>
                </a:cxn>
                <a:cxn ang="0">
                  <a:pos x="55" y="56"/>
                </a:cxn>
                <a:cxn ang="0">
                  <a:pos x="1667" y="56"/>
                </a:cxn>
                <a:cxn ang="0">
                  <a:pos x="1667" y="1668"/>
                </a:cxn>
                <a:cxn ang="0">
                  <a:pos x="55" y="1668"/>
                </a:cxn>
                <a:cxn ang="0">
                  <a:pos x="55" y="56"/>
                </a:cxn>
                <a:cxn ang="0">
                  <a:pos x="0" y="0"/>
                </a:cxn>
              </a:cxnLst>
              <a:rect l="0" t="0" r="r" b="b"/>
              <a:pathLst>
                <a:path w="1724" h="1723">
                  <a:moveTo>
                    <a:pt x="0" y="0"/>
                  </a:moveTo>
                  <a:lnTo>
                    <a:pt x="1724" y="0"/>
                  </a:lnTo>
                  <a:lnTo>
                    <a:pt x="1724" y="1723"/>
                  </a:lnTo>
                  <a:lnTo>
                    <a:pt x="0" y="1723"/>
                  </a:lnTo>
                  <a:lnTo>
                    <a:pt x="0" y="0"/>
                  </a:lnTo>
                  <a:lnTo>
                    <a:pt x="55" y="56"/>
                  </a:lnTo>
                  <a:lnTo>
                    <a:pt x="1667" y="56"/>
                  </a:lnTo>
                  <a:lnTo>
                    <a:pt x="1667" y="1668"/>
                  </a:lnTo>
                  <a:lnTo>
                    <a:pt x="55" y="1668"/>
                  </a:lnTo>
                  <a:lnTo>
                    <a:pt x="55" y="56"/>
                  </a:lnTo>
                  <a:lnTo>
                    <a:pt x="0" y="0"/>
                  </a:lnTo>
                  <a:close/>
                </a:path>
              </a:pathLst>
            </a:custGeom>
            <a:solidFill>
              <a:srgbClr val="5E7B6A"/>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2" name="Freeform 1020"/>
            <p:cNvSpPr>
              <a:spLocks/>
            </p:cNvSpPr>
            <p:nvPr/>
          </p:nvSpPr>
          <p:spPr bwMode="auto">
            <a:xfrm>
              <a:off x="3547" y="2597"/>
              <a:ext cx="416" cy="417"/>
            </a:xfrm>
            <a:custGeom>
              <a:avLst/>
              <a:gdLst/>
              <a:ahLst/>
              <a:cxnLst>
                <a:cxn ang="0">
                  <a:pos x="0" y="0"/>
                </a:cxn>
                <a:cxn ang="0">
                  <a:pos x="1668" y="0"/>
                </a:cxn>
                <a:cxn ang="0">
                  <a:pos x="1668" y="1668"/>
                </a:cxn>
                <a:cxn ang="0">
                  <a:pos x="0" y="1668"/>
                </a:cxn>
                <a:cxn ang="0">
                  <a:pos x="0" y="0"/>
                </a:cxn>
                <a:cxn ang="0">
                  <a:pos x="56" y="55"/>
                </a:cxn>
                <a:cxn ang="0">
                  <a:pos x="1613" y="55"/>
                </a:cxn>
                <a:cxn ang="0">
                  <a:pos x="1613" y="1612"/>
                </a:cxn>
                <a:cxn ang="0">
                  <a:pos x="56" y="1612"/>
                </a:cxn>
                <a:cxn ang="0">
                  <a:pos x="56" y="55"/>
                </a:cxn>
                <a:cxn ang="0">
                  <a:pos x="0" y="0"/>
                </a:cxn>
              </a:cxnLst>
              <a:rect l="0" t="0" r="r" b="b"/>
              <a:pathLst>
                <a:path w="1668" h="1668">
                  <a:moveTo>
                    <a:pt x="0" y="0"/>
                  </a:moveTo>
                  <a:lnTo>
                    <a:pt x="1668" y="0"/>
                  </a:lnTo>
                  <a:lnTo>
                    <a:pt x="1668" y="1668"/>
                  </a:lnTo>
                  <a:lnTo>
                    <a:pt x="0" y="1668"/>
                  </a:lnTo>
                  <a:lnTo>
                    <a:pt x="0" y="0"/>
                  </a:lnTo>
                  <a:lnTo>
                    <a:pt x="56" y="55"/>
                  </a:lnTo>
                  <a:lnTo>
                    <a:pt x="1613" y="55"/>
                  </a:lnTo>
                  <a:lnTo>
                    <a:pt x="1613" y="1612"/>
                  </a:lnTo>
                  <a:lnTo>
                    <a:pt x="56" y="1612"/>
                  </a:lnTo>
                  <a:lnTo>
                    <a:pt x="56" y="55"/>
                  </a:lnTo>
                  <a:lnTo>
                    <a:pt x="0" y="0"/>
                  </a:lnTo>
                  <a:close/>
                </a:path>
              </a:pathLst>
            </a:custGeom>
            <a:solidFill>
              <a:srgbClr val="5C776C"/>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3" name="Freeform 1021"/>
            <p:cNvSpPr>
              <a:spLocks/>
            </p:cNvSpPr>
            <p:nvPr/>
          </p:nvSpPr>
          <p:spPr bwMode="auto">
            <a:xfrm>
              <a:off x="3553" y="2604"/>
              <a:ext cx="404" cy="403"/>
            </a:xfrm>
            <a:custGeom>
              <a:avLst/>
              <a:gdLst/>
              <a:ahLst/>
              <a:cxnLst>
                <a:cxn ang="0">
                  <a:pos x="0" y="0"/>
                </a:cxn>
                <a:cxn ang="0">
                  <a:pos x="1612" y="0"/>
                </a:cxn>
                <a:cxn ang="0">
                  <a:pos x="1612" y="1612"/>
                </a:cxn>
                <a:cxn ang="0">
                  <a:pos x="0" y="1612"/>
                </a:cxn>
                <a:cxn ang="0">
                  <a:pos x="0" y="0"/>
                </a:cxn>
                <a:cxn ang="0">
                  <a:pos x="56" y="55"/>
                </a:cxn>
                <a:cxn ang="0">
                  <a:pos x="1558" y="55"/>
                </a:cxn>
                <a:cxn ang="0">
                  <a:pos x="1558" y="1556"/>
                </a:cxn>
                <a:cxn ang="0">
                  <a:pos x="56" y="1556"/>
                </a:cxn>
                <a:cxn ang="0">
                  <a:pos x="56" y="55"/>
                </a:cxn>
                <a:cxn ang="0">
                  <a:pos x="0" y="0"/>
                </a:cxn>
              </a:cxnLst>
              <a:rect l="0" t="0" r="r" b="b"/>
              <a:pathLst>
                <a:path w="1612" h="1612">
                  <a:moveTo>
                    <a:pt x="0" y="0"/>
                  </a:moveTo>
                  <a:lnTo>
                    <a:pt x="1612" y="0"/>
                  </a:lnTo>
                  <a:lnTo>
                    <a:pt x="1612" y="1612"/>
                  </a:lnTo>
                  <a:lnTo>
                    <a:pt x="0" y="1612"/>
                  </a:lnTo>
                  <a:lnTo>
                    <a:pt x="0" y="0"/>
                  </a:lnTo>
                  <a:lnTo>
                    <a:pt x="56" y="55"/>
                  </a:lnTo>
                  <a:lnTo>
                    <a:pt x="1558" y="55"/>
                  </a:lnTo>
                  <a:lnTo>
                    <a:pt x="1558" y="1556"/>
                  </a:lnTo>
                  <a:lnTo>
                    <a:pt x="56" y="1556"/>
                  </a:lnTo>
                  <a:lnTo>
                    <a:pt x="56" y="55"/>
                  </a:lnTo>
                  <a:lnTo>
                    <a:pt x="0" y="0"/>
                  </a:lnTo>
                  <a:close/>
                </a:path>
              </a:pathLst>
            </a:custGeom>
            <a:solidFill>
              <a:srgbClr val="5B746D"/>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4" name="Freeform 1022"/>
            <p:cNvSpPr>
              <a:spLocks/>
            </p:cNvSpPr>
            <p:nvPr/>
          </p:nvSpPr>
          <p:spPr bwMode="auto">
            <a:xfrm>
              <a:off x="3561" y="2611"/>
              <a:ext cx="389" cy="389"/>
            </a:xfrm>
            <a:custGeom>
              <a:avLst/>
              <a:gdLst/>
              <a:ahLst/>
              <a:cxnLst>
                <a:cxn ang="0">
                  <a:pos x="0" y="0"/>
                </a:cxn>
                <a:cxn ang="0">
                  <a:pos x="1557" y="0"/>
                </a:cxn>
                <a:cxn ang="0">
                  <a:pos x="1557" y="1557"/>
                </a:cxn>
                <a:cxn ang="0">
                  <a:pos x="0" y="1557"/>
                </a:cxn>
                <a:cxn ang="0">
                  <a:pos x="0" y="0"/>
                </a:cxn>
                <a:cxn ang="0">
                  <a:pos x="55" y="56"/>
                </a:cxn>
                <a:cxn ang="0">
                  <a:pos x="1501" y="56"/>
                </a:cxn>
                <a:cxn ang="0">
                  <a:pos x="1501" y="1502"/>
                </a:cxn>
                <a:cxn ang="0">
                  <a:pos x="55" y="1502"/>
                </a:cxn>
                <a:cxn ang="0">
                  <a:pos x="55" y="56"/>
                </a:cxn>
                <a:cxn ang="0">
                  <a:pos x="0" y="0"/>
                </a:cxn>
              </a:cxnLst>
              <a:rect l="0" t="0" r="r" b="b"/>
              <a:pathLst>
                <a:path w="1557" h="1557">
                  <a:moveTo>
                    <a:pt x="0" y="0"/>
                  </a:moveTo>
                  <a:lnTo>
                    <a:pt x="1557" y="0"/>
                  </a:lnTo>
                  <a:lnTo>
                    <a:pt x="1557" y="1557"/>
                  </a:lnTo>
                  <a:lnTo>
                    <a:pt x="0" y="1557"/>
                  </a:lnTo>
                  <a:lnTo>
                    <a:pt x="0" y="0"/>
                  </a:lnTo>
                  <a:lnTo>
                    <a:pt x="55" y="56"/>
                  </a:lnTo>
                  <a:lnTo>
                    <a:pt x="1501" y="56"/>
                  </a:lnTo>
                  <a:lnTo>
                    <a:pt x="1501" y="1502"/>
                  </a:lnTo>
                  <a:lnTo>
                    <a:pt x="55" y="1502"/>
                  </a:lnTo>
                  <a:lnTo>
                    <a:pt x="55" y="56"/>
                  </a:lnTo>
                  <a:lnTo>
                    <a:pt x="0" y="0"/>
                  </a:lnTo>
                  <a:close/>
                </a:path>
              </a:pathLst>
            </a:custGeom>
            <a:solidFill>
              <a:srgbClr val="59716E"/>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5" name="Freeform 1023"/>
            <p:cNvSpPr>
              <a:spLocks/>
            </p:cNvSpPr>
            <p:nvPr/>
          </p:nvSpPr>
          <p:spPr bwMode="auto">
            <a:xfrm>
              <a:off x="3567" y="2617"/>
              <a:ext cx="376" cy="376"/>
            </a:xfrm>
            <a:custGeom>
              <a:avLst/>
              <a:gdLst/>
              <a:ahLst/>
              <a:cxnLst>
                <a:cxn ang="0">
                  <a:pos x="0" y="0"/>
                </a:cxn>
                <a:cxn ang="0">
                  <a:pos x="1502" y="0"/>
                </a:cxn>
                <a:cxn ang="0">
                  <a:pos x="1502" y="1501"/>
                </a:cxn>
                <a:cxn ang="0">
                  <a:pos x="0" y="1501"/>
                </a:cxn>
                <a:cxn ang="0">
                  <a:pos x="0" y="0"/>
                </a:cxn>
                <a:cxn ang="0">
                  <a:pos x="55" y="56"/>
                </a:cxn>
                <a:cxn ang="0">
                  <a:pos x="1445" y="56"/>
                </a:cxn>
                <a:cxn ang="0">
                  <a:pos x="1445" y="1446"/>
                </a:cxn>
                <a:cxn ang="0">
                  <a:pos x="55" y="1446"/>
                </a:cxn>
                <a:cxn ang="0">
                  <a:pos x="55" y="56"/>
                </a:cxn>
                <a:cxn ang="0">
                  <a:pos x="0" y="0"/>
                </a:cxn>
              </a:cxnLst>
              <a:rect l="0" t="0" r="r" b="b"/>
              <a:pathLst>
                <a:path w="1502" h="1501">
                  <a:moveTo>
                    <a:pt x="0" y="0"/>
                  </a:moveTo>
                  <a:lnTo>
                    <a:pt x="1502" y="0"/>
                  </a:lnTo>
                  <a:lnTo>
                    <a:pt x="1502" y="1501"/>
                  </a:lnTo>
                  <a:lnTo>
                    <a:pt x="0" y="1501"/>
                  </a:lnTo>
                  <a:lnTo>
                    <a:pt x="0" y="0"/>
                  </a:lnTo>
                  <a:lnTo>
                    <a:pt x="55" y="56"/>
                  </a:lnTo>
                  <a:lnTo>
                    <a:pt x="1445" y="56"/>
                  </a:lnTo>
                  <a:lnTo>
                    <a:pt x="1445" y="1446"/>
                  </a:lnTo>
                  <a:lnTo>
                    <a:pt x="55" y="1446"/>
                  </a:lnTo>
                  <a:lnTo>
                    <a:pt x="55" y="56"/>
                  </a:lnTo>
                  <a:lnTo>
                    <a:pt x="0" y="0"/>
                  </a:lnTo>
                  <a:close/>
                </a:path>
              </a:pathLst>
            </a:custGeom>
            <a:solidFill>
              <a:srgbClr val="576E6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6" name="Freeform 1024"/>
            <p:cNvSpPr>
              <a:spLocks/>
            </p:cNvSpPr>
            <p:nvPr/>
          </p:nvSpPr>
          <p:spPr bwMode="auto">
            <a:xfrm>
              <a:off x="3574" y="2625"/>
              <a:ext cx="362" cy="361"/>
            </a:xfrm>
            <a:custGeom>
              <a:avLst/>
              <a:gdLst/>
              <a:ahLst/>
              <a:cxnLst>
                <a:cxn ang="0">
                  <a:pos x="0" y="0"/>
                </a:cxn>
                <a:cxn ang="0">
                  <a:pos x="1446" y="0"/>
                </a:cxn>
                <a:cxn ang="0">
                  <a:pos x="1446" y="1446"/>
                </a:cxn>
                <a:cxn ang="0">
                  <a:pos x="0" y="1446"/>
                </a:cxn>
                <a:cxn ang="0">
                  <a:pos x="0" y="0"/>
                </a:cxn>
                <a:cxn ang="0">
                  <a:pos x="57" y="55"/>
                </a:cxn>
                <a:cxn ang="0">
                  <a:pos x="1391" y="55"/>
                </a:cxn>
                <a:cxn ang="0">
                  <a:pos x="1391" y="1389"/>
                </a:cxn>
                <a:cxn ang="0">
                  <a:pos x="57" y="1389"/>
                </a:cxn>
                <a:cxn ang="0">
                  <a:pos x="57" y="55"/>
                </a:cxn>
                <a:cxn ang="0">
                  <a:pos x="0" y="0"/>
                </a:cxn>
              </a:cxnLst>
              <a:rect l="0" t="0" r="r" b="b"/>
              <a:pathLst>
                <a:path w="1446" h="1446">
                  <a:moveTo>
                    <a:pt x="0" y="0"/>
                  </a:moveTo>
                  <a:lnTo>
                    <a:pt x="1446" y="0"/>
                  </a:lnTo>
                  <a:lnTo>
                    <a:pt x="1446" y="1446"/>
                  </a:lnTo>
                  <a:lnTo>
                    <a:pt x="0" y="1446"/>
                  </a:lnTo>
                  <a:lnTo>
                    <a:pt x="0" y="0"/>
                  </a:lnTo>
                  <a:lnTo>
                    <a:pt x="57" y="55"/>
                  </a:lnTo>
                  <a:lnTo>
                    <a:pt x="1391" y="55"/>
                  </a:lnTo>
                  <a:lnTo>
                    <a:pt x="1391" y="1389"/>
                  </a:lnTo>
                  <a:lnTo>
                    <a:pt x="57" y="1389"/>
                  </a:lnTo>
                  <a:lnTo>
                    <a:pt x="57" y="55"/>
                  </a:lnTo>
                  <a:lnTo>
                    <a:pt x="0" y="0"/>
                  </a:lnTo>
                  <a:close/>
                </a:path>
              </a:pathLst>
            </a:custGeom>
            <a:solidFill>
              <a:srgbClr val="566B7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7" name="Freeform 1025"/>
            <p:cNvSpPr>
              <a:spLocks/>
            </p:cNvSpPr>
            <p:nvPr/>
          </p:nvSpPr>
          <p:spPr bwMode="auto">
            <a:xfrm>
              <a:off x="3581" y="2631"/>
              <a:ext cx="348" cy="348"/>
            </a:xfrm>
            <a:custGeom>
              <a:avLst/>
              <a:gdLst/>
              <a:ahLst/>
              <a:cxnLst>
                <a:cxn ang="0">
                  <a:pos x="0" y="0"/>
                </a:cxn>
                <a:cxn ang="0">
                  <a:pos x="1390" y="0"/>
                </a:cxn>
                <a:cxn ang="0">
                  <a:pos x="1390" y="1390"/>
                </a:cxn>
                <a:cxn ang="0">
                  <a:pos x="0" y="1390"/>
                </a:cxn>
                <a:cxn ang="0">
                  <a:pos x="0" y="0"/>
                </a:cxn>
                <a:cxn ang="0">
                  <a:pos x="56" y="55"/>
                </a:cxn>
                <a:cxn ang="0">
                  <a:pos x="1335" y="55"/>
                </a:cxn>
                <a:cxn ang="0">
                  <a:pos x="1335" y="1334"/>
                </a:cxn>
                <a:cxn ang="0">
                  <a:pos x="56" y="1334"/>
                </a:cxn>
                <a:cxn ang="0">
                  <a:pos x="56" y="55"/>
                </a:cxn>
                <a:cxn ang="0">
                  <a:pos x="0" y="0"/>
                </a:cxn>
              </a:cxnLst>
              <a:rect l="0" t="0" r="r" b="b"/>
              <a:pathLst>
                <a:path w="1390" h="1390">
                  <a:moveTo>
                    <a:pt x="0" y="0"/>
                  </a:moveTo>
                  <a:lnTo>
                    <a:pt x="1390" y="0"/>
                  </a:lnTo>
                  <a:lnTo>
                    <a:pt x="1390" y="1390"/>
                  </a:lnTo>
                  <a:lnTo>
                    <a:pt x="0" y="1390"/>
                  </a:lnTo>
                  <a:lnTo>
                    <a:pt x="0" y="0"/>
                  </a:lnTo>
                  <a:lnTo>
                    <a:pt x="56" y="55"/>
                  </a:lnTo>
                  <a:lnTo>
                    <a:pt x="1335" y="55"/>
                  </a:lnTo>
                  <a:lnTo>
                    <a:pt x="1335" y="1334"/>
                  </a:lnTo>
                  <a:lnTo>
                    <a:pt x="56" y="1334"/>
                  </a:lnTo>
                  <a:lnTo>
                    <a:pt x="56" y="55"/>
                  </a:lnTo>
                  <a:lnTo>
                    <a:pt x="0" y="0"/>
                  </a:lnTo>
                  <a:close/>
                </a:path>
              </a:pathLst>
            </a:custGeom>
            <a:solidFill>
              <a:srgbClr val="54687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8" name="Freeform 1026"/>
            <p:cNvSpPr>
              <a:spLocks/>
            </p:cNvSpPr>
            <p:nvPr/>
          </p:nvSpPr>
          <p:spPr bwMode="auto">
            <a:xfrm>
              <a:off x="3588" y="2638"/>
              <a:ext cx="334" cy="334"/>
            </a:xfrm>
            <a:custGeom>
              <a:avLst/>
              <a:gdLst/>
              <a:ahLst/>
              <a:cxnLst>
                <a:cxn ang="0">
                  <a:pos x="0" y="0"/>
                </a:cxn>
                <a:cxn ang="0">
                  <a:pos x="1334" y="0"/>
                </a:cxn>
                <a:cxn ang="0">
                  <a:pos x="1334" y="1334"/>
                </a:cxn>
                <a:cxn ang="0">
                  <a:pos x="0" y="1334"/>
                </a:cxn>
                <a:cxn ang="0">
                  <a:pos x="0" y="0"/>
                </a:cxn>
                <a:cxn ang="0">
                  <a:pos x="55" y="57"/>
                </a:cxn>
                <a:cxn ang="0">
                  <a:pos x="1278" y="57"/>
                </a:cxn>
                <a:cxn ang="0">
                  <a:pos x="1278" y="1280"/>
                </a:cxn>
                <a:cxn ang="0">
                  <a:pos x="55" y="1280"/>
                </a:cxn>
                <a:cxn ang="0">
                  <a:pos x="55" y="57"/>
                </a:cxn>
                <a:cxn ang="0">
                  <a:pos x="0" y="0"/>
                </a:cxn>
              </a:cxnLst>
              <a:rect l="0" t="0" r="r" b="b"/>
              <a:pathLst>
                <a:path w="1334" h="1334">
                  <a:moveTo>
                    <a:pt x="0" y="0"/>
                  </a:moveTo>
                  <a:lnTo>
                    <a:pt x="1334" y="0"/>
                  </a:lnTo>
                  <a:lnTo>
                    <a:pt x="1334" y="1334"/>
                  </a:lnTo>
                  <a:lnTo>
                    <a:pt x="0" y="1334"/>
                  </a:lnTo>
                  <a:lnTo>
                    <a:pt x="0" y="0"/>
                  </a:lnTo>
                  <a:lnTo>
                    <a:pt x="55" y="57"/>
                  </a:lnTo>
                  <a:lnTo>
                    <a:pt x="1278" y="57"/>
                  </a:lnTo>
                  <a:lnTo>
                    <a:pt x="1278" y="1280"/>
                  </a:lnTo>
                  <a:lnTo>
                    <a:pt x="55" y="1280"/>
                  </a:lnTo>
                  <a:lnTo>
                    <a:pt x="55" y="57"/>
                  </a:lnTo>
                  <a:lnTo>
                    <a:pt x="0" y="0"/>
                  </a:lnTo>
                  <a:close/>
                </a:path>
              </a:pathLst>
            </a:custGeom>
            <a:solidFill>
              <a:srgbClr val="52657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9" name="Freeform 1027"/>
            <p:cNvSpPr>
              <a:spLocks/>
            </p:cNvSpPr>
            <p:nvPr/>
          </p:nvSpPr>
          <p:spPr bwMode="auto">
            <a:xfrm>
              <a:off x="3595" y="2645"/>
              <a:ext cx="320" cy="320"/>
            </a:xfrm>
            <a:custGeom>
              <a:avLst/>
              <a:gdLst/>
              <a:ahLst/>
              <a:cxnLst>
                <a:cxn ang="0">
                  <a:pos x="0" y="0"/>
                </a:cxn>
                <a:cxn ang="0">
                  <a:pos x="1279" y="0"/>
                </a:cxn>
                <a:cxn ang="0">
                  <a:pos x="1279" y="1279"/>
                </a:cxn>
                <a:cxn ang="0">
                  <a:pos x="0" y="1279"/>
                </a:cxn>
                <a:cxn ang="0">
                  <a:pos x="0" y="0"/>
                </a:cxn>
                <a:cxn ang="0">
                  <a:pos x="55" y="56"/>
                </a:cxn>
                <a:cxn ang="0">
                  <a:pos x="1223" y="56"/>
                </a:cxn>
                <a:cxn ang="0">
                  <a:pos x="1223" y="1224"/>
                </a:cxn>
                <a:cxn ang="0">
                  <a:pos x="55" y="1224"/>
                </a:cxn>
                <a:cxn ang="0">
                  <a:pos x="55" y="56"/>
                </a:cxn>
                <a:cxn ang="0">
                  <a:pos x="0" y="0"/>
                </a:cxn>
              </a:cxnLst>
              <a:rect l="0" t="0" r="r" b="b"/>
              <a:pathLst>
                <a:path w="1279" h="1279">
                  <a:moveTo>
                    <a:pt x="0" y="0"/>
                  </a:moveTo>
                  <a:lnTo>
                    <a:pt x="1279" y="0"/>
                  </a:lnTo>
                  <a:lnTo>
                    <a:pt x="1279" y="1279"/>
                  </a:lnTo>
                  <a:lnTo>
                    <a:pt x="0" y="1279"/>
                  </a:lnTo>
                  <a:lnTo>
                    <a:pt x="0" y="0"/>
                  </a:lnTo>
                  <a:lnTo>
                    <a:pt x="55" y="56"/>
                  </a:lnTo>
                  <a:lnTo>
                    <a:pt x="1223" y="56"/>
                  </a:lnTo>
                  <a:lnTo>
                    <a:pt x="1223" y="1224"/>
                  </a:lnTo>
                  <a:lnTo>
                    <a:pt x="55" y="1224"/>
                  </a:lnTo>
                  <a:lnTo>
                    <a:pt x="55" y="56"/>
                  </a:lnTo>
                  <a:lnTo>
                    <a:pt x="0" y="0"/>
                  </a:lnTo>
                  <a:close/>
                </a:path>
              </a:pathLst>
            </a:custGeom>
            <a:solidFill>
              <a:srgbClr val="50627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0" name="Freeform 1028"/>
            <p:cNvSpPr>
              <a:spLocks/>
            </p:cNvSpPr>
            <p:nvPr/>
          </p:nvSpPr>
          <p:spPr bwMode="auto">
            <a:xfrm>
              <a:off x="3602" y="2652"/>
              <a:ext cx="306" cy="306"/>
            </a:xfrm>
            <a:custGeom>
              <a:avLst/>
              <a:gdLst/>
              <a:ahLst/>
              <a:cxnLst>
                <a:cxn ang="0">
                  <a:pos x="0" y="0"/>
                </a:cxn>
                <a:cxn ang="0">
                  <a:pos x="1223" y="0"/>
                </a:cxn>
                <a:cxn ang="0">
                  <a:pos x="1223" y="1223"/>
                </a:cxn>
                <a:cxn ang="0">
                  <a:pos x="0" y="1223"/>
                </a:cxn>
                <a:cxn ang="0">
                  <a:pos x="0" y="0"/>
                </a:cxn>
                <a:cxn ang="0">
                  <a:pos x="56" y="55"/>
                </a:cxn>
                <a:cxn ang="0">
                  <a:pos x="1168" y="55"/>
                </a:cxn>
                <a:cxn ang="0">
                  <a:pos x="1168" y="1166"/>
                </a:cxn>
                <a:cxn ang="0">
                  <a:pos x="56" y="1166"/>
                </a:cxn>
                <a:cxn ang="0">
                  <a:pos x="56" y="55"/>
                </a:cxn>
                <a:cxn ang="0">
                  <a:pos x="0" y="0"/>
                </a:cxn>
              </a:cxnLst>
              <a:rect l="0" t="0" r="r" b="b"/>
              <a:pathLst>
                <a:path w="1223" h="1223">
                  <a:moveTo>
                    <a:pt x="0" y="0"/>
                  </a:moveTo>
                  <a:lnTo>
                    <a:pt x="1223" y="0"/>
                  </a:lnTo>
                  <a:lnTo>
                    <a:pt x="1223" y="1223"/>
                  </a:lnTo>
                  <a:lnTo>
                    <a:pt x="0" y="1223"/>
                  </a:lnTo>
                  <a:lnTo>
                    <a:pt x="0" y="0"/>
                  </a:lnTo>
                  <a:lnTo>
                    <a:pt x="56" y="55"/>
                  </a:lnTo>
                  <a:lnTo>
                    <a:pt x="1168" y="55"/>
                  </a:lnTo>
                  <a:lnTo>
                    <a:pt x="1168" y="1166"/>
                  </a:lnTo>
                  <a:lnTo>
                    <a:pt x="56" y="1166"/>
                  </a:lnTo>
                  <a:lnTo>
                    <a:pt x="56" y="55"/>
                  </a:lnTo>
                  <a:lnTo>
                    <a:pt x="0" y="0"/>
                  </a:lnTo>
                  <a:close/>
                </a:path>
              </a:pathLst>
            </a:custGeom>
            <a:solidFill>
              <a:srgbClr val="4F6073"/>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1" name="Freeform 1029"/>
            <p:cNvSpPr>
              <a:spLocks/>
            </p:cNvSpPr>
            <p:nvPr/>
          </p:nvSpPr>
          <p:spPr bwMode="auto">
            <a:xfrm>
              <a:off x="3609" y="2659"/>
              <a:ext cx="292" cy="292"/>
            </a:xfrm>
            <a:custGeom>
              <a:avLst/>
              <a:gdLst/>
              <a:ahLst/>
              <a:cxnLst>
                <a:cxn ang="0">
                  <a:pos x="0" y="0"/>
                </a:cxn>
                <a:cxn ang="0">
                  <a:pos x="1168" y="0"/>
                </a:cxn>
                <a:cxn ang="0">
                  <a:pos x="1168" y="1168"/>
                </a:cxn>
                <a:cxn ang="0">
                  <a:pos x="0" y="1168"/>
                </a:cxn>
                <a:cxn ang="0">
                  <a:pos x="0" y="0"/>
                </a:cxn>
                <a:cxn ang="0">
                  <a:pos x="56" y="55"/>
                </a:cxn>
                <a:cxn ang="0">
                  <a:pos x="1113" y="55"/>
                </a:cxn>
                <a:cxn ang="0">
                  <a:pos x="1113" y="1112"/>
                </a:cxn>
                <a:cxn ang="0">
                  <a:pos x="56" y="1112"/>
                </a:cxn>
                <a:cxn ang="0">
                  <a:pos x="56" y="55"/>
                </a:cxn>
                <a:cxn ang="0">
                  <a:pos x="0" y="0"/>
                </a:cxn>
              </a:cxnLst>
              <a:rect l="0" t="0" r="r" b="b"/>
              <a:pathLst>
                <a:path w="1168" h="1168">
                  <a:moveTo>
                    <a:pt x="0" y="0"/>
                  </a:moveTo>
                  <a:lnTo>
                    <a:pt x="1168" y="0"/>
                  </a:lnTo>
                  <a:lnTo>
                    <a:pt x="1168" y="1168"/>
                  </a:lnTo>
                  <a:lnTo>
                    <a:pt x="0" y="1168"/>
                  </a:lnTo>
                  <a:lnTo>
                    <a:pt x="0" y="0"/>
                  </a:lnTo>
                  <a:lnTo>
                    <a:pt x="56" y="55"/>
                  </a:lnTo>
                  <a:lnTo>
                    <a:pt x="1113" y="55"/>
                  </a:lnTo>
                  <a:lnTo>
                    <a:pt x="1113" y="1112"/>
                  </a:lnTo>
                  <a:lnTo>
                    <a:pt x="56" y="1112"/>
                  </a:lnTo>
                  <a:lnTo>
                    <a:pt x="56" y="55"/>
                  </a:lnTo>
                  <a:lnTo>
                    <a:pt x="0" y="0"/>
                  </a:lnTo>
                  <a:close/>
                </a:path>
              </a:pathLst>
            </a:custGeom>
            <a:solidFill>
              <a:srgbClr val="4D5D73"/>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2" name="Freeform 1030"/>
            <p:cNvSpPr>
              <a:spLocks/>
            </p:cNvSpPr>
            <p:nvPr/>
          </p:nvSpPr>
          <p:spPr bwMode="auto">
            <a:xfrm>
              <a:off x="3616" y="2666"/>
              <a:ext cx="278" cy="278"/>
            </a:xfrm>
            <a:custGeom>
              <a:avLst/>
              <a:gdLst/>
              <a:ahLst/>
              <a:cxnLst>
                <a:cxn ang="0">
                  <a:pos x="0" y="0"/>
                </a:cxn>
                <a:cxn ang="0">
                  <a:pos x="1112" y="0"/>
                </a:cxn>
                <a:cxn ang="0">
                  <a:pos x="1112" y="1111"/>
                </a:cxn>
                <a:cxn ang="0">
                  <a:pos x="0" y="1111"/>
                </a:cxn>
                <a:cxn ang="0">
                  <a:pos x="0" y="0"/>
                </a:cxn>
                <a:cxn ang="0">
                  <a:pos x="55" y="56"/>
                </a:cxn>
                <a:cxn ang="0">
                  <a:pos x="1055" y="56"/>
                </a:cxn>
                <a:cxn ang="0">
                  <a:pos x="1055" y="1056"/>
                </a:cxn>
                <a:cxn ang="0">
                  <a:pos x="55" y="1056"/>
                </a:cxn>
                <a:cxn ang="0">
                  <a:pos x="55" y="56"/>
                </a:cxn>
                <a:cxn ang="0">
                  <a:pos x="0" y="0"/>
                </a:cxn>
              </a:cxnLst>
              <a:rect l="0" t="0" r="r" b="b"/>
              <a:pathLst>
                <a:path w="1112" h="1111">
                  <a:moveTo>
                    <a:pt x="0" y="0"/>
                  </a:moveTo>
                  <a:lnTo>
                    <a:pt x="1112" y="0"/>
                  </a:lnTo>
                  <a:lnTo>
                    <a:pt x="1112" y="1111"/>
                  </a:lnTo>
                  <a:lnTo>
                    <a:pt x="0" y="1111"/>
                  </a:lnTo>
                  <a:lnTo>
                    <a:pt x="0" y="0"/>
                  </a:lnTo>
                  <a:lnTo>
                    <a:pt x="55" y="56"/>
                  </a:lnTo>
                  <a:lnTo>
                    <a:pt x="1055" y="56"/>
                  </a:lnTo>
                  <a:lnTo>
                    <a:pt x="1055" y="1056"/>
                  </a:lnTo>
                  <a:lnTo>
                    <a:pt x="55" y="1056"/>
                  </a:lnTo>
                  <a:lnTo>
                    <a:pt x="55" y="56"/>
                  </a:lnTo>
                  <a:lnTo>
                    <a:pt x="0" y="0"/>
                  </a:lnTo>
                  <a:close/>
                </a:path>
              </a:pathLst>
            </a:custGeom>
            <a:solidFill>
              <a:srgbClr val="4C5A74"/>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3" name="Freeform 1031"/>
            <p:cNvSpPr>
              <a:spLocks/>
            </p:cNvSpPr>
            <p:nvPr/>
          </p:nvSpPr>
          <p:spPr bwMode="auto">
            <a:xfrm>
              <a:off x="3623" y="2673"/>
              <a:ext cx="264" cy="264"/>
            </a:xfrm>
            <a:custGeom>
              <a:avLst/>
              <a:gdLst/>
              <a:ahLst/>
              <a:cxnLst>
                <a:cxn ang="0">
                  <a:pos x="0" y="0"/>
                </a:cxn>
                <a:cxn ang="0">
                  <a:pos x="1057" y="0"/>
                </a:cxn>
                <a:cxn ang="0">
                  <a:pos x="1057" y="1057"/>
                </a:cxn>
                <a:cxn ang="0">
                  <a:pos x="0" y="1057"/>
                </a:cxn>
                <a:cxn ang="0">
                  <a:pos x="0" y="0"/>
                </a:cxn>
                <a:cxn ang="0">
                  <a:pos x="55" y="56"/>
                </a:cxn>
                <a:cxn ang="0">
                  <a:pos x="1001" y="56"/>
                </a:cxn>
                <a:cxn ang="0">
                  <a:pos x="1001" y="1001"/>
                </a:cxn>
                <a:cxn ang="0">
                  <a:pos x="55" y="1001"/>
                </a:cxn>
                <a:cxn ang="0">
                  <a:pos x="55" y="56"/>
                </a:cxn>
                <a:cxn ang="0">
                  <a:pos x="0" y="0"/>
                </a:cxn>
              </a:cxnLst>
              <a:rect l="0" t="0" r="r" b="b"/>
              <a:pathLst>
                <a:path w="1057" h="1057">
                  <a:moveTo>
                    <a:pt x="0" y="0"/>
                  </a:moveTo>
                  <a:lnTo>
                    <a:pt x="1057" y="0"/>
                  </a:lnTo>
                  <a:lnTo>
                    <a:pt x="1057" y="1057"/>
                  </a:lnTo>
                  <a:lnTo>
                    <a:pt x="0" y="1057"/>
                  </a:lnTo>
                  <a:lnTo>
                    <a:pt x="0" y="0"/>
                  </a:lnTo>
                  <a:lnTo>
                    <a:pt x="55" y="56"/>
                  </a:lnTo>
                  <a:lnTo>
                    <a:pt x="1001" y="56"/>
                  </a:lnTo>
                  <a:lnTo>
                    <a:pt x="1001" y="1001"/>
                  </a:lnTo>
                  <a:lnTo>
                    <a:pt x="55" y="1001"/>
                  </a:lnTo>
                  <a:lnTo>
                    <a:pt x="55" y="56"/>
                  </a:lnTo>
                  <a:lnTo>
                    <a:pt x="0" y="0"/>
                  </a:lnTo>
                  <a:close/>
                </a:path>
              </a:pathLst>
            </a:custGeom>
            <a:solidFill>
              <a:srgbClr val="4A57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4" name="Freeform 1032"/>
            <p:cNvSpPr>
              <a:spLocks/>
            </p:cNvSpPr>
            <p:nvPr/>
          </p:nvSpPr>
          <p:spPr bwMode="auto">
            <a:xfrm>
              <a:off x="3630" y="2680"/>
              <a:ext cx="250" cy="250"/>
            </a:xfrm>
            <a:custGeom>
              <a:avLst/>
              <a:gdLst/>
              <a:ahLst/>
              <a:cxnLst>
                <a:cxn ang="0">
                  <a:pos x="0" y="0"/>
                </a:cxn>
                <a:cxn ang="0">
                  <a:pos x="1000" y="0"/>
                </a:cxn>
                <a:cxn ang="0">
                  <a:pos x="1000" y="1000"/>
                </a:cxn>
                <a:cxn ang="0">
                  <a:pos x="0" y="1000"/>
                </a:cxn>
                <a:cxn ang="0">
                  <a:pos x="0" y="0"/>
                </a:cxn>
                <a:cxn ang="0">
                  <a:pos x="56" y="55"/>
                </a:cxn>
                <a:cxn ang="0">
                  <a:pos x="945" y="55"/>
                </a:cxn>
                <a:cxn ang="0">
                  <a:pos x="945" y="944"/>
                </a:cxn>
                <a:cxn ang="0">
                  <a:pos x="56" y="944"/>
                </a:cxn>
                <a:cxn ang="0">
                  <a:pos x="56" y="55"/>
                </a:cxn>
                <a:cxn ang="0">
                  <a:pos x="0" y="0"/>
                </a:cxn>
              </a:cxnLst>
              <a:rect l="0" t="0" r="r" b="b"/>
              <a:pathLst>
                <a:path w="1000" h="1000">
                  <a:moveTo>
                    <a:pt x="0" y="0"/>
                  </a:moveTo>
                  <a:lnTo>
                    <a:pt x="1000" y="0"/>
                  </a:lnTo>
                  <a:lnTo>
                    <a:pt x="1000" y="1000"/>
                  </a:lnTo>
                  <a:lnTo>
                    <a:pt x="0" y="1000"/>
                  </a:lnTo>
                  <a:lnTo>
                    <a:pt x="0" y="0"/>
                  </a:lnTo>
                  <a:lnTo>
                    <a:pt x="56" y="55"/>
                  </a:lnTo>
                  <a:lnTo>
                    <a:pt x="945" y="55"/>
                  </a:lnTo>
                  <a:lnTo>
                    <a:pt x="945" y="944"/>
                  </a:lnTo>
                  <a:lnTo>
                    <a:pt x="56" y="944"/>
                  </a:lnTo>
                  <a:lnTo>
                    <a:pt x="56" y="55"/>
                  </a:lnTo>
                  <a:lnTo>
                    <a:pt x="0" y="0"/>
                  </a:lnTo>
                  <a:close/>
                </a:path>
              </a:pathLst>
            </a:custGeom>
            <a:solidFill>
              <a:srgbClr val="4854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5" name="Freeform 1033"/>
            <p:cNvSpPr>
              <a:spLocks/>
            </p:cNvSpPr>
            <p:nvPr/>
          </p:nvSpPr>
          <p:spPr bwMode="auto">
            <a:xfrm>
              <a:off x="3637" y="2687"/>
              <a:ext cx="236" cy="236"/>
            </a:xfrm>
            <a:custGeom>
              <a:avLst/>
              <a:gdLst/>
              <a:ahLst/>
              <a:cxnLst>
                <a:cxn ang="0">
                  <a:pos x="0" y="0"/>
                </a:cxn>
                <a:cxn ang="0">
                  <a:pos x="946" y="0"/>
                </a:cxn>
                <a:cxn ang="0">
                  <a:pos x="946" y="945"/>
                </a:cxn>
                <a:cxn ang="0">
                  <a:pos x="0" y="945"/>
                </a:cxn>
                <a:cxn ang="0">
                  <a:pos x="0" y="0"/>
                </a:cxn>
                <a:cxn ang="0">
                  <a:pos x="56" y="55"/>
                </a:cxn>
                <a:cxn ang="0">
                  <a:pos x="891" y="55"/>
                </a:cxn>
                <a:cxn ang="0">
                  <a:pos x="891" y="890"/>
                </a:cxn>
                <a:cxn ang="0">
                  <a:pos x="56" y="890"/>
                </a:cxn>
                <a:cxn ang="0">
                  <a:pos x="56" y="55"/>
                </a:cxn>
                <a:cxn ang="0">
                  <a:pos x="0" y="0"/>
                </a:cxn>
              </a:cxnLst>
              <a:rect l="0" t="0" r="r" b="b"/>
              <a:pathLst>
                <a:path w="946" h="945">
                  <a:moveTo>
                    <a:pt x="0" y="0"/>
                  </a:moveTo>
                  <a:lnTo>
                    <a:pt x="946" y="0"/>
                  </a:lnTo>
                  <a:lnTo>
                    <a:pt x="946" y="945"/>
                  </a:lnTo>
                  <a:lnTo>
                    <a:pt x="0" y="945"/>
                  </a:lnTo>
                  <a:lnTo>
                    <a:pt x="0" y="0"/>
                  </a:lnTo>
                  <a:lnTo>
                    <a:pt x="56" y="55"/>
                  </a:lnTo>
                  <a:lnTo>
                    <a:pt x="891" y="55"/>
                  </a:lnTo>
                  <a:lnTo>
                    <a:pt x="891" y="890"/>
                  </a:lnTo>
                  <a:lnTo>
                    <a:pt x="56" y="890"/>
                  </a:lnTo>
                  <a:lnTo>
                    <a:pt x="56" y="55"/>
                  </a:lnTo>
                  <a:lnTo>
                    <a:pt x="0" y="0"/>
                  </a:lnTo>
                  <a:close/>
                </a:path>
              </a:pathLst>
            </a:custGeom>
            <a:solidFill>
              <a:srgbClr val="4651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6" name="Freeform 1034"/>
            <p:cNvSpPr>
              <a:spLocks/>
            </p:cNvSpPr>
            <p:nvPr/>
          </p:nvSpPr>
          <p:spPr bwMode="auto">
            <a:xfrm>
              <a:off x="3644" y="2694"/>
              <a:ext cx="222" cy="222"/>
            </a:xfrm>
            <a:custGeom>
              <a:avLst/>
              <a:gdLst/>
              <a:ahLst/>
              <a:cxnLst>
                <a:cxn ang="0">
                  <a:pos x="0" y="0"/>
                </a:cxn>
                <a:cxn ang="0">
                  <a:pos x="889" y="0"/>
                </a:cxn>
                <a:cxn ang="0">
                  <a:pos x="889" y="889"/>
                </a:cxn>
                <a:cxn ang="0">
                  <a:pos x="0" y="889"/>
                </a:cxn>
                <a:cxn ang="0">
                  <a:pos x="0" y="0"/>
                </a:cxn>
                <a:cxn ang="0">
                  <a:pos x="55" y="56"/>
                </a:cxn>
                <a:cxn ang="0">
                  <a:pos x="833" y="56"/>
                </a:cxn>
                <a:cxn ang="0">
                  <a:pos x="833" y="834"/>
                </a:cxn>
                <a:cxn ang="0">
                  <a:pos x="55" y="834"/>
                </a:cxn>
                <a:cxn ang="0">
                  <a:pos x="55" y="56"/>
                </a:cxn>
                <a:cxn ang="0">
                  <a:pos x="0" y="0"/>
                </a:cxn>
              </a:cxnLst>
              <a:rect l="0" t="0" r="r" b="b"/>
              <a:pathLst>
                <a:path w="889" h="889">
                  <a:moveTo>
                    <a:pt x="0" y="0"/>
                  </a:moveTo>
                  <a:lnTo>
                    <a:pt x="889" y="0"/>
                  </a:lnTo>
                  <a:lnTo>
                    <a:pt x="889" y="889"/>
                  </a:lnTo>
                  <a:lnTo>
                    <a:pt x="0" y="889"/>
                  </a:lnTo>
                  <a:lnTo>
                    <a:pt x="0" y="0"/>
                  </a:lnTo>
                  <a:lnTo>
                    <a:pt x="55" y="56"/>
                  </a:lnTo>
                  <a:lnTo>
                    <a:pt x="833" y="56"/>
                  </a:lnTo>
                  <a:lnTo>
                    <a:pt x="833" y="834"/>
                  </a:lnTo>
                  <a:lnTo>
                    <a:pt x="55" y="834"/>
                  </a:lnTo>
                  <a:lnTo>
                    <a:pt x="55" y="56"/>
                  </a:lnTo>
                  <a:lnTo>
                    <a:pt x="0" y="0"/>
                  </a:lnTo>
                  <a:close/>
                </a:path>
              </a:pathLst>
            </a:custGeom>
            <a:solidFill>
              <a:srgbClr val="454F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7" name="Freeform 1035"/>
            <p:cNvSpPr>
              <a:spLocks/>
            </p:cNvSpPr>
            <p:nvPr/>
          </p:nvSpPr>
          <p:spPr bwMode="auto">
            <a:xfrm>
              <a:off x="3651" y="2701"/>
              <a:ext cx="208" cy="208"/>
            </a:xfrm>
            <a:custGeom>
              <a:avLst/>
              <a:gdLst/>
              <a:ahLst/>
              <a:cxnLst>
                <a:cxn ang="0">
                  <a:pos x="0" y="0"/>
                </a:cxn>
                <a:cxn ang="0">
                  <a:pos x="835" y="0"/>
                </a:cxn>
                <a:cxn ang="0">
                  <a:pos x="835" y="835"/>
                </a:cxn>
                <a:cxn ang="0">
                  <a:pos x="0" y="835"/>
                </a:cxn>
                <a:cxn ang="0">
                  <a:pos x="0" y="0"/>
                </a:cxn>
                <a:cxn ang="0">
                  <a:pos x="55" y="56"/>
                </a:cxn>
                <a:cxn ang="0">
                  <a:pos x="779" y="56"/>
                </a:cxn>
                <a:cxn ang="0">
                  <a:pos x="779" y="778"/>
                </a:cxn>
                <a:cxn ang="0">
                  <a:pos x="55" y="778"/>
                </a:cxn>
                <a:cxn ang="0">
                  <a:pos x="55" y="56"/>
                </a:cxn>
                <a:cxn ang="0">
                  <a:pos x="0" y="0"/>
                </a:cxn>
              </a:cxnLst>
              <a:rect l="0" t="0" r="r" b="b"/>
              <a:pathLst>
                <a:path w="835" h="835">
                  <a:moveTo>
                    <a:pt x="0" y="0"/>
                  </a:moveTo>
                  <a:lnTo>
                    <a:pt x="835" y="0"/>
                  </a:lnTo>
                  <a:lnTo>
                    <a:pt x="835" y="835"/>
                  </a:lnTo>
                  <a:lnTo>
                    <a:pt x="0" y="835"/>
                  </a:lnTo>
                  <a:lnTo>
                    <a:pt x="0" y="0"/>
                  </a:lnTo>
                  <a:lnTo>
                    <a:pt x="55" y="56"/>
                  </a:lnTo>
                  <a:lnTo>
                    <a:pt x="779" y="56"/>
                  </a:lnTo>
                  <a:lnTo>
                    <a:pt x="779" y="778"/>
                  </a:lnTo>
                  <a:lnTo>
                    <a:pt x="55" y="778"/>
                  </a:lnTo>
                  <a:lnTo>
                    <a:pt x="55" y="56"/>
                  </a:lnTo>
                  <a:lnTo>
                    <a:pt x="0" y="0"/>
                  </a:lnTo>
                  <a:close/>
                </a:path>
              </a:pathLst>
            </a:custGeom>
            <a:solidFill>
              <a:srgbClr val="444B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8" name="Freeform 1036"/>
            <p:cNvSpPr>
              <a:spLocks/>
            </p:cNvSpPr>
            <p:nvPr/>
          </p:nvSpPr>
          <p:spPr bwMode="auto">
            <a:xfrm>
              <a:off x="3658" y="2708"/>
              <a:ext cx="194" cy="195"/>
            </a:xfrm>
            <a:custGeom>
              <a:avLst/>
              <a:gdLst/>
              <a:ahLst/>
              <a:cxnLst>
                <a:cxn ang="0">
                  <a:pos x="0" y="0"/>
                </a:cxn>
                <a:cxn ang="0">
                  <a:pos x="778" y="0"/>
                </a:cxn>
                <a:cxn ang="0">
                  <a:pos x="778" y="778"/>
                </a:cxn>
                <a:cxn ang="0">
                  <a:pos x="0" y="778"/>
                </a:cxn>
                <a:cxn ang="0">
                  <a:pos x="0" y="0"/>
                </a:cxn>
                <a:cxn ang="0">
                  <a:pos x="56" y="55"/>
                </a:cxn>
                <a:cxn ang="0">
                  <a:pos x="723" y="55"/>
                </a:cxn>
                <a:cxn ang="0">
                  <a:pos x="723" y="722"/>
                </a:cxn>
                <a:cxn ang="0">
                  <a:pos x="56" y="722"/>
                </a:cxn>
                <a:cxn ang="0">
                  <a:pos x="56" y="55"/>
                </a:cxn>
                <a:cxn ang="0">
                  <a:pos x="0" y="0"/>
                </a:cxn>
              </a:cxnLst>
              <a:rect l="0" t="0" r="r" b="b"/>
              <a:pathLst>
                <a:path w="778" h="778">
                  <a:moveTo>
                    <a:pt x="0" y="0"/>
                  </a:moveTo>
                  <a:lnTo>
                    <a:pt x="778" y="0"/>
                  </a:lnTo>
                  <a:lnTo>
                    <a:pt x="778" y="778"/>
                  </a:lnTo>
                  <a:lnTo>
                    <a:pt x="0" y="778"/>
                  </a:lnTo>
                  <a:lnTo>
                    <a:pt x="0" y="0"/>
                  </a:lnTo>
                  <a:lnTo>
                    <a:pt x="56" y="55"/>
                  </a:lnTo>
                  <a:lnTo>
                    <a:pt x="723" y="55"/>
                  </a:lnTo>
                  <a:lnTo>
                    <a:pt x="723" y="722"/>
                  </a:lnTo>
                  <a:lnTo>
                    <a:pt x="56" y="722"/>
                  </a:lnTo>
                  <a:lnTo>
                    <a:pt x="56" y="55"/>
                  </a:lnTo>
                  <a:lnTo>
                    <a:pt x="0" y="0"/>
                  </a:lnTo>
                  <a:close/>
                </a:path>
              </a:pathLst>
            </a:custGeom>
            <a:solidFill>
              <a:srgbClr val="4248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9" name="Freeform 1037"/>
            <p:cNvSpPr>
              <a:spLocks/>
            </p:cNvSpPr>
            <p:nvPr/>
          </p:nvSpPr>
          <p:spPr bwMode="auto">
            <a:xfrm>
              <a:off x="3665" y="2715"/>
              <a:ext cx="180" cy="180"/>
            </a:xfrm>
            <a:custGeom>
              <a:avLst/>
              <a:gdLst/>
              <a:ahLst/>
              <a:cxnLst>
                <a:cxn ang="0">
                  <a:pos x="0" y="0"/>
                </a:cxn>
                <a:cxn ang="0">
                  <a:pos x="722" y="0"/>
                </a:cxn>
                <a:cxn ang="0">
                  <a:pos x="722" y="722"/>
                </a:cxn>
                <a:cxn ang="0">
                  <a:pos x="0" y="722"/>
                </a:cxn>
                <a:cxn ang="0">
                  <a:pos x="0" y="0"/>
                </a:cxn>
                <a:cxn ang="0">
                  <a:pos x="55" y="55"/>
                </a:cxn>
                <a:cxn ang="0">
                  <a:pos x="667" y="55"/>
                </a:cxn>
                <a:cxn ang="0">
                  <a:pos x="667" y="667"/>
                </a:cxn>
                <a:cxn ang="0">
                  <a:pos x="55" y="667"/>
                </a:cxn>
                <a:cxn ang="0">
                  <a:pos x="55" y="55"/>
                </a:cxn>
                <a:cxn ang="0">
                  <a:pos x="0" y="0"/>
                </a:cxn>
              </a:cxnLst>
              <a:rect l="0" t="0" r="r" b="b"/>
              <a:pathLst>
                <a:path w="722" h="722">
                  <a:moveTo>
                    <a:pt x="0" y="0"/>
                  </a:moveTo>
                  <a:lnTo>
                    <a:pt x="722" y="0"/>
                  </a:lnTo>
                  <a:lnTo>
                    <a:pt x="722" y="722"/>
                  </a:lnTo>
                  <a:lnTo>
                    <a:pt x="0" y="722"/>
                  </a:lnTo>
                  <a:lnTo>
                    <a:pt x="0" y="0"/>
                  </a:lnTo>
                  <a:lnTo>
                    <a:pt x="55" y="55"/>
                  </a:lnTo>
                  <a:lnTo>
                    <a:pt x="667" y="55"/>
                  </a:lnTo>
                  <a:lnTo>
                    <a:pt x="667" y="667"/>
                  </a:lnTo>
                  <a:lnTo>
                    <a:pt x="55" y="667"/>
                  </a:lnTo>
                  <a:lnTo>
                    <a:pt x="55" y="55"/>
                  </a:lnTo>
                  <a:lnTo>
                    <a:pt x="0" y="0"/>
                  </a:lnTo>
                  <a:close/>
                </a:path>
              </a:pathLst>
            </a:custGeom>
            <a:solidFill>
              <a:srgbClr val="4145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0" name="Freeform 1038"/>
            <p:cNvSpPr>
              <a:spLocks/>
            </p:cNvSpPr>
            <p:nvPr/>
          </p:nvSpPr>
          <p:spPr bwMode="auto">
            <a:xfrm>
              <a:off x="3672" y="2722"/>
              <a:ext cx="167" cy="166"/>
            </a:xfrm>
            <a:custGeom>
              <a:avLst/>
              <a:gdLst/>
              <a:ahLst/>
              <a:cxnLst>
                <a:cxn ang="0">
                  <a:pos x="0" y="0"/>
                </a:cxn>
                <a:cxn ang="0">
                  <a:pos x="667" y="0"/>
                </a:cxn>
                <a:cxn ang="0">
                  <a:pos x="667" y="667"/>
                </a:cxn>
                <a:cxn ang="0">
                  <a:pos x="0" y="667"/>
                </a:cxn>
                <a:cxn ang="0">
                  <a:pos x="0" y="0"/>
                </a:cxn>
                <a:cxn ang="0">
                  <a:pos x="55" y="56"/>
                </a:cxn>
                <a:cxn ang="0">
                  <a:pos x="611" y="56"/>
                </a:cxn>
                <a:cxn ang="0">
                  <a:pos x="611" y="612"/>
                </a:cxn>
                <a:cxn ang="0">
                  <a:pos x="55" y="612"/>
                </a:cxn>
                <a:cxn ang="0">
                  <a:pos x="55" y="56"/>
                </a:cxn>
                <a:cxn ang="0">
                  <a:pos x="0" y="0"/>
                </a:cxn>
              </a:cxnLst>
              <a:rect l="0" t="0" r="r" b="b"/>
              <a:pathLst>
                <a:path w="667" h="667">
                  <a:moveTo>
                    <a:pt x="0" y="0"/>
                  </a:moveTo>
                  <a:lnTo>
                    <a:pt x="667" y="0"/>
                  </a:lnTo>
                  <a:lnTo>
                    <a:pt x="667" y="667"/>
                  </a:lnTo>
                  <a:lnTo>
                    <a:pt x="0" y="667"/>
                  </a:lnTo>
                  <a:lnTo>
                    <a:pt x="0" y="0"/>
                  </a:lnTo>
                  <a:lnTo>
                    <a:pt x="55" y="56"/>
                  </a:lnTo>
                  <a:lnTo>
                    <a:pt x="611" y="56"/>
                  </a:lnTo>
                  <a:lnTo>
                    <a:pt x="611" y="612"/>
                  </a:lnTo>
                  <a:lnTo>
                    <a:pt x="55" y="612"/>
                  </a:lnTo>
                  <a:lnTo>
                    <a:pt x="55" y="56"/>
                  </a:lnTo>
                  <a:lnTo>
                    <a:pt x="0" y="0"/>
                  </a:lnTo>
                  <a:close/>
                </a:path>
              </a:pathLst>
            </a:custGeom>
            <a:solidFill>
              <a:srgbClr val="3F42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1" name="Freeform 1039"/>
            <p:cNvSpPr>
              <a:spLocks/>
            </p:cNvSpPr>
            <p:nvPr/>
          </p:nvSpPr>
          <p:spPr bwMode="auto">
            <a:xfrm>
              <a:off x="3679" y="2729"/>
              <a:ext cx="153" cy="153"/>
            </a:xfrm>
            <a:custGeom>
              <a:avLst/>
              <a:gdLst/>
              <a:ahLst/>
              <a:cxnLst>
                <a:cxn ang="0">
                  <a:pos x="0" y="0"/>
                </a:cxn>
                <a:cxn ang="0">
                  <a:pos x="612" y="0"/>
                </a:cxn>
                <a:cxn ang="0">
                  <a:pos x="612" y="612"/>
                </a:cxn>
                <a:cxn ang="0">
                  <a:pos x="0" y="612"/>
                </a:cxn>
                <a:cxn ang="0">
                  <a:pos x="0" y="0"/>
                </a:cxn>
                <a:cxn ang="0">
                  <a:pos x="56" y="57"/>
                </a:cxn>
                <a:cxn ang="0">
                  <a:pos x="556" y="57"/>
                </a:cxn>
                <a:cxn ang="0">
                  <a:pos x="556" y="556"/>
                </a:cxn>
                <a:cxn ang="0">
                  <a:pos x="56" y="556"/>
                </a:cxn>
                <a:cxn ang="0">
                  <a:pos x="56" y="57"/>
                </a:cxn>
                <a:cxn ang="0">
                  <a:pos x="0" y="0"/>
                </a:cxn>
              </a:cxnLst>
              <a:rect l="0" t="0" r="r" b="b"/>
              <a:pathLst>
                <a:path w="612" h="612">
                  <a:moveTo>
                    <a:pt x="0" y="0"/>
                  </a:moveTo>
                  <a:lnTo>
                    <a:pt x="612" y="0"/>
                  </a:lnTo>
                  <a:lnTo>
                    <a:pt x="612" y="612"/>
                  </a:lnTo>
                  <a:lnTo>
                    <a:pt x="0" y="612"/>
                  </a:lnTo>
                  <a:lnTo>
                    <a:pt x="0" y="0"/>
                  </a:lnTo>
                  <a:lnTo>
                    <a:pt x="56" y="57"/>
                  </a:lnTo>
                  <a:lnTo>
                    <a:pt x="556" y="57"/>
                  </a:lnTo>
                  <a:lnTo>
                    <a:pt x="556" y="556"/>
                  </a:lnTo>
                  <a:lnTo>
                    <a:pt x="56" y="556"/>
                  </a:lnTo>
                  <a:lnTo>
                    <a:pt x="56" y="57"/>
                  </a:lnTo>
                  <a:lnTo>
                    <a:pt x="0" y="0"/>
                  </a:lnTo>
                  <a:close/>
                </a:path>
              </a:pathLst>
            </a:custGeom>
            <a:solidFill>
              <a:srgbClr val="3E3F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2" name="Freeform 1040"/>
            <p:cNvSpPr>
              <a:spLocks/>
            </p:cNvSpPr>
            <p:nvPr/>
          </p:nvSpPr>
          <p:spPr bwMode="auto">
            <a:xfrm>
              <a:off x="3686" y="2736"/>
              <a:ext cx="139" cy="139"/>
            </a:xfrm>
            <a:custGeom>
              <a:avLst/>
              <a:gdLst/>
              <a:ahLst/>
              <a:cxnLst>
                <a:cxn ang="0">
                  <a:pos x="0" y="0"/>
                </a:cxn>
                <a:cxn ang="0">
                  <a:pos x="556" y="0"/>
                </a:cxn>
                <a:cxn ang="0">
                  <a:pos x="556" y="556"/>
                </a:cxn>
                <a:cxn ang="0">
                  <a:pos x="0" y="556"/>
                </a:cxn>
                <a:cxn ang="0">
                  <a:pos x="0" y="0"/>
                </a:cxn>
                <a:cxn ang="0">
                  <a:pos x="56" y="55"/>
                </a:cxn>
                <a:cxn ang="0">
                  <a:pos x="501" y="55"/>
                </a:cxn>
                <a:cxn ang="0">
                  <a:pos x="501" y="500"/>
                </a:cxn>
                <a:cxn ang="0">
                  <a:pos x="56" y="500"/>
                </a:cxn>
                <a:cxn ang="0">
                  <a:pos x="56" y="55"/>
                </a:cxn>
                <a:cxn ang="0">
                  <a:pos x="0" y="0"/>
                </a:cxn>
              </a:cxnLst>
              <a:rect l="0" t="0" r="r" b="b"/>
              <a:pathLst>
                <a:path w="556" h="556">
                  <a:moveTo>
                    <a:pt x="0" y="0"/>
                  </a:moveTo>
                  <a:lnTo>
                    <a:pt x="556" y="0"/>
                  </a:lnTo>
                  <a:lnTo>
                    <a:pt x="556" y="556"/>
                  </a:lnTo>
                  <a:lnTo>
                    <a:pt x="0" y="556"/>
                  </a:lnTo>
                  <a:lnTo>
                    <a:pt x="0" y="0"/>
                  </a:lnTo>
                  <a:lnTo>
                    <a:pt x="56" y="55"/>
                  </a:lnTo>
                  <a:lnTo>
                    <a:pt x="501" y="55"/>
                  </a:lnTo>
                  <a:lnTo>
                    <a:pt x="501" y="500"/>
                  </a:lnTo>
                  <a:lnTo>
                    <a:pt x="56" y="500"/>
                  </a:lnTo>
                  <a:lnTo>
                    <a:pt x="56" y="55"/>
                  </a:lnTo>
                  <a:lnTo>
                    <a:pt x="0" y="0"/>
                  </a:lnTo>
                  <a:close/>
                </a:path>
              </a:pathLst>
            </a:custGeom>
            <a:solidFill>
              <a:srgbClr val="3C3B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3" name="Freeform 1041"/>
            <p:cNvSpPr>
              <a:spLocks/>
            </p:cNvSpPr>
            <p:nvPr/>
          </p:nvSpPr>
          <p:spPr bwMode="auto">
            <a:xfrm>
              <a:off x="3693" y="2743"/>
              <a:ext cx="125" cy="125"/>
            </a:xfrm>
            <a:custGeom>
              <a:avLst/>
              <a:gdLst/>
              <a:ahLst/>
              <a:cxnLst>
                <a:cxn ang="0">
                  <a:pos x="0" y="0"/>
                </a:cxn>
                <a:cxn ang="0">
                  <a:pos x="500" y="0"/>
                </a:cxn>
                <a:cxn ang="0">
                  <a:pos x="500" y="499"/>
                </a:cxn>
                <a:cxn ang="0">
                  <a:pos x="0" y="499"/>
                </a:cxn>
                <a:cxn ang="0">
                  <a:pos x="0" y="0"/>
                </a:cxn>
                <a:cxn ang="0">
                  <a:pos x="55" y="55"/>
                </a:cxn>
                <a:cxn ang="0">
                  <a:pos x="445" y="55"/>
                </a:cxn>
                <a:cxn ang="0">
                  <a:pos x="445" y="444"/>
                </a:cxn>
                <a:cxn ang="0">
                  <a:pos x="55" y="444"/>
                </a:cxn>
                <a:cxn ang="0">
                  <a:pos x="55" y="55"/>
                </a:cxn>
                <a:cxn ang="0">
                  <a:pos x="0" y="0"/>
                </a:cxn>
              </a:cxnLst>
              <a:rect l="0" t="0" r="r" b="b"/>
              <a:pathLst>
                <a:path w="500" h="499">
                  <a:moveTo>
                    <a:pt x="0" y="0"/>
                  </a:moveTo>
                  <a:lnTo>
                    <a:pt x="500" y="0"/>
                  </a:lnTo>
                  <a:lnTo>
                    <a:pt x="500" y="499"/>
                  </a:lnTo>
                  <a:lnTo>
                    <a:pt x="0" y="499"/>
                  </a:lnTo>
                  <a:lnTo>
                    <a:pt x="0" y="0"/>
                  </a:lnTo>
                  <a:lnTo>
                    <a:pt x="55" y="55"/>
                  </a:lnTo>
                  <a:lnTo>
                    <a:pt x="445" y="55"/>
                  </a:lnTo>
                  <a:lnTo>
                    <a:pt x="445" y="444"/>
                  </a:lnTo>
                  <a:lnTo>
                    <a:pt x="55" y="444"/>
                  </a:lnTo>
                  <a:lnTo>
                    <a:pt x="55" y="55"/>
                  </a:lnTo>
                  <a:lnTo>
                    <a:pt x="0" y="0"/>
                  </a:lnTo>
                  <a:close/>
                </a:path>
              </a:pathLst>
            </a:custGeom>
            <a:solidFill>
              <a:srgbClr val="393876"/>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4" name="Freeform 1042"/>
            <p:cNvSpPr>
              <a:spLocks/>
            </p:cNvSpPr>
            <p:nvPr/>
          </p:nvSpPr>
          <p:spPr bwMode="auto">
            <a:xfrm>
              <a:off x="3700" y="2750"/>
              <a:ext cx="111" cy="111"/>
            </a:xfrm>
            <a:custGeom>
              <a:avLst/>
              <a:gdLst/>
              <a:ahLst/>
              <a:cxnLst>
                <a:cxn ang="0">
                  <a:pos x="0" y="0"/>
                </a:cxn>
                <a:cxn ang="0">
                  <a:pos x="445" y="0"/>
                </a:cxn>
                <a:cxn ang="0">
                  <a:pos x="445" y="445"/>
                </a:cxn>
                <a:cxn ang="0">
                  <a:pos x="0" y="445"/>
                </a:cxn>
                <a:cxn ang="0">
                  <a:pos x="0" y="0"/>
                </a:cxn>
                <a:cxn ang="0">
                  <a:pos x="55" y="56"/>
                </a:cxn>
                <a:cxn ang="0">
                  <a:pos x="389" y="56"/>
                </a:cxn>
                <a:cxn ang="0">
                  <a:pos x="389" y="390"/>
                </a:cxn>
                <a:cxn ang="0">
                  <a:pos x="55" y="390"/>
                </a:cxn>
                <a:cxn ang="0">
                  <a:pos x="55" y="56"/>
                </a:cxn>
                <a:cxn ang="0">
                  <a:pos x="0" y="0"/>
                </a:cxn>
              </a:cxnLst>
              <a:rect l="0" t="0" r="r" b="b"/>
              <a:pathLst>
                <a:path w="445" h="445">
                  <a:moveTo>
                    <a:pt x="0" y="0"/>
                  </a:moveTo>
                  <a:lnTo>
                    <a:pt x="445" y="0"/>
                  </a:lnTo>
                  <a:lnTo>
                    <a:pt x="445" y="445"/>
                  </a:lnTo>
                  <a:lnTo>
                    <a:pt x="0" y="445"/>
                  </a:lnTo>
                  <a:lnTo>
                    <a:pt x="0" y="0"/>
                  </a:lnTo>
                  <a:lnTo>
                    <a:pt x="55" y="56"/>
                  </a:lnTo>
                  <a:lnTo>
                    <a:pt x="389" y="56"/>
                  </a:lnTo>
                  <a:lnTo>
                    <a:pt x="389" y="390"/>
                  </a:lnTo>
                  <a:lnTo>
                    <a:pt x="55" y="390"/>
                  </a:lnTo>
                  <a:lnTo>
                    <a:pt x="55" y="56"/>
                  </a:lnTo>
                  <a:lnTo>
                    <a:pt x="0" y="0"/>
                  </a:lnTo>
                  <a:close/>
                </a:path>
              </a:pathLst>
            </a:custGeom>
            <a:solidFill>
              <a:srgbClr val="3734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5" name="Freeform 1043"/>
            <p:cNvSpPr>
              <a:spLocks/>
            </p:cNvSpPr>
            <p:nvPr/>
          </p:nvSpPr>
          <p:spPr bwMode="auto">
            <a:xfrm>
              <a:off x="3706" y="2756"/>
              <a:ext cx="98" cy="98"/>
            </a:xfrm>
            <a:custGeom>
              <a:avLst/>
              <a:gdLst/>
              <a:ahLst/>
              <a:cxnLst>
                <a:cxn ang="0">
                  <a:pos x="0" y="0"/>
                </a:cxn>
                <a:cxn ang="0">
                  <a:pos x="390" y="0"/>
                </a:cxn>
                <a:cxn ang="0">
                  <a:pos x="390" y="389"/>
                </a:cxn>
                <a:cxn ang="0">
                  <a:pos x="0" y="389"/>
                </a:cxn>
                <a:cxn ang="0">
                  <a:pos x="0" y="0"/>
                </a:cxn>
                <a:cxn ang="0">
                  <a:pos x="56" y="56"/>
                </a:cxn>
                <a:cxn ang="0">
                  <a:pos x="333" y="56"/>
                </a:cxn>
                <a:cxn ang="0">
                  <a:pos x="333" y="333"/>
                </a:cxn>
                <a:cxn ang="0">
                  <a:pos x="56" y="333"/>
                </a:cxn>
                <a:cxn ang="0">
                  <a:pos x="56" y="56"/>
                </a:cxn>
                <a:cxn ang="0">
                  <a:pos x="0" y="0"/>
                </a:cxn>
              </a:cxnLst>
              <a:rect l="0" t="0" r="r" b="b"/>
              <a:pathLst>
                <a:path w="390" h="389">
                  <a:moveTo>
                    <a:pt x="0" y="0"/>
                  </a:moveTo>
                  <a:lnTo>
                    <a:pt x="390" y="0"/>
                  </a:lnTo>
                  <a:lnTo>
                    <a:pt x="390" y="389"/>
                  </a:lnTo>
                  <a:lnTo>
                    <a:pt x="0" y="389"/>
                  </a:lnTo>
                  <a:lnTo>
                    <a:pt x="0" y="0"/>
                  </a:lnTo>
                  <a:lnTo>
                    <a:pt x="56" y="56"/>
                  </a:lnTo>
                  <a:lnTo>
                    <a:pt x="333" y="56"/>
                  </a:lnTo>
                  <a:lnTo>
                    <a:pt x="333" y="333"/>
                  </a:lnTo>
                  <a:lnTo>
                    <a:pt x="56" y="333"/>
                  </a:lnTo>
                  <a:lnTo>
                    <a:pt x="56" y="56"/>
                  </a:lnTo>
                  <a:lnTo>
                    <a:pt x="0" y="0"/>
                  </a:lnTo>
                  <a:close/>
                </a:path>
              </a:pathLst>
            </a:custGeom>
            <a:solidFill>
              <a:srgbClr val="363175"/>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6" name="Freeform 1044"/>
            <p:cNvSpPr>
              <a:spLocks/>
            </p:cNvSpPr>
            <p:nvPr/>
          </p:nvSpPr>
          <p:spPr bwMode="auto">
            <a:xfrm>
              <a:off x="3713" y="2764"/>
              <a:ext cx="84" cy="83"/>
            </a:xfrm>
            <a:custGeom>
              <a:avLst/>
              <a:gdLst/>
              <a:ahLst/>
              <a:cxnLst>
                <a:cxn ang="0">
                  <a:pos x="0" y="0"/>
                </a:cxn>
                <a:cxn ang="0">
                  <a:pos x="334" y="0"/>
                </a:cxn>
                <a:cxn ang="0">
                  <a:pos x="334" y="334"/>
                </a:cxn>
                <a:cxn ang="0">
                  <a:pos x="0" y="334"/>
                </a:cxn>
                <a:cxn ang="0">
                  <a:pos x="0" y="0"/>
                </a:cxn>
                <a:cxn ang="0">
                  <a:pos x="57" y="55"/>
                </a:cxn>
                <a:cxn ang="0">
                  <a:pos x="279" y="55"/>
                </a:cxn>
                <a:cxn ang="0">
                  <a:pos x="279" y="278"/>
                </a:cxn>
                <a:cxn ang="0">
                  <a:pos x="57" y="278"/>
                </a:cxn>
                <a:cxn ang="0">
                  <a:pos x="57" y="55"/>
                </a:cxn>
                <a:cxn ang="0">
                  <a:pos x="0" y="0"/>
                </a:cxn>
              </a:cxnLst>
              <a:rect l="0" t="0" r="r" b="b"/>
              <a:pathLst>
                <a:path w="334" h="334">
                  <a:moveTo>
                    <a:pt x="0" y="0"/>
                  </a:moveTo>
                  <a:lnTo>
                    <a:pt x="334" y="0"/>
                  </a:lnTo>
                  <a:lnTo>
                    <a:pt x="334" y="334"/>
                  </a:lnTo>
                  <a:lnTo>
                    <a:pt x="0" y="334"/>
                  </a:lnTo>
                  <a:lnTo>
                    <a:pt x="0" y="0"/>
                  </a:lnTo>
                  <a:lnTo>
                    <a:pt x="57" y="55"/>
                  </a:lnTo>
                  <a:lnTo>
                    <a:pt x="279" y="55"/>
                  </a:lnTo>
                  <a:lnTo>
                    <a:pt x="279" y="278"/>
                  </a:lnTo>
                  <a:lnTo>
                    <a:pt x="57" y="278"/>
                  </a:lnTo>
                  <a:lnTo>
                    <a:pt x="57" y="55"/>
                  </a:lnTo>
                  <a:lnTo>
                    <a:pt x="0" y="0"/>
                  </a:lnTo>
                  <a:close/>
                </a:path>
              </a:pathLst>
            </a:custGeom>
            <a:solidFill>
              <a:srgbClr val="342D74"/>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7" name="Freeform 1045"/>
            <p:cNvSpPr>
              <a:spLocks/>
            </p:cNvSpPr>
            <p:nvPr/>
          </p:nvSpPr>
          <p:spPr bwMode="auto">
            <a:xfrm>
              <a:off x="3721" y="2770"/>
              <a:ext cx="69" cy="70"/>
            </a:xfrm>
            <a:custGeom>
              <a:avLst/>
              <a:gdLst/>
              <a:ahLst/>
              <a:cxnLst>
                <a:cxn ang="0">
                  <a:pos x="0" y="0"/>
                </a:cxn>
                <a:cxn ang="0">
                  <a:pos x="277" y="0"/>
                </a:cxn>
                <a:cxn ang="0">
                  <a:pos x="277" y="277"/>
                </a:cxn>
                <a:cxn ang="0">
                  <a:pos x="0" y="277"/>
                </a:cxn>
                <a:cxn ang="0">
                  <a:pos x="0" y="0"/>
                </a:cxn>
                <a:cxn ang="0">
                  <a:pos x="55" y="55"/>
                </a:cxn>
                <a:cxn ang="0">
                  <a:pos x="222" y="55"/>
                </a:cxn>
                <a:cxn ang="0">
                  <a:pos x="222" y="222"/>
                </a:cxn>
                <a:cxn ang="0">
                  <a:pos x="55" y="222"/>
                </a:cxn>
                <a:cxn ang="0">
                  <a:pos x="55" y="55"/>
                </a:cxn>
                <a:cxn ang="0">
                  <a:pos x="0" y="0"/>
                </a:cxn>
              </a:cxnLst>
              <a:rect l="0" t="0" r="r" b="b"/>
              <a:pathLst>
                <a:path w="277" h="277">
                  <a:moveTo>
                    <a:pt x="0" y="0"/>
                  </a:moveTo>
                  <a:lnTo>
                    <a:pt x="277" y="0"/>
                  </a:lnTo>
                  <a:lnTo>
                    <a:pt x="277" y="277"/>
                  </a:lnTo>
                  <a:lnTo>
                    <a:pt x="0" y="277"/>
                  </a:lnTo>
                  <a:lnTo>
                    <a:pt x="0" y="0"/>
                  </a:lnTo>
                  <a:lnTo>
                    <a:pt x="55" y="55"/>
                  </a:lnTo>
                  <a:lnTo>
                    <a:pt x="222" y="55"/>
                  </a:lnTo>
                  <a:lnTo>
                    <a:pt x="222" y="222"/>
                  </a:lnTo>
                  <a:lnTo>
                    <a:pt x="55" y="222"/>
                  </a:lnTo>
                  <a:lnTo>
                    <a:pt x="55" y="55"/>
                  </a:lnTo>
                  <a:lnTo>
                    <a:pt x="0" y="0"/>
                  </a:lnTo>
                  <a:close/>
                </a:path>
              </a:pathLst>
            </a:custGeom>
            <a:solidFill>
              <a:srgbClr val="332874"/>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8" name="Freeform 1046"/>
            <p:cNvSpPr>
              <a:spLocks/>
            </p:cNvSpPr>
            <p:nvPr/>
          </p:nvSpPr>
          <p:spPr bwMode="auto">
            <a:xfrm>
              <a:off x="3727" y="2777"/>
              <a:ext cx="56" cy="56"/>
            </a:xfrm>
            <a:custGeom>
              <a:avLst/>
              <a:gdLst/>
              <a:ahLst/>
              <a:cxnLst>
                <a:cxn ang="0">
                  <a:pos x="0" y="0"/>
                </a:cxn>
                <a:cxn ang="0">
                  <a:pos x="222" y="0"/>
                </a:cxn>
                <a:cxn ang="0">
                  <a:pos x="222" y="223"/>
                </a:cxn>
                <a:cxn ang="0">
                  <a:pos x="0" y="223"/>
                </a:cxn>
                <a:cxn ang="0">
                  <a:pos x="0" y="0"/>
                </a:cxn>
                <a:cxn ang="0">
                  <a:pos x="54" y="56"/>
                </a:cxn>
                <a:cxn ang="0">
                  <a:pos x="166" y="56"/>
                </a:cxn>
                <a:cxn ang="0">
                  <a:pos x="166" y="168"/>
                </a:cxn>
                <a:cxn ang="0">
                  <a:pos x="54" y="168"/>
                </a:cxn>
                <a:cxn ang="0">
                  <a:pos x="54" y="56"/>
                </a:cxn>
                <a:cxn ang="0">
                  <a:pos x="0" y="0"/>
                </a:cxn>
              </a:cxnLst>
              <a:rect l="0" t="0" r="r" b="b"/>
              <a:pathLst>
                <a:path w="222" h="223">
                  <a:moveTo>
                    <a:pt x="0" y="0"/>
                  </a:moveTo>
                  <a:lnTo>
                    <a:pt x="222" y="0"/>
                  </a:lnTo>
                  <a:lnTo>
                    <a:pt x="222" y="223"/>
                  </a:lnTo>
                  <a:lnTo>
                    <a:pt x="0" y="223"/>
                  </a:lnTo>
                  <a:lnTo>
                    <a:pt x="0" y="0"/>
                  </a:lnTo>
                  <a:lnTo>
                    <a:pt x="54" y="56"/>
                  </a:lnTo>
                  <a:lnTo>
                    <a:pt x="166" y="56"/>
                  </a:lnTo>
                  <a:lnTo>
                    <a:pt x="166" y="168"/>
                  </a:lnTo>
                  <a:lnTo>
                    <a:pt x="54" y="168"/>
                  </a:lnTo>
                  <a:lnTo>
                    <a:pt x="54" y="56"/>
                  </a:lnTo>
                  <a:lnTo>
                    <a:pt x="0" y="0"/>
                  </a:lnTo>
                  <a:close/>
                </a:path>
              </a:pathLst>
            </a:custGeom>
            <a:solidFill>
              <a:srgbClr val="312473"/>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9" name="Freeform 1047"/>
            <p:cNvSpPr>
              <a:spLocks/>
            </p:cNvSpPr>
            <p:nvPr/>
          </p:nvSpPr>
          <p:spPr bwMode="auto">
            <a:xfrm>
              <a:off x="3734" y="2784"/>
              <a:ext cx="42" cy="42"/>
            </a:xfrm>
            <a:custGeom>
              <a:avLst/>
              <a:gdLst/>
              <a:ahLst/>
              <a:cxnLst>
                <a:cxn ang="0">
                  <a:pos x="0" y="0"/>
                </a:cxn>
                <a:cxn ang="0">
                  <a:pos x="167" y="0"/>
                </a:cxn>
                <a:cxn ang="0">
                  <a:pos x="167" y="167"/>
                </a:cxn>
                <a:cxn ang="0">
                  <a:pos x="0" y="167"/>
                </a:cxn>
                <a:cxn ang="0">
                  <a:pos x="0" y="0"/>
                </a:cxn>
                <a:cxn ang="0">
                  <a:pos x="56" y="56"/>
                </a:cxn>
                <a:cxn ang="0">
                  <a:pos x="111" y="56"/>
                </a:cxn>
                <a:cxn ang="0">
                  <a:pos x="111" y="111"/>
                </a:cxn>
                <a:cxn ang="0">
                  <a:pos x="56" y="111"/>
                </a:cxn>
                <a:cxn ang="0">
                  <a:pos x="56" y="56"/>
                </a:cxn>
                <a:cxn ang="0">
                  <a:pos x="0" y="0"/>
                </a:cxn>
              </a:cxnLst>
              <a:rect l="0" t="0" r="r" b="b"/>
              <a:pathLst>
                <a:path w="167" h="167">
                  <a:moveTo>
                    <a:pt x="0" y="0"/>
                  </a:moveTo>
                  <a:lnTo>
                    <a:pt x="167" y="0"/>
                  </a:lnTo>
                  <a:lnTo>
                    <a:pt x="167" y="167"/>
                  </a:lnTo>
                  <a:lnTo>
                    <a:pt x="0" y="167"/>
                  </a:lnTo>
                  <a:lnTo>
                    <a:pt x="0" y="0"/>
                  </a:lnTo>
                  <a:lnTo>
                    <a:pt x="56" y="56"/>
                  </a:lnTo>
                  <a:lnTo>
                    <a:pt x="111" y="56"/>
                  </a:lnTo>
                  <a:lnTo>
                    <a:pt x="111" y="111"/>
                  </a:lnTo>
                  <a:lnTo>
                    <a:pt x="56" y="111"/>
                  </a:lnTo>
                  <a:lnTo>
                    <a:pt x="56" y="56"/>
                  </a:lnTo>
                  <a:lnTo>
                    <a:pt x="0" y="0"/>
                  </a:lnTo>
                  <a:close/>
                </a:path>
              </a:pathLst>
            </a:custGeom>
            <a:solidFill>
              <a:srgbClr val="2F207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0" name="Freeform 1048"/>
            <p:cNvSpPr>
              <a:spLocks/>
            </p:cNvSpPr>
            <p:nvPr/>
          </p:nvSpPr>
          <p:spPr bwMode="auto">
            <a:xfrm>
              <a:off x="3741" y="2791"/>
              <a:ext cx="28" cy="28"/>
            </a:xfrm>
            <a:custGeom>
              <a:avLst/>
              <a:gdLst/>
              <a:ahLst/>
              <a:cxnLst>
                <a:cxn ang="0">
                  <a:pos x="0" y="0"/>
                </a:cxn>
                <a:cxn ang="0">
                  <a:pos x="112" y="0"/>
                </a:cxn>
                <a:cxn ang="0">
                  <a:pos x="112" y="112"/>
                </a:cxn>
                <a:cxn ang="0">
                  <a:pos x="0" y="112"/>
                </a:cxn>
                <a:cxn ang="0">
                  <a:pos x="0" y="0"/>
                </a:cxn>
                <a:cxn ang="0">
                  <a:pos x="57" y="55"/>
                </a:cxn>
                <a:cxn ang="0">
                  <a:pos x="57" y="55"/>
                </a:cxn>
                <a:cxn ang="0">
                  <a:pos x="57" y="55"/>
                </a:cxn>
                <a:cxn ang="0">
                  <a:pos x="57" y="55"/>
                </a:cxn>
                <a:cxn ang="0">
                  <a:pos x="57" y="55"/>
                </a:cxn>
                <a:cxn ang="0">
                  <a:pos x="0" y="0"/>
                </a:cxn>
              </a:cxnLst>
              <a:rect l="0" t="0" r="r" b="b"/>
              <a:pathLst>
                <a:path w="112" h="112">
                  <a:moveTo>
                    <a:pt x="0" y="0"/>
                  </a:moveTo>
                  <a:lnTo>
                    <a:pt x="112" y="0"/>
                  </a:lnTo>
                  <a:lnTo>
                    <a:pt x="112" y="112"/>
                  </a:lnTo>
                  <a:lnTo>
                    <a:pt x="0" y="112"/>
                  </a:lnTo>
                  <a:lnTo>
                    <a:pt x="0" y="0"/>
                  </a:lnTo>
                  <a:lnTo>
                    <a:pt x="57" y="55"/>
                  </a:lnTo>
                  <a:lnTo>
                    <a:pt x="57" y="55"/>
                  </a:lnTo>
                  <a:lnTo>
                    <a:pt x="57" y="55"/>
                  </a:lnTo>
                  <a:lnTo>
                    <a:pt x="57" y="55"/>
                  </a:lnTo>
                  <a:lnTo>
                    <a:pt x="57" y="55"/>
                  </a:lnTo>
                  <a:lnTo>
                    <a:pt x="0" y="0"/>
                  </a:lnTo>
                  <a:close/>
                </a:path>
              </a:pathLst>
            </a:custGeom>
            <a:solidFill>
              <a:srgbClr val="2C1C7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1" name="Rectangle 1049"/>
            <p:cNvSpPr>
              <a:spLocks noChangeArrowheads="1"/>
            </p:cNvSpPr>
            <p:nvPr/>
          </p:nvSpPr>
          <p:spPr bwMode="auto">
            <a:xfrm>
              <a:off x="3748" y="2798"/>
              <a:ext cx="14" cy="14"/>
            </a:xfrm>
            <a:prstGeom prst="rect">
              <a:avLst/>
            </a:prstGeom>
            <a:solidFill>
              <a:srgbClr val="28166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2" name="Rectangle 1050"/>
            <p:cNvSpPr>
              <a:spLocks noChangeArrowheads="1"/>
            </p:cNvSpPr>
            <p:nvPr/>
          </p:nvSpPr>
          <p:spPr bwMode="auto">
            <a:xfrm>
              <a:off x="3538" y="2458"/>
              <a:ext cx="434" cy="695"/>
            </a:xfrm>
            <a:prstGeom prst="rect">
              <a:avLst/>
            </a:prstGeom>
            <a:noFill/>
            <a:ln w="1588">
              <a:solidFill>
                <a:srgbClr val="1F1A17"/>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3" name="Rectangle 1051"/>
            <p:cNvSpPr>
              <a:spLocks noChangeArrowheads="1"/>
            </p:cNvSpPr>
            <p:nvPr/>
          </p:nvSpPr>
          <p:spPr bwMode="auto">
            <a:xfrm>
              <a:off x="3648" y="2741"/>
              <a:ext cx="290" cy="1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500" b="1" dirty="0">
                  <a:solidFill>
                    <a:srgbClr val="FFFFFF"/>
                  </a:solidFill>
                  <a:latin typeface="Arial" pitchFamily="34" charset="0"/>
                </a:rPr>
                <a:t>30:1</a:t>
              </a:r>
              <a:endParaRPr lang="en-US" dirty="0">
                <a:solidFill>
                  <a:prstClr val="black"/>
                </a:solidFill>
                <a:latin typeface="Arial" pitchFamily="34" charset="0"/>
              </a:endParaRPr>
            </a:p>
          </p:txBody>
        </p:sp>
        <p:sp>
          <p:nvSpPr>
            <p:cNvPr id="54" name="Freeform 1052"/>
            <p:cNvSpPr>
              <a:spLocks/>
            </p:cNvSpPr>
            <p:nvPr/>
          </p:nvSpPr>
          <p:spPr bwMode="auto">
            <a:xfrm>
              <a:off x="4691" y="2763"/>
              <a:ext cx="198" cy="84"/>
            </a:xfrm>
            <a:custGeom>
              <a:avLst/>
              <a:gdLst/>
              <a:ahLst/>
              <a:cxnLst>
                <a:cxn ang="0">
                  <a:pos x="663" y="0"/>
                </a:cxn>
                <a:cxn ang="0">
                  <a:pos x="688" y="3"/>
                </a:cxn>
                <a:cxn ang="0">
                  <a:pos x="711" y="10"/>
                </a:cxn>
                <a:cxn ang="0">
                  <a:pos x="732" y="22"/>
                </a:cxn>
                <a:cxn ang="0">
                  <a:pos x="752" y="37"/>
                </a:cxn>
                <a:cxn ang="0">
                  <a:pos x="766" y="56"/>
                </a:cxn>
                <a:cxn ang="0">
                  <a:pos x="778" y="77"/>
                </a:cxn>
                <a:cxn ang="0">
                  <a:pos x="786" y="101"/>
                </a:cxn>
                <a:cxn ang="0">
                  <a:pos x="788" y="126"/>
                </a:cxn>
                <a:cxn ang="0">
                  <a:pos x="787" y="222"/>
                </a:cxn>
                <a:cxn ang="0">
                  <a:pos x="783" y="247"/>
                </a:cxn>
                <a:cxn ang="0">
                  <a:pos x="773" y="269"/>
                </a:cxn>
                <a:cxn ang="0">
                  <a:pos x="759" y="289"/>
                </a:cxn>
                <a:cxn ang="0">
                  <a:pos x="742" y="306"/>
                </a:cxn>
                <a:cxn ang="0">
                  <a:pos x="722" y="320"/>
                </a:cxn>
                <a:cxn ang="0">
                  <a:pos x="699" y="330"/>
                </a:cxn>
                <a:cxn ang="0">
                  <a:pos x="676" y="335"/>
                </a:cxn>
                <a:cxn ang="0">
                  <a:pos x="125" y="335"/>
                </a:cxn>
                <a:cxn ang="0">
                  <a:pos x="99" y="332"/>
                </a:cxn>
                <a:cxn ang="0">
                  <a:pos x="75" y="326"/>
                </a:cxn>
                <a:cxn ang="0">
                  <a:pos x="54" y="314"/>
                </a:cxn>
                <a:cxn ang="0">
                  <a:pos x="36" y="298"/>
                </a:cxn>
                <a:cxn ang="0">
                  <a:pos x="20" y="280"/>
                </a:cxn>
                <a:cxn ang="0">
                  <a:pos x="9" y="258"/>
                </a:cxn>
                <a:cxn ang="0">
                  <a:pos x="2" y="234"/>
                </a:cxn>
                <a:cxn ang="0">
                  <a:pos x="0" y="209"/>
                </a:cxn>
                <a:cxn ang="0">
                  <a:pos x="0" y="114"/>
                </a:cxn>
                <a:cxn ang="0">
                  <a:pos x="5" y="89"/>
                </a:cxn>
                <a:cxn ang="0">
                  <a:pos x="14" y="67"/>
                </a:cxn>
                <a:cxn ang="0">
                  <a:pos x="28" y="46"/>
                </a:cxn>
                <a:cxn ang="0">
                  <a:pos x="45" y="29"/>
                </a:cxn>
                <a:cxn ang="0">
                  <a:pos x="65" y="16"/>
                </a:cxn>
                <a:cxn ang="0">
                  <a:pos x="87" y="7"/>
                </a:cxn>
                <a:cxn ang="0">
                  <a:pos x="112" y="1"/>
                </a:cxn>
              </a:cxnLst>
              <a:rect l="0" t="0" r="r" b="b"/>
              <a:pathLst>
                <a:path w="788" h="335">
                  <a:moveTo>
                    <a:pt x="125" y="0"/>
                  </a:moveTo>
                  <a:lnTo>
                    <a:pt x="663" y="0"/>
                  </a:lnTo>
                  <a:lnTo>
                    <a:pt x="676" y="1"/>
                  </a:lnTo>
                  <a:lnTo>
                    <a:pt x="688" y="3"/>
                  </a:lnTo>
                  <a:lnTo>
                    <a:pt x="699" y="7"/>
                  </a:lnTo>
                  <a:lnTo>
                    <a:pt x="711" y="10"/>
                  </a:lnTo>
                  <a:lnTo>
                    <a:pt x="722" y="16"/>
                  </a:lnTo>
                  <a:lnTo>
                    <a:pt x="732" y="22"/>
                  </a:lnTo>
                  <a:lnTo>
                    <a:pt x="742" y="29"/>
                  </a:lnTo>
                  <a:lnTo>
                    <a:pt x="752" y="37"/>
                  </a:lnTo>
                  <a:lnTo>
                    <a:pt x="759" y="46"/>
                  </a:lnTo>
                  <a:lnTo>
                    <a:pt x="766" y="56"/>
                  </a:lnTo>
                  <a:lnTo>
                    <a:pt x="773" y="67"/>
                  </a:lnTo>
                  <a:lnTo>
                    <a:pt x="778" y="77"/>
                  </a:lnTo>
                  <a:lnTo>
                    <a:pt x="783" y="89"/>
                  </a:lnTo>
                  <a:lnTo>
                    <a:pt x="786" y="101"/>
                  </a:lnTo>
                  <a:lnTo>
                    <a:pt x="787" y="114"/>
                  </a:lnTo>
                  <a:lnTo>
                    <a:pt x="788" y="126"/>
                  </a:lnTo>
                  <a:lnTo>
                    <a:pt x="788" y="209"/>
                  </a:lnTo>
                  <a:lnTo>
                    <a:pt x="787" y="222"/>
                  </a:lnTo>
                  <a:lnTo>
                    <a:pt x="786" y="234"/>
                  </a:lnTo>
                  <a:lnTo>
                    <a:pt x="783" y="247"/>
                  </a:lnTo>
                  <a:lnTo>
                    <a:pt x="778" y="258"/>
                  </a:lnTo>
                  <a:lnTo>
                    <a:pt x="773" y="269"/>
                  </a:lnTo>
                  <a:lnTo>
                    <a:pt x="766" y="280"/>
                  </a:lnTo>
                  <a:lnTo>
                    <a:pt x="759" y="289"/>
                  </a:lnTo>
                  <a:lnTo>
                    <a:pt x="752" y="298"/>
                  </a:lnTo>
                  <a:lnTo>
                    <a:pt x="742" y="306"/>
                  </a:lnTo>
                  <a:lnTo>
                    <a:pt x="732" y="314"/>
                  </a:lnTo>
                  <a:lnTo>
                    <a:pt x="722" y="320"/>
                  </a:lnTo>
                  <a:lnTo>
                    <a:pt x="711" y="326"/>
                  </a:lnTo>
                  <a:lnTo>
                    <a:pt x="699" y="330"/>
                  </a:lnTo>
                  <a:lnTo>
                    <a:pt x="688" y="332"/>
                  </a:lnTo>
                  <a:lnTo>
                    <a:pt x="676" y="335"/>
                  </a:lnTo>
                  <a:lnTo>
                    <a:pt x="663" y="335"/>
                  </a:lnTo>
                  <a:lnTo>
                    <a:pt x="125" y="335"/>
                  </a:lnTo>
                  <a:lnTo>
                    <a:pt x="112" y="335"/>
                  </a:lnTo>
                  <a:lnTo>
                    <a:pt x="99" y="332"/>
                  </a:lnTo>
                  <a:lnTo>
                    <a:pt x="87" y="330"/>
                  </a:lnTo>
                  <a:lnTo>
                    <a:pt x="75" y="326"/>
                  </a:lnTo>
                  <a:lnTo>
                    <a:pt x="65" y="320"/>
                  </a:lnTo>
                  <a:lnTo>
                    <a:pt x="54" y="314"/>
                  </a:lnTo>
                  <a:lnTo>
                    <a:pt x="45" y="306"/>
                  </a:lnTo>
                  <a:lnTo>
                    <a:pt x="36" y="298"/>
                  </a:lnTo>
                  <a:lnTo>
                    <a:pt x="28" y="289"/>
                  </a:lnTo>
                  <a:lnTo>
                    <a:pt x="20" y="280"/>
                  </a:lnTo>
                  <a:lnTo>
                    <a:pt x="14" y="269"/>
                  </a:lnTo>
                  <a:lnTo>
                    <a:pt x="9" y="258"/>
                  </a:lnTo>
                  <a:lnTo>
                    <a:pt x="5" y="247"/>
                  </a:lnTo>
                  <a:lnTo>
                    <a:pt x="2" y="234"/>
                  </a:lnTo>
                  <a:lnTo>
                    <a:pt x="0" y="222"/>
                  </a:lnTo>
                  <a:lnTo>
                    <a:pt x="0" y="209"/>
                  </a:lnTo>
                  <a:lnTo>
                    <a:pt x="0" y="126"/>
                  </a:lnTo>
                  <a:lnTo>
                    <a:pt x="0" y="114"/>
                  </a:lnTo>
                  <a:lnTo>
                    <a:pt x="2" y="101"/>
                  </a:lnTo>
                  <a:lnTo>
                    <a:pt x="5" y="89"/>
                  </a:lnTo>
                  <a:lnTo>
                    <a:pt x="9" y="77"/>
                  </a:lnTo>
                  <a:lnTo>
                    <a:pt x="14" y="67"/>
                  </a:lnTo>
                  <a:lnTo>
                    <a:pt x="20" y="56"/>
                  </a:lnTo>
                  <a:lnTo>
                    <a:pt x="28" y="46"/>
                  </a:lnTo>
                  <a:lnTo>
                    <a:pt x="36" y="37"/>
                  </a:lnTo>
                  <a:lnTo>
                    <a:pt x="45" y="29"/>
                  </a:lnTo>
                  <a:lnTo>
                    <a:pt x="54" y="22"/>
                  </a:lnTo>
                  <a:lnTo>
                    <a:pt x="65" y="16"/>
                  </a:lnTo>
                  <a:lnTo>
                    <a:pt x="75" y="10"/>
                  </a:lnTo>
                  <a:lnTo>
                    <a:pt x="87" y="7"/>
                  </a:lnTo>
                  <a:lnTo>
                    <a:pt x="99" y="3"/>
                  </a:lnTo>
                  <a:lnTo>
                    <a:pt x="112" y="1"/>
                  </a:lnTo>
                  <a:lnTo>
                    <a:pt x="125" y="0"/>
                  </a:lnTo>
                  <a:close/>
                </a:path>
              </a:pathLst>
            </a:custGeom>
            <a:solidFill>
              <a:srgbClr val="00923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 name="Freeform 1053"/>
            <p:cNvSpPr>
              <a:spLocks/>
            </p:cNvSpPr>
            <p:nvPr/>
          </p:nvSpPr>
          <p:spPr bwMode="auto">
            <a:xfrm>
              <a:off x="4691" y="2763"/>
              <a:ext cx="198" cy="84"/>
            </a:xfrm>
            <a:custGeom>
              <a:avLst/>
              <a:gdLst/>
              <a:ahLst/>
              <a:cxnLst>
                <a:cxn ang="0">
                  <a:pos x="663" y="0"/>
                </a:cxn>
                <a:cxn ang="0">
                  <a:pos x="688" y="3"/>
                </a:cxn>
                <a:cxn ang="0">
                  <a:pos x="711" y="10"/>
                </a:cxn>
                <a:cxn ang="0">
                  <a:pos x="732" y="22"/>
                </a:cxn>
                <a:cxn ang="0">
                  <a:pos x="752" y="37"/>
                </a:cxn>
                <a:cxn ang="0">
                  <a:pos x="766" y="56"/>
                </a:cxn>
                <a:cxn ang="0">
                  <a:pos x="778" y="77"/>
                </a:cxn>
                <a:cxn ang="0">
                  <a:pos x="786" y="101"/>
                </a:cxn>
                <a:cxn ang="0">
                  <a:pos x="788" y="126"/>
                </a:cxn>
                <a:cxn ang="0">
                  <a:pos x="787" y="222"/>
                </a:cxn>
                <a:cxn ang="0">
                  <a:pos x="783" y="247"/>
                </a:cxn>
                <a:cxn ang="0">
                  <a:pos x="773" y="269"/>
                </a:cxn>
                <a:cxn ang="0">
                  <a:pos x="759" y="289"/>
                </a:cxn>
                <a:cxn ang="0">
                  <a:pos x="742" y="306"/>
                </a:cxn>
                <a:cxn ang="0">
                  <a:pos x="722" y="320"/>
                </a:cxn>
                <a:cxn ang="0">
                  <a:pos x="699" y="330"/>
                </a:cxn>
                <a:cxn ang="0">
                  <a:pos x="676" y="335"/>
                </a:cxn>
                <a:cxn ang="0">
                  <a:pos x="125" y="335"/>
                </a:cxn>
                <a:cxn ang="0">
                  <a:pos x="99" y="332"/>
                </a:cxn>
                <a:cxn ang="0">
                  <a:pos x="75" y="326"/>
                </a:cxn>
                <a:cxn ang="0">
                  <a:pos x="54" y="314"/>
                </a:cxn>
                <a:cxn ang="0">
                  <a:pos x="36" y="298"/>
                </a:cxn>
                <a:cxn ang="0">
                  <a:pos x="20" y="280"/>
                </a:cxn>
                <a:cxn ang="0">
                  <a:pos x="9" y="258"/>
                </a:cxn>
                <a:cxn ang="0">
                  <a:pos x="2" y="234"/>
                </a:cxn>
                <a:cxn ang="0">
                  <a:pos x="0" y="209"/>
                </a:cxn>
                <a:cxn ang="0">
                  <a:pos x="0" y="114"/>
                </a:cxn>
                <a:cxn ang="0">
                  <a:pos x="5" y="89"/>
                </a:cxn>
                <a:cxn ang="0">
                  <a:pos x="14" y="67"/>
                </a:cxn>
                <a:cxn ang="0">
                  <a:pos x="28" y="46"/>
                </a:cxn>
                <a:cxn ang="0">
                  <a:pos x="45" y="29"/>
                </a:cxn>
                <a:cxn ang="0">
                  <a:pos x="65" y="16"/>
                </a:cxn>
                <a:cxn ang="0">
                  <a:pos x="87" y="7"/>
                </a:cxn>
                <a:cxn ang="0">
                  <a:pos x="112" y="1"/>
                </a:cxn>
              </a:cxnLst>
              <a:rect l="0" t="0" r="r" b="b"/>
              <a:pathLst>
                <a:path w="788" h="335">
                  <a:moveTo>
                    <a:pt x="125" y="0"/>
                  </a:moveTo>
                  <a:lnTo>
                    <a:pt x="663" y="0"/>
                  </a:lnTo>
                  <a:lnTo>
                    <a:pt x="676" y="1"/>
                  </a:lnTo>
                  <a:lnTo>
                    <a:pt x="688" y="3"/>
                  </a:lnTo>
                  <a:lnTo>
                    <a:pt x="699" y="7"/>
                  </a:lnTo>
                  <a:lnTo>
                    <a:pt x="711" y="10"/>
                  </a:lnTo>
                  <a:lnTo>
                    <a:pt x="722" y="16"/>
                  </a:lnTo>
                  <a:lnTo>
                    <a:pt x="732" y="22"/>
                  </a:lnTo>
                  <a:lnTo>
                    <a:pt x="742" y="29"/>
                  </a:lnTo>
                  <a:lnTo>
                    <a:pt x="752" y="37"/>
                  </a:lnTo>
                  <a:lnTo>
                    <a:pt x="759" y="46"/>
                  </a:lnTo>
                  <a:lnTo>
                    <a:pt x="766" y="56"/>
                  </a:lnTo>
                  <a:lnTo>
                    <a:pt x="773" y="67"/>
                  </a:lnTo>
                  <a:lnTo>
                    <a:pt x="778" y="77"/>
                  </a:lnTo>
                  <a:lnTo>
                    <a:pt x="783" y="89"/>
                  </a:lnTo>
                  <a:lnTo>
                    <a:pt x="786" y="101"/>
                  </a:lnTo>
                  <a:lnTo>
                    <a:pt x="787" y="114"/>
                  </a:lnTo>
                  <a:lnTo>
                    <a:pt x="788" y="126"/>
                  </a:lnTo>
                  <a:lnTo>
                    <a:pt x="788" y="209"/>
                  </a:lnTo>
                  <a:lnTo>
                    <a:pt x="787" y="222"/>
                  </a:lnTo>
                  <a:lnTo>
                    <a:pt x="786" y="234"/>
                  </a:lnTo>
                  <a:lnTo>
                    <a:pt x="783" y="247"/>
                  </a:lnTo>
                  <a:lnTo>
                    <a:pt x="778" y="258"/>
                  </a:lnTo>
                  <a:lnTo>
                    <a:pt x="773" y="269"/>
                  </a:lnTo>
                  <a:lnTo>
                    <a:pt x="766" y="280"/>
                  </a:lnTo>
                  <a:lnTo>
                    <a:pt x="759" y="289"/>
                  </a:lnTo>
                  <a:lnTo>
                    <a:pt x="752" y="298"/>
                  </a:lnTo>
                  <a:lnTo>
                    <a:pt x="742" y="306"/>
                  </a:lnTo>
                  <a:lnTo>
                    <a:pt x="732" y="314"/>
                  </a:lnTo>
                  <a:lnTo>
                    <a:pt x="722" y="320"/>
                  </a:lnTo>
                  <a:lnTo>
                    <a:pt x="711" y="326"/>
                  </a:lnTo>
                  <a:lnTo>
                    <a:pt x="699" y="330"/>
                  </a:lnTo>
                  <a:lnTo>
                    <a:pt x="688" y="332"/>
                  </a:lnTo>
                  <a:lnTo>
                    <a:pt x="676" y="335"/>
                  </a:lnTo>
                  <a:lnTo>
                    <a:pt x="663" y="335"/>
                  </a:lnTo>
                  <a:lnTo>
                    <a:pt x="125" y="335"/>
                  </a:lnTo>
                  <a:lnTo>
                    <a:pt x="112" y="335"/>
                  </a:lnTo>
                  <a:lnTo>
                    <a:pt x="99" y="332"/>
                  </a:lnTo>
                  <a:lnTo>
                    <a:pt x="87" y="330"/>
                  </a:lnTo>
                  <a:lnTo>
                    <a:pt x="75" y="326"/>
                  </a:lnTo>
                  <a:lnTo>
                    <a:pt x="65" y="320"/>
                  </a:lnTo>
                  <a:lnTo>
                    <a:pt x="54" y="314"/>
                  </a:lnTo>
                  <a:lnTo>
                    <a:pt x="45" y="306"/>
                  </a:lnTo>
                  <a:lnTo>
                    <a:pt x="36" y="298"/>
                  </a:lnTo>
                  <a:lnTo>
                    <a:pt x="28" y="289"/>
                  </a:lnTo>
                  <a:lnTo>
                    <a:pt x="20" y="280"/>
                  </a:lnTo>
                  <a:lnTo>
                    <a:pt x="14" y="269"/>
                  </a:lnTo>
                  <a:lnTo>
                    <a:pt x="9" y="258"/>
                  </a:lnTo>
                  <a:lnTo>
                    <a:pt x="5" y="247"/>
                  </a:lnTo>
                  <a:lnTo>
                    <a:pt x="2" y="234"/>
                  </a:lnTo>
                  <a:lnTo>
                    <a:pt x="0" y="222"/>
                  </a:lnTo>
                  <a:lnTo>
                    <a:pt x="0" y="209"/>
                  </a:lnTo>
                  <a:lnTo>
                    <a:pt x="0" y="126"/>
                  </a:lnTo>
                  <a:lnTo>
                    <a:pt x="0" y="114"/>
                  </a:lnTo>
                  <a:lnTo>
                    <a:pt x="2" y="101"/>
                  </a:lnTo>
                  <a:lnTo>
                    <a:pt x="5" y="89"/>
                  </a:lnTo>
                  <a:lnTo>
                    <a:pt x="9" y="77"/>
                  </a:lnTo>
                  <a:lnTo>
                    <a:pt x="14" y="67"/>
                  </a:lnTo>
                  <a:lnTo>
                    <a:pt x="20" y="56"/>
                  </a:lnTo>
                  <a:lnTo>
                    <a:pt x="28" y="46"/>
                  </a:lnTo>
                  <a:lnTo>
                    <a:pt x="36" y="37"/>
                  </a:lnTo>
                  <a:lnTo>
                    <a:pt x="45" y="29"/>
                  </a:lnTo>
                  <a:lnTo>
                    <a:pt x="54" y="22"/>
                  </a:lnTo>
                  <a:lnTo>
                    <a:pt x="65" y="16"/>
                  </a:lnTo>
                  <a:lnTo>
                    <a:pt x="75" y="10"/>
                  </a:lnTo>
                  <a:lnTo>
                    <a:pt x="87" y="7"/>
                  </a:lnTo>
                  <a:lnTo>
                    <a:pt x="99" y="3"/>
                  </a:lnTo>
                  <a:lnTo>
                    <a:pt x="112" y="1"/>
                  </a:lnTo>
                  <a:lnTo>
                    <a:pt x="125" y="0"/>
                  </a:lnTo>
                  <a:close/>
                </a:path>
              </a:pathLst>
            </a:custGeom>
            <a:noFill/>
            <a:ln w="1588">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1047" name="TextBox 1046"/>
          <p:cNvSpPr txBox="1"/>
          <p:nvPr/>
        </p:nvSpPr>
        <p:spPr>
          <a:xfrm rot="16200000">
            <a:off x="-897523" y="3335923"/>
            <a:ext cx="2438400" cy="338554"/>
          </a:xfrm>
          <a:prstGeom prst="rect">
            <a:avLst/>
          </a:prstGeom>
          <a:noFill/>
        </p:spPr>
        <p:txBody>
          <a:bodyPr wrap="square" rtlCol="0">
            <a:spAutoFit/>
          </a:bodyPr>
          <a:lstStyle/>
          <a:p>
            <a:r>
              <a:rPr lang="en-US" sz="1600" dirty="0">
                <a:solidFill>
                  <a:prstClr val="black"/>
                </a:solidFill>
                <a:latin typeface="Arial" pitchFamily="34" charset="0"/>
                <a:cs typeface="Arial" pitchFamily="34" charset="0"/>
              </a:rPr>
              <a:t> 3840 (2304) wires/APA</a:t>
            </a:r>
          </a:p>
        </p:txBody>
      </p:sp>
    </p:spTree>
    <p:extLst>
      <p:ext uri="{BB962C8B-B14F-4D97-AF65-F5344CB8AC3E}">
        <p14:creationId xmlns:p14="http://schemas.microsoft.com/office/powerpoint/2010/main" val="1526685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62013"/>
            <a:ext cx="6143957" cy="3938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14288"/>
            <a:ext cx="6629400" cy="1143000"/>
          </a:xfrm>
        </p:spPr>
        <p:txBody>
          <a:bodyPr>
            <a:normAutofit fontScale="90000"/>
          </a:bodyPr>
          <a:lstStyle/>
          <a:p>
            <a:r>
              <a:rPr lang="en-US" b="1" dirty="0" smtClean="0"/>
              <a:t>Cold vs. Warm Electronics</a:t>
            </a:r>
            <a:endParaRPr lang="en-US" b="1" dirty="0"/>
          </a:p>
        </p:txBody>
      </p:sp>
      <p:sp>
        <p:nvSpPr>
          <p:cNvPr id="3" name="Content Placeholder 2"/>
          <p:cNvSpPr>
            <a:spLocks noGrp="1"/>
          </p:cNvSpPr>
          <p:nvPr>
            <p:ph idx="1"/>
          </p:nvPr>
        </p:nvSpPr>
        <p:spPr>
          <a:xfrm>
            <a:off x="304800" y="4930264"/>
            <a:ext cx="5029200" cy="1666126"/>
          </a:xfrm>
        </p:spPr>
        <p:txBody>
          <a:bodyPr>
            <a:normAutofit/>
          </a:bodyPr>
          <a:lstStyle/>
          <a:p>
            <a:pPr marL="0" indent="0">
              <a:buNone/>
            </a:pPr>
            <a:r>
              <a:rPr lang="en-US" sz="1800" dirty="0" smtClean="0"/>
              <a:t>ARGONTUBE results by M. Schenk, </a:t>
            </a:r>
            <a:r>
              <a:rPr lang="en-US" sz="1800" dirty="0" err="1" smtClean="0"/>
              <a:t>Uni</a:t>
            </a:r>
            <a:r>
              <a:rPr lang="en-US" sz="1800" dirty="0" smtClean="0"/>
              <a:t> Bern</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28</a:t>
            </a:fld>
            <a:endParaRPr lang="en-US"/>
          </a:p>
        </p:txBody>
      </p:sp>
      <p:pic>
        <p:nvPicPr>
          <p:cNvPr id="6" name="Picture 2" descr="MicroBooNE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6999" y="28575"/>
            <a:ext cx="2667001" cy="83343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385035" y="4572000"/>
            <a:ext cx="3660760" cy="2286000"/>
            <a:chOff x="22326600" y="17221195"/>
            <a:chExt cx="7882538" cy="4862153"/>
          </a:xfrm>
        </p:grpSpPr>
        <p:grpSp>
          <p:nvGrpSpPr>
            <p:cNvPr id="9" name="Group 318"/>
            <p:cNvGrpSpPr/>
            <p:nvPr/>
          </p:nvGrpSpPr>
          <p:grpSpPr>
            <a:xfrm>
              <a:off x="22326600" y="17221195"/>
              <a:ext cx="7882538" cy="4862153"/>
              <a:chOff x="21149662" y="18101846"/>
              <a:chExt cx="5257800" cy="3876799"/>
            </a:xfrm>
          </p:grpSpPr>
          <p:pic>
            <p:nvPicPr>
              <p:cNvPr id="11" name="Picture 10" descr="noise.09042012.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49662" y="18101846"/>
                <a:ext cx="5257800" cy="3691647"/>
              </a:xfrm>
              <a:prstGeom prst="rect">
                <a:avLst/>
              </a:prstGeom>
            </p:spPr>
          </p:pic>
          <p:sp>
            <p:nvSpPr>
              <p:cNvPr id="12" name="TextBox 11"/>
              <p:cNvSpPr txBox="1"/>
              <p:nvPr/>
            </p:nvSpPr>
            <p:spPr>
              <a:xfrm>
                <a:off x="23656561" y="21528806"/>
                <a:ext cx="961837" cy="449839"/>
              </a:xfrm>
              <a:prstGeom prst="rect">
                <a:avLst/>
              </a:prstGeom>
              <a:solidFill>
                <a:schemeClr val="bg1"/>
              </a:solidFill>
            </p:spPr>
            <p:txBody>
              <a:bodyPr wrap="none" rtlCol="0">
                <a:spAutoFit/>
              </a:bodyPr>
              <a:lstStyle/>
              <a:p>
                <a:pPr algn="ctr"/>
                <a:r>
                  <a:rPr lang="en-US" sz="1050" dirty="0" smtClean="0"/>
                  <a:t>Channel</a:t>
                </a:r>
                <a:endParaRPr lang="en-US" sz="1050" dirty="0"/>
              </a:p>
            </p:txBody>
          </p:sp>
          <p:sp>
            <p:nvSpPr>
              <p:cNvPr id="13" name="TextBox 12"/>
              <p:cNvSpPr txBox="1"/>
              <p:nvPr/>
            </p:nvSpPr>
            <p:spPr>
              <a:xfrm rot="16200000">
                <a:off x="20539752" y="19733270"/>
                <a:ext cx="1750843" cy="386440"/>
              </a:xfrm>
              <a:prstGeom prst="rect">
                <a:avLst/>
              </a:prstGeom>
              <a:solidFill>
                <a:schemeClr val="bg1"/>
              </a:solidFill>
            </p:spPr>
            <p:txBody>
              <a:bodyPr wrap="none" rtlCol="0">
                <a:spAutoFit/>
              </a:bodyPr>
              <a:lstStyle/>
              <a:p>
                <a:pPr algn="ctr"/>
                <a:r>
                  <a:rPr lang="en-US" sz="1050" dirty="0" smtClean="0"/>
                  <a:t>RMS Noise (e</a:t>
                </a:r>
                <a:r>
                  <a:rPr lang="en-US" sz="1050" baseline="30000" dirty="0" smtClean="0"/>
                  <a:t>-</a:t>
                </a:r>
                <a:r>
                  <a:rPr lang="en-US" sz="1050" dirty="0" smtClean="0"/>
                  <a:t>)</a:t>
                </a:r>
                <a:endParaRPr lang="en-US" sz="1050" dirty="0"/>
              </a:p>
            </p:txBody>
          </p:sp>
        </p:grpSp>
        <p:sp>
          <p:nvSpPr>
            <p:cNvPr id="10" name="TextBox 9"/>
            <p:cNvSpPr txBox="1"/>
            <p:nvPr/>
          </p:nvSpPr>
          <p:spPr>
            <a:xfrm>
              <a:off x="23774400" y="17983197"/>
              <a:ext cx="4190999" cy="730106"/>
            </a:xfrm>
            <a:prstGeom prst="rect">
              <a:avLst/>
            </a:prstGeom>
            <a:solidFill>
              <a:srgbClr val="FFF6BE"/>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800" dirty="0" smtClean="0">
                  <a:solidFill>
                    <a:schemeClr val="tx1"/>
                  </a:solidFill>
                </a:rPr>
                <a:t>Noise is ~550e</a:t>
              </a:r>
              <a:r>
                <a:rPr lang="en-US" sz="800" baseline="30000" dirty="0" smtClean="0">
                  <a:solidFill>
                    <a:schemeClr val="tx1"/>
                  </a:solidFill>
                </a:rPr>
                <a:t>-</a:t>
              </a:r>
              <a:r>
                <a:rPr lang="en-US" sz="800" dirty="0">
                  <a:solidFill>
                    <a:schemeClr val="tx1"/>
                  </a:solidFill>
                </a:rPr>
                <a:t> with C</a:t>
              </a:r>
              <a:r>
                <a:rPr lang="en-US" sz="800" baseline="-25000" dirty="0">
                  <a:solidFill>
                    <a:schemeClr val="tx1"/>
                  </a:solidFill>
                </a:rPr>
                <a:t>D</a:t>
              </a:r>
              <a:r>
                <a:rPr lang="en-US" sz="800" dirty="0">
                  <a:solidFill>
                    <a:schemeClr val="tx1"/>
                  </a:solidFill>
                </a:rPr>
                <a:t> = 150pF in </a:t>
              </a:r>
              <a:r>
                <a:rPr lang="en-US" sz="800" dirty="0" smtClean="0">
                  <a:solidFill>
                    <a:schemeClr val="tx1"/>
                  </a:solidFill>
                </a:rPr>
                <a:t>LN</a:t>
              </a:r>
              <a:r>
                <a:rPr lang="en-US" sz="800" baseline="-25000" dirty="0" smtClean="0">
                  <a:solidFill>
                    <a:schemeClr val="tx1"/>
                  </a:solidFill>
                </a:rPr>
                <a:t>2</a:t>
              </a:r>
              <a:r>
                <a:rPr lang="en-US" sz="800" dirty="0" smtClean="0">
                  <a:solidFill>
                    <a:schemeClr val="tx1"/>
                  </a:solidFill>
                </a:rPr>
                <a:t> (1us, 14mV/</a:t>
              </a:r>
              <a:r>
                <a:rPr lang="en-US" sz="800" dirty="0" err="1" smtClean="0">
                  <a:solidFill>
                    <a:schemeClr val="tx1"/>
                  </a:solidFill>
                </a:rPr>
                <a:t>fC</a:t>
              </a:r>
              <a:r>
                <a:rPr lang="en-US" sz="800" dirty="0" smtClean="0">
                  <a:solidFill>
                    <a:schemeClr val="tx1"/>
                  </a:solidFill>
                </a:rPr>
                <a:t>)</a:t>
              </a:r>
              <a:endParaRPr lang="en-US" sz="800" dirty="0">
                <a:solidFill>
                  <a:schemeClr val="tx1"/>
                </a:solidFill>
              </a:endParaRPr>
            </a:p>
          </p:txBody>
        </p:sp>
      </p:grpSp>
      <p:pic>
        <p:nvPicPr>
          <p:cNvPr id="14" name="Picture 13" descr="Chen TWEPP MicroBooNE.tiff"/>
          <p:cNvPicPr>
            <a:picLocks noChangeAspect="1"/>
          </p:cNvPicPr>
          <p:nvPr/>
        </p:nvPicPr>
        <p:blipFill>
          <a:blip r:embed="rId5"/>
          <a:stretch>
            <a:fillRect/>
          </a:stretch>
        </p:blipFill>
        <p:spPr>
          <a:xfrm>
            <a:off x="6425303" y="990600"/>
            <a:ext cx="2286000" cy="2234152"/>
          </a:xfrm>
          <a:prstGeom prst="rect">
            <a:avLst/>
          </a:prstGeom>
        </p:spPr>
      </p:pic>
      <p:sp>
        <p:nvSpPr>
          <p:cNvPr id="5" name="Rectangle 4"/>
          <p:cNvSpPr/>
          <p:nvPr/>
        </p:nvSpPr>
        <p:spPr>
          <a:xfrm>
            <a:off x="6140161" y="3224752"/>
            <a:ext cx="2905634" cy="1169551"/>
          </a:xfrm>
          <a:prstGeom prst="rect">
            <a:avLst/>
          </a:prstGeom>
        </p:spPr>
        <p:txBody>
          <a:bodyPr wrap="square">
            <a:spAutoFit/>
          </a:bodyPr>
          <a:lstStyle/>
          <a:p>
            <a:pPr algn="ctr"/>
            <a:r>
              <a:rPr lang="en-US" b="1" dirty="0"/>
              <a:t>BNL </a:t>
            </a:r>
            <a:r>
              <a:rPr lang="en-US" b="1" dirty="0" smtClean="0"/>
              <a:t>low-noise</a:t>
            </a:r>
          </a:p>
          <a:p>
            <a:pPr algn="ctr"/>
            <a:r>
              <a:rPr lang="en-US" b="1" dirty="0" smtClean="0"/>
              <a:t>CMOS ASIC</a:t>
            </a:r>
          </a:p>
          <a:p>
            <a:pPr algn="ctr"/>
            <a:r>
              <a:rPr lang="en-US" sz="1600" dirty="0" smtClean="0"/>
              <a:t>Performance is constant from RT to 77K, except for noise</a:t>
            </a:r>
            <a:r>
              <a:rPr lang="en-US" dirty="0" smtClean="0"/>
              <a:t> </a:t>
            </a:r>
            <a:endParaRPr lang="en-US" dirty="0"/>
          </a:p>
        </p:txBody>
      </p:sp>
      <p:sp>
        <p:nvSpPr>
          <p:cNvPr id="15" name="TextBox 14"/>
          <p:cNvSpPr txBox="1"/>
          <p:nvPr/>
        </p:nvSpPr>
        <p:spPr>
          <a:xfrm>
            <a:off x="381000" y="5410200"/>
            <a:ext cx="4724400" cy="954107"/>
          </a:xfrm>
          <a:prstGeom prst="rect">
            <a:avLst/>
          </a:prstGeom>
          <a:solidFill>
            <a:srgbClr val="FFFF00"/>
          </a:solidFill>
          <a:ln w="31750">
            <a:solidFill>
              <a:schemeClr val="tx1"/>
            </a:solidFill>
          </a:ln>
        </p:spPr>
        <p:txBody>
          <a:bodyPr wrap="square" rtlCol="0">
            <a:spAutoFit/>
          </a:bodyPr>
          <a:lstStyle/>
          <a:p>
            <a:r>
              <a:rPr lang="en-US" sz="2800" dirty="0"/>
              <a:t>Noise level is about half with </a:t>
            </a:r>
            <a:r>
              <a:rPr lang="en-US" sz="2800" dirty="0" smtClean="0"/>
              <a:t>cold electronics</a:t>
            </a:r>
            <a:endParaRPr lang="en-US" sz="2800" dirty="0"/>
          </a:p>
        </p:txBody>
      </p:sp>
    </p:spTree>
    <p:extLst>
      <p:ext uri="{BB962C8B-B14F-4D97-AF65-F5344CB8AC3E}">
        <p14:creationId xmlns:p14="http://schemas.microsoft.com/office/powerpoint/2010/main" val="41625469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
            <a:ext cx="8229600" cy="933450"/>
          </a:xfrm>
        </p:spPr>
        <p:txBody>
          <a:bodyPr>
            <a:normAutofit fontScale="90000"/>
          </a:bodyPr>
          <a:lstStyle/>
          <a:p>
            <a:r>
              <a:rPr lang="en-US" dirty="0" smtClean="0"/>
              <a:t>Challenge: Event Reconstruction</a:t>
            </a:r>
            <a:endParaRPr lang="en-US" dirty="0"/>
          </a:p>
        </p:txBody>
      </p:sp>
      <p:sp>
        <p:nvSpPr>
          <p:cNvPr id="3" name="Content Placeholder 2"/>
          <p:cNvSpPr>
            <a:spLocks noGrp="1"/>
          </p:cNvSpPr>
          <p:nvPr>
            <p:ph idx="1"/>
          </p:nvPr>
        </p:nvSpPr>
        <p:spPr>
          <a:xfrm>
            <a:off x="5181600" y="3276600"/>
            <a:ext cx="3810000" cy="2971800"/>
          </a:xfrm>
        </p:spPr>
        <p:txBody>
          <a:bodyPr>
            <a:normAutofit/>
          </a:bodyPr>
          <a:lstStyle/>
          <a:p>
            <a:r>
              <a:rPr lang="en-US" dirty="0" smtClean="0"/>
              <a:t>High-quality automated event reconstruction in </a:t>
            </a:r>
            <a:r>
              <a:rPr lang="en-US" dirty="0" err="1" smtClean="0"/>
              <a:t>LAr</a:t>
            </a:r>
            <a:r>
              <a:rPr lang="en-US" dirty="0" smtClean="0"/>
              <a:t> is crucial and in developing</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29</a:t>
            </a:fld>
            <a:endParaRPr lang="en-US"/>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40"/>
          <a:stretch/>
        </p:blipFill>
        <p:spPr bwMode="auto">
          <a:xfrm>
            <a:off x="-11799" y="838200"/>
            <a:ext cx="9155799"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9" y="3261360"/>
            <a:ext cx="5059010" cy="3596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28600" y="2743200"/>
            <a:ext cx="2590800" cy="369332"/>
          </a:xfrm>
          <a:prstGeom prst="rect">
            <a:avLst/>
          </a:prstGeom>
          <a:noFill/>
        </p:spPr>
        <p:txBody>
          <a:bodyPr wrap="square" rtlCol="0">
            <a:spAutoFit/>
          </a:bodyPr>
          <a:lstStyle/>
          <a:p>
            <a:r>
              <a:rPr lang="en-US" dirty="0" smtClean="0"/>
              <a:t>T. Yang LArTPC14</a:t>
            </a:r>
            <a:endParaRPr lang="en-US" dirty="0"/>
          </a:p>
        </p:txBody>
      </p:sp>
      <p:pic>
        <p:nvPicPr>
          <p:cNvPr id="8" name="Picture 2" descr="MicroBooNE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5842635"/>
            <a:ext cx="3200400" cy="1000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7986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extLst>
              <p:ext uri="{D42A27DB-BD31-4B8C-83A1-F6EECF244321}">
                <p14:modId xmlns:p14="http://schemas.microsoft.com/office/powerpoint/2010/main" val="2426096750"/>
              </p:ext>
            </p:extLst>
          </p:nvPr>
        </p:nvGraphicFramePr>
        <p:xfrm>
          <a:off x="151678" y="3581400"/>
          <a:ext cx="7038768" cy="1043992"/>
        </p:xfrm>
        <a:graphic>
          <a:graphicData uri="http://schemas.openxmlformats.org/drawingml/2006/table">
            <a:tbl>
              <a:tblPr firstRow="1" bandRow="1">
                <a:tableStyleId>{5C22544A-7EE6-4342-B048-85BDC9FD1C3A}</a:tableStyleId>
              </a:tblPr>
              <a:tblGrid>
                <a:gridCol w="2346256"/>
                <a:gridCol w="2346256"/>
                <a:gridCol w="2346256"/>
              </a:tblGrid>
              <a:tr h="513443">
                <a:tc>
                  <a:txBody>
                    <a:bodyPr/>
                    <a:lstStyle/>
                    <a:p>
                      <a:endParaRPr lang="en-US" dirty="0"/>
                    </a:p>
                  </a:txBody>
                  <a:tcPr/>
                </a:tc>
                <a:tc>
                  <a:txBody>
                    <a:bodyPr/>
                    <a:lstStyle/>
                    <a:p>
                      <a:endParaRPr lang="en-US" dirty="0"/>
                    </a:p>
                  </a:txBody>
                  <a:tcPr/>
                </a:tc>
                <a:tc>
                  <a:txBody>
                    <a:bodyPr/>
                    <a:lstStyle/>
                    <a:p>
                      <a:endParaRPr lang="en-US" dirty="0"/>
                    </a:p>
                  </a:txBody>
                  <a:tcPr/>
                </a:tc>
              </a:tr>
              <a:tr h="530549">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graphicFrame>
        <p:nvGraphicFramePr>
          <p:cNvPr id="4" name="Object 1025"/>
          <p:cNvGraphicFramePr>
            <a:graphicFrameLocks noChangeAspect="1"/>
          </p:cNvGraphicFramePr>
          <p:nvPr>
            <p:extLst>
              <p:ext uri="{D42A27DB-BD31-4B8C-83A1-F6EECF244321}">
                <p14:modId xmlns:p14="http://schemas.microsoft.com/office/powerpoint/2010/main" val="2314723156"/>
              </p:ext>
            </p:extLst>
          </p:nvPr>
        </p:nvGraphicFramePr>
        <p:xfrm>
          <a:off x="138156" y="1654314"/>
          <a:ext cx="8974138" cy="1371600"/>
        </p:xfrm>
        <a:graphic>
          <a:graphicData uri="http://schemas.openxmlformats.org/presentationml/2006/ole">
            <mc:AlternateContent xmlns:mc="http://schemas.openxmlformats.org/markup-compatibility/2006">
              <mc:Choice xmlns:v="urn:schemas-microsoft-com:vml" Requires="v">
                <p:oleObj spid="_x0000_s23172" name="Equation" r:id="rId4" imgW="5448240" imgH="736560" progId="Equation.3">
                  <p:embed/>
                </p:oleObj>
              </mc:Choice>
              <mc:Fallback>
                <p:oleObj name="Equation" r:id="rId4" imgW="5448240" imgH="73656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156" y="1654314"/>
                        <a:ext cx="8974138" cy="1371600"/>
                      </a:xfrm>
                      <a:prstGeom prst="rect">
                        <a:avLst/>
                      </a:prstGeom>
                      <a:solidFill>
                        <a:srgbClr val="CC99FF">
                          <a:alpha val="50000"/>
                        </a:srgbClr>
                      </a:solidFill>
                      <a:ln>
                        <a:noFill/>
                      </a:ln>
                      <a:extLs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 name="Text Box 81"/>
          <p:cNvSpPr txBox="1">
            <a:spLocks noChangeArrowheads="1"/>
          </p:cNvSpPr>
          <p:nvPr/>
        </p:nvSpPr>
        <p:spPr bwMode="auto">
          <a:xfrm>
            <a:off x="669650" y="-76200"/>
            <a:ext cx="8084264" cy="1754326"/>
          </a:xfrm>
          <a:prstGeom prst="rect">
            <a:avLst/>
          </a:prstGeom>
          <a:noFill/>
          <a:ln w="12700">
            <a:noFill/>
            <a:miter lim="800000"/>
            <a:headEnd/>
            <a:tailEnd/>
          </a:ln>
          <a:effectLst/>
        </p:spPr>
        <p:txBody>
          <a:bodyPr wrap="none">
            <a:spAutoFit/>
          </a:bodyPr>
          <a:lstStyle/>
          <a:p>
            <a:pPr algn="ctr"/>
            <a:r>
              <a:rPr lang="en-US" altLang="zh-CN" sz="3600" b="1" dirty="0" smtClean="0">
                <a:ea typeface="宋体" pitchFamily="2" charset="-122"/>
              </a:rPr>
              <a:t>Neutrino Mass and Mixing: the only </a:t>
            </a:r>
            <a:br>
              <a:rPr lang="en-US" altLang="zh-CN" sz="3600" b="1" dirty="0" smtClean="0">
                <a:ea typeface="宋体" pitchFamily="2" charset="-122"/>
              </a:rPr>
            </a:br>
            <a:r>
              <a:rPr lang="en-US" altLang="zh-CN" sz="3600" b="1" dirty="0" smtClean="0">
                <a:ea typeface="宋体" pitchFamily="2" charset="-122"/>
              </a:rPr>
              <a:t>well-established new </a:t>
            </a:r>
            <a:r>
              <a:rPr lang="en-US" altLang="zh-CN" sz="3600" b="1" dirty="0" smtClean="0">
                <a:ea typeface="宋体" pitchFamily="2" charset="-122"/>
              </a:rPr>
              <a:t>physics </a:t>
            </a:r>
            <a:r>
              <a:rPr lang="en-US" altLang="zh-CN" sz="3600" b="1" smtClean="0">
                <a:ea typeface="宋体" pitchFamily="2" charset="-122"/>
              </a:rPr>
              <a:t/>
            </a:r>
            <a:br>
              <a:rPr lang="en-US" altLang="zh-CN" sz="3600" b="1" smtClean="0">
                <a:ea typeface="宋体" pitchFamily="2" charset="-122"/>
              </a:rPr>
            </a:br>
            <a:r>
              <a:rPr lang="en-US" altLang="zh-CN" sz="3600" b="1" smtClean="0">
                <a:ea typeface="宋体" pitchFamily="2" charset="-122"/>
              </a:rPr>
              <a:t>included</a:t>
            </a:r>
            <a:r>
              <a:rPr lang="en-US" altLang="zh-CN" sz="3600" b="1" smtClean="0">
                <a:ea typeface="宋体" pitchFamily="2" charset="-122"/>
              </a:rPr>
              <a:t> </a:t>
            </a:r>
            <a:r>
              <a:rPr lang="en-US" altLang="zh-CN" sz="3600" b="1" dirty="0" smtClean="0">
                <a:ea typeface="宋体" pitchFamily="2" charset="-122"/>
              </a:rPr>
              <a:t>the Standard Model</a:t>
            </a:r>
            <a:endParaRPr kumimoji="1" lang="en-US" altLang="zh-CN" sz="3600" b="1" dirty="0">
              <a:ea typeface="宋体" pitchFamily="2" charset="-122"/>
            </a:endParaRPr>
          </a:p>
        </p:txBody>
      </p:sp>
      <p:grpSp>
        <p:nvGrpSpPr>
          <p:cNvPr id="20" name="Group 19"/>
          <p:cNvGrpSpPr/>
          <p:nvPr/>
        </p:nvGrpSpPr>
        <p:grpSpPr>
          <a:xfrm>
            <a:off x="7681639" y="3125078"/>
            <a:ext cx="1358900" cy="411341"/>
            <a:chOff x="7681639" y="2918564"/>
            <a:chExt cx="1358900" cy="411341"/>
          </a:xfrm>
        </p:grpSpPr>
        <p:sp>
          <p:nvSpPr>
            <p:cNvPr id="6" name="AutoShape 92"/>
            <p:cNvSpPr>
              <a:spLocks/>
            </p:cNvSpPr>
            <p:nvPr/>
          </p:nvSpPr>
          <p:spPr bwMode="auto">
            <a:xfrm rot="16176797">
              <a:off x="8291838" y="2308365"/>
              <a:ext cx="138502" cy="1358900"/>
            </a:xfrm>
            <a:prstGeom prst="leftBrace">
              <a:avLst>
                <a:gd name="adj1" fmla="val 53634"/>
                <a:gd name="adj2" fmla="val 50000"/>
              </a:avLst>
            </a:prstGeom>
            <a:noFill/>
            <a:ln w="38100">
              <a:solidFill>
                <a:srgbClr val="FF33CC"/>
              </a:solidFill>
              <a:round/>
              <a:headEnd/>
              <a:tailEnd/>
            </a:ln>
            <a:effectLst/>
          </p:spPr>
          <p:txBody>
            <a:bodyPr wrap="none" anchor="ctr"/>
            <a:lstStyle/>
            <a:p>
              <a:endParaRPr lang="en-US"/>
            </a:p>
          </p:txBody>
        </p:sp>
        <p:sp>
          <p:nvSpPr>
            <p:cNvPr id="12" name="Text Box 99"/>
            <p:cNvSpPr txBox="1">
              <a:spLocks noChangeArrowheads="1"/>
            </p:cNvSpPr>
            <p:nvPr/>
          </p:nvSpPr>
          <p:spPr bwMode="auto">
            <a:xfrm>
              <a:off x="8062639" y="3069562"/>
              <a:ext cx="722313" cy="260343"/>
            </a:xfrm>
            <a:prstGeom prst="rect">
              <a:avLst/>
            </a:prstGeom>
            <a:noFill/>
            <a:ln w="9525">
              <a:noFill/>
              <a:miter lim="800000"/>
              <a:headEnd/>
              <a:tailEnd/>
            </a:ln>
            <a:effectLst/>
          </p:spPr>
          <p:txBody>
            <a:bodyPr wrap="none">
              <a:spAutoFit/>
            </a:bodyPr>
            <a:lstStyle/>
            <a:p>
              <a:pPr algn="ctr" eaLnBrk="0" hangingPunct="0"/>
              <a:r>
                <a:rPr lang="en-US" altLang="zh-CN" sz="2000">
                  <a:ea typeface="宋体" pitchFamily="2" charset="-122"/>
                  <a:sym typeface="Symbol" pitchFamily="18" charset="2"/>
                </a:rPr>
                <a:t>0</a:t>
              </a:r>
              <a:endParaRPr lang="en-US" altLang="zh-CN" sz="2000">
                <a:ea typeface="宋体" pitchFamily="2" charset="-122"/>
              </a:endParaRPr>
            </a:p>
          </p:txBody>
        </p:sp>
      </p:grpSp>
      <p:grpSp>
        <p:nvGrpSpPr>
          <p:cNvPr id="7" name="Group 6"/>
          <p:cNvGrpSpPr/>
          <p:nvPr/>
        </p:nvGrpSpPr>
        <p:grpSpPr>
          <a:xfrm>
            <a:off x="230908" y="3156731"/>
            <a:ext cx="2209800" cy="1423680"/>
            <a:chOff x="230908" y="2950217"/>
            <a:chExt cx="2209800" cy="1423680"/>
          </a:xfrm>
        </p:grpSpPr>
        <p:sp>
          <p:nvSpPr>
            <p:cNvPr id="44" name="AutoShape 94"/>
            <p:cNvSpPr>
              <a:spLocks/>
            </p:cNvSpPr>
            <p:nvPr/>
          </p:nvSpPr>
          <p:spPr bwMode="auto">
            <a:xfrm rot="16176797">
              <a:off x="1225116" y="1956009"/>
              <a:ext cx="221384" cy="2209800"/>
            </a:xfrm>
            <a:prstGeom prst="leftBrace">
              <a:avLst>
                <a:gd name="adj1" fmla="val 80556"/>
                <a:gd name="adj2" fmla="val 50000"/>
              </a:avLst>
            </a:prstGeom>
            <a:noFill/>
            <a:ln w="38100">
              <a:solidFill>
                <a:srgbClr val="FF33CC"/>
              </a:solidFill>
              <a:round/>
              <a:headEnd/>
              <a:tailEnd/>
            </a:ln>
            <a:effectLst/>
          </p:spPr>
          <p:txBody>
            <a:bodyPr wrap="none" anchor="ctr"/>
            <a:lstStyle/>
            <a:p>
              <a:endParaRPr lang="en-US"/>
            </a:p>
          </p:txBody>
        </p:sp>
        <p:sp>
          <p:nvSpPr>
            <p:cNvPr id="52" name="Rectangle 101"/>
            <p:cNvSpPr>
              <a:spLocks noChangeArrowheads="1"/>
            </p:cNvSpPr>
            <p:nvPr/>
          </p:nvSpPr>
          <p:spPr bwMode="auto">
            <a:xfrm>
              <a:off x="561604" y="3973786"/>
              <a:ext cx="1371600" cy="400111"/>
            </a:xfrm>
            <a:prstGeom prst="rect">
              <a:avLst/>
            </a:prstGeom>
            <a:noFill/>
            <a:ln w="9525">
              <a:noFill/>
              <a:miter lim="800000"/>
              <a:headEnd/>
              <a:tailEnd/>
            </a:ln>
            <a:effectLst/>
          </p:spPr>
          <p:txBody>
            <a:bodyPr wrap="square">
              <a:spAutoFit/>
            </a:bodyPr>
            <a:lstStyle/>
            <a:p>
              <a:pPr eaLnBrk="0" hangingPunct="0"/>
              <a:r>
                <a:rPr lang="zh-CN" altLang="en-US" sz="2000" dirty="0">
                  <a:latin typeface="Helvetica" pitchFamily="34" charset="0"/>
                  <a:ea typeface="宋体" pitchFamily="2" charset="-122"/>
                  <a:sym typeface="Symbol" pitchFamily="18" charset="2"/>
                </a:rPr>
                <a:t></a:t>
              </a:r>
              <a:r>
                <a:rPr lang="en-US" altLang="zh-CN" sz="2000" baseline="-25000" dirty="0">
                  <a:latin typeface="Helvetica" pitchFamily="34" charset="0"/>
                  <a:ea typeface="宋体" pitchFamily="2" charset="-122"/>
                </a:rPr>
                <a:t>23</a:t>
              </a:r>
              <a:r>
                <a:rPr lang="en-US" altLang="zh-CN" sz="2000" dirty="0">
                  <a:latin typeface="Helvetica" pitchFamily="34" charset="0"/>
                  <a:ea typeface="宋体" pitchFamily="2" charset="-122"/>
                </a:rPr>
                <a:t> ~ 45°</a:t>
              </a:r>
              <a:endParaRPr lang="en-US" altLang="zh-CN" sz="2000" dirty="0">
                <a:latin typeface="Helvetica" pitchFamily="34" charset="0"/>
                <a:ea typeface="宋体" pitchFamily="2" charset="-122"/>
                <a:sym typeface="Symbol" pitchFamily="18" charset="2"/>
              </a:endParaRPr>
            </a:p>
          </p:txBody>
        </p:sp>
      </p:grpSp>
      <p:graphicFrame>
        <p:nvGraphicFramePr>
          <p:cNvPr id="19" name="Object 18"/>
          <p:cNvGraphicFramePr>
            <a:graphicFrameLocks noChangeAspect="1"/>
          </p:cNvGraphicFramePr>
          <p:nvPr>
            <p:extLst>
              <p:ext uri="{D42A27DB-BD31-4B8C-83A1-F6EECF244321}">
                <p14:modId xmlns:p14="http://schemas.microsoft.com/office/powerpoint/2010/main" val="2521663219"/>
              </p:ext>
            </p:extLst>
          </p:nvPr>
        </p:nvGraphicFramePr>
        <p:xfrm>
          <a:off x="318222" y="3657600"/>
          <a:ext cx="2044700" cy="381000"/>
        </p:xfrm>
        <a:graphic>
          <a:graphicData uri="http://schemas.openxmlformats.org/presentationml/2006/ole">
            <mc:AlternateContent xmlns:mc="http://schemas.openxmlformats.org/markup-compatibility/2006">
              <mc:Choice xmlns:v="urn:schemas-microsoft-com:vml" Requires="v">
                <p:oleObj spid="_x0000_s23173" name="Equation" r:id="rId6" imgW="1295280" imgH="241200" progId="Equation.DSMT4">
                  <p:embed/>
                </p:oleObj>
              </mc:Choice>
              <mc:Fallback>
                <p:oleObj name="Equation" r:id="rId6" imgW="1295280" imgH="241200" progId="Equation.DSMT4">
                  <p:embed/>
                  <p:pic>
                    <p:nvPicPr>
                      <p:cNvPr id="0" name=""/>
                      <p:cNvPicPr/>
                      <p:nvPr/>
                    </p:nvPicPr>
                    <p:blipFill>
                      <a:blip r:embed="rId7"/>
                      <a:stretch>
                        <a:fillRect/>
                      </a:stretch>
                    </p:blipFill>
                    <p:spPr>
                      <a:xfrm>
                        <a:off x="318222" y="3657600"/>
                        <a:ext cx="2044700" cy="381000"/>
                      </a:xfrm>
                      <a:prstGeom prst="rect">
                        <a:avLst/>
                      </a:prstGeom>
                      <a:solidFill>
                        <a:schemeClr val="bg1"/>
                      </a:solidFill>
                    </p:spPr>
                  </p:pic>
                </p:oleObj>
              </mc:Fallback>
            </mc:AlternateContent>
          </a:graphicData>
        </a:graphic>
      </p:graphicFrame>
      <p:grpSp>
        <p:nvGrpSpPr>
          <p:cNvPr id="18" name="Group 17"/>
          <p:cNvGrpSpPr/>
          <p:nvPr/>
        </p:nvGrpSpPr>
        <p:grpSpPr>
          <a:xfrm>
            <a:off x="5182516" y="3078338"/>
            <a:ext cx="2210469" cy="1502073"/>
            <a:chOff x="5182516" y="2871824"/>
            <a:chExt cx="2210469" cy="1502073"/>
          </a:xfrm>
        </p:grpSpPr>
        <p:sp>
          <p:nvSpPr>
            <p:cNvPr id="8" name="AutoShape 95"/>
            <p:cNvSpPr>
              <a:spLocks/>
            </p:cNvSpPr>
            <p:nvPr/>
          </p:nvSpPr>
          <p:spPr bwMode="auto">
            <a:xfrm rot="16176797">
              <a:off x="6145192" y="1909817"/>
              <a:ext cx="285786" cy="2209800"/>
            </a:xfrm>
            <a:prstGeom prst="leftBrace">
              <a:avLst>
                <a:gd name="adj1" fmla="val 80000"/>
                <a:gd name="adj2" fmla="val 50000"/>
              </a:avLst>
            </a:prstGeom>
            <a:noFill/>
            <a:ln w="38100">
              <a:solidFill>
                <a:srgbClr val="FF33CC"/>
              </a:solidFill>
              <a:round/>
              <a:headEnd/>
              <a:tailEnd/>
            </a:ln>
            <a:effectLst/>
          </p:spPr>
          <p:txBody>
            <a:bodyPr wrap="none" anchor="ctr"/>
            <a:lstStyle/>
            <a:p>
              <a:endParaRPr lang="en-US"/>
            </a:p>
          </p:txBody>
        </p:sp>
        <p:sp>
          <p:nvSpPr>
            <p:cNvPr id="14" name="Rectangle 102"/>
            <p:cNvSpPr>
              <a:spLocks noChangeArrowheads="1"/>
            </p:cNvSpPr>
            <p:nvPr/>
          </p:nvSpPr>
          <p:spPr bwMode="auto">
            <a:xfrm>
              <a:off x="5182516" y="3973787"/>
              <a:ext cx="1753165" cy="400110"/>
            </a:xfrm>
            <a:prstGeom prst="rect">
              <a:avLst/>
            </a:prstGeom>
            <a:noFill/>
            <a:ln w="9525">
              <a:noFill/>
              <a:miter lim="800000"/>
              <a:headEnd/>
              <a:tailEnd/>
            </a:ln>
            <a:effectLst/>
          </p:spPr>
          <p:txBody>
            <a:bodyPr wrap="square">
              <a:spAutoFit/>
            </a:bodyPr>
            <a:lstStyle/>
            <a:p>
              <a:pPr eaLnBrk="0" hangingPunct="0"/>
              <a:r>
                <a:rPr lang="zh-CN" altLang="en-US" dirty="0">
                  <a:latin typeface="Helvetica" pitchFamily="34" charset="0"/>
                  <a:ea typeface="宋体" pitchFamily="2" charset="-122"/>
                  <a:sym typeface="Symbol" pitchFamily="18" charset="2"/>
                </a:rPr>
                <a:t> </a:t>
              </a:r>
              <a:r>
                <a:rPr lang="zh-CN" altLang="en-US" sz="2000" dirty="0">
                  <a:latin typeface="Helvetica" pitchFamily="34" charset="0"/>
                  <a:ea typeface="宋体" pitchFamily="2" charset="-122"/>
                  <a:sym typeface="Symbol" pitchFamily="18" charset="2"/>
                </a:rPr>
                <a:t></a:t>
              </a:r>
              <a:r>
                <a:rPr lang="en-US" altLang="zh-CN" sz="2000" baseline="-25000" dirty="0">
                  <a:latin typeface="Helvetica" pitchFamily="34" charset="0"/>
                  <a:ea typeface="宋体" pitchFamily="2" charset="-122"/>
                </a:rPr>
                <a:t>12</a:t>
              </a:r>
              <a:r>
                <a:rPr lang="en-US" altLang="zh-CN" sz="2000" dirty="0">
                  <a:latin typeface="Helvetica" pitchFamily="34" charset="0"/>
                  <a:ea typeface="宋体" pitchFamily="2" charset="-122"/>
                </a:rPr>
                <a:t> </a:t>
              </a:r>
              <a:r>
                <a:rPr lang="en-US" altLang="zh-CN" sz="2000" dirty="0" smtClean="0">
                  <a:latin typeface="Helvetica" pitchFamily="34" charset="0"/>
                  <a:ea typeface="宋体" pitchFamily="2" charset="-122"/>
                </a:rPr>
                <a:t>~ 34</a:t>
              </a:r>
              <a:r>
                <a:rPr lang="en-US" altLang="zh-CN" dirty="0" smtClean="0">
                  <a:latin typeface="Helvetica" pitchFamily="34" charset="0"/>
                  <a:ea typeface="宋体" pitchFamily="2" charset="-122"/>
                </a:rPr>
                <a:t>°</a:t>
              </a:r>
              <a:endParaRPr lang="en-US" altLang="zh-CN" dirty="0">
                <a:latin typeface="Helvetica" pitchFamily="34" charset="0"/>
                <a:ea typeface="宋体" pitchFamily="2" charset="-122"/>
              </a:endParaRPr>
            </a:p>
          </p:txBody>
        </p:sp>
      </p:grpSp>
      <p:graphicFrame>
        <p:nvGraphicFramePr>
          <p:cNvPr id="21" name="Object 20"/>
          <p:cNvGraphicFramePr>
            <a:graphicFrameLocks noChangeAspect="1"/>
          </p:cNvGraphicFramePr>
          <p:nvPr>
            <p:extLst>
              <p:ext uri="{D42A27DB-BD31-4B8C-83A1-F6EECF244321}">
                <p14:modId xmlns:p14="http://schemas.microsoft.com/office/powerpoint/2010/main" val="2298648490"/>
              </p:ext>
            </p:extLst>
          </p:nvPr>
        </p:nvGraphicFramePr>
        <p:xfrm>
          <a:off x="4967288" y="3641396"/>
          <a:ext cx="1884362" cy="354013"/>
        </p:xfrm>
        <a:graphic>
          <a:graphicData uri="http://schemas.openxmlformats.org/presentationml/2006/ole">
            <mc:AlternateContent xmlns:mc="http://schemas.openxmlformats.org/markup-compatibility/2006">
              <mc:Choice xmlns:v="urn:schemas-microsoft-com:vml" Requires="v">
                <p:oleObj spid="_x0000_s23174" name="Equation" r:id="rId8" imgW="1282680" imgH="241200" progId="Equation.DSMT4">
                  <p:embed/>
                </p:oleObj>
              </mc:Choice>
              <mc:Fallback>
                <p:oleObj name="Equation" r:id="rId8" imgW="1282680" imgH="241200" progId="Equation.DSMT4">
                  <p:embed/>
                  <p:pic>
                    <p:nvPicPr>
                      <p:cNvPr id="0" name=""/>
                      <p:cNvPicPr/>
                      <p:nvPr/>
                    </p:nvPicPr>
                    <p:blipFill>
                      <a:blip r:embed="rId9"/>
                      <a:stretch>
                        <a:fillRect/>
                      </a:stretch>
                    </p:blipFill>
                    <p:spPr>
                      <a:xfrm>
                        <a:off x="4967288" y="3641396"/>
                        <a:ext cx="1884362" cy="354013"/>
                      </a:xfrm>
                      <a:prstGeom prst="rect">
                        <a:avLst/>
                      </a:prstGeom>
                      <a:solidFill>
                        <a:schemeClr val="bg1"/>
                      </a:solidFill>
                    </p:spPr>
                  </p:pic>
                </p:oleObj>
              </mc:Fallback>
            </mc:AlternateContent>
          </a:graphicData>
        </a:graphic>
      </p:graphicFrame>
      <p:sp>
        <p:nvSpPr>
          <p:cNvPr id="9" name="AutoShape 96"/>
          <p:cNvSpPr>
            <a:spLocks/>
          </p:cNvSpPr>
          <p:nvPr/>
        </p:nvSpPr>
        <p:spPr bwMode="auto">
          <a:xfrm rot="16176797">
            <a:off x="3746142" y="1923120"/>
            <a:ext cx="280115" cy="2590800"/>
          </a:xfrm>
          <a:prstGeom prst="leftBrace">
            <a:avLst>
              <a:gd name="adj1" fmla="val 95105"/>
              <a:gd name="adj2" fmla="val 50000"/>
            </a:avLst>
          </a:prstGeom>
          <a:noFill/>
          <a:ln w="38100">
            <a:solidFill>
              <a:srgbClr val="FF33CC"/>
            </a:solidFill>
            <a:round/>
            <a:headEnd/>
            <a:tailEnd/>
          </a:ln>
          <a:effectLst/>
        </p:spPr>
        <p:txBody>
          <a:bodyPr wrap="none" anchor="ctr"/>
          <a:lstStyle/>
          <a:p>
            <a:endParaRPr lang="en-US"/>
          </a:p>
        </p:txBody>
      </p:sp>
      <p:graphicFrame>
        <p:nvGraphicFramePr>
          <p:cNvPr id="42" name="Object 41"/>
          <p:cNvGraphicFramePr>
            <a:graphicFrameLocks noChangeAspect="1"/>
          </p:cNvGraphicFramePr>
          <p:nvPr>
            <p:extLst>
              <p:ext uri="{D42A27DB-BD31-4B8C-83A1-F6EECF244321}">
                <p14:modId xmlns:p14="http://schemas.microsoft.com/office/powerpoint/2010/main" val="582662645"/>
              </p:ext>
            </p:extLst>
          </p:nvPr>
        </p:nvGraphicFramePr>
        <p:xfrm>
          <a:off x="2601913" y="3635514"/>
          <a:ext cx="2044700" cy="381000"/>
        </p:xfrm>
        <a:graphic>
          <a:graphicData uri="http://schemas.openxmlformats.org/presentationml/2006/ole">
            <mc:AlternateContent xmlns:mc="http://schemas.openxmlformats.org/markup-compatibility/2006">
              <mc:Choice xmlns:v="urn:schemas-microsoft-com:vml" Requires="v">
                <p:oleObj spid="_x0000_s23175" name="Equation" r:id="rId10" imgW="1295280" imgH="241200" progId="Equation.DSMT4">
                  <p:embed/>
                </p:oleObj>
              </mc:Choice>
              <mc:Fallback>
                <p:oleObj name="Equation" r:id="rId10" imgW="1295280" imgH="241200" progId="Equation.DSMT4">
                  <p:embed/>
                  <p:pic>
                    <p:nvPicPr>
                      <p:cNvPr id="0" name=""/>
                      <p:cNvPicPr/>
                      <p:nvPr/>
                    </p:nvPicPr>
                    <p:blipFill>
                      <a:blip r:embed="rId11"/>
                      <a:stretch>
                        <a:fillRect/>
                      </a:stretch>
                    </p:blipFill>
                    <p:spPr>
                      <a:xfrm>
                        <a:off x="2601913" y="3635514"/>
                        <a:ext cx="2044700" cy="381000"/>
                      </a:xfrm>
                      <a:prstGeom prst="rect">
                        <a:avLst/>
                      </a:prstGeom>
                      <a:solidFill>
                        <a:schemeClr val="bg1"/>
                      </a:solidFill>
                    </p:spPr>
                  </p:pic>
                </p:oleObj>
              </mc:Fallback>
            </mc:AlternateContent>
          </a:graphicData>
        </a:graphic>
      </p:graphicFrame>
      <p:sp>
        <p:nvSpPr>
          <p:cNvPr id="32" name="Rectangle 101"/>
          <p:cNvSpPr>
            <a:spLocks noChangeArrowheads="1"/>
          </p:cNvSpPr>
          <p:nvPr/>
        </p:nvSpPr>
        <p:spPr bwMode="auto">
          <a:xfrm>
            <a:off x="2589883" y="4168207"/>
            <a:ext cx="2210717" cy="400110"/>
          </a:xfrm>
          <a:prstGeom prst="rect">
            <a:avLst/>
          </a:prstGeom>
          <a:noFill/>
          <a:ln w="9525">
            <a:noFill/>
            <a:miter lim="800000"/>
            <a:headEnd/>
            <a:tailEnd/>
          </a:ln>
          <a:effectLst/>
        </p:spPr>
        <p:txBody>
          <a:bodyPr wrap="square">
            <a:spAutoFit/>
          </a:bodyPr>
          <a:lstStyle/>
          <a:p>
            <a:pPr eaLnBrk="0" hangingPunct="0"/>
            <a:r>
              <a:rPr lang="zh-CN" altLang="en-US" sz="2000" b="1" dirty="0" smtClean="0">
                <a:latin typeface="Helvetica" pitchFamily="34" charset="0"/>
                <a:ea typeface="宋体" pitchFamily="2" charset="-122"/>
                <a:sym typeface="Symbol" pitchFamily="18" charset="2"/>
              </a:rPr>
              <a:t></a:t>
            </a:r>
            <a:r>
              <a:rPr lang="en-US" altLang="zh-CN" sz="2000" b="1" baseline="-25000" dirty="0">
                <a:latin typeface="Helvetica" pitchFamily="34" charset="0"/>
                <a:ea typeface="宋体" pitchFamily="2" charset="-122"/>
                <a:sym typeface="Symbol" pitchFamily="18" charset="2"/>
              </a:rPr>
              <a:t>1</a:t>
            </a:r>
            <a:r>
              <a:rPr lang="en-US" altLang="zh-CN" sz="2000" b="1" baseline="-25000" dirty="0" smtClean="0">
                <a:latin typeface="Helvetica" pitchFamily="34" charset="0"/>
                <a:ea typeface="宋体" pitchFamily="2" charset="-122"/>
              </a:rPr>
              <a:t>3</a:t>
            </a:r>
            <a:r>
              <a:rPr lang="en-US" altLang="zh-CN" sz="2000" b="1" dirty="0" smtClean="0">
                <a:latin typeface="Helvetica" pitchFamily="34" charset="0"/>
                <a:ea typeface="宋体" pitchFamily="2" charset="-122"/>
              </a:rPr>
              <a:t> ~ 9°</a:t>
            </a:r>
            <a:r>
              <a:rPr lang="el-GR" altLang="zh-CN" sz="2000" dirty="0" smtClean="0">
                <a:latin typeface="Helvetica" pitchFamily="34" charset="0"/>
                <a:ea typeface="宋体" pitchFamily="2" charset="-122"/>
                <a:sym typeface="Symbol" pitchFamily="18" charset="2"/>
              </a:rPr>
              <a:t>δ</a:t>
            </a:r>
            <a:r>
              <a:rPr lang="en-US" altLang="zh-CN" sz="2000" dirty="0" smtClean="0">
                <a:latin typeface="Helvetica" pitchFamily="34" charset="0"/>
                <a:ea typeface="宋体" pitchFamily="2" charset="-122"/>
                <a:sym typeface="Symbol" pitchFamily="18" charset="2"/>
              </a:rPr>
              <a:t>   = ???</a:t>
            </a:r>
            <a:endParaRPr lang="en-US" altLang="zh-CN" sz="2000" dirty="0">
              <a:latin typeface="Helvetica" pitchFamily="34" charset="0"/>
              <a:ea typeface="宋体" pitchFamily="2" charset="-122"/>
              <a:sym typeface="Symbol" pitchFamily="18" charset="2"/>
            </a:endParaRPr>
          </a:p>
        </p:txBody>
      </p:sp>
      <p:sp>
        <p:nvSpPr>
          <p:cNvPr id="22" name="TextBox 21"/>
          <p:cNvSpPr txBox="1"/>
          <p:nvPr/>
        </p:nvSpPr>
        <p:spPr>
          <a:xfrm>
            <a:off x="164652" y="4572000"/>
            <a:ext cx="8913814" cy="2369880"/>
          </a:xfrm>
          <a:prstGeom prst="rect">
            <a:avLst/>
          </a:prstGeom>
          <a:noFill/>
        </p:spPr>
        <p:txBody>
          <a:bodyPr wrap="square" rtlCol="0">
            <a:spAutoFit/>
          </a:bodyPr>
          <a:lstStyle/>
          <a:p>
            <a:r>
              <a:rPr lang="en-US" sz="2800" dirty="0" smtClean="0"/>
              <a:t>Accelerator experiments provide crucial inputs:</a:t>
            </a:r>
          </a:p>
          <a:p>
            <a:pPr marL="914400" lvl="1" indent="-457200">
              <a:buFont typeface="Arial" panose="020B0604020202020204" pitchFamily="34" charset="0"/>
              <a:buChar char="•"/>
            </a:pPr>
            <a:r>
              <a:rPr lang="en-US" sz="2400" dirty="0" smtClean="0"/>
              <a:t>Discovery of </a:t>
            </a:r>
            <a:r>
              <a:rPr lang="en-US" sz="2400" dirty="0" err="1" smtClean="0"/>
              <a:t>muon</a:t>
            </a:r>
            <a:r>
              <a:rPr lang="en-US" sz="2400" dirty="0" smtClean="0"/>
              <a:t> and tau neutrinos</a:t>
            </a:r>
          </a:p>
          <a:p>
            <a:pPr marL="914400" lvl="1" indent="-457200">
              <a:buFont typeface="Arial" panose="020B0604020202020204" pitchFamily="34" charset="0"/>
              <a:buChar char="•"/>
            </a:pPr>
            <a:r>
              <a:rPr lang="en-US" sz="2400" dirty="0" smtClean="0"/>
              <a:t>Confirm </a:t>
            </a:r>
            <a:r>
              <a:rPr lang="en-US" sz="2400" dirty="0" smtClean="0"/>
              <a:t>atmospheric neutrino oscillation</a:t>
            </a:r>
          </a:p>
          <a:p>
            <a:pPr marL="914400" lvl="1" indent="-457200">
              <a:buFont typeface="Arial" panose="020B0604020202020204" pitchFamily="34" charset="0"/>
              <a:buChar char="•"/>
            </a:pPr>
            <a:r>
              <a:rPr lang="en-US" sz="2400" dirty="0" smtClean="0"/>
              <a:t>The most precise </a:t>
            </a:r>
            <a:r>
              <a:rPr lang="el-GR" sz="2400" dirty="0" smtClean="0"/>
              <a:t>Δ</a:t>
            </a:r>
            <a:r>
              <a:rPr lang="en-US" sz="2400" dirty="0" smtClean="0"/>
              <a:t>m</a:t>
            </a:r>
            <a:r>
              <a:rPr lang="en-US" sz="2400" baseline="30000" dirty="0" smtClean="0"/>
              <a:t>2</a:t>
            </a:r>
            <a:r>
              <a:rPr lang="en-US" sz="2400" baseline="-25000" dirty="0" smtClean="0"/>
              <a:t>atm</a:t>
            </a:r>
            <a:r>
              <a:rPr lang="en-US" sz="2400" dirty="0" smtClean="0"/>
              <a:t>~</a:t>
            </a:r>
            <a:r>
              <a:rPr lang="el-GR" sz="2400" dirty="0" smtClean="0"/>
              <a:t>Δ</a:t>
            </a:r>
            <a:r>
              <a:rPr lang="en-US" sz="2400" dirty="0" smtClean="0"/>
              <a:t>m</a:t>
            </a:r>
            <a:r>
              <a:rPr lang="en-US" sz="2400" baseline="30000" dirty="0" smtClean="0"/>
              <a:t>2</a:t>
            </a:r>
            <a:r>
              <a:rPr lang="en-US" sz="2400" baseline="-25000" dirty="0" smtClean="0"/>
              <a:t>32</a:t>
            </a:r>
          </a:p>
          <a:p>
            <a:pPr marL="914400" lvl="1" indent="-457200">
              <a:buFont typeface="Arial" panose="020B0604020202020204" pitchFamily="34" charset="0"/>
              <a:buChar char="•"/>
            </a:pPr>
            <a:r>
              <a:rPr lang="en-US" sz="2400" dirty="0" smtClean="0"/>
              <a:t>Confirm “large” non-zero </a:t>
            </a:r>
            <a:r>
              <a:rPr lang="el-GR" sz="2400" dirty="0" smtClean="0"/>
              <a:t>θ</a:t>
            </a:r>
            <a:r>
              <a:rPr lang="en-US" sz="2400" baseline="-25000" dirty="0" smtClean="0"/>
              <a:t>13</a:t>
            </a:r>
            <a:endParaRPr lang="en-US" sz="2400" dirty="0" smtClean="0"/>
          </a:p>
          <a:p>
            <a:pPr marL="914400" lvl="1" indent="-457200">
              <a:buFont typeface="Arial" panose="020B0604020202020204" pitchFamily="34" charset="0"/>
              <a:buChar char="•"/>
            </a:pPr>
            <a:r>
              <a:rPr lang="en-US" sz="2400" dirty="0" smtClean="0"/>
              <a:t>Initial hints of </a:t>
            </a:r>
            <a:r>
              <a:rPr lang="en-US" sz="2400" dirty="0" err="1" smtClean="0"/>
              <a:t>leptonic</a:t>
            </a:r>
            <a:r>
              <a:rPr lang="en-US" sz="2400" dirty="0" smtClean="0"/>
              <a:t> CP violation </a:t>
            </a:r>
            <a:endParaRPr lang="en-US" sz="2400" dirty="0"/>
          </a:p>
        </p:txBody>
      </p:sp>
    </p:spTree>
    <p:extLst>
      <p:ext uri="{BB962C8B-B14F-4D97-AF65-F5344CB8AC3E}">
        <p14:creationId xmlns:p14="http://schemas.microsoft.com/office/powerpoint/2010/main" val="314593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xEl>
                                              <p:pRg st="1" end="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5725" y="-76200"/>
            <a:ext cx="5248275" cy="1143000"/>
          </a:xfrm>
        </p:spPr>
        <p:txBody>
          <a:bodyPr>
            <a:normAutofit/>
          </a:bodyPr>
          <a:lstStyle/>
          <a:p>
            <a:r>
              <a:rPr lang="en-US" sz="3600" u="sng" dirty="0" smtClean="0"/>
              <a:t>Test Beam Experiments</a:t>
            </a:r>
            <a:endParaRPr lang="en-US" sz="3600" u="sng" dirty="0"/>
          </a:p>
        </p:txBody>
      </p:sp>
      <p:sp>
        <p:nvSpPr>
          <p:cNvPr id="3" name="Content Placeholder 2"/>
          <p:cNvSpPr>
            <a:spLocks noGrp="1"/>
          </p:cNvSpPr>
          <p:nvPr>
            <p:ph idx="1"/>
          </p:nvPr>
        </p:nvSpPr>
        <p:spPr>
          <a:xfrm>
            <a:off x="0" y="0"/>
            <a:ext cx="4389120" cy="5486400"/>
          </a:xfrm>
        </p:spPr>
        <p:txBody>
          <a:bodyPr>
            <a:normAutofit/>
          </a:bodyPr>
          <a:lstStyle/>
          <a:p>
            <a:r>
              <a:rPr lang="en-US" sz="2800" dirty="0"/>
              <a:t>Use a well-defined charged particle beam to study </a:t>
            </a:r>
            <a:r>
              <a:rPr lang="en-US" sz="2800" dirty="0" err="1"/>
              <a:t>LAr</a:t>
            </a:r>
            <a:r>
              <a:rPr lang="en-US" sz="2800" dirty="0"/>
              <a:t> </a:t>
            </a:r>
            <a:r>
              <a:rPr lang="en-US" sz="2800" dirty="0" smtClean="0"/>
              <a:t>TPC</a:t>
            </a:r>
            <a:endParaRPr lang="en-US" sz="2400" dirty="0"/>
          </a:p>
          <a:p>
            <a:pPr lvl="1"/>
            <a:r>
              <a:rPr lang="en-US" sz="2400" dirty="0"/>
              <a:t>Single particle </a:t>
            </a:r>
            <a:r>
              <a:rPr lang="en-US" sz="2400" dirty="0" smtClean="0"/>
              <a:t>tracks</a:t>
            </a:r>
            <a:endParaRPr lang="en-US" sz="2400" dirty="0"/>
          </a:p>
          <a:p>
            <a:pPr lvl="1"/>
            <a:r>
              <a:rPr lang="en-US" sz="2400" dirty="0"/>
              <a:t>E&amp;M </a:t>
            </a:r>
            <a:r>
              <a:rPr lang="en-US" sz="2400" dirty="0" smtClean="0"/>
              <a:t>Shower</a:t>
            </a:r>
            <a:endParaRPr lang="en-US" sz="2400" dirty="0"/>
          </a:p>
          <a:p>
            <a:pPr lvl="1"/>
            <a:r>
              <a:rPr lang="en-US" sz="2400" dirty="0" err="1"/>
              <a:t>Hadronic</a:t>
            </a:r>
            <a:r>
              <a:rPr lang="en-US" sz="2400" dirty="0"/>
              <a:t> </a:t>
            </a:r>
            <a:r>
              <a:rPr lang="en-US" sz="2400" dirty="0" smtClean="0"/>
              <a:t>Shower</a:t>
            </a:r>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30</a:t>
            </a:fld>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914399"/>
            <a:ext cx="4862512" cy="3498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251989" y="3200400"/>
            <a:ext cx="1892011" cy="923330"/>
          </a:xfrm>
          <a:prstGeom prst="rect">
            <a:avLst/>
          </a:prstGeom>
          <a:noFill/>
        </p:spPr>
        <p:txBody>
          <a:bodyPr wrap="square" rtlCol="0">
            <a:spAutoFit/>
          </a:bodyPr>
          <a:lstStyle/>
          <a:p>
            <a:r>
              <a:rPr lang="en-US" dirty="0" smtClean="0"/>
              <a:t>FNAL test beam from arXiv:1406.5560</a:t>
            </a:r>
            <a:endParaRPr lang="en-US"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635" y="2732961"/>
            <a:ext cx="3895725"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389120" y="4572000"/>
            <a:ext cx="4511992" cy="2092881"/>
          </a:xfrm>
          <a:prstGeom prst="rect">
            <a:avLst/>
          </a:prstGeom>
          <a:noFill/>
        </p:spPr>
        <p:txBody>
          <a:bodyPr wrap="square" rtlCol="0">
            <a:spAutoFit/>
          </a:bodyPr>
          <a:lstStyle/>
          <a:p>
            <a:pPr marL="285750" indent="-285750">
              <a:buFont typeface="Arial" panose="020B0604020202020204" pitchFamily="34" charset="0"/>
              <a:buChar char="•"/>
            </a:pPr>
            <a:r>
              <a:rPr lang="en-US" sz="2800" dirty="0" err="1"/>
              <a:t>LAriat</a:t>
            </a:r>
            <a:r>
              <a:rPr lang="en-US" sz="2800" dirty="0"/>
              <a:t>, WA105</a:t>
            </a:r>
          </a:p>
          <a:p>
            <a:pPr marL="285750" indent="-285750">
              <a:buFont typeface="Arial" panose="020B0604020202020204" pitchFamily="34" charset="0"/>
              <a:buChar char="•"/>
            </a:pPr>
            <a:r>
              <a:rPr lang="en-US" sz="2800" dirty="0"/>
              <a:t>Captain </a:t>
            </a:r>
          </a:p>
          <a:p>
            <a:pPr lvl="1"/>
            <a:r>
              <a:rPr lang="en-US" sz="2800" dirty="0" smtClean="0"/>
              <a:t>Energy response </a:t>
            </a:r>
            <a:r>
              <a:rPr lang="en-US" sz="2800" dirty="0"/>
              <a:t>to neutrons</a:t>
            </a:r>
          </a:p>
          <a:p>
            <a:endParaRPr lang="en-US" dirty="0"/>
          </a:p>
        </p:txBody>
      </p:sp>
      <p:sp>
        <p:nvSpPr>
          <p:cNvPr id="8" name="TextBox 7"/>
          <p:cNvSpPr txBox="1"/>
          <p:nvPr/>
        </p:nvSpPr>
        <p:spPr>
          <a:xfrm>
            <a:off x="127635" y="2732961"/>
            <a:ext cx="786765" cy="2031325"/>
          </a:xfrm>
          <a:prstGeom prst="rect">
            <a:avLst/>
          </a:prstGeom>
          <a:solidFill>
            <a:schemeClr val="bg1"/>
          </a:solid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25753292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399"/>
            <a:ext cx="6248400" cy="1379401"/>
          </a:xfrm>
        </p:spPr>
        <p:txBody>
          <a:bodyPr>
            <a:normAutofit fontScale="90000"/>
          </a:bodyPr>
          <a:lstStyle/>
          <a:p>
            <a:r>
              <a:rPr lang="en-US" dirty="0" smtClean="0"/>
              <a:t>Challenges in Double-Phases </a:t>
            </a:r>
            <a:r>
              <a:rPr lang="en-US" dirty="0" err="1" smtClean="0"/>
              <a:t>LArTPC</a:t>
            </a:r>
            <a:endParaRPr lang="en-US" dirty="0"/>
          </a:p>
        </p:txBody>
      </p:sp>
      <p:sp>
        <p:nvSpPr>
          <p:cNvPr id="3" name="Content Placeholder 2"/>
          <p:cNvSpPr>
            <a:spLocks noGrp="1"/>
          </p:cNvSpPr>
          <p:nvPr>
            <p:ph idx="1"/>
          </p:nvPr>
        </p:nvSpPr>
        <p:spPr>
          <a:xfrm>
            <a:off x="304800" y="1762634"/>
            <a:ext cx="5029200" cy="5095366"/>
          </a:xfrm>
        </p:spPr>
        <p:txBody>
          <a:bodyPr>
            <a:normAutofit fontScale="85000" lnSpcReduction="20000"/>
          </a:bodyPr>
          <a:lstStyle/>
          <a:p>
            <a:r>
              <a:rPr lang="en-US" dirty="0" smtClean="0"/>
              <a:t>HV (~10</a:t>
            </a:r>
            <a:r>
              <a:rPr lang="en-US" baseline="30000" dirty="0" smtClean="0"/>
              <a:t>6 </a:t>
            </a:r>
            <a:r>
              <a:rPr lang="en-US" dirty="0" smtClean="0"/>
              <a:t>V) and ultra </a:t>
            </a:r>
            <a:r>
              <a:rPr lang="en-US" dirty="0" err="1" smtClean="0"/>
              <a:t>LAr</a:t>
            </a:r>
            <a:r>
              <a:rPr lang="en-US" dirty="0" smtClean="0"/>
              <a:t> purity is required for 20 m drift distance</a:t>
            </a:r>
          </a:p>
          <a:p>
            <a:endParaRPr lang="en-US" dirty="0" smtClean="0"/>
          </a:p>
          <a:p>
            <a:r>
              <a:rPr lang="en-US" dirty="0" smtClean="0"/>
              <a:t>Number of signals reaching 5x10</a:t>
            </a:r>
            <a:r>
              <a:rPr lang="en-US" baseline="30000" dirty="0" smtClean="0"/>
              <a:t>5</a:t>
            </a:r>
            <a:r>
              <a:rPr lang="en-US" dirty="0" smtClean="0"/>
              <a:t> for 20 </a:t>
            </a:r>
            <a:r>
              <a:rPr lang="en-US" dirty="0" err="1" smtClean="0"/>
              <a:t>kt</a:t>
            </a:r>
            <a:endParaRPr lang="en-US" dirty="0" smtClean="0"/>
          </a:p>
          <a:p>
            <a:endParaRPr lang="en-US" dirty="0" smtClean="0"/>
          </a:p>
          <a:p>
            <a:r>
              <a:rPr lang="en-US" dirty="0" smtClean="0"/>
              <a:t>Light collection: Raleigh Scattering and light detector placement</a:t>
            </a:r>
          </a:p>
          <a:p>
            <a:endParaRPr lang="en-US" dirty="0" smtClean="0"/>
          </a:p>
          <a:p>
            <a:r>
              <a:rPr lang="en-US" dirty="0" smtClean="0"/>
              <a:t>Engineering issue, gain uniformity … </a:t>
            </a:r>
          </a:p>
        </p:txBody>
      </p:sp>
      <p:sp>
        <p:nvSpPr>
          <p:cNvPr id="4" name="Slide Number Placeholder 3"/>
          <p:cNvSpPr>
            <a:spLocks noGrp="1"/>
          </p:cNvSpPr>
          <p:nvPr>
            <p:ph type="sldNum" sz="quarter" idx="12"/>
          </p:nvPr>
        </p:nvSpPr>
        <p:spPr/>
        <p:txBody>
          <a:bodyPr/>
          <a:lstStyle/>
          <a:p>
            <a:fld id="{B6F15528-21DE-4FAA-801E-634DDDAF4B2B}" type="slidenum">
              <a:rPr lang="en-US" smtClean="0"/>
              <a:pPr/>
              <a:t>31</a:t>
            </a:fld>
            <a:endParaRPr lang="en-US"/>
          </a:p>
        </p:txBody>
      </p:sp>
      <p:pic>
        <p:nvPicPr>
          <p:cNvPr id="5" name="Picture 5"/>
          <p:cNvPicPr>
            <a:picLocks noChangeAspect="1" noChangeArrowheads="1"/>
          </p:cNvPicPr>
          <p:nvPr/>
        </p:nvPicPr>
        <p:blipFill>
          <a:blip r:embed="rId3" cstate="print"/>
          <a:srcRect/>
          <a:stretch>
            <a:fillRect/>
          </a:stretch>
        </p:blipFill>
        <p:spPr bwMode="auto">
          <a:xfrm>
            <a:off x="5552716" y="0"/>
            <a:ext cx="3578228" cy="3429000"/>
          </a:xfrm>
          <a:prstGeom prst="rect">
            <a:avLst/>
          </a:prstGeom>
          <a:noFill/>
          <a:ln w="9525">
            <a:noFill/>
            <a:miter lim="800000"/>
            <a:headEnd/>
            <a:tailEnd/>
          </a:ln>
        </p:spPr>
      </p:pic>
      <p:sp>
        <p:nvSpPr>
          <p:cNvPr id="6" name="TextBox 5"/>
          <p:cNvSpPr txBox="1"/>
          <p:nvPr/>
        </p:nvSpPr>
        <p:spPr>
          <a:xfrm>
            <a:off x="7010400" y="609600"/>
            <a:ext cx="990600" cy="461665"/>
          </a:xfrm>
          <a:prstGeom prst="rect">
            <a:avLst/>
          </a:prstGeom>
          <a:noFill/>
        </p:spPr>
        <p:txBody>
          <a:bodyPr wrap="square" rtlCol="0">
            <a:spAutoFit/>
          </a:bodyPr>
          <a:lstStyle/>
          <a:p>
            <a:r>
              <a:rPr lang="en-US" sz="2400" b="1" dirty="0">
                <a:solidFill>
                  <a:srgbClr val="C00000"/>
                </a:solidFill>
              </a:rPr>
              <a:t>40 m</a:t>
            </a:r>
          </a:p>
        </p:txBody>
      </p:sp>
      <p:sp>
        <p:nvSpPr>
          <p:cNvPr id="7" name="TextBox 6"/>
          <p:cNvSpPr txBox="1"/>
          <p:nvPr/>
        </p:nvSpPr>
        <p:spPr>
          <a:xfrm>
            <a:off x="5095516" y="1300969"/>
            <a:ext cx="914400" cy="461665"/>
          </a:xfrm>
          <a:prstGeom prst="rect">
            <a:avLst/>
          </a:prstGeom>
          <a:noFill/>
        </p:spPr>
        <p:txBody>
          <a:bodyPr wrap="square" rtlCol="0">
            <a:spAutoFit/>
          </a:bodyPr>
          <a:lstStyle/>
          <a:p>
            <a:r>
              <a:rPr lang="en-US" sz="2400" b="1" dirty="0" smtClean="0">
                <a:solidFill>
                  <a:srgbClr val="C00000"/>
                </a:solidFill>
              </a:rPr>
              <a:t>20 </a:t>
            </a:r>
            <a:r>
              <a:rPr lang="en-US" sz="2400" b="1" dirty="0">
                <a:solidFill>
                  <a:srgbClr val="C00000"/>
                </a:solidFill>
              </a:rPr>
              <a:t>m</a:t>
            </a:r>
          </a:p>
        </p:txBody>
      </p:sp>
      <p:pic>
        <p:nvPicPr>
          <p:cNvPr id="8" name="Picture 2"/>
          <p:cNvPicPr>
            <a:picLocks noChangeAspect="1" noChangeArrowheads="1"/>
          </p:cNvPicPr>
          <p:nvPr/>
        </p:nvPicPr>
        <p:blipFill>
          <a:blip r:embed="rId4" cstate="print"/>
          <a:srcRect/>
          <a:stretch>
            <a:fillRect/>
          </a:stretch>
        </p:blipFill>
        <p:spPr bwMode="auto">
          <a:xfrm>
            <a:off x="5561626" y="3429000"/>
            <a:ext cx="3512893" cy="3275495"/>
          </a:xfrm>
          <a:prstGeom prst="rect">
            <a:avLst/>
          </a:prstGeom>
          <a:noFill/>
          <a:ln w="9525">
            <a:noFill/>
            <a:miter lim="800000"/>
            <a:headEnd/>
            <a:tailEnd/>
          </a:ln>
        </p:spPr>
      </p:pic>
    </p:spTree>
    <p:extLst>
      <p:ext uri="{BB962C8B-B14F-4D97-AF65-F5344CB8AC3E}">
        <p14:creationId xmlns:p14="http://schemas.microsoft.com/office/powerpoint/2010/main" val="4304941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 y="0"/>
            <a:ext cx="6210300" cy="1143000"/>
          </a:xfrm>
        </p:spPr>
        <p:txBody>
          <a:bodyPr>
            <a:normAutofit/>
          </a:bodyPr>
          <a:lstStyle/>
          <a:p>
            <a:r>
              <a:rPr lang="en-US" sz="4000" dirty="0" smtClean="0"/>
              <a:t>Water Cerenkov Detector</a:t>
            </a:r>
            <a:endParaRPr lang="en-US" sz="4000" dirty="0"/>
          </a:p>
        </p:txBody>
      </p:sp>
      <p:pic>
        <p:nvPicPr>
          <p:cNvPr id="16386" name="Picture 2" descr="http://2.bp.blogspot.com/_GNVp6Ut37UA/THhRm1OQmGI/AAAAAAAADZQ/4ayrexkcm9o/s1600/Pictur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9" y="4014465"/>
            <a:ext cx="4280535" cy="2843535"/>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9594" y="4276725"/>
            <a:ext cx="4888212" cy="258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9539" y="3645133"/>
            <a:ext cx="4343400" cy="461665"/>
          </a:xfrm>
          <a:prstGeom prst="rect">
            <a:avLst/>
          </a:prstGeom>
          <a:noFill/>
        </p:spPr>
        <p:txBody>
          <a:bodyPr wrap="square" rtlCol="0">
            <a:spAutoFit/>
          </a:bodyPr>
          <a:lstStyle/>
          <a:p>
            <a:r>
              <a:rPr lang="en-US" sz="2400" dirty="0" smtClean="0"/>
              <a:t>Super-K 50 (22.5) </a:t>
            </a:r>
            <a:r>
              <a:rPr lang="en-US" sz="2400" dirty="0" err="1" smtClean="0"/>
              <a:t>kton</a:t>
            </a:r>
            <a:r>
              <a:rPr lang="en-US" sz="2400" dirty="0" smtClean="0"/>
              <a:t> </a:t>
            </a:r>
            <a:endParaRPr lang="en-US" sz="2400" dirty="0"/>
          </a:p>
        </p:txBody>
      </p:sp>
      <p:sp>
        <p:nvSpPr>
          <p:cNvPr id="7" name="TextBox 6"/>
          <p:cNvSpPr txBox="1"/>
          <p:nvPr/>
        </p:nvSpPr>
        <p:spPr>
          <a:xfrm>
            <a:off x="4587240" y="3907393"/>
            <a:ext cx="4343400" cy="461665"/>
          </a:xfrm>
          <a:prstGeom prst="rect">
            <a:avLst/>
          </a:prstGeom>
          <a:noFill/>
        </p:spPr>
        <p:txBody>
          <a:bodyPr wrap="square" rtlCol="0">
            <a:spAutoFit/>
          </a:bodyPr>
          <a:lstStyle/>
          <a:p>
            <a:r>
              <a:rPr lang="en-US" sz="2400" dirty="0" smtClean="0"/>
              <a:t>Hyper-K  </a:t>
            </a:r>
            <a:r>
              <a:rPr lang="en-US" sz="2400" dirty="0" smtClean="0"/>
              <a:t>1.0 </a:t>
            </a:r>
            <a:r>
              <a:rPr lang="en-US" sz="2400" dirty="0" smtClean="0"/>
              <a:t>(0.56) </a:t>
            </a:r>
            <a:r>
              <a:rPr lang="en-US" sz="2400" dirty="0" err="1"/>
              <a:t>M</a:t>
            </a:r>
            <a:r>
              <a:rPr lang="en-US" sz="2400" dirty="0" err="1" smtClean="0"/>
              <a:t>ton</a:t>
            </a:r>
            <a:r>
              <a:rPr lang="en-US" sz="2400" dirty="0" smtClean="0"/>
              <a:t> </a:t>
            </a:r>
            <a:endParaRPr lang="en-US" sz="2400" dirty="0"/>
          </a:p>
        </p:txBody>
      </p:sp>
      <p:pic>
        <p:nvPicPr>
          <p:cNvPr id="16389" name="Picture 5" descr="http://38.media.tumblr.com/tumblr_m6137cs0qC1rs6558o1_12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9" y="1237689"/>
            <a:ext cx="4234815" cy="23617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392939" y="1352644"/>
            <a:ext cx="2177406" cy="2246769"/>
          </a:xfrm>
          <a:prstGeom prst="rect">
            <a:avLst/>
          </a:prstGeom>
          <a:noFill/>
        </p:spPr>
        <p:txBody>
          <a:bodyPr wrap="square" rtlCol="0">
            <a:spAutoFit/>
          </a:bodyPr>
          <a:lstStyle/>
          <a:p>
            <a:r>
              <a:rPr lang="en-US" sz="2800" dirty="0" smtClean="0"/>
              <a:t>IMB 6.8 </a:t>
            </a:r>
            <a:r>
              <a:rPr lang="en-US" sz="2800" dirty="0" err="1" smtClean="0"/>
              <a:t>kton</a:t>
            </a:r>
            <a:endParaRPr lang="en-US" sz="2800" dirty="0" smtClean="0"/>
          </a:p>
          <a:p>
            <a:endParaRPr lang="en-US" sz="2800" dirty="0"/>
          </a:p>
          <a:p>
            <a:r>
              <a:rPr lang="en-US" sz="2800" dirty="0" err="1" smtClean="0"/>
              <a:t>Kamiokande</a:t>
            </a:r>
            <a:endParaRPr lang="en-US" sz="2800" dirty="0" smtClean="0"/>
          </a:p>
          <a:p>
            <a:r>
              <a:rPr lang="en-US" sz="2800" dirty="0" smtClean="0"/>
              <a:t>3 </a:t>
            </a:r>
            <a:r>
              <a:rPr lang="en-US" sz="2800" dirty="0" err="1" smtClean="0"/>
              <a:t>kton</a:t>
            </a:r>
            <a:endParaRPr lang="en-US" sz="2800" dirty="0"/>
          </a:p>
        </p:txBody>
      </p:sp>
      <p:pic>
        <p:nvPicPr>
          <p:cNvPr id="16391" name="Picture 7" descr="http://upload.wikimedia.org/wikipedia/commons/thumb/9/9f/Kamiokande89.JPG/220px-Kamiokande8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3166" y="30480"/>
            <a:ext cx="2834640" cy="3775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182866"/>
      </p:ext>
    </p:extLst>
  </p:cSld>
  <p:clrMapOvr>
    <a:masterClrMapping/>
  </p:clrMapOvr>
  <p:transition spd="slow"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4431556"/>
            <a:ext cx="5029200" cy="2426444"/>
          </a:xfrm>
        </p:spPr>
        <p:txBody>
          <a:bodyPr>
            <a:normAutofit/>
          </a:bodyPr>
          <a:lstStyle/>
          <a:p>
            <a:r>
              <a:rPr lang="en-US" sz="2400" dirty="0" smtClean="0"/>
              <a:t>1.26 NC </a:t>
            </a:r>
            <a:r>
              <a:rPr lang="el-GR" sz="2400" dirty="0" smtClean="0"/>
              <a:t>π</a:t>
            </a:r>
            <a:r>
              <a:rPr lang="en-US" sz="2400" baseline="30000" dirty="0" smtClean="0"/>
              <a:t>0</a:t>
            </a:r>
            <a:r>
              <a:rPr lang="en-US" sz="2400" dirty="0" smtClean="0"/>
              <a:t> backgrounds</a:t>
            </a:r>
            <a:br>
              <a:rPr lang="en-US" sz="2400" dirty="0" smtClean="0"/>
            </a:br>
            <a:r>
              <a:rPr lang="en-US" sz="2400" dirty="0" smtClean="0"/>
              <a:t>70% removed with new alg.</a:t>
            </a:r>
          </a:p>
          <a:p>
            <a:r>
              <a:rPr lang="en-US" sz="2400" dirty="0" smtClean="0"/>
              <a:t>Observed 28 events</a:t>
            </a:r>
            <a:r>
              <a:rPr lang="en-US" dirty="0" smtClean="0"/>
              <a:t/>
            </a:r>
            <a:br>
              <a:rPr lang="en-US" dirty="0" smtClean="0"/>
            </a:br>
            <a:endParaRPr lang="en-US" dirty="0"/>
          </a:p>
        </p:txBody>
      </p:sp>
      <p:sp>
        <p:nvSpPr>
          <p:cNvPr id="3" name="Title 2"/>
          <p:cNvSpPr>
            <a:spLocks noGrp="1"/>
          </p:cNvSpPr>
          <p:nvPr>
            <p:ph type="title"/>
          </p:nvPr>
        </p:nvSpPr>
        <p:spPr>
          <a:xfrm>
            <a:off x="457200" y="0"/>
            <a:ext cx="8229600" cy="914400"/>
          </a:xfrm>
        </p:spPr>
        <p:txBody>
          <a:bodyPr>
            <a:normAutofit/>
          </a:bodyPr>
          <a:lstStyle/>
          <a:p>
            <a:r>
              <a:rPr lang="el-GR" dirty="0" smtClean="0"/>
              <a:t>π</a:t>
            </a:r>
            <a:r>
              <a:rPr lang="el-GR" baseline="30000" dirty="0" smtClean="0"/>
              <a:t>0</a:t>
            </a:r>
            <a:r>
              <a:rPr lang="en-US" dirty="0" smtClean="0"/>
              <a:t> background</a:t>
            </a:r>
            <a:endParaRPr lang="en-US" dirty="0"/>
          </a:p>
        </p:txBody>
      </p:sp>
      <p:pic>
        <p:nvPicPr>
          <p:cNvPr id="4" name="Picture 3" descr="superk_pi0.eps"/>
          <p:cNvPicPr>
            <a:picLocks noChangeAspect="1"/>
          </p:cNvPicPr>
          <p:nvPr/>
        </p:nvPicPr>
        <p:blipFill>
          <a:blip r:embed="rId3" cstate="print"/>
          <a:stretch>
            <a:fillRect/>
          </a:stretch>
        </p:blipFill>
        <p:spPr>
          <a:xfrm>
            <a:off x="4724400" y="1447800"/>
            <a:ext cx="4419600" cy="4359692"/>
          </a:xfrm>
          <a:prstGeom prst="rect">
            <a:avLst/>
          </a:prstGeom>
          <a:solidFill>
            <a:srgbClr val="FFFF00"/>
          </a:solidFill>
          <a:ln w="19050">
            <a:solidFill>
              <a:schemeClr val="tx1"/>
            </a:solidFill>
          </a:ln>
        </p:spPr>
      </p:pic>
      <p:graphicFrame>
        <p:nvGraphicFramePr>
          <p:cNvPr id="5" name="Object 4"/>
          <p:cNvGraphicFramePr>
            <a:graphicFrameLocks noChangeAspect="1"/>
          </p:cNvGraphicFramePr>
          <p:nvPr>
            <p:extLst>
              <p:ext uri="{D42A27DB-BD31-4B8C-83A1-F6EECF244321}">
                <p14:modId xmlns:p14="http://schemas.microsoft.com/office/powerpoint/2010/main" val="3416058884"/>
              </p:ext>
            </p:extLst>
          </p:nvPr>
        </p:nvGraphicFramePr>
        <p:xfrm>
          <a:off x="5600700" y="838200"/>
          <a:ext cx="2667000" cy="533400"/>
        </p:xfrm>
        <a:graphic>
          <a:graphicData uri="http://schemas.openxmlformats.org/presentationml/2006/ole">
            <mc:AlternateContent xmlns:mc="http://schemas.openxmlformats.org/markup-compatibility/2006">
              <mc:Choice xmlns:v="urn:schemas-microsoft-com:vml" Requires="v">
                <p:oleObj spid="_x0000_s18578" name="Equation" r:id="rId4" imgW="1231560" imgH="203040" progId="Equation.3">
                  <p:embed/>
                </p:oleObj>
              </mc:Choice>
              <mc:Fallback>
                <p:oleObj name="Equation" r:id="rId4" imgW="1231560" imgH="2030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0700" y="838200"/>
                        <a:ext cx="26670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843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785" y="838200"/>
            <a:ext cx="4674615" cy="3593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352800" y="3733800"/>
            <a:ext cx="1371600" cy="646331"/>
          </a:xfrm>
          <a:prstGeom prst="rect">
            <a:avLst/>
          </a:prstGeom>
          <a:solidFill>
            <a:schemeClr val="bg1"/>
          </a:solidFill>
        </p:spPr>
        <p:txBody>
          <a:bodyPr wrap="square" rtlCol="0">
            <a:spAutoFit/>
          </a:bodyPr>
          <a:lstStyle/>
          <a:p>
            <a:r>
              <a:rPr lang="en-US" dirty="0"/>
              <a:t>M. </a:t>
            </a:r>
            <a:r>
              <a:rPr lang="en-US" dirty="0" err="1"/>
              <a:t>Wilking</a:t>
            </a:r>
            <a:r>
              <a:rPr lang="en-US" dirty="0"/>
              <a:t> (T2K 2013</a:t>
            </a:r>
            <a:r>
              <a:rPr lang="en-US" dirty="0" smtClean="0"/>
              <a:t>)</a:t>
            </a:r>
            <a:endParaRPr lang="en-US" dirty="0"/>
          </a:p>
        </p:txBody>
      </p:sp>
      <p:sp>
        <p:nvSpPr>
          <p:cNvPr id="7" name="TextBox 6"/>
          <p:cNvSpPr txBox="1"/>
          <p:nvPr/>
        </p:nvSpPr>
        <p:spPr>
          <a:xfrm>
            <a:off x="533400" y="5867400"/>
            <a:ext cx="7696200" cy="954107"/>
          </a:xfrm>
          <a:prstGeom prst="rect">
            <a:avLst/>
          </a:prstGeom>
          <a:solidFill>
            <a:srgbClr val="FFFF00"/>
          </a:solidFill>
          <a:ln w="19050">
            <a:solidFill>
              <a:schemeClr val="tx1"/>
            </a:solidFill>
          </a:ln>
        </p:spPr>
        <p:txBody>
          <a:bodyPr wrap="square" rtlCol="0">
            <a:spAutoFit/>
          </a:bodyPr>
          <a:lstStyle/>
          <a:p>
            <a:pPr algn="ctr"/>
            <a:r>
              <a:rPr lang="en-US" sz="2800" dirty="0" smtClean="0"/>
              <a:t>Good role model for the </a:t>
            </a:r>
            <a:r>
              <a:rPr lang="en-US" sz="2800" dirty="0" err="1" smtClean="0"/>
              <a:t>LArTPC</a:t>
            </a:r>
            <a:r>
              <a:rPr lang="en-US" sz="2800" dirty="0" smtClean="0"/>
              <a:t> reconstruction </a:t>
            </a:r>
            <a:r>
              <a:rPr lang="en-US" sz="2800" dirty="0"/>
              <a:t>development</a:t>
            </a:r>
          </a:p>
        </p:txBody>
      </p:sp>
    </p:spTree>
    <p:extLst>
      <p:ext uri="{BB962C8B-B14F-4D97-AF65-F5344CB8AC3E}">
        <p14:creationId xmlns:p14="http://schemas.microsoft.com/office/powerpoint/2010/main" val="4189188232"/>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9080" y="5465444"/>
            <a:ext cx="8686800" cy="1392556"/>
          </a:xfrm>
        </p:spPr>
        <p:txBody>
          <a:bodyPr>
            <a:normAutofit fontScale="92500" lnSpcReduction="10000"/>
          </a:bodyPr>
          <a:lstStyle/>
          <a:p>
            <a:r>
              <a:rPr lang="en-US" dirty="0" smtClean="0"/>
              <a:t>Understanding Neutrino Interaction is crucial for the oscillation experiments</a:t>
            </a:r>
          </a:p>
          <a:p>
            <a:pPr lvl="1"/>
            <a:r>
              <a:rPr lang="en-US" dirty="0" smtClean="0"/>
              <a:t>Neutrino energy reconstruction + normalization</a:t>
            </a:r>
            <a:endParaRPr lang="en-US" dirty="0"/>
          </a:p>
        </p:txBody>
      </p:sp>
      <p:sp>
        <p:nvSpPr>
          <p:cNvPr id="3" name="Title 2"/>
          <p:cNvSpPr>
            <a:spLocks noGrp="1"/>
          </p:cNvSpPr>
          <p:nvPr>
            <p:ph type="title"/>
          </p:nvPr>
        </p:nvSpPr>
        <p:spPr>
          <a:xfrm>
            <a:off x="457200" y="0"/>
            <a:ext cx="8229600" cy="1143000"/>
          </a:xfrm>
        </p:spPr>
        <p:txBody>
          <a:bodyPr>
            <a:normAutofit/>
          </a:bodyPr>
          <a:lstStyle/>
          <a:p>
            <a:r>
              <a:rPr lang="el-GR" dirty="0" smtClean="0"/>
              <a:t>ν</a:t>
            </a:r>
            <a:r>
              <a:rPr lang="en-US" dirty="0" smtClean="0"/>
              <a:t>-A Cross Section</a:t>
            </a:r>
            <a:endParaRPr lang="en-US" dirty="0"/>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 y="914401"/>
            <a:ext cx="4541520" cy="4515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2480" y="914399"/>
            <a:ext cx="4541520" cy="4541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867400" y="1524000"/>
            <a:ext cx="1005840" cy="76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867400" y="1143000"/>
            <a:ext cx="1143000" cy="369332"/>
          </a:xfrm>
          <a:prstGeom prst="rect">
            <a:avLst/>
          </a:prstGeom>
          <a:noFill/>
        </p:spPr>
        <p:txBody>
          <a:bodyPr wrap="square" rtlCol="0">
            <a:spAutoFit/>
          </a:bodyPr>
          <a:lstStyle/>
          <a:p>
            <a:r>
              <a:rPr lang="en-US" dirty="0" smtClean="0"/>
              <a:t>LBNE</a:t>
            </a:r>
            <a:endParaRPr lang="en-US" dirty="0"/>
          </a:p>
        </p:txBody>
      </p:sp>
      <p:sp>
        <p:nvSpPr>
          <p:cNvPr id="6" name="Rectangle 5"/>
          <p:cNvSpPr/>
          <p:nvPr/>
        </p:nvSpPr>
        <p:spPr>
          <a:xfrm>
            <a:off x="5867400" y="1752600"/>
            <a:ext cx="1143000" cy="762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010400" y="1600200"/>
            <a:ext cx="914400" cy="381000"/>
          </a:xfrm>
          <a:prstGeom prst="rect">
            <a:avLst/>
          </a:prstGeom>
          <a:noFill/>
        </p:spPr>
        <p:txBody>
          <a:bodyPr wrap="square" rtlCol="0">
            <a:spAutoFit/>
          </a:bodyPr>
          <a:lstStyle/>
          <a:p>
            <a:r>
              <a:rPr lang="en-US" dirty="0" smtClean="0">
                <a:solidFill>
                  <a:srgbClr val="0070C0"/>
                </a:solidFill>
              </a:rPr>
              <a:t>LBNO</a:t>
            </a:r>
            <a:endParaRPr lang="en-US" dirty="0">
              <a:solidFill>
                <a:srgbClr val="0070C0"/>
              </a:solidFill>
            </a:endParaRPr>
          </a:p>
        </p:txBody>
      </p:sp>
      <p:sp>
        <p:nvSpPr>
          <p:cNvPr id="8" name="Rectangle 7"/>
          <p:cNvSpPr/>
          <p:nvPr/>
        </p:nvSpPr>
        <p:spPr>
          <a:xfrm>
            <a:off x="5715000" y="2438400"/>
            <a:ext cx="655320" cy="76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410200" y="2526268"/>
            <a:ext cx="1219200" cy="369332"/>
          </a:xfrm>
          <a:prstGeom prst="rect">
            <a:avLst/>
          </a:prstGeom>
          <a:noFill/>
        </p:spPr>
        <p:txBody>
          <a:bodyPr wrap="square" rtlCol="0">
            <a:spAutoFit/>
          </a:bodyPr>
          <a:lstStyle/>
          <a:p>
            <a:r>
              <a:rPr lang="en-US" dirty="0" smtClean="0">
                <a:solidFill>
                  <a:srgbClr val="FF0000"/>
                </a:solidFill>
              </a:rPr>
              <a:t>Hyper-K</a:t>
            </a:r>
            <a:endParaRPr lang="en-US" dirty="0">
              <a:solidFill>
                <a:srgbClr val="FF0000"/>
              </a:solidFill>
            </a:endParaRPr>
          </a:p>
        </p:txBody>
      </p:sp>
    </p:spTree>
    <p:extLst>
      <p:ext uri="{BB962C8B-B14F-4D97-AF65-F5344CB8AC3E}">
        <p14:creationId xmlns:p14="http://schemas.microsoft.com/office/powerpoint/2010/main" val="212234301"/>
      </p:ext>
    </p:extLst>
  </p:cSld>
  <p:clrMapOvr>
    <a:masterClrMapping/>
  </p:clrMapOvr>
  <p:transition spd="slow"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685800"/>
            <a:ext cx="8610600" cy="6172200"/>
          </a:xfrm>
        </p:spPr>
        <p:txBody>
          <a:bodyPr/>
          <a:lstStyle/>
          <a:p>
            <a:r>
              <a:rPr lang="en-US" dirty="0" smtClean="0"/>
              <a:t>Experiments:</a:t>
            </a:r>
          </a:p>
          <a:p>
            <a:pPr lvl="1"/>
            <a:r>
              <a:rPr lang="en-US" dirty="0" err="1" smtClean="0"/>
              <a:t>MiniBooNE</a:t>
            </a:r>
            <a:r>
              <a:rPr lang="en-US" dirty="0" smtClean="0"/>
              <a:t>, Minerva, </a:t>
            </a:r>
            <a:r>
              <a:rPr lang="en-US" dirty="0" err="1" smtClean="0"/>
              <a:t>Argoneut</a:t>
            </a:r>
            <a:r>
              <a:rPr lang="en-US" dirty="0" smtClean="0"/>
              <a:t>, T2K, </a:t>
            </a:r>
            <a:r>
              <a:rPr lang="en-US" dirty="0" err="1" smtClean="0"/>
              <a:t>MicroBooNE</a:t>
            </a:r>
            <a:r>
              <a:rPr lang="en-US" dirty="0" smtClean="0"/>
              <a:t> …</a:t>
            </a:r>
          </a:p>
          <a:p>
            <a:r>
              <a:rPr lang="en-US" dirty="0" smtClean="0"/>
              <a:t>Event Generator:</a:t>
            </a:r>
          </a:p>
          <a:p>
            <a:pPr lvl="1"/>
            <a:r>
              <a:rPr lang="en-US" dirty="0" smtClean="0"/>
              <a:t>GENIE, NEUT, GIBUU, </a:t>
            </a:r>
            <a:r>
              <a:rPr lang="en-US" dirty="0" err="1" smtClean="0"/>
              <a:t>NuWro</a:t>
            </a:r>
            <a:r>
              <a:rPr lang="en-US" dirty="0" smtClean="0"/>
              <a:t> …</a:t>
            </a:r>
          </a:p>
          <a:p>
            <a:pPr lvl="1"/>
            <a:r>
              <a:rPr lang="en-US" dirty="0" smtClean="0"/>
              <a:t>Validation with electron </a:t>
            </a:r>
            <a:br>
              <a:rPr lang="en-US" dirty="0" smtClean="0"/>
            </a:br>
            <a:r>
              <a:rPr lang="en-US" dirty="0" smtClean="0"/>
              <a:t>scattering data from </a:t>
            </a:r>
            <a:br>
              <a:rPr lang="en-US" dirty="0" smtClean="0"/>
            </a:br>
            <a:r>
              <a:rPr lang="en-US" dirty="0" smtClean="0"/>
              <a:t>(SLAC, MIT-Bates, </a:t>
            </a:r>
            <a:r>
              <a:rPr lang="en-US" dirty="0" err="1" smtClean="0"/>
              <a:t>JLab</a:t>
            </a:r>
            <a:r>
              <a:rPr lang="en-US" dirty="0" smtClean="0"/>
              <a:t> …)</a:t>
            </a:r>
          </a:p>
          <a:p>
            <a:r>
              <a:rPr lang="en-US" dirty="0" smtClean="0"/>
              <a:t>Future measurements:</a:t>
            </a:r>
          </a:p>
          <a:p>
            <a:pPr lvl="1"/>
            <a:r>
              <a:rPr lang="en-US" dirty="0" smtClean="0"/>
              <a:t>Low-nu method + </a:t>
            </a:r>
            <a:br>
              <a:rPr lang="en-US" dirty="0" smtClean="0"/>
            </a:br>
            <a:r>
              <a:rPr lang="en-US" dirty="0" smtClean="0"/>
              <a:t>Fine Grain Tracker (LBNE)</a:t>
            </a:r>
          </a:p>
          <a:p>
            <a:pPr lvl="1"/>
            <a:r>
              <a:rPr lang="en-US" dirty="0" err="1" smtClean="0"/>
              <a:t>nuPRISM</a:t>
            </a:r>
            <a:r>
              <a:rPr lang="en-US" dirty="0" smtClean="0"/>
              <a:t> Concept</a:t>
            </a:r>
            <a:endParaRPr lang="en-US" dirty="0"/>
          </a:p>
        </p:txBody>
      </p:sp>
      <p:sp>
        <p:nvSpPr>
          <p:cNvPr id="3" name="Title 2"/>
          <p:cNvSpPr>
            <a:spLocks noGrp="1"/>
          </p:cNvSpPr>
          <p:nvPr>
            <p:ph type="title"/>
          </p:nvPr>
        </p:nvSpPr>
        <p:spPr>
          <a:xfrm>
            <a:off x="457200" y="28074"/>
            <a:ext cx="8229600" cy="810126"/>
          </a:xfrm>
        </p:spPr>
        <p:txBody>
          <a:bodyPr/>
          <a:lstStyle/>
          <a:p>
            <a:r>
              <a:rPr lang="en-US" dirty="0" smtClean="0"/>
              <a:t>Rapid Progresses </a:t>
            </a:r>
            <a:endParaRPr lang="en-US" dirty="0"/>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3284" y="1844842"/>
            <a:ext cx="3124200" cy="486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flipV="1">
            <a:off x="4419600" y="5715000"/>
            <a:ext cx="2286000" cy="6096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943600" y="6096000"/>
            <a:ext cx="1441784" cy="646331"/>
          </a:xfrm>
          <a:prstGeom prst="rect">
            <a:avLst/>
          </a:prstGeom>
          <a:noFill/>
        </p:spPr>
        <p:txBody>
          <a:bodyPr wrap="square" rtlCol="0">
            <a:spAutoFit/>
          </a:bodyPr>
          <a:lstStyle/>
          <a:p>
            <a:r>
              <a:rPr lang="en-US" dirty="0" smtClean="0"/>
              <a:t>M. Scott</a:t>
            </a:r>
          </a:p>
          <a:p>
            <a:r>
              <a:rPr lang="en-US" dirty="0" err="1" smtClean="0"/>
              <a:t>NuFact</a:t>
            </a:r>
            <a:r>
              <a:rPr lang="en-US" dirty="0" smtClean="0"/>
              <a:t> 14</a:t>
            </a:r>
            <a:endParaRPr lang="en-US" dirty="0"/>
          </a:p>
        </p:txBody>
      </p:sp>
    </p:spTree>
    <p:extLst>
      <p:ext uri="{BB962C8B-B14F-4D97-AF65-F5344CB8AC3E}">
        <p14:creationId xmlns:p14="http://schemas.microsoft.com/office/powerpoint/2010/main" val="1248573127"/>
      </p:ext>
    </p:extLst>
  </p:cSld>
  <p:clrMapOvr>
    <a:masterClrMapping/>
  </p:clrMapOvr>
  <p:transition spd="slow"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914400"/>
            <a:ext cx="9144000" cy="6096000"/>
          </a:xfrm>
        </p:spPr>
        <p:txBody>
          <a:bodyPr>
            <a:normAutofit fontScale="92500" lnSpcReduction="10000"/>
          </a:bodyPr>
          <a:lstStyle/>
          <a:p>
            <a:r>
              <a:rPr lang="en-US" dirty="0" smtClean="0"/>
              <a:t>Accelerator-based neutrino experiments will deliver high-quality physics results</a:t>
            </a:r>
          </a:p>
          <a:p>
            <a:pPr lvl="1"/>
            <a:r>
              <a:rPr lang="en-US" dirty="0">
                <a:solidFill>
                  <a:srgbClr val="C00000"/>
                </a:solidFill>
              </a:rPr>
              <a:t>Determination of the MH will aid </a:t>
            </a:r>
            <a:r>
              <a:rPr lang="en-US" dirty="0" smtClean="0">
                <a:solidFill>
                  <a:srgbClr val="C00000"/>
                </a:solidFill>
              </a:rPr>
              <a:t>planning </a:t>
            </a:r>
            <a:r>
              <a:rPr lang="en-US" dirty="0" err="1" smtClean="0">
                <a:solidFill>
                  <a:srgbClr val="C00000"/>
                </a:solidFill>
              </a:rPr>
              <a:t>neutrinoless</a:t>
            </a:r>
            <a:r>
              <a:rPr lang="en-US" dirty="0" smtClean="0">
                <a:solidFill>
                  <a:srgbClr val="C00000"/>
                </a:solidFill>
              </a:rPr>
              <a:t> </a:t>
            </a:r>
            <a:r>
              <a:rPr lang="en-US" dirty="0">
                <a:solidFill>
                  <a:srgbClr val="C00000"/>
                </a:solidFill>
              </a:rPr>
              <a:t>double beta </a:t>
            </a:r>
            <a:r>
              <a:rPr lang="en-US" dirty="0" smtClean="0">
                <a:solidFill>
                  <a:srgbClr val="C00000"/>
                </a:solidFill>
              </a:rPr>
              <a:t>decay experiments</a:t>
            </a:r>
          </a:p>
          <a:p>
            <a:pPr lvl="1"/>
            <a:r>
              <a:rPr lang="en-US" dirty="0" smtClean="0">
                <a:solidFill>
                  <a:srgbClr val="0070C0"/>
                </a:solidFill>
              </a:rPr>
              <a:t>Establishment of lepton CPV will be revolutionary: explaining the matter dominance in our universe</a:t>
            </a:r>
          </a:p>
          <a:p>
            <a:pPr lvl="1"/>
            <a:r>
              <a:rPr lang="en-US" dirty="0" smtClean="0">
                <a:solidFill>
                  <a:srgbClr val="0070C0"/>
                </a:solidFill>
              </a:rPr>
              <a:t>Excellent opportunities in FNAL, JPARC …</a:t>
            </a:r>
          </a:p>
          <a:p>
            <a:r>
              <a:rPr lang="en-US" dirty="0" smtClean="0"/>
              <a:t>Scale of next-generation experiment is well-known, broad acceptance in the world, and within reach</a:t>
            </a:r>
          </a:p>
          <a:p>
            <a:pPr lvl="1"/>
            <a:r>
              <a:rPr lang="en-US" dirty="0" smtClean="0">
                <a:solidFill>
                  <a:srgbClr val="C00000"/>
                </a:solidFill>
              </a:rPr>
              <a:t>There are various technical issues relating to the scale, but no show stopper</a:t>
            </a:r>
          </a:p>
          <a:p>
            <a:pPr lvl="1"/>
            <a:r>
              <a:rPr lang="en-US" dirty="0">
                <a:solidFill>
                  <a:srgbClr val="0070C0"/>
                </a:solidFill>
                <a:sym typeface="Wingdings" panose="05000000000000000000" pitchFamily="2" charset="2"/>
              </a:rPr>
              <a:t>Issues </a:t>
            </a:r>
            <a:r>
              <a:rPr lang="en-US" dirty="0" smtClean="0">
                <a:solidFill>
                  <a:srgbClr val="0070C0"/>
                </a:solidFill>
                <a:sym typeface="Wingdings" panose="05000000000000000000" pitchFamily="2" charset="2"/>
              </a:rPr>
              <a:t>on how </a:t>
            </a:r>
            <a:r>
              <a:rPr lang="en-US" dirty="0">
                <a:solidFill>
                  <a:srgbClr val="0070C0"/>
                </a:solidFill>
                <a:sym typeface="Wingdings" panose="05000000000000000000" pitchFamily="2" charset="2"/>
              </a:rPr>
              <a:t>to </a:t>
            </a:r>
            <a:r>
              <a:rPr lang="en-US" dirty="0" smtClean="0">
                <a:solidFill>
                  <a:srgbClr val="0070C0"/>
                </a:solidFill>
                <a:sym typeface="Wingdings" panose="05000000000000000000" pitchFamily="2" charset="2"/>
              </a:rPr>
              <a:t>analyze data: increase signal efficiency, reduce backgrounds, keep systematics low  </a:t>
            </a:r>
            <a:r>
              <a:rPr lang="en-US" dirty="0">
                <a:solidFill>
                  <a:srgbClr val="0070C0"/>
                </a:solidFill>
                <a:sym typeface="Wingdings" panose="05000000000000000000" pitchFamily="2" charset="2"/>
              </a:rPr>
              <a:t>is working out by the entire </a:t>
            </a:r>
            <a:r>
              <a:rPr lang="en-US" dirty="0" smtClean="0">
                <a:solidFill>
                  <a:srgbClr val="0070C0"/>
                </a:solidFill>
                <a:sym typeface="Wingdings" panose="05000000000000000000" pitchFamily="2" charset="2"/>
              </a:rPr>
              <a:t>community</a:t>
            </a:r>
            <a:endParaRPr lang="en-US" dirty="0">
              <a:solidFill>
                <a:srgbClr val="0070C0"/>
              </a:solidFill>
            </a:endParaRPr>
          </a:p>
        </p:txBody>
      </p:sp>
      <p:sp>
        <p:nvSpPr>
          <p:cNvPr id="3" name="Title 2"/>
          <p:cNvSpPr>
            <a:spLocks noGrp="1"/>
          </p:cNvSpPr>
          <p:nvPr>
            <p:ph type="title"/>
          </p:nvPr>
        </p:nvSpPr>
        <p:spPr>
          <a:xfrm>
            <a:off x="457200" y="8238"/>
            <a:ext cx="8229600" cy="829962"/>
          </a:xfrm>
        </p:spPr>
        <p:txBody>
          <a:bodyPr/>
          <a:lstStyle/>
          <a:p>
            <a:r>
              <a:rPr lang="en-US" dirty="0" smtClean="0"/>
              <a:t>Summary</a:t>
            </a:r>
            <a:endParaRPr lang="en-US" dirty="0"/>
          </a:p>
        </p:txBody>
      </p:sp>
    </p:spTree>
    <p:extLst>
      <p:ext uri="{BB962C8B-B14F-4D97-AF65-F5344CB8AC3E}">
        <p14:creationId xmlns:p14="http://schemas.microsoft.com/office/powerpoint/2010/main" val="2483243955"/>
      </p:ext>
    </p:extLst>
  </p:cSld>
  <p:clrMapOvr>
    <a:masterClrMapping/>
  </p:clrMapOvr>
  <p:transition spd="slow"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326487792"/>
      </p:ext>
    </p:extLst>
  </p:cSld>
  <p:clrMapOvr>
    <a:masterClrMapping/>
  </p:clrMapOvr>
  <p:transition spd="slow"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Autofit/>
          </a:bodyPr>
          <a:lstStyle/>
          <a:p>
            <a:r>
              <a:rPr lang="en-US" sz="3600" dirty="0" smtClean="0"/>
              <a:t>Principle of Water Cerenkov Detector</a:t>
            </a:r>
            <a:endParaRPr lang="en-US" sz="3600" dirty="0"/>
          </a:p>
        </p:txBody>
      </p:sp>
      <p:pic>
        <p:nvPicPr>
          <p:cNvPr id="4" name="Content Placeholder 3" descr="superk_e-.eps"/>
          <p:cNvPicPr>
            <a:picLocks noGrp="1" noChangeAspect="1"/>
          </p:cNvPicPr>
          <p:nvPr>
            <p:ph idx="1"/>
          </p:nvPr>
        </p:nvPicPr>
        <p:blipFill>
          <a:blip r:embed="rId2" cstate="print"/>
          <a:stretch>
            <a:fillRect/>
          </a:stretch>
        </p:blipFill>
        <p:spPr>
          <a:xfrm>
            <a:off x="4572000" y="1752600"/>
            <a:ext cx="4572000" cy="4510026"/>
          </a:xfrm>
        </p:spPr>
      </p:pic>
      <p:pic>
        <p:nvPicPr>
          <p:cNvPr id="5" name="Picture 4" descr="superk_mu-.eps"/>
          <p:cNvPicPr>
            <a:picLocks noChangeAspect="1"/>
          </p:cNvPicPr>
          <p:nvPr/>
        </p:nvPicPr>
        <p:blipFill>
          <a:blip r:embed="rId3" cstate="print"/>
          <a:stretch>
            <a:fillRect/>
          </a:stretch>
        </p:blipFill>
        <p:spPr>
          <a:xfrm>
            <a:off x="-1" y="1735275"/>
            <a:ext cx="4575141" cy="4513125"/>
          </a:xfrm>
          <a:prstGeom prst="rect">
            <a:avLst/>
          </a:prstGeom>
        </p:spPr>
      </p:pic>
      <p:sp>
        <p:nvSpPr>
          <p:cNvPr id="6" name="TextBox 5"/>
          <p:cNvSpPr txBox="1"/>
          <p:nvPr/>
        </p:nvSpPr>
        <p:spPr>
          <a:xfrm>
            <a:off x="7301587" y="2288863"/>
            <a:ext cx="1155932" cy="646331"/>
          </a:xfrm>
          <a:prstGeom prst="rect">
            <a:avLst/>
          </a:prstGeom>
          <a:noFill/>
        </p:spPr>
        <p:txBody>
          <a:bodyPr wrap="square" rtlCol="0">
            <a:spAutoFit/>
          </a:bodyPr>
          <a:lstStyle/>
          <a:p>
            <a:r>
              <a:rPr lang="en-US" dirty="0" smtClean="0"/>
              <a:t>Fuzzy ring</a:t>
            </a:r>
            <a:endParaRPr lang="en-US" dirty="0"/>
          </a:p>
        </p:txBody>
      </p:sp>
      <p:sp>
        <p:nvSpPr>
          <p:cNvPr id="7" name="TextBox 6"/>
          <p:cNvSpPr txBox="1"/>
          <p:nvPr/>
        </p:nvSpPr>
        <p:spPr>
          <a:xfrm>
            <a:off x="2743200" y="2362201"/>
            <a:ext cx="1290418" cy="369332"/>
          </a:xfrm>
          <a:prstGeom prst="rect">
            <a:avLst/>
          </a:prstGeom>
          <a:noFill/>
        </p:spPr>
        <p:txBody>
          <a:bodyPr wrap="none" rtlCol="0">
            <a:spAutoFit/>
          </a:bodyPr>
          <a:lstStyle/>
          <a:p>
            <a:r>
              <a:rPr lang="en-US" dirty="0" smtClean="0"/>
              <a:t>Sharp  edge</a:t>
            </a:r>
            <a:endParaRPr lang="en-US" dirty="0"/>
          </a:p>
        </p:txBody>
      </p:sp>
      <p:sp>
        <p:nvSpPr>
          <p:cNvPr id="8" name="TextBox 7"/>
          <p:cNvSpPr txBox="1"/>
          <p:nvPr/>
        </p:nvSpPr>
        <p:spPr>
          <a:xfrm>
            <a:off x="381000" y="830013"/>
            <a:ext cx="3733800" cy="954107"/>
          </a:xfrm>
          <a:prstGeom prst="rect">
            <a:avLst/>
          </a:prstGeom>
          <a:noFill/>
        </p:spPr>
        <p:txBody>
          <a:bodyPr wrap="square" rtlCol="0">
            <a:spAutoFit/>
          </a:bodyPr>
          <a:lstStyle/>
          <a:p>
            <a:r>
              <a:rPr lang="en-US" sz="2800" dirty="0" err="1" smtClean="0"/>
              <a:t>Muon</a:t>
            </a:r>
            <a:r>
              <a:rPr lang="en-US" sz="2800" dirty="0" smtClean="0"/>
              <a:t>: (</a:t>
            </a:r>
            <a:r>
              <a:rPr lang="en-US" sz="2800" dirty="0" smtClean="0">
                <a:solidFill>
                  <a:srgbClr val="FF0000"/>
                </a:solidFill>
              </a:rPr>
              <a:t>sharp edge, </a:t>
            </a:r>
            <a:r>
              <a:rPr lang="en-US" sz="2800" dirty="0" smtClean="0"/>
              <a:t>group or rings)</a:t>
            </a:r>
          </a:p>
        </p:txBody>
      </p:sp>
      <p:sp>
        <p:nvSpPr>
          <p:cNvPr id="9" name="TextBox 8"/>
          <p:cNvSpPr txBox="1"/>
          <p:nvPr/>
        </p:nvSpPr>
        <p:spPr>
          <a:xfrm>
            <a:off x="4815840" y="946666"/>
            <a:ext cx="4038600" cy="800219"/>
          </a:xfrm>
          <a:prstGeom prst="rect">
            <a:avLst/>
          </a:prstGeom>
          <a:noFill/>
        </p:spPr>
        <p:txBody>
          <a:bodyPr wrap="square" rtlCol="0">
            <a:spAutoFit/>
          </a:bodyPr>
          <a:lstStyle/>
          <a:p>
            <a:r>
              <a:rPr lang="en-US" sz="2800" dirty="0" smtClean="0"/>
              <a:t>Electron (</a:t>
            </a:r>
            <a:r>
              <a:rPr lang="en-US" sz="2800" dirty="0" smtClean="0">
                <a:solidFill>
                  <a:srgbClr val="FF0000"/>
                </a:solidFill>
              </a:rPr>
              <a:t>fuzzy ring</a:t>
            </a:r>
            <a:r>
              <a:rPr lang="en-US" sz="2800" dirty="0" smtClean="0"/>
              <a:t>).</a:t>
            </a:r>
          </a:p>
          <a:p>
            <a:r>
              <a:rPr lang="en-US" dirty="0" smtClean="0"/>
              <a:t>        </a:t>
            </a:r>
            <a:endParaRPr lang="en-US" dirty="0"/>
          </a:p>
        </p:txBody>
      </p:sp>
      <p:sp>
        <p:nvSpPr>
          <p:cNvPr id="10" name="Slide Number Placeholder 9"/>
          <p:cNvSpPr>
            <a:spLocks noGrp="1"/>
          </p:cNvSpPr>
          <p:nvPr>
            <p:ph type="sldNum" sz="quarter" idx="12"/>
          </p:nvPr>
        </p:nvSpPr>
        <p:spPr/>
        <p:txBody>
          <a:bodyPr/>
          <a:lstStyle/>
          <a:p>
            <a:fld id="{B6F15528-21DE-4FAA-801E-634DDDAF4B2B}" type="slidenum">
              <a:rPr lang="en-US" smtClean="0"/>
              <a:pPr/>
              <a:t>38</a:t>
            </a:fld>
            <a:endParaRPr lang="en-US"/>
          </a:p>
        </p:txBody>
      </p:sp>
      <p:sp>
        <p:nvSpPr>
          <p:cNvPr id="3" name="TextBox 2"/>
          <p:cNvSpPr txBox="1"/>
          <p:nvPr/>
        </p:nvSpPr>
        <p:spPr>
          <a:xfrm>
            <a:off x="1244963" y="6324600"/>
            <a:ext cx="6660353" cy="461665"/>
          </a:xfrm>
          <a:prstGeom prst="rect">
            <a:avLst/>
          </a:prstGeom>
          <a:noFill/>
        </p:spPr>
        <p:txBody>
          <a:bodyPr wrap="square" rtlCol="0">
            <a:spAutoFit/>
          </a:bodyPr>
          <a:lstStyle/>
          <a:p>
            <a:r>
              <a:rPr lang="en-US" sz="2400" dirty="0" smtClean="0"/>
              <a:t>Also Michel electrons for </a:t>
            </a:r>
            <a:r>
              <a:rPr lang="en-US" sz="2400" dirty="0" err="1" smtClean="0"/>
              <a:t>muon</a:t>
            </a:r>
            <a:r>
              <a:rPr lang="en-US" sz="2400" dirty="0" smtClean="0"/>
              <a:t> identification</a:t>
            </a:r>
            <a:endParaRPr lang="en-US" sz="2400" dirty="0"/>
          </a:p>
        </p:txBody>
      </p:sp>
    </p:spTree>
    <p:extLst>
      <p:ext uri="{BB962C8B-B14F-4D97-AF65-F5344CB8AC3E}">
        <p14:creationId xmlns:p14="http://schemas.microsoft.com/office/powerpoint/2010/main" val="23779376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p>
            <a:r>
              <a:rPr lang="en-US" dirty="0" smtClean="0"/>
              <a:t>Signal Extraction</a:t>
            </a:r>
            <a:endParaRPr lang="en-US" dirty="0"/>
          </a:p>
        </p:txBody>
      </p:sp>
      <p:sp>
        <p:nvSpPr>
          <p:cNvPr id="3" name="Content Placeholder 2"/>
          <p:cNvSpPr>
            <a:spLocks noGrp="1"/>
          </p:cNvSpPr>
          <p:nvPr>
            <p:ph idx="1"/>
          </p:nvPr>
        </p:nvSpPr>
        <p:spPr>
          <a:xfrm>
            <a:off x="304800" y="838200"/>
            <a:ext cx="8610600" cy="5287963"/>
          </a:xfrm>
        </p:spPr>
        <p:txBody>
          <a:bodyPr/>
          <a:lstStyle/>
          <a:p>
            <a:r>
              <a:rPr lang="en-US" dirty="0" smtClean="0"/>
              <a:t>Ionization energy loss </a:t>
            </a:r>
            <a:r>
              <a:rPr lang="en-US" dirty="0" smtClean="0">
                <a:sym typeface="Wingdings" panose="05000000000000000000" pitchFamily="2" charset="2"/>
              </a:rPr>
              <a:t> deposited energy</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39</a:t>
            </a:fld>
            <a:endParaRPr lang="en-US"/>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2362200"/>
            <a:ext cx="4610100" cy="2976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6200" y="5410200"/>
            <a:ext cx="5257800" cy="1384995"/>
          </a:xfrm>
          <a:prstGeom prst="rect">
            <a:avLst/>
          </a:prstGeom>
          <a:solidFill>
            <a:srgbClr val="FFFF00"/>
          </a:solidFill>
          <a:ln w="31750">
            <a:solidFill>
              <a:schemeClr val="tx1"/>
            </a:solidFill>
          </a:ln>
        </p:spPr>
        <p:txBody>
          <a:bodyPr wrap="square" rtlCol="0">
            <a:spAutoFit/>
          </a:bodyPr>
          <a:lstStyle/>
          <a:p>
            <a:r>
              <a:rPr lang="en-US" sz="2800" dirty="0" smtClean="0"/>
              <a:t>Measurement of ionized electrons is crucial for tracking, PID, and energy reconstruction</a:t>
            </a:r>
            <a:endParaRPr lang="en-US" sz="2800" dirty="0"/>
          </a:p>
        </p:txBody>
      </p:sp>
      <p:sp>
        <p:nvSpPr>
          <p:cNvPr id="8" name="TextBox 7"/>
          <p:cNvSpPr txBox="1"/>
          <p:nvPr/>
        </p:nvSpPr>
        <p:spPr>
          <a:xfrm>
            <a:off x="1309688" y="2760139"/>
            <a:ext cx="2438400" cy="369332"/>
          </a:xfrm>
          <a:prstGeom prst="rect">
            <a:avLst/>
          </a:prstGeom>
          <a:noFill/>
        </p:spPr>
        <p:txBody>
          <a:bodyPr wrap="square" rtlCol="0">
            <a:spAutoFit/>
          </a:bodyPr>
          <a:lstStyle/>
          <a:p>
            <a:r>
              <a:rPr lang="en-US" dirty="0" smtClean="0"/>
              <a:t>Average energy loss</a:t>
            </a:r>
            <a:endParaRPr lang="en-US" dirty="0"/>
          </a:p>
        </p:txBody>
      </p:sp>
      <p:sp>
        <p:nvSpPr>
          <p:cNvPr id="9" name="TextBox 8"/>
          <p:cNvSpPr txBox="1"/>
          <p:nvPr/>
        </p:nvSpPr>
        <p:spPr>
          <a:xfrm>
            <a:off x="304800" y="1447800"/>
            <a:ext cx="4191000" cy="923330"/>
          </a:xfrm>
          <a:prstGeom prst="rect">
            <a:avLst/>
          </a:prstGeom>
          <a:noFill/>
          <a:ln w="19050">
            <a:solidFill>
              <a:schemeClr val="tx1"/>
            </a:solidFill>
          </a:ln>
        </p:spPr>
        <p:txBody>
          <a:bodyPr wrap="square" rtlCol="0">
            <a:spAutoFit/>
          </a:bodyPr>
          <a:lstStyle/>
          <a:p>
            <a:r>
              <a:rPr lang="en-US" b="1" dirty="0" err="1" smtClean="0"/>
              <a:t>LAr</a:t>
            </a:r>
            <a:r>
              <a:rPr lang="en-US" b="1" dirty="0" smtClean="0"/>
              <a:t> atom spacing 0.4 nm</a:t>
            </a:r>
          </a:p>
          <a:p>
            <a:r>
              <a:rPr lang="en-US" b="1" dirty="0" smtClean="0"/>
              <a:t>MIP: 2.1 MeV/cm ~100 nm spacing</a:t>
            </a:r>
          </a:p>
          <a:p>
            <a:r>
              <a:rPr lang="en-US" b="1" dirty="0" smtClean="0"/>
              <a:t>HIP: 25 MeV/cm   ~10 nm spacing</a:t>
            </a:r>
            <a:endParaRPr lang="en-US" b="1" dirty="0"/>
          </a:p>
        </p:txBody>
      </p:sp>
      <p:graphicFrame>
        <p:nvGraphicFramePr>
          <p:cNvPr id="11" name="Object 10"/>
          <p:cNvGraphicFramePr>
            <a:graphicFrameLocks noChangeAspect="1"/>
          </p:cNvGraphicFramePr>
          <p:nvPr>
            <p:extLst>
              <p:ext uri="{D42A27DB-BD31-4B8C-83A1-F6EECF244321}">
                <p14:modId xmlns:p14="http://schemas.microsoft.com/office/powerpoint/2010/main" val="1475899326"/>
              </p:ext>
            </p:extLst>
          </p:nvPr>
        </p:nvGraphicFramePr>
        <p:xfrm>
          <a:off x="4953000" y="1447800"/>
          <a:ext cx="3717925" cy="1408113"/>
        </p:xfrm>
        <a:graphic>
          <a:graphicData uri="http://schemas.openxmlformats.org/presentationml/2006/ole">
            <mc:AlternateContent xmlns:mc="http://schemas.openxmlformats.org/markup-compatibility/2006">
              <mc:Choice xmlns:v="urn:schemas-microsoft-com:vml" Requires="v">
                <p:oleObj spid="_x0000_s26635" name="Equation" r:id="rId4" imgW="1676160" imgH="634680" progId="Equation.DSMT4">
                  <p:embed/>
                </p:oleObj>
              </mc:Choice>
              <mc:Fallback>
                <p:oleObj name="Equation" r:id="rId4" imgW="1676160" imgH="6346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1447800"/>
                        <a:ext cx="3717925"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4988" y="3037388"/>
            <a:ext cx="3595977" cy="3515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6519782" y="3725921"/>
            <a:ext cx="1600200" cy="369332"/>
          </a:xfrm>
          <a:prstGeom prst="rect">
            <a:avLst/>
          </a:prstGeom>
          <a:noFill/>
        </p:spPr>
        <p:txBody>
          <a:bodyPr wrap="square" rtlCol="0">
            <a:spAutoFit/>
          </a:bodyPr>
          <a:lstStyle/>
          <a:p>
            <a:r>
              <a:rPr lang="en-US" dirty="0" smtClean="0"/>
              <a:t>A. </a:t>
            </a:r>
            <a:r>
              <a:rPr lang="en-US" dirty="0" err="1" smtClean="0"/>
              <a:t>Szelc</a:t>
            </a:r>
            <a:endParaRPr lang="en-US" dirty="0"/>
          </a:p>
        </p:txBody>
      </p:sp>
    </p:spTree>
    <p:extLst>
      <p:ext uri="{BB962C8B-B14F-4D97-AF65-F5344CB8AC3E}">
        <p14:creationId xmlns:p14="http://schemas.microsoft.com/office/powerpoint/2010/main" val="31672569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1787" y="984842"/>
            <a:ext cx="5334000" cy="3891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0" y="1143000"/>
            <a:ext cx="4191000" cy="5715000"/>
          </a:xfrm>
        </p:spPr>
        <p:txBody>
          <a:bodyPr>
            <a:normAutofit fontScale="85000" lnSpcReduction="20000"/>
          </a:bodyPr>
          <a:lstStyle/>
          <a:p>
            <a:r>
              <a:rPr lang="en-US" dirty="0" smtClean="0"/>
              <a:t>CP violation in the neutrino sector?</a:t>
            </a:r>
          </a:p>
          <a:p>
            <a:endParaRPr lang="en-US" dirty="0" smtClean="0"/>
          </a:p>
          <a:p>
            <a:r>
              <a:rPr lang="en-US" dirty="0" smtClean="0">
                <a:solidFill>
                  <a:srgbClr val="C00000"/>
                </a:solidFill>
              </a:rPr>
              <a:t>Normal or Inverted Mass Hierarchy?</a:t>
            </a:r>
          </a:p>
          <a:p>
            <a:endParaRPr lang="en-US" dirty="0" smtClean="0">
              <a:solidFill>
                <a:srgbClr val="C00000"/>
              </a:solidFill>
            </a:endParaRPr>
          </a:p>
          <a:p>
            <a:r>
              <a:rPr lang="en-US" dirty="0" smtClean="0">
                <a:solidFill>
                  <a:srgbClr val="C00000"/>
                </a:solidFill>
              </a:rPr>
              <a:t>Octant:  </a:t>
            </a:r>
            <a:br>
              <a:rPr lang="en-US" dirty="0" smtClean="0">
                <a:solidFill>
                  <a:srgbClr val="C00000"/>
                </a:solidFill>
              </a:rPr>
            </a:br>
            <a:r>
              <a:rPr lang="el-GR" dirty="0" smtClean="0">
                <a:solidFill>
                  <a:srgbClr val="C00000"/>
                </a:solidFill>
              </a:rPr>
              <a:t>ν</a:t>
            </a:r>
            <a:r>
              <a:rPr lang="el-GR" baseline="-25000" dirty="0" smtClean="0">
                <a:solidFill>
                  <a:srgbClr val="C00000"/>
                </a:solidFill>
              </a:rPr>
              <a:t>μ</a:t>
            </a:r>
            <a:r>
              <a:rPr lang="en-US" dirty="0" smtClean="0">
                <a:solidFill>
                  <a:srgbClr val="C00000"/>
                </a:solidFill>
              </a:rPr>
              <a:t> &gt;? | =? | &lt;? </a:t>
            </a:r>
            <a:r>
              <a:rPr lang="el-GR" dirty="0" smtClean="0">
                <a:solidFill>
                  <a:srgbClr val="C00000"/>
                </a:solidFill>
              </a:rPr>
              <a:t>ν</a:t>
            </a:r>
            <a:r>
              <a:rPr lang="el-GR" baseline="-25000" dirty="0" smtClean="0">
                <a:solidFill>
                  <a:srgbClr val="C00000"/>
                </a:solidFill>
              </a:rPr>
              <a:t>τ</a:t>
            </a:r>
            <a:r>
              <a:rPr lang="en-US" dirty="0" smtClean="0">
                <a:solidFill>
                  <a:srgbClr val="C00000"/>
                </a:solidFill>
              </a:rPr>
              <a:t> in </a:t>
            </a:r>
            <a:r>
              <a:rPr lang="el-GR" dirty="0" smtClean="0">
                <a:solidFill>
                  <a:srgbClr val="C00000"/>
                </a:solidFill>
              </a:rPr>
              <a:t>ν</a:t>
            </a:r>
            <a:r>
              <a:rPr lang="en-US" baseline="-25000" dirty="0" smtClean="0">
                <a:solidFill>
                  <a:srgbClr val="C00000"/>
                </a:solidFill>
              </a:rPr>
              <a:t>3</a:t>
            </a:r>
            <a:endParaRPr lang="en-US" dirty="0" smtClean="0">
              <a:solidFill>
                <a:srgbClr val="C00000"/>
              </a:solidFill>
            </a:endParaRPr>
          </a:p>
          <a:p>
            <a:endParaRPr lang="en-US" dirty="0"/>
          </a:p>
          <a:p>
            <a:r>
              <a:rPr lang="en-US" dirty="0" smtClean="0">
                <a:solidFill>
                  <a:srgbClr val="0070C0"/>
                </a:solidFill>
              </a:rPr>
              <a:t>Dirac or </a:t>
            </a:r>
            <a:r>
              <a:rPr lang="en-US" dirty="0" err="1" smtClean="0">
                <a:solidFill>
                  <a:srgbClr val="0070C0"/>
                </a:solidFill>
              </a:rPr>
              <a:t>Majorana</a:t>
            </a:r>
            <a:r>
              <a:rPr lang="en-US" dirty="0" smtClean="0">
                <a:solidFill>
                  <a:srgbClr val="0070C0"/>
                </a:solidFill>
              </a:rPr>
              <a:t> Neutrinos?</a:t>
            </a:r>
          </a:p>
          <a:p>
            <a:endParaRPr lang="en-US" dirty="0" smtClean="0">
              <a:solidFill>
                <a:srgbClr val="0070C0"/>
              </a:solidFill>
            </a:endParaRPr>
          </a:p>
          <a:p>
            <a:r>
              <a:rPr lang="en-US" dirty="0" smtClean="0">
                <a:solidFill>
                  <a:srgbClr val="0070C0"/>
                </a:solidFill>
              </a:rPr>
              <a:t>What is the absolute neutrino mass?</a:t>
            </a:r>
          </a:p>
          <a:p>
            <a:endParaRPr lang="en-US" dirty="0"/>
          </a:p>
        </p:txBody>
      </p:sp>
      <p:sp>
        <p:nvSpPr>
          <p:cNvPr id="3" name="Title 2"/>
          <p:cNvSpPr>
            <a:spLocks noGrp="1"/>
          </p:cNvSpPr>
          <p:nvPr>
            <p:ph type="title"/>
          </p:nvPr>
        </p:nvSpPr>
        <p:spPr>
          <a:xfrm>
            <a:off x="457200" y="0"/>
            <a:ext cx="8229600" cy="1143000"/>
          </a:xfrm>
        </p:spPr>
        <p:txBody>
          <a:bodyPr/>
          <a:lstStyle/>
          <a:p>
            <a:r>
              <a:rPr lang="en-US" dirty="0" smtClean="0"/>
              <a:t>Some Remaining Questions</a:t>
            </a:r>
            <a:endParaRPr lang="en-US" dirty="0"/>
          </a:p>
        </p:txBody>
      </p:sp>
      <p:sp>
        <p:nvSpPr>
          <p:cNvPr id="5" name="TextBox 4"/>
          <p:cNvSpPr txBox="1"/>
          <p:nvPr/>
        </p:nvSpPr>
        <p:spPr>
          <a:xfrm>
            <a:off x="3505200" y="5163741"/>
            <a:ext cx="5867400" cy="1846659"/>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7030A0"/>
                </a:solidFill>
              </a:rPr>
              <a:t>Is PMNS matrix unitary?</a:t>
            </a:r>
          </a:p>
          <a:p>
            <a:pPr marL="285750" indent="-285750">
              <a:buFont typeface="Arial" panose="020B0604020202020204" pitchFamily="34" charset="0"/>
              <a:buChar char="•"/>
            </a:pPr>
            <a:endParaRPr lang="en-US" sz="3200" dirty="0" smtClean="0"/>
          </a:p>
          <a:p>
            <a:pPr marL="285750" indent="-285750">
              <a:buFont typeface="Arial" panose="020B0604020202020204" pitchFamily="34" charset="0"/>
              <a:buChar char="•"/>
            </a:pPr>
            <a:r>
              <a:rPr lang="en-US" sz="3200" dirty="0" smtClean="0">
                <a:solidFill>
                  <a:srgbClr val="C00000"/>
                </a:solidFill>
              </a:rPr>
              <a:t>Any </a:t>
            </a:r>
            <a:r>
              <a:rPr lang="en-US" sz="3200" dirty="0">
                <a:solidFill>
                  <a:srgbClr val="C00000"/>
                </a:solidFill>
              </a:rPr>
              <a:t>pattern in PMNS matrix?</a:t>
            </a:r>
          </a:p>
          <a:p>
            <a:endParaRPr lang="en-US" dirty="0"/>
          </a:p>
        </p:txBody>
      </p:sp>
    </p:spTree>
    <p:extLst>
      <p:ext uri="{BB962C8B-B14F-4D97-AF65-F5344CB8AC3E}">
        <p14:creationId xmlns:p14="http://schemas.microsoft.com/office/powerpoint/2010/main" val="3126301622"/>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0"/>
            <a:ext cx="8229600" cy="1143000"/>
          </a:xfrm>
        </p:spPr>
        <p:txBody>
          <a:bodyPr/>
          <a:lstStyle/>
          <a:p>
            <a:r>
              <a:rPr lang="el-GR" dirty="0" smtClean="0"/>
              <a:t>ν</a:t>
            </a:r>
            <a:r>
              <a:rPr lang="en-US" baseline="-25000" dirty="0" smtClean="0"/>
              <a:t>e</a:t>
            </a:r>
            <a:r>
              <a:rPr lang="en-US" dirty="0" smtClean="0"/>
              <a:t> vs. </a:t>
            </a:r>
            <a:r>
              <a:rPr lang="el-GR" dirty="0" smtClean="0"/>
              <a:t>ν</a:t>
            </a:r>
            <a:r>
              <a:rPr lang="el-GR" baseline="-25000" dirty="0" smtClean="0"/>
              <a:t>μ</a:t>
            </a:r>
            <a:r>
              <a:rPr lang="en-US" dirty="0" smtClean="0"/>
              <a:t> Cross Section</a:t>
            </a:r>
            <a:endParaRPr lang="en-US" dirty="0"/>
          </a:p>
        </p:txBody>
      </p:sp>
      <p:pic>
        <p:nvPicPr>
          <p:cNvPr id="215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5056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514600" y="4876800"/>
            <a:ext cx="7696200" cy="369332"/>
          </a:xfrm>
          <a:prstGeom prst="rect">
            <a:avLst/>
          </a:prstGeom>
          <a:noFill/>
        </p:spPr>
        <p:txBody>
          <a:bodyPr wrap="square" rtlCol="0">
            <a:spAutoFit/>
          </a:bodyPr>
          <a:lstStyle/>
          <a:p>
            <a:r>
              <a:rPr lang="en-US" dirty="0" smtClean="0"/>
              <a:t>J. Wolcott U. of Rochester </a:t>
            </a:r>
            <a:r>
              <a:rPr lang="en-US" smtClean="0"/>
              <a:t>@ NuFACT14, </a:t>
            </a:r>
            <a:r>
              <a:rPr lang="en-US" dirty="0" smtClean="0"/>
              <a:t>MINERVA</a:t>
            </a:r>
            <a:endParaRPr lang="en-US" dirty="0"/>
          </a:p>
        </p:txBody>
      </p:sp>
      <p:sp>
        <p:nvSpPr>
          <p:cNvPr id="5" name="TextBox 4"/>
          <p:cNvSpPr txBox="1"/>
          <p:nvPr/>
        </p:nvSpPr>
        <p:spPr>
          <a:xfrm>
            <a:off x="1143000" y="6248400"/>
            <a:ext cx="6934200" cy="461665"/>
          </a:xfrm>
          <a:prstGeom prst="rect">
            <a:avLst/>
          </a:prstGeom>
          <a:noFill/>
        </p:spPr>
        <p:txBody>
          <a:bodyPr wrap="square" rtlCol="0">
            <a:spAutoFit/>
          </a:bodyPr>
          <a:lstStyle/>
          <a:p>
            <a:r>
              <a:rPr lang="en-US" sz="2400" dirty="0" smtClean="0"/>
              <a:t>Also M. Day &amp; K. S. McFarland PRD86 (2012)</a:t>
            </a:r>
            <a:endParaRPr lang="en-US" sz="2400" dirty="0"/>
          </a:p>
        </p:txBody>
      </p:sp>
    </p:spTree>
    <p:extLst>
      <p:ext uri="{BB962C8B-B14F-4D97-AF65-F5344CB8AC3E}">
        <p14:creationId xmlns:p14="http://schemas.microsoft.com/office/powerpoint/2010/main" val="600846626"/>
      </p:ext>
    </p:extLst>
  </p:cSld>
  <p:clrMapOvr>
    <a:masterClrMapping/>
  </p:clrMapOvr>
  <p:transition spd="slow"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
            <a:ext cx="8839200" cy="6828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33400" y="6324600"/>
            <a:ext cx="3505200" cy="461665"/>
          </a:xfrm>
          <a:prstGeom prst="rect">
            <a:avLst/>
          </a:prstGeom>
          <a:noFill/>
        </p:spPr>
        <p:txBody>
          <a:bodyPr wrap="square" rtlCol="0">
            <a:spAutoFit/>
          </a:bodyPr>
          <a:lstStyle/>
          <a:p>
            <a:r>
              <a:rPr lang="en-US" sz="2400" dirty="0" smtClean="0"/>
              <a:t>G. Garvey</a:t>
            </a:r>
            <a:endParaRPr lang="en-US" sz="2400" dirty="0"/>
          </a:p>
        </p:txBody>
      </p:sp>
    </p:spTree>
    <p:extLst>
      <p:ext uri="{BB962C8B-B14F-4D97-AF65-F5344CB8AC3E}">
        <p14:creationId xmlns:p14="http://schemas.microsoft.com/office/powerpoint/2010/main" val="3473437199"/>
      </p:ext>
    </p:extLst>
  </p:cSld>
  <p:clrMapOvr>
    <a:masterClrMapping/>
  </p:clrMapOvr>
  <p:transition spd="slow"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
            <a:ext cx="8229600" cy="1143000"/>
          </a:xfrm>
        </p:spPr>
        <p:txBody>
          <a:bodyPr/>
          <a:lstStyle/>
          <a:p>
            <a:r>
              <a:rPr lang="en-US" dirty="0" smtClean="0"/>
              <a:t>Summary</a:t>
            </a:r>
            <a:endParaRPr lang="en-US" dirty="0"/>
          </a:p>
        </p:txBody>
      </p:sp>
      <p:sp>
        <p:nvSpPr>
          <p:cNvPr id="3" name="Content Placeholder 2"/>
          <p:cNvSpPr>
            <a:spLocks noGrp="1"/>
          </p:cNvSpPr>
          <p:nvPr>
            <p:ph idx="1"/>
          </p:nvPr>
        </p:nvSpPr>
        <p:spPr>
          <a:xfrm>
            <a:off x="457200" y="990600"/>
            <a:ext cx="8229600" cy="5867400"/>
          </a:xfrm>
        </p:spPr>
        <p:txBody>
          <a:bodyPr>
            <a:normAutofit/>
          </a:bodyPr>
          <a:lstStyle/>
          <a:p>
            <a:r>
              <a:rPr lang="en-US" dirty="0" smtClean="0"/>
              <a:t>Know a lot </a:t>
            </a:r>
          </a:p>
          <a:p>
            <a:r>
              <a:rPr lang="en-US" dirty="0" smtClean="0"/>
              <a:t>Flow chart … </a:t>
            </a:r>
          </a:p>
          <a:p>
            <a:pPr lvl="1"/>
            <a:r>
              <a:rPr lang="en-US" dirty="0" smtClean="0"/>
              <a:t>We have good reason that this is the answer to the matter dominance </a:t>
            </a:r>
          </a:p>
          <a:p>
            <a:r>
              <a:rPr lang="en-US" dirty="0" smtClean="0"/>
              <a:t>Scale of the experiment is within reach, and well known, and has broad acceptance throughout the world </a:t>
            </a:r>
          </a:p>
          <a:p>
            <a:r>
              <a:rPr lang="en-US" dirty="0" smtClean="0"/>
              <a:t>There are technique issues: scale of detector and intensity beam line</a:t>
            </a:r>
          </a:p>
          <a:p>
            <a:pPr lvl="1"/>
            <a:r>
              <a:rPr lang="en-US" dirty="0" smtClean="0"/>
              <a:t>R&amp;D … US 100 millions </a:t>
            </a:r>
            <a:r>
              <a:rPr lang="en-US" dirty="0" smtClean="0">
                <a:sym typeface="Wingdings" panose="05000000000000000000" pitchFamily="2" charset="2"/>
              </a:rPr>
              <a:t> (2008)</a:t>
            </a:r>
          </a:p>
        </p:txBody>
      </p:sp>
      <p:sp>
        <p:nvSpPr>
          <p:cNvPr id="4" name="Slide Number Placeholder 3"/>
          <p:cNvSpPr>
            <a:spLocks noGrp="1"/>
          </p:cNvSpPr>
          <p:nvPr>
            <p:ph type="sldNum" sz="quarter" idx="12"/>
          </p:nvPr>
        </p:nvSpPr>
        <p:spPr/>
        <p:txBody>
          <a:bodyPr/>
          <a:lstStyle/>
          <a:p>
            <a:fld id="{B6F15528-21DE-4FAA-801E-634DDDAF4B2B}" type="slidenum">
              <a:rPr lang="en-US" smtClean="0"/>
              <a:pPr/>
              <a:t>42</a:t>
            </a:fld>
            <a:endParaRPr lang="en-US"/>
          </a:p>
        </p:txBody>
      </p:sp>
    </p:spTree>
    <p:extLst>
      <p:ext uri="{BB962C8B-B14F-4D97-AF65-F5344CB8AC3E}">
        <p14:creationId xmlns:p14="http://schemas.microsoft.com/office/powerpoint/2010/main" val="41258199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yubo\Documents\LBNE\TPC\signal\drift-lines1.gif"/>
          <p:cNvPicPr>
            <a:picLocks noChangeAspect="1" noChangeArrowheads="1"/>
          </p:cNvPicPr>
          <p:nvPr/>
        </p:nvPicPr>
        <p:blipFill>
          <a:blip r:embed="rId3" cstate="print"/>
          <a:srcRect/>
          <a:stretch>
            <a:fillRect/>
          </a:stretch>
        </p:blipFill>
        <p:spPr bwMode="auto">
          <a:xfrm>
            <a:off x="457200" y="2057400"/>
            <a:ext cx="4229101" cy="4762500"/>
          </a:xfrm>
          <a:prstGeom prst="rect">
            <a:avLst/>
          </a:prstGeom>
          <a:noFill/>
        </p:spPr>
      </p:pic>
      <p:cxnSp>
        <p:nvCxnSpPr>
          <p:cNvPr id="8" name="Straight Connector 7"/>
          <p:cNvCxnSpPr/>
          <p:nvPr/>
        </p:nvCxnSpPr>
        <p:spPr>
          <a:xfrm rot="5400000">
            <a:off x="2133600" y="2743200"/>
            <a:ext cx="990600" cy="990600"/>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828800" y="5486400"/>
            <a:ext cx="1676400"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 name="Picture 3" descr="C:\Users\yubo\Documents\LBNE\TPC\signal\drift-lines2.gif"/>
          <p:cNvPicPr>
            <a:picLocks noChangeAspect="1" noChangeArrowheads="1"/>
          </p:cNvPicPr>
          <p:nvPr/>
        </p:nvPicPr>
        <p:blipFill>
          <a:blip r:embed="rId4" cstate="print"/>
          <a:srcRect/>
          <a:stretch>
            <a:fillRect/>
          </a:stretch>
        </p:blipFill>
        <p:spPr bwMode="auto">
          <a:xfrm>
            <a:off x="457200" y="2057400"/>
            <a:ext cx="4229101" cy="4762500"/>
          </a:xfrm>
          <a:prstGeom prst="rect">
            <a:avLst/>
          </a:prstGeom>
          <a:noFill/>
        </p:spPr>
      </p:pic>
      <p:pic>
        <p:nvPicPr>
          <p:cNvPr id="11" name="Picture 4" descr="C:\Users\yubo\Documents\LBNE\TPC\signal\waveform1.gif"/>
          <p:cNvPicPr>
            <a:picLocks noChangeAspect="1" noChangeArrowheads="1"/>
          </p:cNvPicPr>
          <p:nvPr/>
        </p:nvPicPr>
        <p:blipFill>
          <a:blip r:embed="rId5" cstate="print"/>
          <a:srcRect/>
          <a:stretch>
            <a:fillRect/>
          </a:stretch>
        </p:blipFill>
        <p:spPr bwMode="auto">
          <a:xfrm>
            <a:off x="4305301" y="2819400"/>
            <a:ext cx="4359965" cy="3656013"/>
          </a:xfrm>
          <a:prstGeom prst="rect">
            <a:avLst/>
          </a:prstGeom>
          <a:noFill/>
        </p:spPr>
      </p:pic>
      <p:sp>
        <p:nvSpPr>
          <p:cNvPr id="12" name="Rectangle 11"/>
          <p:cNvSpPr/>
          <p:nvPr/>
        </p:nvSpPr>
        <p:spPr>
          <a:xfrm>
            <a:off x="4305301" y="2819400"/>
            <a:ext cx="4343400" cy="3657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3" name="Picture 5" descr="C:\Users\yubo\Documents\LBNE\TPC\signal\waveform2.gif"/>
          <p:cNvPicPr>
            <a:picLocks noChangeAspect="1" noChangeArrowheads="1"/>
          </p:cNvPicPr>
          <p:nvPr/>
        </p:nvPicPr>
        <p:blipFill>
          <a:blip r:embed="rId6" cstate="print"/>
          <a:srcRect/>
          <a:stretch>
            <a:fillRect/>
          </a:stretch>
        </p:blipFill>
        <p:spPr bwMode="auto">
          <a:xfrm>
            <a:off x="4343400" y="2819400"/>
            <a:ext cx="4359965" cy="3656013"/>
          </a:xfrm>
          <a:prstGeom prst="rect">
            <a:avLst/>
          </a:prstGeom>
          <a:noFill/>
        </p:spPr>
      </p:pic>
      <p:sp>
        <p:nvSpPr>
          <p:cNvPr id="15" name="TextBox 14"/>
          <p:cNvSpPr txBox="1"/>
          <p:nvPr/>
        </p:nvSpPr>
        <p:spPr>
          <a:xfrm>
            <a:off x="8305800" y="4343400"/>
            <a:ext cx="838200" cy="369332"/>
          </a:xfrm>
          <a:prstGeom prst="rect">
            <a:avLst/>
          </a:prstGeom>
          <a:noFill/>
        </p:spPr>
        <p:txBody>
          <a:bodyPr wrap="square" rtlCol="0">
            <a:spAutoFit/>
          </a:bodyPr>
          <a:lstStyle/>
          <a:p>
            <a:r>
              <a:rPr lang="en-US" dirty="0">
                <a:solidFill>
                  <a:prstClr val="black"/>
                </a:solidFill>
              </a:rPr>
              <a:t>[µs]</a:t>
            </a:r>
          </a:p>
        </p:txBody>
      </p:sp>
      <p:sp>
        <p:nvSpPr>
          <p:cNvPr id="16" name="TextBox 15"/>
          <p:cNvSpPr txBox="1"/>
          <p:nvPr/>
        </p:nvSpPr>
        <p:spPr>
          <a:xfrm>
            <a:off x="421340" y="1295400"/>
            <a:ext cx="8243925" cy="1384995"/>
          </a:xfrm>
          <a:prstGeom prst="rect">
            <a:avLst/>
          </a:prstGeom>
          <a:noFill/>
        </p:spPr>
        <p:txBody>
          <a:bodyPr wrap="square" rtlCol="0">
            <a:spAutoFit/>
          </a:bodyPr>
          <a:lstStyle/>
          <a:p>
            <a:r>
              <a:rPr lang="en-US" sz="2800" b="1" dirty="0" smtClean="0"/>
              <a:t>Time scale </a:t>
            </a:r>
            <a:r>
              <a:rPr lang="en-US" sz="2800" dirty="0" smtClean="0"/>
              <a:t>of signals determined by </a:t>
            </a:r>
            <a:r>
              <a:rPr lang="en-US" sz="2800" b="1" dirty="0" smtClean="0"/>
              <a:t>wire plane spacing (geometry) </a:t>
            </a:r>
            <a:r>
              <a:rPr lang="en-US" sz="2800" dirty="0" smtClean="0"/>
              <a:t>and electron </a:t>
            </a:r>
            <a:r>
              <a:rPr lang="en-US" sz="2800" b="1" dirty="0" smtClean="0"/>
              <a:t>drift velocity</a:t>
            </a:r>
            <a:br>
              <a:rPr lang="en-US" sz="2800" b="1" dirty="0" smtClean="0"/>
            </a:br>
            <a:r>
              <a:rPr lang="en-US" sz="2800" b="1" dirty="0" smtClean="0"/>
              <a:t>                                        (Electric field)</a:t>
            </a:r>
            <a:endParaRPr lang="en-US" sz="2800" b="1" dirty="0"/>
          </a:p>
        </p:txBody>
      </p:sp>
      <p:cxnSp>
        <p:nvCxnSpPr>
          <p:cNvPr id="18" name="Straight Arrow Connector 17"/>
          <p:cNvCxnSpPr/>
          <p:nvPr/>
        </p:nvCxnSpPr>
        <p:spPr>
          <a:xfrm>
            <a:off x="4305301" y="5600700"/>
            <a:ext cx="0" cy="533400"/>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381500" y="6290747"/>
            <a:ext cx="4152899" cy="369332"/>
          </a:xfrm>
          <a:prstGeom prst="rect">
            <a:avLst/>
          </a:prstGeom>
          <a:noFill/>
        </p:spPr>
        <p:txBody>
          <a:bodyPr wrap="square" rtlCol="0">
            <a:spAutoFit/>
          </a:bodyPr>
          <a:lstStyle/>
          <a:p>
            <a:r>
              <a:rPr lang="en-US" dirty="0" smtClean="0"/>
              <a:t>3 mm</a:t>
            </a:r>
            <a:endParaRPr lang="en-US" dirty="0"/>
          </a:p>
        </p:txBody>
      </p:sp>
      <p:sp>
        <p:nvSpPr>
          <p:cNvPr id="19" name="Title 1"/>
          <p:cNvSpPr>
            <a:spLocks noGrp="1"/>
          </p:cNvSpPr>
          <p:nvPr>
            <p:ph type="title"/>
          </p:nvPr>
        </p:nvSpPr>
        <p:spPr>
          <a:xfrm>
            <a:off x="457200" y="0"/>
            <a:ext cx="8229600" cy="914400"/>
          </a:xfrm>
        </p:spPr>
        <p:txBody>
          <a:bodyPr/>
          <a:lstStyle/>
          <a:p>
            <a:r>
              <a:rPr lang="en-US" dirty="0" err="1" smtClean="0"/>
              <a:t>LAr</a:t>
            </a:r>
            <a:r>
              <a:rPr lang="en-US" dirty="0" smtClean="0"/>
              <a:t> TPC Signal Formation</a:t>
            </a:r>
            <a:endParaRPr lang="en-US" dirty="0"/>
          </a:p>
        </p:txBody>
      </p:sp>
      <p:sp>
        <p:nvSpPr>
          <p:cNvPr id="20" name="Content Placeholder 2"/>
          <p:cNvSpPr>
            <a:spLocks noGrp="1"/>
          </p:cNvSpPr>
          <p:nvPr>
            <p:ph idx="1"/>
          </p:nvPr>
        </p:nvSpPr>
        <p:spPr>
          <a:xfrm>
            <a:off x="304800" y="762000"/>
            <a:ext cx="8610600" cy="5364163"/>
          </a:xfrm>
        </p:spPr>
        <p:txBody>
          <a:bodyPr/>
          <a:lstStyle/>
          <a:p>
            <a:pPr marL="0" indent="0">
              <a:buNone/>
            </a:pPr>
            <a:r>
              <a:rPr lang="en-US" dirty="0"/>
              <a:t>v</a:t>
            </a:r>
            <a:r>
              <a:rPr lang="en-US" dirty="0" smtClean="0"/>
              <a:t>) TPC signal:  induction and collection</a:t>
            </a:r>
            <a:endParaRPr lang="en-US" dirty="0"/>
          </a:p>
        </p:txBody>
      </p:sp>
      <p:sp>
        <p:nvSpPr>
          <p:cNvPr id="4" name="TextBox 3"/>
          <p:cNvSpPr txBox="1"/>
          <p:nvPr/>
        </p:nvSpPr>
        <p:spPr>
          <a:xfrm>
            <a:off x="4876801" y="2680395"/>
            <a:ext cx="3200400" cy="646331"/>
          </a:xfrm>
          <a:prstGeom prst="rect">
            <a:avLst/>
          </a:prstGeom>
          <a:noFill/>
        </p:spPr>
        <p:txBody>
          <a:bodyPr wrap="square" rtlCol="0">
            <a:spAutoFit/>
          </a:bodyPr>
          <a:lstStyle/>
          <a:p>
            <a:r>
              <a:rPr lang="en-US" dirty="0" err="1"/>
              <a:t>Veljko</a:t>
            </a:r>
            <a:r>
              <a:rPr lang="en-US" dirty="0"/>
              <a:t> </a:t>
            </a:r>
            <a:r>
              <a:rPr lang="en-US" dirty="0" err="1"/>
              <a:t>Radeka</a:t>
            </a:r>
            <a:endParaRPr lang="en-US" dirty="0"/>
          </a:p>
          <a:p>
            <a:endParaRPr lang="en-US" dirty="0"/>
          </a:p>
        </p:txBody>
      </p:sp>
    </p:spTree>
    <p:extLst>
      <p:ext uri="{BB962C8B-B14F-4D97-AF65-F5344CB8AC3E}">
        <p14:creationId xmlns:p14="http://schemas.microsoft.com/office/powerpoint/2010/main" val="418602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repeatCount="5000" fill="hold" nodeType="clickEffect">
                                  <p:stCondLst>
                                    <p:cond delay="500"/>
                                  </p:stCondLst>
                                  <p:childTnLst>
                                    <p:animMotion origin="layout" path="M 5.55112E-17 -3.51145E-6 L 0.00417 0.54962 " pathEditMode="relative" rAng="0" ptsTypes="AA">
                                      <p:cBhvr>
                                        <p:cTn id="6" dur="5000" fill="hold"/>
                                        <p:tgtEl>
                                          <p:spTgt spid="8"/>
                                        </p:tgtEl>
                                        <p:attrNameLst>
                                          <p:attrName>ppt_x</p:attrName>
                                          <p:attrName>ppt_y</p:attrName>
                                        </p:attrNameLst>
                                      </p:cBhvr>
                                      <p:rCtr x="2" y="275"/>
                                    </p:animMotion>
                                  </p:childTnLst>
                                </p:cTn>
                              </p:par>
                              <p:par>
                                <p:cTn id="7" presetID="63" presetClass="path" presetSubtype="0" repeatCount="5000" fill="hold" grpId="0" nodeType="withEffect">
                                  <p:stCondLst>
                                    <p:cond delay="0"/>
                                  </p:stCondLst>
                                  <p:childTnLst>
                                    <p:animMotion origin="layout" path="M 1.11022E-16 -3.42124E-6 L 0.47083 -3.42124E-6 " pathEditMode="relative" rAng="0" ptsTypes="AA">
                                      <p:cBhvr>
                                        <p:cTn id="8" dur="5000" fill="hold"/>
                                        <p:tgtEl>
                                          <p:spTgt spid="12"/>
                                        </p:tgtEl>
                                        <p:attrNameLst>
                                          <p:attrName>ppt_x</p:attrName>
                                          <p:attrName>ppt_y</p:attrName>
                                        </p:attrNameLst>
                                      </p:cBhvr>
                                      <p:rCtr x="23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55"/>
            <a:ext cx="8229600" cy="824345"/>
          </a:xfrm>
        </p:spPr>
        <p:txBody>
          <a:bodyPr/>
          <a:lstStyle/>
          <a:p>
            <a:r>
              <a:rPr lang="en-US" dirty="0" smtClean="0"/>
              <a:t>More Basics about </a:t>
            </a:r>
            <a:r>
              <a:rPr lang="en-US" dirty="0" err="1" smtClean="0"/>
              <a:t>LAr</a:t>
            </a:r>
            <a:r>
              <a:rPr lang="en-US" dirty="0" smtClean="0"/>
              <a:t> TPC</a:t>
            </a:r>
            <a:endParaRPr lang="en-US" dirty="0"/>
          </a:p>
        </p:txBody>
      </p:sp>
      <p:graphicFrame>
        <p:nvGraphicFramePr>
          <p:cNvPr id="12" name="Content Placeholder 11"/>
          <p:cNvGraphicFramePr>
            <a:graphicFrameLocks noGrp="1"/>
          </p:cNvGraphicFramePr>
          <p:nvPr>
            <p:ph idx="1"/>
            <p:extLst>
              <p:ext uri="{D42A27DB-BD31-4B8C-83A1-F6EECF244321}">
                <p14:modId xmlns:p14="http://schemas.microsoft.com/office/powerpoint/2010/main" val="1796218562"/>
              </p:ext>
            </p:extLst>
          </p:nvPr>
        </p:nvGraphicFramePr>
        <p:xfrm>
          <a:off x="234391" y="3886200"/>
          <a:ext cx="4267200" cy="1854200"/>
        </p:xfrm>
        <a:graphic>
          <a:graphicData uri="http://schemas.openxmlformats.org/drawingml/2006/table">
            <a:tbl>
              <a:tblPr firstRow="1" bandRow="1">
                <a:tableStyleId>{5C22544A-7EE6-4342-B048-85BDC9FD1C3A}</a:tableStyleId>
              </a:tblPr>
              <a:tblGrid>
                <a:gridCol w="2133600"/>
                <a:gridCol w="2133600"/>
              </a:tblGrid>
              <a:tr h="370840">
                <a:tc>
                  <a:txBody>
                    <a:bodyPr/>
                    <a:lstStyle/>
                    <a:p>
                      <a:r>
                        <a:rPr lang="en-US" dirty="0" smtClean="0"/>
                        <a:t>Particle</a:t>
                      </a:r>
                      <a:endParaRPr lang="en-US" dirty="0"/>
                    </a:p>
                  </a:txBody>
                  <a:tcPr/>
                </a:tc>
                <a:tc>
                  <a:txBody>
                    <a:bodyPr/>
                    <a:lstStyle/>
                    <a:p>
                      <a:r>
                        <a:rPr lang="en-US" dirty="0" smtClean="0"/>
                        <a:t>Energy Threshold</a:t>
                      </a:r>
                      <a:endParaRPr lang="en-US" dirty="0"/>
                    </a:p>
                  </a:txBody>
                  <a:tcPr/>
                </a:tc>
              </a:tr>
              <a:tr h="370840">
                <a:tc>
                  <a:txBody>
                    <a:bodyPr/>
                    <a:lstStyle/>
                    <a:p>
                      <a:r>
                        <a:rPr lang="en-US" dirty="0" smtClean="0"/>
                        <a:t>Proton</a:t>
                      </a:r>
                      <a:endParaRPr lang="en-US" dirty="0"/>
                    </a:p>
                  </a:txBody>
                  <a:tcPr/>
                </a:tc>
                <a:tc>
                  <a:txBody>
                    <a:bodyPr/>
                    <a:lstStyle/>
                    <a:p>
                      <a:r>
                        <a:rPr lang="en-US" dirty="0" smtClean="0"/>
                        <a:t>22 MeV</a:t>
                      </a:r>
                      <a:endParaRPr lang="en-US" dirty="0"/>
                    </a:p>
                  </a:txBody>
                  <a:tcPr/>
                </a:tc>
              </a:tr>
              <a:tr h="370840">
                <a:tc>
                  <a:txBody>
                    <a:bodyPr/>
                    <a:lstStyle/>
                    <a:p>
                      <a:r>
                        <a:rPr lang="en-US" dirty="0" smtClean="0"/>
                        <a:t>Pion</a:t>
                      </a:r>
                      <a:endParaRPr lang="en-US" dirty="0"/>
                    </a:p>
                  </a:txBody>
                  <a:tcPr/>
                </a:tc>
                <a:tc>
                  <a:txBody>
                    <a:bodyPr/>
                    <a:lstStyle/>
                    <a:p>
                      <a:r>
                        <a:rPr lang="en-US" dirty="0" smtClean="0"/>
                        <a:t>10 MeV</a:t>
                      </a:r>
                      <a:endParaRPr lang="en-US" dirty="0"/>
                    </a:p>
                  </a:txBody>
                  <a:tcPr/>
                </a:tc>
              </a:tr>
              <a:tr h="370840">
                <a:tc>
                  <a:txBody>
                    <a:bodyPr/>
                    <a:lstStyle/>
                    <a:p>
                      <a:r>
                        <a:rPr lang="en-US" dirty="0" err="1" smtClean="0"/>
                        <a:t>Kaon</a:t>
                      </a:r>
                      <a:r>
                        <a:rPr lang="en-US" dirty="0" smtClean="0"/>
                        <a:t> </a:t>
                      </a:r>
                      <a:endParaRPr lang="en-US" dirty="0"/>
                    </a:p>
                  </a:txBody>
                  <a:tcPr/>
                </a:tc>
                <a:tc>
                  <a:txBody>
                    <a:bodyPr/>
                    <a:lstStyle/>
                    <a:p>
                      <a:r>
                        <a:rPr lang="en-US" dirty="0" smtClean="0"/>
                        <a:t>17 MeV</a:t>
                      </a:r>
                      <a:endParaRPr lang="en-US" dirty="0"/>
                    </a:p>
                  </a:txBody>
                  <a:tcPr/>
                </a:tc>
              </a:tr>
              <a:tr h="370840">
                <a:tc>
                  <a:txBody>
                    <a:bodyPr/>
                    <a:lstStyle/>
                    <a:p>
                      <a:r>
                        <a:rPr lang="en-US" dirty="0" err="1" smtClean="0"/>
                        <a:t>Muon</a:t>
                      </a:r>
                      <a:endParaRPr lang="en-US" dirty="0"/>
                    </a:p>
                  </a:txBody>
                  <a:tcPr/>
                </a:tc>
                <a:tc>
                  <a:txBody>
                    <a:bodyPr/>
                    <a:lstStyle/>
                    <a:p>
                      <a:r>
                        <a:rPr lang="en-US" dirty="0" smtClean="0"/>
                        <a:t>10 MeV</a:t>
                      </a:r>
                      <a:endParaRPr lang="en-US" dirty="0"/>
                    </a:p>
                  </a:txBody>
                  <a:tcPr/>
                </a:tc>
              </a:tr>
            </a:tbl>
          </a:graphicData>
        </a:graphic>
      </p:graphicFrame>
      <p:sp>
        <p:nvSpPr>
          <p:cNvPr id="4" name="Slide Number Placeholder 3"/>
          <p:cNvSpPr>
            <a:spLocks noGrp="1"/>
          </p:cNvSpPr>
          <p:nvPr>
            <p:ph type="sldNum" sz="quarter" idx="12"/>
          </p:nvPr>
        </p:nvSpPr>
        <p:spPr/>
        <p:txBody>
          <a:bodyPr/>
          <a:lstStyle/>
          <a:p>
            <a:fld id="{B6F15528-21DE-4FAA-801E-634DDDAF4B2B}" type="slidenum">
              <a:rPr lang="en-US" smtClean="0"/>
              <a:pPr/>
              <a:t>44</a:t>
            </a:fld>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4735982" cy="3054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flipV="1">
            <a:off x="1371600" y="2286000"/>
            <a:ext cx="0" cy="136261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676400" y="1371600"/>
            <a:ext cx="2743200" cy="369332"/>
          </a:xfrm>
          <a:prstGeom prst="rect">
            <a:avLst/>
          </a:prstGeom>
          <a:noFill/>
        </p:spPr>
        <p:txBody>
          <a:bodyPr wrap="square" rtlCol="0">
            <a:spAutoFit/>
          </a:bodyPr>
          <a:lstStyle/>
          <a:p>
            <a:r>
              <a:rPr lang="en-US" dirty="0" smtClean="0"/>
              <a:t>Assume wire pitch 3 mm</a:t>
            </a:r>
            <a:endParaRPr lang="en-US" dirty="0"/>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5200" y="1086915"/>
            <a:ext cx="4451588" cy="2875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4715200" y="4191000"/>
            <a:ext cx="4572000" cy="2246769"/>
          </a:xfrm>
          <a:prstGeom prst="rect">
            <a:avLst/>
          </a:prstGeom>
        </p:spPr>
        <p:txBody>
          <a:bodyPr>
            <a:spAutoFit/>
          </a:bodyPr>
          <a:lstStyle/>
          <a:p>
            <a:pPr marL="285750" indent="-285750">
              <a:buFont typeface="Arial" panose="020B0604020202020204" pitchFamily="34" charset="0"/>
              <a:buChar char="•"/>
            </a:pPr>
            <a:r>
              <a:rPr lang="en-US" sz="2000" dirty="0" smtClean="0"/>
              <a:t>Liquid Argon are dense </a:t>
            </a:r>
          </a:p>
          <a:p>
            <a:pPr marL="285750" indent="-285750">
              <a:buFont typeface="Arial" panose="020B0604020202020204" pitchFamily="34" charset="0"/>
              <a:buChar char="•"/>
            </a:pPr>
            <a:r>
              <a:rPr lang="en-US" sz="2000" dirty="0" smtClean="0"/>
              <a:t>High probability of re-interaction</a:t>
            </a:r>
          </a:p>
          <a:p>
            <a:pPr marL="285750" indent="-285750">
              <a:buFont typeface="Arial" panose="020B0604020202020204" pitchFamily="34" charset="0"/>
              <a:buChar char="•"/>
            </a:pPr>
            <a:r>
              <a:rPr lang="en-US" sz="2000" dirty="0" smtClean="0"/>
              <a:t>Lots of  </a:t>
            </a:r>
            <a:r>
              <a:rPr lang="en-US" sz="2000" dirty="0"/>
              <a:t>energies would be lost during </a:t>
            </a:r>
            <a:r>
              <a:rPr lang="en-US" sz="2000" dirty="0" smtClean="0"/>
              <a:t>collision due to energy threshold, neutral particles  </a:t>
            </a:r>
          </a:p>
          <a:p>
            <a:pPr marL="285750" indent="-285750">
              <a:buFont typeface="Arial" panose="020B0604020202020204" pitchFamily="34" charset="0"/>
              <a:buChar char="•"/>
            </a:pPr>
            <a:r>
              <a:rPr lang="en-US" sz="2000" dirty="0" smtClean="0"/>
              <a:t>Additional resolutions due to recombination correction</a:t>
            </a:r>
            <a:endParaRPr lang="en-US" sz="2000" dirty="0"/>
          </a:p>
        </p:txBody>
      </p:sp>
      <p:sp>
        <p:nvSpPr>
          <p:cNvPr id="14" name="TextBox 13"/>
          <p:cNvSpPr txBox="1"/>
          <p:nvPr/>
        </p:nvSpPr>
        <p:spPr>
          <a:xfrm>
            <a:off x="228600" y="5867400"/>
            <a:ext cx="4191000" cy="923330"/>
          </a:xfrm>
          <a:prstGeom prst="rect">
            <a:avLst/>
          </a:prstGeom>
          <a:solidFill>
            <a:srgbClr val="FFFF00"/>
          </a:solidFill>
          <a:ln w="31750">
            <a:solidFill>
              <a:schemeClr val="tx1"/>
            </a:solidFill>
          </a:ln>
        </p:spPr>
        <p:txBody>
          <a:bodyPr wrap="square" rtlCol="0">
            <a:spAutoFit/>
          </a:bodyPr>
          <a:lstStyle/>
          <a:p>
            <a:r>
              <a:rPr lang="en-US" b="1" dirty="0" smtClean="0"/>
              <a:t>Energy reconstruction can be achieved by range for single track or by </a:t>
            </a:r>
            <a:r>
              <a:rPr lang="en-US" b="1" dirty="0" err="1" smtClean="0"/>
              <a:t>calorimetry</a:t>
            </a:r>
            <a:r>
              <a:rPr lang="en-US" b="1" dirty="0" smtClean="0"/>
              <a:t> through charge</a:t>
            </a:r>
            <a:endParaRPr lang="en-US" b="1" dirty="0"/>
          </a:p>
        </p:txBody>
      </p:sp>
    </p:spTree>
    <p:extLst>
      <p:ext uri="{BB962C8B-B14F-4D97-AF65-F5344CB8AC3E}">
        <p14:creationId xmlns:p14="http://schemas.microsoft.com/office/powerpoint/2010/main" val="9971841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2"/>
            <a:ext cx="8229600" cy="909638"/>
          </a:xfrm>
        </p:spPr>
        <p:txBody>
          <a:bodyPr/>
          <a:lstStyle/>
          <a:p>
            <a:r>
              <a:rPr lang="en-US" dirty="0" smtClean="0"/>
              <a:t>e/single-</a:t>
            </a:r>
            <a:r>
              <a:rPr lang="el-GR" dirty="0" smtClean="0"/>
              <a:t>γ</a:t>
            </a:r>
            <a:r>
              <a:rPr lang="en-US" dirty="0" smtClean="0"/>
              <a:t> separation in </a:t>
            </a:r>
            <a:r>
              <a:rPr lang="en-US" dirty="0" err="1" smtClean="0"/>
              <a:t>LAr</a:t>
            </a:r>
            <a:endParaRPr lang="en-US" dirty="0"/>
          </a:p>
        </p:txBody>
      </p:sp>
      <p:sp>
        <p:nvSpPr>
          <p:cNvPr id="3" name="Content Placeholder 2"/>
          <p:cNvSpPr>
            <a:spLocks noGrp="1"/>
          </p:cNvSpPr>
          <p:nvPr>
            <p:ph idx="1"/>
          </p:nvPr>
        </p:nvSpPr>
        <p:spPr>
          <a:xfrm>
            <a:off x="457200" y="914400"/>
            <a:ext cx="8229600" cy="5211763"/>
          </a:xfrm>
        </p:spPr>
        <p:txBody>
          <a:bodyPr/>
          <a:lstStyle/>
          <a:p>
            <a:r>
              <a:rPr lang="en-US" dirty="0" err="1" smtClean="0"/>
              <a:t>LAr</a:t>
            </a:r>
            <a:r>
              <a:rPr lang="en-US" dirty="0" smtClean="0"/>
              <a:t> radiation length ~ 14 cm</a:t>
            </a:r>
          </a:p>
          <a:p>
            <a:r>
              <a:rPr lang="en-US" dirty="0" err="1" smtClean="0"/>
              <a:t>dE</a:t>
            </a:r>
            <a:r>
              <a:rPr lang="en-US" dirty="0" smtClean="0"/>
              <a:t>/dx @ shower vertex distinguishes</a:t>
            </a:r>
            <a:br>
              <a:rPr lang="en-US" dirty="0" smtClean="0"/>
            </a:br>
            <a:r>
              <a:rPr lang="en-US" dirty="0" smtClean="0"/>
              <a:t>e (1 MIP) from </a:t>
            </a:r>
            <a:r>
              <a:rPr lang="el-GR" dirty="0" smtClean="0"/>
              <a:t>γ</a:t>
            </a:r>
            <a:r>
              <a:rPr lang="en-US" dirty="0" smtClean="0">
                <a:sym typeface="Wingdings" panose="05000000000000000000" pitchFamily="2" charset="2"/>
              </a:rPr>
              <a:t></a:t>
            </a:r>
            <a:r>
              <a:rPr lang="en-US" dirty="0" err="1" smtClean="0">
                <a:sym typeface="Wingdings" panose="05000000000000000000" pitchFamily="2" charset="2"/>
              </a:rPr>
              <a:t>e</a:t>
            </a:r>
            <a:r>
              <a:rPr lang="en-US" baseline="30000" dirty="0" err="1" smtClean="0">
                <a:sym typeface="Wingdings" panose="05000000000000000000" pitchFamily="2" charset="2"/>
              </a:rPr>
              <a:t>+</a:t>
            </a:r>
            <a:r>
              <a:rPr lang="en-US" dirty="0" err="1" smtClean="0">
                <a:sym typeface="Wingdings" panose="05000000000000000000" pitchFamily="2" charset="2"/>
              </a:rPr>
              <a:t>e</a:t>
            </a:r>
            <a:r>
              <a:rPr lang="en-US" baseline="30000" dirty="0" smtClean="0">
                <a:sym typeface="Wingdings" panose="05000000000000000000" pitchFamily="2" charset="2"/>
              </a:rPr>
              <a:t>- </a:t>
            </a:r>
            <a:r>
              <a:rPr lang="en-US" dirty="0" smtClean="0">
                <a:sym typeface="Wingdings" panose="05000000000000000000" pitchFamily="2" charset="2"/>
              </a:rPr>
              <a:t>(2 MIPs)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45</a:t>
            </a:fld>
            <a:endParaRPr lang="en-US" dirty="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0420" y="2686377"/>
            <a:ext cx="2692280" cy="2266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478" y="2717657"/>
            <a:ext cx="2666557" cy="2248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33400" y="2969655"/>
            <a:ext cx="1752600" cy="369332"/>
          </a:xfrm>
          <a:prstGeom prst="rect">
            <a:avLst/>
          </a:prstGeom>
          <a:noFill/>
        </p:spPr>
        <p:txBody>
          <a:bodyPr wrap="square" rtlCol="0">
            <a:spAutoFit/>
          </a:bodyPr>
          <a:lstStyle/>
          <a:p>
            <a:r>
              <a:rPr lang="en-US" dirty="0" smtClean="0"/>
              <a:t>Electron </a:t>
            </a:r>
            <a:endParaRPr lang="en-US" dirty="0"/>
          </a:p>
        </p:txBody>
      </p:sp>
      <p:sp>
        <p:nvSpPr>
          <p:cNvPr id="9" name="TextBox 8"/>
          <p:cNvSpPr txBox="1"/>
          <p:nvPr/>
        </p:nvSpPr>
        <p:spPr>
          <a:xfrm>
            <a:off x="3530260" y="2947243"/>
            <a:ext cx="1752600" cy="369332"/>
          </a:xfrm>
          <a:prstGeom prst="rect">
            <a:avLst/>
          </a:prstGeom>
          <a:noFill/>
        </p:spPr>
        <p:txBody>
          <a:bodyPr wrap="square" rtlCol="0">
            <a:spAutoFit/>
          </a:bodyPr>
          <a:lstStyle/>
          <a:p>
            <a:r>
              <a:rPr lang="en-US" dirty="0" smtClean="0"/>
              <a:t>Gamma </a:t>
            </a:r>
            <a:endParaRPr lang="en-US" dirty="0"/>
          </a:p>
        </p:txBody>
      </p:sp>
      <p:sp>
        <p:nvSpPr>
          <p:cNvPr id="13" name="TextBox 12"/>
          <p:cNvSpPr txBox="1"/>
          <p:nvPr/>
        </p:nvSpPr>
        <p:spPr>
          <a:xfrm>
            <a:off x="104934" y="5135940"/>
            <a:ext cx="5838665" cy="1200329"/>
          </a:xfrm>
          <a:prstGeom prst="rect">
            <a:avLst/>
          </a:prstGeom>
          <a:solidFill>
            <a:srgbClr val="FFFF00"/>
          </a:solidFill>
          <a:ln w="31750">
            <a:solidFill>
              <a:schemeClr val="tx1"/>
            </a:solidFill>
          </a:ln>
        </p:spPr>
        <p:txBody>
          <a:bodyPr wrap="square" rtlCol="0">
            <a:spAutoFit/>
          </a:bodyPr>
          <a:lstStyle/>
          <a:p>
            <a:r>
              <a:rPr lang="en-US" sz="2400" b="1" dirty="0" smtClean="0"/>
              <a:t>Energy reconstruction can only be achieved with </a:t>
            </a:r>
            <a:r>
              <a:rPr lang="en-US" sz="2400" b="1" dirty="0" err="1" smtClean="0"/>
              <a:t>calorimetry</a:t>
            </a:r>
            <a:endParaRPr lang="en-US" sz="2400" b="1" dirty="0" smtClean="0"/>
          </a:p>
          <a:p>
            <a:r>
              <a:rPr lang="en-US" sz="2400" b="1" dirty="0" smtClean="0"/>
              <a:t>	Recombination Correction</a:t>
            </a:r>
          </a:p>
        </p:txBody>
      </p:sp>
    </p:spTree>
    <p:extLst>
      <p:ext uri="{BB962C8B-B14F-4D97-AF65-F5344CB8AC3E}">
        <p14:creationId xmlns:p14="http://schemas.microsoft.com/office/powerpoint/2010/main" val="14682104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Information</a:t>
            </a:r>
            <a:endParaRPr lang="en-US" dirty="0"/>
          </a:p>
        </p:txBody>
      </p:sp>
      <p:sp>
        <p:nvSpPr>
          <p:cNvPr id="3" name="Content Placeholder 2"/>
          <p:cNvSpPr>
            <a:spLocks noGrp="1"/>
          </p:cNvSpPr>
          <p:nvPr>
            <p:ph idx="1"/>
          </p:nvPr>
        </p:nvSpPr>
        <p:spPr>
          <a:xfrm>
            <a:off x="304800" y="1066800"/>
            <a:ext cx="8534400" cy="5638800"/>
          </a:xfrm>
        </p:spPr>
        <p:txBody>
          <a:bodyPr>
            <a:normAutofit fontScale="92500" lnSpcReduction="10000"/>
          </a:bodyPr>
          <a:lstStyle/>
          <a:p>
            <a:r>
              <a:rPr lang="en-US" dirty="0" smtClean="0"/>
              <a:t>Neutrino fluxes (Power + Spectrum + Categorization)</a:t>
            </a:r>
          </a:p>
          <a:p>
            <a:r>
              <a:rPr lang="en-US" dirty="0" smtClean="0"/>
              <a:t>Detector (Size + Response + Identicalness between near and far)</a:t>
            </a:r>
          </a:p>
          <a:p>
            <a:r>
              <a:rPr lang="en-US" dirty="0" smtClean="0"/>
              <a:t>Neutrino Interactions (Nuclear effect, </a:t>
            </a:r>
            <a:r>
              <a:rPr lang="en-US" dirty="0" err="1" smtClean="0"/>
              <a:t>nue</a:t>
            </a:r>
            <a:r>
              <a:rPr lang="en-US" dirty="0" smtClean="0"/>
              <a:t> and </a:t>
            </a:r>
            <a:r>
              <a:rPr lang="en-US" dirty="0" err="1" smtClean="0"/>
              <a:t>numu</a:t>
            </a:r>
            <a:r>
              <a:rPr lang="en-US" dirty="0" smtClean="0"/>
              <a:t> cross section differences)</a:t>
            </a:r>
          </a:p>
          <a:p>
            <a:endParaRPr lang="en-US" dirty="0" smtClean="0"/>
          </a:p>
          <a:p>
            <a:r>
              <a:rPr lang="en-US" dirty="0" smtClean="0"/>
              <a:t>Previous generation: MINOS + K2K</a:t>
            </a:r>
            <a:endParaRPr lang="en-US" dirty="0"/>
          </a:p>
          <a:p>
            <a:r>
              <a:rPr lang="en-US" dirty="0" smtClean="0"/>
              <a:t>Current generation: T2K + Nova</a:t>
            </a:r>
          </a:p>
          <a:p>
            <a:r>
              <a:rPr lang="en-US" dirty="0" smtClean="0"/>
              <a:t>Future Experiments: LBNE + LBNO + Hyper-K</a:t>
            </a:r>
          </a:p>
          <a:p>
            <a:r>
              <a:rPr lang="en-US" dirty="0" smtClean="0"/>
              <a:t>SBL: </a:t>
            </a:r>
            <a:r>
              <a:rPr lang="en-US" dirty="0" err="1" smtClean="0"/>
              <a:t>MicroBooNE</a:t>
            </a:r>
            <a:r>
              <a:rPr lang="en-US" dirty="0" smtClean="0"/>
              <a:t> + Minerva (</a:t>
            </a:r>
            <a:r>
              <a:rPr lang="en-US" dirty="0" err="1" smtClean="0"/>
              <a:t>MiniBooNE</a:t>
            </a:r>
            <a:r>
              <a:rPr lang="en-US" dirty="0" smtClean="0"/>
              <a:t>)</a:t>
            </a:r>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46</a:t>
            </a:fld>
            <a:endParaRPr lang="en-US"/>
          </a:p>
        </p:txBody>
      </p:sp>
    </p:spTree>
    <p:extLst>
      <p:ext uri="{BB962C8B-B14F-4D97-AF65-F5344CB8AC3E}">
        <p14:creationId xmlns:p14="http://schemas.microsoft.com/office/powerpoint/2010/main" val="38088203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066800"/>
          </a:xfrm>
        </p:spPr>
        <p:txBody>
          <a:bodyPr/>
          <a:lstStyle/>
          <a:p>
            <a:r>
              <a:rPr lang="en-US" dirty="0" smtClean="0"/>
              <a:t>Future Accelerator Experiments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47</a:t>
            </a:fld>
            <a:endParaRPr lang="en-US"/>
          </a:p>
        </p:txBody>
      </p:sp>
      <p:graphicFrame>
        <p:nvGraphicFramePr>
          <p:cNvPr id="5" name="Content Placeholder 5"/>
          <p:cNvGraphicFramePr>
            <a:graphicFrameLocks/>
          </p:cNvGraphicFramePr>
          <p:nvPr>
            <p:extLst>
              <p:ext uri="{D42A27DB-BD31-4B8C-83A1-F6EECF244321}">
                <p14:modId xmlns:p14="http://schemas.microsoft.com/office/powerpoint/2010/main" val="1084726206"/>
              </p:ext>
            </p:extLst>
          </p:nvPr>
        </p:nvGraphicFramePr>
        <p:xfrm>
          <a:off x="0" y="990600"/>
          <a:ext cx="9144002" cy="1059180"/>
        </p:xfrm>
        <a:graphic>
          <a:graphicData uri="http://schemas.openxmlformats.org/drawingml/2006/table">
            <a:tbl>
              <a:tblPr firstRow="1" bandRow="1">
                <a:tableStyleId>{5C22544A-7EE6-4342-B048-85BDC9FD1C3A}</a:tableStyleId>
              </a:tblPr>
              <a:tblGrid>
                <a:gridCol w="1524001"/>
                <a:gridCol w="1066800"/>
                <a:gridCol w="1066801"/>
                <a:gridCol w="1315451"/>
                <a:gridCol w="1684422"/>
                <a:gridCol w="1363578"/>
                <a:gridCol w="1122949"/>
              </a:tblGrid>
              <a:tr h="419100">
                <a:tc>
                  <a:txBody>
                    <a:bodyPr/>
                    <a:lstStyle/>
                    <a:p>
                      <a:r>
                        <a:rPr lang="en-US" dirty="0" smtClean="0"/>
                        <a:t>Exp.</a:t>
                      </a:r>
                      <a:endParaRPr lang="en-US" dirty="0"/>
                    </a:p>
                  </a:txBody>
                  <a:tcPr/>
                </a:tc>
                <a:tc>
                  <a:txBody>
                    <a:bodyPr/>
                    <a:lstStyle/>
                    <a:p>
                      <a:r>
                        <a:rPr lang="en-US" dirty="0" smtClean="0"/>
                        <a:t>Beam</a:t>
                      </a:r>
                      <a:endParaRPr lang="en-US" dirty="0"/>
                    </a:p>
                  </a:txBody>
                  <a:tcPr/>
                </a:tc>
                <a:tc>
                  <a:txBody>
                    <a:bodyPr/>
                    <a:lstStyle/>
                    <a:p>
                      <a:r>
                        <a:rPr lang="en-US" dirty="0" smtClean="0"/>
                        <a:t>Energy</a:t>
                      </a:r>
                      <a:r>
                        <a:rPr lang="en-US" baseline="0" dirty="0" smtClean="0"/>
                        <a:t> (</a:t>
                      </a:r>
                      <a:r>
                        <a:rPr lang="en-US" baseline="0" dirty="0" err="1" smtClean="0"/>
                        <a:t>GeV</a:t>
                      </a:r>
                      <a:r>
                        <a:rPr lang="en-US" baseline="0" dirty="0" smtClean="0"/>
                        <a:t>)</a:t>
                      </a:r>
                      <a:endParaRPr lang="en-US" dirty="0"/>
                    </a:p>
                  </a:txBody>
                  <a:tcPr/>
                </a:tc>
                <a:tc>
                  <a:txBody>
                    <a:bodyPr/>
                    <a:lstStyle/>
                    <a:p>
                      <a:r>
                        <a:rPr lang="en-US" dirty="0" smtClean="0"/>
                        <a:t>Power (MW)</a:t>
                      </a:r>
                      <a:endParaRPr lang="en-US" dirty="0"/>
                    </a:p>
                  </a:txBody>
                  <a:tcPr/>
                </a:tc>
                <a:tc>
                  <a:txBody>
                    <a:bodyPr/>
                    <a:lstStyle/>
                    <a:p>
                      <a:r>
                        <a:rPr lang="en-US" dirty="0" smtClean="0"/>
                        <a:t>Detector Technology</a:t>
                      </a:r>
                      <a:endParaRPr lang="en-US" dirty="0"/>
                    </a:p>
                  </a:txBody>
                  <a:tcPr/>
                </a:tc>
                <a:tc>
                  <a:txBody>
                    <a:bodyPr/>
                    <a:lstStyle/>
                    <a:p>
                      <a:r>
                        <a:rPr lang="en-US" dirty="0" smtClean="0"/>
                        <a:t>Detector</a:t>
                      </a:r>
                      <a:r>
                        <a:rPr lang="en-US" baseline="0" dirty="0" smtClean="0"/>
                        <a:t> Weight (</a:t>
                      </a:r>
                      <a:r>
                        <a:rPr lang="en-US" baseline="0" dirty="0" err="1" smtClean="0"/>
                        <a:t>kt</a:t>
                      </a:r>
                      <a:r>
                        <a:rPr lang="en-US" baseline="0" dirty="0" smtClean="0"/>
                        <a:t>)</a:t>
                      </a:r>
                      <a:endParaRPr lang="en-US" dirty="0"/>
                    </a:p>
                  </a:txBody>
                  <a:tcPr/>
                </a:tc>
                <a:tc>
                  <a:txBody>
                    <a:bodyPr/>
                    <a:lstStyle/>
                    <a:p>
                      <a:r>
                        <a:rPr lang="en-US" dirty="0" smtClean="0"/>
                        <a:t>Baseline (km)</a:t>
                      </a:r>
                      <a:endParaRPr lang="en-US" dirty="0"/>
                    </a:p>
                  </a:txBody>
                  <a:tcPr/>
                </a:tc>
              </a:tr>
              <a:tr h="419100">
                <a:tc>
                  <a:txBody>
                    <a:bodyPr/>
                    <a:lstStyle/>
                    <a:p>
                      <a:r>
                        <a:rPr lang="en-US" dirty="0" smtClean="0">
                          <a:solidFill>
                            <a:srgbClr val="7030A0"/>
                          </a:solidFill>
                        </a:rPr>
                        <a:t>FNAL-SBN</a:t>
                      </a:r>
                      <a:endParaRPr lang="en-US" dirty="0">
                        <a:solidFill>
                          <a:srgbClr val="7030A0"/>
                        </a:solidFill>
                      </a:endParaRPr>
                    </a:p>
                  </a:txBody>
                  <a:tcPr/>
                </a:tc>
                <a:tc>
                  <a:txBody>
                    <a:bodyPr/>
                    <a:lstStyle/>
                    <a:p>
                      <a:r>
                        <a:rPr lang="en-US" dirty="0" smtClean="0">
                          <a:solidFill>
                            <a:srgbClr val="7030A0"/>
                          </a:solidFill>
                        </a:rPr>
                        <a:t>BNB</a:t>
                      </a:r>
                      <a:endParaRPr lang="en-US" dirty="0">
                        <a:solidFill>
                          <a:srgbClr val="7030A0"/>
                        </a:solidFill>
                      </a:endParaRPr>
                    </a:p>
                  </a:txBody>
                  <a:tcPr/>
                </a:tc>
                <a:tc>
                  <a:txBody>
                    <a:bodyPr/>
                    <a:lstStyle/>
                    <a:p>
                      <a:r>
                        <a:rPr lang="en-US" dirty="0" smtClean="0">
                          <a:solidFill>
                            <a:srgbClr val="7030A0"/>
                          </a:solidFill>
                        </a:rPr>
                        <a:t>&lt; 2</a:t>
                      </a:r>
                      <a:endParaRPr lang="en-US" dirty="0">
                        <a:solidFill>
                          <a:srgbClr val="7030A0"/>
                        </a:solidFill>
                      </a:endParaRPr>
                    </a:p>
                  </a:txBody>
                  <a:tcPr/>
                </a:tc>
                <a:tc>
                  <a:txBody>
                    <a:bodyPr/>
                    <a:lstStyle/>
                    <a:p>
                      <a:r>
                        <a:rPr lang="en-US" dirty="0" smtClean="0">
                          <a:solidFill>
                            <a:srgbClr val="7030A0"/>
                          </a:solidFill>
                        </a:rPr>
                        <a:t>0.04</a:t>
                      </a:r>
                      <a:endParaRPr lang="en-US" dirty="0">
                        <a:solidFill>
                          <a:srgbClr val="7030A0"/>
                        </a:solidFill>
                      </a:endParaRPr>
                    </a:p>
                  </a:txBody>
                  <a:tcPr/>
                </a:tc>
                <a:tc>
                  <a:txBody>
                    <a:bodyPr/>
                    <a:lstStyle/>
                    <a:p>
                      <a:r>
                        <a:rPr lang="en-US" dirty="0" err="1" smtClean="0">
                          <a:solidFill>
                            <a:srgbClr val="7030A0"/>
                          </a:solidFill>
                        </a:rPr>
                        <a:t>LAr</a:t>
                      </a:r>
                      <a:r>
                        <a:rPr lang="en-US" dirty="0" smtClean="0">
                          <a:solidFill>
                            <a:srgbClr val="7030A0"/>
                          </a:solidFill>
                        </a:rPr>
                        <a:t>-TPC</a:t>
                      </a:r>
                      <a:endParaRPr lang="en-US" dirty="0">
                        <a:solidFill>
                          <a:srgbClr val="7030A0"/>
                        </a:solidFill>
                      </a:endParaRPr>
                    </a:p>
                  </a:txBody>
                  <a:tcPr/>
                </a:tc>
                <a:tc>
                  <a:txBody>
                    <a:bodyPr/>
                    <a:lstStyle/>
                    <a:p>
                      <a:r>
                        <a:rPr lang="en-US" dirty="0" smtClean="0">
                          <a:solidFill>
                            <a:srgbClr val="7030A0"/>
                          </a:solidFill>
                        </a:rPr>
                        <a:t>0.08/0.6</a:t>
                      </a:r>
                      <a:endParaRPr lang="en-US" dirty="0">
                        <a:solidFill>
                          <a:srgbClr val="7030A0"/>
                        </a:solidFill>
                      </a:endParaRPr>
                    </a:p>
                  </a:txBody>
                  <a:tcPr/>
                </a:tc>
                <a:tc>
                  <a:txBody>
                    <a:bodyPr/>
                    <a:lstStyle/>
                    <a:p>
                      <a:r>
                        <a:rPr lang="en-US" dirty="0" smtClean="0">
                          <a:solidFill>
                            <a:srgbClr val="7030A0"/>
                          </a:solidFill>
                        </a:rPr>
                        <a:t>0.6</a:t>
                      </a:r>
                      <a:endParaRPr lang="en-US" dirty="0">
                        <a:solidFill>
                          <a:srgbClr val="7030A0"/>
                        </a:solidFill>
                      </a:endParaRPr>
                    </a:p>
                  </a:txBody>
                  <a:tcPr/>
                </a:tc>
              </a:tr>
            </a:tbl>
          </a:graphicData>
        </a:graphic>
      </p:graphicFrame>
      <p:pic>
        <p:nvPicPr>
          <p:cNvPr id="8"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95800" y="2331720"/>
            <a:ext cx="4508837" cy="3048000"/>
          </a:xfrm>
          <a:ln w="31750">
            <a:solidFill>
              <a:schemeClr val="tx1"/>
            </a:solidFill>
          </a:ln>
        </p:spPr>
      </p:pic>
      <p:sp>
        <p:nvSpPr>
          <p:cNvPr id="9" name="Rectangle 8"/>
          <p:cNvSpPr/>
          <p:nvPr/>
        </p:nvSpPr>
        <p:spPr>
          <a:xfrm>
            <a:off x="45720" y="2362200"/>
            <a:ext cx="4191000" cy="41624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37160" y="1676400"/>
            <a:ext cx="4191000" cy="4555093"/>
          </a:xfrm>
          <a:prstGeom prst="rect">
            <a:avLst/>
          </a:prstGeom>
          <a:noFill/>
        </p:spPr>
        <p:txBody>
          <a:bodyPr wrap="square" rtlCol="0">
            <a:spAutoFit/>
          </a:bodyPr>
          <a:lstStyle/>
          <a:p>
            <a:endParaRPr lang="en-US" sz="3200" dirty="0" smtClean="0"/>
          </a:p>
          <a:p>
            <a:pPr marL="285750" indent="-285750">
              <a:buFont typeface="Arial" panose="020B0604020202020204" pitchFamily="34" charset="0"/>
              <a:buChar char="•"/>
            </a:pPr>
            <a:endParaRPr lang="en-US" sz="2400" dirty="0" smtClean="0">
              <a:solidFill>
                <a:srgbClr val="0070C0"/>
              </a:solidFill>
            </a:endParaRPr>
          </a:p>
          <a:p>
            <a:pPr marL="285750" indent="-285750">
              <a:buFont typeface="Arial" panose="020B0604020202020204" pitchFamily="34" charset="0"/>
              <a:buChar char="•"/>
            </a:pPr>
            <a:r>
              <a:rPr lang="en-US" sz="2400" dirty="0" smtClean="0">
                <a:solidFill>
                  <a:srgbClr val="0070C0"/>
                </a:solidFill>
              </a:rPr>
              <a:t>Stage-I: </a:t>
            </a:r>
            <a:r>
              <a:rPr lang="en-US" sz="2400" dirty="0" err="1" smtClean="0">
                <a:solidFill>
                  <a:srgbClr val="0070C0"/>
                </a:solidFill>
              </a:rPr>
              <a:t>MicroBooNE</a:t>
            </a:r>
            <a:r>
              <a:rPr lang="en-US" sz="2400" dirty="0" smtClean="0">
                <a:solidFill>
                  <a:srgbClr val="0070C0"/>
                </a:solidFill>
              </a:rPr>
              <a:t> </a:t>
            </a:r>
            <a:br>
              <a:rPr lang="en-US" sz="2400" dirty="0" smtClean="0">
                <a:solidFill>
                  <a:srgbClr val="0070C0"/>
                </a:solidFill>
              </a:rPr>
            </a:br>
            <a:r>
              <a:rPr lang="en-US" sz="2400" dirty="0" smtClean="0">
                <a:solidFill>
                  <a:srgbClr val="0070C0"/>
                </a:solidFill>
              </a:rPr>
              <a:t>~170 t  + 470 m </a:t>
            </a:r>
            <a:br>
              <a:rPr lang="en-US" sz="2400" dirty="0" smtClean="0">
                <a:solidFill>
                  <a:srgbClr val="0070C0"/>
                </a:solidFill>
              </a:rPr>
            </a:br>
            <a:r>
              <a:rPr lang="en-US" sz="2400" dirty="0" smtClean="0">
                <a:solidFill>
                  <a:srgbClr val="0070C0"/>
                </a:solidFill>
              </a:rPr>
              <a:t>close to data taking</a:t>
            </a:r>
          </a:p>
          <a:p>
            <a:pPr marL="285750" indent="-285750">
              <a:buFont typeface="Arial" panose="020B0604020202020204" pitchFamily="34" charset="0"/>
              <a:buChar char="•"/>
            </a:pPr>
            <a:endParaRPr lang="en-US" dirty="0" smtClean="0">
              <a:solidFill>
                <a:srgbClr val="0070C0"/>
              </a:solidFill>
            </a:endParaRPr>
          </a:p>
          <a:p>
            <a:pPr marL="285750" indent="-285750">
              <a:buFont typeface="Arial" panose="020B0604020202020204" pitchFamily="34" charset="0"/>
              <a:buChar char="•"/>
            </a:pPr>
            <a:r>
              <a:rPr lang="en-US" sz="2400" dirty="0" smtClean="0">
                <a:solidFill>
                  <a:srgbClr val="00B050"/>
                </a:solidFill>
              </a:rPr>
              <a:t>Stage-II: SBN-ND </a:t>
            </a:r>
            <a:br>
              <a:rPr lang="en-US" sz="2400" dirty="0" smtClean="0">
                <a:solidFill>
                  <a:srgbClr val="00B050"/>
                </a:solidFill>
              </a:rPr>
            </a:br>
            <a:r>
              <a:rPr lang="en-US" sz="2400" dirty="0" smtClean="0">
                <a:solidFill>
                  <a:srgbClr val="00B050"/>
                </a:solidFill>
              </a:rPr>
              <a:t>~ 150 t  + 100 m </a:t>
            </a:r>
            <a:br>
              <a:rPr lang="en-US" sz="2400" dirty="0" smtClean="0">
                <a:solidFill>
                  <a:srgbClr val="00B050"/>
                </a:solidFill>
              </a:rPr>
            </a:br>
            <a:r>
              <a:rPr lang="en-US" sz="2400" dirty="0" smtClean="0">
                <a:solidFill>
                  <a:srgbClr val="00B050"/>
                </a:solidFill>
              </a:rPr>
              <a:t>possibly larger in 2-3 years</a:t>
            </a:r>
          </a:p>
          <a:p>
            <a:pPr marL="285750" indent="-285750">
              <a:buFont typeface="Arial" panose="020B0604020202020204" pitchFamily="34" charset="0"/>
              <a:buChar char="•"/>
            </a:pPr>
            <a:r>
              <a:rPr lang="en-US" sz="2400" dirty="0" smtClean="0">
                <a:solidFill>
                  <a:srgbClr val="002060"/>
                </a:solidFill>
              </a:rPr>
              <a:t>Stage-III: ICARUS-T600 </a:t>
            </a:r>
            <a:br>
              <a:rPr lang="en-US" sz="2400" dirty="0" smtClean="0">
                <a:solidFill>
                  <a:srgbClr val="002060"/>
                </a:solidFill>
              </a:rPr>
            </a:br>
            <a:r>
              <a:rPr lang="en-US" sz="2400" dirty="0" smtClean="0">
                <a:solidFill>
                  <a:srgbClr val="002060"/>
                </a:solidFill>
              </a:rPr>
              <a:t>~ 600 t + 600 m </a:t>
            </a:r>
            <a:br>
              <a:rPr lang="en-US" sz="2400" dirty="0" smtClean="0">
                <a:solidFill>
                  <a:srgbClr val="002060"/>
                </a:solidFill>
              </a:rPr>
            </a:br>
            <a:r>
              <a:rPr lang="en-US" sz="2400" dirty="0" smtClean="0">
                <a:solidFill>
                  <a:srgbClr val="002060"/>
                </a:solidFill>
              </a:rPr>
              <a:t>in 5-7 years</a:t>
            </a:r>
            <a:endParaRPr lang="en-US" sz="2400" dirty="0">
              <a:solidFill>
                <a:srgbClr val="002060"/>
              </a:solidFill>
            </a:endParaRPr>
          </a:p>
        </p:txBody>
      </p:sp>
      <p:cxnSp>
        <p:nvCxnSpPr>
          <p:cNvPr id="11" name="Straight Arrow Connector 10"/>
          <p:cNvCxnSpPr/>
          <p:nvPr/>
        </p:nvCxnSpPr>
        <p:spPr>
          <a:xfrm flipH="1" flipV="1">
            <a:off x="6324600" y="2286000"/>
            <a:ext cx="304800" cy="2286000"/>
          </a:xfrm>
          <a:prstGeom prst="straightConnector1">
            <a:avLst/>
          </a:prstGeom>
          <a:ln w="317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267200" y="5486400"/>
            <a:ext cx="4800600"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Search for Sterile Neutrino</a:t>
            </a:r>
          </a:p>
          <a:p>
            <a:pPr marL="285750" indent="-285750">
              <a:buFont typeface="Arial" panose="020B0604020202020204" pitchFamily="34" charset="0"/>
              <a:buChar char="•"/>
            </a:pPr>
            <a:r>
              <a:rPr lang="en-US" sz="2000" dirty="0" smtClean="0"/>
              <a:t>Neutrino-Argon Cross Section Measurements</a:t>
            </a:r>
          </a:p>
          <a:p>
            <a:pPr marL="285750" indent="-285750">
              <a:buFont typeface="Arial" panose="020B0604020202020204" pitchFamily="34" charset="0"/>
              <a:buChar char="•"/>
            </a:pPr>
            <a:r>
              <a:rPr lang="en-US" sz="2000" dirty="0" smtClean="0"/>
              <a:t>Development of </a:t>
            </a:r>
            <a:r>
              <a:rPr lang="en-US" sz="2000" dirty="0" err="1" smtClean="0"/>
              <a:t>LAr</a:t>
            </a:r>
            <a:r>
              <a:rPr lang="en-US" sz="2000" dirty="0" smtClean="0"/>
              <a:t> TPC technology</a:t>
            </a:r>
            <a:endParaRPr lang="en-US" sz="2000" dirty="0"/>
          </a:p>
        </p:txBody>
      </p:sp>
    </p:spTree>
    <p:extLst>
      <p:ext uri="{BB962C8B-B14F-4D97-AF65-F5344CB8AC3E}">
        <p14:creationId xmlns:p14="http://schemas.microsoft.com/office/powerpoint/2010/main" val="338692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4114800" cy="1143000"/>
          </a:xfrm>
        </p:spPr>
        <p:txBody>
          <a:bodyPr>
            <a:normAutofit/>
          </a:bodyPr>
          <a:lstStyle/>
          <a:p>
            <a:r>
              <a:rPr lang="en-US" dirty="0" smtClean="0"/>
              <a:t>Mass Hierarchy</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48986"/>
            <a:ext cx="4360463" cy="3989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Content Placeholder 4" descr="http://www-project.slac.stanford.edu/exo/images/0nbb_decay.gif"/>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38200" y="4590131"/>
            <a:ext cx="2286000" cy="22371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76200" y="1066800"/>
            <a:ext cx="4419600" cy="37338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solidFill>
                  <a:srgbClr val="C00000"/>
                </a:solidFill>
              </a:rPr>
              <a:t>Important input for model building to explain neutrino mass and mixing</a:t>
            </a:r>
          </a:p>
          <a:p>
            <a:r>
              <a:rPr lang="en-US" sz="2800" dirty="0" smtClean="0"/>
              <a:t>If inverted hierarchy, </a:t>
            </a:r>
            <a:br>
              <a:rPr lang="en-US" sz="2800" dirty="0" smtClean="0"/>
            </a:br>
            <a:r>
              <a:rPr lang="en-US" sz="2800" dirty="0" smtClean="0"/>
              <a:t>the planning for next-generation discovery neutrino-less double beta decay (0</a:t>
            </a:r>
            <a:r>
              <a:rPr lang="el-GR" sz="2800" dirty="0" smtClean="0"/>
              <a:t>ν</a:t>
            </a:r>
            <a:r>
              <a:rPr lang="en-US" sz="2800" dirty="0" smtClean="0"/>
              <a:t>DBD) becomes clear</a:t>
            </a:r>
          </a:p>
        </p:txBody>
      </p:sp>
      <p:sp>
        <p:nvSpPr>
          <p:cNvPr id="2" name="Oval 1"/>
          <p:cNvSpPr/>
          <p:nvPr/>
        </p:nvSpPr>
        <p:spPr>
          <a:xfrm>
            <a:off x="4800600" y="4171031"/>
            <a:ext cx="2743200" cy="838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Neutrino MH</a:t>
            </a:r>
            <a:endParaRPr lang="en-US" sz="2400" dirty="0">
              <a:solidFill>
                <a:schemeClr val="tx1"/>
              </a:solidFill>
            </a:endParaRPr>
          </a:p>
        </p:txBody>
      </p:sp>
      <p:sp>
        <p:nvSpPr>
          <p:cNvPr id="7" name="Oval 6"/>
          <p:cNvSpPr/>
          <p:nvPr/>
        </p:nvSpPr>
        <p:spPr>
          <a:xfrm>
            <a:off x="3276600" y="5486400"/>
            <a:ext cx="2590800" cy="11430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Neutrino Mass</a:t>
            </a:r>
            <a:endParaRPr lang="en-US" sz="2400" dirty="0">
              <a:solidFill>
                <a:schemeClr val="tx1"/>
              </a:solidFill>
            </a:endParaRPr>
          </a:p>
        </p:txBody>
      </p:sp>
      <p:sp>
        <p:nvSpPr>
          <p:cNvPr id="8" name="Oval 7"/>
          <p:cNvSpPr/>
          <p:nvPr/>
        </p:nvSpPr>
        <p:spPr>
          <a:xfrm>
            <a:off x="6501860" y="5486400"/>
            <a:ext cx="2590800" cy="114300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0</a:t>
            </a:r>
            <a:r>
              <a:rPr lang="el-GR" sz="2400" dirty="0" smtClean="0">
                <a:solidFill>
                  <a:schemeClr val="tx1"/>
                </a:solidFill>
              </a:rPr>
              <a:t>ν</a:t>
            </a:r>
            <a:r>
              <a:rPr lang="en-US" sz="2400" dirty="0" smtClean="0">
                <a:solidFill>
                  <a:schemeClr val="tx1"/>
                </a:solidFill>
              </a:rPr>
              <a:t>DBD</a:t>
            </a:r>
            <a:endParaRPr lang="en-US" sz="2400" dirty="0">
              <a:solidFill>
                <a:schemeClr val="tx1"/>
              </a:solidFill>
            </a:endParaRPr>
          </a:p>
        </p:txBody>
      </p:sp>
      <p:cxnSp>
        <p:nvCxnSpPr>
          <p:cNvPr id="9" name="Straight Arrow Connector 8"/>
          <p:cNvCxnSpPr>
            <a:endCxn id="2" idx="4"/>
          </p:cNvCxnSpPr>
          <p:nvPr/>
        </p:nvCxnSpPr>
        <p:spPr>
          <a:xfrm flipV="1">
            <a:off x="6172200" y="5009231"/>
            <a:ext cx="0" cy="400969"/>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172200" y="5410200"/>
            <a:ext cx="457200" cy="38100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5715000" y="5410200"/>
            <a:ext cx="457200" cy="38100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573376"/>
      </p:ext>
    </p:extLst>
  </p:cSld>
  <p:clrMapOvr>
    <a:masterClrMapping/>
  </p:clrMapOvr>
  <p:transition spd="slow"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762001"/>
            <a:ext cx="9144000" cy="2600578"/>
          </a:xfrm>
        </p:spPr>
        <p:txBody>
          <a:bodyPr>
            <a:normAutofit/>
          </a:bodyPr>
          <a:lstStyle/>
          <a:p>
            <a:r>
              <a:rPr lang="en-US" dirty="0" smtClean="0">
                <a:solidFill>
                  <a:srgbClr val="0070C0"/>
                </a:solidFill>
              </a:rPr>
              <a:t>Charge-Parity (CP) Violation in neutrino sector</a:t>
            </a:r>
          </a:p>
          <a:p>
            <a:pPr lvl="1"/>
            <a:r>
              <a:rPr lang="en-US" dirty="0" smtClean="0"/>
              <a:t>Crucial for </a:t>
            </a:r>
            <a:r>
              <a:rPr lang="en-US" dirty="0" err="1" smtClean="0"/>
              <a:t>leptongenesis</a:t>
            </a:r>
            <a:r>
              <a:rPr lang="en-US" dirty="0" smtClean="0"/>
              <a:t> models to explain the large matter-anti-matter asymmetry in the universe </a:t>
            </a:r>
          </a:p>
          <a:p>
            <a:pPr lvl="1"/>
            <a:r>
              <a:rPr lang="el-GR" dirty="0" smtClean="0">
                <a:solidFill>
                  <a:srgbClr val="C00000"/>
                </a:solidFill>
              </a:rPr>
              <a:t>δ</a:t>
            </a:r>
            <a:r>
              <a:rPr lang="en-US" baseline="-25000" dirty="0" smtClean="0">
                <a:solidFill>
                  <a:srgbClr val="C00000"/>
                </a:solidFill>
              </a:rPr>
              <a:t>CP</a:t>
            </a:r>
            <a:r>
              <a:rPr lang="en-US" dirty="0" smtClean="0">
                <a:solidFill>
                  <a:srgbClr val="C00000"/>
                </a:solidFill>
              </a:rPr>
              <a:t> is expected to be sizable, as it naturally links to the CP phase of very heavy “see-saw” partner</a:t>
            </a:r>
            <a:endParaRPr lang="en-US" dirty="0">
              <a:solidFill>
                <a:srgbClr val="C00000"/>
              </a:solidFill>
            </a:endParaRPr>
          </a:p>
        </p:txBody>
      </p:sp>
      <p:sp>
        <p:nvSpPr>
          <p:cNvPr id="3" name="Title 2"/>
          <p:cNvSpPr>
            <a:spLocks noGrp="1"/>
          </p:cNvSpPr>
          <p:nvPr>
            <p:ph type="title"/>
          </p:nvPr>
        </p:nvSpPr>
        <p:spPr>
          <a:xfrm>
            <a:off x="508287" y="0"/>
            <a:ext cx="8229600" cy="838200"/>
          </a:xfrm>
        </p:spPr>
        <p:txBody>
          <a:bodyPr>
            <a:normAutofit/>
          </a:bodyPr>
          <a:lstStyle/>
          <a:p>
            <a:r>
              <a:rPr lang="en-US" dirty="0" smtClean="0"/>
              <a:t>Search for new CP violation</a:t>
            </a:r>
            <a:endParaRPr lang="en-US" dirty="0"/>
          </a:p>
        </p:txBody>
      </p:sp>
      <p:pic>
        <p:nvPicPr>
          <p:cNvPr id="4" name="Picture 3" descr="60secs_violation"/>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623087" y="3362579"/>
            <a:ext cx="436851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913518" y="6354379"/>
            <a:ext cx="2688557" cy="369332"/>
          </a:xfrm>
          <a:prstGeom prst="rect">
            <a:avLst/>
          </a:prstGeom>
          <a:noFill/>
        </p:spPr>
        <p:txBody>
          <a:bodyPr wrap="none" rtlCol="0">
            <a:spAutoFit/>
          </a:bodyPr>
          <a:lstStyle/>
          <a:p>
            <a:r>
              <a:rPr lang="en-US" b="1" dirty="0" smtClean="0">
                <a:latin typeface="+mj-lt"/>
              </a:rPr>
              <a:t>O(10</a:t>
            </a:r>
            <a:r>
              <a:rPr lang="en-US" b="1" baseline="30000" dirty="0" smtClean="0">
                <a:latin typeface="+mj-lt"/>
              </a:rPr>
              <a:t>10</a:t>
            </a:r>
            <a:r>
              <a:rPr lang="en-US" b="1" dirty="0" smtClean="0">
                <a:latin typeface="+mj-lt"/>
              </a:rPr>
              <a:t>) matter galaxies</a:t>
            </a:r>
            <a:endParaRPr lang="en-US" b="1" dirty="0">
              <a:latin typeface="+mj-lt"/>
            </a:endParaRPr>
          </a:p>
        </p:txBody>
      </p:sp>
      <p:sp>
        <p:nvSpPr>
          <p:cNvPr id="6" name="TextBox 5"/>
          <p:cNvSpPr txBox="1"/>
          <p:nvPr/>
        </p:nvSpPr>
        <p:spPr>
          <a:xfrm>
            <a:off x="6070887" y="3440668"/>
            <a:ext cx="1531188" cy="369332"/>
          </a:xfrm>
          <a:prstGeom prst="rect">
            <a:avLst/>
          </a:prstGeom>
          <a:noFill/>
        </p:spPr>
        <p:txBody>
          <a:bodyPr wrap="none" rtlCol="0">
            <a:spAutoFit/>
          </a:bodyPr>
          <a:lstStyle/>
          <a:p>
            <a:r>
              <a:rPr lang="en-US" b="1" dirty="0" smtClean="0">
                <a:latin typeface="+mj-lt"/>
              </a:rPr>
              <a:t>Observation</a:t>
            </a:r>
            <a:endParaRPr lang="en-US" b="1" dirty="0">
              <a:latin typeface="+mj-lt"/>
            </a:endParaRPr>
          </a:p>
        </p:txBody>
      </p:sp>
      <p:sp>
        <p:nvSpPr>
          <p:cNvPr id="7" name="TextBox 6"/>
          <p:cNvSpPr txBox="1"/>
          <p:nvPr/>
        </p:nvSpPr>
        <p:spPr>
          <a:xfrm>
            <a:off x="152400" y="3466068"/>
            <a:ext cx="4394487" cy="2308324"/>
          </a:xfrm>
          <a:prstGeom prst="rect">
            <a:avLst/>
          </a:prstGeom>
          <a:solidFill>
            <a:srgbClr val="FFFF00"/>
          </a:solidFill>
          <a:ln w="31750">
            <a:solidFill>
              <a:schemeClr val="tx1"/>
            </a:solidFill>
          </a:ln>
        </p:spPr>
        <p:txBody>
          <a:bodyPr wrap="square" rtlCol="0">
            <a:spAutoFit/>
          </a:bodyPr>
          <a:lstStyle/>
          <a:p>
            <a:r>
              <a:rPr lang="en-US" sz="3200" b="1" dirty="0" smtClean="0"/>
              <a:t>Model calculation </a:t>
            </a:r>
            <a:br>
              <a:rPr lang="en-US" sz="3200" b="1" dirty="0" smtClean="0"/>
            </a:br>
            <a:r>
              <a:rPr lang="en-US" sz="3200" b="1" dirty="0" smtClean="0"/>
              <a:t>(See-saw type I)</a:t>
            </a:r>
          </a:p>
          <a:p>
            <a:endParaRPr lang="en-US" sz="2000" dirty="0"/>
          </a:p>
          <a:p>
            <a:endParaRPr lang="en-US" sz="2000" dirty="0"/>
          </a:p>
          <a:p>
            <a:r>
              <a:rPr lang="en-US" sz="2000" dirty="0" err="1" smtClean="0"/>
              <a:t>Pascoli</a:t>
            </a:r>
            <a:r>
              <a:rPr lang="en-US" sz="2000" dirty="0" smtClean="0"/>
              <a:t>, </a:t>
            </a:r>
            <a:r>
              <a:rPr lang="en-US" sz="2000" dirty="0" err="1" smtClean="0"/>
              <a:t>Petcov</a:t>
            </a:r>
            <a:r>
              <a:rPr lang="en-US" sz="2000" dirty="0" smtClean="0"/>
              <a:t>, </a:t>
            </a:r>
            <a:r>
              <a:rPr lang="en-US" sz="2000" dirty="0" err="1" smtClean="0"/>
              <a:t>Riotto</a:t>
            </a:r>
            <a:r>
              <a:rPr lang="en-US" sz="2000" dirty="0" smtClean="0"/>
              <a:t> </a:t>
            </a:r>
            <a:br>
              <a:rPr lang="en-US" sz="2000" dirty="0" smtClean="0"/>
            </a:br>
            <a:r>
              <a:rPr lang="en-US" sz="2000" dirty="0" smtClean="0"/>
              <a:t>PRD75, NPB774</a:t>
            </a:r>
            <a:endParaRPr lang="en-US" sz="2000" dirty="0"/>
          </a:p>
        </p:txBody>
      </p:sp>
      <p:graphicFrame>
        <p:nvGraphicFramePr>
          <p:cNvPr id="8" name="Object 7"/>
          <p:cNvGraphicFramePr>
            <a:graphicFrameLocks noChangeAspect="1"/>
          </p:cNvGraphicFramePr>
          <p:nvPr>
            <p:extLst>
              <p:ext uri="{D42A27DB-BD31-4B8C-83A1-F6EECF244321}">
                <p14:modId xmlns:p14="http://schemas.microsoft.com/office/powerpoint/2010/main" val="3111476436"/>
              </p:ext>
            </p:extLst>
          </p:nvPr>
        </p:nvGraphicFramePr>
        <p:xfrm>
          <a:off x="457200" y="4419600"/>
          <a:ext cx="3392488" cy="649287"/>
        </p:xfrm>
        <a:graphic>
          <a:graphicData uri="http://schemas.openxmlformats.org/presentationml/2006/ole">
            <mc:AlternateContent xmlns:mc="http://schemas.openxmlformats.org/markup-compatibility/2006">
              <mc:Choice xmlns:v="urn:schemas-microsoft-com:vml" Requires="v">
                <p:oleObj spid="_x0000_s23743" name="Equation" r:id="rId6" imgW="1193760" imgH="228600" progId="Equation.DSMT4">
                  <p:embed/>
                </p:oleObj>
              </mc:Choice>
              <mc:Fallback>
                <p:oleObj name="Equation" r:id="rId6" imgW="1193760" imgH="228600" progId="Equation.DSMT4">
                  <p:embed/>
                  <p:pic>
                    <p:nvPicPr>
                      <p:cNvPr id="0" name=""/>
                      <p:cNvPicPr/>
                      <p:nvPr/>
                    </p:nvPicPr>
                    <p:blipFill>
                      <a:blip r:embed="rId7"/>
                      <a:stretch>
                        <a:fillRect/>
                      </a:stretch>
                    </p:blipFill>
                    <p:spPr>
                      <a:xfrm>
                        <a:off x="457200" y="4419600"/>
                        <a:ext cx="3392488" cy="649287"/>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336408053"/>
              </p:ext>
            </p:extLst>
          </p:nvPr>
        </p:nvGraphicFramePr>
        <p:xfrm>
          <a:off x="685800" y="5943600"/>
          <a:ext cx="3202561" cy="780111"/>
        </p:xfrm>
        <a:graphic>
          <a:graphicData uri="http://schemas.openxmlformats.org/presentationml/2006/ole">
            <mc:AlternateContent xmlns:mc="http://schemas.openxmlformats.org/markup-compatibility/2006">
              <mc:Choice xmlns:v="urn:schemas-microsoft-com:vml" Requires="v">
                <p:oleObj spid="_x0000_s23744" name="Equation" r:id="rId8" imgW="990360" imgH="241200" progId="Equation.DSMT4">
                  <p:embed/>
                </p:oleObj>
              </mc:Choice>
              <mc:Fallback>
                <p:oleObj name="Equation" r:id="rId8" imgW="990360" imgH="241200" progId="Equation.DSMT4">
                  <p:embed/>
                  <p:pic>
                    <p:nvPicPr>
                      <p:cNvPr id="0" name=""/>
                      <p:cNvPicPr/>
                      <p:nvPr/>
                    </p:nvPicPr>
                    <p:blipFill>
                      <a:blip r:embed="rId9"/>
                      <a:stretch>
                        <a:fillRect/>
                      </a:stretch>
                    </p:blipFill>
                    <p:spPr>
                      <a:xfrm>
                        <a:off x="685800" y="5943600"/>
                        <a:ext cx="3202561" cy="780111"/>
                      </a:xfrm>
                      <a:prstGeom prst="rect">
                        <a:avLst/>
                      </a:prstGeom>
                    </p:spPr>
                  </p:pic>
                </p:oleObj>
              </mc:Fallback>
            </mc:AlternateContent>
          </a:graphicData>
        </a:graphic>
      </p:graphicFrame>
    </p:spTree>
    <p:extLst>
      <p:ext uri="{BB962C8B-B14F-4D97-AF65-F5344CB8AC3E}">
        <p14:creationId xmlns:p14="http://schemas.microsoft.com/office/powerpoint/2010/main" val="3567963236"/>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771"/>
            <a:ext cx="4114800" cy="1045029"/>
          </a:xfrm>
        </p:spPr>
        <p:txBody>
          <a:bodyPr>
            <a:normAutofit/>
          </a:bodyPr>
          <a:lstStyle/>
          <a:p>
            <a:r>
              <a:rPr lang="en-US" dirty="0" smtClean="0"/>
              <a:t>Mass Hierarchy</a:t>
            </a:r>
            <a:endParaRPr lang="en-US" dirty="0"/>
          </a:p>
        </p:txBody>
      </p:sp>
      <p:pic>
        <p:nvPicPr>
          <p:cNvPr id="5" name="Content Placeholder 4" descr="http://www-project.slac.stanford.edu/exo/images/0nbb_decay.gif"/>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019676" y="2743200"/>
            <a:ext cx="1863220" cy="1823364"/>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4191000" y="4343399"/>
            <a:ext cx="4953000" cy="41910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solidFill>
                  <a:srgbClr val="C00000"/>
                </a:solidFill>
              </a:rPr>
              <a:t>Important input for model building to explain neutrino mass and mixing (also precision measurements of neutrino mixing)</a:t>
            </a:r>
          </a:p>
        </p:txBody>
      </p:sp>
      <p:graphicFrame>
        <p:nvGraphicFramePr>
          <p:cNvPr id="20" name="Object 19"/>
          <p:cNvGraphicFramePr>
            <a:graphicFrameLocks noChangeAspect="1"/>
          </p:cNvGraphicFramePr>
          <p:nvPr>
            <p:extLst>
              <p:ext uri="{D42A27DB-BD31-4B8C-83A1-F6EECF244321}">
                <p14:modId xmlns:p14="http://schemas.microsoft.com/office/powerpoint/2010/main" val="1374773504"/>
              </p:ext>
            </p:extLst>
          </p:nvPr>
        </p:nvGraphicFramePr>
        <p:xfrm>
          <a:off x="228600" y="3769867"/>
          <a:ext cx="2895600" cy="2870200"/>
        </p:xfrm>
        <a:graphic>
          <a:graphicData uri="http://schemas.openxmlformats.org/presentationml/2006/ole">
            <mc:AlternateContent xmlns:mc="http://schemas.openxmlformats.org/markup-compatibility/2006">
              <mc:Choice xmlns:v="urn:schemas-microsoft-com:vml" Requires="v">
                <p:oleObj spid="_x0000_s24695" name="Equation" r:id="rId5" imgW="1447800" imgH="1435100" progId="Equation.DSMT4">
                  <p:embed/>
                </p:oleObj>
              </mc:Choice>
              <mc:Fallback>
                <p:oleObj name="Equation" r:id="rId5" imgW="1447800" imgH="1435100" progId="Equation.DSMT4">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769867"/>
                        <a:ext cx="2895600" cy="2870200"/>
                      </a:xfrm>
                      <a:prstGeom prst="rect">
                        <a:avLst/>
                      </a:prstGeom>
                      <a:solidFill>
                        <a:srgbClr val="FFFF00"/>
                      </a:solidFill>
                      <a:ln w="34925">
                        <a:solidFill>
                          <a:schemeClr val="tx1"/>
                        </a:solidFill>
                        <a:miter lim="800000"/>
                        <a:headEnd/>
                        <a:tailEnd/>
                      </a:ln>
                    </p:spPr>
                  </p:pic>
                </p:oleObj>
              </mc:Fallback>
            </mc:AlternateContent>
          </a:graphicData>
        </a:graphic>
      </p:graphicFrame>
      <p:pic>
        <p:nvPicPr>
          <p:cNvPr id="24627" name="Picture 5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297688"/>
            <a:ext cx="3962400" cy="3817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2400" y="990600"/>
            <a:ext cx="5486400" cy="2523768"/>
          </a:xfrm>
          <a:prstGeom prst="rect">
            <a:avLst/>
          </a:prstGeom>
          <a:noFill/>
        </p:spPr>
        <p:txBody>
          <a:bodyPr wrap="square" rtlCol="0">
            <a:spAutoFit/>
          </a:bodyPr>
          <a:lstStyle/>
          <a:p>
            <a:pPr marL="285750" indent="-285750">
              <a:buFont typeface="Arial" panose="020B0604020202020204" pitchFamily="34" charset="0"/>
              <a:buChar char="•"/>
            </a:pPr>
            <a:r>
              <a:rPr lang="en-US" sz="2800" dirty="0"/>
              <a:t>If inverted hierarchy, </a:t>
            </a:r>
            <a:br>
              <a:rPr lang="en-US" sz="2800" dirty="0"/>
            </a:br>
            <a:r>
              <a:rPr lang="en-US" sz="2800" dirty="0"/>
              <a:t>planning next-generation discovery-level neutrino-less double beta decay (0</a:t>
            </a:r>
            <a:r>
              <a:rPr lang="el-GR" sz="2800" dirty="0"/>
              <a:t>ν</a:t>
            </a:r>
            <a:r>
              <a:rPr lang="en-US" sz="2800" dirty="0"/>
              <a:t>DBD) becomes clear</a:t>
            </a:r>
          </a:p>
          <a:p>
            <a:endParaRPr lang="en-US" dirty="0"/>
          </a:p>
        </p:txBody>
      </p:sp>
    </p:spTree>
    <p:extLst>
      <p:ext uri="{BB962C8B-B14F-4D97-AF65-F5344CB8AC3E}">
        <p14:creationId xmlns:p14="http://schemas.microsoft.com/office/powerpoint/2010/main" val="1135988651"/>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6871"/>
            <a:ext cx="8229600" cy="1143000"/>
          </a:xfrm>
        </p:spPr>
        <p:txBody>
          <a:bodyPr/>
          <a:lstStyle/>
          <a:p>
            <a:r>
              <a:rPr lang="en-US" dirty="0" smtClean="0"/>
              <a:t>Accelerator </a:t>
            </a:r>
            <a:r>
              <a:rPr lang="el-GR" dirty="0" smtClean="0"/>
              <a:t>ν</a:t>
            </a:r>
            <a:r>
              <a:rPr lang="en-US" baseline="-25000" dirty="0" smtClean="0"/>
              <a:t>e</a:t>
            </a:r>
            <a:r>
              <a:rPr lang="en-US" dirty="0" smtClean="0"/>
              <a:t> Appearance</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234" y="914400"/>
            <a:ext cx="7213366" cy="4659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57200" y="5573845"/>
            <a:ext cx="7924800" cy="1200329"/>
          </a:xfrm>
          <a:prstGeom prst="rect">
            <a:avLst/>
          </a:prstGeom>
          <a:noFill/>
        </p:spPr>
        <p:txBody>
          <a:bodyPr wrap="square" rtlCol="0">
            <a:spAutoFit/>
          </a:bodyPr>
          <a:lstStyle/>
          <a:p>
            <a:pPr>
              <a:buFont typeface="Arial" pitchFamily="34" charset="0"/>
              <a:buChar char="•"/>
            </a:pPr>
            <a:r>
              <a:rPr lang="en-US" sz="2000" dirty="0" smtClean="0"/>
              <a:t> </a:t>
            </a:r>
            <a:r>
              <a:rPr lang="en-US" sz="2400" dirty="0" smtClean="0"/>
              <a:t>Oscillation pattern are </a:t>
            </a:r>
            <a:r>
              <a:rPr lang="en-US" sz="2400" dirty="0" smtClean="0">
                <a:solidFill>
                  <a:srgbClr val="FF0000"/>
                </a:solidFill>
              </a:rPr>
              <a:t>very sensitive </a:t>
            </a:r>
            <a:r>
              <a:rPr lang="en-US" sz="2400" dirty="0" smtClean="0"/>
              <a:t>to </a:t>
            </a:r>
            <a:r>
              <a:rPr lang="en-US" sz="2400" dirty="0"/>
              <a:t>the </a:t>
            </a:r>
            <a:r>
              <a:rPr lang="en-US" sz="2400" dirty="0" smtClean="0"/>
              <a:t>value of </a:t>
            </a:r>
            <a:r>
              <a:rPr lang="el-GR" sz="2400" dirty="0" smtClean="0"/>
              <a:t>δ</a:t>
            </a:r>
            <a:r>
              <a:rPr lang="en-US" sz="2400" baseline="-25000" dirty="0" smtClean="0"/>
              <a:t>CP</a:t>
            </a:r>
            <a:r>
              <a:rPr lang="en-US" sz="2400" dirty="0" smtClean="0"/>
              <a:t>, the mass hierarchy, </a:t>
            </a:r>
            <a:r>
              <a:rPr lang="el-GR" sz="2400" dirty="0" smtClean="0"/>
              <a:t>θ</a:t>
            </a:r>
            <a:r>
              <a:rPr lang="en-US" sz="2400" baseline="-25000" dirty="0" smtClean="0"/>
              <a:t>13</a:t>
            </a:r>
            <a:r>
              <a:rPr lang="en-US" sz="2400" dirty="0" smtClean="0"/>
              <a:t>, </a:t>
            </a:r>
            <a:r>
              <a:rPr lang="el-GR" sz="2400" dirty="0" smtClean="0"/>
              <a:t>θ</a:t>
            </a:r>
            <a:r>
              <a:rPr lang="en-US" sz="2400" baseline="-25000" dirty="0" smtClean="0"/>
              <a:t>23</a:t>
            </a:r>
            <a:r>
              <a:rPr lang="en-US" sz="2400" dirty="0" smtClean="0"/>
              <a:t> (Octant), and </a:t>
            </a:r>
            <a:r>
              <a:rPr lang="el-GR" sz="2400" dirty="0" smtClean="0"/>
              <a:t>Δ</a:t>
            </a:r>
            <a:r>
              <a:rPr lang="en-US" sz="2400" dirty="0" smtClean="0"/>
              <a:t>m</a:t>
            </a:r>
            <a:r>
              <a:rPr lang="en-US" sz="2400" baseline="30000" dirty="0" smtClean="0"/>
              <a:t>2</a:t>
            </a:r>
            <a:r>
              <a:rPr lang="en-US" sz="2400" baseline="-25000" dirty="0" smtClean="0"/>
              <a:t>32</a:t>
            </a:r>
            <a:r>
              <a:rPr lang="en-US" sz="2400" dirty="0" smtClean="0"/>
              <a:t> (5/7)</a:t>
            </a:r>
          </a:p>
          <a:p>
            <a:pPr>
              <a:buFont typeface="Arial" pitchFamily="34" charset="0"/>
              <a:buChar char="•"/>
            </a:pPr>
            <a:r>
              <a:rPr lang="en-US" sz="2400" dirty="0"/>
              <a:t> </a:t>
            </a:r>
            <a:r>
              <a:rPr lang="en-US" sz="2400" dirty="0" smtClean="0"/>
              <a:t>Unique opportunity to search for CPV</a:t>
            </a:r>
          </a:p>
        </p:txBody>
      </p:sp>
    </p:spTree>
    <p:extLst>
      <p:ext uri="{BB962C8B-B14F-4D97-AF65-F5344CB8AC3E}">
        <p14:creationId xmlns:p14="http://schemas.microsoft.com/office/powerpoint/2010/main" val="3448708343"/>
      </p:ext>
    </p:extLst>
  </p:cSld>
  <p:clrMapOvr>
    <a:masterClrMapping/>
  </p:clrMapOvr>
  <p:transition spd="slow"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19050"/>
            <a:ext cx="8229600" cy="1143000"/>
          </a:xfrm>
        </p:spPr>
        <p:txBody>
          <a:bodyPr>
            <a:normAutofit fontScale="90000"/>
          </a:bodyPr>
          <a:lstStyle/>
          <a:p>
            <a:r>
              <a:rPr lang="en-US" dirty="0" smtClean="0"/>
              <a:t>Accelerator Neutrino Experiment</a:t>
            </a:r>
            <a:endParaRPr lang="en-US" dirty="0"/>
          </a:p>
        </p:txBody>
      </p:sp>
      <p:graphicFrame>
        <p:nvGraphicFramePr>
          <p:cNvPr id="4" name="Content Placeholder 3"/>
          <p:cNvGraphicFramePr>
            <a:graphicFrameLocks noChangeAspect="1"/>
          </p:cNvGraphicFramePr>
          <p:nvPr>
            <p:extLst>
              <p:ext uri="{D42A27DB-BD31-4B8C-83A1-F6EECF244321}">
                <p14:modId xmlns:p14="http://schemas.microsoft.com/office/powerpoint/2010/main" val="1008326739"/>
              </p:ext>
            </p:extLst>
          </p:nvPr>
        </p:nvGraphicFramePr>
        <p:xfrm>
          <a:off x="5878513" y="762000"/>
          <a:ext cx="2933700" cy="2212975"/>
        </p:xfrm>
        <a:graphic>
          <a:graphicData uri="http://schemas.openxmlformats.org/presentationml/2006/ole">
            <mc:AlternateContent xmlns:mc="http://schemas.openxmlformats.org/markup-compatibility/2006">
              <mc:Choice xmlns:v="urn:schemas-microsoft-com:vml" Requires="v">
                <p:oleObj spid="_x0000_s5423" name="Equation" r:id="rId4" imgW="1701720" imgH="1282680" progId="Equation.DSMT4">
                  <p:embed/>
                </p:oleObj>
              </mc:Choice>
              <mc:Fallback>
                <p:oleObj name="Equation" r:id="rId4" imgW="1701720" imgH="1282680" progId="Equation.DSMT4">
                  <p:embed/>
                  <p:pic>
                    <p:nvPicPr>
                      <p:cNvPr id="0" name=""/>
                      <p:cNvPicPr>
                        <a:picLocks noChangeAspect="1" noChangeArrowheads="1"/>
                      </p:cNvPicPr>
                      <p:nvPr/>
                    </p:nvPicPr>
                    <p:blipFill>
                      <a:blip r:embed="rId5"/>
                      <a:srcRect/>
                      <a:stretch>
                        <a:fillRect/>
                      </a:stretch>
                    </p:blipFill>
                    <p:spPr bwMode="auto">
                      <a:xfrm>
                        <a:off x="5878513" y="762000"/>
                        <a:ext cx="2933700" cy="2212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Picture 3"/>
          <p:cNvPicPr>
            <a:picLocks noChangeAspect="1" noChangeArrowheads="1"/>
          </p:cNvPicPr>
          <p:nvPr/>
        </p:nvPicPr>
        <p:blipFill>
          <a:blip r:embed="rId6" cstate="print"/>
          <a:srcRect/>
          <a:stretch>
            <a:fillRect/>
          </a:stretch>
        </p:blipFill>
        <p:spPr bwMode="auto">
          <a:xfrm>
            <a:off x="152400" y="990600"/>
            <a:ext cx="5526216" cy="1752600"/>
          </a:xfrm>
          <a:prstGeom prst="rect">
            <a:avLst/>
          </a:prstGeom>
          <a:noFill/>
          <a:ln w="9525">
            <a:noFill/>
            <a:miter lim="800000"/>
            <a:headEnd/>
            <a:tailEnd/>
          </a:ln>
        </p:spPr>
      </p:pic>
      <p:sp>
        <p:nvSpPr>
          <p:cNvPr id="8" name="TextBox 7"/>
          <p:cNvSpPr txBox="1"/>
          <p:nvPr/>
        </p:nvSpPr>
        <p:spPr>
          <a:xfrm>
            <a:off x="152400" y="3200401"/>
            <a:ext cx="4191000"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Accelerator Neutrino Beam</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Far Detector to measure Neutrino Oscillation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Near Detector to categorize Neutrino </a:t>
            </a:r>
            <a:r>
              <a:rPr lang="en-US" sz="2400" dirty="0"/>
              <a:t>b</a:t>
            </a:r>
            <a:r>
              <a:rPr lang="en-US" sz="2400" dirty="0" smtClean="0"/>
              <a:t>eam</a:t>
            </a:r>
            <a:endParaRPr lang="en-US" sz="2400" dirty="0"/>
          </a:p>
        </p:txBody>
      </p:sp>
      <p:pic>
        <p:nvPicPr>
          <p:cNvPr id="5125" name="Picture 5" descr="http://www-numi.fnal.gov/minwork/neardet/detectorhall/hall3df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8200" y="4845367"/>
            <a:ext cx="2953908" cy="200310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www.ps.uci.edu/~superk/images/sk_schematic_small.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78616" y="2590800"/>
            <a:ext cx="2971800" cy="2133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822381"/>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5725" y="28575"/>
            <a:ext cx="8939212" cy="1143000"/>
          </a:xfrm>
        </p:spPr>
        <p:txBody>
          <a:bodyPr>
            <a:normAutofit fontScale="90000"/>
          </a:bodyPr>
          <a:lstStyle/>
          <a:p>
            <a:r>
              <a:rPr lang="en-US" dirty="0" smtClean="0"/>
              <a:t>Recent Accelerator Neutrino Beams</a:t>
            </a:r>
            <a:endParaRPr lang="en-US" dirty="0"/>
          </a:p>
        </p:txBody>
      </p:sp>
      <p:pic>
        <p:nvPicPr>
          <p:cNvPr id="4098" name="Picture 2" descr="http://thinkgeo.com/map-suite-developer-gis/world-map-kit-sdk/img/screenshots/WorldMapKit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2057400"/>
            <a:ext cx="9134475" cy="46875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371600"/>
            <a:ext cx="4038600" cy="1170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982"/>
          <a:stretch/>
        </p:blipFill>
        <p:spPr bwMode="auto">
          <a:xfrm>
            <a:off x="152400" y="4561738"/>
            <a:ext cx="4038600" cy="125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9124" y="4572000"/>
            <a:ext cx="4724400" cy="1245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7712" y="1240929"/>
            <a:ext cx="4467225" cy="1431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1000" y="1371600"/>
            <a:ext cx="2057400" cy="369332"/>
          </a:xfrm>
          <a:prstGeom prst="rect">
            <a:avLst/>
          </a:prstGeom>
          <a:noFill/>
        </p:spPr>
        <p:txBody>
          <a:bodyPr wrap="square" rtlCol="0">
            <a:spAutoFit/>
          </a:bodyPr>
          <a:lstStyle/>
          <a:p>
            <a:r>
              <a:rPr lang="en-US" dirty="0" smtClean="0"/>
              <a:t>NUMI @ FNAL</a:t>
            </a:r>
            <a:endParaRPr lang="en-US" dirty="0"/>
          </a:p>
        </p:txBody>
      </p:sp>
      <p:sp>
        <p:nvSpPr>
          <p:cNvPr id="10" name="TextBox 9"/>
          <p:cNvSpPr txBox="1"/>
          <p:nvPr/>
        </p:nvSpPr>
        <p:spPr>
          <a:xfrm>
            <a:off x="85725" y="4552213"/>
            <a:ext cx="1895475" cy="369332"/>
          </a:xfrm>
          <a:prstGeom prst="rect">
            <a:avLst/>
          </a:prstGeom>
          <a:noFill/>
        </p:spPr>
        <p:txBody>
          <a:bodyPr wrap="square" rtlCol="0">
            <a:spAutoFit/>
          </a:bodyPr>
          <a:lstStyle/>
          <a:p>
            <a:r>
              <a:rPr lang="en-US" dirty="0" smtClean="0"/>
              <a:t>BNB @ FNAL</a:t>
            </a:r>
            <a:endParaRPr lang="en-US" dirty="0"/>
          </a:p>
        </p:txBody>
      </p:sp>
      <p:sp>
        <p:nvSpPr>
          <p:cNvPr id="11" name="TextBox 10"/>
          <p:cNvSpPr txBox="1"/>
          <p:nvPr/>
        </p:nvSpPr>
        <p:spPr>
          <a:xfrm>
            <a:off x="4429124" y="5457194"/>
            <a:ext cx="1895475" cy="369332"/>
          </a:xfrm>
          <a:prstGeom prst="rect">
            <a:avLst/>
          </a:prstGeom>
          <a:noFill/>
        </p:spPr>
        <p:txBody>
          <a:bodyPr wrap="square" rtlCol="0">
            <a:spAutoFit/>
          </a:bodyPr>
          <a:lstStyle/>
          <a:p>
            <a:r>
              <a:rPr lang="en-US" dirty="0" smtClean="0"/>
              <a:t>J-PARC</a:t>
            </a:r>
            <a:endParaRPr lang="en-US" dirty="0"/>
          </a:p>
        </p:txBody>
      </p:sp>
      <p:sp>
        <p:nvSpPr>
          <p:cNvPr id="12" name="TextBox 11"/>
          <p:cNvSpPr txBox="1"/>
          <p:nvPr/>
        </p:nvSpPr>
        <p:spPr>
          <a:xfrm>
            <a:off x="5715000" y="1230773"/>
            <a:ext cx="1895475" cy="369332"/>
          </a:xfrm>
          <a:prstGeom prst="rect">
            <a:avLst/>
          </a:prstGeom>
          <a:noFill/>
        </p:spPr>
        <p:txBody>
          <a:bodyPr wrap="square" rtlCol="0">
            <a:spAutoFit/>
          </a:bodyPr>
          <a:lstStyle/>
          <a:p>
            <a:r>
              <a:rPr lang="en-US" dirty="0" smtClean="0"/>
              <a:t>CNGS</a:t>
            </a:r>
            <a:endParaRPr lang="en-US" dirty="0"/>
          </a:p>
        </p:txBody>
      </p:sp>
      <p:cxnSp>
        <p:nvCxnSpPr>
          <p:cNvPr id="13" name="Straight Arrow Connector 12"/>
          <p:cNvCxnSpPr/>
          <p:nvPr/>
        </p:nvCxnSpPr>
        <p:spPr>
          <a:xfrm flipH="1" flipV="1">
            <a:off x="1676400" y="2541990"/>
            <a:ext cx="304800" cy="81081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409700" y="3352800"/>
            <a:ext cx="571500" cy="1199413"/>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448175" y="2672660"/>
            <a:ext cx="581025" cy="55631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7543800" y="3504831"/>
            <a:ext cx="457200" cy="896347"/>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7538998"/>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p:bldLst>
  </p:timing>
</p:sld>
</file>

<file path=ppt/theme/theme1.xml><?xml version="1.0" encoding="utf-8"?>
<a:theme xmlns:a="http://schemas.openxmlformats.org/drawingml/2006/main" name="XQ_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XQ_theme</Template>
  <TotalTime>14200</TotalTime>
  <Words>3857</Words>
  <Application>Microsoft Office PowerPoint</Application>
  <PresentationFormat>On-screen Show (4:3)</PresentationFormat>
  <Paragraphs>719</Paragraphs>
  <Slides>48</Slides>
  <Notes>31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0" baseType="lpstr">
      <vt:lpstr>XQ_theme</vt:lpstr>
      <vt:lpstr>Equation</vt:lpstr>
      <vt:lpstr>Challenges and Opportunities in Understanding Neutrino Properties with Accelerator-based Experiments</vt:lpstr>
      <vt:lpstr>Outline</vt:lpstr>
      <vt:lpstr>PowerPoint Presentation</vt:lpstr>
      <vt:lpstr>Some Remaining Questions</vt:lpstr>
      <vt:lpstr>Search for new CP violation</vt:lpstr>
      <vt:lpstr>Mass Hierarchy</vt:lpstr>
      <vt:lpstr>Accelerator νe Appearance</vt:lpstr>
      <vt:lpstr>Accelerator Neutrino Experiment</vt:lpstr>
      <vt:lpstr>Recent Accelerator Neutrino Beams</vt:lpstr>
      <vt:lpstr>Recent Experiments</vt:lpstr>
      <vt:lpstr>Future Experiments</vt:lpstr>
      <vt:lpstr>Future Experiments</vt:lpstr>
      <vt:lpstr>Future Experiments</vt:lpstr>
      <vt:lpstr>CPV and MH</vt:lpstr>
      <vt:lpstr>Sensitivity of Precision Measurements</vt:lpstr>
      <vt:lpstr>Outline</vt:lpstr>
      <vt:lpstr>Challenge I: Experiment Scale</vt:lpstr>
      <vt:lpstr>Challenge II: MW-power Beam</vt:lpstr>
      <vt:lpstr>Challenge II: MW-power Beam</vt:lpstr>
      <vt:lpstr>Challenge III: Categorization of Neutrino Beam</vt:lpstr>
      <vt:lpstr>Absolute and Relative Flux Determination</vt:lpstr>
      <vt:lpstr>PowerPoint Presentation</vt:lpstr>
      <vt:lpstr>PowerPoint Presentation</vt:lpstr>
      <vt:lpstr>Challenge: LAr Purity</vt:lpstr>
      <vt:lpstr>Challenge: Detector Size</vt:lpstr>
      <vt:lpstr>Underground and Insulation</vt:lpstr>
      <vt:lpstr>Cold Electronics</vt:lpstr>
      <vt:lpstr>Cold vs. Warm Electronics</vt:lpstr>
      <vt:lpstr>Challenge: Event Reconstruction</vt:lpstr>
      <vt:lpstr>Test Beam Experiments</vt:lpstr>
      <vt:lpstr>Challenges in Double-Phases LArTPC</vt:lpstr>
      <vt:lpstr>Water Cerenkov Detector</vt:lpstr>
      <vt:lpstr>π0 background</vt:lpstr>
      <vt:lpstr>ν-A Cross Section</vt:lpstr>
      <vt:lpstr>Rapid Progresses </vt:lpstr>
      <vt:lpstr>Summary</vt:lpstr>
      <vt:lpstr>PowerPoint Presentation</vt:lpstr>
      <vt:lpstr>Principle of Water Cerenkov Detector</vt:lpstr>
      <vt:lpstr>Signal Extraction</vt:lpstr>
      <vt:lpstr>νe vs. νμ Cross Section</vt:lpstr>
      <vt:lpstr>PowerPoint Presentation</vt:lpstr>
      <vt:lpstr>Summary</vt:lpstr>
      <vt:lpstr>LAr TPC Signal Formation</vt:lpstr>
      <vt:lpstr>More Basics about LAr TPC</vt:lpstr>
      <vt:lpstr>e/single-γ separation in LAr</vt:lpstr>
      <vt:lpstr>Information</vt:lpstr>
      <vt:lpstr>Future Accelerator Experiments</vt:lpstr>
      <vt:lpstr>Mass Hierarchy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in Understanding Neutrino Properties with Accelerated-based Neutrinos</dc:title>
  <dc:creator>Qian, Xin</dc:creator>
  <cp:lastModifiedBy>Qian, Xin</cp:lastModifiedBy>
  <cp:revision>375</cp:revision>
  <dcterms:created xsi:type="dcterms:W3CDTF">2006-08-16T00:00:00Z</dcterms:created>
  <dcterms:modified xsi:type="dcterms:W3CDTF">2014-09-30T01:54:11Z</dcterms:modified>
</cp:coreProperties>
</file>