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812" r:id="rId2"/>
    <p:sldId id="813" r:id="rId3"/>
    <p:sldId id="814" r:id="rId4"/>
    <p:sldId id="815" r:id="rId5"/>
    <p:sldId id="816" r:id="rId6"/>
    <p:sldId id="819" r:id="rId7"/>
    <p:sldId id="820" r:id="rId8"/>
    <p:sldId id="817" r:id="rId9"/>
    <p:sldId id="818" r:id="rId10"/>
    <p:sldId id="361" r:id="rId11"/>
    <p:sldId id="371" r:id="rId12"/>
  </p:sldIdLst>
  <p:sldSz cx="9144000" cy="5143500" type="screen16x9"/>
  <p:notesSz cx="6881813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1pPr>
    <a:lvl2pPr marL="45713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2pPr>
    <a:lvl3pPr marL="914264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3pPr>
    <a:lvl4pPr marL="1371396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4pPr>
    <a:lvl5pPr marL="1828529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5pPr>
    <a:lvl6pPr marL="2285658" algn="l" defTabSz="914264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6pPr>
    <a:lvl7pPr marL="2742788" algn="l" defTabSz="914264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7pPr>
    <a:lvl8pPr marL="3199920" algn="l" defTabSz="914264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8pPr>
    <a:lvl9pPr marL="3657052" algn="l" defTabSz="914264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8001"/>
    <a:srgbClr val="0080FF"/>
    <a:srgbClr val="008000"/>
    <a:srgbClr val="3399FF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426" autoAdjust="0"/>
    <p:restoredTop sz="99805" autoAdjust="0"/>
  </p:normalViewPr>
  <p:slideViewPr>
    <p:cSldViewPr>
      <p:cViewPr>
        <p:scale>
          <a:sx n="113" d="100"/>
          <a:sy n="113" d="100"/>
        </p:scale>
        <p:origin x="595" y="3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40" d="100"/>
        <a:sy n="140" d="100"/>
      </p:scale>
      <p:origin x="0" y="-61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641" cy="4641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libri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7609" y="0"/>
            <a:ext cx="2982641" cy="464184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137DB6B-55ED-4249-BA1E-E948113C61F4}" type="datetimeFigureOut">
              <a:rPr lang="en-US" altLang="en-US"/>
              <a:pPr/>
              <a:t>9/2/2020</a:t>
            </a:fld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0627"/>
            <a:ext cx="2982641" cy="4641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libri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7609" y="8830627"/>
            <a:ext cx="2982641" cy="464184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D366E04-6360-4839-8AA2-1749D5CA7F4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6867467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641" cy="464184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7609" y="0"/>
            <a:ext cx="2982641" cy="464184"/>
          </a:xfrm>
          <a:prstGeom prst="rect">
            <a:avLst/>
          </a:prstGeom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F8C9284-E3F8-4D87-B0A8-5DBDDC2FC668}" type="datetimeFigureOut">
              <a:rPr lang="en-US" altLang="en-US"/>
              <a:pPr/>
              <a:t>9/2/2020</a:t>
            </a:fld>
            <a:endParaRPr lang="en-US" alt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42900" y="698500"/>
            <a:ext cx="6196013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6108"/>
            <a:ext cx="5505450" cy="4182427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0627"/>
            <a:ext cx="2982641" cy="464184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7609" y="8830627"/>
            <a:ext cx="2982641" cy="464184"/>
          </a:xfrm>
          <a:prstGeom prst="rect">
            <a:avLst/>
          </a:prstGeom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0B0354B-7771-4630-B454-53C09215E4B9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460839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1pPr>
    <a:lvl2pPr marL="45713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2pPr>
    <a:lvl3pPr marL="914264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3pPr>
    <a:lvl4pPr marL="1371396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4pPr>
    <a:lvl5pPr marL="1828529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5pPr>
    <a:lvl6pPr marL="2285658" algn="l" defTabSz="91426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788" algn="l" defTabSz="91426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920" algn="l" defTabSz="91426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052" algn="l" defTabSz="91426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571506"/>
            <a:ext cx="8686800" cy="1102519"/>
          </a:xfrm>
          <a:solidFill>
            <a:srgbClr val="3399FF"/>
          </a:solidFill>
        </p:spPr>
        <p:txBody>
          <a:bodyPr/>
          <a:lstStyle>
            <a:lvl1pPr algn="ctr"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 sz="3200" b="1">
                <a:solidFill>
                  <a:schemeClr val="tx1"/>
                </a:solidFill>
              </a:defRPr>
            </a:lvl1pPr>
            <a:lvl2pPr marL="4571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3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7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9/3/2020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PMG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1615D7-3BC1-4233-BC99-0E8D4008AB52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54482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9/3/2020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PMG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402D54-6124-4A07-84DF-DC258B2E3D6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49021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663185"/>
            <a:ext cx="1981200" cy="42517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63178"/>
            <a:ext cx="5791200" cy="425172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9/3/2020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PMG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8D13BC-AB3C-4A21-AA4D-4F8B67A1572E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8561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9/3/2020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PMG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932B3A-BA38-40C7-ADEE-2A1902CEB265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8541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343151"/>
            <a:ext cx="7772400" cy="5715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571501"/>
            <a:ext cx="8610600" cy="457200"/>
          </a:xfrm>
          <a:solidFill>
            <a:srgbClr val="3399FF"/>
          </a:solidFill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13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6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39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52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65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78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9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05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9/3/2020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PMG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3FCDEC-F6B6-422E-BA54-90C8645EF9E1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59973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4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4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9/3/2020</a:t>
            </a:r>
            <a:endParaRPr lang="en-US" alt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PMG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CB7689-1836-4D61-9E3B-BD5F97E6A309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02442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30" indent="0">
              <a:buNone/>
              <a:defRPr sz="2000" b="1"/>
            </a:lvl2pPr>
            <a:lvl3pPr marL="914264" indent="0">
              <a:buNone/>
              <a:defRPr sz="1800" b="1"/>
            </a:lvl3pPr>
            <a:lvl4pPr marL="1371396" indent="0">
              <a:buNone/>
              <a:defRPr sz="1600" b="1"/>
            </a:lvl4pPr>
            <a:lvl5pPr marL="1828529" indent="0">
              <a:buNone/>
              <a:defRPr sz="1600" b="1"/>
            </a:lvl5pPr>
            <a:lvl6pPr marL="2285658" indent="0">
              <a:buNone/>
              <a:defRPr sz="1600" b="1"/>
            </a:lvl6pPr>
            <a:lvl7pPr marL="2742788" indent="0">
              <a:buNone/>
              <a:defRPr sz="1600" b="1"/>
            </a:lvl7pPr>
            <a:lvl8pPr marL="3199920" indent="0">
              <a:buNone/>
              <a:defRPr sz="1600" b="1"/>
            </a:lvl8pPr>
            <a:lvl9pPr marL="3657052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30" indent="0">
              <a:buNone/>
              <a:defRPr sz="2000" b="1"/>
            </a:lvl2pPr>
            <a:lvl3pPr marL="914264" indent="0">
              <a:buNone/>
              <a:defRPr sz="1800" b="1"/>
            </a:lvl3pPr>
            <a:lvl4pPr marL="1371396" indent="0">
              <a:buNone/>
              <a:defRPr sz="1600" b="1"/>
            </a:lvl4pPr>
            <a:lvl5pPr marL="1828529" indent="0">
              <a:buNone/>
              <a:defRPr sz="1600" b="1"/>
            </a:lvl5pPr>
            <a:lvl6pPr marL="2285658" indent="0">
              <a:buNone/>
              <a:defRPr sz="1600" b="1"/>
            </a:lvl6pPr>
            <a:lvl7pPr marL="2742788" indent="0">
              <a:buNone/>
              <a:defRPr sz="1600" b="1"/>
            </a:lvl7pPr>
            <a:lvl8pPr marL="3199920" indent="0">
              <a:buNone/>
              <a:defRPr sz="1600" b="1"/>
            </a:lvl8pPr>
            <a:lvl9pPr marL="3657052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9/3/2020</a:t>
            </a:r>
            <a:endParaRPr lang="en-US" alt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PMG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E62ED1-0628-4F6E-8766-956371ABBD5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19542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9/3/2020</a:t>
            </a:r>
            <a:endParaRPr lang="en-US" alt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00400" y="4926807"/>
            <a:ext cx="2895600" cy="216694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PMG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E0C637-5835-444B-B8C0-92C25AFA208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34148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9/3/2020</a:t>
            </a:r>
            <a:endParaRPr lang="en-US" alt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PMG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AE5DAE-5A25-4D93-A5BA-3F3E3A62C8C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96923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8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3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8" y="1076334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130" indent="0">
              <a:buNone/>
              <a:defRPr sz="1200"/>
            </a:lvl2pPr>
            <a:lvl3pPr marL="914264" indent="0">
              <a:buNone/>
              <a:defRPr sz="1000"/>
            </a:lvl3pPr>
            <a:lvl4pPr marL="1371396" indent="0">
              <a:buNone/>
              <a:defRPr sz="900"/>
            </a:lvl4pPr>
            <a:lvl5pPr marL="1828529" indent="0">
              <a:buNone/>
              <a:defRPr sz="900"/>
            </a:lvl5pPr>
            <a:lvl6pPr marL="2285658" indent="0">
              <a:buNone/>
              <a:defRPr sz="900"/>
            </a:lvl6pPr>
            <a:lvl7pPr marL="2742788" indent="0">
              <a:buNone/>
              <a:defRPr sz="900"/>
            </a:lvl7pPr>
            <a:lvl8pPr marL="3199920" indent="0">
              <a:buNone/>
              <a:defRPr sz="900"/>
            </a:lvl8pPr>
            <a:lvl9pPr marL="3657052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9/3/2020</a:t>
            </a:r>
            <a:endParaRPr lang="en-US" alt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PMG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12F53E-39E3-4364-949C-11FEB55F8985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74814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377190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685800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30" indent="0">
              <a:buNone/>
              <a:defRPr sz="2800"/>
            </a:lvl2pPr>
            <a:lvl3pPr marL="914264" indent="0">
              <a:buNone/>
              <a:defRPr sz="2400"/>
            </a:lvl3pPr>
            <a:lvl4pPr marL="1371396" indent="0">
              <a:buNone/>
              <a:defRPr sz="2000"/>
            </a:lvl4pPr>
            <a:lvl5pPr marL="1828529" indent="0">
              <a:buNone/>
              <a:defRPr sz="2000"/>
            </a:lvl5pPr>
            <a:lvl6pPr marL="2285658" indent="0">
              <a:buNone/>
              <a:defRPr sz="2000"/>
            </a:lvl6pPr>
            <a:lvl7pPr marL="2742788" indent="0">
              <a:buNone/>
              <a:defRPr sz="2000"/>
            </a:lvl7pPr>
            <a:lvl8pPr marL="3199920" indent="0">
              <a:buNone/>
              <a:defRPr sz="2000"/>
            </a:lvl8pPr>
            <a:lvl9pPr marL="3657052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4229108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130" indent="0">
              <a:buNone/>
              <a:defRPr sz="1200"/>
            </a:lvl2pPr>
            <a:lvl3pPr marL="914264" indent="0">
              <a:buNone/>
              <a:defRPr sz="1000"/>
            </a:lvl3pPr>
            <a:lvl4pPr marL="1371396" indent="0">
              <a:buNone/>
              <a:defRPr sz="900"/>
            </a:lvl4pPr>
            <a:lvl5pPr marL="1828529" indent="0">
              <a:buNone/>
              <a:defRPr sz="900"/>
            </a:lvl5pPr>
            <a:lvl6pPr marL="2285658" indent="0">
              <a:buNone/>
              <a:defRPr sz="900"/>
            </a:lvl6pPr>
            <a:lvl7pPr marL="2742788" indent="0">
              <a:buNone/>
              <a:defRPr sz="900"/>
            </a:lvl7pPr>
            <a:lvl8pPr marL="3199920" indent="0">
              <a:buNone/>
              <a:defRPr sz="900"/>
            </a:lvl8pPr>
            <a:lvl9pPr marL="3657052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9/3/2020</a:t>
            </a:r>
            <a:endParaRPr lang="en-US" alt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PMG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7F5ED1-7F2B-4A78-A513-4A7819BDBA8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85311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5011"/>
            <a:ext cx="8229600" cy="546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7" tIns="45714" rIns="91427" bIns="4571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00154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7" tIns="45714" rIns="91427" bIns="457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4972050"/>
            <a:ext cx="2133600" cy="171450"/>
          </a:xfrm>
          <a:prstGeom prst="rect">
            <a:avLst/>
          </a:prstGeom>
        </p:spPr>
        <p:txBody>
          <a:bodyPr vert="horz" wrap="square" lIns="91427" tIns="45714" rIns="91427" bIns="45714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1pPr>
          </a:lstStyle>
          <a:p>
            <a:pPr>
              <a:defRPr/>
            </a:pPr>
            <a:r>
              <a:rPr lang="en-US" altLang="en-US"/>
              <a:t>9/3/2020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71031" y="4914906"/>
            <a:ext cx="2895600" cy="207169"/>
          </a:xfrm>
          <a:prstGeom prst="rect">
            <a:avLst/>
          </a:prstGeom>
        </p:spPr>
        <p:txBody>
          <a:bodyPr vert="horz" lIns="91427" tIns="45714" rIns="91427" bIns="45714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PMG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09806" y="4869657"/>
            <a:ext cx="534194" cy="273844"/>
          </a:xfrm>
          <a:prstGeom prst="rect">
            <a:avLst/>
          </a:prstGeom>
        </p:spPr>
        <p:txBody>
          <a:bodyPr vert="horz" wrap="square" lIns="91427" tIns="45714" rIns="91427" bIns="45714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C3C23168-0BC3-45A3-990F-8F7CC9491814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cxnSp>
        <p:nvCxnSpPr>
          <p:cNvPr id="7" name="Straight Connector 6"/>
          <p:cNvCxnSpPr>
            <a:cxnSpLocks noChangeShapeType="1"/>
          </p:cNvCxnSpPr>
          <p:nvPr/>
        </p:nvCxnSpPr>
        <p:spPr bwMode="auto">
          <a:xfrm>
            <a:off x="301635" y="571500"/>
            <a:ext cx="8634413" cy="0"/>
          </a:xfrm>
          <a:prstGeom prst="line">
            <a:avLst/>
          </a:prstGeom>
          <a:noFill/>
          <a:ln w="28575">
            <a:solidFill>
              <a:srgbClr val="0080FF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pic>
        <p:nvPicPr>
          <p:cNvPr id="9" name="Picture 2" descr="https://www.sphenix.bnl.gov/web/system/files/u7/sphenix-logo-white-bg.png">
            <a:extLst>
              <a:ext uri="{FF2B5EF4-FFF2-40B4-BE49-F238E27FC236}">
                <a16:creationId xmlns:a16="http://schemas.microsoft.com/office/drawing/2014/main" id="{E21E0E1C-C51F-4944-BAEC-913171417A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1"/>
            <a:ext cx="1454584" cy="5715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83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MS PGothic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5pPr>
      <a:lvl6pPr marL="45713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6pPr>
      <a:lvl7pPr marL="914264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7pPr>
      <a:lvl8pPr marL="1371396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8pPr>
      <a:lvl9pPr marL="1828529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9pPr>
    </p:titleStyle>
    <p:bodyStyle>
      <a:lvl1pPr marL="342848" indent="-342848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841" indent="-285708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b="1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2830" indent="-228566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800" b="1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599960" indent="-228566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600" b="1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2057093" indent="-228566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400" b="1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222" indent="-228566" algn="l" defTabSz="914264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355" indent="-228566" algn="l" defTabSz="914264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487" indent="-228566" algn="l" defTabSz="914264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618" indent="-228566" algn="l" defTabSz="914264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6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30" algn="l" defTabSz="91426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64" algn="l" defTabSz="91426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96" algn="l" defTabSz="91426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29" algn="l" defTabSz="91426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58" algn="l" defTabSz="91426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788" algn="l" defTabSz="91426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20" algn="l" defTabSz="91426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52" algn="l" defTabSz="91426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7338B1-6B46-46BA-9992-0031CEA0F4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COVID-19 Impacts MIE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E60345-4856-41E6-88E2-20289A8800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5507" y="666750"/>
            <a:ext cx="8229600" cy="3394472"/>
          </a:xfrm>
        </p:spPr>
        <p:txBody>
          <a:bodyPr/>
          <a:lstStyle/>
          <a:p>
            <a:r>
              <a:rPr lang="en-US" dirty="0"/>
              <a:t>TPC – expected students not available</a:t>
            </a:r>
          </a:p>
          <a:p>
            <a:pPr lvl="1"/>
            <a:r>
              <a:rPr lang="en-US" sz="1800" dirty="0"/>
              <a:t>Need techs at Stony Brook for field cage and possibly module work, uses $100K MIE contingency</a:t>
            </a:r>
          </a:p>
          <a:p>
            <a:pPr lvl="1"/>
            <a:r>
              <a:rPr lang="en-US" sz="1800" dirty="0"/>
              <a:t>Need tech at CERN for GEM foil work – CERN was closed &gt;4 months thus lost schedule, uses $50K MIE contingency</a:t>
            </a:r>
          </a:p>
          <a:p>
            <a:pPr lvl="1"/>
            <a:r>
              <a:rPr lang="en-US" sz="1800" dirty="0"/>
              <a:t>SAMPA work – managed to adapt at U Sao Paulo (Brazil), Lund (Sweden), TSMC (Taiwan) – chip fab and packaging completed (!) and testing well underway at Lund</a:t>
            </a:r>
          </a:p>
          <a:p>
            <a:pPr lvl="1"/>
            <a:r>
              <a:rPr lang="en-US" sz="1800" dirty="0"/>
              <a:t>FEE and DAM construction – lost schedule on placing current round of orders  - can still meet MIE early finish but timely procurements are needed</a:t>
            </a:r>
          </a:p>
          <a:p>
            <a:pPr lvl="1"/>
            <a:r>
              <a:rPr lang="en-US" sz="1800" dirty="0"/>
              <a:t>Support systems – laser and cooling design &amp; prototype work slowed but enough staff back at work that design review finally held – can meet MIE early finish, i.e. absorb the delay here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073728-EB3E-442D-A7A4-AE2861CE0D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9/3/2020</a:t>
            </a:r>
            <a:endParaRPr lang="en-US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D05088-EF2E-4A21-A986-5FCC373F0F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PMG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66014C-6ABF-4F91-88F5-0127B7A5C3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32B3A-BA38-40C7-ADEE-2A1902CEB265}" type="slidenum">
              <a:rPr lang="en-US" altLang="en-US" smtClean="0"/>
              <a:pPr/>
              <a:t>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849408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14A037E-8402-4A50-BCF3-01CFBDFB75C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250" y="4871642"/>
            <a:ext cx="2133600" cy="171450"/>
          </a:xfrm>
        </p:spPr>
        <p:txBody>
          <a:bodyPr/>
          <a:lstStyle/>
          <a:p>
            <a:pPr>
              <a:defRPr/>
            </a:pPr>
            <a:fld id="{26B143DC-BECB-4AF6-8127-C26875B23F22}" type="datetime1">
              <a:rPr lang="en-US" altLang="en-US" smtClean="0"/>
              <a:t>9/2/2020</a:t>
            </a:fld>
            <a:endParaRPr lang="en-US" alt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AC7D12E-DACD-487C-8DEC-686577857C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S. Stoll, EMCAL Weekly Mtg.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51954A-492B-438D-8963-9C2F64AB29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E5DAE-5A25-4D93-A5BA-3F3E3A62C8C6}" type="slidenum">
              <a:rPr lang="en-US" altLang="en-US" smtClean="0"/>
              <a:pPr/>
              <a:t>10</a:t>
            </a:fld>
            <a:endParaRPr lang="en-US" alt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D19A134-97F4-4053-BDC5-0632022F7BA8}"/>
              </a:ext>
            </a:extLst>
          </p:cNvPr>
          <p:cNvSpPr txBox="1"/>
          <p:nvPr/>
        </p:nvSpPr>
        <p:spPr>
          <a:xfrm>
            <a:off x="323675" y="100408"/>
            <a:ext cx="32800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EMCal Module Assembly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3DC8D6E-F482-4BDB-8978-D41E67794AB3}"/>
              </a:ext>
            </a:extLst>
          </p:cNvPr>
          <p:cNvSpPr txBox="1"/>
          <p:nvPr/>
        </p:nvSpPr>
        <p:spPr>
          <a:xfrm>
            <a:off x="296362" y="885179"/>
            <a:ext cx="421263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dirty="0"/>
              <a:t>Just received shipment (#20) of 96 more blocks from UIUC for sectors 7&amp;8.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dirty="0"/>
              <a:t>Ongoing module assembly, selecting blocks and attaching reflectors and light guides. Finished processing blocks from shipment 19.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dirty="0"/>
              <a:t>Completed modules for Sectors 2-5.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dirty="0"/>
              <a:t>Plan to glue up sector 5 next week.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dirty="0"/>
              <a:t>Currently working on Sectors 6 &amp; 7 modules. 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dirty="0"/>
              <a:t>Light guides – Finishing up last shipment of 660. Arranging next shipment. </a:t>
            </a:r>
          </a:p>
        </p:txBody>
      </p:sp>
      <p:sp>
        <p:nvSpPr>
          <p:cNvPr id="7" name="AutoShape 2" descr="https://mail.google.com/mail/u/0?ui=2&amp;ik=f81cab96f5&amp;attid=0.3&amp;permmsgid=msg-f:1664161592271537224&amp;th=17184a26ac318448&amp;view=fimg&amp;sz=s0-l75-ft&amp;attbid=ANGjdJ80sTRL9TmFo9_JzjEWrva2j_GJhJ8-nphAAU-JQTbJG_Tt2HpaVgTHuwbAQ-GBGW8GOBdfWkMaVsnB8x7h_AClZL6z3rdeT7Dp0KJhPZW7SGk6QDW74frY6qU&amp;disp=emb"/>
          <p:cNvSpPr>
            <a:spLocks noChangeAspect="1" noChangeArrowheads="1"/>
          </p:cNvSpPr>
          <p:nvPr/>
        </p:nvSpPr>
        <p:spPr bwMode="auto">
          <a:xfrm>
            <a:off x="116681" y="-1645444"/>
            <a:ext cx="4572000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5" descr="https://mail.google.com/mail/u/0?ui=2&amp;ik=f81cab96f5&amp;attid=0.1&amp;permmsgid=msg-f:1664161758580754517&amp;th=17184a4d64fec855&amp;view=fimg&amp;sz=s0-l75-ft&amp;attbid=ANGjdJ-n1tBbD5Oi5e78iyK5yYGJSiUCeyRIkUz0FB13dG4aNww7F8lVlPEbzmnlWzPvJe73ZelM_8rAir3wjpb-TJ7OBnb95bxMwZ6DJ58ABKMRHwAWwWcUWuJ_aPo&amp;disp=emb"/>
          <p:cNvSpPr>
            <a:spLocks noChangeAspect="1" noChangeArrowheads="1"/>
          </p:cNvSpPr>
          <p:nvPr/>
        </p:nvSpPr>
        <p:spPr bwMode="auto">
          <a:xfrm>
            <a:off x="230981" y="-1531144"/>
            <a:ext cx="4572000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432BF38-7A81-45D1-94A5-16229505CC2E}"/>
              </a:ext>
            </a:extLst>
          </p:cNvPr>
          <p:cNvSpPr txBox="1"/>
          <p:nvPr/>
        </p:nvSpPr>
        <p:spPr>
          <a:xfrm>
            <a:off x="4880307" y="971550"/>
            <a:ext cx="144060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Preparing light guide assemblies and attaching reflectors.</a:t>
            </a:r>
          </a:p>
        </p:txBody>
      </p:sp>
      <p:pic>
        <p:nvPicPr>
          <p:cNvPr id="14" name="Picture 2">
            <a:extLst>
              <a:ext uri="{FF2B5EF4-FFF2-40B4-BE49-F238E27FC236}">
                <a16:creationId xmlns:a16="http://schemas.microsoft.com/office/drawing/2014/main" id="{0AA3A711-12A4-4008-B5B5-B928E3C3A77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54" t="8715" r="10489" b="1286"/>
          <a:stretch/>
        </p:blipFill>
        <p:spPr bwMode="auto">
          <a:xfrm>
            <a:off x="6398237" y="739252"/>
            <a:ext cx="2514782" cy="232987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>
            <a:extLst>
              <a:ext uri="{FF2B5EF4-FFF2-40B4-BE49-F238E27FC236}">
                <a16:creationId xmlns:a16="http://schemas.microsoft.com/office/drawing/2014/main" id="{DF384A53-5087-42C4-A683-B10F69A08A5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31" b="20517"/>
          <a:stretch/>
        </p:blipFill>
        <p:spPr bwMode="auto">
          <a:xfrm>
            <a:off x="6398237" y="3214770"/>
            <a:ext cx="2514782" cy="15885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2F88B6EE-3353-4902-BE8D-C9E28C3B21FB}"/>
              </a:ext>
            </a:extLst>
          </p:cNvPr>
          <p:cNvSpPr txBox="1"/>
          <p:nvPr/>
        </p:nvSpPr>
        <p:spPr>
          <a:xfrm>
            <a:off x="4880307" y="3629620"/>
            <a:ext cx="144060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Unpacked shipment of blocks.</a:t>
            </a:r>
          </a:p>
        </p:txBody>
      </p:sp>
    </p:spTree>
    <p:extLst>
      <p:ext uri="{BB962C8B-B14F-4D97-AF65-F5344CB8AC3E}">
        <p14:creationId xmlns:p14="http://schemas.microsoft.com/office/powerpoint/2010/main" val="18990127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>
            <a:extLst>
              <a:ext uri="{FF2B5EF4-FFF2-40B4-BE49-F238E27FC236}">
                <a16:creationId xmlns:a16="http://schemas.microsoft.com/office/drawing/2014/main" id="{30167541-1DEB-4CCB-86C8-67A346E8937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44" t="15549" r="217" b="9164"/>
          <a:stretch/>
        </p:blipFill>
        <p:spPr bwMode="auto">
          <a:xfrm rot="5400000">
            <a:off x="3877416" y="1101579"/>
            <a:ext cx="2291917" cy="1437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B5E2E3B-C2BE-48EE-B7EE-F35E2C25BBD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4874835"/>
            <a:ext cx="2057400" cy="273844"/>
          </a:xfrm>
        </p:spPr>
        <p:txBody>
          <a:bodyPr>
            <a:normAutofit/>
          </a:bodyPr>
          <a:lstStyle/>
          <a:p>
            <a:pPr>
              <a:spcAft>
                <a:spcPts val="450"/>
              </a:spcAft>
              <a:defRPr/>
            </a:pPr>
            <a:fld id="{AAC44076-CBC6-4405-81AB-4D787C4C0939}" type="datetime1">
              <a:rPr lang="en-US" altLang="en-US" sz="825">
                <a:solidFill>
                  <a:schemeClr val="tx1">
                    <a:lumMod val="75000"/>
                    <a:lumOff val="25000"/>
                  </a:schemeClr>
                </a:solidFill>
              </a:rPr>
              <a:pPr>
                <a:spcAft>
                  <a:spcPts val="450"/>
                </a:spcAft>
                <a:defRPr/>
              </a:pPr>
              <a:t>9/2/2020</a:t>
            </a:fld>
            <a:endParaRPr lang="en-US" altLang="en-US" sz="825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D936C86-F4D0-4154-AC23-E874732EE5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4874835"/>
            <a:ext cx="3086100" cy="273844"/>
          </a:xfrm>
        </p:spPr>
        <p:txBody>
          <a:bodyPr>
            <a:normAutofit/>
          </a:bodyPr>
          <a:lstStyle/>
          <a:p>
            <a:pPr>
              <a:spcAft>
                <a:spcPts val="450"/>
              </a:spcAft>
              <a:defRPr/>
            </a:pPr>
            <a:r>
              <a:rPr lang="en-US" sz="825">
                <a:solidFill>
                  <a:schemeClr val="tx1">
                    <a:lumMod val="75000"/>
                    <a:lumOff val="25000"/>
                  </a:schemeClr>
                </a:solidFill>
              </a:rPr>
              <a:t>S. Stoll, EMCAL Weekly Mtg.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B04027-961F-4C62-A6EE-26DC334589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4874835"/>
            <a:ext cx="2057400" cy="273844"/>
          </a:xfrm>
        </p:spPr>
        <p:txBody>
          <a:bodyPr>
            <a:normAutofit/>
          </a:bodyPr>
          <a:lstStyle/>
          <a:p>
            <a:pPr>
              <a:spcAft>
                <a:spcPts val="450"/>
              </a:spcAft>
            </a:pPr>
            <a:fld id="{07AE5DAE-5A25-4D93-A5BA-3F3E3A62C8C6}" type="slidenum">
              <a:rPr lang="en-US" altLang="en-US" sz="825">
                <a:solidFill>
                  <a:schemeClr val="tx1">
                    <a:lumMod val="75000"/>
                    <a:lumOff val="25000"/>
                  </a:schemeClr>
                </a:solidFill>
              </a:rPr>
              <a:pPr>
                <a:spcAft>
                  <a:spcPts val="450"/>
                </a:spcAft>
              </a:pPr>
              <a:t>11</a:t>
            </a:fld>
            <a:endParaRPr lang="en-US" altLang="en-US" sz="825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13C4B70-A93E-4737-ABB2-6298C3D78EB4}"/>
              </a:ext>
            </a:extLst>
          </p:cNvPr>
          <p:cNvSpPr txBox="1"/>
          <p:nvPr/>
        </p:nvSpPr>
        <p:spPr>
          <a:xfrm>
            <a:off x="323675" y="100408"/>
            <a:ext cx="3169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EMCal Sector Assembly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F1C2A1C-8649-48EE-8F2D-58B823BDF10A}"/>
              </a:ext>
            </a:extLst>
          </p:cNvPr>
          <p:cNvSpPr txBox="1"/>
          <p:nvPr/>
        </p:nvSpPr>
        <p:spPr>
          <a:xfrm>
            <a:off x="221941" y="670021"/>
            <a:ext cx="398513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2100" dirty="0"/>
              <a:t>Sector 1 - moved to test tent 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2100" dirty="0"/>
              <a:t>Sectors 2&amp;3 – </a:t>
            </a:r>
            <a:r>
              <a:rPr lang="en-US" sz="2100" dirty="0" err="1"/>
              <a:t>SiPM</a:t>
            </a:r>
            <a:r>
              <a:rPr lang="en-US" sz="2100" dirty="0"/>
              <a:t> cooling loops installed, insulation, preamps installed, cables and testing now.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2100" dirty="0"/>
              <a:t>Sector 4 – blocks epoxied August 12, ready for final assembly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2100" dirty="0"/>
              <a:t>Sector 5 – Strongback/</a:t>
            </a:r>
            <a:r>
              <a:rPr lang="en-US" sz="2100" dirty="0" err="1"/>
              <a:t>sawteeth</a:t>
            </a:r>
            <a:r>
              <a:rPr lang="en-US" sz="2100" dirty="0"/>
              <a:t> prepared, blocks ready for epoxying this week.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2100" dirty="0"/>
              <a:t>Sector 6-12 – strongback/</a:t>
            </a:r>
            <a:r>
              <a:rPr lang="en-US" sz="2100" dirty="0" err="1"/>
              <a:t>sawteeth</a:t>
            </a:r>
            <a:r>
              <a:rPr lang="en-US" sz="2100" dirty="0"/>
              <a:t> prepared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8B35652-0C56-4274-9047-EB64909771B5}"/>
              </a:ext>
            </a:extLst>
          </p:cNvPr>
          <p:cNvSpPr txBox="1"/>
          <p:nvPr/>
        </p:nvSpPr>
        <p:spPr>
          <a:xfrm>
            <a:off x="4336553" y="2343150"/>
            <a:ext cx="8990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Sector 3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9D922A0-CA68-4975-A3A6-19FD1893D8D5}"/>
              </a:ext>
            </a:extLst>
          </p:cNvPr>
          <p:cNvSpPr txBox="1"/>
          <p:nvPr/>
        </p:nvSpPr>
        <p:spPr>
          <a:xfrm>
            <a:off x="5099636" y="4436253"/>
            <a:ext cx="17786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/>
              <a:t>Insulating Sector 2</a:t>
            </a:r>
          </a:p>
          <a:p>
            <a:pPr algn="r"/>
            <a:r>
              <a:rPr lang="en-US" sz="1200" dirty="0"/>
              <a:t> </a:t>
            </a:r>
            <a:r>
              <a:rPr lang="en-US" sz="1200" dirty="0" err="1"/>
              <a:t>SiPM</a:t>
            </a:r>
            <a:r>
              <a:rPr lang="en-US" sz="1200" dirty="0"/>
              <a:t> cooling loops.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E713515E-C19A-4C2B-A67B-23B30AA2A27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59" t="22902" r="14714"/>
          <a:stretch/>
        </p:blipFill>
        <p:spPr bwMode="auto">
          <a:xfrm>
            <a:off x="6878258" y="3312427"/>
            <a:ext cx="1951618" cy="1562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>
            <a:extLst>
              <a:ext uri="{FF2B5EF4-FFF2-40B4-BE49-F238E27FC236}">
                <a16:creationId xmlns:a16="http://schemas.microsoft.com/office/drawing/2014/main" id="{685942AC-0343-459B-8A77-7F396202C3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9674" y="659980"/>
            <a:ext cx="3074947" cy="2306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228F561E-A68D-43D2-A6EE-661B5C10CB7F}"/>
              </a:ext>
            </a:extLst>
          </p:cNvPr>
          <p:cNvSpPr txBox="1"/>
          <p:nvPr/>
        </p:nvSpPr>
        <p:spPr>
          <a:xfrm>
            <a:off x="5894022" y="2343150"/>
            <a:ext cx="8990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Sector 2</a:t>
            </a:r>
          </a:p>
        </p:txBody>
      </p:sp>
    </p:spTree>
    <p:extLst>
      <p:ext uri="{BB962C8B-B14F-4D97-AF65-F5344CB8AC3E}">
        <p14:creationId xmlns:p14="http://schemas.microsoft.com/office/powerpoint/2010/main" val="4208988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9CE2BB-9972-4377-9497-760129D38D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COVID-19 Impacts MIE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FD78A1-96B8-45A2-9855-717403E47D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19150"/>
            <a:ext cx="8229600" cy="3394472"/>
          </a:xfrm>
        </p:spPr>
        <p:txBody>
          <a:bodyPr/>
          <a:lstStyle/>
          <a:p>
            <a:r>
              <a:rPr lang="en-US" dirty="0"/>
              <a:t>EMCal – Illinois – blocks – 2 months lost</a:t>
            </a:r>
          </a:p>
          <a:p>
            <a:pPr lvl="1"/>
            <a:r>
              <a:rPr lang="en-US" sz="1800" dirty="0"/>
              <a:t>Students available for fiber-filling and stay ahead of schedule</a:t>
            </a:r>
          </a:p>
          <a:p>
            <a:pPr lvl="1"/>
            <a:r>
              <a:rPr lang="en-US" sz="1800" dirty="0"/>
              <a:t>Techs and technical-college students more an issue – supplementing Illinois SOW by $300K from MIE contingency</a:t>
            </a:r>
          </a:p>
          <a:p>
            <a:r>
              <a:rPr lang="en-US" dirty="0"/>
              <a:t>EMCal – BNL – sectors – 5-6 months lost</a:t>
            </a:r>
          </a:p>
          <a:p>
            <a:pPr lvl="1"/>
            <a:r>
              <a:rPr lang="en-US" sz="1800" dirty="0"/>
              <a:t>Parallel assembly lines now being set up</a:t>
            </a:r>
          </a:p>
          <a:p>
            <a:pPr lvl="1"/>
            <a:r>
              <a:rPr lang="en-US" sz="1800" dirty="0"/>
              <a:t>Need 2-3 more techs to staff these – either borrow internally at BNL or find job-shoppers (use at least $300K of contingency)</a:t>
            </a:r>
          </a:p>
          <a:p>
            <a:pPr lvl="1"/>
            <a:r>
              <a:rPr lang="en-US" sz="1800" dirty="0"/>
              <a:t>Students/postdocs/junior staff for testing of newly built sectors are needed – could this be staffed from sPHENIX group?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DA23D8-30DE-4EFC-B9A9-DAAFF25969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9/3/2020</a:t>
            </a:r>
            <a:endParaRPr lang="en-US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8F3008-9114-44C3-982B-A3EACE07EF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PMG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A3E29C-32EC-493B-BDC6-E12A784A13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32B3A-BA38-40C7-ADEE-2A1902CEB265}" type="slidenum">
              <a:rPr lang="en-US" altLang="en-US" smtClean="0"/>
              <a:pPr/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591266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0967EF-568C-40C9-89EC-43E4FC2A0D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COVID-19 Impacts MIE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8748D8-4B21-4A1C-BD70-5824F52174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590550"/>
            <a:ext cx="8686800" cy="3394472"/>
          </a:xfrm>
        </p:spPr>
        <p:txBody>
          <a:bodyPr/>
          <a:lstStyle/>
          <a:p>
            <a:r>
              <a:rPr lang="en-US" dirty="0"/>
              <a:t>HCal – students not available over summer</a:t>
            </a:r>
          </a:p>
          <a:p>
            <a:pPr lvl="1"/>
            <a:r>
              <a:rPr lang="en-US" sz="1600" dirty="0"/>
              <a:t>Arrangements have been made for students and staff from “OHCal institutes” to work in 912</a:t>
            </a:r>
          </a:p>
          <a:p>
            <a:pPr lvl="1"/>
            <a:r>
              <a:rPr lang="en-US" sz="1600" dirty="0"/>
              <a:t>Distance in time and space with BNL technicians in 912</a:t>
            </a:r>
          </a:p>
          <a:p>
            <a:pPr lvl="1"/>
            <a:r>
              <a:rPr lang="en-US" sz="1600" dirty="0"/>
              <a:t>Have lost at least 3-4 months but still possible to complete instrumenting OHCal by February 2021 (need to start install in 1008 AH by June 2021)</a:t>
            </a:r>
          </a:p>
          <a:p>
            <a:pPr lvl="1"/>
            <a:r>
              <a:rPr lang="en-US" sz="1600" dirty="0"/>
              <a:t>Scintillating tiles from UNIPLAST are delivering on schedule – one shipment remains – 8% of total</a:t>
            </a:r>
          </a:p>
          <a:p>
            <a:pPr lvl="1"/>
            <a:r>
              <a:rPr lang="en-US" sz="1600" dirty="0"/>
              <a:t>Georgia State U so far has been able to have enough students present to maintain tile testing pace with projected finish in November, 2-3 months ahead of need at BNL</a:t>
            </a:r>
          </a:p>
          <a:p>
            <a:r>
              <a:rPr lang="en-US" sz="2000" dirty="0"/>
              <a:t>OHCal splice places being fabricated in Pennsylvania – ready by end CY2020 which is 5 months ahead of need in 1008 AH</a:t>
            </a:r>
          </a:p>
          <a:p>
            <a:r>
              <a:rPr lang="en-US" sz="2000" dirty="0" err="1"/>
              <a:t>InnerHCal</a:t>
            </a:r>
            <a:r>
              <a:rPr lang="en-US" sz="2000" dirty="0"/>
              <a:t> structure and end rings – still getting contract in place, need Procurement help</a:t>
            </a:r>
          </a:p>
          <a:p>
            <a:pPr lvl="1"/>
            <a:endParaRPr lang="en-US" sz="18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F117DF-01F9-47DF-B2EF-C0168CC93E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9/3/2020</a:t>
            </a:r>
            <a:endParaRPr lang="en-US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127F6E-0A85-44D1-A45E-DCCCF09C0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PMG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6E5546-A0F7-4FC4-ADD0-332E832560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32B3A-BA38-40C7-ADEE-2A1902CEB265}" type="slidenum">
              <a:rPr lang="en-US" altLang="en-US" smtClean="0"/>
              <a:pPr/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120230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9EE83A-E1AD-4687-AA36-9DBA885BEF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COVID-19 Impacts MIE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D3C4CB-E15D-4752-A57A-84DBBA79B1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71550"/>
            <a:ext cx="8229600" cy="3394472"/>
          </a:xfrm>
        </p:spPr>
        <p:txBody>
          <a:bodyPr/>
          <a:lstStyle/>
          <a:p>
            <a:r>
              <a:rPr lang="en-US" dirty="0"/>
              <a:t>Calorimeter FEE</a:t>
            </a:r>
          </a:p>
          <a:p>
            <a:pPr lvl="1"/>
            <a:r>
              <a:rPr lang="en-US" dirty="0"/>
              <a:t>Procurements mostly placed – electronics companies largely stayed open during pandemic</a:t>
            </a:r>
          </a:p>
          <a:p>
            <a:pPr lvl="1"/>
            <a:r>
              <a:rPr lang="en-US" dirty="0"/>
              <a:t>Need Procurement attention on EMCal preamp order</a:t>
            </a:r>
          </a:p>
          <a:p>
            <a:pPr lvl="1"/>
            <a:r>
              <a:rPr lang="en-US" dirty="0"/>
              <a:t>Testing slowed by lack of students at Lehigh, Michigan </a:t>
            </a:r>
            <a:r>
              <a:rPr lang="en-US" dirty="0" err="1"/>
              <a:t>etc</a:t>
            </a:r>
            <a:r>
              <a:rPr lang="en-US" dirty="0"/>
              <a:t> however have managed to stay ahead of need for EMCal and OHCal assembly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Digitizer contract prepared but needs final signoff at BNL before placement at Nevis Lab –  $1M class procurement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6E27C6-9E49-4969-9970-764EB776E1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9/3/2020</a:t>
            </a:r>
            <a:endParaRPr lang="en-US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C408F1-70BB-4CB1-99B5-DAA7C67FAE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PMG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BFBAE8-92B7-4F04-AC12-7E33844C8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32B3A-BA38-40C7-ADEE-2A1902CEB265}" type="slidenum">
              <a:rPr lang="en-US" altLang="en-US" smtClean="0"/>
              <a:pPr/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25260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F978C6-3BA8-4303-80A3-AF18A2AB4C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COVID-19 Impacts MIE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D5C7B6-C2D2-4CE4-B7F7-8EAF1E59CF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514350"/>
            <a:ext cx="8839200" cy="3394472"/>
          </a:xfrm>
        </p:spPr>
        <p:txBody>
          <a:bodyPr/>
          <a:lstStyle/>
          <a:p>
            <a:r>
              <a:rPr lang="en-US" dirty="0"/>
              <a:t>DAQ</a:t>
            </a:r>
          </a:p>
          <a:p>
            <a:pPr lvl="1"/>
            <a:r>
              <a:rPr lang="en-US" sz="1800" dirty="0"/>
              <a:t>Testing of prototypes slowed due to BNL partial closure; now completed</a:t>
            </a:r>
          </a:p>
          <a:p>
            <a:pPr lvl="1"/>
            <a:r>
              <a:rPr lang="en-US" sz="1800" dirty="0"/>
              <a:t>PRR held, purchase requests submitted, still have float, no cost impact</a:t>
            </a:r>
          </a:p>
          <a:p>
            <a:r>
              <a:rPr lang="en-US" dirty="0"/>
              <a:t>Timing and GL1 trigger system</a:t>
            </a:r>
          </a:p>
          <a:p>
            <a:pPr lvl="1"/>
            <a:r>
              <a:rPr lang="en-US" sz="1800" dirty="0"/>
              <a:t>Testing of prototypes slowed due to BNL closure</a:t>
            </a:r>
          </a:p>
          <a:p>
            <a:pPr lvl="1"/>
            <a:r>
              <a:rPr lang="en-US" sz="1800" dirty="0"/>
              <a:t>Have now resumed testing, FDR/PRR planned next month</a:t>
            </a:r>
          </a:p>
          <a:p>
            <a:pPr lvl="1"/>
            <a:r>
              <a:rPr lang="en-US" sz="1800" dirty="0"/>
              <a:t>Can absorb schedule slip, no cost impact</a:t>
            </a:r>
          </a:p>
          <a:p>
            <a:pPr lvl="1"/>
            <a:r>
              <a:rPr lang="en-US" sz="1800" dirty="0"/>
              <a:t>Need to hire replacement computer scientist to be able to deploy</a:t>
            </a:r>
          </a:p>
          <a:p>
            <a:r>
              <a:rPr lang="en-US" dirty="0"/>
              <a:t>Local LvL-1 trigger – slowed by Nevis, Colorado closure</a:t>
            </a:r>
          </a:p>
          <a:p>
            <a:pPr lvl="1"/>
            <a:r>
              <a:rPr lang="en-US" sz="1800" dirty="0"/>
              <a:t>Board arrived at Nevis mid-March</a:t>
            </a:r>
          </a:p>
          <a:p>
            <a:pPr lvl="1"/>
            <a:r>
              <a:rPr lang="en-US" sz="1800" dirty="0"/>
              <a:t>Have now completed initial tests at Nevis, board sent to Colorado for functional testing</a:t>
            </a:r>
          </a:p>
          <a:p>
            <a:pPr lvl="1"/>
            <a:r>
              <a:rPr lang="en-US" sz="1800" dirty="0"/>
              <a:t>Can absorb schedule slip, very little float left, no cost impact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2D9DDC-867F-4432-A995-45B58A1DD2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9/3/2020</a:t>
            </a:r>
            <a:endParaRPr lang="en-US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A252A4-E7ED-4BE0-9725-96C1C05B23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PMG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1916EA-8C18-4779-BEEB-36668C2A2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32B3A-BA38-40C7-ADEE-2A1902CEB265}" type="slidenum">
              <a:rPr lang="en-US" altLang="en-US" smtClean="0"/>
              <a:pPr/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823029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1A48A-B59B-4A90-932E-9807C24893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COVID-19 Impacts I&amp;F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AF80AC-CEEB-4892-91E5-7188669C38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666750"/>
            <a:ext cx="8229600" cy="3394472"/>
          </a:xfrm>
        </p:spPr>
        <p:txBody>
          <a:bodyPr/>
          <a:lstStyle/>
          <a:p>
            <a:r>
              <a:rPr lang="en-US" dirty="0"/>
              <a:t>Helium system vendor impacted</a:t>
            </a:r>
          </a:p>
          <a:p>
            <a:pPr lvl="1"/>
            <a:r>
              <a:rPr lang="en-US" sz="1800" dirty="0"/>
              <a:t>Lost fabrication time for the 5 spool pieces needed for link between 1008B and 1008 IR</a:t>
            </a:r>
          </a:p>
          <a:p>
            <a:pPr lvl="1"/>
            <a:r>
              <a:rPr lang="en-US" sz="1800" dirty="0"/>
              <a:t>Install soon after end of Run 2020B</a:t>
            </a:r>
          </a:p>
          <a:p>
            <a:pPr lvl="1"/>
            <a:r>
              <a:rPr lang="en-US" sz="1800" dirty="0"/>
              <a:t>Both the spools and end of Run 2020B were delayed</a:t>
            </a:r>
          </a:p>
          <a:p>
            <a:pPr lvl="2"/>
            <a:r>
              <a:rPr lang="en-US" dirty="0"/>
              <a:t>As chance would have it, spools are appearing just as Run ends</a:t>
            </a:r>
          </a:p>
          <a:p>
            <a:pPr lvl="1"/>
            <a:r>
              <a:rPr lang="en-US" sz="1800" dirty="0"/>
              <a:t>Work on 1008B manifold is different vendor crew, design proceeded, materials procurement underway – so far so good</a:t>
            </a:r>
          </a:p>
          <a:p>
            <a:pPr lvl="1"/>
            <a:r>
              <a:rPr lang="en-US" sz="1800" dirty="0"/>
              <a:t>Need to install this after Run 21</a:t>
            </a:r>
          </a:p>
          <a:p>
            <a:r>
              <a:rPr lang="en-US" dirty="0"/>
              <a:t>Nitrogen system design lagged to address He system issues</a:t>
            </a:r>
          </a:p>
          <a:p>
            <a:pPr lvl="1"/>
            <a:r>
              <a:rPr lang="en-US" sz="1800" dirty="0"/>
              <a:t>Bids now issued by Procurement to potential vendors</a:t>
            </a:r>
          </a:p>
          <a:p>
            <a:pPr lvl="2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740F8D-93FA-4D74-90DC-884DDC34A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9/3/2020</a:t>
            </a:r>
            <a:endParaRPr lang="en-US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F310AE-8A0B-408B-975C-940931031B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PMG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6CD9E8-FA3D-46A0-B1A9-F808CEC6C9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32B3A-BA38-40C7-ADEE-2A1902CEB265}" type="slidenum">
              <a:rPr lang="en-US" altLang="en-US" smtClean="0"/>
              <a:pPr/>
              <a:t>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351506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1A48A-B59B-4A90-932E-9807C24893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COVID-19 Impacts I&amp;F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AF80AC-CEEB-4892-91E5-7188669C38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666750"/>
            <a:ext cx="8229600" cy="3394472"/>
          </a:xfrm>
        </p:spPr>
        <p:txBody>
          <a:bodyPr/>
          <a:lstStyle/>
          <a:p>
            <a:r>
              <a:rPr lang="en-US" dirty="0"/>
              <a:t>Carriage/cradle vendor has stayed open and kept working</a:t>
            </a:r>
          </a:p>
          <a:p>
            <a:pPr lvl="1"/>
            <a:r>
              <a:rPr lang="en-US" sz="1800" dirty="0"/>
              <a:t>Has politely asked us to stay away from their shop</a:t>
            </a:r>
          </a:p>
          <a:p>
            <a:r>
              <a:rPr lang="en-US" sz="2200" dirty="0"/>
              <a:t>Track refurbishment work in 1008 AH and IR is delayed</a:t>
            </a:r>
          </a:p>
          <a:p>
            <a:pPr lvl="1"/>
            <a:r>
              <a:rPr lang="en-US" sz="1800" dirty="0"/>
              <a:t>AH is more time-critical now</a:t>
            </a:r>
          </a:p>
          <a:p>
            <a:pPr lvl="1"/>
            <a:r>
              <a:rPr lang="en-US" sz="1800" dirty="0"/>
              <a:t>IR work will start during the coming shutdown but must be completed during the 2021 shutdown – must not impede installation of the spool-pieces for the cryogenics system on the West Wall of 1008 IR during the coming shutdown</a:t>
            </a:r>
          </a:p>
          <a:p>
            <a:pPr lvl="1"/>
            <a:r>
              <a:rPr lang="en-US" sz="1800" dirty="0"/>
              <a:t>Schedule is concerning – need AH tracks ready by March 2021, whilst the IR tracks are only needed by March 2022 for sPHENIX roll-in</a:t>
            </a:r>
          </a:p>
          <a:p>
            <a:pPr lvl="2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740F8D-93FA-4D74-90DC-884DDC34A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9/3/2020</a:t>
            </a:r>
            <a:endParaRPr lang="en-US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F310AE-8A0B-408B-975C-940931031B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PMG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6CD9E8-FA3D-46A0-B1A9-F808CEC6C9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32B3A-BA38-40C7-ADEE-2A1902CEB265}" type="slidenum">
              <a:rPr lang="en-US" altLang="en-US" smtClean="0"/>
              <a:pPr/>
              <a:t>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157874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DFEAAA-89A2-4BDF-AEF8-71020A8581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EMCal Schedule - Blocks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DA28E2-9017-4ACC-B1D9-48F0CEC8F1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666750"/>
            <a:ext cx="8229600" cy="3394472"/>
          </a:xfrm>
        </p:spPr>
        <p:txBody>
          <a:bodyPr/>
          <a:lstStyle/>
          <a:p>
            <a:r>
              <a:rPr lang="en-US" dirty="0"/>
              <a:t>Blocks projected to complete late Dec 2021</a:t>
            </a:r>
          </a:p>
          <a:p>
            <a:pPr lvl="1"/>
            <a:r>
              <a:rPr lang="en-US" sz="1600" dirty="0"/>
              <a:t>Change-over from first 12 (preproduction) to production in early October</a:t>
            </a:r>
          </a:p>
          <a:p>
            <a:pPr lvl="1"/>
            <a:r>
              <a:rPr lang="en-US" sz="1600" dirty="0"/>
              <a:t>Feasible, but need added tech labor at Illinois, as noted earlier ($300K contingency)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E1A74D-C60D-4628-A203-070910C8E0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9/3/2020</a:t>
            </a:r>
            <a:endParaRPr lang="en-US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451961-F0B2-4954-BE4C-F04032EE78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PMG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D6EFE8-455D-463E-BCC9-EB653DEDC6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32B3A-BA38-40C7-ADEE-2A1902CEB265}" type="slidenum">
              <a:rPr lang="en-US" altLang="en-US" smtClean="0"/>
              <a:pPr/>
              <a:t>8</a:t>
            </a:fld>
            <a:endParaRPr lang="en-US" altLang="en-US" dirty="0"/>
          </a:p>
        </p:txBody>
      </p:sp>
      <p:pic>
        <p:nvPicPr>
          <p:cNvPr id="8" name="Picture 7" descr="A close up of a map&#10;&#10;Description automatically generated">
            <a:extLst>
              <a:ext uri="{FF2B5EF4-FFF2-40B4-BE49-F238E27FC236}">
                <a16:creationId xmlns:a16="http://schemas.microsoft.com/office/drawing/2014/main" id="{CC849688-8CEE-4584-90FF-9163CEE2E9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907589"/>
            <a:ext cx="7162800" cy="3026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05503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E2EF74-FF27-4D2D-B6ED-1CE3967FF2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EMCal Schedule - Sectors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E1AD41-5F16-427F-A086-D8B9B8E582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819150"/>
            <a:ext cx="8839200" cy="3394472"/>
          </a:xfrm>
        </p:spPr>
        <p:txBody>
          <a:bodyPr/>
          <a:lstStyle/>
          <a:p>
            <a:r>
              <a:rPr lang="en-US" dirty="0"/>
              <a:t>All Module and Sector fabrication work is done at BNL</a:t>
            </a:r>
          </a:p>
          <a:p>
            <a:r>
              <a:rPr lang="en-US" dirty="0"/>
              <a:t>Sectors 2,3,4,5,6,7 (out of 64) in various stages of completion</a:t>
            </a:r>
          </a:p>
          <a:p>
            <a:r>
              <a:rPr lang="en-US" dirty="0"/>
              <a:t>Space in 510 lab and 510 high-bay organized now into 7 parallel lines</a:t>
            </a:r>
          </a:p>
          <a:p>
            <a:pPr lvl="1"/>
            <a:r>
              <a:rPr lang="en-US" sz="1800" dirty="0"/>
              <a:t>Dedicated person for light guides – stand-alone task</a:t>
            </a:r>
          </a:p>
          <a:p>
            <a:pPr lvl="1"/>
            <a:r>
              <a:rPr lang="en-US" sz="1800" dirty="0"/>
              <a:t>Attention on cooling loop fabrication – QC/QA</a:t>
            </a:r>
          </a:p>
          <a:p>
            <a:pPr lvl="1"/>
            <a:r>
              <a:rPr lang="en-US" sz="1800" dirty="0"/>
              <a:t>Most tasks are 1-person and have been exercised for &gt;400 blocks, techniques are  developed, and dwell-times have been learned</a:t>
            </a:r>
          </a:p>
          <a:p>
            <a:pPr lvl="1"/>
            <a:r>
              <a:rPr lang="en-US" sz="1800" dirty="0"/>
              <a:t>Gluing blocks to the “</a:t>
            </a:r>
            <a:r>
              <a:rPr lang="en-US" sz="1800" dirty="0" err="1"/>
              <a:t>sawteeth</a:t>
            </a:r>
            <a:r>
              <a:rPr lang="en-US" sz="1800" dirty="0"/>
              <a:t>” is a 4-person operation</a:t>
            </a:r>
          </a:p>
          <a:p>
            <a:pPr lvl="1"/>
            <a:r>
              <a:rPr lang="en-US" sz="1800" dirty="0"/>
              <a:t>Need 2-3 more techs – borrow internally or job-shop – 17 month commitment !</a:t>
            </a:r>
          </a:p>
          <a:p>
            <a:pPr lvl="1"/>
            <a:r>
              <a:rPr lang="en-US" sz="1800" dirty="0"/>
              <a:t>Need “junior scientist(s)” to take over post-assembly testing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674CBD-DB75-4B49-BD15-13DE0659E8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9/3/2020</a:t>
            </a:r>
            <a:endParaRPr lang="en-US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F23182-8668-4A8E-8154-8BC1FD7F4D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PMG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8B8396-D209-4920-8532-3F2BC2754F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32B3A-BA38-40C7-ADEE-2A1902CEB265}" type="slidenum">
              <a:rPr lang="en-US" altLang="en-US" smtClean="0"/>
              <a:pPr/>
              <a:t>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75178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51463</TotalTime>
  <Words>1150</Words>
  <Application>Microsoft Office PowerPoint</Application>
  <PresentationFormat>On-screen Show (16:9)</PresentationFormat>
  <Paragraphs>127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COVID-19 Impacts MIE</vt:lpstr>
      <vt:lpstr>COVID-19 Impacts MIE</vt:lpstr>
      <vt:lpstr>COVID-19 Impacts MIE</vt:lpstr>
      <vt:lpstr>COVID-19 Impacts MIE</vt:lpstr>
      <vt:lpstr>COVID-19 Impacts MIE</vt:lpstr>
      <vt:lpstr>COVID-19 Impacts I&amp;F</vt:lpstr>
      <vt:lpstr>COVID-19 Impacts I&amp;F</vt:lpstr>
      <vt:lpstr>EMCal Schedule - Blocks</vt:lpstr>
      <vt:lpstr>EMCal Schedule - Sectors</vt:lpstr>
      <vt:lpstr>PowerPoint Presentation</vt:lpstr>
      <vt:lpstr>PowerPoint Presentation</vt:lpstr>
    </vt:vector>
  </TitlesOfParts>
  <Company>BNL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sPHENIX Labor Distribution Sorted by FY and Job Category</dc:title>
  <dc:creator>EdwardOBrien</dc:creator>
  <cp:lastModifiedBy>elise young</cp:lastModifiedBy>
  <cp:revision>920</cp:revision>
  <cp:lastPrinted>2017-10-23T16:33:50Z</cp:lastPrinted>
  <dcterms:created xsi:type="dcterms:W3CDTF">2015-10-24T00:32:43Z</dcterms:created>
  <dcterms:modified xsi:type="dcterms:W3CDTF">2020-09-03T01:12:15Z</dcterms:modified>
</cp:coreProperties>
</file>